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1.xml" ContentType="application/vnd.openxmlformats-officedocument.presentationml.slide+xml"/>
  <Override PartName="/ppt/presentation.xml" ContentType="application/vnd.openxmlformats-officedocument.presentationml.presentation.main+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notesSlides/notesSlide16.xml" ContentType="application/vnd.openxmlformats-officedocument.presentationml.notesSlid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70.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4.xml" ContentType="application/vnd.openxmlformats-officedocument.theme+xml"/>
  <Override PartName="/ppt/commentAuthors.xml" ContentType="application/vnd.openxmlformats-officedocument.presentationml.commentAuthors+xml"/>
  <Override PartName="/ppt/theme/theme5.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media/image42.jpg" ContentType="image/jpg"/>
  <Override PartName="/ppt/theme/theme7.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9.xml" ContentType="application/vnd.openxmlformats-officedocument.presentationml.tags+xml"/>
  <Override PartName="/ppt/tags/tag10.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5" r:id="rId4"/>
    <p:sldMasterId id="2147484706" r:id="rId5"/>
    <p:sldMasterId id="2147484725" r:id="rId6"/>
    <p:sldMasterId id="2147484731" r:id="rId7"/>
  </p:sldMasterIdLst>
  <p:notesMasterIdLst>
    <p:notesMasterId r:id="rId95"/>
  </p:notesMasterIdLst>
  <p:handoutMasterIdLst>
    <p:handoutMasterId r:id="rId96"/>
  </p:handoutMasterIdLst>
  <p:sldIdLst>
    <p:sldId id="2147480101" r:id="rId8"/>
    <p:sldId id="2147480207" r:id="rId9"/>
    <p:sldId id="2147480102" r:id="rId10"/>
    <p:sldId id="2147479949" r:id="rId11"/>
    <p:sldId id="2147480082" r:id="rId12"/>
    <p:sldId id="2147479950" r:id="rId13"/>
    <p:sldId id="13407" r:id="rId14"/>
    <p:sldId id="2147481015" r:id="rId15"/>
    <p:sldId id="2147481043" r:id="rId16"/>
    <p:sldId id="2147480073" r:id="rId17"/>
    <p:sldId id="2147483428" r:id="rId18"/>
    <p:sldId id="2147481012" r:id="rId19"/>
    <p:sldId id="2147480093" r:id="rId20"/>
    <p:sldId id="2147480110" r:id="rId21"/>
    <p:sldId id="2147480108" r:id="rId22"/>
    <p:sldId id="2147480067" r:id="rId23"/>
    <p:sldId id="2141411514" r:id="rId24"/>
    <p:sldId id="2147480023" r:id="rId25"/>
    <p:sldId id="2147483463" r:id="rId26"/>
    <p:sldId id="2147483434" r:id="rId27"/>
    <p:sldId id="2147483435" r:id="rId28"/>
    <p:sldId id="2147470787" r:id="rId29"/>
    <p:sldId id="2147483479" r:id="rId30"/>
    <p:sldId id="2147480109" r:id="rId31"/>
    <p:sldId id="2147480111" r:id="rId32"/>
    <p:sldId id="1856" r:id="rId33"/>
    <p:sldId id="2147483443" r:id="rId34"/>
    <p:sldId id="2147483444" r:id="rId35"/>
    <p:sldId id="2147480112" r:id="rId36"/>
    <p:sldId id="2147480113" r:id="rId37"/>
    <p:sldId id="2147480114" r:id="rId38"/>
    <p:sldId id="2147480195" r:id="rId39"/>
    <p:sldId id="2147472777" r:id="rId40"/>
    <p:sldId id="2147472776" r:id="rId41"/>
    <p:sldId id="2147472779" r:id="rId42"/>
    <p:sldId id="2147472783" r:id="rId43"/>
    <p:sldId id="2147483445" r:id="rId44"/>
    <p:sldId id="2147472826" r:id="rId45"/>
    <p:sldId id="2147480115" r:id="rId46"/>
    <p:sldId id="2147480116" r:id="rId47"/>
    <p:sldId id="2147480141" r:id="rId48"/>
    <p:sldId id="2147480192" r:id="rId49"/>
    <p:sldId id="2147483448" r:id="rId50"/>
    <p:sldId id="2147471255" r:id="rId51"/>
    <p:sldId id="2147471722" r:id="rId52"/>
    <p:sldId id="2147480117" r:id="rId53"/>
    <p:sldId id="725" r:id="rId54"/>
    <p:sldId id="2147480191" r:id="rId55"/>
    <p:sldId id="2147471675" r:id="rId56"/>
    <p:sldId id="2147483447" r:id="rId57"/>
    <p:sldId id="2147470629" r:id="rId58"/>
    <p:sldId id="2147483452" r:id="rId59"/>
    <p:sldId id="2147480118" r:id="rId60"/>
    <p:sldId id="2147483480" r:id="rId61"/>
    <p:sldId id="2147480176" r:id="rId62"/>
    <p:sldId id="2147480119" r:id="rId63"/>
    <p:sldId id="2147480123" r:id="rId64"/>
    <p:sldId id="2147480124" r:id="rId65"/>
    <p:sldId id="281" r:id="rId66"/>
    <p:sldId id="261" r:id="rId67"/>
    <p:sldId id="2147480126" r:id="rId68"/>
    <p:sldId id="2147480125" r:id="rId69"/>
    <p:sldId id="2147480120" r:id="rId70"/>
    <p:sldId id="2147480121" r:id="rId71"/>
    <p:sldId id="256" r:id="rId72"/>
    <p:sldId id="2147472901" r:id="rId73"/>
    <p:sldId id="257" r:id="rId74"/>
    <p:sldId id="2147483457" r:id="rId75"/>
    <p:sldId id="2147483458" r:id="rId76"/>
    <p:sldId id="2147470737" r:id="rId77"/>
    <p:sldId id="2147480122" r:id="rId78"/>
    <p:sldId id="2147480127" r:id="rId79"/>
    <p:sldId id="2147480128" r:id="rId80"/>
    <p:sldId id="2147483481" r:id="rId81"/>
    <p:sldId id="2147480139" r:id="rId82"/>
    <p:sldId id="2147480097" r:id="rId83"/>
    <p:sldId id="2147472845" r:id="rId84"/>
    <p:sldId id="2147480138" r:id="rId85"/>
    <p:sldId id="2147480129" r:id="rId86"/>
    <p:sldId id="2147480130" r:id="rId87"/>
    <p:sldId id="2147480131" r:id="rId88"/>
    <p:sldId id="739" r:id="rId89"/>
    <p:sldId id="2147483464" r:id="rId90"/>
    <p:sldId id="2147483471" r:id="rId91"/>
    <p:sldId id="2147480132" r:id="rId92"/>
    <p:sldId id="2147481000" r:id="rId93"/>
    <p:sldId id="2147481001" r:id="rId94"/>
  </p:sldIdLst>
  <p:sldSz cx="12192000" cy="6858000"/>
  <p:notesSz cx="7772400" cy="10058400"/>
  <p:custDataLst>
    <p:tags r:id="rId9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4EF"/>
    <a:srgbClr val="FEFDFA"/>
    <a:srgbClr val="002052"/>
    <a:srgbClr val="FF40FF"/>
    <a:srgbClr val="0075A8"/>
    <a:srgbClr val="1F395D"/>
    <a:srgbClr val="002457"/>
    <a:srgbClr val="0432FF"/>
    <a:srgbClr val="0C8965"/>
    <a:srgbClr val="F7E2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5442" autoAdjust="0"/>
  </p:normalViewPr>
  <p:slideViewPr>
    <p:cSldViewPr>
      <p:cViewPr varScale="1">
        <p:scale>
          <a:sx n="117" d="100"/>
          <a:sy n="117" d="100"/>
        </p:scale>
        <p:origin x="1088" y="184"/>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 d="1"/>
        <a:sy n="1" d="1"/>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notesMaster" Target="notesMasters/notesMaster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customXml" Target="../customXml/item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ags" Target="tags/tag1.xml"/><Relationship Id="rId104"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Prevalence (%)</c:v>
                </c:pt>
              </c:strCache>
            </c:strRef>
          </c:tx>
          <c:spPr>
            <a:solidFill>
              <a:srgbClr val="FF0000"/>
            </a:solidFill>
            <a:ln>
              <a:noFill/>
            </a:ln>
            <a:effectLst/>
          </c:spPr>
          <c:invertIfNegative val="0"/>
          <c:dPt>
            <c:idx val="5"/>
            <c:invertIfNegative val="0"/>
            <c:bubble3D val="0"/>
            <c:spPr>
              <a:solidFill>
                <a:srgbClr val="002060"/>
              </a:solidFill>
              <a:ln>
                <a:noFill/>
              </a:ln>
              <a:effectLst/>
            </c:spPr>
            <c:extLst>
              <c:ext xmlns:c16="http://schemas.microsoft.com/office/drawing/2014/chart" uri="{C3380CC4-5D6E-409C-BE32-E72D297353CC}">
                <c16:uniqueId val="{00000001-177D-45CD-95D9-C4FB4280F58D}"/>
              </c:ext>
            </c:extLst>
          </c:dPt>
          <c:dPt>
            <c:idx val="6"/>
            <c:invertIfNegative val="0"/>
            <c:bubble3D val="0"/>
            <c:spPr>
              <a:solidFill>
                <a:srgbClr val="002060"/>
              </a:solidFill>
              <a:ln>
                <a:noFill/>
              </a:ln>
              <a:effectLst/>
            </c:spPr>
            <c:extLst>
              <c:ext xmlns:c16="http://schemas.microsoft.com/office/drawing/2014/chart" uri="{C3380CC4-5D6E-409C-BE32-E72D297353CC}">
                <c16:uniqueId val="{00000003-177D-45CD-95D9-C4FB4280F58D}"/>
              </c:ext>
            </c:extLst>
          </c:dPt>
          <c:dPt>
            <c:idx val="7"/>
            <c:invertIfNegative val="0"/>
            <c:bubble3D val="0"/>
            <c:spPr>
              <a:solidFill>
                <a:srgbClr val="2D024B"/>
              </a:solidFill>
              <a:ln>
                <a:noFill/>
              </a:ln>
              <a:effectLst/>
            </c:spPr>
            <c:extLst>
              <c:ext xmlns:c16="http://schemas.microsoft.com/office/drawing/2014/chart" uri="{C3380CC4-5D6E-409C-BE32-E72D297353CC}">
                <c16:uniqueId val="{00000005-177D-45CD-95D9-C4FB4280F58D}"/>
              </c:ext>
            </c:extLst>
          </c:dPt>
          <c:cat>
            <c:strRef>
              <c:f>Sheet1!$A$2:$A$10</c:f>
              <c:strCache>
                <c:ptCount val="9"/>
                <c:pt idx="0">
                  <c:v>Pancreatic ca</c:v>
                </c:pt>
                <c:pt idx="1">
                  <c:v>Ampullary ca</c:v>
                </c:pt>
                <c:pt idx="2">
                  <c:v>Appendiceal ca</c:v>
                </c:pt>
                <c:pt idx="3">
                  <c:v>Small bowel ca</c:v>
                </c:pt>
                <c:pt idx="4">
                  <c:v>Colorectal ca</c:v>
                </c:pt>
                <c:pt idx="5">
                  <c:v>NSCLC</c:v>
                </c:pt>
                <c:pt idx="6">
                  <c:v>Endometrial ca</c:v>
                </c:pt>
                <c:pt idx="7">
                  <c:v>Ca unknown primary</c:v>
                </c:pt>
                <c:pt idx="8">
                  <c:v>Hepatobiliary ca</c:v>
                </c:pt>
              </c:strCache>
            </c:strRef>
          </c:cat>
          <c:val>
            <c:numRef>
              <c:f>Sheet1!$B$2:$B$10</c:f>
              <c:numCache>
                <c:formatCode>General</c:formatCode>
                <c:ptCount val="9"/>
                <c:pt idx="0">
                  <c:v>87.1</c:v>
                </c:pt>
                <c:pt idx="1">
                  <c:v>50.7</c:v>
                </c:pt>
                <c:pt idx="2">
                  <c:v>50.3</c:v>
                </c:pt>
                <c:pt idx="3">
                  <c:v>49.9</c:v>
                </c:pt>
                <c:pt idx="4">
                  <c:v>43.1</c:v>
                </c:pt>
                <c:pt idx="5">
                  <c:v>27.4</c:v>
                </c:pt>
                <c:pt idx="6">
                  <c:v>19.100000000000001</c:v>
                </c:pt>
                <c:pt idx="7">
                  <c:v>18.3</c:v>
                </c:pt>
                <c:pt idx="8">
                  <c:v>12.9</c:v>
                </c:pt>
              </c:numCache>
            </c:numRef>
          </c:val>
          <c:extLst>
            <c:ext xmlns:c16="http://schemas.microsoft.com/office/drawing/2014/chart" uri="{C3380CC4-5D6E-409C-BE32-E72D297353CC}">
              <c16:uniqueId val="{00000006-177D-45CD-95D9-C4FB4280F58D}"/>
            </c:ext>
          </c:extLst>
        </c:ser>
        <c:dLbls>
          <c:showLegendKey val="0"/>
          <c:showVal val="0"/>
          <c:showCatName val="0"/>
          <c:showSerName val="0"/>
          <c:showPercent val="0"/>
          <c:showBubbleSize val="0"/>
        </c:dLbls>
        <c:gapWidth val="219"/>
        <c:overlap val="-27"/>
        <c:axId val="920786872"/>
        <c:axId val="920796384"/>
      </c:barChart>
      <c:catAx>
        <c:axId val="920786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920796384"/>
        <c:crosses val="autoZero"/>
        <c:auto val="1"/>
        <c:lblAlgn val="ctr"/>
        <c:lblOffset val="100"/>
        <c:noMultiLvlLbl val="0"/>
      </c:catAx>
      <c:valAx>
        <c:axId val="9207963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92078687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5/16/24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50891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747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11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2793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8113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8558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924294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999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58535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730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148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92065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157B2-8629-4F60-8E04-1147112BC2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90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69419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72043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5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9204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a:xfrm>
            <a:off x="406400" y="696913"/>
            <a:ext cx="6197600" cy="3486150"/>
          </a:xfrm>
        </p:spPr>
      </p:sp>
      <p:sp>
        <p:nvSpPr>
          <p:cNvPr id="21506" name="Notes Placeholder 2"/>
          <p:cNvSpPr>
            <a:spLocks noGrp="1"/>
          </p:cNvSpPr>
          <p:nvPr>
            <p:ph type="body" idx="1"/>
          </p:nvPr>
        </p:nvSpPr>
        <p:spPr>
          <a:noFill/>
          <a:ln/>
        </p:spPr>
        <p:txBody>
          <a:bodyPr/>
          <a:lstStyle/>
          <a:p>
            <a:pPr>
              <a:buFontTx/>
              <a:buChar char="-"/>
              <a:defRPr/>
            </a:pPr>
            <a:endParaRPr lang="en-US" altLang="en-US" dirty="0">
              <a:solidFill>
                <a:sysClr val="windowText" lastClr="000000"/>
              </a:solidFill>
              <a:latin typeface="Times" pitchFamily="2" charset="0"/>
              <a:sym typeface="Helvetica Neue"/>
            </a:endParaRPr>
          </a:p>
        </p:txBody>
      </p:sp>
      <p:sp>
        <p:nvSpPr>
          <p:cNvPr id="11268"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1pPr>
            <a:lvl2pPr marL="818537" indent="-313827">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2pPr>
            <a:lvl3pPr marL="1260160" indent="-250738">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3pPr>
            <a:lvl4pPr marL="1764870" indent="-250738">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4pPr>
            <a:lvl5pPr marL="2269581" indent="-250738">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5pPr>
            <a:lvl6pPr marL="2735468" indent="-250738"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6pPr>
            <a:lvl7pPr marL="3201355" indent="-250738"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7pPr>
            <a:lvl8pPr marL="3667241" indent="-250738"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8pPr>
            <a:lvl9pPr marL="4133128" indent="-250738"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9C32D2D7-B1BE-415C-9B79-77768C74A0AE}" type="slidenum">
              <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Helvetica Neue" pitchFamily="2" charset="0"/>
                <a:sym typeface="Helvetica" panose="020B0604020202020204"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70</a:t>
            </a:fld>
            <a:endPar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Helvetica Neue" pitchFamily="2" charset="0"/>
              <a:sym typeface="Helvetica" panose="020B0604020202020204" pitchFamily="34" charset="0"/>
            </a:endParaRPr>
          </a:p>
        </p:txBody>
      </p:sp>
    </p:spTree>
    <p:extLst>
      <p:ext uri="{BB962C8B-B14F-4D97-AF65-F5344CB8AC3E}">
        <p14:creationId xmlns:p14="http://schemas.microsoft.com/office/powerpoint/2010/main" val="3362404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628858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298827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361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4391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7612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6724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F4796-C49B-1646-A9DA-58447A1E2E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522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1264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935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239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739365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8E076D2-C4D6-4F47-BE0A-B8682F3AE1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06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ue title banner_lower 2/3 blu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53825CCF-8EEC-BE01-851C-5230CC3DA88B}"/>
              </a:ext>
            </a:extLst>
          </p:cNvPr>
          <p:cNvSpPr>
            <a:spLocks noGrp="1"/>
          </p:cNvSpPr>
          <p:nvPr>
            <p:ph type="body" sz="quarter" idx="14"/>
          </p:nvPr>
        </p:nvSpPr>
        <p:spPr>
          <a:xfrm>
            <a:off x="6099430" y="539624"/>
            <a:ext cx="5570147" cy="1444752"/>
          </a:xfrm>
        </p:spPr>
        <p:txBody>
          <a:bodyPr tIns="64008"/>
          <a:lstStyle>
            <a:lvl1pPr>
              <a:spcBef>
                <a:spcPts val="600"/>
              </a:spcBef>
              <a:defRPr sz="2000"/>
            </a:lvl1pPr>
            <a:lvl2pPr>
              <a:spcBef>
                <a:spcPts val="300"/>
              </a:spcBef>
              <a:defRPr sz="2000"/>
            </a:lvl2pPr>
            <a:lvl3pPr>
              <a:spcBef>
                <a:spcPts val="300"/>
              </a:spcBef>
              <a:defRPr sz="2000"/>
            </a:lvl3pPr>
            <a:lvl4pPr>
              <a:spcBef>
                <a:spcPts val="300"/>
              </a:spcBef>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Date Placeholder 4"/>
          <p:cNvSpPr>
            <a:spLocks noGrp="1"/>
          </p:cNvSpPr>
          <p:nvPr>
            <p:ph type="dt" sz="half" idx="10"/>
          </p:nvPr>
        </p:nvSpPr>
        <p:spPr/>
        <p:txBody>
          <a:bodyPr/>
          <a:lstStyle>
            <a:lvl1pPr>
              <a:defRPr>
                <a:solidFill>
                  <a:schemeClr val="tx2"/>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9" name="Content Placeholder 6">
            <a:extLst>
              <a:ext uri="{FF2B5EF4-FFF2-40B4-BE49-F238E27FC236}">
                <a16:creationId xmlns:a16="http://schemas.microsoft.com/office/drawing/2014/main" id="{05D83C22-E1F3-91E0-3114-86A0891609B6}"/>
              </a:ext>
            </a:extLst>
          </p:cNvPr>
          <p:cNvSpPr>
            <a:spLocks noGrp="1"/>
          </p:cNvSpPr>
          <p:nvPr>
            <p:ph sz="quarter" idx="13"/>
          </p:nvPr>
        </p:nvSpPr>
        <p:spPr>
          <a:xfrm>
            <a:off x="1" y="2286000"/>
            <a:ext cx="12192000" cy="4572000"/>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3527277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ue title banner with bullets_lower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DE2ABD-1965-4280-8565-3084ECBE4671}"/>
              </a:ext>
            </a:extLst>
          </p:cNvPr>
          <p:cNvSpPr/>
          <p:nvPr userDrawn="1"/>
        </p:nvSpPr>
        <p:spPr>
          <a:xfrm>
            <a:off x="1" y="0"/>
            <a:ext cx="12192000"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Content Placeholder 9"/>
          <p:cNvSpPr>
            <a:spLocks noGrp="1"/>
          </p:cNvSpPr>
          <p:nvPr>
            <p:ph sz="quarter" idx="12"/>
          </p:nvPr>
        </p:nvSpPr>
        <p:spPr>
          <a:xfrm>
            <a:off x="973392" y="2838450"/>
            <a:ext cx="10696185" cy="3498850"/>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973392" y="536575"/>
            <a:ext cx="4774855" cy="978738"/>
          </a:xfrm>
        </p:spPr>
        <p:txBody>
          <a:bodyPr>
            <a:noAutofit/>
          </a:bodyPr>
          <a:lstStyle>
            <a:lvl1pPr>
              <a:defRPr baseline="0">
                <a:solidFill>
                  <a:schemeClr val="tx1"/>
                </a:solidFill>
              </a:defRPr>
            </a:lvl1pPr>
          </a:lstStyle>
          <a:p>
            <a:r>
              <a:rPr lang="en-US" dirty="0"/>
              <a:t>CLICK TO EDIT MASTER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 Placeholder 10">
            <a:extLst>
              <a:ext uri="{FF2B5EF4-FFF2-40B4-BE49-F238E27FC236}">
                <a16:creationId xmlns:a16="http://schemas.microsoft.com/office/drawing/2014/main" id="{5B4B0ABB-8FBD-9619-42A3-18B1FEC61F35}"/>
              </a:ext>
            </a:extLst>
          </p:cNvPr>
          <p:cNvSpPr>
            <a:spLocks noGrp="1"/>
          </p:cNvSpPr>
          <p:nvPr>
            <p:ph type="body" sz="quarter" idx="14"/>
          </p:nvPr>
        </p:nvSpPr>
        <p:spPr>
          <a:xfrm>
            <a:off x="6099430" y="539624"/>
            <a:ext cx="5570147" cy="1444752"/>
          </a:xfrm>
        </p:spPr>
        <p:txBody>
          <a:bodyPr tIns="64008"/>
          <a:lstStyle>
            <a:lvl1pPr>
              <a:spcBef>
                <a:spcPts val="600"/>
              </a:spcBef>
              <a:defRPr sz="2000"/>
            </a:lvl1pPr>
            <a:lvl2pPr>
              <a:spcBef>
                <a:spcPts val="300"/>
              </a:spcBef>
              <a:defRPr sz="2000"/>
            </a:lvl2pPr>
            <a:lvl3pPr>
              <a:spcBef>
                <a:spcPts val="300"/>
              </a:spcBef>
              <a:defRPr sz="2000"/>
            </a:lvl3pPr>
            <a:lvl4pPr>
              <a:spcBef>
                <a:spcPts val="300"/>
              </a:spcBef>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Box 2">
            <a:extLst>
              <a:ext uri="{FF2B5EF4-FFF2-40B4-BE49-F238E27FC236}">
                <a16:creationId xmlns:a16="http://schemas.microsoft.com/office/drawing/2014/main" id="{43612BC9-5EA5-A5E3-77FF-93D7EE6F3774}"/>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897401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icon layout_1/3 blue 2/3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99FB7F-23F7-69D3-A809-AD766853A7C3}"/>
              </a:ext>
            </a:extLst>
          </p:cNvPr>
          <p:cNvSpPr/>
          <p:nvPr userDrawn="1"/>
        </p:nvSpPr>
        <p:spPr>
          <a:xfrm>
            <a:off x="1" y="0"/>
            <a:ext cx="12192000"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6" name="Rectangle 1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7" name="TextBox 16">
            <a:extLst>
              <a:ext uri="{FF2B5EF4-FFF2-40B4-BE49-F238E27FC236}">
                <a16:creationId xmlns:a16="http://schemas.microsoft.com/office/drawing/2014/main" id="{CB21CDA0-2467-0CA0-8C6F-3C415C4D532B}"/>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19" name="Title 1">
            <a:extLst>
              <a:ext uri="{FF2B5EF4-FFF2-40B4-BE49-F238E27FC236}">
                <a16:creationId xmlns:a16="http://schemas.microsoft.com/office/drawing/2014/main" id="{1BF7DF9C-E155-726F-2AA6-BA1CE70F944C}"/>
              </a:ext>
            </a:extLst>
          </p:cNvPr>
          <p:cNvSpPr>
            <a:spLocks noGrp="1"/>
          </p:cNvSpPr>
          <p:nvPr>
            <p:ph type="title" hasCustomPrompt="1"/>
          </p:nvPr>
        </p:nvSpPr>
        <p:spPr>
          <a:xfrm>
            <a:off x="973392" y="536575"/>
            <a:ext cx="4774855" cy="978738"/>
          </a:xfrm>
        </p:spPr>
        <p:txBody>
          <a:bodyPr>
            <a:noAutofit/>
          </a:bodyPr>
          <a:lstStyle>
            <a:lvl1pPr>
              <a:defRPr baseline="0">
                <a:solidFill>
                  <a:schemeClr val="tx1"/>
                </a:solidFill>
              </a:defRPr>
            </a:lvl1pPr>
          </a:lstStyle>
          <a:p>
            <a:r>
              <a:rPr lang="en-US" dirty="0"/>
              <a:t>CLICK TO EDIT MASTER TITLE STYLE</a:t>
            </a:r>
          </a:p>
        </p:txBody>
      </p:sp>
      <p:sp>
        <p:nvSpPr>
          <p:cNvPr id="20" name="Text Placeholder 11">
            <a:extLst>
              <a:ext uri="{FF2B5EF4-FFF2-40B4-BE49-F238E27FC236}">
                <a16:creationId xmlns:a16="http://schemas.microsoft.com/office/drawing/2014/main" id="{FB321A6D-E9DA-B5BF-A5B6-B6880A9F1B26}"/>
              </a:ext>
            </a:extLst>
          </p:cNvPr>
          <p:cNvSpPr>
            <a:spLocks noGrp="1"/>
          </p:cNvSpPr>
          <p:nvPr>
            <p:ph type="body" sz="quarter" idx="24"/>
          </p:nvPr>
        </p:nvSpPr>
        <p:spPr>
          <a:xfrm>
            <a:off x="6090284" y="536575"/>
            <a:ext cx="5579293" cy="1444752"/>
          </a:xfrm>
        </p:spPr>
        <p:txBody>
          <a:bodyPr vert="horz" lIns="0" tIns="64008" rIns="0" bIns="45724" rtlCol="0">
            <a:noAutofit/>
          </a:bodyPr>
          <a:lstStyle>
            <a:lvl1pPr>
              <a:spcBef>
                <a:spcPts val="600"/>
              </a:spcBef>
              <a:defRPr lang="en-US" sz="2000" dirty="0"/>
            </a:lvl1pPr>
            <a:lvl2pPr>
              <a:spcBef>
                <a:spcPts val="300"/>
              </a:spcBef>
              <a:defRPr lang="en-US" sz="2000" dirty="0"/>
            </a:lvl2pPr>
          </a:lstStyle>
          <a:p>
            <a:pPr lvl="0"/>
            <a:r>
              <a:rPr lang="en-US"/>
              <a:t>Click to edit Master text styles</a:t>
            </a:r>
          </a:p>
          <a:p>
            <a:pPr lvl="1"/>
            <a:r>
              <a:rPr lang="en-US"/>
              <a:t>Second level</a:t>
            </a:r>
          </a:p>
        </p:txBody>
      </p:sp>
      <p:sp>
        <p:nvSpPr>
          <p:cNvPr id="55" name="Text Placeholder 9">
            <a:extLst>
              <a:ext uri="{FF2B5EF4-FFF2-40B4-BE49-F238E27FC236}">
                <a16:creationId xmlns:a16="http://schemas.microsoft.com/office/drawing/2014/main" id="{D839A871-3B18-35C4-820F-DDACCF8A4713}"/>
              </a:ext>
            </a:extLst>
          </p:cNvPr>
          <p:cNvSpPr>
            <a:spLocks noGrp="1"/>
          </p:cNvSpPr>
          <p:nvPr>
            <p:ph type="body" sz="quarter" idx="25"/>
          </p:nvPr>
        </p:nvSpPr>
        <p:spPr>
          <a:xfrm>
            <a:off x="973391" y="4356461"/>
            <a:ext cx="2103668"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4">
            <a:extLst>
              <a:ext uri="{FF2B5EF4-FFF2-40B4-BE49-F238E27FC236}">
                <a16:creationId xmlns:a16="http://schemas.microsoft.com/office/drawing/2014/main" id="{B6482CEB-BA3A-6630-BFD1-9138B129095A}"/>
              </a:ext>
            </a:extLst>
          </p:cNvPr>
          <p:cNvSpPr>
            <a:spLocks noGrp="1"/>
          </p:cNvSpPr>
          <p:nvPr>
            <p:ph type="body" sz="quarter" idx="26"/>
          </p:nvPr>
        </p:nvSpPr>
        <p:spPr>
          <a:xfrm>
            <a:off x="973391" y="4073986"/>
            <a:ext cx="2103668"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57" name="Text Placeholder 14">
            <a:extLst>
              <a:ext uri="{FF2B5EF4-FFF2-40B4-BE49-F238E27FC236}">
                <a16:creationId xmlns:a16="http://schemas.microsoft.com/office/drawing/2014/main" id="{1BE59343-33F8-B5E8-8FA6-9F0582F6BDFE}"/>
              </a:ext>
            </a:extLst>
          </p:cNvPr>
          <p:cNvSpPr>
            <a:spLocks noGrp="1"/>
          </p:cNvSpPr>
          <p:nvPr>
            <p:ph type="body" sz="quarter" idx="27"/>
          </p:nvPr>
        </p:nvSpPr>
        <p:spPr>
          <a:xfrm>
            <a:off x="3680756" y="4073986"/>
            <a:ext cx="2103668"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58" name="Text Placeholder 14">
            <a:extLst>
              <a:ext uri="{FF2B5EF4-FFF2-40B4-BE49-F238E27FC236}">
                <a16:creationId xmlns:a16="http://schemas.microsoft.com/office/drawing/2014/main" id="{349FEDE7-88AF-5D2C-0155-C1D5896FEB65}"/>
              </a:ext>
            </a:extLst>
          </p:cNvPr>
          <p:cNvSpPr>
            <a:spLocks noGrp="1"/>
          </p:cNvSpPr>
          <p:nvPr>
            <p:ph type="body" sz="quarter" idx="28"/>
          </p:nvPr>
        </p:nvSpPr>
        <p:spPr>
          <a:xfrm>
            <a:off x="6388121" y="4073986"/>
            <a:ext cx="2103668"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59" name="Text Placeholder 14">
            <a:extLst>
              <a:ext uri="{FF2B5EF4-FFF2-40B4-BE49-F238E27FC236}">
                <a16:creationId xmlns:a16="http://schemas.microsoft.com/office/drawing/2014/main" id="{B89EB2BA-2E44-8660-0F5C-4E22BEF42CD5}"/>
              </a:ext>
            </a:extLst>
          </p:cNvPr>
          <p:cNvSpPr>
            <a:spLocks noGrp="1"/>
          </p:cNvSpPr>
          <p:nvPr>
            <p:ph type="body" sz="quarter" idx="29"/>
          </p:nvPr>
        </p:nvSpPr>
        <p:spPr>
          <a:xfrm>
            <a:off x="9095486" y="4073986"/>
            <a:ext cx="2103668"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60" name="Text Placeholder 9">
            <a:extLst>
              <a:ext uri="{FF2B5EF4-FFF2-40B4-BE49-F238E27FC236}">
                <a16:creationId xmlns:a16="http://schemas.microsoft.com/office/drawing/2014/main" id="{C80BC763-3AFF-78CA-A6D0-022058D3383D}"/>
              </a:ext>
            </a:extLst>
          </p:cNvPr>
          <p:cNvSpPr>
            <a:spLocks noGrp="1"/>
          </p:cNvSpPr>
          <p:nvPr>
            <p:ph type="body" sz="quarter" idx="30"/>
          </p:nvPr>
        </p:nvSpPr>
        <p:spPr>
          <a:xfrm>
            <a:off x="3680756" y="4356461"/>
            <a:ext cx="2103668"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1" name="Text Placeholder 9">
            <a:extLst>
              <a:ext uri="{FF2B5EF4-FFF2-40B4-BE49-F238E27FC236}">
                <a16:creationId xmlns:a16="http://schemas.microsoft.com/office/drawing/2014/main" id="{12FADD38-E1F3-3FB0-CC2A-ECE6FE23B1DD}"/>
              </a:ext>
            </a:extLst>
          </p:cNvPr>
          <p:cNvSpPr>
            <a:spLocks noGrp="1"/>
          </p:cNvSpPr>
          <p:nvPr>
            <p:ph type="body" sz="quarter" idx="31"/>
          </p:nvPr>
        </p:nvSpPr>
        <p:spPr>
          <a:xfrm>
            <a:off x="6388121" y="4356461"/>
            <a:ext cx="2103668"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2" name="Text Placeholder 9">
            <a:extLst>
              <a:ext uri="{FF2B5EF4-FFF2-40B4-BE49-F238E27FC236}">
                <a16:creationId xmlns:a16="http://schemas.microsoft.com/office/drawing/2014/main" id="{4EA89440-F48E-E197-C17F-BEA7547EB4D7}"/>
              </a:ext>
            </a:extLst>
          </p:cNvPr>
          <p:cNvSpPr>
            <a:spLocks noGrp="1"/>
          </p:cNvSpPr>
          <p:nvPr>
            <p:ph type="body" sz="quarter" idx="32"/>
          </p:nvPr>
        </p:nvSpPr>
        <p:spPr>
          <a:xfrm>
            <a:off x="9095486" y="4356461"/>
            <a:ext cx="2103668"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2906684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0/50 Blue Text_White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6001"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 name="Text Placeholder 16">
            <a:extLst>
              <a:ext uri="{FF2B5EF4-FFF2-40B4-BE49-F238E27FC236}">
                <a16:creationId xmlns:a16="http://schemas.microsoft.com/office/drawing/2014/main" id="{EC8E1FD3-80C0-72EB-3AEB-F8B5F0240288}"/>
              </a:ext>
            </a:extLst>
          </p:cNvPr>
          <p:cNvSpPr>
            <a:spLocks noGrp="1"/>
          </p:cNvSpPr>
          <p:nvPr>
            <p:ph type="body" sz="quarter" idx="12"/>
          </p:nvPr>
        </p:nvSpPr>
        <p:spPr>
          <a:xfrm>
            <a:off x="7875594" y="1984376"/>
            <a:ext cx="3247284"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B19597DF-839A-852E-F8D0-0F0483CD7384}"/>
              </a:ext>
            </a:extLst>
          </p:cNvPr>
          <p:cNvSpPr>
            <a:spLocks noGrp="1"/>
          </p:cNvSpPr>
          <p:nvPr>
            <p:ph type="body" sz="quarter" idx="13"/>
          </p:nvPr>
        </p:nvSpPr>
        <p:spPr>
          <a:xfrm>
            <a:off x="7875594" y="3379010"/>
            <a:ext cx="3247284"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4812EFE6-E8BB-4080-0C6F-556E5990B566}"/>
              </a:ext>
            </a:extLst>
          </p:cNvPr>
          <p:cNvSpPr>
            <a:spLocks noGrp="1"/>
          </p:cNvSpPr>
          <p:nvPr>
            <p:ph type="body" sz="quarter" idx="14"/>
          </p:nvPr>
        </p:nvSpPr>
        <p:spPr>
          <a:xfrm>
            <a:off x="7875594" y="4774725"/>
            <a:ext cx="3247284"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 name="Title 1"/>
          <p:cNvSpPr>
            <a:spLocks noGrp="1"/>
          </p:cNvSpPr>
          <p:nvPr>
            <p:ph type="title" hasCustomPrompt="1"/>
          </p:nvPr>
        </p:nvSpPr>
        <p:spPr>
          <a:xfrm>
            <a:off x="973392" y="536575"/>
            <a:ext cx="4774855" cy="978738"/>
          </a:xfrm>
        </p:spPr>
        <p:txBody>
          <a:bodyPr>
            <a:noAutofit/>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21" name="Text Placeholder 20">
            <a:extLst>
              <a:ext uri="{FF2B5EF4-FFF2-40B4-BE49-F238E27FC236}">
                <a16:creationId xmlns:a16="http://schemas.microsoft.com/office/drawing/2014/main" id="{DD33AD34-4A87-8ECA-F840-A320A92A320A}"/>
              </a:ext>
            </a:extLst>
          </p:cNvPr>
          <p:cNvSpPr>
            <a:spLocks noGrp="1"/>
          </p:cNvSpPr>
          <p:nvPr>
            <p:ph type="body" sz="quarter" idx="15" hasCustomPrompt="1"/>
          </p:nvPr>
        </p:nvSpPr>
        <p:spPr>
          <a:xfrm>
            <a:off x="7877182" y="3635799"/>
            <a:ext cx="3245695"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
        <p:nvSpPr>
          <p:cNvPr id="23" name="Text Placeholder 20">
            <a:extLst>
              <a:ext uri="{FF2B5EF4-FFF2-40B4-BE49-F238E27FC236}">
                <a16:creationId xmlns:a16="http://schemas.microsoft.com/office/drawing/2014/main" id="{AC94C7BF-FC1E-1A53-0031-1A0074049799}"/>
              </a:ext>
            </a:extLst>
          </p:cNvPr>
          <p:cNvSpPr>
            <a:spLocks noGrp="1"/>
          </p:cNvSpPr>
          <p:nvPr>
            <p:ph type="body" sz="quarter" idx="16" hasCustomPrompt="1"/>
          </p:nvPr>
        </p:nvSpPr>
        <p:spPr>
          <a:xfrm>
            <a:off x="7877182" y="5035308"/>
            <a:ext cx="3245695"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
        <p:nvSpPr>
          <p:cNvPr id="24" name="Text Placeholder 20">
            <a:extLst>
              <a:ext uri="{FF2B5EF4-FFF2-40B4-BE49-F238E27FC236}">
                <a16:creationId xmlns:a16="http://schemas.microsoft.com/office/drawing/2014/main" id="{9BEABAAD-AF7C-7492-150D-ECBBD126BE36}"/>
              </a:ext>
            </a:extLst>
          </p:cNvPr>
          <p:cNvSpPr>
            <a:spLocks noGrp="1"/>
          </p:cNvSpPr>
          <p:nvPr>
            <p:ph type="body" sz="quarter" idx="17" hasCustomPrompt="1"/>
          </p:nvPr>
        </p:nvSpPr>
        <p:spPr>
          <a:xfrm>
            <a:off x="7877182" y="2241276"/>
            <a:ext cx="3245695"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15921469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ue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Text Placeholder 2"/>
          <p:cNvSpPr>
            <a:spLocks noGrp="1"/>
          </p:cNvSpPr>
          <p:nvPr>
            <p:ph type="body" idx="1"/>
          </p:nvPr>
        </p:nvSpPr>
        <p:spPr>
          <a:xfrm>
            <a:off x="968984" y="1984375"/>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984"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2166" y="1984375"/>
            <a:ext cx="4774411"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2166" y="2276475"/>
            <a:ext cx="4774411"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5F197-B1B8-4584-8B75-5D45B647D250}" type="datetimeFigureOut">
              <a:rPr lang="en-US" smtClean="0"/>
              <a:t>5/16/24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2658792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White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Text Placeholder 2"/>
          <p:cNvSpPr>
            <a:spLocks noGrp="1"/>
          </p:cNvSpPr>
          <p:nvPr>
            <p:ph type="body" idx="1"/>
          </p:nvPr>
        </p:nvSpPr>
        <p:spPr>
          <a:xfrm>
            <a:off x="968984" y="1984375"/>
            <a:ext cx="4774411" cy="295275"/>
          </a:xfrm>
        </p:spPr>
        <p:txBody>
          <a:bodyPr anchor="t"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984" y="2276475"/>
            <a:ext cx="4774411" cy="3705225"/>
          </a:xfrm>
        </p:spPr>
        <p:txBody>
          <a:bodyPr tIns="91440"/>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2166" y="1984375"/>
            <a:ext cx="4774411" cy="295275"/>
          </a:xfrm>
        </p:spPr>
        <p:txBody>
          <a:bodyPr anchor="t"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2166" y="2276475"/>
            <a:ext cx="4774411" cy="3705225"/>
          </a:xfrm>
        </p:spPr>
        <p:txBody>
          <a:bodyPr tIns="91440"/>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8" name="Footer Placeholder 7"/>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TextBox 10">
            <a:extLst>
              <a:ext uri="{FF2B5EF4-FFF2-40B4-BE49-F238E27FC236}">
                <a16:creationId xmlns:a16="http://schemas.microsoft.com/office/drawing/2014/main" id="{C6389059-11D7-E0BF-3300-7F045E7FB60A}"/>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8063428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 name="Title 1"/>
          <p:cNvSpPr>
            <a:spLocks noGrp="1"/>
          </p:cNvSpPr>
          <p:nvPr>
            <p:ph type="title" hasCustomPrompt="1"/>
          </p:nvPr>
        </p:nvSpPr>
        <p:spPr>
          <a:xfrm>
            <a:off x="973392" y="2366170"/>
            <a:ext cx="3075788"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2" name="Text Placeholder 2"/>
          <p:cNvSpPr>
            <a:spLocks noGrp="1"/>
          </p:cNvSpPr>
          <p:nvPr>
            <p:ph type="body" idx="1"/>
          </p:nvPr>
        </p:nvSpPr>
        <p:spPr>
          <a:xfrm>
            <a:off x="4992400" y="1209676"/>
            <a:ext cx="3018306" cy="771525"/>
          </a:xfrm>
        </p:spPr>
        <p:txBody>
          <a:bodyPr bIns="0" anchor="b"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2400" y="2263775"/>
            <a:ext cx="3018306" cy="3986784"/>
          </a:xfrm>
        </p:spPr>
        <p:txBody>
          <a:bodyPr tIns="91440"/>
          <a:lstStyle>
            <a:lvl1pPr>
              <a:buClr>
                <a:schemeClr val="accent1"/>
              </a:buClr>
              <a:defRPr sz="2000">
                <a:solidFill>
                  <a:schemeClr val="bg1"/>
                </a:solidFill>
              </a:defRPr>
            </a:lvl1pPr>
            <a:lvl2pPr>
              <a:buClr>
                <a:schemeClr val="bg1">
                  <a:lumMod val="50000"/>
                  <a:lumOff val="50000"/>
                </a:schemeClr>
              </a:buClr>
              <a:defRPr sz="2000">
                <a:solidFill>
                  <a:schemeClr val="bg1"/>
                </a:solidFill>
              </a:defRPr>
            </a:lvl2pPr>
            <a:lvl3pPr>
              <a:buClr>
                <a:schemeClr val="bg1">
                  <a:lumMod val="50000"/>
                  <a:lumOff val="50000"/>
                </a:schemeClr>
              </a:buClr>
              <a:defRPr sz="2000">
                <a:solidFill>
                  <a:schemeClr val="bg1"/>
                </a:solidFill>
              </a:defRPr>
            </a:lvl3pPr>
            <a:lvl4pPr>
              <a:buClr>
                <a:schemeClr val="bg1">
                  <a:lumMod val="50000"/>
                  <a:lumOff val="50000"/>
                </a:schemeClr>
              </a:buClr>
              <a:defRPr sz="2000">
                <a:solidFill>
                  <a:schemeClr val="bg1"/>
                </a:solidFill>
              </a:defRPr>
            </a:lvl4pPr>
            <a:lvl5pPr>
              <a:buClr>
                <a:schemeClr val="bg1">
                  <a:lumMod val="50000"/>
                  <a:lumOff val="50000"/>
                </a:schemeClr>
              </a:buClr>
              <a:defRPr sz="20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7097" y="1209676"/>
            <a:ext cx="3018306" cy="771525"/>
          </a:xfrm>
        </p:spPr>
        <p:txBody>
          <a:bodyPr bIns="0" anchor="b"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7097" y="2263775"/>
            <a:ext cx="3018306" cy="3986784"/>
          </a:xfrm>
        </p:spPr>
        <p:txBody>
          <a:bodyPr vert="horz" lIns="0" tIns="91440" rIns="0" bIns="45724" rtlCol="0">
            <a:noAutofit/>
          </a:bodyPr>
          <a:lstStyle>
            <a:lvl1pPr>
              <a:buClr>
                <a:schemeClr val="accent1"/>
              </a:buClr>
              <a:defRPr lang="en-US" sz="2000" dirty="0" smtClean="0">
                <a:solidFill>
                  <a:schemeClr val="bg1"/>
                </a:solidFill>
              </a:defRPr>
            </a:lvl1pPr>
            <a:lvl2pPr>
              <a:buClr>
                <a:schemeClr val="bg1">
                  <a:lumMod val="50000"/>
                  <a:lumOff val="50000"/>
                </a:schemeClr>
              </a:buClr>
              <a:defRPr lang="en-US" sz="2000" dirty="0" smtClean="0">
                <a:solidFill>
                  <a:schemeClr val="bg1"/>
                </a:solidFill>
              </a:defRPr>
            </a:lvl2pPr>
            <a:lvl3pPr>
              <a:buClr>
                <a:schemeClr val="bg1">
                  <a:lumMod val="50000"/>
                  <a:lumOff val="50000"/>
                </a:schemeClr>
              </a:buClr>
              <a:defRPr lang="en-US" sz="2000" dirty="0" smtClean="0">
                <a:solidFill>
                  <a:schemeClr val="bg1"/>
                </a:solidFill>
              </a:defRPr>
            </a:lvl3pPr>
            <a:lvl4pPr>
              <a:buClr>
                <a:schemeClr val="bg1">
                  <a:lumMod val="50000"/>
                  <a:lumOff val="50000"/>
                </a:schemeClr>
              </a:buClr>
              <a:defRPr lang="en-US" sz="2000" dirty="0" smtClean="0">
                <a:solidFill>
                  <a:schemeClr val="bg1"/>
                </a:solidFill>
              </a:defRPr>
            </a:lvl4pPr>
            <a:lvl5pPr>
              <a:buClr>
                <a:schemeClr val="bg1">
                  <a:lumMod val="50000"/>
                  <a:lumOff val="50000"/>
                </a:schemeClr>
              </a:buClr>
              <a:defRPr lang="en-US" sz="20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Box 17">
            <a:extLst>
              <a:ext uri="{FF2B5EF4-FFF2-40B4-BE49-F238E27FC236}">
                <a16:creationId xmlns:a16="http://schemas.microsoft.com/office/drawing/2014/main" id="{931529AD-9B1A-3058-55FD-BD8FF9ABBF66}"/>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6092908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536576"/>
            <a:ext cx="10001526" cy="587375"/>
          </a:xfrm>
        </p:spPr>
        <p:txBody>
          <a:bodyPr/>
          <a:lstStyle>
            <a:lvl1pPr>
              <a:defRPr baseline="0"/>
            </a:lvl1pPr>
          </a:lstStyle>
          <a:p>
            <a:r>
              <a:rPr lang="en-US" dirty="0"/>
              <a:t>CLICK TO EDIT TITLE STYLE</a:t>
            </a:r>
          </a:p>
        </p:txBody>
      </p:sp>
      <p:sp>
        <p:nvSpPr>
          <p:cNvPr id="3" name="Content Placeholder 2"/>
          <p:cNvSpPr>
            <a:spLocks noGrp="1"/>
          </p:cNvSpPr>
          <p:nvPr>
            <p:ph sz="half" idx="1"/>
          </p:nvPr>
        </p:nvSpPr>
        <p:spPr>
          <a:xfrm>
            <a:off x="973392" y="1984375"/>
            <a:ext cx="4770569"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2166" y="1984375"/>
            <a:ext cx="4774855"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5/16/24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0691371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6595" y="0"/>
            <a:ext cx="496540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 name="Title 1"/>
          <p:cNvSpPr>
            <a:spLocks noGrp="1"/>
          </p:cNvSpPr>
          <p:nvPr>
            <p:ph type="title" hasCustomPrompt="1"/>
          </p:nvPr>
        </p:nvSpPr>
        <p:spPr>
          <a:xfrm>
            <a:off x="973393" y="536576"/>
            <a:ext cx="5468773" cy="587375"/>
          </a:xfrm>
        </p:spPr>
        <p:txBody>
          <a:bodyPr/>
          <a:lstStyle>
            <a:lvl1pPr>
              <a:defRPr baseline="0"/>
            </a:lvl1pPr>
          </a:lstStyle>
          <a:p>
            <a:r>
              <a:rPr lang="en-US" dirty="0"/>
              <a:t>CLICK TO EDIT TITLE</a:t>
            </a:r>
          </a:p>
        </p:txBody>
      </p:sp>
      <p:sp>
        <p:nvSpPr>
          <p:cNvPr id="3" name="Content Placeholder 2"/>
          <p:cNvSpPr>
            <a:spLocks noGrp="1"/>
          </p:cNvSpPr>
          <p:nvPr>
            <p:ph idx="1"/>
          </p:nvPr>
        </p:nvSpPr>
        <p:spPr>
          <a:xfrm>
            <a:off x="973393" y="1984375"/>
            <a:ext cx="546877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8" name="Content Placeholder 2"/>
          <p:cNvSpPr>
            <a:spLocks noGrp="1"/>
          </p:cNvSpPr>
          <p:nvPr>
            <p:ph idx="12"/>
          </p:nvPr>
        </p:nvSpPr>
        <p:spPr>
          <a:xfrm>
            <a:off x="7755370" y="1984375"/>
            <a:ext cx="3914207"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TextBox 10">
            <a:extLst>
              <a:ext uri="{FF2B5EF4-FFF2-40B4-BE49-F238E27FC236}">
                <a16:creationId xmlns:a16="http://schemas.microsoft.com/office/drawing/2014/main" id="{E6972C80-486E-D81C-C3B4-2937FCAA539A}"/>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5930136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5/16/24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599573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_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5/16/24</a:t>
            </a:fld>
            <a:endParaRPr lang="en-US" dirty="0"/>
          </a:p>
        </p:txBody>
      </p:sp>
      <p:sp>
        <p:nvSpPr>
          <p:cNvPr id="4" name="Footer Placeholder 3"/>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TextBox 4">
            <a:extLst>
              <a:ext uri="{FF2B5EF4-FFF2-40B4-BE49-F238E27FC236}">
                <a16:creationId xmlns:a16="http://schemas.microsoft.com/office/drawing/2014/main" id="{504D20B4-D301-5EDE-373F-05DD82AB384A}"/>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7921457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5/16/24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79659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5/16/24</a:t>
            </a:fld>
            <a:endParaRPr lang="en-US" dirty="0"/>
          </a:p>
        </p:txBody>
      </p:sp>
      <p:sp>
        <p:nvSpPr>
          <p:cNvPr id="3" name="Footer Placeholder 2"/>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4" name="TextBox 3">
            <a:extLst>
              <a:ext uri="{FF2B5EF4-FFF2-40B4-BE49-F238E27FC236}">
                <a16:creationId xmlns:a16="http://schemas.microsoft.com/office/drawing/2014/main" id="{188A85D9-C1CB-6EFE-92D8-F24E4B95CD82}"/>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325530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Mayo Ending Slide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6" y="2733676"/>
            <a:ext cx="445409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5/16/24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7625307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Mayo Ending Slide_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6" y="2733676"/>
            <a:ext cx="4454099" cy="1371600"/>
          </a:xfrm>
        </p:spPr>
        <p:txBody>
          <a:bodyPr anchor="ctr" anchorCtr="0"/>
          <a:lstStyle>
            <a:lvl1pPr algn="l">
              <a:defRPr sz="4000" baseline="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5/16/24</a:t>
            </a:fld>
            <a:endParaRPr lang="en-US" dirty="0"/>
          </a:p>
        </p:txBody>
      </p:sp>
      <p:sp>
        <p:nvSpPr>
          <p:cNvPr id="4" name="Footer Placeholder 3"/>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TextBox 4">
            <a:extLst>
              <a:ext uri="{FF2B5EF4-FFF2-40B4-BE49-F238E27FC236}">
                <a16:creationId xmlns:a16="http://schemas.microsoft.com/office/drawing/2014/main" id="{38388385-D7C7-1EF5-D817-68A27103E75D}"/>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704666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6896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6377" y="536576"/>
            <a:ext cx="2743200"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391" y="536576"/>
            <a:ext cx="7594488"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14778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1B748-5483-405F-96DE-7D293F0756EA}"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53FA5-AE81-45E0-8206-920AA27813B4}" type="slidenum">
              <a:rPr lang="en-US" smtClean="0"/>
              <a:t>‹#›</a:t>
            </a:fld>
            <a:endParaRPr lang="en-US"/>
          </a:p>
        </p:txBody>
      </p:sp>
      <p:grpSp>
        <p:nvGrpSpPr>
          <p:cNvPr id="44" name="Group 43"/>
          <p:cNvGrpSpPr/>
          <p:nvPr userDrawn="1"/>
        </p:nvGrpSpPr>
        <p:grpSpPr>
          <a:xfrm>
            <a:off x="190769" y="6343653"/>
            <a:ext cx="2072640" cy="320037"/>
            <a:chOff x="655638" y="688975"/>
            <a:chExt cx="3705226" cy="758825"/>
          </a:xfrm>
          <a:solidFill>
            <a:srgbClr val="FFFFFF"/>
          </a:solidFill>
        </p:grpSpPr>
        <p:sp>
          <p:nvSpPr>
            <p:cNvPr id="45" name="Freeform 6"/>
            <p:cNvSpPr>
              <a:spLocks noEditPoints="1"/>
            </p:cNvSpPr>
            <p:nvPr/>
          </p:nvSpPr>
          <p:spPr bwMode="auto">
            <a:xfrm>
              <a:off x="655638" y="695325"/>
              <a:ext cx="941388" cy="752475"/>
            </a:xfrm>
            <a:custGeom>
              <a:avLst/>
              <a:gdLst>
                <a:gd name="T0" fmla="*/ 1432 w 1816"/>
                <a:gd name="T1" fmla="*/ 0 h 1449"/>
                <a:gd name="T2" fmla="*/ 1049 w 1816"/>
                <a:gd name="T3" fmla="*/ 0 h 1449"/>
                <a:gd name="T4" fmla="*/ 1049 w 1816"/>
                <a:gd name="T5" fmla="*/ 432 h 1449"/>
                <a:gd name="T6" fmla="*/ 1238 w 1816"/>
                <a:gd name="T7" fmla="*/ 865 h 1449"/>
                <a:gd name="T8" fmla="*/ 1238 w 1816"/>
                <a:gd name="T9" fmla="*/ 804 h 1449"/>
                <a:gd name="T10" fmla="*/ 1137 w 1816"/>
                <a:gd name="T11" fmla="*/ 485 h 1449"/>
                <a:gd name="T12" fmla="*/ 1137 w 1816"/>
                <a:gd name="T13" fmla="*/ 372 h 1449"/>
                <a:gd name="T14" fmla="*/ 1282 w 1816"/>
                <a:gd name="T15" fmla="*/ 372 h 1449"/>
                <a:gd name="T16" fmla="*/ 1282 w 1816"/>
                <a:gd name="T17" fmla="*/ 865 h 1449"/>
                <a:gd name="T18" fmla="*/ 911 w 1816"/>
                <a:gd name="T19" fmla="*/ 1418 h 1449"/>
                <a:gd name="T20" fmla="*/ 539 w 1816"/>
                <a:gd name="T21" fmla="*/ 893 h 1449"/>
                <a:gd name="T22" fmla="*/ 767 w 1816"/>
                <a:gd name="T23" fmla="*/ 432 h 1449"/>
                <a:gd name="T24" fmla="*/ 767 w 1816"/>
                <a:gd name="T25" fmla="*/ 372 h 1449"/>
                <a:gd name="T26" fmla="*/ 911 w 1816"/>
                <a:gd name="T27" fmla="*/ 372 h 1449"/>
                <a:gd name="T28" fmla="*/ 1002 w 1816"/>
                <a:gd name="T29" fmla="*/ 372 h 1449"/>
                <a:gd name="T30" fmla="*/ 1002 w 1816"/>
                <a:gd name="T31" fmla="*/ 283 h 1449"/>
                <a:gd name="T32" fmla="*/ 911 w 1816"/>
                <a:gd name="T33" fmla="*/ 283 h 1449"/>
                <a:gd name="T34" fmla="*/ 767 w 1816"/>
                <a:gd name="T35" fmla="*/ 283 h 1449"/>
                <a:gd name="T36" fmla="*/ 767 w 1816"/>
                <a:gd name="T37" fmla="*/ 283 h 1449"/>
                <a:gd name="T38" fmla="*/ 679 w 1816"/>
                <a:gd name="T39" fmla="*/ 283 h 1449"/>
                <a:gd name="T40" fmla="*/ 679 w 1816"/>
                <a:gd name="T41" fmla="*/ 283 h 1449"/>
                <a:gd name="T42" fmla="*/ 450 w 1816"/>
                <a:gd name="T43" fmla="*/ 283 h 1449"/>
                <a:gd name="T44" fmla="*/ 450 w 1816"/>
                <a:gd name="T45" fmla="*/ 802 h 1449"/>
                <a:gd name="T46" fmla="*/ 452 w 1816"/>
                <a:gd name="T47" fmla="*/ 855 h 1449"/>
                <a:gd name="T48" fmla="*/ 452 w 1816"/>
                <a:gd name="T49" fmla="*/ 855 h 1449"/>
                <a:gd name="T50" fmla="*/ 539 w 1816"/>
                <a:gd name="T51" fmla="*/ 783 h 1449"/>
                <a:gd name="T52" fmla="*/ 539 w 1816"/>
                <a:gd name="T53" fmla="*/ 783 h 1449"/>
                <a:gd name="T54" fmla="*/ 539 w 1816"/>
                <a:gd name="T55" fmla="*/ 372 h 1449"/>
                <a:gd name="T56" fmla="*/ 679 w 1816"/>
                <a:gd name="T57" fmla="*/ 372 h 1449"/>
                <a:gd name="T58" fmla="*/ 679 w 1816"/>
                <a:gd name="T59" fmla="*/ 372 h 1449"/>
                <a:gd name="T60" fmla="*/ 679 w 1816"/>
                <a:gd name="T61" fmla="*/ 485 h 1449"/>
                <a:gd name="T62" fmla="*/ 383 w 1816"/>
                <a:gd name="T63" fmla="*/ 941 h 1449"/>
                <a:gd name="T64" fmla="*/ 88 w 1816"/>
                <a:gd name="T65" fmla="*/ 485 h 1449"/>
                <a:gd name="T66" fmla="*/ 88 w 1816"/>
                <a:gd name="T67" fmla="*/ 88 h 1449"/>
                <a:gd name="T68" fmla="*/ 383 w 1816"/>
                <a:gd name="T69" fmla="*/ 88 h 1449"/>
                <a:gd name="T70" fmla="*/ 679 w 1816"/>
                <a:gd name="T71" fmla="*/ 88 h 1449"/>
                <a:gd name="T72" fmla="*/ 679 w 1816"/>
                <a:gd name="T73" fmla="*/ 240 h 1449"/>
                <a:gd name="T74" fmla="*/ 767 w 1816"/>
                <a:gd name="T75" fmla="*/ 240 h 1449"/>
                <a:gd name="T76" fmla="*/ 767 w 1816"/>
                <a:gd name="T77" fmla="*/ 0 h 1449"/>
                <a:gd name="T78" fmla="*/ 383 w 1816"/>
                <a:gd name="T79" fmla="*/ 0 h 1449"/>
                <a:gd name="T80" fmla="*/ 0 w 1816"/>
                <a:gd name="T81" fmla="*/ 0 h 1449"/>
                <a:gd name="T82" fmla="*/ 0 w 1816"/>
                <a:gd name="T83" fmla="*/ 432 h 1449"/>
                <a:gd name="T84" fmla="*/ 383 w 1816"/>
                <a:gd name="T85" fmla="*/ 971 h 1449"/>
                <a:gd name="T86" fmla="*/ 460 w 1816"/>
                <a:gd name="T87" fmla="*/ 938 h 1449"/>
                <a:gd name="T88" fmla="*/ 911 w 1816"/>
                <a:gd name="T89" fmla="*/ 1449 h 1449"/>
                <a:gd name="T90" fmla="*/ 1360 w 1816"/>
                <a:gd name="T91" fmla="*/ 941 h 1449"/>
                <a:gd name="T92" fmla="*/ 1432 w 1816"/>
                <a:gd name="T93" fmla="*/ 971 h 1449"/>
                <a:gd name="T94" fmla="*/ 1816 w 1816"/>
                <a:gd name="T95" fmla="*/ 432 h 1449"/>
                <a:gd name="T96" fmla="*/ 1816 w 1816"/>
                <a:gd name="T97" fmla="*/ 0 h 1449"/>
                <a:gd name="T98" fmla="*/ 1432 w 1816"/>
                <a:gd name="T99" fmla="*/ 0 h 1449"/>
                <a:gd name="T100" fmla="*/ 1728 w 1816"/>
                <a:gd name="T101" fmla="*/ 485 h 1449"/>
                <a:gd name="T102" fmla="*/ 1432 w 1816"/>
                <a:gd name="T103" fmla="*/ 941 h 1449"/>
                <a:gd name="T104" fmla="*/ 1365 w 1816"/>
                <a:gd name="T105" fmla="*/ 906 h 1449"/>
                <a:gd name="T106" fmla="*/ 1371 w 1816"/>
                <a:gd name="T107" fmla="*/ 802 h 1449"/>
                <a:gd name="T108" fmla="*/ 1371 w 1816"/>
                <a:gd name="T109" fmla="*/ 283 h 1449"/>
                <a:gd name="T110" fmla="*/ 1137 w 1816"/>
                <a:gd name="T111" fmla="*/ 283 h 1449"/>
                <a:gd name="T112" fmla="*/ 1137 w 1816"/>
                <a:gd name="T113" fmla="*/ 88 h 1449"/>
                <a:gd name="T114" fmla="*/ 1432 w 1816"/>
                <a:gd name="T115" fmla="*/ 88 h 1449"/>
                <a:gd name="T116" fmla="*/ 1728 w 1816"/>
                <a:gd name="T117" fmla="*/ 88 h 1449"/>
                <a:gd name="T118" fmla="*/ 1728 w 1816"/>
                <a:gd name="T119" fmla="*/ 48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9">
                  <a:moveTo>
                    <a:pt x="1432" y="0"/>
                  </a:moveTo>
                  <a:cubicBezTo>
                    <a:pt x="1049" y="0"/>
                    <a:pt x="1049" y="0"/>
                    <a:pt x="1049" y="0"/>
                  </a:cubicBezTo>
                  <a:cubicBezTo>
                    <a:pt x="1049" y="432"/>
                    <a:pt x="1049" y="432"/>
                    <a:pt x="1049" y="432"/>
                  </a:cubicBezTo>
                  <a:cubicBezTo>
                    <a:pt x="1049" y="630"/>
                    <a:pt x="1118" y="768"/>
                    <a:pt x="1238" y="865"/>
                  </a:cubicBezTo>
                  <a:cubicBezTo>
                    <a:pt x="1238" y="804"/>
                    <a:pt x="1238" y="804"/>
                    <a:pt x="1238" y="804"/>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2" y="1274"/>
                    <a:pt x="911" y="1418"/>
                  </a:cubicBezTo>
                  <a:cubicBezTo>
                    <a:pt x="605" y="1282"/>
                    <a:pt x="544" y="1068"/>
                    <a:pt x="539" y="893"/>
                  </a:cubicBezTo>
                  <a:cubicBezTo>
                    <a:pt x="683" y="796"/>
                    <a:pt x="767" y="651"/>
                    <a:pt x="767" y="432"/>
                  </a:cubicBezTo>
                  <a:cubicBezTo>
                    <a:pt x="767" y="372"/>
                    <a:pt x="767" y="372"/>
                    <a:pt x="767" y="372"/>
                  </a:cubicBezTo>
                  <a:cubicBezTo>
                    <a:pt x="911" y="372"/>
                    <a:pt x="911" y="372"/>
                    <a:pt x="911" y="372"/>
                  </a:cubicBezTo>
                  <a:cubicBezTo>
                    <a:pt x="1002" y="372"/>
                    <a:pt x="1002" y="372"/>
                    <a:pt x="1002" y="372"/>
                  </a:cubicBezTo>
                  <a:cubicBezTo>
                    <a:pt x="1002" y="283"/>
                    <a:pt x="1002" y="283"/>
                    <a:pt x="1002" y="283"/>
                  </a:cubicBezTo>
                  <a:cubicBezTo>
                    <a:pt x="911" y="283"/>
                    <a:pt x="911" y="283"/>
                    <a:pt x="911"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2"/>
                    <a:pt x="450" y="802"/>
                    <a:pt x="450" y="802"/>
                  </a:cubicBezTo>
                  <a:cubicBezTo>
                    <a:pt x="450" y="820"/>
                    <a:pt x="451" y="837"/>
                    <a:pt x="452" y="855"/>
                  </a:cubicBezTo>
                  <a:cubicBezTo>
                    <a:pt x="452" y="855"/>
                    <a:pt x="452" y="855"/>
                    <a:pt x="452" y="855"/>
                  </a:cubicBezTo>
                  <a:cubicBezTo>
                    <a:pt x="486" y="832"/>
                    <a:pt x="515" y="808"/>
                    <a:pt x="539" y="783"/>
                  </a:cubicBezTo>
                  <a:cubicBezTo>
                    <a:pt x="539" y="783"/>
                    <a:pt x="539" y="783"/>
                    <a:pt x="539" y="783"/>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1"/>
                    <a:pt x="383" y="941"/>
                  </a:cubicBezTo>
                  <a:cubicBezTo>
                    <a:pt x="116" y="821"/>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6"/>
                    <a:pt x="911" y="1449"/>
                  </a:cubicBezTo>
                  <a:cubicBezTo>
                    <a:pt x="1155" y="1356"/>
                    <a:pt x="1319" y="1201"/>
                    <a:pt x="1360" y="941"/>
                  </a:cubicBezTo>
                  <a:cubicBezTo>
                    <a:pt x="1383" y="952"/>
                    <a:pt x="1407" y="962"/>
                    <a:pt x="1432" y="971"/>
                  </a:cubicBezTo>
                  <a:cubicBezTo>
                    <a:pt x="1670" y="881"/>
                    <a:pt x="1816" y="720"/>
                    <a:pt x="1816" y="432"/>
                  </a:cubicBezTo>
                  <a:cubicBezTo>
                    <a:pt x="1816" y="0"/>
                    <a:pt x="1816" y="0"/>
                    <a:pt x="1816" y="0"/>
                  </a:cubicBezTo>
                  <a:lnTo>
                    <a:pt x="1432" y="0"/>
                  </a:lnTo>
                  <a:close/>
                  <a:moveTo>
                    <a:pt x="1728" y="485"/>
                  </a:moveTo>
                  <a:cubicBezTo>
                    <a:pt x="1728" y="635"/>
                    <a:pt x="1700" y="821"/>
                    <a:pt x="1432" y="941"/>
                  </a:cubicBezTo>
                  <a:cubicBezTo>
                    <a:pt x="1408" y="930"/>
                    <a:pt x="1386" y="918"/>
                    <a:pt x="1365" y="906"/>
                  </a:cubicBezTo>
                  <a:cubicBezTo>
                    <a:pt x="1369" y="873"/>
                    <a:pt x="1371" y="838"/>
                    <a:pt x="1371" y="802"/>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8" y="88"/>
                    <a:pt x="1728" y="88"/>
                    <a:pt x="1728" y="88"/>
                  </a:cubicBezTo>
                  <a:lnTo>
                    <a:pt x="1728"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7"/>
            <p:cNvSpPr>
              <a:spLocks/>
            </p:cNvSpPr>
            <p:nvPr/>
          </p:nvSpPr>
          <p:spPr bwMode="auto">
            <a:xfrm>
              <a:off x="3290888" y="693738"/>
              <a:ext cx="201613" cy="252413"/>
            </a:xfrm>
            <a:custGeom>
              <a:avLst/>
              <a:gdLst>
                <a:gd name="T0" fmla="*/ 32 w 388"/>
                <a:gd name="T1" fmla="*/ 486 h 486"/>
                <a:gd name="T2" fmla="*/ 32 w 388"/>
                <a:gd name="T3" fmla="*/ 469 h 486"/>
                <a:gd name="T4" fmla="*/ 60 w 388"/>
                <a:gd name="T5" fmla="*/ 453 h 486"/>
                <a:gd name="T6" fmla="*/ 65 w 388"/>
                <a:gd name="T7" fmla="*/ 445 h 486"/>
                <a:gd name="T8" fmla="*/ 69 w 388"/>
                <a:gd name="T9" fmla="*/ 404 h 486"/>
                <a:gd name="T10" fmla="*/ 71 w 388"/>
                <a:gd name="T11" fmla="*/ 348 h 486"/>
                <a:gd name="T12" fmla="*/ 71 w 388"/>
                <a:gd name="T13" fmla="*/ 164 h 486"/>
                <a:gd name="T14" fmla="*/ 69 w 388"/>
                <a:gd name="T15" fmla="*/ 73 h 486"/>
                <a:gd name="T16" fmla="*/ 64 w 388"/>
                <a:gd name="T17" fmla="*/ 34 h 486"/>
                <a:gd name="T18" fmla="*/ 51 w 388"/>
                <a:gd name="T19" fmla="*/ 25 h 486"/>
                <a:gd name="T20" fmla="*/ 0 w 388"/>
                <a:gd name="T21" fmla="*/ 22 h 486"/>
                <a:gd name="T22" fmla="*/ 0 w 388"/>
                <a:gd name="T23" fmla="*/ 0 h 486"/>
                <a:gd name="T24" fmla="*/ 108 w 388"/>
                <a:gd name="T25" fmla="*/ 2 h 486"/>
                <a:gd name="T26" fmla="*/ 210 w 388"/>
                <a:gd name="T27" fmla="*/ 0 h 486"/>
                <a:gd name="T28" fmla="*/ 210 w 388"/>
                <a:gd name="T29" fmla="*/ 22 h 486"/>
                <a:gd name="T30" fmla="*/ 159 w 388"/>
                <a:gd name="T31" fmla="*/ 25 h 486"/>
                <a:gd name="T32" fmla="*/ 146 w 388"/>
                <a:gd name="T33" fmla="*/ 34 h 486"/>
                <a:gd name="T34" fmla="*/ 141 w 388"/>
                <a:gd name="T35" fmla="*/ 67 h 486"/>
                <a:gd name="T36" fmla="*/ 139 w 388"/>
                <a:gd name="T37" fmla="*/ 164 h 486"/>
                <a:gd name="T38" fmla="*/ 139 w 388"/>
                <a:gd name="T39" fmla="*/ 394 h 486"/>
                <a:gd name="T40" fmla="*/ 141 w 388"/>
                <a:gd name="T41" fmla="*/ 453 h 486"/>
                <a:gd name="T42" fmla="*/ 198 w 388"/>
                <a:gd name="T43" fmla="*/ 455 h 486"/>
                <a:gd name="T44" fmla="*/ 342 w 388"/>
                <a:gd name="T45" fmla="*/ 443 h 486"/>
                <a:gd name="T46" fmla="*/ 350 w 388"/>
                <a:gd name="T47" fmla="*/ 419 h 486"/>
                <a:gd name="T48" fmla="*/ 364 w 388"/>
                <a:gd name="T49" fmla="*/ 362 h 486"/>
                <a:gd name="T50" fmla="*/ 388 w 388"/>
                <a:gd name="T51" fmla="*/ 362 h 486"/>
                <a:gd name="T52" fmla="*/ 373 w 388"/>
                <a:gd name="T53" fmla="*/ 482 h 486"/>
                <a:gd name="T54" fmla="*/ 349 w 388"/>
                <a:gd name="T55" fmla="*/ 485 h 486"/>
                <a:gd name="T56" fmla="*/ 292 w 388"/>
                <a:gd name="T57" fmla="*/ 486 h 486"/>
                <a:gd name="T58" fmla="*/ 102 w 388"/>
                <a:gd name="T59" fmla="*/ 484 h 486"/>
                <a:gd name="T60" fmla="*/ 32 w 388"/>
                <a:gd name="T6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6">
                  <a:moveTo>
                    <a:pt x="32" y="486"/>
                  </a:moveTo>
                  <a:cubicBezTo>
                    <a:pt x="32" y="469"/>
                    <a:pt x="32" y="469"/>
                    <a:pt x="32" y="469"/>
                  </a:cubicBezTo>
                  <a:cubicBezTo>
                    <a:pt x="47" y="462"/>
                    <a:pt x="56" y="457"/>
                    <a:pt x="60" y="453"/>
                  </a:cubicBezTo>
                  <a:cubicBezTo>
                    <a:pt x="62" y="451"/>
                    <a:pt x="64" y="448"/>
                    <a:pt x="65" y="445"/>
                  </a:cubicBezTo>
                  <a:cubicBezTo>
                    <a:pt x="67" y="439"/>
                    <a:pt x="68" y="425"/>
                    <a:pt x="69" y="404"/>
                  </a:cubicBezTo>
                  <a:cubicBezTo>
                    <a:pt x="70" y="373"/>
                    <a:pt x="71" y="354"/>
                    <a:pt x="71" y="348"/>
                  </a:cubicBezTo>
                  <a:cubicBezTo>
                    <a:pt x="71" y="164"/>
                    <a:pt x="71" y="164"/>
                    <a:pt x="71" y="164"/>
                  </a:cubicBezTo>
                  <a:cubicBezTo>
                    <a:pt x="71" y="133"/>
                    <a:pt x="70" y="103"/>
                    <a:pt x="69" y="73"/>
                  </a:cubicBezTo>
                  <a:cubicBezTo>
                    <a:pt x="68" y="51"/>
                    <a:pt x="67" y="38"/>
                    <a:pt x="64" y="34"/>
                  </a:cubicBezTo>
                  <a:cubicBezTo>
                    <a:pt x="61" y="30"/>
                    <a:pt x="57" y="27"/>
                    <a:pt x="51" y="25"/>
                  </a:cubicBezTo>
                  <a:cubicBezTo>
                    <a:pt x="45" y="23"/>
                    <a:pt x="28" y="22"/>
                    <a:pt x="0" y="22"/>
                  </a:cubicBezTo>
                  <a:cubicBezTo>
                    <a:pt x="0" y="0"/>
                    <a:pt x="0" y="0"/>
                    <a:pt x="0" y="0"/>
                  </a:cubicBezTo>
                  <a:cubicBezTo>
                    <a:pt x="58" y="2"/>
                    <a:pt x="94" y="2"/>
                    <a:pt x="108" y="2"/>
                  </a:cubicBezTo>
                  <a:cubicBezTo>
                    <a:pt x="123" y="2"/>
                    <a:pt x="157" y="2"/>
                    <a:pt x="210" y="0"/>
                  </a:cubicBezTo>
                  <a:cubicBezTo>
                    <a:pt x="210" y="22"/>
                    <a:pt x="210" y="22"/>
                    <a:pt x="210" y="22"/>
                  </a:cubicBezTo>
                  <a:cubicBezTo>
                    <a:pt x="182" y="22"/>
                    <a:pt x="165" y="23"/>
                    <a:pt x="159" y="25"/>
                  </a:cubicBezTo>
                  <a:cubicBezTo>
                    <a:pt x="153" y="27"/>
                    <a:pt x="148" y="30"/>
                    <a:pt x="146" y="34"/>
                  </a:cubicBezTo>
                  <a:cubicBezTo>
                    <a:pt x="143" y="38"/>
                    <a:pt x="141" y="49"/>
                    <a:pt x="141" y="67"/>
                  </a:cubicBezTo>
                  <a:cubicBezTo>
                    <a:pt x="140" y="71"/>
                    <a:pt x="140" y="104"/>
                    <a:pt x="139" y="164"/>
                  </a:cubicBezTo>
                  <a:cubicBezTo>
                    <a:pt x="139" y="394"/>
                    <a:pt x="139" y="394"/>
                    <a:pt x="139" y="394"/>
                  </a:cubicBezTo>
                  <a:cubicBezTo>
                    <a:pt x="139" y="418"/>
                    <a:pt x="139" y="438"/>
                    <a:pt x="141" y="453"/>
                  </a:cubicBezTo>
                  <a:cubicBezTo>
                    <a:pt x="168" y="454"/>
                    <a:pt x="171" y="455"/>
                    <a:pt x="198" y="455"/>
                  </a:cubicBezTo>
                  <a:cubicBezTo>
                    <a:pt x="265" y="455"/>
                    <a:pt x="315" y="451"/>
                    <a:pt x="342" y="443"/>
                  </a:cubicBezTo>
                  <a:cubicBezTo>
                    <a:pt x="345" y="436"/>
                    <a:pt x="348" y="428"/>
                    <a:pt x="350" y="419"/>
                  </a:cubicBezTo>
                  <a:cubicBezTo>
                    <a:pt x="364" y="362"/>
                    <a:pt x="364" y="362"/>
                    <a:pt x="364" y="362"/>
                  </a:cubicBezTo>
                  <a:cubicBezTo>
                    <a:pt x="388" y="362"/>
                    <a:pt x="388" y="362"/>
                    <a:pt x="388" y="362"/>
                  </a:cubicBezTo>
                  <a:cubicBezTo>
                    <a:pt x="383" y="396"/>
                    <a:pt x="378" y="436"/>
                    <a:pt x="373" y="482"/>
                  </a:cubicBezTo>
                  <a:cubicBezTo>
                    <a:pt x="363" y="484"/>
                    <a:pt x="355" y="485"/>
                    <a:pt x="349" y="485"/>
                  </a:cubicBezTo>
                  <a:cubicBezTo>
                    <a:pt x="337" y="486"/>
                    <a:pt x="318" y="486"/>
                    <a:pt x="292" y="486"/>
                  </a:cubicBezTo>
                  <a:cubicBezTo>
                    <a:pt x="102" y="484"/>
                    <a:pt x="102" y="484"/>
                    <a:pt x="102" y="484"/>
                  </a:cubicBezTo>
                  <a:cubicBezTo>
                    <a:pt x="79" y="484"/>
                    <a:pt x="56" y="485"/>
                    <a:pt x="32"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Freeform 8"/>
            <p:cNvSpPr>
              <a:spLocks/>
            </p:cNvSpPr>
            <p:nvPr/>
          </p:nvSpPr>
          <p:spPr bwMode="auto">
            <a:xfrm>
              <a:off x="3514726" y="693738"/>
              <a:ext cx="109538" cy="252413"/>
            </a:xfrm>
            <a:custGeom>
              <a:avLst/>
              <a:gdLst>
                <a:gd name="T0" fmla="*/ 209 w 209"/>
                <a:gd name="T1" fmla="*/ 464 h 486"/>
                <a:gd name="T2" fmla="*/ 209 w 209"/>
                <a:gd name="T3" fmla="*/ 486 h 486"/>
                <a:gd name="T4" fmla="*/ 110 w 209"/>
                <a:gd name="T5" fmla="*/ 484 h 486"/>
                <a:gd name="T6" fmla="*/ 0 w 209"/>
                <a:gd name="T7" fmla="*/ 486 h 486"/>
                <a:gd name="T8" fmla="*/ 0 w 209"/>
                <a:gd name="T9" fmla="*/ 464 h 486"/>
                <a:gd name="T10" fmla="*/ 51 w 209"/>
                <a:gd name="T11" fmla="*/ 461 h 486"/>
                <a:gd name="T12" fmla="*/ 64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1 w 209"/>
                <a:gd name="T41" fmla="*/ 67 h 486"/>
                <a:gd name="T42" fmla="*/ 138 w 209"/>
                <a:gd name="T43" fmla="*/ 164 h 486"/>
                <a:gd name="T44" fmla="*/ 138 w 209"/>
                <a:gd name="T45" fmla="*/ 322 h 486"/>
                <a:gd name="T46" fmla="*/ 140 w 209"/>
                <a:gd name="T47" fmla="*/ 413 h 486"/>
                <a:gd name="T48" fmla="*/ 145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6" y="484"/>
                    <a:pt x="110" y="484"/>
                  </a:cubicBezTo>
                  <a:cubicBezTo>
                    <a:pt x="0" y="486"/>
                    <a:pt x="0" y="486"/>
                    <a:pt x="0" y="486"/>
                  </a:cubicBezTo>
                  <a:cubicBezTo>
                    <a:pt x="0" y="464"/>
                    <a:pt x="0" y="464"/>
                    <a:pt x="0" y="464"/>
                  </a:cubicBezTo>
                  <a:cubicBezTo>
                    <a:pt x="28" y="464"/>
                    <a:pt x="45" y="463"/>
                    <a:pt x="51" y="461"/>
                  </a:cubicBezTo>
                  <a:cubicBezTo>
                    <a:pt x="57" y="458"/>
                    <a:pt x="61" y="456"/>
                    <a:pt x="64"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1" y="67"/>
                  </a:cubicBezTo>
                  <a:cubicBezTo>
                    <a:pt x="140" y="71"/>
                    <a:pt x="140" y="104"/>
                    <a:pt x="138" y="164"/>
                  </a:cubicBezTo>
                  <a:cubicBezTo>
                    <a:pt x="138" y="322"/>
                    <a:pt x="138" y="322"/>
                    <a:pt x="138" y="322"/>
                  </a:cubicBezTo>
                  <a:cubicBezTo>
                    <a:pt x="138" y="353"/>
                    <a:pt x="139" y="383"/>
                    <a:pt x="140" y="413"/>
                  </a:cubicBezTo>
                  <a:cubicBezTo>
                    <a:pt x="140" y="434"/>
                    <a:pt x="142" y="447"/>
                    <a:pt x="145" y="451"/>
                  </a:cubicBezTo>
                  <a:cubicBezTo>
                    <a:pt x="147" y="455"/>
                    <a:pt x="152"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Freeform 9"/>
            <p:cNvSpPr>
              <a:spLocks/>
            </p:cNvSpPr>
            <p:nvPr/>
          </p:nvSpPr>
          <p:spPr bwMode="auto">
            <a:xfrm>
              <a:off x="3662363" y="693738"/>
              <a:ext cx="293688" cy="258763"/>
            </a:xfrm>
            <a:custGeom>
              <a:avLst/>
              <a:gdLst>
                <a:gd name="T0" fmla="*/ 3 w 565"/>
                <a:gd name="T1" fmla="*/ 486 h 498"/>
                <a:gd name="T2" fmla="*/ 3 w 565"/>
                <a:gd name="T3" fmla="*/ 464 h 498"/>
                <a:gd name="T4" fmla="*/ 52 w 565"/>
                <a:gd name="T5" fmla="*/ 459 h 498"/>
                <a:gd name="T6" fmla="*/ 60 w 565"/>
                <a:gd name="T7" fmla="*/ 452 h 498"/>
                <a:gd name="T8" fmla="*/ 65 w 565"/>
                <a:gd name="T9" fmla="*/ 416 h 498"/>
                <a:gd name="T10" fmla="*/ 67 w 565"/>
                <a:gd name="T11" fmla="*/ 338 h 498"/>
                <a:gd name="T12" fmla="*/ 67 w 565"/>
                <a:gd name="T13" fmla="*/ 60 h 498"/>
                <a:gd name="T14" fmla="*/ 65 w 565"/>
                <a:gd name="T15" fmla="*/ 45 h 498"/>
                <a:gd name="T16" fmla="*/ 52 w 565"/>
                <a:gd name="T17" fmla="*/ 31 h 498"/>
                <a:gd name="T18" fmla="*/ 37 w 565"/>
                <a:gd name="T19" fmla="*/ 24 h 498"/>
                <a:gd name="T20" fmla="*/ 0 w 565"/>
                <a:gd name="T21" fmla="*/ 22 h 498"/>
                <a:gd name="T22" fmla="*/ 0 w 565"/>
                <a:gd name="T23" fmla="*/ 0 h 498"/>
                <a:gd name="T24" fmla="*/ 78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1 h 498"/>
                <a:gd name="T36" fmla="*/ 469 w 565"/>
                <a:gd name="T37" fmla="*/ 396 h 498"/>
                <a:gd name="T38" fmla="*/ 469 w 565"/>
                <a:gd name="T39" fmla="*/ 147 h 498"/>
                <a:gd name="T40" fmla="*/ 467 w 565"/>
                <a:gd name="T41" fmla="*/ 69 h 498"/>
                <a:gd name="T42" fmla="*/ 462 w 565"/>
                <a:gd name="T43" fmla="*/ 34 h 498"/>
                <a:gd name="T44" fmla="*/ 455 w 565"/>
                <a:gd name="T45" fmla="*/ 27 h 498"/>
                <a:gd name="T46" fmla="*/ 405 w 565"/>
                <a:gd name="T47" fmla="*/ 22 h 498"/>
                <a:gd name="T48" fmla="*/ 405 w 565"/>
                <a:gd name="T49" fmla="*/ 0 h 498"/>
                <a:gd name="T50" fmla="*/ 491 w 565"/>
                <a:gd name="T51" fmla="*/ 2 h 498"/>
                <a:gd name="T52" fmla="*/ 565 w 565"/>
                <a:gd name="T53" fmla="*/ 0 h 498"/>
                <a:gd name="T54" fmla="*/ 565 w 565"/>
                <a:gd name="T55" fmla="*/ 22 h 498"/>
                <a:gd name="T56" fmla="*/ 516 w 565"/>
                <a:gd name="T57" fmla="*/ 27 h 498"/>
                <a:gd name="T58" fmla="*/ 509 w 565"/>
                <a:gd name="T59" fmla="*/ 34 h 498"/>
                <a:gd name="T60" fmla="*/ 504 w 565"/>
                <a:gd name="T61" fmla="*/ 70 h 498"/>
                <a:gd name="T62" fmla="*/ 502 w 565"/>
                <a:gd name="T63" fmla="*/ 147 h 498"/>
                <a:gd name="T64" fmla="*/ 502 w 565"/>
                <a:gd name="T65" fmla="*/ 312 h 498"/>
                <a:gd name="T66" fmla="*/ 504 w 565"/>
                <a:gd name="T67" fmla="*/ 498 h 498"/>
                <a:gd name="T68" fmla="*/ 468 w 565"/>
                <a:gd name="T69" fmla="*/ 498 h 498"/>
                <a:gd name="T70" fmla="*/ 460 w 565"/>
                <a:gd name="T71" fmla="*/ 489 h 498"/>
                <a:gd name="T72" fmla="*/ 454 w 565"/>
                <a:gd name="T73" fmla="*/ 484 h 498"/>
                <a:gd name="T74" fmla="*/ 441 w 565"/>
                <a:gd name="T75" fmla="*/ 470 h 498"/>
                <a:gd name="T76" fmla="*/ 397 w 565"/>
                <a:gd name="T77" fmla="*/ 421 h 498"/>
                <a:gd name="T78" fmla="*/ 351 w 565"/>
                <a:gd name="T79" fmla="*/ 364 h 498"/>
                <a:gd name="T80" fmla="*/ 98 w 565"/>
                <a:gd name="T81" fmla="*/ 72 h 498"/>
                <a:gd name="T82" fmla="*/ 98 w 565"/>
                <a:gd name="T83" fmla="*/ 337 h 498"/>
                <a:gd name="T84" fmla="*/ 100 w 565"/>
                <a:gd name="T85" fmla="*/ 417 h 498"/>
                <a:gd name="T86" fmla="*/ 105 w 565"/>
                <a:gd name="T87" fmla="*/ 452 h 498"/>
                <a:gd name="T88" fmla="*/ 112 w 565"/>
                <a:gd name="T89" fmla="*/ 459 h 498"/>
                <a:gd name="T90" fmla="*/ 162 w 565"/>
                <a:gd name="T91" fmla="*/ 464 h 498"/>
                <a:gd name="T92" fmla="*/ 162 w 565"/>
                <a:gd name="T93" fmla="*/ 486 h 498"/>
                <a:gd name="T94" fmla="*/ 93 w 565"/>
                <a:gd name="T95" fmla="*/ 484 h 498"/>
                <a:gd name="T96" fmla="*/ 3 w 565"/>
                <a:gd name="T97" fmla="*/ 48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6"/>
                  </a:moveTo>
                  <a:cubicBezTo>
                    <a:pt x="3" y="464"/>
                    <a:pt x="3" y="464"/>
                    <a:pt x="3" y="464"/>
                  </a:cubicBezTo>
                  <a:cubicBezTo>
                    <a:pt x="28" y="464"/>
                    <a:pt x="44" y="462"/>
                    <a:pt x="52" y="459"/>
                  </a:cubicBezTo>
                  <a:cubicBezTo>
                    <a:pt x="56" y="457"/>
                    <a:pt x="58" y="455"/>
                    <a:pt x="60" y="452"/>
                  </a:cubicBezTo>
                  <a:cubicBezTo>
                    <a:pt x="62" y="448"/>
                    <a:pt x="64" y="436"/>
                    <a:pt x="65" y="416"/>
                  </a:cubicBezTo>
                  <a:cubicBezTo>
                    <a:pt x="66" y="386"/>
                    <a:pt x="67" y="360"/>
                    <a:pt x="67" y="338"/>
                  </a:cubicBezTo>
                  <a:cubicBezTo>
                    <a:pt x="67" y="60"/>
                    <a:pt x="67" y="60"/>
                    <a:pt x="67" y="60"/>
                  </a:cubicBezTo>
                  <a:cubicBezTo>
                    <a:pt x="67" y="52"/>
                    <a:pt x="66" y="48"/>
                    <a:pt x="65" y="45"/>
                  </a:cubicBezTo>
                  <a:cubicBezTo>
                    <a:pt x="63" y="41"/>
                    <a:pt x="59" y="37"/>
                    <a:pt x="52" y="31"/>
                  </a:cubicBezTo>
                  <a:cubicBezTo>
                    <a:pt x="48" y="27"/>
                    <a:pt x="43" y="25"/>
                    <a:pt x="37" y="24"/>
                  </a:cubicBezTo>
                  <a:cubicBezTo>
                    <a:pt x="32" y="23"/>
                    <a:pt x="19" y="22"/>
                    <a:pt x="0" y="22"/>
                  </a:cubicBezTo>
                  <a:cubicBezTo>
                    <a:pt x="0" y="0"/>
                    <a:pt x="0" y="0"/>
                    <a:pt x="0" y="0"/>
                  </a:cubicBezTo>
                  <a:cubicBezTo>
                    <a:pt x="41" y="2"/>
                    <a:pt x="67" y="2"/>
                    <a:pt x="78" y="2"/>
                  </a:cubicBezTo>
                  <a:cubicBezTo>
                    <a:pt x="96" y="2"/>
                    <a:pt x="113" y="2"/>
                    <a:pt x="131" y="0"/>
                  </a:cubicBezTo>
                  <a:cubicBezTo>
                    <a:pt x="151" y="25"/>
                    <a:pt x="166" y="44"/>
                    <a:pt x="175" y="56"/>
                  </a:cubicBezTo>
                  <a:cubicBezTo>
                    <a:pt x="248" y="143"/>
                    <a:pt x="248" y="143"/>
                    <a:pt x="248" y="143"/>
                  </a:cubicBezTo>
                  <a:cubicBezTo>
                    <a:pt x="354" y="267"/>
                    <a:pt x="354" y="267"/>
                    <a:pt x="354" y="267"/>
                  </a:cubicBezTo>
                  <a:cubicBezTo>
                    <a:pt x="388" y="307"/>
                    <a:pt x="415" y="338"/>
                    <a:pt x="436" y="361"/>
                  </a:cubicBezTo>
                  <a:cubicBezTo>
                    <a:pt x="449" y="376"/>
                    <a:pt x="460" y="387"/>
                    <a:pt x="469" y="396"/>
                  </a:cubicBezTo>
                  <a:cubicBezTo>
                    <a:pt x="469" y="147"/>
                    <a:pt x="469" y="147"/>
                    <a:pt x="469" y="147"/>
                  </a:cubicBezTo>
                  <a:cubicBezTo>
                    <a:pt x="469" y="125"/>
                    <a:pt x="468" y="98"/>
                    <a:pt x="467" y="69"/>
                  </a:cubicBezTo>
                  <a:cubicBezTo>
                    <a:pt x="466" y="50"/>
                    <a:pt x="464" y="38"/>
                    <a:pt x="462" y="34"/>
                  </a:cubicBezTo>
                  <a:cubicBezTo>
                    <a:pt x="461" y="30"/>
                    <a:pt x="458" y="28"/>
                    <a:pt x="455" y="27"/>
                  </a:cubicBezTo>
                  <a:cubicBezTo>
                    <a:pt x="447" y="24"/>
                    <a:pt x="430" y="22"/>
                    <a:pt x="405" y="22"/>
                  </a:cubicBezTo>
                  <a:cubicBezTo>
                    <a:pt x="405" y="0"/>
                    <a:pt x="405" y="0"/>
                    <a:pt x="405" y="0"/>
                  </a:cubicBezTo>
                  <a:cubicBezTo>
                    <a:pt x="434" y="2"/>
                    <a:pt x="462" y="2"/>
                    <a:pt x="491" y="2"/>
                  </a:cubicBezTo>
                  <a:cubicBezTo>
                    <a:pt x="518" y="2"/>
                    <a:pt x="543" y="2"/>
                    <a:pt x="565" y="0"/>
                  </a:cubicBezTo>
                  <a:cubicBezTo>
                    <a:pt x="565" y="22"/>
                    <a:pt x="565" y="22"/>
                    <a:pt x="565" y="22"/>
                  </a:cubicBezTo>
                  <a:cubicBezTo>
                    <a:pt x="540" y="22"/>
                    <a:pt x="524" y="24"/>
                    <a:pt x="516" y="27"/>
                  </a:cubicBezTo>
                  <a:cubicBezTo>
                    <a:pt x="513" y="28"/>
                    <a:pt x="510" y="31"/>
                    <a:pt x="509" y="34"/>
                  </a:cubicBezTo>
                  <a:cubicBezTo>
                    <a:pt x="506" y="38"/>
                    <a:pt x="505" y="50"/>
                    <a:pt x="504" y="70"/>
                  </a:cubicBezTo>
                  <a:cubicBezTo>
                    <a:pt x="502" y="100"/>
                    <a:pt x="502" y="126"/>
                    <a:pt x="502" y="147"/>
                  </a:cubicBezTo>
                  <a:cubicBezTo>
                    <a:pt x="502" y="312"/>
                    <a:pt x="502" y="312"/>
                    <a:pt x="502" y="312"/>
                  </a:cubicBezTo>
                  <a:cubicBezTo>
                    <a:pt x="502" y="345"/>
                    <a:pt x="502" y="407"/>
                    <a:pt x="504" y="498"/>
                  </a:cubicBezTo>
                  <a:cubicBezTo>
                    <a:pt x="468" y="498"/>
                    <a:pt x="468" y="498"/>
                    <a:pt x="468" y="498"/>
                  </a:cubicBezTo>
                  <a:cubicBezTo>
                    <a:pt x="460" y="489"/>
                    <a:pt x="460" y="489"/>
                    <a:pt x="460" y="489"/>
                  </a:cubicBezTo>
                  <a:cubicBezTo>
                    <a:pt x="458" y="489"/>
                    <a:pt x="455" y="485"/>
                    <a:pt x="454" y="484"/>
                  </a:cubicBezTo>
                  <a:cubicBezTo>
                    <a:pt x="452" y="483"/>
                    <a:pt x="448" y="478"/>
                    <a:pt x="441" y="470"/>
                  </a:cubicBezTo>
                  <a:cubicBezTo>
                    <a:pt x="421" y="448"/>
                    <a:pt x="406" y="432"/>
                    <a:pt x="397" y="421"/>
                  </a:cubicBezTo>
                  <a:cubicBezTo>
                    <a:pt x="351" y="364"/>
                    <a:pt x="351" y="364"/>
                    <a:pt x="351" y="364"/>
                  </a:cubicBezTo>
                  <a:cubicBezTo>
                    <a:pt x="98" y="72"/>
                    <a:pt x="98" y="72"/>
                    <a:pt x="98" y="72"/>
                  </a:cubicBezTo>
                  <a:cubicBezTo>
                    <a:pt x="98" y="337"/>
                    <a:pt x="98" y="337"/>
                    <a:pt x="98" y="337"/>
                  </a:cubicBezTo>
                  <a:cubicBezTo>
                    <a:pt x="98" y="359"/>
                    <a:pt x="99" y="386"/>
                    <a:pt x="100" y="417"/>
                  </a:cubicBezTo>
                  <a:cubicBezTo>
                    <a:pt x="101" y="436"/>
                    <a:pt x="103" y="448"/>
                    <a:pt x="105" y="452"/>
                  </a:cubicBezTo>
                  <a:cubicBezTo>
                    <a:pt x="107" y="455"/>
                    <a:pt x="109" y="458"/>
                    <a:pt x="112" y="459"/>
                  </a:cubicBezTo>
                  <a:cubicBezTo>
                    <a:pt x="120" y="462"/>
                    <a:pt x="137" y="464"/>
                    <a:pt x="162" y="464"/>
                  </a:cubicBezTo>
                  <a:cubicBezTo>
                    <a:pt x="162" y="486"/>
                    <a:pt x="162" y="486"/>
                    <a:pt x="162" y="486"/>
                  </a:cubicBezTo>
                  <a:cubicBezTo>
                    <a:pt x="141" y="485"/>
                    <a:pt x="118" y="484"/>
                    <a:pt x="93" y="484"/>
                  </a:cubicBezTo>
                  <a:cubicBezTo>
                    <a:pt x="65" y="484"/>
                    <a:pt x="35" y="485"/>
                    <a:pt x="3" y="4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Freeform 10"/>
            <p:cNvSpPr>
              <a:spLocks/>
            </p:cNvSpPr>
            <p:nvPr/>
          </p:nvSpPr>
          <p:spPr bwMode="auto">
            <a:xfrm>
              <a:off x="3987801" y="693738"/>
              <a:ext cx="107950" cy="252413"/>
            </a:xfrm>
            <a:custGeom>
              <a:avLst/>
              <a:gdLst>
                <a:gd name="T0" fmla="*/ 209 w 209"/>
                <a:gd name="T1" fmla="*/ 464 h 486"/>
                <a:gd name="T2" fmla="*/ 209 w 209"/>
                <a:gd name="T3" fmla="*/ 486 h 486"/>
                <a:gd name="T4" fmla="*/ 109 w 209"/>
                <a:gd name="T5" fmla="*/ 484 h 486"/>
                <a:gd name="T6" fmla="*/ 0 w 209"/>
                <a:gd name="T7" fmla="*/ 486 h 486"/>
                <a:gd name="T8" fmla="*/ 0 w 209"/>
                <a:gd name="T9" fmla="*/ 464 h 486"/>
                <a:gd name="T10" fmla="*/ 51 w 209"/>
                <a:gd name="T11" fmla="*/ 461 h 486"/>
                <a:gd name="T12" fmla="*/ 63 w 209"/>
                <a:gd name="T13" fmla="*/ 452 h 486"/>
                <a:gd name="T14" fmla="*/ 69 w 209"/>
                <a:gd name="T15" fmla="*/ 419 h 486"/>
                <a:gd name="T16" fmla="*/ 71 w 209"/>
                <a:gd name="T17" fmla="*/ 322 h 486"/>
                <a:gd name="T18" fmla="*/ 71 w 209"/>
                <a:gd name="T19" fmla="*/ 164 h 486"/>
                <a:gd name="T20" fmla="*/ 69 w 209"/>
                <a:gd name="T21" fmla="*/ 73 h 486"/>
                <a:gd name="T22" fmla="*/ 64 w 209"/>
                <a:gd name="T23" fmla="*/ 34 h 486"/>
                <a:gd name="T24" fmla="*/ 51 w 209"/>
                <a:gd name="T25" fmla="*/ 25 h 486"/>
                <a:gd name="T26" fmla="*/ 0 w 209"/>
                <a:gd name="T27" fmla="*/ 22 h 486"/>
                <a:gd name="T28" fmla="*/ 0 w 209"/>
                <a:gd name="T29" fmla="*/ 0 h 486"/>
                <a:gd name="T30" fmla="*/ 105 w 209"/>
                <a:gd name="T31" fmla="*/ 2 h 486"/>
                <a:gd name="T32" fmla="*/ 209 w 209"/>
                <a:gd name="T33" fmla="*/ 0 h 486"/>
                <a:gd name="T34" fmla="*/ 209 w 209"/>
                <a:gd name="T35" fmla="*/ 22 h 486"/>
                <a:gd name="T36" fmla="*/ 158 w 209"/>
                <a:gd name="T37" fmla="*/ 25 h 486"/>
                <a:gd name="T38" fmla="*/ 146 w 209"/>
                <a:gd name="T39" fmla="*/ 34 h 486"/>
                <a:gd name="T40" fmla="*/ 140 w 209"/>
                <a:gd name="T41" fmla="*/ 67 h 486"/>
                <a:gd name="T42" fmla="*/ 138 w 209"/>
                <a:gd name="T43" fmla="*/ 164 h 486"/>
                <a:gd name="T44" fmla="*/ 138 w 209"/>
                <a:gd name="T45" fmla="*/ 322 h 486"/>
                <a:gd name="T46" fmla="*/ 139 w 209"/>
                <a:gd name="T47" fmla="*/ 413 h 486"/>
                <a:gd name="T48" fmla="*/ 144 w 209"/>
                <a:gd name="T49" fmla="*/ 451 h 486"/>
                <a:gd name="T50" fmla="*/ 158 w 209"/>
                <a:gd name="T51" fmla="*/ 461 h 486"/>
                <a:gd name="T52" fmla="*/ 209 w 209"/>
                <a:gd name="T53" fmla="*/ 46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6">
                  <a:moveTo>
                    <a:pt x="209" y="464"/>
                  </a:moveTo>
                  <a:cubicBezTo>
                    <a:pt x="209" y="486"/>
                    <a:pt x="209" y="486"/>
                    <a:pt x="209" y="486"/>
                  </a:cubicBezTo>
                  <a:cubicBezTo>
                    <a:pt x="159" y="485"/>
                    <a:pt x="125" y="484"/>
                    <a:pt x="109" y="484"/>
                  </a:cubicBezTo>
                  <a:cubicBezTo>
                    <a:pt x="0" y="486"/>
                    <a:pt x="0" y="486"/>
                    <a:pt x="0" y="486"/>
                  </a:cubicBezTo>
                  <a:cubicBezTo>
                    <a:pt x="0" y="464"/>
                    <a:pt x="0" y="464"/>
                    <a:pt x="0" y="464"/>
                  </a:cubicBezTo>
                  <a:cubicBezTo>
                    <a:pt x="28" y="464"/>
                    <a:pt x="45" y="463"/>
                    <a:pt x="51" y="461"/>
                  </a:cubicBezTo>
                  <a:cubicBezTo>
                    <a:pt x="57" y="458"/>
                    <a:pt x="61" y="456"/>
                    <a:pt x="63" y="452"/>
                  </a:cubicBezTo>
                  <a:cubicBezTo>
                    <a:pt x="66" y="448"/>
                    <a:pt x="68" y="437"/>
                    <a:pt x="69" y="419"/>
                  </a:cubicBezTo>
                  <a:cubicBezTo>
                    <a:pt x="69" y="415"/>
                    <a:pt x="70" y="382"/>
                    <a:pt x="71" y="322"/>
                  </a:cubicBezTo>
                  <a:cubicBezTo>
                    <a:pt x="71" y="164"/>
                    <a:pt x="71" y="164"/>
                    <a:pt x="71" y="164"/>
                  </a:cubicBezTo>
                  <a:cubicBezTo>
                    <a:pt x="71" y="133"/>
                    <a:pt x="70" y="102"/>
                    <a:pt x="69" y="73"/>
                  </a:cubicBezTo>
                  <a:cubicBezTo>
                    <a:pt x="68" y="51"/>
                    <a:pt x="66" y="38"/>
                    <a:pt x="64" y="34"/>
                  </a:cubicBezTo>
                  <a:cubicBezTo>
                    <a:pt x="61" y="30"/>
                    <a:pt x="57" y="27"/>
                    <a:pt x="51" y="25"/>
                  </a:cubicBezTo>
                  <a:cubicBezTo>
                    <a:pt x="45" y="23"/>
                    <a:pt x="28" y="22"/>
                    <a:pt x="0" y="22"/>
                  </a:cubicBezTo>
                  <a:cubicBezTo>
                    <a:pt x="0" y="0"/>
                    <a:pt x="0" y="0"/>
                    <a:pt x="0" y="0"/>
                  </a:cubicBezTo>
                  <a:cubicBezTo>
                    <a:pt x="45" y="2"/>
                    <a:pt x="80" y="2"/>
                    <a:pt x="105" y="2"/>
                  </a:cubicBezTo>
                  <a:cubicBezTo>
                    <a:pt x="128" y="2"/>
                    <a:pt x="163" y="2"/>
                    <a:pt x="209" y="0"/>
                  </a:cubicBezTo>
                  <a:cubicBezTo>
                    <a:pt x="209" y="22"/>
                    <a:pt x="209" y="22"/>
                    <a:pt x="209" y="22"/>
                  </a:cubicBezTo>
                  <a:cubicBezTo>
                    <a:pt x="181" y="22"/>
                    <a:pt x="164" y="23"/>
                    <a:pt x="158" y="25"/>
                  </a:cubicBezTo>
                  <a:cubicBezTo>
                    <a:pt x="152" y="27"/>
                    <a:pt x="148" y="30"/>
                    <a:pt x="146" y="34"/>
                  </a:cubicBezTo>
                  <a:cubicBezTo>
                    <a:pt x="143" y="38"/>
                    <a:pt x="141" y="49"/>
                    <a:pt x="140" y="67"/>
                  </a:cubicBezTo>
                  <a:cubicBezTo>
                    <a:pt x="140" y="71"/>
                    <a:pt x="139" y="104"/>
                    <a:pt x="138" y="164"/>
                  </a:cubicBezTo>
                  <a:cubicBezTo>
                    <a:pt x="138" y="322"/>
                    <a:pt x="138" y="322"/>
                    <a:pt x="138" y="322"/>
                  </a:cubicBezTo>
                  <a:cubicBezTo>
                    <a:pt x="138" y="353"/>
                    <a:pt x="139" y="383"/>
                    <a:pt x="139" y="413"/>
                  </a:cubicBezTo>
                  <a:cubicBezTo>
                    <a:pt x="140" y="434"/>
                    <a:pt x="142" y="447"/>
                    <a:pt x="144" y="451"/>
                  </a:cubicBezTo>
                  <a:cubicBezTo>
                    <a:pt x="147" y="455"/>
                    <a:pt x="151" y="458"/>
                    <a:pt x="158" y="461"/>
                  </a:cubicBezTo>
                  <a:cubicBezTo>
                    <a:pt x="164" y="463"/>
                    <a:pt x="181" y="464"/>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Freeform 11"/>
            <p:cNvSpPr>
              <a:spLocks/>
            </p:cNvSpPr>
            <p:nvPr/>
          </p:nvSpPr>
          <p:spPr bwMode="auto">
            <a:xfrm>
              <a:off x="411480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7 w 473"/>
                <a:gd name="T21" fmla="*/ 0 h 503"/>
                <a:gd name="T22" fmla="*/ 357 w 473"/>
                <a:gd name="T23" fmla="*/ 4 h 503"/>
                <a:gd name="T24" fmla="*/ 424 w 473"/>
                <a:gd name="T25" fmla="*/ 17 h 503"/>
                <a:gd name="T26" fmla="*/ 473 w 473"/>
                <a:gd name="T27" fmla="*/ 29 h 503"/>
                <a:gd name="T28" fmla="*/ 461 w 473"/>
                <a:gd name="T29" fmla="*/ 65 h 503"/>
                <a:gd name="T30" fmla="*/ 454 w 473"/>
                <a:gd name="T31" fmla="*/ 133 h 503"/>
                <a:gd name="T32" fmla="*/ 432 w 473"/>
                <a:gd name="T33" fmla="*/ 133 h 503"/>
                <a:gd name="T34" fmla="*/ 432 w 473"/>
                <a:gd name="T35" fmla="*/ 93 h 503"/>
                <a:gd name="T36" fmla="*/ 393 w 473"/>
                <a:gd name="T37" fmla="*/ 43 h 503"/>
                <a:gd name="T38" fmla="*/ 290 w 473"/>
                <a:gd name="T39" fmla="*/ 27 h 503"/>
                <a:gd name="T40" fmla="*/ 203 w 473"/>
                <a:gd name="T41" fmla="*/ 39 h 503"/>
                <a:gd name="T42" fmla="*/ 141 w 473"/>
                <a:gd name="T43" fmla="*/ 76 h 503"/>
                <a:gd name="T44" fmla="*/ 96 w 473"/>
                <a:gd name="T45" fmla="*/ 140 h 503"/>
                <a:gd name="T46" fmla="*/ 79 w 473"/>
                <a:gd name="T47" fmla="*/ 238 h 503"/>
                <a:gd name="T48" fmla="*/ 145 w 473"/>
                <a:gd name="T49" fmla="*/ 404 h 503"/>
                <a:gd name="T50" fmla="*/ 320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1" y="500"/>
                    <a:pt x="321" y="503"/>
                    <a:pt x="290" y="503"/>
                  </a:cubicBezTo>
                  <a:cubicBezTo>
                    <a:pt x="253" y="503"/>
                    <a:pt x="219" y="499"/>
                    <a:pt x="187" y="490"/>
                  </a:cubicBezTo>
                  <a:cubicBezTo>
                    <a:pt x="155" y="481"/>
                    <a:pt x="128" y="468"/>
                    <a:pt x="104" y="452"/>
                  </a:cubicBezTo>
                  <a:cubicBezTo>
                    <a:pt x="80" y="436"/>
                    <a:pt x="61" y="417"/>
                    <a:pt x="46" y="397"/>
                  </a:cubicBezTo>
                  <a:cubicBezTo>
                    <a:pt x="31" y="376"/>
                    <a:pt x="20" y="354"/>
                    <a:pt x="12" y="330"/>
                  </a:cubicBezTo>
                  <a:cubicBezTo>
                    <a:pt x="4" y="306"/>
                    <a:pt x="0" y="280"/>
                    <a:pt x="0" y="251"/>
                  </a:cubicBezTo>
                  <a:cubicBezTo>
                    <a:pt x="0" y="179"/>
                    <a:pt x="26" y="119"/>
                    <a:pt x="79" y="71"/>
                  </a:cubicBezTo>
                  <a:cubicBezTo>
                    <a:pt x="132" y="24"/>
                    <a:pt x="205" y="0"/>
                    <a:pt x="297" y="0"/>
                  </a:cubicBezTo>
                  <a:cubicBezTo>
                    <a:pt x="318" y="0"/>
                    <a:pt x="338" y="1"/>
                    <a:pt x="357" y="4"/>
                  </a:cubicBezTo>
                  <a:cubicBezTo>
                    <a:pt x="375" y="6"/>
                    <a:pt x="398" y="10"/>
                    <a:pt x="424" y="17"/>
                  </a:cubicBezTo>
                  <a:cubicBezTo>
                    <a:pt x="451" y="24"/>
                    <a:pt x="467" y="28"/>
                    <a:pt x="473" y="29"/>
                  </a:cubicBezTo>
                  <a:cubicBezTo>
                    <a:pt x="468" y="41"/>
                    <a:pt x="464" y="53"/>
                    <a:pt x="461" y="65"/>
                  </a:cubicBezTo>
                  <a:cubicBezTo>
                    <a:pt x="458" y="85"/>
                    <a:pt x="455" y="107"/>
                    <a:pt x="454" y="133"/>
                  </a:cubicBezTo>
                  <a:cubicBezTo>
                    <a:pt x="432" y="133"/>
                    <a:pt x="432" y="133"/>
                    <a:pt x="432" y="133"/>
                  </a:cubicBezTo>
                  <a:cubicBezTo>
                    <a:pt x="432" y="93"/>
                    <a:pt x="432" y="93"/>
                    <a:pt x="432" y="93"/>
                  </a:cubicBezTo>
                  <a:cubicBezTo>
                    <a:pt x="429" y="70"/>
                    <a:pt x="416" y="54"/>
                    <a:pt x="393" y="43"/>
                  </a:cubicBezTo>
                  <a:cubicBezTo>
                    <a:pt x="369" y="32"/>
                    <a:pt x="335" y="27"/>
                    <a:pt x="290" y="27"/>
                  </a:cubicBezTo>
                  <a:cubicBezTo>
                    <a:pt x="255" y="27"/>
                    <a:pt x="227" y="31"/>
                    <a:pt x="203" y="39"/>
                  </a:cubicBezTo>
                  <a:cubicBezTo>
                    <a:pt x="179" y="47"/>
                    <a:pt x="159" y="59"/>
                    <a:pt x="141" y="76"/>
                  </a:cubicBezTo>
                  <a:cubicBezTo>
                    <a:pt x="123" y="93"/>
                    <a:pt x="108" y="114"/>
                    <a:pt x="96" y="140"/>
                  </a:cubicBezTo>
                  <a:cubicBezTo>
                    <a:pt x="85" y="166"/>
                    <a:pt x="79" y="199"/>
                    <a:pt x="79" y="238"/>
                  </a:cubicBezTo>
                  <a:cubicBezTo>
                    <a:pt x="79" y="307"/>
                    <a:pt x="101" y="362"/>
                    <a:pt x="145" y="404"/>
                  </a:cubicBezTo>
                  <a:cubicBezTo>
                    <a:pt x="189" y="445"/>
                    <a:pt x="247" y="466"/>
                    <a:pt x="320"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Freeform 12"/>
            <p:cNvSpPr>
              <a:spLocks/>
            </p:cNvSpPr>
            <p:nvPr/>
          </p:nvSpPr>
          <p:spPr bwMode="auto">
            <a:xfrm>
              <a:off x="3016251" y="688975"/>
              <a:ext cx="246063" cy="261938"/>
            </a:xfrm>
            <a:custGeom>
              <a:avLst/>
              <a:gdLst>
                <a:gd name="T0" fmla="*/ 473 w 473"/>
                <a:gd name="T1" fmla="*/ 433 h 503"/>
                <a:gd name="T2" fmla="*/ 459 w 473"/>
                <a:gd name="T3" fmla="*/ 465 h 503"/>
                <a:gd name="T4" fmla="*/ 377 w 473"/>
                <a:gd name="T5" fmla="*/ 494 h 503"/>
                <a:gd name="T6" fmla="*/ 290 w 473"/>
                <a:gd name="T7" fmla="*/ 503 h 503"/>
                <a:gd name="T8" fmla="*/ 187 w 473"/>
                <a:gd name="T9" fmla="*/ 490 h 503"/>
                <a:gd name="T10" fmla="*/ 104 w 473"/>
                <a:gd name="T11" fmla="*/ 452 h 503"/>
                <a:gd name="T12" fmla="*/ 46 w 473"/>
                <a:gd name="T13" fmla="*/ 397 h 503"/>
                <a:gd name="T14" fmla="*/ 12 w 473"/>
                <a:gd name="T15" fmla="*/ 330 h 503"/>
                <a:gd name="T16" fmla="*/ 0 w 473"/>
                <a:gd name="T17" fmla="*/ 251 h 503"/>
                <a:gd name="T18" fmla="*/ 79 w 473"/>
                <a:gd name="T19" fmla="*/ 71 h 503"/>
                <a:gd name="T20" fmla="*/ 296 w 473"/>
                <a:gd name="T21" fmla="*/ 0 h 503"/>
                <a:gd name="T22" fmla="*/ 357 w 473"/>
                <a:gd name="T23" fmla="*/ 4 h 503"/>
                <a:gd name="T24" fmla="*/ 424 w 473"/>
                <a:gd name="T25" fmla="*/ 17 h 503"/>
                <a:gd name="T26" fmla="*/ 473 w 473"/>
                <a:gd name="T27" fmla="*/ 29 h 503"/>
                <a:gd name="T28" fmla="*/ 461 w 473"/>
                <a:gd name="T29" fmla="*/ 65 h 503"/>
                <a:gd name="T30" fmla="*/ 453 w 473"/>
                <a:gd name="T31" fmla="*/ 133 h 503"/>
                <a:gd name="T32" fmla="*/ 432 w 473"/>
                <a:gd name="T33" fmla="*/ 133 h 503"/>
                <a:gd name="T34" fmla="*/ 432 w 473"/>
                <a:gd name="T35" fmla="*/ 93 h 503"/>
                <a:gd name="T36" fmla="*/ 393 w 473"/>
                <a:gd name="T37" fmla="*/ 43 h 503"/>
                <a:gd name="T38" fmla="*/ 289 w 473"/>
                <a:gd name="T39" fmla="*/ 27 h 503"/>
                <a:gd name="T40" fmla="*/ 203 w 473"/>
                <a:gd name="T41" fmla="*/ 39 h 503"/>
                <a:gd name="T42" fmla="*/ 140 w 473"/>
                <a:gd name="T43" fmla="*/ 76 h 503"/>
                <a:gd name="T44" fmla="*/ 96 w 473"/>
                <a:gd name="T45" fmla="*/ 140 h 503"/>
                <a:gd name="T46" fmla="*/ 79 w 473"/>
                <a:gd name="T47" fmla="*/ 238 h 503"/>
                <a:gd name="T48" fmla="*/ 145 w 473"/>
                <a:gd name="T49" fmla="*/ 404 h 503"/>
                <a:gd name="T50" fmla="*/ 319 w 473"/>
                <a:gd name="T51" fmla="*/ 466 h 503"/>
                <a:gd name="T52" fmla="*/ 410 w 473"/>
                <a:gd name="T53" fmla="*/ 453 h 503"/>
                <a:gd name="T54" fmla="*/ 467 w 473"/>
                <a:gd name="T55" fmla="*/ 426 h 503"/>
                <a:gd name="T56" fmla="*/ 473 w 473"/>
                <a:gd name="T57" fmla="*/ 43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3">
                  <a:moveTo>
                    <a:pt x="473" y="433"/>
                  </a:moveTo>
                  <a:cubicBezTo>
                    <a:pt x="459" y="465"/>
                    <a:pt x="459" y="465"/>
                    <a:pt x="459" y="465"/>
                  </a:cubicBezTo>
                  <a:cubicBezTo>
                    <a:pt x="431" y="479"/>
                    <a:pt x="404" y="488"/>
                    <a:pt x="377" y="494"/>
                  </a:cubicBezTo>
                  <a:cubicBezTo>
                    <a:pt x="350" y="500"/>
                    <a:pt x="321" y="503"/>
                    <a:pt x="290" y="503"/>
                  </a:cubicBezTo>
                  <a:cubicBezTo>
                    <a:pt x="253" y="503"/>
                    <a:pt x="219" y="499"/>
                    <a:pt x="187" y="490"/>
                  </a:cubicBezTo>
                  <a:cubicBezTo>
                    <a:pt x="155" y="481"/>
                    <a:pt x="128" y="468"/>
                    <a:pt x="104" y="452"/>
                  </a:cubicBezTo>
                  <a:cubicBezTo>
                    <a:pt x="80" y="436"/>
                    <a:pt x="61" y="417"/>
                    <a:pt x="46" y="397"/>
                  </a:cubicBezTo>
                  <a:cubicBezTo>
                    <a:pt x="31" y="376"/>
                    <a:pt x="19" y="354"/>
                    <a:pt x="12" y="330"/>
                  </a:cubicBezTo>
                  <a:cubicBezTo>
                    <a:pt x="4" y="306"/>
                    <a:pt x="0" y="280"/>
                    <a:pt x="0" y="251"/>
                  </a:cubicBezTo>
                  <a:cubicBezTo>
                    <a:pt x="0" y="179"/>
                    <a:pt x="26" y="119"/>
                    <a:pt x="79" y="71"/>
                  </a:cubicBezTo>
                  <a:cubicBezTo>
                    <a:pt x="132" y="24"/>
                    <a:pt x="205" y="0"/>
                    <a:pt x="296" y="0"/>
                  </a:cubicBezTo>
                  <a:cubicBezTo>
                    <a:pt x="318" y="0"/>
                    <a:pt x="338" y="1"/>
                    <a:pt x="357" y="4"/>
                  </a:cubicBezTo>
                  <a:cubicBezTo>
                    <a:pt x="375" y="6"/>
                    <a:pt x="397" y="10"/>
                    <a:pt x="424" y="17"/>
                  </a:cubicBezTo>
                  <a:cubicBezTo>
                    <a:pt x="451" y="24"/>
                    <a:pt x="467" y="28"/>
                    <a:pt x="473" y="29"/>
                  </a:cubicBezTo>
                  <a:cubicBezTo>
                    <a:pt x="468" y="41"/>
                    <a:pt x="464" y="53"/>
                    <a:pt x="461" y="65"/>
                  </a:cubicBezTo>
                  <a:cubicBezTo>
                    <a:pt x="457" y="85"/>
                    <a:pt x="455" y="107"/>
                    <a:pt x="453" y="133"/>
                  </a:cubicBezTo>
                  <a:cubicBezTo>
                    <a:pt x="432" y="133"/>
                    <a:pt x="432" y="133"/>
                    <a:pt x="432" y="133"/>
                  </a:cubicBezTo>
                  <a:cubicBezTo>
                    <a:pt x="432" y="93"/>
                    <a:pt x="432" y="93"/>
                    <a:pt x="432" y="93"/>
                  </a:cubicBezTo>
                  <a:cubicBezTo>
                    <a:pt x="429" y="70"/>
                    <a:pt x="416" y="54"/>
                    <a:pt x="393" y="43"/>
                  </a:cubicBezTo>
                  <a:cubicBezTo>
                    <a:pt x="369" y="32"/>
                    <a:pt x="335" y="27"/>
                    <a:pt x="289" y="27"/>
                  </a:cubicBezTo>
                  <a:cubicBezTo>
                    <a:pt x="255" y="27"/>
                    <a:pt x="227" y="31"/>
                    <a:pt x="203" y="39"/>
                  </a:cubicBezTo>
                  <a:cubicBezTo>
                    <a:pt x="179" y="47"/>
                    <a:pt x="158" y="59"/>
                    <a:pt x="140" y="76"/>
                  </a:cubicBezTo>
                  <a:cubicBezTo>
                    <a:pt x="122" y="93"/>
                    <a:pt x="108" y="114"/>
                    <a:pt x="96" y="140"/>
                  </a:cubicBezTo>
                  <a:cubicBezTo>
                    <a:pt x="85" y="166"/>
                    <a:pt x="79" y="199"/>
                    <a:pt x="79" y="238"/>
                  </a:cubicBezTo>
                  <a:cubicBezTo>
                    <a:pt x="79" y="307"/>
                    <a:pt x="101" y="362"/>
                    <a:pt x="145" y="404"/>
                  </a:cubicBezTo>
                  <a:cubicBezTo>
                    <a:pt x="189" y="445"/>
                    <a:pt x="247" y="466"/>
                    <a:pt x="319" y="466"/>
                  </a:cubicBezTo>
                  <a:cubicBezTo>
                    <a:pt x="352" y="466"/>
                    <a:pt x="382" y="462"/>
                    <a:pt x="410" y="453"/>
                  </a:cubicBezTo>
                  <a:cubicBezTo>
                    <a:pt x="429" y="448"/>
                    <a:pt x="448" y="438"/>
                    <a:pt x="467" y="426"/>
                  </a:cubicBezTo>
                  <a:lnTo>
                    <a:pt x="473" y="4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Freeform 13"/>
            <p:cNvSpPr>
              <a:spLocks/>
            </p:cNvSpPr>
            <p:nvPr/>
          </p:nvSpPr>
          <p:spPr bwMode="auto">
            <a:xfrm>
              <a:off x="1762126" y="695325"/>
              <a:ext cx="342900" cy="254000"/>
            </a:xfrm>
            <a:custGeom>
              <a:avLst/>
              <a:gdLst>
                <a:gd name="T0" fmla="*/ 0 w 662"/>
                <a:gd name="T1" fmla="*/ 23 h 490"/>
                <a:gd name="T2" fmla="*/ 0 w 662"/>
                <a:gd name="T3" fmla="*/ 0 h 490"/>
                <a:gd name="T4" fmla="*/ 72 w 662"/>
                <a:gd name="T5" fmla="*/ 3 h 490"/>
                <a:gd name="T6" fmla="*/ 138 w 662"/>
                <a:gd name="T7" fmla="*/ 0 h 490"/>
                <a:gd name="T8" fmla="*/ 196 w 662"/>
                <a:gd name="T9" fmla="*/ 119 h 490"/>
                <a:gd name="T10" fmla="*/ 332 w 662"/>
                <a:gd name="T11" fmla="*/ 385 h 490"/>
                <a:gd name="T12" fmla="*/ 454 w 662"/>
                <a:gd name="T13" fmla="*/ 142 h 490"/>
                <a:gd name="T14" fmla="*/ 521 w 662"/>
                <a:gd name="T15" fmla="*/ 0 h 490"/>
                <a:gd name="T16" fmla="*/ 585 w 662"/>
                <a:gd name="T17" fmla="*/ 3 h 490"/>
                <a:gd name="T18" fmla="*/ 662 w 662"/>
                <a:gd name="T19" fmla="*/ 0 h 490"/>
                <a:gd name="T20" fmla="*/ 662 w 662"/>
                <a:gd name="T21" fmla="*/ 23 h 490"/>
                <a:gd name="T22" fmla="*/ 610 w 662"/>
                <a:gd name="T23" fmla="*/ 26 h 490"/>
                <a:gd name="T24" fmla="*/ 598 w 662"/>
                <a:gd name="T25" fmla="*/ 34 h 490"/>
                <a:gd name="T26" fmla="*/ 592 w 662"/>
                <a:gd name="T27" fmla="*/ 67 h 490"/>
                <a:gd name="T28" fmla="*/ 591 w 662"/>
                <a:gd name="T29" fmla="*/ 163 h 490"/>
                <a:gd name="T30" fmla="*/ 591 w 662"/>
                <a:gd name="T31" fmla="*/ 320 h 490"/>
                <a:gd name="T32" fmla="*/ 592 w 662"/>
                <a:gd name="T33" fmla="*/ 410 h 490"/>
                <a:gd name="T34" fmla="*/ 597 w 662"/>
                <a:gd name="T35" fmla="*/ 448 h 490"/>
                <a:gd name="T36" fmla="*/ 611 w 662"/>
                <a:gd name="T37" fmla="*/ 458 h 490"/>
                <a:gd name="T38" fmla="*/ 662 w 662"/>
                <a:gd name="T39" fmla="*/ 461 h 490"/>
                <a:gd name="T40" fmla="*/ 662 w 662"/>
                <a:gd name="T41" fmla="*/ 483 h 490"/>
                <a:gd name="T42" fmla="*/ 560 w 662"/>
                <a:gd name="T43" fmla="*/ 480 h 490"/>
                <a:gd name="T44" fmla="*/ 455 w 662"/>
                <a:gd name="T45" fmla="*/ 483 h 490"/>
                <a:gd name="T46" fmla="*/ 455 w 662"/>
                <a:gd name="T47" fmla="*/ 461 h 490"/>
                <a:gd name="T48" fmla="*/ 507 w 662"/>
                <a:gd name="T49" fmla="*/ 458 h 490"/>
                <a:gd name="T50" fmla="*/ 519 w 662"/>
                <a:gd name="T51" fmla="*/ 450 h 490"/>
                <a:gd name="T52" fmla="*/ 524 w 662"/>
                <a:gd name="T53" fmla="*/ 417 h 490"/>
                <a:gd name="T54" fmla="*/ 526 w 662"/>
                <a:gd name="T55" fmla="*/ 320 h 490"/>
                <a:gd name="T56" fmla="*/ 526 w 662"/>
                <a:gd name="T57" fmla="*/ 71 h 490"/>
                <a:gd name="T58" fmla="*/ 403 w 662"/>
                <a:gd name="T59" fmla="*/ 316 h 490"/>
                <a:gd name="T60" fmla="*/ 357 w 662"/>
                <a:gd name="T61" fmla="*/ 409 h 490"/>
                <a:gd name="T62" fmla="*/ 322 w 662"/>
                <a:gd name="T63" fmla="*/ 490 h 490"/>
                <a:gd name="T64" fmla="*/ 308 w 662"/>
                <a:gd name="T65" fmla="*/ 490 h 490"/>
                <a:gd name="T66" fmla="*/ 299 w 662"/>
                <a:gd name="T67" fmla="*/ 469 h 490"/>
                <a:gd name="T68" fmla="*/ 275 w 662"/>
                <a:gd name="T69" fmla="*/ 419 h 490"/>
                <a:gd name="T70" fmla="*/ 104 w 662"/>
                <a:gd name="T71" fmla="*/ 82 h 490"/>
                <a:gd name="T72" fmla="*/ 104 w 662"/>
                <a:gd name="T73" fmla="*/ 320 h 490"/>
                <a:gd name="T74" fmla="*/ 107 w 662"/>
                <a:gd name="T75" fmla="*/ 410 h 490"/>
                <a:gd name="T76" fmla="*/ 112 w 662"/>
                <a:gd name="T77" fmla="*/ 448 h 490"/>
                <a:gd name="T78" fmla="*/ 125 w 662"/>
                <a:gd name="T79" fmla="*/ 458 h 490"/>
                <a:gd name="T80" fmla="*/ 177 w 662"/>
                <a:gd name="T81" fmla="*/ 461 h 490"/>
                <a:gd name="T82" fmla="*/ 177 w 662"/>
                <a:gd name="T83" fmla="*/ 483 h 490"/>
                <a:gd name="T84" fmla="*/ 90 w 662"/>
                <a:gd name="T85" fmla="*/ 480 h 490"/>
                <a:gd name="T86" fmla="*/ 0 w 662"/>
                <a:gd name="T87" fmla="*/ 483 h 490"/>
                <a:gd name="T88" fmla="*/ 0 w 662"/>
                <a:gd name="T89" fmla="*/ 461 h 490"/>
                <a:gd name="T90" fmla="*/ 52 w 662"/>
                <a:gd name="T91" fmla="*/ 458 h 490"/>
                <a:gd name="T92" fmla="*/ 65 w 662"/>
                <a:gd name="T93" fmla="*/ 450 h 490"/>
                <a:gd name="T94" fmla="*/ 70 w 662"/>
                <a:gd name="T95" fmla="*/ 417 h 490"/>
                <a:gd name="T96" fmla="*/ 72 w 662"/>
                <a:gd name="T97" fmla="*/ 320 h 490"/>
                <a:gd name="T98" fmla="*/ 72 w 662"/>
                <a:gd name="T99" fmla="*/ 163 h 490"/>
                <a:gd name="T100" fmla="*/ 70 w 662"/>
                <a:gd name="T101" fmla="*/ 73 h 490"/>
                <a:gd name="T102" fmla="*/ 65 w 662"/>
                <a:gd name="T103" fmla="*/ 35 h 490"/>
                <a:gd name="T104" fmla="*/ 52 w 662"/>
                <a:gd name="T105" fmla="*/ 26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5"/>
                    <a:pt x="179" y="85"/>
                    <a:pt x="196" y="119"/>
                  </a:cubicBezTo>
                  <a:cubicBezTo>
                    <a:pt x="332" y="385"/>
                    <a:pt x="332" y="385"/>
                    <a:pt x="332" y="385"/>
                  </a:cubicBezTo>
                  <a:cubicBezTo>
                    <a:pt x="454" y="142"/>
                    <a:pt x="454" y="142"/>
                    <a:pt x="454" y="142"/>
                  </a:cubicBezTo>
                  <a:cubicBezTo>
                    <a:pt x="487" y="75"/>
                    <a:pt x="510" y="28"/>
                    <a:pt x="521" y="0"/>
                  </a:cubicBezTo>
                  <a:cubicBezTo>
                    <a:pt x="546" y="2"/>
                    <a:pt x="567" y="3"/>
                    <a:pt x="585" y="3"/>
                  </a:cubicBezTo>
                  <a:cubicBezTo>
                    <a:pt x="600" y="3"/>
                    <a:pt x="626" y="2"/>
                    <a:pt x="662" y="0"/>
                  </a:cubicBezTo>
                  <a:cubicBezTo>
                    <a:pt x="662" y="23"/>
                    <a:pt x="662" y="23"/>
                    <a:pt x="662" y="23"/>
                  </a:cubicBezTo>
                  <a:cubicBezTo>
                    <a:pt x="634" y="23"/>
                    <a:pt x="616" y="24"/>
                    <a:pt x="610" y="26"/>
                  </a:cubicBezTo>
                  <a:cubicBezTo>
                    <a:pt x="604" y="28"/>
                    <a:pt x="600" y="31"/>
                    <a:pt x="598" y="34"/>
                  </a:cubicBezTo>
                  <a:cubicBezTo>
                    <a:pt x="595" y="39"/>
                    <a:pt x="593" y="50"/>
                    <a:pt x="592" y="67"/>
                  </a:cubicBezTo>
                  <a:cubicBezTo>
                    <a:pt x="592" y="72"/>
                    <a:pt x="592" y="104"/>
                    <a:pt x="591" y="163"/>
                  </a:cubicBezTo>
                  <a:cubicBezTo>
                    <a:pt x="591" y="320"/>
                    <a:pt x="591" y="320"/>
                    <a:pt x="591" y="320"/>
                  </a:cubicBezTo>
                  <a:cubicBezTo>
                    <a:pt x="591" y="351"/>
                    <a:pt x="591" y="381"/>
                    <a:pt x="592" y="410"/>
                  </a:cubicBezTo>
                  <a:cubicBezTo>
                    <a:pt x="593" y="432"/>
                    <a:pt x="595" y="444"/>
                    <a:pt x="597" y="448"/>
                  </a:cubicBezTo>
                  <a:cubicBezTo>
                    <a:pt x="600" y="453"/>
                    <a:pt x="605" y="456"/>
                    <a:pt x="611" y="458"/>
                  </a:cubicBezTo>
                  <a:cubicBezTo>
                    <a:pt x="617" y="460"/>
                    <a:pt x="634" y="461"/>
                    <a:pt x="662" y="461"/>
                  </a:cubicBezTo>
                  <a:cubicBezTo>
                    <a:pt x="662" y="483"/>
                    <a:pt x="662" y="483"/>
                    <a:pt x="662" y="483"/>
                  </a:cubicBezTo>
                  <a:cubicBezTo>
                    <a:pt x="614" y="481"/>
                    <a:pt x="580" y="480"/>
                    <a:pt x="560" y="480"/>
                  </a:cubicBezTo>
                  <a:cubicBezTo>
                    <a:pt x="544" y="480"/>
                    <a:pt x="509" y="481"/>
                    <a:pt x="455" y="483"/>
                  </a:cubicBezTo>
                  <a:cubicBezTo>
                    <a:pt x="455" y="461"/>
                    <a:pt x="455" y="461"/>
                    <a:pt x="455" y="461"/>
                  </a:cubicBezTo>
                  <a:cubicBezTo>
                    <a:pt x="483" y="461"/>
                    <a:pt x="500" y="460"/>
                    <a:pt x="507" y="458"/>
                  </a:cubicBezTo>
                  <a:cubicBezTo>
                    <a:pt x="513" y="456"/>
                    <a:pt x="517" y="453"/>
                    <a:pt x="519" y="450"/>
                  </a:cubicBezTo>
                  <a:cubicBezTo>
                    <a:pt x="522" y="445"/>
                    <a:pt x="524" y="434"/>
                    <a:pt x="524" y="417"/>
                  </a:cubicBezTo>
                  <a:cubicBezTo>
                    <a:pt x="525" y="412"/>
                    <a:pt x="525" y="380"/>
                    <a:pt x="526" y="320"/>
                  </a:cubicBezTo>
                  <a:cubicBezTo>
                    <a:pt x="526" y="71"/>
                    <a:pt x="526" y="71"/>
                    <a:pt x="526" y="71"/>
                  </a:cubicBezTo>
                  <a:cubicBezTo>
                    <a:pt x="403" y="316"/>
                    <a:pt x="403" y="316"/>
                    <a:pt x="403" y="316"/>
                  </a:cubicBezTo>
                  <a:cubicBezTo>
                    <a:pt x="384" y="355"/>
                    <a:pt x="368" y="386"/>
                    <a:pt x="357" y="409"/>
                  </a:cubicBezTo>
                  <a:cubicBezTo>
                    <a:pt x="349" y="426"/>
                    <a:pt x="338" y="453"/>
                    <a:pt x="322" y="490"/>
                  </a:cubicBezTo>
                  <a:cubicBezTo>
                    <a:pt x="308" y="490"/>
                    <a:pt x="308" y="490"/>
                    <a:pt x="308" y="490"/>
                  </a:cubicBezTo>
                  <a:cubicBezTo>
                    <a:pt x="305" y="481"/>
                    <a:pt x="302" y="474"/>
                    <a:pt x="299" y="469"/>
                  </a:cubicBezTo>
                  <a:cubicBezTo>
                    <a:pt x="275" y="419"/>
                    <a:pt x="275" y="419"/>
                    <a:pt x="275" y="419"/>
                  </a:cubicBezTo>
                  <a:cubicBezTo>
                    <a:pt x="104" y="82"/>
                    <a:pt x="104" y="82"/>
                    <a:pt x="104" y="82"/>
                  </a:cubicBezTo>
                  <a:cubicBezTo>
                    <a:pt x="104" y="320"/>
                    <a:pt x="104" y="320"/>
                    <a:pt x="104" y="320"/>
                  </a:cubicBezTo>
                  <a:cubicBezTo>
                    <a:pt x="104" y="351"/>
                    <a:pt x="105" y="381"/>
                    <a:pt x="107" y="410"/>
                  </a:cubicBezTo>
                  <a:cubicBezTo>
                    <a:pt x="107" y="432"/>
                    <a:pt x="109" y="444"/>
                    <a:pt x="112" y="448"/>
                  </a:cubicBezTo>
                  <a:cubicBezTo>
                    <a:pt x="114" y="453"/>
                    <a:pt x="119" y="456"/>
                    <a:pt x="125" y="458"/>
                  </a:cubicBezTo>
                  <a:cubicBezTo>
                    <a:pt x="131" y="460"/>
                    <a:pt x="148" y="461"/>
                    <a:pt x="177" y="461"/>
                  </a:cubicBezTo>
                  <a:cubicBezTo>
                    <a:pt x="177" y="483"/>
                    <a:pt x="177" y="483"/>
                    <a:pt x="177" y="483"/>
                  </a:cubicBezTo>
                  <a:cubicBezTo>
                    <a:pt x="90" y="480"/>
                    <a:pt x="90" y="480"/>
                    <a:pt x="90" y="480"/>
                  </a:cubicBezTo>
                  <a:cubicBezTo>
                    <a:pt x="0" y="483"/>
                    <a:pt x="0" y="483"/>
                    <a:pt x="0" y="483"/>
                  </a:cubicBezTo>
                  <a:cubicBezTo>
                    <a:pt x="0" y="461"/>
                    <a:pt x="0" y="461"/>
                    <a:pt x="0" y="461"/>
                  </a:cubicBezTo>
                  <a:cubicBezTo>
                    <a:pt x="29" y="461"/>
                    <a:pt x="46" y="460"/>
                    <a:pt x="52" y="458"/>
                  </a:cubicBezTo>
                  <a:cubicBezTo>
                    <a:pt x="58" y="456"/>
                    <a:pt x="62" y="453"/>
                    <a:pt x="65" y="450"/>
                  </a:cubicBezTo>
                  <a:cubicBezTo>
                    <a:pt x="68" y="445"/>
                    <a:pt x="69" y="434"/>
                    <a:pt x="70" y="417"/>
                  </a:cubicBezTo>
                  <a:cubicBezTo>
                    <a:pt x="70" y="412"/>
                    <a:pt x="71" y="380"/>
                    <a:pt x="72" y="320"/>
                  </a:cubicBezTo>
                  <a:cubicBezTo>
                    <a:pt x="72" y="163"/>
                    <a:pt x="72" y="163"/>
                    <a:pt x="72" y="163"/>
                  </a:cubicBezTo>
                  <a:cubicBezTo>
                    <a:pt x="72" y="133"/>
                    <a:pt x="71" y="103"/>
                    <a:pt x="70" y="73"/>
                  </a:cubicBezTo>
                  <a:cubicBezTo>
                    <a:pt x="69" y="52"/>
                    <a:pt x="68" y="39"/>
                    <a:pt x="65" y="35"/>
                  </a:cubicBezTo>
                  <a:cubicBezTo>
                    <a:pt x="62" y="31"/>
                    <a:pt x="58" y="28"/>
                    <a:pt x="52" y="26"/>
                  </a:cubicBezTo>
                  <a:cubicBezTo>
                    <a:pt x="46" y="24"/>
                    <a:pt x="29" y="2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14"/>
            <p:cNvSpPr>
              <a:spLocks noEditPoints="1"/>
            </p:cNvSpPr>
            <p:nvPr/>
          </p:nvSpPr>
          <p:spPr bwMode="auto">
            <a:xfrm>
              <a:off x="2116138" y="693738"/>
              <a:ext cx="280988" cy="252413"/>
            </a:xfrm>
            <a:custGeom>
              <a:avLst/>
              <a:gdLst>
                <a:gd name="T0" fmla="*/ 77 w 541"/>
                <a:gd name="T1" fmla="*/ 485 h 487"/>
                <a:gd name="T2" fmla="*/ 167 w 541"/>
                <a:gd name="T3" fmla="*/ 487 h 487"/>
                <a:gd name="T4" fmla="*/ 167 w 541"/>
                <a:gd name="T5" fmla="*/ 465 h 487"/>
                <a:gd name="T6" fmla="*/ 121 w 541"/>
                <a:gd name="T7" fmla="*/ 462 h 487"/>
                <a:gd name="T8" fmla="*/ 109 w 541"/>
                <a:gd name="T9" fmla="*/ 456 h 487"/>
                <a:gd name="T10" fmla="*/ 106 w 541"/>
                <a:gd name="T11" fmla="*/ 448 h 487"/>
                <a:gd name="T12" fmla="*/ 116 w 541"/>
                <a:gd name="T13" fmla="*/ 414 h 487"/>
                <a:gd name="T14" fmla="*/ 155 w 541"/>
                <a:gd name="T15" fmla="*/ 326 h 487"/>
                <a:gd name="T16" fmla="*/ 362 w 541"/>
                <a:gd name="T17" fmla="*/ 326 h 487"/>
                <a:gd name="T18" fmla="*/ 406 w 541"/>
                <a:gd name="T19" fmla="*/ 431 h 487"/>
                <a:gd name="T20" fmla="*/ 411 w 541"/>
                <a:gd name="T21" fmla="*/ 450 h 487"/>
                <a:gd name="T22" fmla="*/ 408 w 541"/>
                <a:gd name="T23" fmla="*/ 458 h 487"/>
                <a:gd name="T24" fmla="*/ 397 w 541"/>
                <a:gd name="T25" fmla="*/ 463 h 487"/>
                <a:gd name="T26" fmla="*/ 348 w 541"/>
                <a:gd name="T27" fmla="*/ 465 h 487"/>
                <a:gd name="T28" fmla="*/ 348 w 541"/>
                <a:gd name="T29" fmla="*/ 487 h 487"/>
                <a:gd name="T30" fmla="*/ 463 w 541"/>
                <a:gd name="T31" fmla="*/ 485 h 487"/>
                <a:gd name="T32" fmla="*/ 541 w 541"/>
                <a:gd name="T33" fmla="*/ 487 h 487"/>
                <a:gd name="T34" fmla="*/ 541 w 541"/>
                <a:gd name="T35" fmla="*/ 465 h 487"/>
                <a:gd name="T36" fmla="*/ 505 w 541"/>
                <a:gd name="T37" fmla="*/ 461 h 487"/>
                <a:gd name="T38" fmla="*/ 490 w 541"/>
                <a:gd name="T39" fmla="*/ 446 h 487"/>
                <a:gd name="T40" fmla="*/ 440 w 541"/>
                <a:gd name="T41" fmla="*/ 341 h 487"/>
                <a:gd name="T42" fmla="*/ 287 w 541"/>
                <a:gd name="T43" fmla="*/ 0 h 487"/>
                <a:gd name="T44" fmla="*/ 265 w 541"/>
                <a:gd name="T45" fmla="*/ 0 h 487"/>
                <a:gd name="T46" fmla="*/ 202 w 541"/>
                <a:gd name="T47" fmla="*/ 141 h 487"/>
                <a:gd name="T48" fmla="*/ 112 w 541"/>
                <a:gd name="T49" fmla="*/ 333 h 487"/>
                <a:gd name="T50" fmla="*/ 66 w 541"/>
                <a:gd name="T51" fmla="*/ 429 h 487"/>
                <a:gd name="T52" fmla="*/ 49 w 541"/>
                <a:gd name="T53" fmla="*/ 456 h 487"/>
                <a:gd name="T54" fmla="*/ 36 w 541"/>
                <a:gd name="T55" fmla="*/ 463 h 487"/>
                <a:gd name="T56" fmla="*/ 0 w 541"/>
                <a:gd name="T57" fmla="*/ 465 h 487"/>
                <a:gd name="T58" fmla="*/ 0 w 541"/>
                <a:gd name="T59" fmla="*/ 487 h 487"/>
                <a:gd name="T60" fmla="*/ 77 w 541"/>
                <a:gd name="T61" fmla="*/ 485 h 487"/>
                <a:gd name="T62" fmla="*/ 258 w 541"/>
                <a:gd name="T63" fmla="*/ 93 h 487"/>
                <a:gd name="T64" fmla="*/ 348 w 541"/>
                <a:gd name="T65" fmla="*/ 298 h 487"/>
                <a:gd name="T66" fmla="*/ 167 w 541"/>
                <a:gd name="T67" fmla="*/ 298 h 487"/>
                <a:gd name="T68" fmla="*/ 258 w 541"/>
                <a:gd name="T69" fmla="*/ 9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7">
                  <a:moveTo>
                    <a:pt x="77" y="485"/>
                  </a:moveTo>
                  <a:cubicBezTo>
                    <a:pt x="97" y="485"/>
                    <a:pt x="127" y="486"/>
                    <a:pt x="167" y="487"/>
                  </a:cubicBezTo>
                  <a:cubicBezTo>
                    <a:pt x="167" y="465"/>
                    <a:pt x="167" y="465"/>
                    <a:pt x="167" y="465"/>
                  </a:cubicBezTo>
                  <a:cubicBezTo>
                    <a:pt x="145" y="465"/>
                    <a:pt x="130" y="464"/>
                    <a:pt x="121" y="462"/>
                  </a:cubicBezTo>
                  <a:cubicBezTo>
                    <a:pt x="115" y="461"/>
                    <a:pt x="111" y="459"/>
                    <a:pt x="109" y="456"/>
                  </a:cubicBezTo>
                  <a:cubicBezTo>
                    <a:pt x="107" y="454"/>
                    <a:pt x="106" y="451"/>
                    <a:pt x="106" y="448"/>
                  </a:cubicBezTo>
                  <a:cubicBezTo>
                    <a:pt x="106" y="441"/>
                    <a:pt x="109" y="430"/>
                    <a:pt x="116" y="414"/>
                  </a:cubicBezTo>
                  <a:cubicBezTo>
                    <a:pt x="155" y="326"/>
                    <a:pt x="155" y="326"/>
                    <a:pt x="155" y="326"/>
                  </a:cubicBezTo>
                  <a:cubicBezTo>
                    <a:pt x="362" y="326"/>
                    <a:pt x="362" y="326"/>
                    <a:pt x="362" y="326"/>
                  </a:cubicBezTo>
                  <a:cubicBezTo>
                    <a:pt x="406" y="431"/>
                    <a:pt x="406" y="431"/>
                    <a:pt x="406" y="431"/>
                  </a:cubicBezTo>
                  <a:cubicBezTo>
                    <a:pt x="410" y="439"/>
                    <a:pt x="411" y="445"/>
                    <a:pt x="411" y="450"/>
                  </a:cubicBezTo>
                  <a:cubicBezTo>
                    <a:pt x="411" y="453"/>
                    <a:pt x="410" y="456"/>
                    <a:pt x="408" y="458"/>
                  </a:cubicBezTo>
                  <a:cubicBezTo>
                    <a:pt x="406" y="460"/>
                    <a:pt x="402" y="462"/>
                    <a:pt x="397" y="463"/>
                  </a:cubicBezTo>
                  <a:cubicBezTo>
                    <a:pt x="391" y="464"/>
                    <a:pt x="375" y="465"/>
                    <a:pt x="348" y="465"/>
                  </a:cubicBezTo>
                  <a:cubicBezTo>
                    <a:pt x="348" y="487"/>
                    <a:pt x="348" y="487"/>
                    <a:pt x="348" y="487"/>
                  </a:cubicBezTo>
                  <a:cubicBezTo>
                    <a:pt x="463" y="485"/>
                    <a:pt x="463" y="485"/>
                    <a:pt x="463" y="485"/>
                  </a:cubicBezTo>
                  <a:cubicBezTo>
                    <a:pt x="478" y="485"/>
                    <a:pt x="504" y="486"/>
                    <a:pt x="541" y="487"/>
                  </a:cubicBezTo>
                  <a:cubicBezTo>
                    <a:pt x="541" y="465"/>
                    <a:pt x="541" y="465"/>
                    <a:pt x="541" y="465"/>
                  </a:cubicBezTo>
                  <a:cubicBezTo>
                    <a:pt x="522" y="465"/>
                    <a:pt x="510" y="464"/>
                    <a:pt x="505" y="461"/>
                  </a:cubicBezTo>
                  <a:cubicBezTo>
                    <a:pt x="499" y="459"/>
                    <a:pt x="494" y="454"/>
                    <a:pt x="490" y="446"/>
                  </a:cubicBezTo>
                  <a:cubicBezTo>
                    <a:pt x="482" y="432"/>
                    <a:pt x="465" y="397"/>
                    <a:pt x="440" y="341"/>
                  </a:cubicBezTo>
                  <a:cubicBezTo>
                    <a:pt x="287" y="0"/>
                    <a:pt x="287" y="0"/>
                    <a:pt x="287" y="0"/>
                  </a:cubicBezTo>
                  <a:cubicBezTo>
                    <a:pt x="265" y="0"/>
                    <a:pt x="265" y="0"/>
                    <a:pt x="265" y="0"/>
                  </a:cubicBezTo>
                  <a:cubicBezTo>
                    <a:pt x="233" y="73"/>
                    <a:pt x="212" y="120"/>
                    <a:pt x="202" y="141"/>
                  </a:cubicBezTo>
                  <a:cubicBezTo>
                    <a:pt x="112" y="333"/>
                    <a:pt x="112" y="333"/>
                    <a:pt x="112" y="333"/>
                  </a:cubicBezTo>
                  <a:cubicBezTo>
                    <a:pt x="85" y="388"/>
                    <a:pt x="70" y="420"/>
                    <a:pt x="66" y="429"/>
                  </a:cubicBezTo>
                  <a:cubicBezTo>
                    <a:pt x="58" y="443"/>
                    <a:pt x="53" y="453"/>
                    <a:pt x="49" y="456"/>
                  </a:cubicBezTo>
                  <a:cubicBezTo>
                    <a:pt x="45" y="460"/>
                    <a:pt x="40" y="462"/>
                    <a:pt x="36" y="463"/>
                  </a:cubicBezTo>
                  <a:cubicBezTo>
                    <a:pt x="31" y="464"/>
                    <a:pt x="19" y="465"/>
                    <a:pt x="0" y="465"/>
                  </a:cubicBezTo>
                  <a:cubicBezTo>
                    <a:pt x="0" y="487"/>
                    <a:pt x="0" y="487"/>
                    <a:pt x="0" y="487"/>
                  </a:cubicBezTo>
                  <a:cubicBezTo>
                    <a:pt x="28" y="486"/>
                    <a:pt x="53" y="485"/>
                    <a:pt x="77" y="485"/>
                  </a:cubicBezTo>
                  <a:close/>
                  <a:moveTo>
                    <a:pt x="258" y="93"/>
                  </a:moveTo>
                  <a:cubicBezTo>
                    <a:pt x="348" y="298"/>
                    <a:pt x="348" y="298"/>
                    <a:pt x="348"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15"/>
            <p:cNvSpPr>
              <a:spLocks/>
            </p:cNvSpPr>
            <p:nvPr/>
          </p:nvSpPr>
          <p:spPr bwMode="auto">
            <a:xfrm>
              <a:off x="2347913" y="695325"/>
              <a:ext cx="276225" cy="250825"/>
            </a:xfrm>
            <a:custGeom>
              <a:avLst/>
              <a:gdLst>
                <a:gd name="T0" fmla="*/ 390 w 531"/>
                <a:gd name="T1" fmla="*/ 73 h 483"/>
                <a:gd name="T2" fmla="*/ 412 w 531"/>
                <a:gd name="T3" fmla="*/ 34 h 483"/>
                <a:gd name="T4" fmla="*/ 405 w 531"/>
                <a:gd name="T5" fmla="*/ 25 h 483"/>
                <a:gd name="T6" fmla="*/ 352 w 531"/>
                <a:gd name="T7" fmla="*/ 22 h 483"/>
                <a:gd name="T8" fmla="*/ 352 w 531"/>
                <a:gd name="T9" fmla="*/ 0 h 483"/>
                <a:gd name="T10" fmla="*/ 447 w 531"/>
                <a:gd name="T11" fmla="*/ 2 h 483"/>
                <a:gd name="T12" fmla="*/ 531 w 531"/>
                <a:gd name="T13" fmla="*/ 0 h 483"/>
                <a:gd name="T14" fmla="*/ 531 w 531"/>
                <a:gd name="T15" fmla="*/ 22 h 483"/>
                <a:gd name="T16" fmla="*/ 485 w 531"/>
                <a:gd name="T17" fmla="*/ 25 h 483"/>
                <a:gd name="T18" fmla="*/ 466 w 531"/>
                <a:gd name="T19" fmla="*/ 33 h 483"/>
                <a:gd name="T20" fmla="*/ 438 w 531"/>
                <a:gd name="T21" fmla="*/ 66 h 483"/>
                <a:gd name="T22" fmla="*/ 334 w 531"/>
                <a:gd name="T23" fmla="*/ 216 h 483"/>
                <a:gd name="T24" fmla="*/ 300 w 531"/>
                <a:gd name="T25" fmla="*/ 274 h 483"/>
                <a:gd name="T26" fmla="*/ 296 w 531"/>
                <a:gd name="T27" fmla="*/ 295 h 483"/>
                <a:gd name="T28" fmla="*/ 296 w 531"/>
                <a:gd name="T29" fmla="*/ 321 h 483"/>
                <a:gd name="T30" fmla="*/ 298 w 531"/>
                <a:gd name="T31" fmla="*/ 411 h 483"/>
                <a:gd name="T32" fmla="*/ 303 w 531"/>
                <a:gd name="T33" fmla="*/ 449 h 483"/>
                <a:gd name="T34" fmla="*/ 316 w 531"/>
                <a:gd name="T35" fmla="*/ 458 h 483"/>
                <a:gd name="T36" fmla="*/ 366 w 531"/>
                <a:gd name="T37" fmla="*/ 461 h 483"/>
                <a:gd name="T38" fmla="*/ 366 w 531"/>
                <a:gd name="T39" fmla="*/ 483 h 483"/>
                <a:gd name="T40" fmla="*/ 266 w 531"/>
                <a:gd name="T41" fmla="*/ 481 h 483"/>
                <a:gd name="T42" fmla="*/ 158 w 531"/>
                <a:gd name="T43" fmla="*/ 483 h 483"/>
                <a:gd name="T44" fmla="*/ 158 w 531"/>
                <a:gd name="T45" fmla="*/ 461 h 483"/>
                <a:gd name="T46" fmla="*/ 209 w 531"/>
                <a:gd name="T47" fmla="*/ 458 h 483"/>
                <a:gd name="T48" fmla="*/ 221 w 531"/>
                <a:gd name="T49" fmla="*/ 450 h 483"/>
                <a:gd name="T50" fmla="*/ 227 w 531"/>
                <a:gd name="T51" fmla="*/ 417 h 483"/>
                <a:gd name="T52" fmla="*/ 229 w 531"/>
                <a:gd name="T53" fmla="*/ 321 h 483"/>
                <a:gd name="T54" fmla="*/ 229 w 531"/>
                <a:gd name="T55" fmla="*/ 281 h 483"/>
                <a:gd name="T56" fmla="*/ 215 w 531"/>
                <a:gd name="T57" fmla="*/ 254 h 483"/>
                <a:gd name="T58" fmla="*/ 178 w 531"/>
                <a:gd name="T59" fmla="*/ 195 h 483"/>
                <a:gd name="T60" fmla="*/ 87 w 531"/>
                <a:gd name="T61" fmla="*/ 66 h 483"/>
                <a:gd name="T62" fmla="*/ 62 w 531"/>
                <a:gd name="T63" fmla="*/ 33 h 483"/>
                <a:gd name="T64" fmla="*/ 45 w 531"/>
                <a:gd name="T65" fmla="*/ 25 h 483"/>
                <a:gd name="T66" fmla="*/ 0 w 531"/>
                <a:gd name="T67" fmla="*/ 22 h 483"/>
                <a:gd name="T68" fmla="*/ 0 w 531"/>
                <a:gd name="T69" fmla="*/ 0 h 483"/>
                <a:gd name="T70" fmla="*/ 84 w 531"/>
                <a:gd name="T71" fmla="*/ 2 h 483"/>
                <a:gd name="T72" fmla="*/ 216 w 531"/>
                <a:gd name="T73" fmla="*/ 0 h 483"/>
                <a:gd name="T74" fmla="*/ 216 w 531"/>
                <a:gd name="T75" fmla="*/ 22 h 483"/>
                <a:gd name="T76" fmla="*/ 160 w 531"/>
                <a:gd name="T77" fmla="*/ 25 h 483"/>
                <a:gd name="T78" fmla="*/ 152 w 531"/>
                <a:gd name="T79" fmla="*/ 34 h 483"/>
                <a:gd name="T80" fmla="*/ 170 w 531"/>
                <a:gd name="T81" fmla="*/ 73 h 483"/>
                <a:gd name="T82" fmla="*/ 277 w 531"/>
                <a:gd name="T83" fmla="*/ 245 h 483"/>
                <a:gd name="T84" fmla="*/ 390 w 531"/>
                <a:gd name="T85" fmla="*/ 7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1" h="483">
                  <a:moveTo>
                    <a:pt x="390" y="73"/>
                  </a:moveTo>
                  <a:cubicBezTo>
                    <a:pt x="405" y="51"/>
                    <a:pt x="412" y="38"/>
                    <a:pt x="412" y="34"/>
                  </a:cubicBezTo>
                  <a:cubicBezTo>
                    <a:pt x="412" y="30"/>
                    <a:pt x="410" y="27"/>
                    <a:pt x="405" y="25"/>
                  </a:cubicBezTo>
                  <a:cubicBezTo>
                    <a:pt x="400" y="23"/>
                    <a:pt x="380" y="22"/>
                    <a:pt x="352" y="22"/>
                  </a:cubicBezTo>
                  <a:cubicBezTo>
                    <a:pt x="352" y="0"/>
                    <a:pt x="352" y="0"/>
                    <a:pt x="352" y="0"/>
                  </a:cubicBezTo>
                  <a:cubicBezTo>
                    <a:pt x="396" y="1"/>
                    <a:pt x="422" y="2"/>
                    <a:pt x="447" y="2"/>
                  </a:cubicBezTo>
                  <a:cubicBezTo>
                    <a:pt x="471" y="2"/>
                    <a:pt x="484" y="1"/>
                    <a:pt x="531" y="0"/>
                  </a:cubicBezTo>
                  <a:cubicBezTo>
                    <a:pt x="531" y="22"/>
                    <a:pt x="531" y="22"/>
                    <a:pt x="531" y="22"/>
                  </a:cubicBezTo>
                  <a:cubicBezTo>
                    <a:pt x="502" y="22"/>
                    <a:pt x="492" y="23"/>
                    <a:pt x="485" y="25"/>
                  </a:cubicBezTo>
                  <a:cubicBezTo>
                    <a:pt x="477" y="27"/>
                    <a:pt x="471" y="30"/>
                    <a:pt x="466" y="33"/>
                  </a:cubicBezTo>
                  <a:cubicBezTo>
                    <a:pt x="460" y="38"/>
                    <a:pt x="451" y="49"/>
                    <a:pt x="438" y="66"/>
                  </a:cubicBezTo>
                  <a:cubicBezTo>
                    <a:pt x="334" y="216"/>
                    <a:pt x="334" y="216"/>
                    <a:pt x="334" y="216"/>
                  </a:cubicBezTo>
                  <a:cubicBezTo>
                    <a:pt x="314" y="248"/>
                    <a:pt x="302" y="267"/>
                    <a:pt x="300" y="274"/>
                  </a:cubicBezTo>
                  <a:cubicBezTo>
                    <a:pt x="297" y="282"/>
                    <a:pt x="296" y="288"/>
                    <a:pt x="296" y="295"/>
                  </a:cubicBezTo>
                  <a:cubicBezTo>
                    <a:pt x="296" y="321"/>
                    <a:pt x="296" y="321"/>
                    <a:pt x="296" y="321"/>
                  </a:cubicBezTo>
                  <a:cubicBezTo>
                    <a:pt x="296" y="352"/>
                    <a:pt x="296" y="382"/>
                    <a:pt x="298" y="411"/>
                  </a:cubicBezTo>
                  <a:cubicBezTo>
                    <a:pt x="298" y="432"/>
                    <a:pt x="300" y="445"/>
                    <a:pt x="303" y="449"/>
                  </a:cubicBezTo>
                  <a:cubicBezTo>
                    <a:pt x="305" y="453"/>
                    <a:pt x="310" y="456"/>
                    <a:pt x="316" y="458"/>
                  </a:cubicBezTo>
                  <a:cubicBezTo>
                    <a:pt x="322" y="460"/>
                    <a:pt x="339" y="461"/>
                    <a:pt x="366" y="461"/>
                  </a:cubicBezTo>
                  <a:cubicBezTo>
                    <a:pt x="366" y="483"/>
                    <a:pt x="366" y="483"/>
                    <a:pt x="366" y="483"/>
                  </a:cubicBezTo>
                  <a:cubicBezTo>
                    <a:pt x="328" y="482"/>
                    <a:pt x="294" y="481"/>
                    <a:pt x="266" y="481"/>
                  </a:cubicBezTo>
                  <a:cubicBezTo>
                    <a:pt x="239" y="481"/>
                    <a:pt x="203" y="482"/>
                    <a:pt x="158" y="483"/>
                  </a:cubicBezTo>
                  <a:cubicBezTo>
                    <a:pt x="158" y="461"/>
                    <a:pt x="158" y="461"/>
                    <a:pt x="158" y="461"/>
                  </a:cubicBezTo>
                  <a:cubicBezTo>
                    <a:pt x="186" y="461"/>
                    <a:pt x="203" y="460"/>
                    <a:pt x="209" y="458"/>
                  </a:cubicBezTo>
                  <a:cubicBezTo>
                    <a:pt x="215" y="456"/>
                    <a:pt x="219" y="453"/>
                    <a:pt x="221" y="450"/>
                  </a:cubicBezTo>
                  <a:cubicBezTo>
                    <a:pt x="224" y="445"/>
                    <a:pt x="226" y="434"/>
                    <a:pt x="227" y="417"/>
                  </a:cubicBezTo>
                  <a:cubicBezTo>
                    <a:pt x="227" y="412"/>
                    <a:pt x="228" y="380"/>
                    <a:pt x="229" y="321"/>
                  </a:cubicBezTo>
                  <a:cubicBezTo>
                    <a:pt x="229" y="281"/>
                    <a:pt x="229" y="281"/>
                    <a:pt x="229" y="281"/>
                  </a:cubicBezTo>
                  <a:cubicBezTo>
                    <a:pt x="224" y="271"/>
                    <a:pt x="219" y="262"/>
                    <a:pt x="215" y="254"/>
                  </a:cubicBezTo>
                  <a:cubicBezTo>
                    <a:pt x="211" y="248"/>
                    <a:pt x="199" y="229"/>
                    <a:pt x="178" y="195"/>
                  </a:cubicBezTo>
                  <a:cubicBezTo>
                    <a:pt x="87" y="66"/>
                    <a:pt x="87" y="66"/>
                    <a:pt x="87" y="66"/>
                  </a:cubicBezTo>
                  <a:cubicBezTo>
                    <a:pt x="76" y="49"/>
                    <a:pt x="68" y="38"/>
                    <a:pt x="62" y="33"/>
                  </a:cubicBezTo>
                  <a:cubicBezTo>
                    <a:pt x="58" y="30"/>
                    <a:pt x="52" y="27"/>
                    <a:pt x="45" y="25"/>
                  </a:cubicBezTo>
                  <a:cubicBezTo>
                    <a:pt x="38" y="23"/>
                    <a:pt x="28" y="22"/>
                    <a:pt x="0" y="22"/>
                  </a:cubicBezTo>
                  <a:cubicBezTo>
                    <a:pt x="0" y="0"/>
                    <a:pt x="0" y="0"/>
                    <a:pt x="0" y="0"/>
                  </a:cubicBezTo>
                  <a:cubicBezTo>
                    <a:pt x="47" y="1"/>
                    <a:pt x="61" y="2"/>
                    <a:pt x="84" y="2"/>
                  </a:cubicBezTo>
                  <a:cubicBezTo>
                    <a:pt x="109" y="2"/>
                    <a:pt x="172" y="1"/>
                    <a:pt x="216" y="0"/>
                  </a:cubicBezTo>
                  <a:cubicBezTo>
                    <a:pt x="216" y="22"/>
                    <a:pt x="216" y="22"/>
                    <a:pt x="216" y="22"/>
                  </a:cubicBezTo>
                  <a:cubicBezTo>
                    <a:pt x="189" y="22"/>
                    <a:pt x="165" y="23"/>
                    <a:pt x="160" y="25"/>
                  </a:cubicBezTo>
                  <a:cubicBezTo>
                    <a:pt x="155" y="27"/>
                    <a:pt x="152" y="30"/>
                    <a:pt x="152" y="34"/>
                  </a:cubicBezTo>
                  <a:cubicBezTo>
                    <a:pt x="152" y="38"/>
                    <a:pt x="158" y="51"/>
                    <a:pt x="170" y="73"/>
                  </a:cubicBezTo>
                  <a:cubicBezTo>
                    <a:pt x="277" y="245"/>
                    <a:pt x="277" y="245"/>
                    <a:pt x="277"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6"/>
            <p:cNvSpPr>
              <a:spLocks noEditPoints="1"/>
            </p:cNvSpPr>
            <p:nvPr/>
          </p:nvSpPr>
          <p:spPr bwMode="auto">
            <a:xfrm>
              <a:off x="2611438" y="688975"/>
              <a:ext cx="280988" cy="261938"/>
            </a:xfrm>
            <a:custGeom>
              <a:avLst/>
              <a:gdLst>
                <a:gd name="T0" fmla="*/ 97 w 540"/>
                <a:gd name="T1" fmla="*/ 123 h 503"/>
                <a:gd name="T2" fmla="*/ 161 w 540"/>
                <a:gd name="T3" fmla="*/ 53 h 503"/>
                <a:gd name="T4" fmla="*/ 260 w 540"/>
                <a:gd name="T5" fmla="*/ 29 h 503"/>
                <a:gd name="T6" fmla="*/ 333 w 540"/>
                <a:gd name="T7" fmla="*/ 40 h 503"/>
                <a:gd name="T8" fmla="*/ 388 w 540"/>
                <a:gd name="T9" fmla="*/ 69 h 503"/>
                <a:gd name="T10" fmla="*/ 425 w 540"/>
                <a:gd name="T11" fmla="*/ 108 h 503"/>
                <a:gd name="T12" fmla="*/ 449 w 540"/>
                <a:gd name="T13" fmla="*/ 158 h 503"/>
                <a:gd name="T14" fmla="*/ 464 w 540"/>
                <a:gd name="T15" fmla="*/ 258 h 503"/>
                <a:gd name="T16" fmla="*/ 443 w 540"/>
                <a:gd name="T17" fmla="*/ 370 h 503"/>
                <a:gd name="T18" fmla="*/ 380 w 540"/>
                <a:gd name="T19" fmla="*/ 446 h 503"/>
                <a:gd name="T20" fmla="*/ 280 w 540"/>
                <a:gd name="T21" fmla="*/ 472 h 503"/>
                <a:gd name="T22" fmla="*/ 205 w 540"/>
                <a:gd name="T23" fmla="*/ 459 h 503"/>
                <a:gd name="T24" fmla="*/ 144 w 540"/>
                <a:gd name="T25" fmla="*/ 418 h 503"/>
                <a:gd name="T26" fmla="*/ 99 w 540"/>
                <a:gd name="T27" fmla="*/ 350 h 503"/>
                <a:gd name="T28" fmla="*/ 82 w 540"/>
                <a:gd name="T29" fmla="*/ 292 h 503"/>
                <a:gd name="T30" fmla="*/ 75 w 540"/>
                <a:gd name="T31" fmla="*/ 226 h 503"/>
                <a:gd name="T32" fmla="*/ 97 w 540"/>
                <a:gd name="T33" fmla="*/ 123 h 503"/>
                <a:gd name="T34" fmla="*/ 18 w 540"/>
                <a:gd name="T35" fmla="*/ 351 h 503"/>
                <a:gd name="T36" fmla="*/ 69 w 540"/>
                <a:gd name="T37" fmla="*/ 434 h 503"/>
                <a:gd name="T38" fmla="*/ 151 w 540"/>
                <a:gd name="T39" fmla="*/ 486 h 503"/>
                <a:gd name="T40" fmla="*/ 255 w 540"/>
                <a:gd name="T41" fmla="*/ 503 h 503"/>
                <a:gd name="T42" fmla="*/ 459 w 540"/>
                <a:gd name="T43" fmla="*/ 427 h 503"/>
                <a:gd name="T44" fmla="*/ 540 w 540"/>
                <a:gd name="T45" fmla="*/ 236 h 503"/>
                <a:gd name="T46" fmla="*/ 532 w 540"/>
                <a:gd name="T47" fmla="*/ 169 h 503"/>
                <a:gd name="T48" fmla="*/ 510 w 540"/>
                <a:gd name="T49" fmla="*/ 115 h 503"/>
                <a:gd name="T50" fmla="*/ 462 w 540"/>
                <a:gd name="T51" fmla="*/ 57 h 503"/>
                <a:gd name="T52" fmla="*/ 383 w 540"/>
                <a:gd name="T53" fmla="*/ 16 h 503"/>
                <a:gd name="T54" fmla="*/ 276 w 540"/>
                <a:gd name="T55" fmla="*/ 0 h 503"/>
                <a:gd name="T56" fmla="*/ 162 w 540"/>
                <a:gd name="T57" fmla="*/ 18 h 503"/>
                <a:gd name="T58" fmla="*/ 73 w 540"/>
                <a:gd name="T59" fmla="*/ 73 h 503"/>
                <a:gd name="T60" fmla="*/ 17 w 540"/>
                <a:gd name="T61" fmla="*/ 155 h 503"/>
                <a:gd name="T62" fmla="*/ 0 w 540"/>
                <a:gd name="T63" fmla="*/ 255 h 503"/>
                <a:gd name="T64" fmla="*/ 18 w 540"/>
                <a:gd name="T65" fmla="*/ 35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3">
                  <a:moveTo>
                    <a:pt x="97" y="123"/>
                  </a:moveTo>
                  <a:cubicBezTo>
                    <a:pt x="111" y="92"/>
                    <a:pt x="132" y="69"/>
                    <a:pt x="161" y="53"/>
                  </a:cubicBezTo>
                  <a:cubicBezTo>
                    <a:pt x="189" y="37"/>
                    <a:pt x="222" y="29"/>
                    <a:pt x="260" y="29"/>
                  </a:cubicBezTo>
                  <a:cubicBezTo>
                    <a:pt x="286" y="29"/>
                    <a:pt x="311" y="32"/>
                    <a:pt x="333" y="40"/>
                  </a:cubicBezTo>
                  <a:cubicBezTo>
                    <a:pt x="356" y="48"/>
                    <a:pt x="374" y="57"/>
                    <a:pt x="388" y="69"/>
                  </a:cubicBezTo>
                  <a:cubicBezTo>
                    <a:pt x="402" y="80"/>
                    <a:pt x="415" y="93"/>
                    <a:pt x="425" y="108"/>
                  </a:cubicBezTo>
                  <a:cubicBezTo>
                    <a:pt x="435" y="123"/>
                    <a:pt x="443" y="140"/>
                    <a:pt x="449" y="158"/>
                  </a:cubicBezTo>
                  <a:cubicBezTo>
                    <a:pt x="459" y="189"/>
                    <a:pt x="464" y="222"/>
                    <a:pt x="464" y="258"/>
                  </a:cubicBezTo>
                  <a:cubicBezTo>
                    <a:pt x="464" y="301"/>
                    <a:pt x="457" y="338"/>
                    <a:pt x="443" y="370"/>
                  </a:cubicBezTo>
                  <a:cubicBezTo>
                    <a:pt x="430" y="403"/>
                    <a:pt x="409" y="428"/>
                    <a:pt x="380" y="446"/>
                  </a:cubicBezTo>
                  <a:cubicBezTo>
                    <a:pt x="352" y="463"/>
                    <a:pt x="319" y="472"/>
                    <a:pt x="280" y="472"/>
                  </a:cubicBezTo>
                  <a:cubicBezTo>
                    <a:pt x="253" y="472"/>
                    <a:pt x="228" y="468"/>
                    <a:pt x="205" y="459"/>
                  </a:cubicBezTo>
                  <a:cubicBezTo>
                    <a:pt x="183" y="450"/>
                    <a:pt x="162" y="437"/>
                    <a:pt x="144" y="418"/>
                  </a:cubicBezTo>
                  <a:cubicBezTo>
                    <a:pt x="125" y="400"/>
                    <a:pt x="110" y="377"/>
                    <a:pt x="99" y="350"/>
                  </a:cubicBezTo>
                  <a:cubicBezTo>
                    <a:pt x="92" y="334"/>
                    <a:pt x="86" y="314"/>
                    <a:pt x="82" y="292"/>
                  </a:cubicBezTo>
                  <a:cubicBezTo>
                    <a:pt x="77" y="270"/>
                    <a:pt x="75" y="248"/>
                    <a:pt x="75" y="226"/>
                  </a:cubicBezTo>
                  <a:cubicBezTo>
                    <a:pt x="75" y="188"/>
                    <a:pt x="82" y="153"/>
                    <a:pt x="97" y="123"/>
                  </a:cubicBezTo>
                  <a:close/>
                  <a:moveTo>
                    <a:pt x="18" y="351"/>
                  </a:moveTo>
                  <a:cubicBezTo>
                    <a:pt x="29" y="384"/>
                    <a:pt x="46" y="411"/>
                    <a:pt x="69" y="434"/>
                  </a:cubicBezTo>
                  <a:cubicBezTo>
                    <a:pt x="91" y="457"/>
                    <a:pt x="119" y="474"/>
                    <a:pt x="151" y="486"/>
                  </a:cubicBezTo>
                  <a:cubicBezTo>
                    <a:pt x="183" y="497"/>
                    <a:pt x="218" y="503"/>
                    <a:pt x="255" y="503"/>
                  </a:cubicBezTo>
                  <a:cubicBezTo>
                    <a:pt x="337" y="503"/>
                    <a:pt x="405" y="478"/>
                    <a:pt x="459" y="427"/>
                  </a:cubicBezTo>
                  <a:cubicBezTo>
                    <a:pt x="513" y="376"/>
                    <a:pt x="540" y="312"/>
                    <a:pt x="540" y="236"/>
                  </a:cubicBezTo>
                  <a:cubicBezTo>
                    <a:pt x="540" y="212"/>
                    <a:pt x="537" y="190"/>
                    <a:pt x="532" y="169"/>
                  </a:cubicBezTo>
                  <a:cubicBezTo>
                    <a:pt x="527" y="148"/>
                    <a:pt x="519" y="130"/>
                    <a:pt x="510" y="115"/>
                  </a:cubicBezTo>
                  <a:cubicBezTo>
                    <a:pt x="498" y="94"/>
                    <a:pt x="482" y="75"/>
                    <a:pt x="462" y="57"/>
                  </a:cubicBezTo>
                  <a:cubicBezTo>
                    <a:pt x="441" y="40"/>
                    <a:pt x="415" y="26"/>
                    <a:pt x="383" y="16"/>
                  </a:cubicBezTo>
                  <a:cubicBezTo>
                    <a:pt x="351" y="5"/>
                    <a:pt x="315" y="0"/>
                    <a:pt x="276" y="0"/>
                  </a:cubicBezTo>
                  <a:cubicBezTo>
                    <a:pt x="233" y="0"/>
                    <a:pt x="195" y="6"/>
                    <a:pt x="162" y="18"/>
                  </a:cubicBezTo>
                  <a:cubicBezTo>
                    <a:pt x="129" y="30"/>
                    <a:pt x="100" y="49"/>
                    <a:pt x="73" y="73"/>
                  </a:cubicBezTo>
                  <a:cubicBezTo>
                    <a:pt x="47" y="97"/>
                    <a:pt x="29" y="125"/>
                    <a:pt x="17" y="155"/>
                  </a:cubicBezTo>
                  <a:cubicBezTo>
                    <a:pt x="6" y="185"/>
                    <a:pt x="0" y="219"/>
                    <a:pt x="0" y="255"/>
                  </a:cubicBezTo>
                  <a:cubicBezTo>
                    <a:pt x="0" y="286"/>
                    <a:pt x="6" y="319"/>
                    <a:pt x="1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6" name="Freeform 17"/>
            <p:cNvSpPr>
              <a:spLocks/>
            </p:cNvSpPr>
            <p:nvPr/>
          </p:nvSpPr>
          <p:spPr bwMode="auto">
            <a:xfrm>
              <a:off x="17700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7" name="Freeform 18"/>
            <p:cNvSpPr>
              <a:spLocks noEditPoints="1"/>
            </p:cNvSpPr>
            <p:nvPr/>
          </p:nvSpPr>
          <p:spPr bwMode="auto">
            <a:xfrm>
              <a:off x="1933576" y="1077913"/>
              <a:ext cx="111125" cy="120650"/>
            </a:xfrm>
            <a:custGeom>
              <a:avLst/>
              <a:gdLst>
                <a:gd name="T0" fmla="*/ 7 w 216"/>
                <a:gd name="T1" fmla="*/ 74 h 234"/>
                <a:gd name="T2" fmla="*/ 111 w 216"/>
                <a:gd name="T3" fmla="*/ 0 h 234"/>
                <a:gd name="T4" fmla="*/ 208 w 216"/>
                <a:gd name="T5" fmla="*/ 63 h 234"/>
                <a:gd name="T6" fmla="*/ 208 w 216"/>
                <a:gd name="T7" fmla="*/ 178 h 234"/>
                <a:gd name="T8" fmla="*/ 216 w 216"/>
                <a:gd name="T9" fmla="*/ 228 h 234"/>
                <a:gd name="T10" fmla="*/ 154 w 216"/>
                <a:gd name="T11" fmla="*/ 228 h 234"/>
                <a:gd name="T12" fmla="*/ 150 w 216"/>
                <a:gd name="T13" fmla="*/ 206 h 234"/>
                <a:gd name="T14" fmla="*/ 76 w 216"/>
                <a:gd name="T15" fmla="*/ 234 h 234"/>
                <a:gd name="T16" fmla="*/ 0 w 216"/>
                <a:gd name="T17" fmla="*/ 167 h 234"/>
                <a:gd name="T18" fmla="*/ 76 w 216"/>
                <a:gd name="T19" fmla="*/ 100 h 234"/>
                <a:gd name="T20" fmla="*/ 148 w 216"/>
                <a:gd name="T21" fmla="*/ 71 h 234"/>
                <a:gd name="T22" fmla="*/ 108 w 216"/>
                <a:gd name="T23" fmla="*/ 41 h 234"/>
                <a:gd name="T24" fmla="*/ 68 w 216"/>
                <a:gd name="T25" fmla="*/ 74 h 234"/>
                <a:gd name="T26" fmla="*/ 7 w 216"/>
                <a:gd name="T27" fmla="*/ 74 h 234"/>
                <a:gd name="T28" fmla="*/ 148 w 216"/>
                <a:gd name="T29" fmla="*/ 119 h 234"/>
                <a:gd name="T30" fmla="*/ 97 w 216"/>
                <a:gd name="T31" fmla="*/ 132 h 234"/>
                <a:gd name="T32" fmla="*/ 61 w 216"/>
                <a:gd name="T33" fmla="*/ 165 h 234"/>
                <a:gd name="T34" fmla="*/ 98 w 216"/>
                <a:gd name="T35" fmla="*/ 193 h 234"/>
                <a:gd name="T36" fmla="*/ 148 w 216"/>
                <a:gd name="T37" fmla="*/ 142 h 234"/>
                <a:gd name="T38" fmla="*/ 148 w 216"/>
                <a:gd name="T39" fmla="*/ 1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34">
                  <a:moveTo>
                    <a:pt x="7" y="74"/>
                  </a:moveTo>
                  <a:cubicBezTo>
                    <a:pt x="11" y="18"/>
                    <a:pt x="62" y="0"/>
                    <a:pt x="111" y="0"/>
                  </a:cubicBezTo>
                  <a:cubicBezTo>
                    <a:pt x="155" y="0"/>
                    <a:pt x="208" y="10"/>
                    <a:pt x="208" y="63"/>
                  </a:cubicBezTo>
                  <a:cubicBezTo>
                    <a:pt x="208" y="178"/>
                    <a:pt x="208" y="178"/>
                    <a:pt x="208" y="178"/>
                  </a:cubicBezTo>
                  <a:cubicBezTo>
                    <a:pt x="208" y="199"/>
                    <a:pt x="211" y="219"/>
                    <a:pt x="216" y="228"/>
                  </a:cubicBezTo>
                  <a:cubicBezTo>
                    <a:pt x="154" y="228"/>
                    <a:pt x="154" y="228"/>
                    <a:pt x="154" y="228"/>
                  </a:cubicBezTo>
                  <a:cubicBezTo>
                    <a:pt x="152" y="221"/>
                    <a:pt x="151" y="214"/>
                    <a:pt x="150" y="206"/>
                  </a:cubicBezTo>
                  <a:cubicBezTo>
                    <a:pt x="131" y="226"/>
                    <a:pt x="103" y="234"/>
                    <a:pt x="76" y="234"/>
                  </a:cubicBezTo>
                  <a:cubicBezTo>
                    <a:pt x="34" y="234"/>
                    <a:pt x="0" y="213"/>
                    <a:pt x="0" y="167"/>
                  </a:cubicBezTo>
                  <a:cubicBezTo>
                    <a:pt x="0" y="117"/>
                    <a:pt x="38" y="105"/>
                    <a:pt x="76" y="100"/>
                  </a:cubicBezTo>
                  <a:cubicBezTo>
                    <a:pt x="113" y="95"/>
                    <a:pt x="148" y="96"/>
                    <a:pt x="148" y="71"/>
                  </a:cubicBezTo>
                  <a:cubicBezTo>
                    <a:pt x="148" y="45"/>
                    <a:pt x="130" y="41"/>
                    <a:pt x="108" y="41"/>
                  </a:cubicBezTo>
                  <a:cubicBezTo>
                    <a:pt x="85" y="41"/>
                    <a:pt x="70" y="51"/>
                    <a:pt x="68" y="74"/>
                  </a:cubicBezTo>
                  <a:lnTo>
                    <a:pt x="7" y="74"/>
                  </a:lnTo>
                  <a:close/>
                  <a:moveTo>
                    <a:pt x="148" y="119"/>
                  </a:moveTo>
                  <a:cubicBezTo>
                    <a:pt x="137" y="128"/>
                    <a:pt x="116" y="129"/>
                    <a:pt x="97" y="132"/>
                  </a:cubicBezTo>
                  <a:cubicBezTo>
                    <a:pt x="78" y="136"/>
                    <a:pt x="61" y="143"/>
                    <a:pt x="61" y="165"/>
                  </a:cubicBezTo>
                  <a:cubicBezTo>
                    <a:pt x="61" y="187"/>
                    <a:pt x="79" y="193"/>
                    <a:pt x="98" y="193"/>
                  </a:cubicBezTo>
                  <a:cubicBezTo>
                    <a:pt x="146" y="193"/>
                    <a:pt x="148" y="155"/>
                    <a:pt x="148" y="142"/>
                  </a:cubicBezTo>
                  <a:lnTo>
                    <a:pt x="148"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8" name="Freeform 19"/>
            <p:cNvSpPr>
              <a:spLocks/>
            </p:cNvSpPr>
            <p:nvPr/>
          </p:nvSpPr>
          <p:spPr bwMode="auto">
            <a:xfrm>
              <a:off x="20653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2"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9" name="Freeform 20"/>
            <p:cNvSpPr>
              <a:spLocks/>
            </p:cNvSpPr>
            <p:nvPr/>
          </p:nvSpPr>
          <p:spPr bwMode="auto">
            <a:xfrm>
              <a:off x="2193926" y="1077913"/>
              <a:ext cx="112713" cy="120650"/>
            </a:xfrm>
            <a:custGeom>
              <a:avLst/>
              <a:gdLst>
                <a:gd name="T0" fmla="*/ 157 w 218"/>
                <a:gd name="T1" fmla="*/ 84 h 234"/>
                <a:gd name="T2" fmla="*/ 112 w 218"/>
                <a:gd name="T3" fmla="*/ 46 h 234"/>
                <a:gd name="T4" fmla="*/ 61 w 218"/>
                <a:gd name="T5" fmla="*/ 118 h 234"/>
                <a:gd name="T6" fmla="*/ 111 w 218"/>
                <a:gd name="T7" fmla="*/ 188 h 234"/>
                <a:gd name="T8" fmla="*/ 160 w 218"/>
                <a:gd name="T9" fmla="*/ 143 h 234"/>
                <a:gd name="T10" fmla="*/ 218 w 218"/>
                <a:gd name="T11" fmla="*/ 143 h 234"/>
                <a:gd name="T12" fmla="*/ 112 w 218"/>
                <a:gd name="T13" fmla="*/ 234 h 234"/>
                <a:gd name="T14" fmla="*/ 0 w 218"/>
                <a:gd name="T15" fmla="*/ 120 h 234"/>
                <a:gd name="T16" fmla="*/ 113 w 218"/>
                <a:gd name="T17" fmla="*/ 0 h 234"/>
                <a:gd name="T18" fmla="*/ 217 w 218"/>
                <a:gd name="T19" fmla="*/ 84 h 234"/>
                <a:gd name="T20" fmla="*/ 157 w 218"/>
                <a:gd name="T21" fmla="*/ 8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4">
                  <a:moveTo>
                    <a:pt x="157" y="84"/>
                  </a:moveTo>
                  <a:cubicBezTo>
                    <a:pt x="154" y="59"/>
                    <a:pt x="138" y="46"/>
                    <a:pt x="112" y="46"/>
                  </a:cubicBezTo>
                  <a:cubicBezTo>
                    <a:pt x="74" y="46"/>
                    <a:pt x="61" y="86"/>
                    <a:pt x="61" y="118"/>
                  </a:cubicBezTo>
                  <a:cubicBezTo>
                    <a:pt x="61" y="150"/>
                    <a:pt x="73" y="188"/>
                    <a:pt x="111" y="188"/>
                  </a:cubicBezTo>
                  <a:cubicBezTo>
                    <a:pt x="139" y="188"/>
                    <a:pt x="156" y="170"/>
                    <a:pt x="160" y="143"/>
                  </a:cubicBezTo>
                  <a:cubicBezTo>
                    <a:pt x="218" y="143"/>
                    <a:pt x="218" y="143"/>
                    <a:pt x="218" y="143"/>
                  </a:cubicBezTo>
                  <a:cubicBezTo>
                    <a:pt x="210" y="202"/>
                    <a:pt x="170" y="234"/>
                    <a:pt x="112" y="234"/>
                  </a:cubicBezTo>
                  <a:cubicBezTo>
                    <a:pt x="45" y="234"/>
                    <a:pt x="0" y="187"/>
                    <a:pt x="0" y="120"/>
                  </a:cubicBezTo>
                  <a:cubicBezTo>
                    <a:pt x="0" y="51"/>
                    <a:pt x="41" y="0"/>
                    <a:pt x="113" y="0"/>
                  </a:cubicBezTo>
                  <a:cubicBezTo>
                    <a:pt x="165" y="0"/>
                    <a:pt x="213" y="28"/>
                    <a:pt x="217" y="84"/>
                  </a:cubicBezTo>
                  <a:lnTo>
                    <a:pt x="157"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0" name="Freeform 21"/>
            <p:cNvSpPr>
              <a:spLocks noEditPoints="1"/>
            </p:cNvSpPr>
            <p:nvPr/>
          </p:nvSpPr>
          <p:spPr bwMode="auto">
            <a:xfrm>
              <a:off x="2319338"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3 w 224"/>
                <a:gd name="T9" fmla="*/ 234 h 234"/>
                <a:gd name="T10" fmla="*/ 0 w 224"/>
                <a:gd name="T11" fmla="*/ 117 h 234"/>
                <a:gd name="T12" fmla="*/ 113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3" y="234"/>
                  </a:cubicBezTo>
                  <a:cubicBezTo>
                    <a:pt x="43" y="234"/>
                    <a:pt x="0" y="186"/>
                    <a:pt x="0" y="117"/>
                  </a:cubicBezTo>
                  <a:cubicBezTo>
                    <a:pt x="0" y="51"/>
                    <a:pt x="45" y="0"/>
                    <a:pt x="113"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1" name="Freeform 22"/>
            <p:cNvSpPr>
              <a:spLocks/>
            </p:cNvSpPr>
            <p:nvPr/>
          </p:nvSpPr>
          <p:spPr bwMode="auto">
            <a:xfrm>
              <a:off x="2451101"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2" name="Freeform 23"/>
            <p:cNvSpPr>
              <a:spLocks/>
            </p:cNvSpPr>
            <p:nvPr/>
          </p:nvSpPr>
          <p:spPr bwMode="auto">
            <a:xfrm>
              <a:off x="2595563" y="1033463"/>
              <a:ext cx="147638" cy="166688"/>
            </a:xfrm>
            <a:custGeom>
              <a:avLst/>
              <a:gdLst>
                <a:gd name="T0" fmla="*/ 217 w 285"/>
                <a:gd name="T1" fmla="*/ 110 h 320"/>
                <a:gd name="T2" fmla="*/ 150 w 285"/>
                <a:gd name="T3" fmla="*/ 56 h 320"/>
                <a:gd name="T4" fmla="*/ 67 w 285"/>
                <a:gd name="T5" fmla="*/ 161 h 320"/>
                <a:gd name="T6" fmla="*/ 150 w 285"/>
                <a:gd name="T7" fmla="*/ 263 h 320"/>
                <a:gd name="T8" fmla="*/ 220 w 285"/>
                <a:gd name="T9" fmla="*/ 195 h 320"/>
                <a:gd name="T10" fmla="*/ 285 w 285"/>
                <a:gd name="T11" fmla="*/ 195 h 320"/>
                <a:gd name="T12" fmla="*/ 150 w 285"/>
                <a:gd name="T13" fmla="*/ 320 h 320"/>
                <a:gd name="T14" fmla="*/ 0 w 285"/>
                <a:gd name="T15" fmla="*/ 161 h 320"/>
                <a:gd name="T16" fmla="*/ 150 w 285"/>
                <a:gd name="T17" fmla="*/ 0 h 320"/>
                <a:gd name="T18" fmla="*/ 282 w 285"/>
                <a:gd name="T19" fmla="*/ 110 h 320"/>
                <a:gd name="T20" fmla="*/ 217 w 285"/>
                <a:gd name="T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20">
                  <a:moveTo>
                    <a:pt x="217" y="110"/>
                  </a:moveTo>
                  <a:cubicBezTo>
                    <a:pt x="213" y="79"/>
                    <a:pt x="184" y="56"/>
                    <a:pt x="150" y="56"/>
                  </a:cubicBezTo>
                  <a:cubicBezTo>
                    <a:pt x="90" y="56"/>
                    <a:pt x="67" y="108"/>
                    <a:pt x="67" y="161"/>
                  </a:cubicBezTo>
                  <a:cubicBezTo>
                    <a:pt x="67" y="212"/>
                    <a:pt x="90" y="263"/>
                    <a:pt x="150" y="263"/>
                  </a:cubicBezTo>
                  <a:cubicBezTo>
                    <a:pt x="191" y="263"/>
                    <a:pt x="214" y="235"/>
                    <a:pt x="220" y="195"/>
                  </a:cubicBezTo>
                  <a:cubicBezTo>
                    <a:pt x="285" y="195"/>
                    <a:pt x="285" y="195"/>
                    <a:pt x="285" y="195"/>
                  </a:cubicBezTo>
                  <a:cubicBezTo>
                    <a:pt x="278" y="271"/>
                    <a:pt x="225" y="320"/>
                    <a:pt x="150" y="320"/>
                  </a:cubicBezTo>
                  <a:cubicBezTo>
                    <a:pt x="56" y="320"/>
                    <a:pt x="0" y="249"/>
                    <a:pt x="0" y="161"/>
                  </a:cubicBezTo>
                  <a:cubicBezTo>
                    <a:pt x="0" y="70"/>
                    <a:pt x="56" y="0"/>
                    <a:pt x="150" y="0"/>
                  </a:cubicBezTo>
                  <a:cubicBezTo>
                    <a:pt x="217" y="0"/>
                    <a:pt x="274" y="39"/>
                    <a:pt x="282" y="110"/>
                  </a:cubicBezTo>
                  <a:lnTo>
                    <a:pt x="217"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3" name="Freeform 24"/>
            <p:cNvSpPr>
              <a:spLocks noEditPoints="1"/>
            </p:cNvSpPr>
            <p:nvPr/>
          </p:nvSpPr>
          <p:spPr bwMode="auto">
            <a:xfrm>
              <a:off x="2757488" y="1077913"/>
              <a:ext cx="117475" cy="120650"/>
            </a:xfrm>
            <a:custGeom>
              <a:avLst/>
              <a:gdLst>
                <a:gd name="T0" fmla="*/ 61 w 225"/>
                <a:gd name="T1" fmla="*/ 132 h 234"/>
                <a:gd name="T2" fmla="*/ 115 w 225"/>
                <a:gd name="T3" fmla="*/ 188 h 234"/>
                <a:gd name="T4" fmla="*/ 163 w 225"/>
                <a:gd name="T5" fmla="*/ 159 h 234"/>
                <a:gd name="T6" fmla="*/ 217 w 225"/>
                <a:gd name="T7" fmla="*/ 159 h 234"/>
                <a:gd name="T8" fmla="*/ 113 w 225"/>
                <a:gd name="T9" fmla="*/ 234 h 234"/>
                <a:gd name="T10" fmla="*/ 0 w 225"/>
                <a:gd name="T11" fmla="*/ 117 h 234"/>
                <a:gd name="T12" fmla="*/ 113 w 225"/>
                <a:gd name="T13" fmla="*/ 0 h 234"/>
                <a:gd name="T14" fmla="*/ 220 w 225"/>
                <a:gd name="T15" fmla="*/ 132 h 234"/>
                <a:gd name="T16" fmla="*/ 61 w 225"/>
                <a:gd name="T17" fmla="*/ 132 h 234"/>
                <a:gd name="T18" fmla="*/ 160 w 225"/>
                <a:gd name="T19" fmla="*/ 93 h 234"/>
                <a:gd name="T20" fmla="*/ 111 w 225"/>
                <a:gd name="T21" fmla="*/ 46 h 234"/>
                <a:gd name="T22" fmla="*/ 61 w 225"/>
                <a:gd name="T23" fmla="*/ 93 h 234"/>
                <a:gd name="T24" fmla="*/ 160 w 225"/>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5" h="234">
                  <a:moveTo>
                    <a:pt x="61" y="132"/>
                  </a:moveTo>
                  <a:cubicBezTo>
                    <a:pt x="62" y="170"/>
                    <a:pt x="81" y="188"/>
                    <a:pt x="115" y="188"/>
                  </a:cubicBezTo>
                  <a:cubicBezTo>
                    <a:pt x="140" y="188"/>
                    <a:pt x="159" y="173"/>
                    <a:pt x="163" y="159"/>
                  </a:cubicBezTo>
                  <a:cubicBezTo>
                    <a:pt x="217" y="159"/>
                    <a:pt x="217" y="159"/>
                    <a:pt x="217" y="159"/>
                  </a:cubicBezTo>
                  <a:cubicBezTo>
                    <a:pt x="199" y="211"/>
                    <a:pt x="163" y="234"/>
                    <a:pt x="113" y="234"/>
                  </a:cubicBezTo>
                  <a:cubicBezTo>
                    <a:pt x="43" y="234"/>
                    <a:pt x="0" y="186"/>
                    <a:pt x="0" y="117"/>
                  </a:cubicBezTo>
                  <a:cubicBezTo>
                    <a:pt x="0" y="51"/>
                    <a:pt x="46" y="0"/>
                    <a:pt x="113" y="0"/>
                  </a:cubicBezTo>
                  <a:cubicBezTo>
                    <a:pt x="188" y="0"/>
                    <a:pt x="225" y="64"/>
                    <a:pt x="220" y="132"/>
                  </a:cubicBezTo>
                  <a:lnTo>
                    <a:pt x="61" y="132"/>
                  </a:lnTo>
                  <a:close/>
                  <a:moveTo>
                    <a:pt x="160" y="93"/>
                  </a:moveTo>
                  <a:cubicBezTo>
                    <a:pt x="154" y="63"/>
                    <a:pt x="141" y="46"/>
                    <a:pt x="111" y="46"/>
                  </a:cubicBezTo>
                  <a:cubicBezTo>
                    <a:pt x="73" y="46"/>
                    <a:pt x="62" y="76"/>
                    <a:pt x="61" y="93"/>
                  </a:cubicBezTo>
                  <a:lnTo>
                    <a:pt x="160"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4" name="Freeform 25"/>
            <p:cNvSpPr>
              <a:spLocks/>
            </p:cNvSpPr>
            <p:nvPr/>
          </p:nvSpPr>
          <p:spPr bwMode="auto">
            <a:xfrm>
              <a:off x="2890838" y="1077913"/>
              <a:ext cx="107950" cy="117475"/>
            </a:xfrm>
            <a:custGeom>
              <a:avLst/>
              <a:gdLst>
                <a:gd name="T0" fmla="*/ 0 w 208"/>
                <a:gd name="T1" fmla="*/ 6 h 228"/>
                <a:gd name="T2" fmla="*/ 58 w 208"/>
                <a:gd name="T3" fmla="*/ 6 h 228"/>
                <a:gd name="T4" fmla="*/ 58 w 208"/>
                <a:gd name="T5" fmla="*/ 37 h 228"/>
                <a:gd name="T6" fmla="*/ 59 w 208"/>
                <a:gd name="T7" fmla="*/ 37 h 228"/>
                <a:gd name="T8" fmla="*/ 127 w 208"/>
                <a:gd name="T9" fmla="*/ 0 h 228"/>
                <a:gd name="T10" fmla="*/ 208 w 208"/>
                <a:gd name="T11" fmla="*/ 92 h 228"/>
                <a:gd name="T12" fmla="*/ 208 w 208"/>
                <a:gd name="T13" fmla="*/ 228 h 228"/>
                <a:gd name="T14" fmla="*/ 147 w 208"/>
                <a:gd name="T15" fmla="*/ 228 h 228"/>
                <a:gd name="T16" fmla="*/ 147 w 208"/>
                <a:gd name="T17" fmla="*/ 103 h 228"/>
                <a:gd name="T18" fmla="*/ 108 w 208"/>
                <a:gd name="T19" fmla="*/ 48 h 228"/>
                <a:gd name="T20" fmla="*/ 61 w 208"/>
                <a:gd name="T21" fmla="*/ 112 h 228"/>
                <a:gd name="T22" fmla="*/ 61 w 208"/>
                <a:gd name="T23" fmla="*/ 228 h 228"/>
                <a:gd name="T24" fmla="*/ 0 w 208"/>
                <a:gd name="T25" fmla="*/ 228 h 228"/>
                <a:gd name="T26" fmla="*/ 0 w 208"/>
                <a:gd name="T27"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228">
                  <a:moveTo>
                    <a:pt x="0" y="6"/>
                  </a:moveTo>
                  <a:cubicBezTo>
                    <a:pt x="58" y="6"/>
                    <a:pt x="58" y="6"/>
                    <a:pt x="58" y="6"/>
                  </a:cubicBezTo>
                  <a:cubicBezTo>
                    <a:pt x="58" y="37"/>
                    <a:pt x="58" y="37"/>
                    <a:pt x="58" y="37"/>
                  </a:cubicBezTo>
                  <a:cubicBezTo>
                    <a:pt x="59" y="37"/>
                    <a:pt x="59" y="37"/>
                    <a:pt x="59" y="37"/>
                  </a:cubicBezTo>
                  <a:cubicBezTo>
                    <a:pt x="75" y="12"/>
                    <a:pt x="101" y="0"/>
                    <a:pt x="127" y="0"/>
                  </a:cubicBezTo>
                  <a:cubicBezTo>
                    <a:pt x="191" y="0"/>
                    <a:pt x="208" y="37"/>
                    <a:pt x="208" y="92"/>
                  </a:cubicBezTo>
                  <a:cubicBezTo>
                    <a:pt x="208" y="228"/>
                    <a:pt x="208" y="228"/>
                    <a:pt x="208" y="228"/>
                  </a:cubicBezTo>
                  <a:cubicBezTo>
                    <a:pt x="147" y="228"/>
                    <a:pt x="147" y="228"/>
                    <a:pt x="147" y="228"/>
                  </a:cubicBezTo>
                  <a:cubicBezTo>
                    <a:pt x="147" y="103"/>
                    <a:pt x="147" y="103"/>
                    <a:pt x="147" y="103"/>
                  </a:cubicBezTo>
                  <a:cubicBezTo>
                    <a:pt x="147" y="66"/>
                    <a:pt x="136" y="48"/>
                    <a:pt x="108" y="48"/>
                  </a:cubicBezTo>
                  <a:cubicBezTo>
                    <a:pt x="75" y="48"/>
                    <a:pt x="61" y="67"/>
                    <a:pt x="61" y="112"/>
                  </a:cubicBezTo>
                  <a:cubicBezTo>
                    <a:pt x="61" y="228"/>
                    <a:pt x="61" y="228"/>
                    <a:pt x="61"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5" name="Freeform 26"/>
            <p:cNvSpPr>
              <a:spLocks/>
            </p:cNvSpPr>
            <p:nvPr/>
          </p:nvSpPr>
          <p:spPr bwMode="auto">
            <a:xfrm>
              <a:off x="3011488" y="1046163"/>
              <a:ext cx="73025" cy="150813"/>
            </a:xfrm>
            <a:custGeom>
              <a:avLst/>
              <a:gdLst>
                <a:gd name="T0" fmla="*/ 98 w 142"/>
                <a:gd name="T1" fmla="*/ 66 h 290"/>
                <a:gd name="T2" fmla="*/ 142 w 142"/>
                <a:gd name="T3" fmla="*/ 66 h 290"/>
                <a:gd name="T4" fmla="*/ 142 w 142"/>
                <a:gd name="T5" fmla="*/ 107 h 290"/>
                <a:gd name="T6" fmla="*/ 98 w 142"/>
                <a:gd name="T7" fmla="*/ 107 h 290"/>
                <a:gd name="T8" fmla="*/ 98 w 142"/>
                <a:gd name="T9" fmla="*/ 217 h 290"/>
                <a:gd name="T10" fmla="*/ 123 w 142"/>
                <a:gd name="T11" fmla="*/ 242 h 290"/>
                <a:gd name="T12" fmla="*/ 142 w 142"/>
                <a:gd name="T13" fmla="*/ 241 h 290"/>
                <a:gd name="T14" fmla="*/ 142 w 142"/>
                <a:gd name="T15" fmla="*/ 288 h 290"/>
                <a:gd name="T16" fmla="*/ 107 w 142"/>
                <a:gd name="T17" fmla="*/ 290 h 290"/>
                <a:gd name="T18" fmla="*/ 37 w 142"/>
                <a:gd name="T19" fmla="*/ 238 h 290"/>
                <a:gd name="T20" fmla="*/ 37 w 142"/>
                <a:gd name="T21" fmla="*/ 107 h 290"/>
                <a:gd name="T22" fmla="*/ 0 w 142"/>
                <a:gd name="T23" fmla="*/ 107 h 290"/>
                <a:gd name="T24" fmla="*/ 0 w 142"/>
                <a:gd name="T25" fmla="*/ 66 h 290"/>
                <a:gd name="T26" fmla="*/ 37 w 142"/>
                <a:gd name="T27" fmla="*/ 66 h 290"/>
                <a:gd name="T28" fmla="*/ 37 w 142"/>
                <a:gd name="T29" fmla="*/ 0 h 290"/>
                <a:gd name="T30" fmla="*/ 98 w 142"/>
                <a:gd name="T31" fmla="*/ 0 h 290"/>
                <a:gd name="T32" fmla="*/ 98 w 142"/>
                <a:gd name="T33" fmla="*/ 6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290">
                  <a:moveTo>
                    <a:pt x="98" y="66"/>
                  </a:moveTo>
                  <a:cubicBezTo>
                    <a:pt x="142" y="66"/>
                    <a:pt x="142" y="66"/>
                    <a:pt x="142" y="66"/>
                  </a:cubicBezTo>
                  <a:cubicBezTo>
                    <a:pt x="142" y="107"/>
                    <a:pt x="142" y="107"/>
                    <a:pt x="142" y="107"/>
                  </a:cubicBezTo>
                  <a:cubicBezTo>
                    <a:pt x="98" y="107"/>
                    <a:pt x="98" y="107"/>
                    <a:pt x="98" y="107"/>
                  </a:cubicBezTo>
                  <a:cubicBezTo>
                    <a:pt x="98" y="217"/>
                    <a:pt x="98" y="217"/>
                    <a:pt x="98" y="217"/>
                  </a:cubicBezTo>
                  <a:cubicBezTo>
                    <a:pt x="98" y="237"/>
                    <a:pt x="103" y="242"/>
                    <a:pt x="123" y="242"/>
                  </a:cubicBezTo>
                  <a:cubicBezTo>
                    <a:pt x="130" y="242"/>
                    <a:pt x="136" y="242"/>
                    <a:pt x="142" y="241"/>
                  </a:cubicBezTo>
                  <a:cubicBezTo>
                    <a:pt x="142" y="288"/>
                    <a:pt x="142" y="288"/>
                    <a:pt x="142" y="288"/>
                  </a:cubicBezTo>
                  <a:cubicBezTo>
                    <a:pt x="132" y="290"/>
                    <a:pt x="119" y="290"/>
                    <a:pt x="107" y="290"/>
                  </a:cubicBezTo>
                  <a:cubicBezTo>
                    <a:pt x="69" y="290"/>
                    <a:pt x="37" y="282"/>
                    <a:pt x="37" y="238"/>
                  </a:cubicBezTo>
                  <a:cubicBezTo>
                    <a:pt x="37" y="107"/>
                    <a:pt x="37" y="107"/>
                    <a:pt x="37" y="107"/>
                  </a:cubicBezTo>
                  <a:cubicBezTo>
                    <a:pt x="0" y="107"/>
                    <a:pt x="0" y="107"/>
                    <a:pt x="0" y="107"/>
                  </a:cubicBezTo>
                  <a:cubicBezTo>
                    <a:pt x="0" y="66"/>
                    <a:pt x="0" y="66"/>
                    <a:pt x="0" y="66"/>
                  </a:cubicBezTo>
                  <a:cubicBezTo>
                    <a:pt x="37" y="66"/>
                    <a:pt x="37" y="66"/>
                    <a:pt x="37" y="66"/>
                  </a:cubicBezTo>
                  <a:cubicBezTo>
                    <a:pt x="37" y="0"/>
                    <a:pt x="37" y="0"/>
                    <a:pt x="37" y="0"/>
                  </a:cubicBezTo>
                  <a:cubicBezTo>
                    <a:pt x="98" y="0"/>
                    <a:pt x="98" y="0"/>
                    <a:pt x="98" y="0"/>
                  </a:cubicBez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6" name="Freeform 27"/>
            <p:cNvSpPr>
              <a:spLocks noEditPoints="1"/>
            </p:cNvSpPr>
            <p:nvPr/>
          </p:nvSpPr>
          <p:spPr bwMode="auto">
            <a:xfrm>
              <a:off x="3095626" y="1077913"/>
              <a:ext cx="115888" cy="120650"/>
            </a:xfrm>
            <a:custGeom>
              <a:avLst/>
              <a:gdLst>
                <a:gd name="T0" fmla="*/ 60 w 224"/>
                <a:gd name="T1" fmla="*/ 132 h 234"/>
                <a:gd name="T2" fmla="*/ 115 w 224"/>
                <a:gd name="T3" fmla="*/ 188 h 234"/>
                <a:gd name="T4" fmla="*/ 163 w 224"/>
                <a:gd name="T5" fmla="*/ 159 h 234"/>
                <a:gd name="T6" fmla="*/ 216 w 224"/>
                <a:gd name="T7" fmla="*/ 159 h 234"/>
                <a:gd name="T8" fmla="*/ 112 w 224"/>
                <a:gd name="T9" fmla="*/ 234 h 234"/>
                <a:gd name="T10" fmla="*/ 0 w 224"/>
                <a:gd name="T11" fmla="*/ 117 h 234"/>
                <a:gd name="T12" fmla="*/ 112 w 224"/>
                <a:gd name="T13" fmla="*/ 0 h 234"/>
                <a:gd name="T14" fmla="*/ 220 w 224"/>
                <a:gd name="T15" fmla="*/ 132 h 234"/>
                <a:gd name="T16" fmla="*/ 60 w 224"/>
                <a:gd name="T17" fmla="*/ 132 h 234"/>
                <a:gd name="T18" fmla="*/ 159 w 224"/>
                <a:gd name="T19" fmla="*/ 93 h 234"/>
                <a:gd name="T20" fmla="*/ 111 w 224"/>
                <a:gd name="T21" fmla="*/ 46 h 234"/>
                <a:gd name="T22" fmla="*/ 60 w 224"/>
                <a:gd name="T23" fmla="*/ 93 h 234"/>
                <a:gd name="T24" fmla="*/ 159 w 224"/>
                <a:gd name="T25" fmla="*/ 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34">
                  <a:moveTo>
                    <a:pt x="60" y="132"/>
                  </a:moveTo>
                  <a:cubicBezTo>
                    <a:pt x="62" y="170"/>
                    <a:pt x="81" y="188"/>
                    <a:pt x="115" y="188"/>
                  </a:cubicBezTo>
                  <a:cubicBezTo>
                    <a:pt x="139" y="188"/>
                    <a:pt x="159" y="173"/>
                    <a:pt x="163" y="159"/>
                  </a:cubicBezTo>
                  <a:cubicBezTo>
                    <a:pt x="216" y="159"/>
                    <a:pt x="216" y="159"/>
                    <a:pt x="216" y="159"/>
                  </a:cubicBezTo>
                  <a:cubicBezTo>
                    <a:pt x="199" y="211"/>
                    <a:pt x="163" y="234"/>
                    <a:pt x="112" y="234"/>
                  </a:cubicBezTo>
                  <a:cubicBezTo>
                    <a:pt x="43" y="234"/>
                    <a:pt x="0" y="186"/>
                    <a:pt x="0" y="117"/>
                  </a:cubicBezTo>
                  <a:cubicBezTo>
                    <a:pt x="0" y="51"/>
                    <a:pt x="45" y="0"/>
                    <a:pt x="112" y="0"/>
                  </a:cubicBezTo>
                  <a:cubicBezTo>
                    <a:pt x="188" y="0"/>
                    <a:pt x="224" y="64"/>
                    <a:pt x="220" y="132"/>
                  </a:cubicBezTo>
                  <a:lnTo>
                    <a:pt x="60" y="132"/>
                  </a:lnTo>
                  <a:close/>
                  <a:moveTo>
                    <a:pt x="159" y="93"/>
                  </a:moveTo>
                  <a:cubicBezTo>
                    <a:pt x="154" y="63"/>
                    <a:pt x="140" y="46"/>
                    <a:pt x="111" y="46"/>
                  </a:cubicBezTo>
                  <a:cubicBezTo>
                    <a:pt x="72" y="46"/>
                    <a:pt x="61" y="76"/>
                    <a:pt x="60" y="93"/>
                  </a:cubicBezTo>
                  <a:lnTo>
                    <a:pt x="1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7" name="Freeform 28"/>
            <p:cNvSpPr>
              <a:spLocks/>
            </p:cNvSpPr>
            <p:nvPr/>
          </p:nvSpPr>
          <p:spPr bwMode="auto">
            <a:xfrm>
              <a:off x="3227388" y="1077913"/>
              <a:ext cx="74613" cy="117475"/>
            </a:xfrm>
            <a:custGeom>
              <a:avLst/>
              <a:gdLst>
                <a:gd name="T0" fmla="*/ 0 w 142"/>
                <a:gd name="T1" fmla="*/ 6 h 228"/>
                <a:gd name="T2" fmla="*/ 57 w 142"/>
                <a:gd name="T3" fmla="*/ 6 h 228"/>
                <a:gd name="T4" fmla="*/ 57 w 142"/>
                <a:gd name="T5" fmla="*/ 48 h 228"/>
                <a:gd name="T6" fmla="*/ 58 w 142"/>
                <a:gd name="T7" fmla="*/ 48 h 228"/>
                <a:gd name="T8" fmla="*/ 129 w 142"/>
                <a:gd name="T9" fmla="*/ 0 h 228"/>
                <a:gd name="T10" fmla="*/ 142 w 142"/>
                <a:gd name="T11" fmla="*/ 3 h 228"/>
                <a:gd name="T12" fmla="*/ 142 w 142"/>
                <a:gd name="T13" fmla="*/ 59 h 228"/>
                <a:gd name="T14" fmla="*/ 120 w 142"/>
                <a:gd name="T15" fmla="*/ 57 h 228"/>
                <a:gd name="T16" fmla="*/ 60 w 142"/>
                <a:gd name="T17" fmla="*/ 128 h 228"/>
                <a:gd name="T18" fmla="*/ 60 w 142"/>
                <a:gd name="T19" fmla="*/ 228 h 228"/>
                <a:gd name="T20" fmla="*/ 0 w 142"/>
                <a:gd name="T21" fmla="*/ 228 h 228"/>
                <a:gd name="T22" fmla="*/ 0 w 142"/>
                <a:gd name="T23"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28">
                  <a:moveTo>
                    <a:pt x="0" y="6"/>
                  </a:moveTo>
                  <a:cubicBezTo>
                    <a:pt x="57" y="6"/>
                    <a:pt x="57" y="6"/>
                    <a:pt x="57" y="6"/>
                  </a:cubicBezTo>
                  <a:cubicBezTo>
                    <a:pt x="57" y="48"/>
                    <a:pt x="57" y="48"/>
                    <a:pt x="57" y="48"/>
                  </a:cubicBezTo>
                  <a:cubicBezTo>
                    <a:pt x="58" y="48"/>
                    <a:pt x="58" y="48"/>
                    <a:pt x="58" y="48"/>
                  </a:cubicBezTo>
                  <a:cubicBezTo>
                    <a:pt x="69" y="20"/>
                    <a:pt x="99" y="0"/>
                    <a:pt x="129" y="0"/>
                  </a:cubicBezTo>
                  <a:cubicBezTo>
                    <a:pt x="133" y="0"/>
                    <a:pt x="138" y="1"/>
                    <a:pt x="142" y="3"/>
                  </a:cubicBezTo>
                  <a:cubicBezTo>
                    <a:pt x="142" y="59"/>
                    <a:pt x="142" y="59"/>
                    <a:pt x="142" y="59"/>
                  </a:cubicBezTo>
                  <a:cubicBezTo>
                    <a:pt x="137" y="58"/>
                    <a:pt x="128" y="57"/>
                    <a:pt x="120" y="57"/>
                  </a:cubicBezTo>
                  <a:cubicBezTo>
                    <a:pt x="76" y="57"/>
                    <a:pt x="60" y="89"/>
                    <a:pt x="60" y="128"/>
                  </a:cubicBezTo>
                  <a:cubicBezTo>
                    <a:pt x="60" y="228"/>
                    <a:pt x="60" y="228"/>
                    <a:pt x="60" y="228"/>
                  </a:cubicBezTo>
                  <a:cubicBezTo>
                    <a:pt x="0" y="228"/>
                    <a:pt x="0" y="228"/>
                    <a:pt x="0" y="228"/>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1658880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15389744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17126839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589220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1024062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3044875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2317035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41379361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27821033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36906874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1410746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fld id="{C39F40B6-9EFA-8A48-90B2-86EA54FF9BE5}" type="datetimeFigureOut">
              <a:rPr lang="en-US" smtClean="0"/>
              <a:t>5/16/24</a:t>
            </a:fld>
            <a:endParaRPr lang="en-US" dirty="0"/>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fld id="{B6F576C5-C55F-5149-B772-76CDDC568D0D}" type="slidenum">
              <a:rPr lang="en-US" smtClean="0"/>
              <a:t>‹#›</a:t>
            </a:fld>
            <a:endParaRPr lang="en-US" dirty="0"/>
          </a:p>
        </p:txBody>
      </p:sp>
    </p:spTree>
    <p:extLst>
      <p:ext uri="{BB962C8B-B14F-4D97-AF65-F5344CB8AC3E}">
        <p14:creationId xmlns:p14="http://schemas.microsoft.com/office/powerpoint/2010/main" val="9765237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5"/>
          <p:cNvSpPr>
            <a:spLocks noGrp="1"/>
          </p:cNvSpPr>
          <p:nvPr>
            <p:ph type="body" sz="quarter" idx="11"/>
          </p:nvPr>
        </p:nvSpPr>
        <p:spPr bwMode="blackWhite">
          <a:xfrm>
            <a:off x="438151" y="1335314"/>
            <a:ext cx="11324357" cy="4855936"/>
          </a:xfrm>
          <a:prstGeom prst="rect">
            <a:avLst/>
          </a:prstGeom>
        </p:spPr>
        <p:txBody>
          <a:bodyPr vert="horz">
            <a:normAutofit/>
          </a:bodyPr>
          <a:lstStyle>
            <a:lvl1pPr marL="623888" indent="-623888">
              <a:lnSpc>
                <a:spcPct val="110000"/>
              </a:lnSpc>
              <a:spcBef>
                <a:spcPts val="0"/>
              </a:spcBef>
              <a:spcAft>
                <a:spcPts val="1200"/>
              </a:spcAft>
              <a:buClrTx/>
              <a:buSzPct val="100000"/>
              <a:buFont typeface="Arial" panose="020B0604020202020204" pitchFamily="34" charset="0"/>
              <a:buChar char="•"/>
              <a:defRPr sz="3600" baseline="0">
                <a:solidFill>
                  <a:schemeClr val="tx1"/>
                </a:solidFill>
                <a:latin typeface="Arial" panose="020B0604020202020204" pitchFamily="34" charset="0"/>
                <a:cs typeface="Arial" panose="020B0604020202020204" pitchFamily="34" charset="0"/>
              </a:defRPr>
            </a:lvl1pPr>
            <a:lvl2pPr marL="1371600" indent="-625475">
              <a:lnSpc>
                <a:spcPct val="110000"/>
              </a:lnSpc>
              <a:spcBef>
                <a:spcPts val="0"/>
              </a:spcBef>
              <a:spcAft>
                <a:spcPts val="1200"/>
              </a:spcAft>
              <a:buClrTx/>
              <a:buFont typeface="Calibri" panose="020F0502020204030204" pitchFamily="34" charset="0"/>
              <a:buChar char="–"/>
              <a:defRPr sz="3600" baseline="0">
                <a:solidFill>
                  <a:schemeClr val="tx1"/>
                </a:solidFill>
                <a:latin typeface="Arial" panose="020B0604020202020204" pitchFamily="34" charset="0"/>
                <a:cs typeface="Arial" panose="020B0604020202020204" pitchFamily="34" charset="0"/>
              </a:defRPr>
            </a:lvl2pPr>
            <a:lvl3pPr marL="2120900" indent="-630238">
              <a:lnSpc>
                <a:spcPct val="110000"/>
              </a:lnSpc>
              <a:spcBef>
                <a:spcPts val="0"/>
              </a:spcBef>
              <a:spcAft>
                <a:spcPts val="1200"/>
              </a:spcAft>
              <a:buClrTx/>
              <a:buFont typeface="Arial" panose="020B0604020202020204" pitchFamily="34" charset="0"/>
              <a:buChar char="•"/>
              <a:tabLst/>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latin typeface="Arial" panose="020B0604020202020204" pitchFamily="34" charset="0"/>
                <a:cs typeface="Arial" panose="020B0604020202020204" pitchFamily="34" charset="0"/>
              </a:defRPr>
            </a:lvl4pPr>
            <a:lvl5pPr>
              <a:defRPr sz="32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82298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975360"/>
            <a:ext cx="11094271" cy="853440"/>
          </a:xfrm>
        </p:spPr>
        <p:txBody>
          <a:bodyPr anchor="b" anchorCtr="0"/>
          <a:lstStyle>
            <a:lvl1pPr>
              <a:defRPr sz="29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solidFill>
                  <a:srgbClr val="63666A"/>
                </a:solidFill>
              </a:rPr>
              <a:t>CoC Called Meeting: COVID-19 Update</a:t>
            </a:r>
            <a:endParaRPr lang="en-US" dirty="0">
              <a:solidFill>
                <a:srgbClr val="63666A"/>
              </a:solidFill>
            </a:endParaRP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548639"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bwMode="gray">
          <a:xfrm>
            <a:off x="4367643"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bwMode="gray">
          <a:xfrm>
            <a:off x="8178433" y="2316480"/>
            <a:ext cx="3474720" cy="3535680"/>
          </a:xfrm>
        </p:spPr>
        <p:txBody>
          <a:bodyPr/>
          <a:lstStyle>
            <a:lvl1pPr marL="342891" indent="-342891">
              <a:spcAft>
                <a:spcPts val="600"/>
              </a:spcAft>
              <a:buClr>
                <a:schemeClr val="accent6"/>
              </a:buClr>
              <a:buFont typeface="Wingdings" charset="2"/>
              <a:buAutoNum type="arabicPlain"/>
              <a:defRPr sz="1867" b="1" i="0" cap="all">
                <a:latin typeface="+mj-lt"/>
              </a:defRPr>
            </a:lvl1pPr>
            <a:lvl2pPr marL="457189" indent="0">
              <a:spcBef>
                <a:spcPts val="600"/>
              </a:spcBef>
              <a:buNone/>
              <a:defRPr sz="1867">
                <a:solidFill>
                  <a:srgbClr val="63666A"/>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61168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26141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1625600" y="381000"/>
            <a:ext cx="8636000" cy="68580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Text Placeholder 5"/>
          <p:cNvSpPr>
            <a:spLocks noGrp="1"/>
          </p:cNvSpPr>
          <p:nvPr>
            <p:ph type="body" sz="quarter" idx="11"/>
          </p:nvPr>
        </p:nvSpPr>
        <p:spPr>
          <a:xfrm>
            <a:off x="1625600" y="1600200"/>
            <a:ext cx="9448800" cy="41148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32" indent="-285744">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2971" indent="-228594">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160" indent="-228594">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8504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281069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845037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750184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339392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5872" y="6054290"/>
            <a:ext cx="502393" cy="4757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324989" y="6266539"/>
            <a:ext cx="1483360" cy="0"/>
          </a:xfrm>
          <a:custGeom>
            <a:avLst/>
            <a:gdLst/>
            <a:ahLst/>
            <a:cxnLst/>
            <a:rect l="l" t="t" r="r" b="b"/>
            <a:pathLst>
              <a:path w="1483359">
                <a:moveTo>
                  <a:pt x="0" y="0"/>
                </a:moveTo>
                <a:lnTo>
                  <a:pt x="1483360" y="1"/>
                </a:lnTo>
              </a:path>
            </a:pathLst>
          </a:custGeom>
          <a:ln w="6350">
            <a:solidFill>
              <a:srgbClr val="7F7F7F"/>
            </a:solidFill>
          </a:ln>
        </p:spPr>
        <p:txBody>
          <a:bodyPr wrap="square" lIns="0" tIns="0" rIns="0" bIns="0" rtlCol="0"/>
          <a:lstStyle/>
          <a:p>
            <a:endParaRPr/>
          </a:p>
        </p:txBody>
      </p:sp>
      <p:sp>
        <p:nvSpPr>
          <p:cNvPr id="18" name="bk object 18"/>
          <p:cNvSpPr/>
          <p:nvPr/>
        </p:nvSpPr>
        <p:spPr>
          <a:xfrm>
            <a:off x="0" y="0"/>
            <a:ext cx="142240" cy="6858000"/>
          </a:xfrm>
          <a:custGeom>
            <a:avLst/>
            <a:gdLst/>
            <a:ahLst/>
            <a:cxnLst/>
            <a:rect l="l" t="t" r="r" b="b"/>
            <a:pathLst>
              <a:path w="142240" h="6858000">
                <a:moveTo>
                  <a:pt x="0" y="0"/>
                </a:moveTo>
                <a:lnTo>
                  <a:pt x="142240" y="0"/>
                </a:lnTo>
                <a:lnTo>
                  <a:pt x="142240" y="6857999"/>
                </a:lnTo>
                <a:lnTo>
                  <a:pt x="0" y="6857999"/>
                </a:lnTo>
                <a:lnTo>
                  <a:pt x="0" y="0"/>
                </a:lnTo>
                <a:close/>
              </a:path>
            </a:pathLst>
          </a:custGeom>
          <a:solidFill>
            <a:srgbClr val="CBB379"/>
          </a:solidFill>
        </p:spPr>
        <p:txBody>
          <a:bodyPr wrap="square" lIns="0" tIns="0" rIns="0" bIns="0" rtlCol="0"/>
          <a:lstStyle/>
          <a:p>
            <a:endParaRPr/>
          </a:p>
        </p:txBody>
      </p:sp>
      <p:sp>
        <p:nvSpPr>
          <p:cNvPr id="19" name="bk object 19"/>
          <p:cNvSpPr/>
          <p:nvPr/>
        </p:nvSpPr>
        <p:spPr>
          <a:xfrm>
            <a:off x="8927566" y="6426234"/>
            <a:ext cx="2880782" cy="20752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17445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78227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5872" y="6054290"/>
            <a:ext cx="502393" cy="47570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324989" y="6266539"/>
            <a:ext cx="1483360" cy="0"/>
          </a:xfrm>
          <a:custGeom>
            <a:avLst/>
            <a:gdLst/>
            <a:ahLst/>
            <a:cxnLst/>
            <a:rect l="l" t="t" r="r" b="b"/>
            <a:pathLst>
              <a:path w="1483359">
                <a:moveTo>
                  <a:pt x="0" y="0"/>
                </a:moveTo>
                <a:lnTo>
                  <a:pt x="1483360" y="1"/>
                </a:lnTo>
              </a:path>
            </a:pathLst>
          </a:custGeom>
          <a:ln w="6350">
            <a:solidFill>
              <a:srgbClr val="7F7F7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3333F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248505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18708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23" indent="0" algn="ctr">
              <a:buNone/>
              <a:defRPr>
                <a:solidFill>
                  <a:schemeClr val="tx1">
                    <a:tint val="75000"/>
                  </a:schemeClr>
                </a:solidFill>
              </a:defRPr>
            </a:lvl2pPr>
            <a:lvl3pPr marL="1219050" indent="0" algn="ctr">
              <a:buNone/>
              <a:defRPr>
                <a:solidFill>
                  <a:schemeClr val="tx1">
                    <a:tint val="75000"/>
                  </a:schemeClr>
                </a:solidFill>
              </a:defRPr>
            </a:lvl3pPr>
            <a:lvl4pPr marL="1828573" indent="0" algn="ctr">
              <a:buNone/>
              <a:defRPr>
                <a:solidFill>
                  <a:schemeClr val="tx1">
                    <a:tint val="75000"/>
                  </a:schemeClr>
                </a:solidFill>
              </a:defRPr>
            </a:lvl4pPr>
            <a:lvl5pPr marL="2438098" indent="0" algn="ctr">
              <a:buNone/>
              <a:defRPr>
                <a:solidFill>
                  <a:schemeClr val="tx1">
                    <a:tint val="75000"/>
                  </a:schemeClr>
                </a:solidFill>
              </a:defRPr>
            </a:lvl5pPr>
            <a:lvl6pPr marL="3047620" indent="0" algn="ctr">
              <a:buNone/>
              <a:defRPr>
                <a:solidFill>
                  <a:schemeClr val="tx1">
                    <a:tint val="75000"/>
                  </a:schemeClr>
                </a:solidFill>
              </a:defRPr>
            </a:lvl6pPr>
            <a:lvl7pPr marL="3657143" indent="0" algn="ctr">
              <a:buNone/>
              <a:defRPr>
                <a:solidFill>
                  <a:schemeClr val="tx1">
                    <a:tint val="75000"/>
                  </a:schemeClr>
                </a:solidFill>
              </a:defRPr>
            </a:lvl7pPr>
            <a:lvl8pPr marL="4266667" indent="0" algn="ctr">
              <a:buNone/>
              <a:defRPr>
                <a:solidFill>
                  <a:schemeClr val="tx1">
                    <a:tint val="75000"/>
                  </a:schemeClr>
                </a:solidFill>
              </a:defRPr>
            </a:lvl8pPr>
            <a:lvl9pPr marL="48761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2911E651-E5B2-4B1A-8025-31864B0A20F6}" type="datetime1">
              <a:rPr lang="en-US" smtClean="0">
                <a:solidFill>
                  <a:prstClr val="black"/>
                </a:solidFill>
              </a:rPr>
              <a:t>5/16/24</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41629455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E870580D-E63E-473B-8F4A-C4AD051514CE}" type="datetime1">
              <a:rPr lang="en-US" smtClean="0">
                <a:solidFill>
                  <a:prstClr val="black"/>
                </a:solidFill>
              </a:rPr>
              <a:t>5/16/24</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22805739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23" indent="0">
              <a:buNone/>
              <a:defRPr sz="2400">
                <a:solidFill>
                  <a:schemeClr val="tx1">
                    <a:tint val="75000"/>
                  </a:schemeClr>
                </a:solidFill>
              </a:defRPr>
            </a:lvl2pPr>
            <a:lvl3pPr marL="1219050" indent="0">
              <a:buNone/>
              <a:defRPr sz="2133">
                <a:solidFill>
                  <a:schemeClr val="tx1">
                    <a:tint val="75000"/>
                  </a:schemeClr>
                </a:solidFill>
              </a:defRPr>
            </a:lvl3pPr>
            <a:lvl4pPr marL="1828573" indent="0">
              <a:buNone/>
              <a:defRPr sz="1867">
                <a:solidFill>
                  <a:schemeClr val="tx1">
                    <a:tint val="75000"/>
                  </a:schemeClr>
                </a:solidFill>
              </a:defRPr>
            </a:lvl4pPr>
            <a:lvl5pPr marL="2438098" indent="0">
              <a:buNone/>
              <a:defRPr sz="1867">
                <a:solidFill>
                  <a:schemeClr val="tx1">
                    <a:tint val="75000"/>
                  </a:schemeClr>
                </a:solidFill>
              </a:defRPr>
            </a:lvl5pPr>
            <a:lvl6pPr marL="3047620" indent="0">
              <a:buNone/>
              <a:defRPr sz="1867">
                <a:solidFill>
                  <a:schemeClr val="tx1">
                    <a:tint val="75000"/>
                  </a:schemeClr>
                </a:solidFill>
              </a:defRPr>
            </a:lvl6pPr>
            <a:lvl7pPr marL="3657143" indent="0">
              <a:buNone/>
              <a:defRPr sz="1867">
                <a:solidFill>
                  <a:schemeClr val="tx1">
                    <a:tint val="75000"/>
                  </a:schemeClr>
                </a:solidFill>
              </a:defRPr>
            </a:lvl7pPr>
            <a:lvl8pPr marL="4266667" indent="0">
              <a:buNone/>
              <a:defRPr sz="1867">
                <a:solidFill>
                  <a:schemeClr val="tx1">
                    <a:tint val="75000"/>
                  </a:schemeClr>
                </a:solidFill>
              </a:defRPr>
            </a:lvl8pPr>
            <a:lvl9pPr marL="4876191"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0327369C-9EB6-49FC-80D8-5ED23E90E9AD}" type="datetime1">
              <a:rPr lang="en-US" smtClean="0">
                <a:solidFill>
                  <a:prstClr val="black"/>
                </a:solidFill>
              </a:rPr>
              <a:t>5/16/24</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40752348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C73E1C04-5F6C-4F1A-9AA8-06798965253D}" type="datetime1">
              <a:rPr lang="en-US" smtClean="0">
                <a:solidFill>
                  <a:prstClr val="black"/>
                </a:solidFill>
              </a:rPr>
              <a:t>5/16/24</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8293994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23" indent="0">
              <a:buNone/>
              <a:defRPr sz="2667" b="1"/>
            </a:lvl2pPr>
            <a:lvl3pPr marL="1219050" indent="0">
              <a:buNone/>
              <a:defRPr sz="2400" b="1"/>
            </a:lvl3pPr>
            <a:lvl4pPr marL="1828573" indent="0">
              <a:buNone/>
              <a:defRPr sz="2133" b="1"/>
            </a:lvl4pPr>
            <a:lvl5pPr marL="2438098" indent="0">
              <a:buNone/>
              <a:defRPr sz="2133" b="1"/>
            </a:lvl5pPr>
            <a:lvl6pPr marL="3047620" indent="0">
              <a:buNone/>
              <a:defRPr sz="2133" b="1"/>
            </a:lvl6pPr>
            <a:lvl7pPr marL="3657143" indent="0">
              <a:buNone/>
              <a:defRPr sz="2133" b="1"/>
            </a:lvl7pPr>
            <a:lvl8pPr marL="4266667" indent="0">
              <a:buNone/>
              <a:defRPr sz="2133" b="1"/>
            </a:lvl8pPr>
            <a:lvl9pPr marL="4876191"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9523" indent="0">
              <a:buNone/>
              <a:defRPr sz="2667" b="1"/>
            </a:lvl2pPr>
            <a:lvl3pPr marL="1219050" indent="0">
              <a:buNone/>
              <a:defRPr sz="2400" b="1"/>
            </a:lvl3pPr>
            <a:lvl4pPr marL="1828573" indent="0">
              <a:buNone/>
              <a:defRPr sz="2133" b="1"/>
            </a:lvl4pPr>
            <a:lvl5pPr marL="2438098" indent="0">
              <a:buNone/>
              <a:defRPr sz="2133" b="1"/>
            </a:lvl5pPr>
            <a:lvl6pPr marL="3047620" indent="0">
              <a:buNone/>
              <a:defRPr sz="2133" b="1"/>
            </a:lvl6pPr>
            <a:lvl7pPr marL="3657143" indent="0">
              <a:buNone/>
              <a:defRPr sz="2133" b="1"/>
            </a:lvl7pPr>
            <a:lvl8pPr marL="4266667" indent="0">
              <a:buNone/>
              <a:defRPr sz="2133" b="1"/>
            </a:lvl8pPr>
            <a:lvl9pPr marL="4876191"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588B2653-4EFA-4C80-9163-4A7A732EB1AF}" type="datetime1">
              <a:rPr lang="en-US" smtClean="0">
                <a:solidFill>
                  <a:prstClr val="black"/>
                </a:solidFill>
              </a:rPr>
              <a:t>5/16/24</a:t>
            </a:fld>
            <a:endParaRPr lang="en-US">
              <a:solidFill>
                <a:prstClr val="black"/>
              </a:solidFill>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227530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43760A76-7D3B-4C70-92EA-7AED060613F2}" type="datetime1">
              <a:rPr lang="en-US" smtClean="0">
                <a:solidFill>
                  <a:prstClr val="black"/>
                </a:solidFill>
              </a:rPr>
              <a:t>5/16/24</a:t>
            </a:fld>
            <a:endParaRPr lang="en-US">
              <a:solidFill>
                <a:prstClr val="black"/>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35593261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470BE101-CDAB-4549-9BEE-52E377C1D501}" type="datetime1">
              <a:rPr lang="en-US" smtClean="0">
                <a:solidFill>
                  <a:prstClr val="black"/>
                </a:solidFill>
              </a:rPr>
              <a:t>5/16/24</a:t>
            </a:fld>
            <a:endParaRPr lang="en-US">
              <a:solidFill>
                <a:prstClr val="black"/>
              </a:solidFill>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23073618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23" indent="0">
              <a:buNone/>
              <a:defRPr sz="1600"/>
            </a:lvl2pPr>
            <a:lvl3pPr marL="1219050" indent="0">
              <a:buNone/>
              <a:defRPr sz="1333"/>
            </a:lvl3pPr>
            <a:lvl4pPr marL="1828573" indent="0">
              <a:buNone/>
              <a:defRPr sz="1200"/>
            </a:lvl4pPr>
            <a:lvl5pPr marL="2438098" indent="0">
              <a:buNone/>
              <a:defRPr sz="1200"/>
            </a:lvl5pPr>
            <a:lvl6pPr marL="3047620" indent="0">
              <a:buNone/>
              <a:defRPr sz="1200"/>
            </a:lvl6pPr>
            <a:lvl7pPr marL="3657143" indent="0">
              <a:buNone/>
              <a:defRPr sz="1200"/>
            </a:lvl7pPr>
            <a:lvl8pPr marL="4266667" indent="0">
              <a:buNone/>
              <a:defRPr sz="1200"/>
            </a:lvl8pPr>
            <a:lvl9pPr marL="4876191"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65BCAA30-C9C5-44DC-8175-87347DA50272}" type="datetime1">
              <a:rPr lang="en-US" smtClean="0">
                <a:solidFill>
                  <a:prstClr val="black"/>
                </a:solidFill>
              </a:rPr>
              <a:t>5/16/24</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38373445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23" indent="0">
              <a:buNone/>
              <a:defRPr sz="3733"/>
            </a:lvl2pPr>
            <a:lvl3pPr marL="1219050" indent="0">
              <a:buNone/>
              <a:defRPr sz="3200"/>
            </a:lvl3pPr>
            <a:lvl4pPr marL="1828573" indent="0">
              <a:buNone/>
              <a:defRPr sz="2667"/>
            </a:lvl4pPr>
            <a:lvl5pPr marL="2438098" indent="0">
              <a:buNone/>
              <a:defRPr sz="2667"/>
            </a:lvl5pPr>
            <a:lvl6pPr marL="3047620" indent="0">
              <a:buNone/>
              <a:defRPr sz="2667"/>
            </a:lvl6pPr>
            <a:lvl7pPr marL="3657143" indent="0">
              <a:buNone/>
              <a:defRPr sz="2667"/>
            </a:lvl7pPr>
            <a:lvl8pPr marL="4266667" indent="0">
              <a:buNone/>
              <a:defRPr sz="2667"/>
            </a:lvl8pPr>
            <a:lvl9pPr marL="4876191" indent="0">
              <a:buNone/>
              <a:defRPr sz="2667"/>
            </a:lvl9pPr>
          </a:lstStyle>
          <a:p>
            <a:r>
              <a:rPr lang="en-US"/>
              <a:t>Click icon to add picture</a:t>
            </a:r>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23" indent="0">
              <a:buNone/>
              <a:defRPr sz="1600"/>
            </a:lvl2pPr>
            <a:lvl3pPr marL="1219050" indent="0">
              <a:buNone/>
              <a:defRPr sz="1333"/>
            </a:lvl3pPr>
            <a:lvl4pPr marL="1828573" indent="0">
              <a:buNone/>
              <a:defRPr sz="1200"/>
            </a:lvl4pPr>
            <a:lvl5pPr marL="2438098" indent="0">
              <a:buNone/>
              <a:defRPr sz="1200"/>
            </a:lvl5pPr>
            <a:lvl6pPr marL="3047620" indent="0">
              <a:buNone/>
              <a:defRPr sz="1200"/>
            </a:lvl6pPr>
            <a:lvl7pPr marL="3657143" indent="0">
              <a:buNone/>
              <a:defRPr sz="1200"/>
            </a:lvl7pPr>
            <a:lvl8pPr marL="4266667" indent="0">
              <a:buNone/>
              <a:defRPr sz="1200"/>
            </a:lvl8pPr>
            <a:lvl9pPr marL="4876191"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CE137D35-8968-46B9-A6F3-70F814ACCD3B}" type="datetime1">
              <a:rPr lang="en-US" smtClean="0">
                <a:solidFill>
                  <a:prstClr val="black"/>
                </a:solidFill>
              </a:rPr>
              <a:t>5/16/24</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38010961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B91F4015-749D-45D9-9E2E-28BC1B03A781}" type="datetime1">
              <a:rPr lang="en-US" smtClean="0">
                <a:solidFill>
                  <a:prstClr val="black"/>
                </a:solidFill>
              </a:rPr>
              <a:t>5/16/24</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3823430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lIns="91432" tIns="45716" rIns="91432" bIns="45716"/>
          <a:lstStyle/>
          <a:p>
            <a:pPr defTabSz="609523"/>
            <a:fld id="{6257A2A5-BD7E-4DB8-8130-574DD8904509}" type="datetime1">
              <a:rPr lang="en-US" smtClean="0">
                <a:solidFill>
                  <a:prstClr val="black"/>
                </a:solidFill>
              </a:rPr>
              <a:t>5/16/24</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lIns="91432" tIns="45716" rIns="91432" bIns="45716"/>
          <a:lstStyle/>
          <a:p>
            <a:pPr defTabSz="609523"/>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32" tIns="45716" rIns="91432" bIns="45716"/>
          <a:lstStyle/>
          <a:p>
            <a:pPr defTabSz="609523"/>
            <a:fld id="{B7D94440-29F7-804F-9CB1-7389833EDDC0}" type="slidenum">
              <a:rPr lang="en-US" smtClean="0">
                <a:solidFill>
                  <a:prstClr val="black"/>
                </a:solidFill>
              </a:rPr>
              <a:pPr defTabSz="609523"/>
              <a:t>‹#›</a:t>
            </a:fld>
            <a:endParaRPr lang="en-US">
              <a:solidFill>
                <a:prstClr val="black"/>
              </a:solidFill>
            </a:endParaRPr>
          </a:p>
        </p:txBody>
      </p:sp>
    </p:spTree>
    <p:extLst>
      <p:ext uri="{BB962C8B-B14F-4D97-AF65-F5344CB8AC3E}">
        <p14:creationId xmlns:p14="http://schemas.microsoft.com/office/powerpoint/2010/main" val="1283479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cover_matrix.jpg"/>
          <p:cNvPicPr>
            <a:picLocks noChangeAspect="1"/>
          </p:cNvPicPr>
          <p:nvPr userDrawn="1"/>
        </p:nvPicPr>
        <p:blipFill>
          <a:blip r:embed="rId2" cstate="print">
            <a:extLst>
              <a:ext uri="{28A0092B-C50C-407E-A947-70E740481C1C}">
                <a14:useLocalDpi xmlns:a14="http://schemas.microsoft.com/office/drawing/2010/main" val="0"/>
              </a:ext>
            </a:extLst>
          </a:blip>
          <a:stretch/>
        </p:blipFill>
        <p:spPr>
          <a:xfrm>
            <a:off x="0" y="0"/>
            <a:ext cx="12192000" cy="6858000"/>
          </a:xfrm>
          <a:prstGeom prst="rect">
            <a:avLst/>
          </a:prstGeom>
        </p:spPr>
      </p:pic>
      <p:sp>
        <p:nvSpPr>
          <p:cNvPr id="2" name="Title 1"/>
          <p:cNvSpPr>
            <a:spLocks noGrp="1"/>
          </p:cNvSpPr>
          <p:nvPr>
            <p:ph type="ctrTitle"/>
          </p:nvPr>
        </p:nvSpPr>
        <p:spPr>
          <a:xfrm>
            <a:off x="1316736" y="2852934"/>
            <a:ext cx="8522208" cy="1470025"/>
          </a:xfrm>
        </p:spPr>
        <p:txBody>
          <a:bodyPr/>
          <a:lstStyle>
            <a:lvl1pPr>
              <a:defRPr>
                <a:solidFill>
                  <a:srgbClr val="FFFFFF"/>
                </a:solidFill>
              </a:defRPr>
            </a:lvl1pPr>
          </a:lstStyle>
          <a:p>
            <a:r>
              <a:rPr lang="en-US"/>
              <a:t>Click to edit Master title style</a:t>
            </a:r>
          </a:p>
        </p:txBody>
      </p:sp>
      <p:pic>
        <p:nvPicPr>
          <p:cNvPr id="8" name="New picture"/>
          <p:cNvPicPr/>
          <p:nvPr/>
        </p:nvPicPr>
        <p:blipFill dpi="0">
          <a:blip r:embed="rId3"/>
          <a:stretch/>
        </p:blipFill>
        <p:spPr>
          <a:xfrm>
            <a:off x="1422400" y="5524500"/>
            <a:ext cx="7315200" cy="914400"/>
          </a:xfrm>
          <a:prstGeom prst="rect">
            <a:avLst/>
          </a:prstGeom>
        </p:spPr>
      </p:pic>
    </p:spTree>
    <p:extLst>
      <p:ext uri="{BB962C8B-B14F-4D97-AF65-F5344CB8AC3E}">
        <p14:creationId xmlns:p14="http://schemas.microsoft.com/office/powerpoint/2010/main" val="7483372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el &amp; Content">
    <p:spTree>
      <p:nvGrpSpPr>
        <p:cNvPr id="1" name=""/>
        <p:cNvGrpSpPr/>
        <p:nvPr/>
      </p:nvGrpSpPr>
      <p:grpSpPr>
        <a:xfrm>
          <a:off x="0" y="0"/>
          <a:ext cx="0" cy="0"/>
          <a:chOff x="0" y="0"/>
          <a:chExt cx="0" cy="0"/>
        </a:xfrm>
      </p:grpSpPr>
      <p:sp>
        <p:nvSpPr>
          <p:cNvPr id="5" name="Platzhalter für vertikalen Inhalt 4">
            <a:extLst>
              <a:ext uri="{FF2B5EF4-FFF2-40B4-BE49-F238E27FC236}">
                <a16:creationId xmlns:a16="http://schemas.microsoft.com/office/drawing/2014/main" id="{ED4901A1-1A51-EE4B-91E4-14C920BBB120}"/>
              </a:ext>
            </a:extLst>
          </p:cNvPr>
          <p:cNvSpPr>
            <a:spLocks noGrp="1"/>
          </p:cNvSpPr>
          <p:nvPr>
            <p:ph orient="vert" sz="quarter" idx="11"/>
          </p:nvPr>
        </p:nvSpPr>
        <p:spPr>
          <a:xfrm>
            <a:off x="442913" y="1089024"/>
            <a:ext cx="11304587" cy="4860925"/>
          </a:xfrm>
          <a:prstGeom prst="rect">
            <a:avLst/>
          </a:prstGeom>
        </p:spPr>
        <p:txBody>
          <a:bodyPr vert="horz" lIns="0" rIns="0"/>
          <a:lstStyle>
            <a:lvl1pPr marL="219451" indent="-219451">
              <a:spcAft>
                <a:spcPts val="1200"/>
              </a:spcAft>
              <a:buClr>
                <a:srgbClr val="008751"/>
              </a:buClr>
              <a:buFont typeface="Arial" panose="020B0604020202020204" pitchFamily="34" charset="0"/>
              <a:buChar char="•"/>
              <a:defRPr sz="2200" b="0" i="0">
                <a:solidFill>
                  <a:schemeClr val="tx1"/>
                </a:solidFill>
                <a:latin typeface="Avenir Next LT Pro" panose="020B0504020202020204" pitchFamily="34" charset="77"/>
              </a:defRPr>
            </a:lvl1pPr>
            <a:lvl2pPr marL="487668" indent="-243834">
              <a:spcAft>
                <a:spcPts val="1200"/>
              </a:spcAft>
              <a:buClr>
                <a:srgbClr val="008751"/>
              </a:buClr>
              <a:buFont typeface="Arial" panose="020B0604020202020204" pitchFamily="34" charset="0"/>
              <a:buChar char="•"/>
              <a:defRPr sz="2000" b="0" i="0">
                <a:solidFill>
                  <a:schemeClr val="tx1"/>
                </a:solidFill>
                <a:latin typeface="Avenir Next LT Pro" panose="020B0504020202020204" pitchFamily="34" charset="77"/>
              </a:defRPr>
            </a:lvl2pPr>
            <a:lvl3pPr marL="731502" indent="-184993">
              <a:spcAft>
                <a:spcPts val="1200"/>
              </a:spcAft>
              <a:buClr>
                <a:srgbClr val="008751"/>
              </a:buClr>
              <a:buFont typeface="Arial" panose="020B0604020202020204" pitchFamily="34" charset="0"/>
              <a:buChar char="•"/>
              <a:defRPr sz="1800" b="0" i="0">
                <a:solidFill>
                  <a:schemeClr val="tx1"/>
                </a:solidFill>
                <a:latin typeface="Avenir Next LT Pro" panose="020B0504020202020204" pitchFamily="34" charset="77"/>
              </a:defRPr>
            </a:lvl3pPr>
            <a:lvl4pPr marL="1038411" indent="-182875">
              <a:spcAft>
                <a:spcPts val="1200"/>
              </a:spcAft>
              <a:buClr>
                <a:srgbClr val="008751"/>
              </a:buClr>
              <a:buSzPct val="100000"/>
              <a:buFont typeface="Arial" panose="020B0604020202020204" pitchFamily="34" charset="0"/>
              <a:buChar char="•"/>
              <a:defRPr sz="1600" b="0" i="0">
                <a:solidFill>
                  <a:schemeClr val="tx1"/>
                </a:solidFill>
                <a:latin typeface="Avenir Next LT Pro" panose="020B0504020202020204" pitchFamily="34" charset="77"/>
              </a:defRPr>
            </a:lvl4pPr>
            <a:lvl5pPr marL="1278012" indent="-184993">
              <a:spcAft>
                <a:spcPts val="1200"/>
              </a:spcAft>
              <a:buClr>
                <a:srgbClr val="008751"/>
              </a:buClr>
              <a:buFont typeface="Arial" panose="020B0604020202020204" pitchFamily="34" charset="0"/>
              <a:buChar char="•"/>
              <a:defRPr sz="1400" b="0" i="0">
                <a:solidFill>
                  <a:schemeClr val="tx1"/>
                </a:solidFill>
                <a:latin typeface="Avenir Next LT Pro" panose="020B0504020202020204" pitchFamily="34"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ußzeilenplatzhalter 2">
            <a:extLst>
              <a:ext uri="{FF2B5EF4-FFF2-40B4-BE49-F238E27FC236}">
                <a16:creationId xmlns:a16="http://schemas.microsoft.com/office/drawing/2014/main" id="{081C7725-EA54-A34E-A71C-0986CDF8380A}"/>
              </a:ext>
            </a:extLst>
          </p:cNvPr>
          <p:cNvSpPr>
            <a:spLocks noGrp="1"/>
          </p:cNvSpPr>
          <p:nvPr>
            <p:ph type="ftr" sz="quarter" idx="10"/>
          </p:nvPr>
        </p:nvSpPr>
        <p:spPr>
          <a:xfrm>
            <a:off x="450703" y="6294513"/>
            <a:ext cx="10836000" cy="365125"/>
          </a:xfrm>
        </p:spPr>
        <p:txBody>
          <a:bodyPr/>
          <a:lstStyle>
            <a:lvl1pPr>
              <a:defRPr sz="1100">
                <a:solidFill>
                  <a:srgbClr val="636466"/>
                </a:solidFill>
              </a:defRPr>
            </a:lvl1pPr>
          </a:lstStyle>
          <a:p>
            <a:r>
              <a:rPr lang="de-DE"/>
              <a:t>Insert </a:t>
            </a:r>
            <a:r>
              <a:rPr lang="de-DE" err="1"/>
              <a:t>footnotes</a:t>
            </a:r>
            <a:endParaRPr lang="de-DE"/>
          </a:p>
        </p:txBody>
      </p:sp>
      <p:sp>
        <p:nvSpPr>
          <p:cNvPr id="21" name="Titelplatzhalter 10">
            <a:extLst>
              <a:ext uri="{FF2B5EF4-FFF2-40B4-BE49-F238E27FC236}">
                <a16:creationId xmlns:a16="http://schemas.microsoft.com/office/drawing/2014/main" id="{D23F515F-26FD-864E-B020-1C700FD2F4A0}"/>
              </a:ext>
            </a:extLst>
          </p:cNvPr>
          <p:cNvSpPr>
            <a:spLocks noGrp="1"/>
          </p:cNvSpPr>
          <p:nvPr>
            <p:ph type="title" hasCustomPrompt="1"/>
          </p:nvPr>
        </p:nvSpPr>
        <p:spPr>
          <a:xfrm>
            <a:off x="442913" y="280192"/>
            <a:ext cx="9936000" cy="466937"/>
          </a:xfrm>
          <a:prstGeom prst="rect">
            <a:avLst/>
          </a:prstGeom>
        </p:spPr>
        <p:txBody>
          <a:bodyPr vert="horz" lIns="0" tIns="45720" rIns="0" bIns="45720" rtlCol="0" anchor="t">
            <a:noAutofit/>
          </a:bodyPr>
          <a:lstStyle>
            <a:lvl1pPr>
              <a:defRPr sz="3000" b="1" i="0">
                <a:solidFill>
                  <a:schemeClr val="tx2"/>
                </a:solidFill>
                <a:latin typeface="Avenir Next LT Pro Demi" panose="020B0504020202020204" pitchFamily="34" charset="77"/>
              </a:defRPr>
            </a:lvl1pPr>
          </a:lstStyle>
          <a:p>
            <a:r>
              <a:rPr lang="de-DE" dirty="0"/>
              <a:t>Insert title</a:t>
            </a:r>
          </a:p>
        </p:txBody>
      </p:sp>
    </p:spTree>
    <p:extLst>
      <p:ext uri="{BB962C8B-B14F-4D97-AF65-F5344CB8AC3E}">
        <p14:creationId xmlns:p14="http://schemas.microsoft.com/office/powerpoint/2010/main" val="21463979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5/16/24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119134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599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362697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370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9713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063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06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35303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777601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208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0768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10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5514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16841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6051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734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034644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2163514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392" y="4257675"/>
            <a:ext cx="10001526"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3600" dirty="0"/>
          </a:p>
        </p:txBody>
      </p:sp>
    </p:spTree>
    <p:extLst>
      <p:ext uri="{BB962C8B-B14F-4D97-AF65-F5344CB8AC3E}">
        <p14:creationId xmlns:p14="http://schemas.microsoft.com/office/powerpoint/2010/main" val="26683589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2" y="4257675"/>
            <a:ext cx="10001655"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3600" dirty="0"/>
          </a:p>
        </p:txBody>
      </p:sp>
    </p:spTree>
    <p:extLst>
      <p:ext uri="{BB962C8B-B14F-4D97-AF65-F5344CB8AC3E}">
        <p14:creationId xmlns:p14="http://schemas.microsoft.com/office/powerpoint/2010/main" val="1312814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ynamic Blu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3102AF-6CC2-9050-588F-A5DDA0FE0999}"/>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2" name="Title 1"/>
          <p:cNvSpPr>
            <a:spLocks noGrp="1"/>
          </p:cNvSpPr>
          <p:nvPr>
            <p:ph type="ctrTitle" hasCustomPrompt="1"/>
          </p:nvPr>
        </p:nvSpPr>
        <p:spPr>
          <a:xfrm>
            <a:off x="973391" y="2854325"/>
            <a:ext cx="9999339"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2" y="4257675"/>
            <a:ext cx="10001655"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3600" dirty="0"/>
          </a:p>
        </p:txBody>
      </p:sp>
      <p:sp>
        <p:nvSpPr>
          <p:cNvPr id="6" name="TextBox 5">
            <a:extLst>
              <a:ext uri="{FF2B5EF4-FFF2-40B4-BE49-F238E27FC236}">
                <a16:creationId xmlns:a16="http://schemas.microsoft.com/office/drawing/2014/main" id="{257F485D-176D-A0FF-8856-0EE6E792FF4D}"/>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5DA1A653-4F52-4207-A8F5-2D60640A153E}" type="datetimeyyyy">
              <a:rPr lang="en-US" sz="700" smtClean="0">
                <a:solidFill>
                  <a:schemeClr val="tx2"/>
                </a:solidFill>
              </a:rPr>
              <a:t>2024</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Tree>
    <p:extLst>
      <p:ext uri="{BB962C8B-B14F-4D97-AF65-F5344CB8AC3E}">
        <p14:creationId xmlns:p14="http://schemas.microsoft.com/office/powerpoint/2010/main" val="25443348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261" y="4257675"/>
            <a:ext cx="5881124"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sz="3600" dirty="0"/>
          </a:p>
        </p:txBody>
      </p:sp>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lvl1pPr>
          </a:lstStyle>
          <a:p>
            <a:r>
              <a:rPr lang="en-US"/>
              <a:t>Click icon to add picture</a:t>
            </a:r>
            <a:endParaRPr lang="en-US" dirty="0"/>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1084087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Title slide_60/40 image">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7226595" y="0"/>
            <a:ext cx="4965405" cy="6858000"/>
          </a:xfrm>
          <a:ln>
            <a:noFill/>
          </a:ln>
        </p:spPr>
        <p:txBody>
          <a:bodyPr/>
          <a:lstStyle>
            <a:lvl1pPr marL="0" indent="0">
              <a:buNone/>
              <a:defRPr>
                <a:solidFill>
                  <a:schemeClr val="bg1">
                    <a:lumMod val="50000"/>
                    <a:lumOff val="50000"/>
                  </a:schemeClr>
                </a:solidFill>
              </a:defRPr>
            </a:lvl1pPr>
          </a:lstStyle>
          <a:p>
            <a:r>
              <a:rPr lang="en-US"/>
              <a:t>Click icon to add picture</a:t>
            </a:r>
          </a:p>
        </p:txBody>
      </p:sp>
      <p:sp>
        <p:nvSpPr>
          <p:cNvPr id="2" name="Title 1"/>
          <p:cNvSpPr>
            <a:spLocks noGrp="1"/>
          </p:cNvSpPr>
          <p:nvPr>
            <p:ph type="ctrTitle" hasCustomPrompt="1"/>
          </p:nvPr>
        </p:nvSpPr>
        <p:spPr>
          <a:xfrm>
            <a:off x="973389" y="2854325"/>
            <a:ext cx="5881124" cy="1397000"/>
          </a:xfrm>
        </p:spPr>
        <p:txBody>
          <a:bodyPr lIns="0" tIns="0" rIns="0" bIns="0" anchor="b" anchorCtr="0">
            <a:noAutofit/>
          </a:bodyPr>
          <a:lstStyle>
            <a:lvl1pPr algn="l">
              <a:lnSpc>
                <a:spcPct val="80000"/>
              </a:lnSpc>
              <a:defRPr sz="6000" cap="all" baseline="0">
                <a:solidFill>
                  <a:schemeClr val="bg1"/>
                </a:solidFill>
              </a:defRPr>
            </a:lvl1pPr>
          </a:lstStyle>
          <a:p>
            <a:r>
              <a:rPr lang="en-US" dirty="0"/>
              <a:t>CLICK TO EDIT TITLE</a:t>
            </a:r>
          </a:p>
        </p:txBody>
      </p:sp>
      <p:sp>
        <p:nvSpPr>
          <p:cNvPr id="3" name="Subtitle 2"/>
          <p:cNvSpPr>
            <a:spLocks noGrp="1"/>
          </p:cNvSpPr>
          <p:nvPr>
            <p:ph type="subTitle" idx="1"/>
          </p:nvPr>
        </p:nvSpPr>
        <p:spPr>
          <a:xfrm>
            <a:off x="973261" y="4257675"/>
            <a:ext cx="5881124"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8" name="Freeform 6"/>
          <p:cNvSpPr>
            <a:spLocks noChangeAspect="1" noEditPoints="1"/>
          </p:cNvSpPr>
          <p:nvPr userDrawn="1"/>
        </p:nvSpPr>
        <p:spPr bwMode="auto">
          <a:xfrm>
            <a:off x="541479" y="536575"/>
            <a:ext cx="838364" cy="914400"/>
          </a:xfrm>
          <a:custGeom>
            <a:avLst/>
            <a:gdLst>
              <a:gd name="T0" fmla="*/ 661 w 1089"/>
              <a:gd name="T1" fmla="*/ 944 h 1188"/>
              <a:gd name="T2" fmla="*/ 690 w 1089"/>
              <a:gd name="T3" fmla="*/ 760 h 1188"/>
              <a:gd name="T4" fmla="*/ 399 w 1089"/>
              <a:gd name="T5" fmla="*/ 967 h 1188"/>
              <a:gd name="T6" fmla="*/ 569 w 1089"/>
              <a:gd name="T7" fmla="*/ 721 h 1188"/>
              <a:gd name="T8" fmla="*/ 360 w 1089"/>
              <a:gd name="T9" fmla="*/ 930 h 1188"/>
              <a:gd name="T10" fmla="*/ 452 w 1089"/>
              <a:gd name="T11" fmla="*/ 794 h 1188"/>
              <a:gd name="T12" fmla="*/ 219 w 1089"/>
              <a:gd name="T13" fmla="*/ 794 h 1188"/>
              <a:gd name="T14" fmla="*/ 490 w 1089"/>
              <a:gd name="T15" fmla="*/ 692 h 1188"/>
              <a:gd name="T16" fmla="*/ 336 w 1089"/>
              <a:gd name="T17" fmla="*/ 999 h 1188"/>
              <a:gd name="T18" fmla="*/ 753 w 1089"/>
              <a:gd name="T19" fmla="*/ 999 h 1188"/>
              <a:gd name="T20" fmla="*/ 869 w 1089"/>
              <a:gd name="T21" fmla="*/ 794 h 1188"/>
              <a:gd name="T22" fmla="*/ 729 w 1089"/>
              <a:gd name="T23" fmla="*/ 721 h 1188"/>
              <a:gd name="T24" fmla="*/ 869 w 1089"/>
              <a:gd name="T25" fmla="*/ 794 h 1188"/>
              <a:gd name="T26" fmla="*/ 1016 w 1089"/>
              <a:gd name="T27" fmla="*/ 285 h 1188"/>
              <a:gd name="T28" fmla="*/ 1080 w 1089"/>
              <a:gd name="T29" fmla="*/ 453 h 1188"/>
              <a:gd name="T30" fmla="*/ 1062 w 1089"/>
              <a:gd name="T31" fmla="*/ 341 h 1188"/>
              <a:gd name="T32" fmla="*/ 810 w 1089"/>
              <a:gd name="T33" fmla="*/ 458 h 1188"/>
              <a:gd name="T34" fmla="*/ 872 w 1089"/>
              <a:gd name="T35" fmla="*/ 474 h 1188"/>
              <a:gd name="T36" fmla="*/ 872 w 1089"/>
              <a:gd name="T37" fmla="*/ 289 h 1188"/>
              <a:gd name="T38" fmla="*/ 758 w 1089"/>
              <a:gd name="T39" fmla="*/ 303 h 1188"/>
              <a:gd name="T40" fmla="*/ 713 w 1089"/>
              <a:gd name="T41" fmla="*/ 335 h 1188"/>
              <a:gd name="T42" fmla="*/ 528 w 1089"/>
              <a:gd name="T43" fmla="*/ 302 h 1188"/>
              <a:gd name="T44" fmla="*/ 528 w 1089"/>
              <a:gd name="T45" fmla="*/ 489 h 1188"/>
              <a:gd name="T46" fmla="*/ 573 w 1089"/>
              <a:gd name="T47" fmla="*/ 329 h 1188"/>
              <a:gd name="T48" fmla="*/ 408 w 1089"/>
              <a:gd name="T49" fmla="*/ 303 h 1188"/>
              <a:gd name="T50" fmla="*/ 408 w 1089"/>
              <a:gd name="T51" fmla="*/ 489 h 1188"/>
              <a:gd name="T52" fmla="*/ 471 w 1089"/>
              <a:gd name="T53" fmla="*/ 320 h 1188"/>
              <a:gd name="T54" fmla="*/ 408 w 1089"/>
              <a:gd name="T55" fmla="*/ 303 h 1188"/>
              <a:gd name="T56" fmla="*/ 329 w 1089"/>
              <a:gd name="T57" fmla="*/ 472 h 1188"/>
              <a:gd name="T58" fmla="*/ 309 w 1089"/>
              <a:gd name="T59" fmla="*/ 303 h 1188"/>
              <a:gd name="T60" fmla="*/ 243 w 1089"/>
              <a:gd name="T61" fmla="*/ 320 h 1188"/>
              <a:gd name="T62" fmla="*/ 379 w 1089"/>
              <a:gd name="T63" fmla="*/ 489 h 1188"/>
              <a:gd name="T64" fmla="*/ 188 w 1089"/>
              <a:gd name="T65" fmla="*/ 298 h 1188"/>
              <a:gd name="T66" fmla="*/ 193 w 1089"/>
              <a:gd name="T67" fmla="*/ 464 h 1188"/>
              <a:gd name="T68" fmla="*/ 114 w 1089"/>
              <a:gd name="T69" fmla="*/ 302 h 1188"/>
              <a:gd name="T70" fmla="*/ 884 w 1089"/>
              <a:gd name="T71" fmla="*/ 16 h 1188"/>
              <a:gd name="T72" fmla="*/ 776 w 1089"/>
              <a:gd name="T73" fmla="*/ 107 h 1188"/>
              <a:gd name="T74" fmla="*/ 776 w 1089"/>
              <a:gd name="T75" fmla="*/ 107 h 1188"/>
              <a:gd name="T76" fmla="*/ 743 w 1089"/>
              <a:gd name="T77" fmla="*/ 36 h 1188"/>
              <a:gd name="T78" fmla="*/ 702 w 1089"/>
              <a:gd name="T79" fmla="*/ 17 h 1188"/>
              <a:gd name="T80" fmla="*/ 640 w 1089"/>
              <a:gd name="T81" fmla="*/ 40 h 1188"/>
              <a:gd name="T82" fmla="*/ 568 w 1089"/>
              <a:gd name="T83" fmla="*/ 4 h 1188"/>
              <a:gd name="T84" fmla="*/ 652 w 1089"/>
              <a:gd name="T85" fmla="*/ 172 h 1188"/>
              <a:gd name="T86" fmla="*/ 714 w 1089"/>
              <a:gd name="T87" fmla="*/ 189 h 1188"/>
              <a:gd name="T88" fmla="*/ 444 w 1089"/>
              <a:gd name="T89" fmla="*/ 120 h 1188"/>
              <a:gd name="T90" fmla="*/ 437 w 1089"/>
              <a:gd name="T91" fmla="*/ 136 h 1188"/>
              <a:gd name="T92" fmla="*/ 509 w 1089"/>
              <a:gd name="T93" fmla="*/ 189 h 1188"/>
              <a:gd name="T94" fmla="*/ 567 w 1089"/>
              <a:gd name="T95" fmla="*/ 169 h 1188"/>
              <a:gd name="T96" fmla="*/ 379 w 1089"/>
              <a:gd name="T97" fmla="*/ 189 h 1188"/>
              <a:gd name="T98" fmla="*/ 164 w 1089"/>
              <a:gd name="T99" fmla="*/ 189 h 1188"/>
              <a:gd name="T100" fmla="*/ 223 w 1089"/>
              <a:gd name="T101" fmla="*/ 197 h 1188"/>
              <a:gd name="T102" fmla="*/ 276 w 1089"/>
              <a:gd name="T103" fmla="*/ 203 h 1188"/>
              <a:gd name="T104" fmla="*/ 336 w 1089"/>
              <a:gd name="T105" fmla="*/ 34 h 1188"/>
              <a:gd name="T106" fmla="*/ 229 w 1089"/>
              <a:gd name="T107" fmla="*/ 148 h 1188"/>
              <a:gd name="T108" fmla="*/ 119 w 1089"/>
              <a:gd name="T109" fmla="*/ 47 h 1188"/>
              <a:gd name="T110" fmla="*/ 164 w 1089"/>
              <a:gd name="T111" fmla="*/ 20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9" h="1188">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3600" dirty="0"/>
          </a:p>
        </p:txBody>
      </p:sp>
      <p:sp>
        <p:nvSpPr>
          <p:cNvPr id="10" name="Rectangle 9"/>
          <p:cNvSpPr/>
          <p:nvPr userDrawn="1"/>
        </p:nvSpPr>
        <p:spPr>
          <a:xfrm>
            <a:off x="973392" y="672465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2584360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Presenter Bio_1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BBAF47-0F01-705D-8111-D25CC7793B22}"/>
              </a:ext>
            </a:extLst>
          </p:cNvPr>
          <p:cNvSpPr>
            <a:spLocks noGrp="1"/>
          </p:cNvSpPr>
          <p:nvPr>
            <p:ph type="pic" sz="quarter" idx="16"/>
          </p:nvPr>
        </p:nvSpPr>
        <p:spPr>
          <a:xfrm>
            <a:off x="6096001" y="0"/>
            <a:ext cx="6095999" cy="6858000"/>
          </a:xfrm>
        </p:spPr>
        <p:txBody>
          <a:bodyPr lIns="365760" tIns="274320" anchor="t" anchorCtr="0"/>
          <a:lstStyle>
            <a:lvl1pPr marL="0" indent="0">
              <a:buNone/>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72EC7694-805F-025A-B35A-CD196A8EFB02}"/>
              </a:ext>
            </a:extLst>
          </p:cNvPr>
          <p:cNvSpPr>
            <a:spLocks noGrp="1"/>
          </p:cNvSpPr>
          <p:nvPr>
            <p:ph type="body" sz="quarter" idx="13"/>
          </p:nvPr>
        </p:nvSpPr>
        <p:spPr>
          <a:xfrm>
            <a:off x="973392" y="3429000"/>
            <a:ext cx="4774855" cy="1828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hasCustomPrompt="1"/>
          </p:nvPr>
        </p:nvSpPr>
        <p:spPr>
          <a:xfrm>
            <a:off x="973392" y="536575"/>
            <a:ext cx="4774855" cy="978738"/>
          </a:xfrm>
        </p:spPr>
        <p:txBody>
          <a:bodyPr>
            <a:noAutofit/>
          </a:bodyPr>
          <a:lstStyle>
            <a:lvl1pPr>
              <a:defRPr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a:xfrm>
            <a:off x="6096000" y="6135688"/>
            <a:ext cx="5573577" cy="365760"/>
          </a:xfrm>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 name="Text Placeholder 8">
            <a:extLst>
              <a:ext uri="{FF2B5EF4-FFF2-40B4-BE49-F238E27FC236}">
                <a16:creationId xmlns:a16="http://schemas.microsoft.com/office/drawing/2014/main" id="{C5F8A3FF-A3D0-D616-0B2F-E1A1B848992D}"/>
              </a:ext>
            </a:extLst>
          </p:cNvPr>
          <p:cNvSpPr>
            <a:spLocks noGrp="1"/>
          </p:cNvSpPr>
          <p:nvPr>
            <p:ph type="body" sz="quarter" idx="14"/>
          </p:nvPr>
        </p:nvSpPr>
        <p:spPr>
          <a:xfrm>
            <a:off x="973392" y="1983612"/>
            <a:ext cx="4774855" cy="731520"/>
          </a:xfrm>
        </p:spPr>
        <p:txBody>
          <a:bodyPr anchor="b" anchorCtr="0"/>
          <a:lstStyle>
            <a:lvl1pPr marL="0" indent="0">
              <a:lnSpc>
                <a:spcPct val="100000"/>
              </a:lnSpc>
              <a:buNone/>
              <a:defRPr sz="2400" b="1"/>
            </a:lvl1pPr>
          </a:lstStyle>
          <a:p>
            <a:pPr lvl="0"/>
            <a:r>
              <a:rPr lang="en-US"/>
              <a:t>Click to edit Master text styles</a:t>
            </a:r>
          </a:p>
        </p:txBody>
      </p:sp>
      <p:sp>
        <p:nvSpPr>
          <p:cNvPr id="13" name="Text Placeholder 8">
            <a:extLst>
              <a:ext uri="{FF2B5EF4-FFF2-40B4-BE49-F238E27FC236}">
                <a16:creationId xmlns:a16="http://schemas.microsoft.com/office/drawing/2014/main" id="{A79384E7-9CB0-3B93-49F4-E751D581D49A}"/>
              </a:ext>
            </a:extLst>
          </p:cNvPr>
          <p:cNvSpPr>
            <a:spLocks noGrp="1"/>
          </p:cNvSpPr>
          <p:nvPr>
            <p:ph type="body" sz="quarter" idx="15"/>
          </p:nvPr>
        </p:nvSpPr>
        <p:spPr>
          <a:xfrm>
            <a:off x="973392" y="2724723"/>
            <a:ext cx="4774855" cy="350328"/>
          </a:xfrm>
        </p:spPr>
        <p:txBody>
          <a:bodyPr tIns="45720"/>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0485021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Presenter Bio_1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BBAF47-0F01-705D-8111-D25CC7793B22}"/>
              </a:ext>
            </a:extLst>
          </p:cNvPr>
          <p:cNvSpPr>
            <a:spLocks noGrp="1"/>
          </p:cNvSpPr>
          <p:nvPr>
            <p:ph type="pic" sz="quarter" idx="16"/>
          </p:nvPr>
        </p:nvSpPr>
        <p:spPr>
          <a:xfrm>
            <a:off x="6096001" y="0"/>
            <a:ext cx="6095999" cy="6858000"/>
          </a:xfrm>
        </p:spPr>
        <p:txBody>
          <a:bodyPr lIns="365760" tIns="274320" anchor="t" anchorCtr="0"/>
          <a:lstStyle>
            <a:lvl1pPr marL="0" indent="0">
              <a:buNone/>
              <a:defRPr>
                <a:solidFill>
                  <a:schemeClr val="bg1">
                    <a:lumMod val="50000"/>
                    <a:lumOff val="50000"/>
                  </a:schemeClr>
                </a:solidFill>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72EC7694-805F-025A-B35A-CD196A8EFB02}"/>
              </a:ext>
            </a:extLst>
          </p:cNvPr>
          <p:cNvSpPr>
            <a:spLocks noGrp="1"/>
          </p:cNvSpPr>
          <p:nvPr>
            <p:ph type="body" sz="quarter" idx="13"/>
          </p:nvPr>
        </p:nvSpPr>
        <p:spPr>
          <a:xfrm>
            <a:off x="973392" y="3429000"/>
            <a:ext cx="4774855" cy="1828800"/>
          </a:xfrm>
        </p:spPr>
        <p:txBody>
          <a:bodyPr/>
          <a:lstStyle>
            <a:lvl1pPr marL="0" indent="0">
              <a:buNone/>
              <a:defRPr sz="200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a:xfrm>
            <a:off x="973392" y="536575"/>
            <a:ext cx="4774855" cy="978738"/>
          </a:xfrm>
        </p:spPr>
        <p:txBody>
          <a:bodyPr>
            <a:noAutofit/>
          </a:bodyPr>
          <a:lstStyle>
            <a:lvl1pPr>
              <a:defRPr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a:xfrm>
            <a:off x="6096000" y="6135688"/>
            <a:ext cx="5573577" cy="365760"/>
          </a:xfrm>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 name="Text Placeholder 8">
            <a:extLst>
              <a:ext uri="{FF2B5EF4-FFF2-40B4-BE49-F238E27FC236}">
                <a16:creationId xmlns:a16="http://schemas.microsoft.com/office/drawing/2014/main" id="{C5F8A3FF-A3D0-D616-0B2F-E1A1B848992D}"/>
              </a:ext>
            </a:extLst>
          </p:cNvPr>
          <p:cNvSpPr>
            <a:spLocks noGrp="1"/>
          </p:cNvSpPr>
          <p:nvPr>
            <p:ph type="body" sz="quarter" idx="14"/>
          </p:nvPr>
        </p:nvSpPr>
        <p:spPr>
          <a:xfrm>
            <a:off x="973392" y="1983612"/>
            <a:ext cx="4774855" cy="731520"/>
          </a:xfrm>
        </p:spPr>
        <p:txBody>
          <a:bodyPr anchor="b" anchorCtr="0"/>
          <a:lstStyle>
            <a:lvl1pPr marL="0" indent="0">
              <a:lnSpc>
                <a:spcPct val="100000"/>
              </a:lnSpc>
              <a:buNone/>
              <a:defRPr sz="2400" b="1">
                <a:solidFill>
                  <a:schemeClr val="bg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A79384E7-9CB0-3B93-49F4-E751D581D49A}"/>
              </a:ext>
            </a:extLst>
          </p:cNvPr>
          <p:cNvSpPr>
            <a:spLocks noGrp="1"/>
          </p:cNvSpPr>
          <p:nvPr>
            <p:ph type="body" sz="quarter" idx="15"/>
          </p:nvPr>
        </p:nvSpPr>
        <p:spPr>
          <a:xfrm>
            <a:off x="973392" y="2724723"/>
            <a:ext cx="4774855" cy="350328"/>
          </a:xfrm>
        </p:spPr>
        <p:txBody>
          <a:bodyPr tIns="45720"/>
          <a:lstStyle>
            <a:lvl1pPr marL="0" indent="0">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44051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Banner_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9430" y="539624"/>
            <a:ext cx="5570147" cy="1444752"/>
          </a:xfrm>
        </p:spPr>
        <p:txBody>
          <a:bodyPr vert="horz" lIns="0" tIns="64008" rIns="0" bIns="45724" rtlCol="0">
            <a:noAutofit/>
          </a:bodyPr>
          <a:lstStyle>
            <a:lvl1pPr marL="0" indent="0">
              <a:spcBef>
                <a:spcPts val="600"/>
              </a:spcBef>
              <a:buNone/>
              <a:defRPr lang="en-US" sz="2000" dirty="0" smtClean="0"/>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9" name="Rectangle 8">
            <a:extLst>
              <a:ext uri="{FF2B5EF4-FFF2-40B4-BE49-F238E27FC236}">
                <a16:creationId xmlns:a16="http://schemas.microsoft.com/office/drawing/2014/main" id="{ED9AC854-5BE7-4270-942A-335892C85CCD}"/>
              </a:ext>
            </a:extLst>
          </p:cNvPr>
          <p:cNvSpPr/>
          <p:nvPr userDrawn="1"/>
        </p:nvSpPr>
        <p:spPr>
          <a:xfrm>
            <a:off x="1"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949"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10826"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2703"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4580"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6459"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2152"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6194"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4581"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3766"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538"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36065184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_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9430" y="539624"/>
            <a:ext cx="5570147" cy="1444752"/>
          </a:xfrm>
        </p:spPr>
        <p:txBody>
          <a:bodyPr vert="horz" lIns="0" tIns="64008" rIns="0" bIns="45724" rtlCol="0">
            <a:noAutofit/>
          </a:bodyPr>
          <a:lstStyle>
            <a:lvl1pPr marL="0" indent="0">
              <a:spcBef>
                <a:spcPts val="600"/>
              </a:spcBef>
              <a:buNone/>
              <a:defRPr lang="en-US" sz="2000" dirty="0" smtClean="0"/>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Date Placeholder 4"/>
          <p:cNvSpPr>
            <a:spLocks noGrp="1"/>
          </p:cNvSpPr>
          <p:nvPr>
            <p:ph type="dt" sz="half" idx="10"/>
          </p:nvPr>
        </p:nvSpPr>
        <p:spPr/>
        <p:txBody>
          <a:bodyPr/>
          <a:lstStyle>
            <a:lvl1pPr>
              <a:defRPr>
                <a:solidFill>
                  <a:schemeClr val="tx2"/>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949"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10826"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2703"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4580"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6459"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2152" y="5235730"/>
            <a:ext cx="1756231"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6194" y="5235730"/>
            <a:ext cx="1756231"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4581" y="5235730"/>
            <a:ext cx="1756231"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3766" y="5235730"/>
            <a:ext cx="1756231"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538" y="5235730"/>
            <a:ext cx="1756231"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377253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_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9430" y="539624"/>
            <a:ext cx="5570147" cy="1444752"/>
          </a:xfrm>
        </p:spPr>
        <p:txBody>
          <a:bodyPr vert="horz" lIns="0" tIns="64008" rIns="0" bIns="45724" rtlCol="0">
            <a:noAutofit/>
          </a:bodyPr>
          <a:lstStyle>
            <a:lvl1pPr marL="0" indent="0">
              <a:spcBef>
                <a:spcPts val="600"/>
              </a:spcBef>
              <a:buNone/>
              <a:defRPr lang="en-US" sz="2000" dirty="0" smtClean="0">
                <a:solidFill>
                  <a:schemeClr val="bg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392" y="536575"/>
            <a:ext cx="4774855"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949"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10826"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2703"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4580"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6459" y="3123084"/>
            <a:ext cx="1757820"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2152"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6194"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4581"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3766"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538" y="5235730"/>
            <a:ext cx="1756231"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957611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ue Banner_Large Team Intro">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B30A919-B3BE-C3C5-0071-94EEEDA7E06B}"/>
              </a:ext>
            </a:extLst>
          </p:cNvPr>
          <p:cNvSpPr/>
          <p:nvPr userDrawn="1"/>
        </p:nvSpPr>
        <p:spPr>
          <a:xfrm>
            <a:off x="1"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9430" y="539624"/>
            <a:ext cx="5570147"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392" y="536575"/>
            <a:ext cx="4774855" cy="1447800"/>
          </a:xfrm>
        </p:spPr>
        <p:txBody>
          <a:bodyPr/>
          <a:lstStyle>
            <a:lvl1pPr>
              <a:defRPr baseline="0">
                <a:solidFill>
                  <a:schemeClr val="tx1"/>
                </a:solidFill>
              </a:defRPr>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noChangeAspect="1"/>
          </p:cNvSpPr>
          <p:nvPr>
            <p:ph type="pic" sz="quarter" idx="12"/>
          </p:nvPr>
        </p:nvSpPr>
        <p:spPr>
          <a:xfrm>
            <a:off x="978949"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noChangeAspect="1"/>
          </p:cNvSpPr>
          <p:nvPr>
            <p:ph type="pic" sz="quarter" idx="13"/>
          </p:nvPr>
        </p:nvSpPr>
        <p:spPr>
          <a:xfrm>
            <a:off x="2764451"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noChangeAspect="1"/>
          </p:cNvSpPr>
          <p:nvPr>
            <p:ph type="pic" sz="quarter" idx="15"/>
          </p:nvPr>
        </p:nvSpPr>
        <p:spPr>
          <a:xfrm>
            <a:off x="4549953"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noChangeAspect="1"/>
          </p:cNvSpPr>
          <p:nvPr>
            <p:ph type="pic" sz="quarter" idx="16"/>
          </p:nvPr>
        </p:nvSpPr>
        <p:spPr>
          <a:xfrm>
            <a:off x="8120957"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noChangeAspect="1"/>
          </p:cNvSpPr>
          <p:nvPr>
            <p:ph type="pic" sz="quarter" idx="17"/>
          </p:nvPr>
        </p:nvSpPr>
        <p:spPr>
          <a:xfrm>
            <a:off x="9906459"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2765828"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6993"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8121701"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4551119"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537"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1" name="Picture Placeholder 22">
            <a:extLst>
              <a:ext uri="{FF2B5EF4-FFF2-40B4-BE49-F238E27FC236}">
                <a16:creationId xmlns:a16="http://schemas.microsoft.com/office/drawing/2014/main" id="{DFA63BE9-B947-447E-0508-0687E400AA88}"/>
              </a:ext>
            </a:extLst>
          </p:cNvPr>
          <p:cNvSpPr>
            <a:spLocks noGrp="1" noChangeAspect="1"/>
          </p:cNvSpPr>
          <p:nvPr>
            <p:ph type="pic" sz="quarter" idx="23"/>
          </p:nvPr>
        </p:nvSpPr>
        <p:spPr>
          <a:xfrm>
            <a:off x="6335455"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2" name="Text Placeholder 35">
            <a:extLst>
              <a:ext uri="{FF2B5EF4-FFF2-40B4-BE49-F238E27FC236}">
                <a16:creationId xmlns:a16="http://schemas.microsoft.com/office/drawing/2014/main" id="{B79C7DAB-3087-43E5-7065-070AA3F2E118}"/>
              </a:ext>
            </a:extLst>
          </p:cNvPr>
          <p:cNvSpPr>
            <a:spLocks noGrp="1"/>
          </p:cNvSpPr>
          <p:nvPr>
            <p:ph type="body" sz="quarter" idx="24" hasCustomPrompt="1"/>
          </p:nvPr>
        </p:nvSpPr>
        <p:spPr>
          <a:xfrm>
            <a:off x="6336410"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3" name="Picture Placeholder 22">
            <a:extLst>
              <a:ext uri="{FF2B5EF4-FFF2-40B4-BE49-F238E27FC236}">
                <a16:creationId xmlns:a16="http://schemas.microsoft.com/office/drawing/2014/main" id="{BBDC9E7F-C0FA-C398-99FE-D7318791E637}"/>
              </a:ext>
            </a:extLst>
          </p:cNvPr>
          <p:cNvSpPr>
            <a:spLocks noGrp="1" noChangeAspect="1"/>
          </p:cNvSpPr>
          <p:nvPr>
            <p:ph type="pic" sz="quarter" idx="25"/>
          </p:nvPr>
        </p:nvSpPr>
        <p:spPr>
          <a:xfrm>
            <a:off x="978949"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4" name="Picture Placeholder 22">
            <a:extLst>
              <a:ext uri="{FF2B5EF4-FFF2-40B4-BE49-F238E27FC236}">
                <a16:creationId xmlns:a16="http://schemas.microsoft.com/office/drawing/2014/main" id="{2CE0781B-5C1E-C576-61A9-3BF54028BB28}"/>
              </a:ext>
            </a:extLst>
          </p:cNvPr>
          <p:cNvSpPr>
            <a:spLocks noGrp="1" noChangeAspect="1"/>
          </p:cNvSpPr>
          <p:nvPr>
            <p:ph type="pic" sz="quarter" idx="26"/>
          </p:nvPr>
        </p:nvSpPr>
        <p:spPr>
          <a:xfrm>
            <a:off x="2764451"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5" name="Picture Placeholder 22">
            <a:extLst>
              <a:ext uri="{FF2B5EF4-FFF2-40B4-BE49-F238E27FC236}">
                <a16:creationId xmlns:a16="http://schemas.microsoft.com/office/drawing/2014/main" id="{5EA28F44-715B-6057-A16A-065F2D7D7E3D}"/>
              </a:ext>
            </a:extLst>
          </p:cNvPr>
          <p:cNvSpPr>
            <a:spLocks noGrp="1" noChangeAspect="1"/>
          </p:cNvSpPr>
          <p:nvPr>
            <p:ph type="pic" sz="quarter" idx="27"/>
          </p:nvPr>
        </p:nvSpPr>
        <p:spPr>
          <a:xfrm>
            <a:off x="4549953"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6" name="Picture Placeholder 22">
            <a:extLst>
              <a:ext uri="{FF2B5EF4-FFF2-40B4-BE49-F238E27FC236}">
                <a16:creationId xmlns:a16="http://schemas.microsoft.com/office/drawing/2014/main" id="{EF3E7C86-B59B-E225-678C-AD0CE0339294}"/>
              </a:ext>
            </a:extLst>
          </p:cNvPr>
          <p:cNvSpPr>
            <a:spLocks noGrp="1" noChangeAspect="1"/>
          </p:cNvSpPr>
          <p:nvPr>
            <p:ph type="pic" sz="quarter" idx="28"/>
          </p:nvPr>
        </p:nvSpPr>
        <p:spPr>
          <a:xfrm>
            <a:off x="8120957"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7" name="Picture Placeholder 22">
            <a:extLst>
              <a:ext uri="{FF2B5EF4-FFF2-40B4-BE49-F238E27FC236}">
                <a16:creationId xmlns:a16="http://schemas.microsoft.com/office/drawing/2014/main" id="{7141629A-90BD-31CA-E955-5F79840FC4A4}"/>
              </a:ext>
            </a:extLst>
          </p:cNvPr>
          <p:cNvSpPr>
            <a:spLocks noGrp="1" noChangeAspect="1"/>
          </p:cNvSpPr>
          <p:nvPr>
            <p:ph type="pic" sz="quarter" idx="29"/>
          </p:nvPr>
        </p:nvSpPr>
        <p:spPr>
          <a:xfrm>
            <a:off x="9906459"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8" name="Text Placeholder 35">
            <a:extLst>
              <a:ext uri="{FF2B5EF4-FFF2-40B4-BE49-F238E27FC236}">
                <a16:creationId xmlns:a16="http://schemas.microsoft.com/office/drawing/2014/main" id="{C5C21640-9328-3A55-76AA-33FB78F4480E}"/>
              </a:ext>
            </a:extLst>
          </p:cNvPr>
          <p:cNvSpPr>
            <a:spLocks noGrp="1"/>
          </p:cNvSpPr>
          <p:nvPr>
            <p:ph type="body" sz="quarter" idx="30" hasCustomPrompt="1"/>
          </p:nvPr>
        </p:nvSpPr>
        <p:spPr>
          <a:xfrm>
            <a:off x="2765828"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9" name="Text Placeholder 35">
            <a:extLst>
              <a:ext uri="{FF2B5EF4-FFF2-40B4-BE49-F238E27FC236}">
                <a16:creationId xmlns:a16="http://schemas.microsoft.com/office/drawing/2014/main" id="{09A763C4-FC54-60BD-8DD6-FFC7AF2726F5}"/>
              </a:ext>
            </a:extLst>
          </p:cNvPr>
          <p:cNvSpPr>
            <a:spLocks noGrp="1"/>
          </p:cNvSpPr>
          <p:nvPr>
            <p:ph type="body" sz="quarter" idx="31" hasCustomPrompt="1"/>
          </p:nvPr>
        </p:nvSpPr>
        <p:spPr>
          <a:xfrm>
            <a:off x="9906993"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0" name="Text Placeholder 35">
            <a:extLst>
              <a:ext uri="{FF2B5EF4-FFF2-40B4-BE49-F238E27FC236}">
                <a16:creationId xmlns:a16="http://schemas.microsoft.com/office/drawing/2014/main" id="{1B7AE160-9751-2ACE-23BD-353E26F4E5A5}"/>
              </a:ext>
            </a:extLst>
          </p:cNvPr>
          <p:cNvSpPr>
            <a:spLocks noGrp="1"/>
          </p:cNvSpPr>
          <p:nvPr>
            <p:ph type="body" sz="quarter" idx="32" hasCustomPrompt="1"/>
          </p:nvPr>
        </p:nvSpPr>
        <p:spPr>
          <a:xfrm>
            <a:off x="8121701"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1" name="Text Placeholder 35">
            <a:extLst>
              <a:ext uri="{FF2B5EF4-FFF2-40B4-BE49-F238E27FC236}">
                <a16:creationId xmlns:a16="http://schemas.microsoft.com/office/drawing/2014/main" id="{B568F1D1-E730-0C2F-4BAA-278D07519604}"/>
              </a:ext>
            </a:extLst>
          </p:cNvPr>
          <p:cNvSpPr>
            <a:spLocks noGrp="1"/>
          </p:cNvSpPr>
          <p:nvPr>
            <p:ph type="body" sz="quarter" idx="33" hasCustomPrompt="1"/>
          </p:nvPr>
        </p:nvSpPr>
        <p:spPr>
          <a:xfrm>
            <a:off x="4551119"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2" name="Text Placeholder 35">
            <a:extLst>
              <a:ext uri="{FF2B5EF4-FFF2-40B4-BE49-F238E27FC236}">
                <a16:creationId xmlns:a16="http://schemas.microsoft.com/office/drawing/2014/main" id="{B65C61D6-83D5-1437-9BED-CEAC352C7102}"/>
              </a:ext>
            </a:extLst>
          </p:cNvPr>
          <p:cNvSpPr>
            <a:spLocks noGrp="1"/>
          </p:cNvSpPr>
          <p:nvPr>
            <p:ph type="body" sz="quarter" idx="34" hasCustomPrompt="1"/>
          </p:nvPr>
        </p:nvSpPr>
        <p:spPr>
          <a:xfrm>
            <a:off x="980537"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3" name="Picture Placeholder 22">
            <a:extLst>
              <a:ext uri="{FF2B5EF4-FFF2-40B4-BE49-F238E27FC236}">
                <a16:creationId xmlns:a16="http://schemas.microsoft.com/office/drawing/2014/main" id="{16A65C0F-BE78-F7EB-87D3-AE1C478B928E}"/>
              </a:ext>
            </a:extLst>
          </p:cNvPr>
          <p:cNvSpPr>
            <a:spLocks noGrp="1" noChangeAspect="1"/>
          </p:cNvSpPr>
          <p:nvPr>
            <p:ph type="pic" sz="quarter" idx="35"/>
          </p:nvPr>
        </p:nvSpPr>
        <p:spPr>
          <a:xfrm>
            <a:off x="6335455"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4" name="Text Placeholder 35">
            <a:extLst>
              <a:ext uri="{FF2B5EF4-FFF2-40B4-BE49-F238E27FC236}">
                <a16:creationId xmlns:a16="http://schemas.microsoft.com/office/drawing/2014/main" id="{718A0E10-3CF5-52C4-A360-41AE10022CD1}"/>
              </a:ext>
            </a:extLst>
          </p:cNvPr>
          <p:cNvSpPr>
            <a:spLocks noGrp="1"/>
          </p:cNvSpPr>
          <p:nvPr>
            <p:ph type="body" sz="quarter" idx="36" hasCustomPrompt="1"/>
          </p:nvPr>
        </p:nvSpPr>
        <p:spPr>
          <a:xfrm>
            <a:off x="6336410"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281062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ue_Large 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9430" y="539624"/>
            <a:ext cx="5570147"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392" y="536575"/>
            <a:ext cx="4774855" cy="1447800"/>
          </a:xfrm>
        </p:spPr>
        <p:txBody>
          <a:bodyPr/>
          <a:lstStyle>
            <a:lvl1pPr>
              <a:defRPr baseline="0">
                <a:solidFill>
                  <a:schemeClr val="tx1"/>
                </a:solidFill>
              </a:defRPr>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Date Placeholder 4"/>
          <p:cNvSpPr>
            <a:spLocks noGrp="1"/>
          </p:cNvSpPr>
          <p:nvPr>
            <p:ph type="dt" sz="half" idx="10"/>
          </p:nvPr>
        </p:nvSpPr>
        <p:spPr/>
        <p:txBody>
          <a:bodyPr/>
          <a:lstStyle>
            <a:lvl1pPr>
              <a:defRPr>
                <a:solidFill>
                  <a:schemeClr val="tx2"/>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D9A83689-69FC-49C3-AE01-B63256ED092A}" type="datetimeyyyy">
              <a:rPr lang="en-US" sz="700" smtClean="0">
                <a:solidFill>
                  <a:schemeClr val="tx2"/>
                </a:solidFill>
              </a:rPr>
              <a:t>2024</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
        <p:nvSpPr>
          <p:cNvPr id="7" name="Picture Placeholder 22">
            <a:extLst>
              <a:ext uri="{FF2B5EF4-FFF2-40B4-BE49-F238E27FC236}">
                <a16:creationId xmlns:a16="http://schemas.microsoft.com/office/drawing/2014/main" id="{E03A4154-A1EC-BD03-17C0-115226616046}"/>
              </a:ext>
            </a:extLst>
          </p:cNvPr>
          <p:cNvSpPr>
            <a:spLocks noGrp="1" noChangeAspect="1"/>
          </p:cNvSpPr>
          <p:nvPr>
            <p:ph type="pic" sz="quarter" idx="12"/>
          </p:nvPr>
        </p:nvSpPr>
        <p:spPr>
          <a:xfrm>
            <a:off x="978949"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9" name="Picture Placeholder 22">
            <a:extLst>
              <a:ext uri="{FF2B5EF4-FFF2-40B4-BE49-F238E27FC236}">
                <a16:creationId xmlns:a16="http://schemas.microsoft.com/office/drawing/2014/main" id="{6096C9B8-F926-FE5D-34C5-49BD8CA72BF5}"/>
              </a:ext>
            </a:extLst>
          </p:cNvPr>
          <p:cNvSpPr>
            <a:spLocks noGrp="1" noChangeAspect="1"/>
          </p:cNvSpPr>
          <p:nvPr>
            <p:ph type="pic" sz="quarter" idx="13"/>
          </p:nvPr>
        </p:nvSpPr>
        <p:spPr>
          <a:xfrm>
            <a:off x="2764451"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0" name="Picture Placeholder 22">
            <a:extLst>
              <a:ext uri="{FF2B5EF4-FFF2-40B4-BE49-F238E27FC236}">
                <a16:creationId xmlns:a16="http://schemas.microsoft.com/office/drawing/2014/main" id="{D9AD9E50-67F9-1803-826D-40AB4A3A9700}"/>
              </a:ext>
            </a:extLst>
          </p:cNvPr>
          <p:cNvSpPr>
            <a:spLocks noGrp="1" noChangeAspect="1"/>
          </p:cNvSpPr>
          <p:nvPr>
            <p:ph type="pic" sz="quarter" idx="15"/>
          </p:nvPr>
        </p:nvSpPr>
        <p:spPr>
          <a:xfrm>
            <a:off x="4549953"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5" name="Picture Placeholder 22">
            <a:extLst>
              <a:ext uri="{FF2B5EF4-FFF2-40B4-BE49-F238E27FC236}">
                <a16:creationId xmlns:a16="http://schemas.microsoft.com/office/drawing/2014/main" id="{6F5639B4-4656-EFF1-ACFF-E0D6645233A1}"/>
              </a:ext>
            </a:extLst>
          </p:cNvPr>
          <p:cNvSpPr>
            <a:spLocks noGrp="1" noChangeAspect="1"/>
          </p:cNvSpPr>
          <p:nvPr>
            <p:ph type="pic" sz="quarter" idx="16"/>
          </p:nvPr>
        </p:nvSpPr>
        <p:spPr>
          <a:xfrm>
            <a:off x="8120957"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6" name="Picture Placeholder 22">
            <a:extLst>
              <a:ext uri="{FF2B5EF4-FFF2-40B4-BE49-F238E27FC236}">
                <a16:creationId xmlns:a16="http://schemas.microsoft.com/office/drawing/2014/main" id="{F55AED64-DA6A-8339-B778-417CD234A139}"/>
              </a:ext>
            </a:extLst>
          </p:cNvPr>
          <p:cNvSpPr>
            <a:spLocks noGrp="1" noChangeAspect="1"/>
          </p:cNvSpPr>
          <p:nvPr>
            <p:ph type="pic" sz="quarter" idx="17"/>
          </p:nvPr>
        </p:nvSpPr>
        <p:spPr>
          <a:xfrm>
            <a:off x="9906459"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7" name="Text Placeholder 35">
            <a:extLst>
              <a:ext uri="{FF2B5EF4-FFF2-40B4-BE49-F238E27FC236}">
                <a16:creationId xmlns:a16="http://schemas.microsoft.com/office/drawing/2014/main" id="{416BE438-B61F-2BC2-FC76-2E74FD4FD11F}"/>
              </a:ext>
            </a:extLst>
          </p:cNvPr>
          <p:cNvSpPr>
            <a:spLocks noGrp="1"/>
          </p:cNvSpPr>
          <p:nvPr>
            <p:ph type="body" sz="quarter" idx="18" hasCustomPrompt="1"/>
          </p:nvPr>
        </p:nvSpPr>
        <p:spPr>
          <a:xfrm>
            <a:off x="2765828" y="4003297"/>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8" name="Text Placeholder 35">
            <a:extLst>
              <a:ext uri="{FF2B5EF4-FFF2-40B4-BE49-F238E27FC236}">
                <a16:creationId xmlns:a16="http://schemas.microsoft.com/office/drawing/2014/main" id="{1718C8B2-06DD-026C-F813-9412B6C442AA}"/>
              </a:ext>
            </a:extLst>
          </p:cNvPr>
          <p:cNvSpPr>
            <a:spLocks noGrp="1"/>
          </p:cNvSpPr>
          <p:nvPr>
            <p:ph type="body" sz="quarter" idx="19" hasCustomPrompt="1"/>
          </p:nvPr>
        </p:nvSpPr>
        <p:spPr>
          <a:xfrm>
            <a:off x="9906993" y="4003297"/>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9" name="Text Placeholder 35">
            <a:extLst>
              <a:ext uri="{FF2B5EF4-FFF2-40B4-BE49-F238E27FC236}">
                <a16:creationId xmlns:a16="http://schemas.microsoft.com/office/drawing/2014/main" id="{FFC85773-B9B4-EBD6-917E-72194F44FAA3}"/>
              </a:ext>
            </a:extLst>
          </p:cNvPr>
          <p:cNvSpPr>
            <a:spLocks noGrp="1"/>
          </p:cNvSpPr>
          <p:nvPr>
            <p:ph type="body" sz="quarter" idx="20" hasCustomPrompt="1"/>
          </p:nvPr>
        </p:nvSpPr>
        <p:spPr>
          <a:xfrm>
            <a:off x="8121701" y="4003297"/>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0" name="Text Placeholder 35">
            <a:extLst>
              <a:ext uri="{FF2B5EF4-FFF2-40B4-BE49-F238E27FC236}">
                <a16:creationId xmlns:a16="http://schemas.microsoft.com/office/drawing/2014/main" id="{B58636B3-BDB5-D546-45BB-E6DF87D19B63}"/>
              </a:ext>
            </a:extLst>
          </p:cNvPr>
          <p:cNvSpPr>
            <a:spLocks noGrp="1"/>
          </p:cNvSpPr>
          <p:nvPr>
            <p:ph type="body" sz="quarter" idx="21" hasCustomPrompt="1"/>
          </p:nvPr>
        </p:nvSpPr>
        <p:spPr>
          <a:xfrm>
            <a:off x="4551119" y="4003297"/>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1" name="Text Placeholder 35">
            <a:extLst>
              <a:ext uri="{FF2B5EF4-FFF2-40B4-BE49-F238E27FC236}">
                <a16:creationId xmlns:a16="http://schemas.microsoft.com/office/drawing/2014/main" id="{AF07145E-F4F7-436A-B5F3-A889F17CCAD3}"/>
              </a:ext>
            </a:extLst>
          </p:cNvPr>
          <p:cNvSpPr>
            <a:spLocks noGrp="1"/>
          </p:cNvSpPr>
          <p:nvPr>
            <p:ph type="body" sz="quarter" idx="22" hasCustomPrompt="1"/>
          </p:nvPr>
        </p:nvSpPr>
        <p:spPr>
          <a:xfrm>
            <a:off x="980537" y="4003297"/>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2" name="Picture Placeholder 22">
            <a:extLst>
              <a:ext uri="{FF2B5EF4-FFF2-40B4-BE49-F238E27FC236}">
                <a16:creationId xmlns:a16="http://schemas.microsoft.com/office/drawing/2014/main" id="{B86C10AC-8E41-72DF-0C13-96BFB1192D27}"/>
              </a:ext>
            </a:extLst>
          </p:cNvPr>
          <p:cNvSpPr>
            <a:spLocks noGrp="1" noChangeAspect="1"/>
          </p:cNvSpPr>
          <p:nvPr>
            <p:ph type="pic" sz="quarter" idx="23"/>
          </p:nvPr>
        </p:nvSpPr>
        <p:spPr>
          <a:xfrm>
            <a:off x="6335455"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3" name="Text Placeholder 35">
            <a:extLst>
              <a:ext uri="{FF2B5EF4-FFF2-40B4-BE49-F238E27FC236}">
                <a16:creationId xmlns:a16="http://schemas.microsoft.com/office/drawing/2014/main" id="{3663DB5A-6460-CE1E-32CB-EE35E75E5144}"/>
              </a:ext>
            </a:extLst>
          </p:cNvPr>
          <p:cNvSpPr>
            <a:spLocks noGrp="1"/>
          </p:cNvSpPr>
          <p:nvPr>
            <p:ph type="body" sz="quarter" idx="24" hasCustomPrompt="1"/>
          </p:nvPr>
        </p:nvSpPr>
        <p:spPr>
          <a:xfrm>
            <a:off x="6336410" y="4003297"/>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4" name="Picture Placeholder 22">
            <a:extLst>
              <a:ext uri="{FF2B5EF4-FFF2-40B4-BE49-F238E27FC236}">
                <a16:creationId xmlns:a16="http://schemas.microsoft.com/office/drawing/2014/main" id="{D0E2F85F-CA0E-0EFB-985F-9985EE89042A}"/>
              </a:ext>
            </a:extLst>
          </p:cNvPr>
          <p:cNvSpPr>
            <a:spLocks noGrp="1" noChangeAspect="1"/>
          </p:cNvSpPr>
          <p:nvPr>
            <p:ph type="pic" sz="quarter" idx="25"/>
          </p:nvPr>
        </p:nvSpPr>
        <p:spPr>
          <a:xfrm>
            <a:off x="978949"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22">
            <a:extLst>
              <a:ext uri="{FF2B5EF4-FFF2-40B4-BE49-F238E27FC236}">
                <a16:creationId xmlns:a16="http://schemas.microsoft.com/office/drawing/2014/main" id="{AE9110EE-A0D8-8E05-4714-256413B5D186}"/>
              </a:ext>
            </a:extLst>
          </p:cNvPr>
          <p:cNvSpPr>
            <a:spLocks noGrp="1" noChangeAspect="1"/>
          </p:cNvSpPr>
          <p:nvPr>
            <p:ph type="pic" sz="quarter" idx="26"/>
          </p:nvPr>
        </p:nvSpPr>
        <p:spPr>
          <a:xfrm>
            <a:off x="2764451"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22">
            <a:extLst>
              <a:ext uri="{FF2B5EF4-FFF2-40B4-BE49-F238E27FC236}">
                <a16:creationId xmlns:a16="http://schemas.microsoft.com/office/drawing/2014/main" id="{09BF1A41-360D-4333-4297-303B5B792AD1}"/>
              </a:ext>
            </a:extLst>
          </p:cNvPr>
          <p:cNvSpPr>
            <a:spLocks noGrp="1" noChangeAspect="1"/>
          </p:cNvSpPr>
          <p:nvPr>
            <p:ph type="pic" sz="quarter" idx="27"/>
          </p:nvPr>
        </p:nvSpPr>
        <p:spPr>
          <a:xfrm>
            <a:off x="4549953"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7" name="Picture Placeholder 22">
            <a:extLst>
              <a:ext uri="{FF2B5EF4-FFF2-40B4-BE49-F238E27FC236}">
                <a16:creationId xmlns:a16="http://schemas.microsoft.com/office/drawing/2014/main" id="{9A657E46-4CE6-9A1D-CB7D-5B1661FC9472}"/>
              </a:ext>
            </a:extLst>
          </p:cNvPr>
          <p:cNvSpPr>
            <a:spLocks noGrp="1" noChangeAspect="1"/>
          </p:cNvSpPr>
          <p:nvPr>
            <p:ph type="pic" sz="quarter" idx="28"/>
          </p:nvPr>
        </p:nvSpPr>
        <p:spPr>
          <a:xfrm>
            <a:off x="8120957"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8" name="Picture Placeholder 22">
            <a:extLst>
              <a:ext uri="{FF2B5EF4-FFF2-40B4-BE49-F238E27FC236}">
                <a16:creationId xmlns:a16="http://schemas.microsoft.com/office/drawing/2014/main" id="{211623EB-574A-EEE0-399C-F3388A781F65}"/>
              </a:ext>
            </a:extLst>
          </p:cNvPr>
          <p:cNvSpPr>
            <a:spLocks noGrp="1" noChangeAspect="1"/>
          </p:cNvSpPr>
          <p:nvPr>
            <p:ph type="pic" sz="quarter" idx="29"/>
          </p:nvPr>
        </p:nvSpPr>
        <p:spPr>
          <a:xfrm>
            <a:off x="9906459"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9" name="Text Placeholder 35">
            <a:extLst>
              <a:ext uri="{FF2B5EF4-FFF2-40B4-BE49-F238E27FC236}">
                <a16:creationId xmlns:a16="http://schemas.microsoft.com/office/drawing/2014/main" id="{A67EB585-53CD-EC5F-3AF9-BF79B5017102}"/>
              </a:ext>
            </a:extLst>
          </p:cNvPr>
          <p:cNvSpPr>
            <a:spLocks noGrp="1"/>
          </p:cNvSpPr>
          <p:nvPr>
            <p:ph type="body" sz="quarter" idx="30" hasCustomPrompt="1"/>
          </p:nvPr>
        </p:nvSpPr>
        <p:spPr>
          <a:xfrm>
            <a:off x="2765828" y="6118092"/>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0" name="Text Placeholder 35">
            <a:extLst>
              <a:ext uri="{FF2B5EF4-FFF2-40B4-BE49-F238E27FC236}">
                <a16:creationId xmlns:a16="http://schemas.microsoft.com/office/drawing/2014/main" id="{7E8902CD-83D0-98B2-8EB7-06ABB2FB29C7}"/>
              </a:ext>
            </a:extLst>
          </p:cNvPr>
          <p:cNvSpPr>
            <a:spLocks noGrp="1"/>
          </p:cNvSpPr>
          <p:nvPr>
            <p:ph type="body" sz="quarter" idx="31" hasCustomPrompt="1"/>
          </p:nvPr>
        </p:nvSpPr>
        <p:spPr>
          <a:xfrm>
            <a:off x="9906993" y="6118092"/>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1" name="Text Placeholder 35">
            <a:extLst>
              <a:ext uri="{FF2B5EF4-FFF2-40B4-BE49-F238E27FC236}">
                <a16:creationId xmlns:a16="http://schemas.microsoft.com/office/drawing/2014/main" id="{0222283B-C6B5-01A4-94A1-DD09D75796C1}"/>
              </a:ext>
            </a:extLst>
          </p:cNvPr>
          <p:cNvSpPr>
            <a:spLocks noGrp="1"/>
          </p:cNvSpPr>
          <p:nvPr>
            <p:ph type="body" sz="quarter" idx="32" hasCustomPrompt="1"/>
          </p:nvPr>
        </p:nvSpPr>
        <p:spPr>
          <a:xfrm>
            <a:off x="8121701" y="6118092"/>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2" name="Text Placeholder 35">
            <a:extLst>
              <a:ext uri="{FF2B5EF4-FFF2-40B4-BE49-F238E27FC236}">
                <a16:creationId xmlns:a16="http://schemas.microsoft.com/office/drawing/2014/main" id="{DC414C6C-0815-819B-7B12-A0E837CC9983}"/>
              </a:ext>
            </a:extLst>
          </p:cNvPr>
          <p:cNvSpPr>
            <a:spLocks noGrp="1"/>
          </p:cNvSpPr>
          <p:nvPr>
            <p:ph type="body" sz="quarter" idx="33" hasCustomPrompt="1"/>
          </p:nvPr>
        </p:nvSpPr>
        <p:spPr>
          <a:xfrm>
            <a:off x="4551119" y="6118092"/>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3" name="Text Placeholder 35">
            <a:extLst>
              <a:ext uri="{FF2B5EF4-FFF2-40B4-BE49-F238E27FC236}">
                <a16:creationId xmlns:a16="http://schemas.microsoft.com/office/drawing/2014/main" id="{12A13BFD-511E-6272-662C-FB4EE4658367}"/>
              </a:ext>
            </a:extLst>
          </p:cNvPr>
          <p:cNvSpPr>
            <a:spLocks noGrp="1"/>
          </p:cNvSpPr>
          <p:nvPr>
            <p:ph type="body" sz="quarter" idx="34" hasCustomPrompt="1"/>
          </p:nvPr>
        </p:nvSpPr>
        <p:spPr>
          <a:xfrm>
            <a:off x="980537" y="6118092"/>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4" name="Picture Placeholder 22">
            <a:extLst>
              <a:ext uri="{FF2B5EF4-FFF2-40B4-BE49-F238E27FC236}">
                <a16:creationId xmlns:a16="http://schemas.microsoft.com/office/drawing/2014/main" id="{9DF4B2AF-8CF5-2250-11CE-90266F2CAC56}"/>
              </a:ext>
            </a:extLst>
          </p:cNvPr>
          <p:cNvSpPr>
            <a:spLocks noGrp="1" noChangeAspect="1"/>
          </p:cNvSpPr>
          <p:nvPr>
            <p:ph type="pic" sz="quarter" idx="35"/>
          </p:nvPr>
        </p:nvSpPr>
        <p:spPr>
          <a:xfrm>
            <a:off x="6335455"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55" name="Text Placeholder 35">
            <a:extLst>
              <a:ext uri="{FF2B5EF4-FFF2-40B4-BE49-F238E27FC236}">
                <a16:creationId xmlns:a16="http://schemas.microsoft.com/office/drawing/2014/main" id="{BCB63897-9C12-8CB4-A248-21C0D70889E4}"/>
              </a:ext>
            </a:extLst>
          </p:cNvPr>
          <p:cNvSpPr>
            <a:spLocks noGrp="1"/>
          </p:cNvSpPr>
          <p:nvPr>
            <p:ph type="body" sz="quarter" idx="36" hasCustomPrompt="1"/>
          </p:nvPr>
        </p:nvSpPr>
        <p:spPr>
          <a:xfrm>
            <a:off x="6336410" y="6118092"/>
            <a:ext cx="1143298"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7634371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_Large 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9430" y="539624"/>
            <a:ext cx="5570147" cy="1444752"/>
          </a:xfrm>
        </p:spPr>
        <p:txBody>
          <a:bodyPr vert="horz" lIns="0" tIns="64008" rIns="0" bIns="45724" rtlCol="0">
            <a:noAutofit/>
          </a:bodyPr>
          <a:lstStyle>
            <a:lvl1pPr marL="0" indent="0">
              <a:spcBef>
                <a:spcPts val="600"/>
              </a:spcBef>
              <a:buNone/>
              <a:defRPr lang="en-US" sz="2000" dirty="0" smtClean="0">
                <a:solidFill>
                  <a:schemeClr val="bg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392" y="536575"/>
            <a:ext cx="4774855"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7" name="Picture Placeholder 22">
            <a:extLst>
              <a:ext uri="{FF2B5EF4-FFF2-40B4-BE49-F238E27FC236}">
                <a16:creationId xmlns:a16="http://schemas.microsoft.com/office/drawing/2014/main" id="{E03A4154-A1EC-BD03-17C0-115226616046}"/>
              </a:ext>
            </a:extLst>
          </p:cNvPr>
          <p:cNvSpPr>
            <a:spLocks noGrp="1" noChangeAspect="1"/>
          </p:cNvSpPr>
          <p:nvPr>
            <p:ph type="pic" sz="quarter" idx="12"/>
          </p:nvPr>
        </p:nvSpPr>
        <p:spPr>
          <a:xfrm>
            <a:off x="978949"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9" name="Picture Placeholder 22">
            <a:extLst>
              <a:ext uri="{FF2B5EF4-FFF2-40B4-BE49-F238E27FC236}">
                <a16:creationId xmlns:a16="http://schemas.microsoft.com/office/drawing/2014/main" id="{6096C9B8-F926-FE5D-34C5-49BD8CA72BF5}"/>
              </a:ext>
            </a:extLst>
          </p:cNvPr>
          <p:cNvSpPr>
            <a:spLocks noGrp="1" noChangeAspect="1"/>
          </p:cNvSpPr>
          <p:nvPr>
            <p:ph type="pic" sz="quarter" idx="13"/>
          </p:nvPr>
        </p:nvSpPr>
        <p:spPr>
          <a:xfrm>
            <a:off x="2764451"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0" name="Picture Placeholder 22">
            <a:extLst>
              <a:ext uri="{FF2B5EF4-FFF2-40B4-BE49-F238E27FC236}">
                <a16:creationId xmlns:a16="http://schemas.microsoft.com/office/drawing/2014/main" id="{D9AD9E50-67F9-1803-826D-40AB4A3A9700}"/>
              </a:ext>
            </a:extLst>
          </p:cNvPr>
          <p:cNvSpPr>
            <a:spLocks noGrp="1" noChangeAspect="1"/>
          </p:cNvSpPr>
          <p:nvPr>
            <p:ph type="pic" sz="quarter" idx="15"/>
          </p:nvPr>
        </p:nvSpPr>
        <p:spPr>
          <a:xfrm>
            <a:off x="4549953"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5" name="Picture Placeholder 22">
            <a:extLst>
              <a:ext uri="{FF2B5EF4-FFF2-40B4-BE49-F238E27FC236}">
                <a16:creationId xmlns:a16="http://schemas.microsoft.com/office/drawing/2014/main" id="{6F5639B4-4656-EFF1-ACFF-E0D6645233A1}"/>
              </a:ext>
            </a:extLst>
          </p:cNvPr>
          <p:cNvSpPr>
            <a:spLocks noGrp="1" noChangeAspect="1"/>
          </p:cNvSpPr>
          <p:nvPr>
            <p:ph type="pic" sz="quarter" idx="16"/>
          </p:nvPr>
        </p:nvSpPr>
        <p:spPr>
          <a:xfrm>
            <a:off x="8120957"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6" name="Picture Placeholder 22">
            <a:extLst>
              <a:ext uri="{FF2B5EF4-FFF2-40B4-BE49-F238E27FC236}">
                <a16:creationId xmlns:a16="http://schemas.microsoft.com/office/drawing/2014/main" id="{F55AED64-DA6A-8339-B778-417CD234A139}"/>
              </a:ext>
            </a:extLst>
          </p:cNvPr>
          <p:cNvSpPr>
            <a:spLocks noGrp="1" noChangeAspect="1"/>
          </p:cNvSpPr>
          <p:nvPr>
            <p:ph type="pic" sz="quarter" idx="17"/>
          </p:nvPr>
        </p:nvSpPr>
        <p:spPr>
          <a:xfrm>
            <a:off x="9906459"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7" name="Text Placeholder 35">
            <a:extLst>
              <a:ext uri="{FF2B5EF4-FFF2-40B4-BE49-F238E27FC236}">
                <a16:creationId xmlns:a16="http://schemas.microsoft.com/office/drawing/2014/main" id="{416BE438-B61F-2BC2-FC76-2E74FD4FD11F}"/>
              </a:ext>
            </a:extLst>
          </p:cNvPr>
          <p:cNvSpPr>
            <a:spLocks noGrp="1"/>
          </p:cNvSpPr>
          <p:nvPr>
            <p:ph type="body" sz="quarter" idx="18" hasCustomPrompt="1"/>
          </p:nvPr>
        </p:nvSpPr>
        <p:spPr>
          <a:xfrm>
            <a:off x="2765828"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8" name="Text Placeholder 35">
            <a:extLst>
              <a:ext uri="{FF2B5EF4-FFF2-40B4-BE49-F238E27FC236}">
                <a16:creationId xmlns:a16="http://schemas.microsoft.com/office/drawing/2014/main" id="{1718C8B2-06DD-026C-F813-9412B6C442AA}"/>
              </a:ext>
            </a:extLst>
          </p:cNvPr>
          <p:cNvSpPr>
            <a:spLocks noGrp="1"/>
          </p:cNvSpPr>
          <p:nvPr>
            <p:ph type="body" sz="quarter" idx="19" hasCustomPrompt="1"/>
          </p:nvPr>
        </p:nvSpPr>
        <p:spPr>
          <a:xfrm>
            <a:off x="9906993"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9" name="Text Placeholder 35">
            <a:extLst>
              <a:ext uri="{FF2B5EF4-FFF2-40B4-BE49-F238E27FC236}">
                <a16:creationId xmlns:a16="http://schemas.microsoft.com/office/drawing/2014/main" id="{FFC85773-B9B4-EBD6-917E-72194F44FAA3}"/>
              </a:ext>
            </a:extLst>
          </p:cNvPr>
          <p:cNvSpPr>
            <a:spLocks noGrp="1"/>
          </p:cNvSpPr>
          <p:nvPr>
            <p:ph type="body" sz="quarter" idx="20" hasCustomPrompt="1"/>
          </p:nvPr>
        </p:nvSpPr>
        <p:spPr>
          <a:xfrm>
            <a:off x="8121701"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0" name="Text Placeholder 35">
            <a:extLst>
              <a:ext uri="{FF2B5EF4-FFF2-40B4-BE49-F238E27FC236}">
                <a16:creationId xmlns:a16="http://schemas.microsoft.com/office/drawing/2014/main" id="{B58636B3-BDB5-D546-45BB-E6DF87D19B63}"/>
              </a:ext>
            </a:extLst>
          </p:cNvPr>
          <p:cNvSpPr>
            <a:spLocks noGrp="1"/>
          </p:cNvSpPr>
          <p:nvPr>
            <p:ph type="body" sz="quarter" idx="21" hasCustomPrompt="1"/>
          </p:nvPr>
        </p:nvSpPr>
        <p:spPr>
          <a:xfrm>
            <a:off x="4551119"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1" name="Text Placeholder 35">
            <a:extLst>
              <a:ext uri="{FF2B5EF4-FFF2-40B4-BE49-F238E27FC236}">
                <a16:creationId xmlns:a16="http://schemas.microsoft.com/office/drawing/2014/main" id="{AF07145E-F4F7-436A-B5F3-A889F17CCAD3}"/>
              </a:ext>
            </a:extLst>
          </p:cNvPr>
          <p:cNvSpPr>
            <a:spLocks noGrp="1"/>
          </p:cNvSpPr>
          <p:nvPr>
            <p:ph type="body" sz="quarter" idx="22" hasCustomPrompt="1"/>
          </p:nvPr>
        </p:nvSpPr>
        <p:spPr>
          <a:xfrm>
            <a:off x="980537"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2" name="Picture Placeholder 22">
            <a:extLst>
              <a:ext uri="{FF2B5EF4-FFF2-40B4-BE49-F238E27FC236}">
                <a16:creationId xmlns:a16="http://schemas.microsoft.com/office/drawing/2014/main" id="{B86C10AC-8E41-72DF-0C13-96BFB1192D27}"/>
              </a:ext>
            </a:extLst>
          </p:cNvPr>
          <p:cNvSpPr>
            <a:spLocks noGrp="1" noChangeAspect="1"/>
          </p:cNvSpPr>
          <p:nvPr>
            <p:ph type="pic" sz="quarter" idx="23"/>
          </p:nvPr>
        </p:nvSpPr>
        <p:spPr>
          <a:xfrm>
            <a:off x="6335455" y="2625536"/>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3" name="Text Placeholder 35">
            <a:extLst>
              <a:ext uri="{FF2B5EF4-FFF2-40B4-BE49-F238E27FC236}">
                <a16:creationId xmlns:a16="http://schemas.microsoft.com/office/drawing/2014/main" id="{3663DB5A-6460-CE1E-32CB-EE35E75E5144}"/>
              </a:ext>
            </a:extLst>
          </p:cNvPr>
          <p:cNvSpPr>
            <a:spLocks noGrp="1"/>
          </p:cNvSpPr>
          <p:nvPr>
            <p:ph type="body" sz="quarter" idx="24" hasCustomPrompt="1"/>
          </p:nvPr>
        </p:nvSpPr>
        <p:spPr>
          <a:xfrm>
            <a:off x="6336410" y="4003297"/>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4" name="Picture Placeholder 22">
            <a:extLst>
              <a:ext uri="{FF2B5EF4-FFF2-40B4-BE49-F238E27FC236}">
                <a16:creationId xmlns:a16="http://schemas.microsoft.com/office/drawing/2014/main" id="{D0E2F85F-CA0E-0EFB-985F-9985EE89042A}"/>
              </a:ext>
            </a:extLst>
          </p:cNvPr>
          <p:cNvSpPr>
            <a:spLocks noGrp="1" noChangeAspect="1"/>
          </p:cNvSpPr>
          <p:nvPr>
            <p:ph type="pic" sz="quarter" idx="25"/>
          </p:nvPr>
        </p:nvSpPr>
        <p:spPr>
          <a:xfrm>
            <a:off x="978949"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22">
            <a:extLst>
              <a:ext uri="{FF2B5EF4-FFF2-40B4-BE49-F238E27FC236}">
                <a16:creationId xmlns:a16="http://schemas.microsoft.com/office/drawing/2014/main" id="{AE9110EE-A0D8-8E05-4714-256413B5D186}"/>
              </a:ext>
            </a:extLst>
          </p:cNvPr>
          <p:cNvSpPr>
            <a:spLocks noGrp="1" noChangeAspect="1"/>
          </p:cNvSpPr>
          <p:nvPr>
            <p:ph type="pic" sz="quarter" idx="26"/>
          </p:nvPr>
        </p:nvSpPr>
        <p:spPr>
          <a:xfrm>
            <a:off x="2764451"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22">
            <a:extLst>
              <a:ext uri="{FF2B5EF4-FFF2-40B4-BE49-F238E27FC236}">
                <a16:creationId xmlns:a16="http://schemas.microsoft.com/office/drawing/2014/main" id="{09BF1A41-360D-4333-4297-303B5B792AD1}"/>
              </a:ext>
            </a:extLst>
          </p:cNvPr>
          <p:cNvSpPr>
            <a:spLocks noGrp="1" noChangeAspect="1"/>
          </p:cNvSpPr>
          <p:nvPr>
            <p:ph type="pic" sz="quarter" idx="27"/>
          </p:nvPr>
        </p:nvSpPr>
        <p:spPr>
          <a:xfrm>
            <a:off x="4549953"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7" name="Picture Placeholder 22">
            <a:extLst>
              <a:ext uri="{FF2B5EF4-FFF2-40B4-BE49-F238E27FC236}">
                <a16:creationId xmlns:a16="http://schemas.microsoft.com/office/drawing/2014/main" id="{9A657E46-4CE6-9A1D-CB7D-5B1661FC9472}"/>
              </a:ext>
            </a:extLst>
          </p:cNvPr>
          <p:cNvSpPr>
            <a:spLocks noGrp="1" noChangeAspect="1"/>
          </p:cNvSpPr>
          <p:nvPr>
            <p:ph type="pic" sz="quarter" idx="28"/>
          </p:nvPr>
        </p:nvSpPr>
        <p:spPr>
          <a:xfrm>
            <a:off x="8120957"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8" name="Picture Placeholder 22">
            <a:extLst>
              <a:ext uri="{FF2B5EF4-FFF2-40B4-BE49-F238E27FC236}">
                <a16:creationId xmlns:a16="http://schemas.microsoft.com/office/drawing/2014/main" id="{211623EB-574A-EEE0-399C-F3388A781F65}"/>
              </a:ext>
            </a:extLst>
          </p:cNvPr>
          <p:cNvSpPr>
            <a:spLocks noGrp="1" noChangeAspect="1"/>
          </p:cNvSpPr>
          <p:nvPr>
            <p:ph type="pic" sz="quarter" idx="29"/>
          </p:nvPr>
        </p:nvSpPr>
        <p:spPr>
          <a:xfrm>
            <a:off x="9906459"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9" name="Text Placeholder 35">
            <a:extLst>
              <a:ext uri="{FF2B5EF4-FFF2-40B4-BE49-F238E27FC236}">
                <a16:creationId xmlns:a16="http://schemas.microsoft.com/office/drawing/2014/main" id="{A67EB585-53CD-EC5F-3AF9-BF79B5017102}"/>
              </a:ext>
            </a:extLst>
          </p:cNvPr>
          <p:cNvSpPr>
            <a:spLocks noGrp="1"/>
          </p:cNvSpPr>
          <p:nvPr>
            <p:ph type="body" sz="quarter" idx="30" hasCustomPrompt="1"/>
          </p:nvPr>
        </p:nvSpPr>
        <p:spPr>
          <a:xfrm>
            <a:off x="2765828"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0" name="Text Placeholder 35">
            <a:extLst>
              <a:ext uri="{FF2B5EF4-FFF2-40B4-BE49-F238E27FC236}">
                <a16:creationId xmlns:a16="http://schemas.microsoft.com/office/drawing/2014/main" id="{7E8902CD-83D0-98B2-8EB7-06ABB2FB29C7}"/>
              </a:ext>
            </a:extLst>
          </p:cNvPr>
          <p:cNvSpPr>
            <a:spLocks noGrp="1"/>
          </p:cNvSpPr>
          <p:nvPr>
            <p:ph type="body" sz="quarter" idx="31" hasCustomPrompt="1"/>
          </p:nvPr>
        </p:nvSpPr>
        <p:spPr>
          <a:xfrm>
            <a:off x="9906993"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1" name="Text Placeholder 35">
            <a:extLst>
              <a:ext uri="{FF2B5EF4-FFF2-40B4-BE49-F238E27FC236}">
                <a16:creationId xmlns:a16="http://schemas.microsoft.com/office/drawing/2014/main" id="{0222283B-C6B5-01A4-94A1-DD09D75796C1}"/>
              </a:ext>
            </a:extLst>
          </p:cNvPr>
          <p:cNvSpPr>
            <a:spLocks noGrp="1"/>
          </p:cNvSpPr>
          <p:nvPr>
            <p:ph type="body" sz="quarter" idx="32" hasCustomPrompt="1"/>
          </p:nvPr>
        </p:nvSpPr>
        <p:spPr>
          <a:xfrm>
            <a:off x="8121701"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2" name="Text Placeholder 35">
            <a:extLst>
              <a:ext uri="{FF2B5EF4-FFF2-40B4-BE49-F238E27FC236}">
                <a16:creationId xmlns:a16="http://schemas.microsoft.com/office/drawing/2014/main" id="{DC414C6C-0815-819B-7B12-A0E837CC9983}"/>
              </a:ext>
            </a:extLst>
          </p:cNvPr>
          <p:cNvSpPr>
            <a:spLocks noGrp="1"/>
          </p:cNvSpPr>
          <p:nvPr>
            <p:ph type="body" sz="quarter" idx="33" hasCustomPrompt="1"/>
          </p:nvPr>
        </p:nvSpPr>
        <p:spPr>
          <a:xfrm>
            <a:off x="4551119"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3" name="Text Placeholder 35">
            <a:extLst>
              <a:ext uri="{FF2B5EF4-FFF2-40B4-BE49-F238E27FC236}">
                <a16:creationId xmlns:a16="http://schemas.microsoft.com/office/drawing/2014/main" id="{12A13BFD-511E-6272-662C-FB4EE4658367}"/>
              </a:ext>
            </a:extLst>
          </p:cNvPr>
          <p:cNvSpPr>
            <a:spLocks noGrp="1"/>
          </p:cNvSpPr>
          <p:nvPr>
            <p:ph type="body" sz="quarter" idx="34" hasCustomPrompt="1"/>
          </p:nvPr>
        </p:nvSpPr>
        <p:spPr>
          <a:xfrm>
            <a:off x="980537"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4" name="Picture Placeholder 22">
            <a:extLst>
              <a:ext uri="{FF2B5EF4-FFF2-40B4-BE49-F238E27FC236}">
                <a16:creationId xmlns:a16="http://schemas.microsoft.com/office/drawing/2014/main" id="{9DF4B2AF-8CF5-2250-11CE-90266F2CAC56}"/>
              </a:ext>
            </a:extLst>
          </p:cNvPr>
          <p:cNvSpPr>
            <a:spLocks noGrp="1" noChangeAspect="1"/>
          </p:cNvSpPr>
          <p:nvPr>
            <p:ph type="pic" sz="quarter" idx="35"/>
          </p:nvPr>
        </p:nvSpPr>
        <p:spPr>
          <a:xfrm>
            <a:off x="6335455" y="4740331"/>
            <a:ext cx="1143298"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55" name="Text Placeholder 35">
            <a:extLst>
              <a:ext uri="{FF2B5EF4-FFF2-40B4-BE49-F238E27FC236}">
                <a16:creationId xmlns:a16="http://schemas.microsoft.com/office/drawing/2014/main" id="{BCB63897-9C12-8CB4-A248-21C0D70889E4}"/>
              </a:ext>
            </a:extLst>
          </p:cNvPr>
          <p:cNvSpPr>
            <a:spLocks noGrp="1"/>
          </p:cNvSpPr>
          <p:nvPr>
            <p:ph type="body" sz="quarter" idx="36" hasCustomPrompt="1"/>
          </p:nvPr>
        </p:nvSpPr>
        <p:spPr>
          <a:xfrm>
            <a:off x="6336410" y="6118092"/>
            <a:ext cx="1143298"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5865988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u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392" y="1984374"/>
            <a:ext cx="10001526" cy="3995420"/>
          </a:xfrm>
        </p:spPr>
        <p:txBody>
          <a:bodyPr/>
          <a:lstStyle>
            <a:lvl1pP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850807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it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Content Placeholder 2"/>
          <p:cNvSpPr>
            <a:spLocks noGrp="1"/>
          </p:cNvSpPr>
          <p:nvPr>
            <p:ph idx="1"/>
          </p:nvPr>
        </p:nvSpPr>
        <p:spPr>
          <a:xfrm>
            <a:off x="973392" y="1984375"/>
            <a:ext cx="10001526" cy="3995419"/>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7" name="TextBox 6">
            <a:extLst>
              <a:ext uri="{FF2B5EF4-FFF2-40B4-BE49-F238E27FC236}">
                <a16:creationId xmlns:a16="http://schemas.microsoft.com/office/drawing/2014/main" id="{E73D88A9-4C41-9613-A075-C7F251655E9F}"/>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63657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18EFA6-6BFB-E9D1-C37B-E15118B7CB4B}"/>
              </a:ext>
            </a:extLst>
          </p:cNvPr>
          <p:cNvSpPr/>
          <p:nvPr userDrawn="1"/>
        </p:nvSpPr>
        <p:spPr>
          <a:xfrm>
            <a:off x="1" y="4572000"/>
            <a:ext cx="12192000"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Text Placeholder 9"/>
          <p:cNvSpPr>
            <a:spLocks noGrp="1"/>
          </p:cNvSpPr>
          <p:nvPr>
            <p:ph type="body" sz="quarter" idx="13"/>
          </p:nvPr>
        </p:nvSpPr>
        <p:spPr>
          <a:xfrm>
            <a:off x="973392" y="5245735"/>
            <a:ext cx="2286595"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392" y="4952999"/>
            <a:ext cx="2286595"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1" name="Text Placeholder 14"/>
          <p:cNvSpPr>
            <a:spLocks noGrp="1"/>
          </p:cNvSpPr>
          <p:nvPr>
            <p:ph type="body" sz="quarter" idx="25"/>
          </p:nvPr>
        </p:nvSpPr>
        <p:spPr>
          <a:xfrm>
            <a:off x="973498" y="1597025"/>
            <a:ext cx="10004002" cy="274320"/>
          </a:xfrm>
        </p:spPr>
        <p:txBody>
          <a:bodyPr bIns="0" anchor="t" anchorCtr="0"/>
          <a:lstStyle>
            <a:lvl1pPr marL="0" indent="0">
              <a:buNone/>
              <a:defRPr sz="22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27"/>
          </p:nvPr>
        </p:nvSpPr>
        <p:spPr>
          <a:xfrm>
            <a:off x="973498" y="2854594"/>
            <a:ext cx="10004002" cy="274320"/>
          </a:xfrm>
        </p:spPr>
        <p:txBody>
          <a:bodyPr bIns="0" anchor="t" anchorCtr="0"/>
          <a:lstStyle>
            <a:lvl1pPr marL="0" indent="0">
              <a:buNone/>
              <a:defRPr sz="22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7580" y="5245735"/>
            <a:ext cx="2286595"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7580" y="4952999"/>
            <a:ext cx="2286595"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1767" y="5245735"/>
            <a:ext cx="2286595"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1767" y="4952999"/>
            <a:ext cx="2286595"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6526" y="5245735"/>
            <a:ext cx="2286595"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6526" y="4952999"/>
            <a:ext cx="2286595"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6" name="Text Placeholder 5">
            <a:extLst>
              <a:ext uri="{FF2B5EF4-FFF2-40B4-BE49-F238E27FC236}">
                <a16:creationId xmlns:a16="http://schemas.microsoft.com/office/drawing/2014/main" id="{67CC996F-7A21-22D4-C8F4-FCEAA3EEA538}"/>
              </a:ext>
            </a:extLst>
          </p:cNvPr>
          <p:cNvSpPr>
            <a:spLocks noGrp="1"/>
          </p:cNvSpPr>
          <p:nvPr>
            <p:ph type="body" sz="quarter" idx="37"/>
          </p:nvPr>
        </p:nvSpPr>
        <p:spPr>
          <a:xfrm>
            <a:off x="973497" y="1881187"/>
            <a:ext cx="10006142" cy="675574"/>
          </a:xfrm>
        </p:spPr>
        <p:txBody>
          <a:bodyPr tIns="91440">
            <a:spAutoFit/>
          </a:bodyPr>
          <a:lstStyle>
            <a:lvl1pPr>
              <a:spcBef>
                <a:spcPts val="900"/>
              </a:spcBef>
              <a:buClr>
                <a:schemeClr val="accent1"/>
              </a:buClr>
              <a:defRPr sz="1800">
                <a:solidFill>
                  <a:schemeClr val="bg1"/>
                </a:solidFill>
              </a:defRPr>
            </a:lvl1pPr>
            <a:lvl2pPr>
              <a:spcBef>
                <a:spcPts val="300"/>
              </a:spcBef>
              <a:buClr>
                <a:schemeClr val="bg1">
                  <a:lumMod val="50000"/>
                  <a:lumOff val="50000"/>
                </a:schemeClr>
              </a:buClr>
              <a:defRPr sz="1800">
                <a:solidFill>
                  <a:schemeClr val="bg1"/>
                </a:solidFill>
              </a:defRPr>
            </a:lvl2pPr>
            <a:lvl3pPr>
              <a:buClr>
                <a:schemeClr val="accent1">
                  <a:lumMod val="40000"/>
                  <a:lumOff val="60000"/>
                </a:schemeClr>
              </a:buClr>
              <a:defRPr>
                <a:solidFill>
                  <a:schemeClr val="bg1"/>
                </a:solidFill>
              </a:defRPr>
            </a:lvl3pPr>
            <a:lvl4pPr>
              <a:buClr>
                <a:schemeClr val="accent1">
                  <a:lumMod val="40000"/>
                  <a:lumOff val="60000"/>
                </a:schemeClr>
              </a:buClr>
              <a:defRPr>
                <a:solidFill>
                  <a:schemeClr val="bg1"/>
                </a:solidFill>
              </a:defRPr>
            </a:lvl4pPr>
            <a:lvl5pPr>
              <a:buClr>
                <a:schemeClr val="accent1">
                  <a:lumMod val="40000"/>
                  <a:lumOff val="60000"/>
                </a:schemeClr>
              </a:buClr>
              <a:defRPr>
                <a:solidFill>
                  <a:schemeClr val="bg1"/>
                </a:solidFill>
              </a:defRPr>
            </a:lvl5pPr>
          </a:lstStyle>
          <a:p>
            <a:pPr lvl="0"/>
            <a:r>
              <a:rPr lang="en-US"/>
              <a:t>Click to edit Master text styles</a:t>
            </a:r>
          </a:p>
          <a:p>
            <a:pPr lvl="1"/>
            <a:r>
              <a:rPr lang="en-US"/>
              <a:t>Second level</a:t>
            </a:r>
          </a:p>
        </p:txBody>
      </p:sp>
      <p:sp>
        <p:nvSpPr>
          <p:cNvPr id="28" name="TextBox 27">
            <a:extLst>
              <a:ext uri="{FF2B5EF4-FFF2-40B4-BE49-F238E27FC236}">
                <a16:creationId xmlns:a16="http://schemas.microsoft.com/office/drawing/2014/main" id="{A4C1B305-165D-F615-2364-D05A5F512F64}"/>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D9A83689-69FC-49C3-AE01-B63256ED092A}" type="datetimeyyyy">
              <a:rPr lang="en-US" sz="700" smtClean="0">
                <a:solidFill>
                  <a:schemeClr val="tx2"/>
                </a:solidFill>
              </a:rPr>
              <a:t>2024</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
        <p:nvSpPr>
          <p:cNvPr id="9" name="Text Placeholder 8">
            <a:extLst>
              <a:ext uri="{FF2B5EF4-FFF2-40B4-BE49-F238E27FC236}">
                <a16:creationId xmlns:a16="http://schemas.microsoft.com/office/drawing/2014/main" id="{93E29089-8BB4-2C34-4C01-9975D697BD1E}"/>
              </a:ext>
            </a:extLst>
          </p:cNvPr>
          <p:cNvSpPr>
            <a:spLocks noGrp="1"/>
          </p:cNvSpPr>
          <p:nvPr>
            <p:ph type="body" sz="quarter" idx="38"/>
          </p:nvPr>
        </p:nvSpPr>
        <p:spPr>
          <a:xfrm>
            <a:off x="973390" y="3141664"/>
            <a:ext cx="10006142" cy="963345"/>
          </a:xfrm>
        </p:spPr>
        <p:txBody>
          <a:bodyPr tIns="91440">
            <a:spAutoFit/>
          </a:bodyPr>
          <a:lstStyle>
            <a:lvl1pPr>
              <a:spcBef>
                <a:spcPts val="900"/>
              </a:spcBef>
              <a:buClr>
                <a:schemeClr val="accent1"/>
              </a:buClr>
              <a:defRPr sz="1800">
                <a:solidFill>
                  <a:schemeClr val="bg1"/>
                </a:solidFill>
              </a:defRPr>
            </a:lvl1pPr>
            <a:lvl2pPr>
              <a:spcBef>
                <a:spcPts val="300"/>
              </a:spcBef>
              <a:buClr>
                <a:schemeClr val="bg1">
                  <a:lumMod val="50000"/>
                  <a:lumOff val="50000"/>
                </a:schemeClr>
              </a:buClr>
              <a:defRPr sz="1800">
                <a:solidFill>
                  <a:schemeClr val="bg1"/>
                </a:solidFill>
              </a:defRPr>
            </a:lvl2pPr>
            <a:lvl3pPr>
              <a:spcBef>
                <a:spcPts val="300"/>
              </a:spcBef>
              <a:buClr>
                <a:schemeClr val="bg1">
                  <a:lumMod val="50000"/>
                  <a:lumOff val="50000"/>
                </a:schemeClr>
              </a:buClr>
              <a:defRPr sz="1800">
                <a:solidFill>
                  <a:schemeClr val="bg1"/>
                </a:solidFill>
              </a:defRPr>
            </a:lvl3pPr>
            <a:lvl4pPr>
              <a:spcBef>
                <a:spcPts val="300"/>
              </a:spcBef>
              <a:buClr>
                <a:schemeClr val="bg1">
                  <a:lumMod val="50000"/>
                  <a:lumOff val="50000"/>
                </a:schemeClr>
              </a:buClr>
              <a:defRPr sz="1800">
                <a:solidFill>
                  <a:schemeClr val="bg1"/>
                </a:solidFill>
              </a:defRPr>
            </a:lvl4pPr>
            <a:lvl5pPr>
              <a:spcBef>
                <a:spcPts val="300"/>
              </a:spcBef>
              <a:buClr>
                <a:schemeClr val="bg1">
                  <a:lumMod val="50000"/>
                  <a:lumOff val="50000"/>
                </a:schemeClr>
              </a:buClr>
              <a:defRPr sz="18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339904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arning objective blue_white_bulleted text">
    <p:spTree>
      <p:nvGrpSpPr>
        <p:cNvPr id="1" name=""/>
        <p:cNvGrpSpPr/>
        <p:nvPr/>
      </p:nvGrpSpPr>
      <p:grpSpPr>
        <a:xfrm>
          <a:off x="0" y="0"/>
          <a:ext cx="0" cy="0"/>
          <a:chOff x="0" y="0"/>
          <a:chExt cx="0" cy="0"/>
        </a:xfrm>
      </p:grpSpPr>
      <p:sp>
        <p:nvSpPr>
          <p:cNvPr id="6" name="Rectangle 5"/>
          <p:cNvSpPr/>
          <p:nvPr userDrawn="1"/>
        </p:nvSpPr>
        <p:spPr>
          <a:xfrm>
            <a:off x="4417575" y="0"/>
            <a:ext cx="77744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8" name="Text Placeholder 7">
            <a:extLst>
              <a:ext uri="{FF2B5EF4-FFF2-40B4-BE49-F238E27FC236}">
                <a16:creationId xmlns:a16="http://schemas.microsoft.com/office/drawing/2014/main" id="{8B570976-0F83-4EF7-9E03-31F7646FD113}"/>
              </a:ext>
            </a:extLst>
          </p:cNvPr>
          <p:cNvSpPr>
            <a:spLocks noGrp="1"/>
          </p:cNvSpPr>
          <p:nvPr>
            <p:ph type="body" sz="quarter" idx="14"/>
          </p:nvPr>
        </p:nvSpPr>
        <p:spPr>
          <a:xfrm>
            <a:off x="4982873" y="1595438"/>
            <a:ext cx="6691468" cy="3657600"/>
          </a:xfrm>
        </p:spPr>
        <p:txBody>
          <a:bodyPr bIns="0" anchor="ctr" anchorCtr="0"/>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TextBox 9"/>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044465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arning objective White_blue_bullete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21C5FE-44DA-458E-BC79-4FE92B4845F3}"/>
              </a:ext>
            </a:extLst>
          </p:cNvPr>
          <p:cNvSpPr/>
          <p:nvPr userDrawn="1"/>
        </p:nvSpPr>
        <p:spPr>
          <a:xfrm>
            <a:off x="0" y="0"/>
            <a:ext cx="44207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 name="Title 1"/>
          <p:cNvSpPr>
            <a:spLocks noGrp="1"/>
          </p:cNvSpPr>
          <p:nvPr>
            <p:ph type="title" hasCustomPrompt="1"/>
          </p:nvPr>
        </p:nvSpPr>
        <p:spPr>
          <a:xfrm>
            <a:off x="973392" y="2366170"/>
            <a:ext cx="3066261" cy="2125663"/>
          </a:xfrm>
        </p:spPr>
        <p:txBody>
          <a:bodyPr tIns="0" bIns="0" anchor="ctr" anchorCtr="0"/>
          <a:lstStyle>
            <a:lvl1pPr>
              <a:defRPr baseline="0">
                <a:solidFill>
                  <a:schemeClr val="bg1"/>
                </a:solidFill>
              </a:defRPr>
            </a:lvl1pPr>
          </a:lstStyle>
          <a:p>
            <a:r>
              <a:rPr lang="en-US" dirty="0"/>
              <a:t>CLICK TO EDIT TITLE</a:t>
            </a:r>
          </a:p>
        </p:txBody>
      </p:sp>
      <p:sp>
        <p:nvSpPr>
          <p:cNvPr id="4" name="Date Placeholder 3"/>
          <p:cNvSpPr>
            <a:spLocks noGrp="1"/>
          </p:cNvSpPr>
          <p:nvPr>
            <p:ph type="dt" sz="half" idx="10"/>
          </p:nvPr>
        </p:nvSpPr>
        <p:spPr/>
        <p:txBody>
          <a:bodyPr/>
          <a:lstStyle>
            <a:lvl1pPr>
              <a:defRPr>
                <a:solidFill>
                  <a:schemeClr val="tx2"/>
                </a:solidFill>
              </a:defRPr>
            </a:lvl1pPr>
          </a:lstStyle>
          <a:p>
            <a:fld id="{3465F197-B1B8-4584-8B75-5D45B647D250}" type="datetimeFigureOut">
              <a:rPr lang="en-US" smtClean="0"/>
              <a:pPr/>
              <a:t>5/16/24</a:t>
            </a:fld>
            <a:endParaRPr lang="en-US" dirty="0"/>
          </a:p>
        </p:txBody>
      </p:sp>
      <p:sp>
        <p:nvSpPr>
          <p:cNvPr id="7" name="Rectangle 6"/>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8" name="Text Placeholder 7">
            <a:extLst>
              <a:ext uri="{FF2B5EF4-FFF2-40B4-BE49-F238E27FC236}">
                <a16:creationId xmlns:a16="http://schemas.microsoft.com/office/drawing/2014/main" id="{19E030C3-7AC1-03C7-5F65-4C1F1EF85E11}"/>
              </a:ext>
            </a:extLst>
          </p:cNvPr>
          <p:cNvSpPr>
            <a:spLocks noGrp="1"/>
          </p:cNvSpPr>
          <p:nvPr>
            <p:ph type="body" sz="quarter" idx="14"/>
          </p:nvPr>
        </p:nvSpPr>
        <p:spPr>
          <a:xfrm>
            <a:off x="4982873" y="1595438"/>
            <a:ext cx="6691468" cy="3657600"/>
          </a:xfrm>
        </p:spPr>
        <p:txBody>
          <a:bodyPr bIns="0" anchor="ctr" anchorCtr="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593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ue 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2401" y="0"/>
            <a:ext cx="7199600" cy="6858000"/>
          </a:xfrm>
        </p:spPr>
        <p:txBody>
          <a:bodyPr/>
          <a:lstStyle>
            <a:lvl1pPr marL="0" indent="0">
              <a:buNone/>
              <a:defRPr>
                <a:solidFill>
                  <a:schemeClr val="tx1"/>
                </a:solidFill>
              </a:defRPr>
            </a:lvl1pPr>
          </a:lstStyle>
          <a:p>
            <a:r>
              <a:rPr lang="en-US"/>
              <a:t>Click icon to add picture</a:t>
            </a:r>
            <a:endParaRPr lang="en-US" dirty="0"/>
          </a:p>
        </p:txBody>
      </p:sp>
      <p:sp>
        <p:nvSpPr>
          <p:cNvPr id="2" name="Title 1"/>
          <p:cNvSpPr>
            <a:spLocks noGrp="1"/>
          </p:cNvSpPr>
          <p:nvPr>
            <p:ph type="title" hasCustomPrompt="1"/>
          </p:nvPr>
        </p:nvSpPr>
        <p:spPr>
          <a:xfrm>
            <a:off x="973392" y="2366170"/>
            <a:ext cx="3656964"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2"/>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10" name="Text Placeholder 9"/>
          <p:cNvSpPr>
            <a:spLocks noGrp="1"/>
          </p:cNvSpPr>
          <p:nvPr>
            <p:ph type="body" sz="quarter" idx="13"/>
          </p:nvPr>
        </p:nvSpPr>
        <p:spPr>
          <a:xfrm>
            <a:off x="973392" y="4838700"/>
            <a:ext cx="3666492"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252736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hite 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2401" y="0"/>
            <a:ext cx="7199600"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392" y="2366170"/>
            <a:ext cx="3656964" cy="2125663"/>
          </a:xfrm>
        </p:spPr>
        <p:txBody>
          <a:bodyPr tIns="0" bIns="0" anchor="ctr" anchorCtr="0"/>
          <a:lstStyle>
            <a:lvl1pPr>
              <a:defRPr sz="3200"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392" y="4838700"/>
            <a:ext cx="3666492" cy="127635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2" name="TextBox 11">
            <a:extLst>
              <a:ext uri="{FF2B5EF4-FFF2-40B4-BE49-F238E27FC236}">
                <a16:creationId xmlns:a16="http://schemas.microsoft.com/office/drawing/2014/main" id="{A93733F1-F708-34AA-DB25-8C266B894D4F}"/>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266185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ue Quote_image lef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878079" cy="6858000"/>
          </a:xfrm>
        </p:spPr>
        <p:txBody>
          <a:bodyPr/>
          <a:lstStyle>
            <a:lvl1pPr marL="0" indent="0">
              <a:buNone/>
              <a:defRPr>
                <a:solidFill>
                  <a:schemeClr val="tx1"/>
                </a:solidFill>
              </a:defRPr>
            </a:lvl1pPr>
          </a:lstStyle>
          <a:p>
            <a:r>
              <a:rPr lang="en-US"/>
              <a:t>Click icon to add picture</a:t>
            </a:r>
            <a:endParaRPr lang="en-US" dirty="0"/>
          </a:p>
        </p:txBody>
      </p:sp>
      <p:sp>
        <p:nvSpPr>
          <p:cNvPr id="2" name="Title 1"/>
          <p:cNvSpPr>
            <a:spLocks noGrp="1"/>
          </p:cNvSpPr>
          <p:nvPr>
            <p:ph type="title" hasCustomPrompt="1"/>
          </p:nvPr>
        </p:nvSpPr>
        <p:spPr>
          <a:xfrm>
            <a:off x="7408096" y="2366170"/>
            <a:ext cx="3475462"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2"/>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a:xfrm>
            <a:off x="7226594" y="6135688"/>
            <a:ext cx="4442983" cy="365760"/>
          </a:xfrm>
        </p:spPr>
        <p:txBody>
          <a:bodyPr/>
          <a:lstStyle>
            <a:lvl1pPr>
              <a:defRPr>
                <a:solidFill>
                  <a:schemeClr val="tx2"/>
                </a:solidFill>
              </a:defRPr>
            </a:lvl1pPr>
          </a:lstStyle>
          <a:p>
            <a:endParaRPr lang="en-US" dirty="0"/>
          </a:p>
        </p:txBody>
      </p:sp>
      <p:sp>
        <p:nvSpPr>
          <p:cNvPr id="10" name="Text Placeholder 9"/>
          <p:cNvSpPr>
            <a:spLocks noGrp="1"/>
          </p:cNvSpPr>
          <p:nvPr>
            <p:ph type="body" sz="quarter" idx="13"/>
          </p:nvPr>
        </p:nvSpPr>
        <p:spPr>
          <a:xfrm>
            <a:off x="7408570" y="4838700"/>
            <a:ext cx="3484516"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42FA9913-AEBA-DE21-CAC8-2A20353C8C65}"/>
              </a:ext>
            </a:extLst>
          </p:cNvPr>
          <p:cNvSpPr/>
          <p:nvPr userDrawn="1"/>
        </p:nvSpPr>
        <p:spPr>
          <a:xfrm>
            <a:off x="7408570"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24965490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hite Quote_image lef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878079"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7408569" y="2366170"/>
            <a:ext cx="3656964" cy="2125663"/>
          </a:xfrm>
        </p:spPr>
        <p:txBody>
          <a:bodyPr tIns="0" bIns="0" anchor="ctr" anchorCtr="0"/>
          <a:lstStyle>
            <a:lvl1pPr>
              <a:defRPr sz="3200"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a:xfrm>
            <a:off x="7226594" y="6135688"/>
            <a:ext cx="4442983" cy="365760"/>
          </a:xfrm>
        </p:spPr>
        <p:txBody>
          <a:bodyPr/>
          <a:lstStyle>
            <a:lvl1pPr>
              <a:defRPr>
                <a:solidFill>
                  <a:schemeClr val="bg1">
                    <a:lumMod val="50000"/>
                    <a:lumOff val="50000"/>
                  </a:schemeClr>
                </a:solidFill>
              </a:defRPr>
            </a:lvl1pPr>
          </a:lstStyle>
          <a:p>
            <a:endParaRPr lang="en-US" dirty="0"/>
          </a:p>
        </p:txBody>
      </p:sp>
      <p:sp>
        <p:nvSpPr>
          <p:cNvPr id="10" name="Text Placeholder 9"/>
          <p:cNvSpPr>
            <a:spLocks noGrp="1"/>
          </p:cNvSpPr>
          <p:nvPr>
            <p:ph type="body" sz="quarter" idx="13"/>
          </p:nvPr>
        </p:nvSpPr>
        <p:spPr>
          <a:xfrm>
            <a:off x="7408570" y="4838700"/>
            <a:ext cx="3666492" cy="127635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31496ABE-CABC-23F7-513A-E113E4AEE0C5}"/>
              </a:ext>
            </a:extLst>
          </p:cNvPr>
          <p:cNvSpPr/>
          <p:nvPr userDrawn="1"/>
        </p:nvSpPr>
        <p:spPr>
          <a:xfrm>
            <a:off x="7408570"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Box 8">
            <a:extLst>
              <a:ext uri="{FF2B5EF4-FFF2-40B4-BE49-F238E27FC236}">
                <a16:creationId xmlns:a16="http://schemas.microsoft.com/office/drawing/2014/main" id="{B2C92F58-4487-877F-BAC8-7F9DB5440021}"/>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04191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 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7" y="3075053"/>
            <a:ext cx="8202420" cy="707894"/>
          </a:xfrm>
        </p:spPr>
        <p:txBody>
          <a:bodyPr anchor="ctr" anchorCtr="0">
            <a:spAutoFit/>
          </a:bodyPr>
          <a:lstStyle>
            <a:lvl1pPr algn="l">
              <a:lnSpc>
                <a:spcPct val="100000"/>
              </a:lnSpc>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10310540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hite 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7" y="3086100"/>
            <a:ext cx="8202420" cy="685800"/>
          </a:xfrm>
        </p:spPr>
        <p:txBody>
          <a:bodyPr anchor="ctr" anchorCtr="0"/>
          <a:lstStyle>
            <a:lvl1pPr algn="l">
              <a:lnSpc>
                <a:spcPct val="100000"/>
              </a:lnSpc>
              <a:defRPr sz="40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3" name="TextBox 2">
            <a:extLst>
              <a:ext uri="{FF2B5EF4-FFF2-40B4-BE49-F238E27FC236}">
                <a16:creationId xmlns:a16="http://schemas.microsoft.com/office/drawing/2014/main" id="{EE82FC31-7E84-376A-6609-549A191436CF}"/>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5052116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0/50 Blue Text_Whit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6001"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7" name="Content Placeholder 7"/>
          <p:cNvSpPr>
            <a:spLocks noGrp="1"/>
          </p:cNvSpPr>
          <p:nvPr>
            <p:ph sz="quarter" idx="12"/>
          </p:nvPr>
        </p:nvSpPr>
        <p:spPr>
          <a:xfrm>
            <a:off x="6096002" y="0"/>
            <a:ext cx="6095998"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2164046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50/50 Text_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6001" y="0"/>
            <a:ext cx="6095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7" name="Content Placeholder 7"/>
          <p:cNvSpPr>
            <a:spLocks noGrp="1"/>
          </p:cNvSpPr>
          <p:nvPr>
            <p:ph sz="quarter" idx="12"/>
          </p:nvPr>
        </p:nvSpPr>
        <p:spPr>
          <a:xfrm>
            <a:off x="6096002" y="0"/>
            <a:ext cx="6095998"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8838570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50/50 Text_Image">
    <p:spTree>
      <p:nvGrpSpPr>
        <p:cNvPr id="1" name=""/>
        <p:cNvGrpSpPr/>
        <p:nvPr/>
      </p:nvGrpSpPr>
      <p:grpSpPr>
        <a:xfrm>
          <a:off x="0" y="0"/>
          <a:ext cx="0" cy="0"/>
          <a:chOff x="0" y="0"/>
          <a:chExt cx="0" cy="0"/>
        </a:xfrm>
      </p:grpSpPr>
      <p:sp>
        <p:nvSpPr>
          <p:cNvPr id="7" name="Content Placeholder 7"/>
          <p:cNvSpPr>
            <a:spLocks noGrp="1"/>
          </p:cNvSpPr>
          <p:nvPr>
            <p:ph sz="quarter" idx="12"/>
          </p:nvPr>
        </p:nvSpPr>
        <p:spPr>
          <a:xfrm>
            <a:off x="6096002" y="0"/>
            <a:ext cx="6095998"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973392" y="536576"/>
            <a:ext cx="477485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392" y="1984375"/>
            <a:ext cx="4774855"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1390719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White Image_Blue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26A587-BCC7-41CB-96B2-3FC06F9CB1FC}"/>
              </a:ext>
            </a:extLst>
          </p:cNvPr>
          <p:cNvSpPr/>
          <p:nvPr userDrawn="1"/>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Content Placeholder 7"/>
          <p:cNvSpPr>
            <a:spLocks noGrp="1"/>
          </p:cNvSpPr>
          <p:nvPr>
            <p:ph sz="quarter" idx="12"/>
          </p:nvPr>
        </p:nvSpPr>
        <p:spPr>
          <a:xfrm>
            <a:off x="0" y="0"/>
            <a:ext cx="6095999"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2" name="Title 1"/>
          <p:cNvSpPr>
            <a:spLocks noGrp="1"/>
          </p:cNvSpPr>
          <p:nvPr>
            <p:ph type="title" hasCustomPrompt="1"/>
          </p:nvPr>
        </p:nvSpPr>
        <p:spPr>
          <a:xfrm>
            <a:off x="6626490" y="536576"/>
            <a:ext cx="5043087"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6626490" y="1984375"/>
            <a:ext cx="5043087"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626490"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3029629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 50/50 Image_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26A587-BCC7-41CB-96B2-3FC06F9CB1FC}"/>
              </a:ext>
            </a:extLst>
          </p:cNvPr>
          <p:cNvSpPr/>
          <p:nvPr userDrawn="1"/>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8" name="Content Placeholder 7"/>
          <p:cNvSpPr>
            <a:spLocks noGrp="1"/>
          </p:cNvSpPr>
          <p:nvPr>
            <p:ph sz="quarter" idx="12"/>
          </p:nvPr>
        </p:nvSpPr>
        <p:spPr>
          <a:xfrm>
            <a:off x="0" y="0"/>
            <a:ext cx="6100637"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2" name="Title 1"/>
          <p:cNvSpPr>
            <a:spLocks noGrp="1"/>
          </p:cNvSpPr>
          <p:nvPr>
            <p:ph type="title" hasCustomPrompt="1"/>
          </p:nvPr>
        </p:nvSpPr>
        <p:spPr>
          <a:xfrm>
            <a:off x="6626490" y="536576"/>
            <a:ext cx="5043087"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6626490" y="1984375"/>
            <a:ext cx="5043087" cy="3986784"/>
          </a:xfrm>
        </p:spPr>
        <p:txBody>
          <a:bodyPr/>
          <a:lstStyle>
            <a:lvl1pPr>
              <a:spcBef>
                <a:spcPts val="1200"/>
              </a:spcBef>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6626490"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Box 8">
            <a:extLst>
              <a:ext uri="{FF2B5EF4-FFF2-40B4-BE49-F238E27FC236}">
                <a16:creationId xmlns:a16="http://schemas.microsoft.com/office/drawing/2014/main" id="{412BBF97-CE3C-DE67-AA30-0EE502C8F931}"/>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4239294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 50/50 Image_ 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600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626490" y="536576"/>
            <a:ext cx="5043087"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6626490" y="1984375"/>
            <a:ext cx="5043087"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626490"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1835156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0/60 Blue Text_ White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ED3CCD-2D58-4F00-8070-0431BC9E4330}"/>
              </a:ext>
            </a:extLst>
          </p:cNvPr>
          <p:cNvSpPr/>
          <p:nvPr userDrawn="1"/>
        </p:nvSpPr>
        <p:spPr>
          <a:xfrm>
            <a:off x="4992401" y="0"/>
            <a:ext cx="719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2">
                  <a:lumMod val="90000"/>
                </a:schemeClr>
              </a:solidFill>
            </a:endParaRPr>
          </a:p>
        </p:txBody>
      </p:sp>
      <p:sp>
        <p:nvSpPr>
          <p:cNvPr id="8" name="Content Placeholder 7"/>
          <p:cNvSpPr>
            <a:spLocks noGrp="1"/>
          </p:cNvSpPr>
          <p:nvPr>
            <p:ph sz="quarter" idx="12"/>
          </p:nvPr>
        </p:nvSpPr>
        <p:spPr>
          <a:xfrm>
            <a:off x="4992401" y="0"/>
            <a:ext cx="7199600"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9" name="Content Placeholder 2"/>
          <p:cNvSpPr>
            <a:spLocks noGrp="1"/>
          </p:cNvSpPr>
          <p:nvPr>
            <p:ph sz="half" idx="1"/>
          </p:nvPr>
        </p:nvSpPr>
        <p:spPr>
          <a:xfrm>
            <a:off x="973391" y="1984375"/>
            <a:ext cx="366649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1" y="536575"/>
            <a:ext cx="3666493" cy="1060450"/>
          </a:xfrm>
        </p:spPr>
        <p:txBody>
          <a:bodyPr/>
          <a:lstStyle>
            <a:lvl1pPr>
              <a:defRPr baseline="0"/>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 name="TextBox 13">
            <a:extLst>
              <a:ext uri="{FF2B5EF4-FFF2-40B4-BE49-F238E27FC236}">
                <a16:creationId xmlns:a16="http://schemas.microsoft.com/office/drawing/2014/main" id="{38758548-9A1A-F7E3-7F52-3218D4C3F266}"/>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5310699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ite 40/60 Text_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ED3CCD-2D58-4F00-8070-0431BC9E4330}"/>
              </a:ext>
            </a:extLst>
          </p:cNvPr>
          <p:cNvSpPr/>
          <p:nvPr userDrawn="1"/>
        </p:nvSpPr>
        <p:spPr>
          <a:xfrm>
            <a:off x="4992401" y="0"/>
            <a:ext cx="719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2">
                  <a:lumMod val="90000"/>
                </a:schemeClr>
              </a:solidFill>
            </a:endParaRPr>
          </a:p>
        </p:txBody>
      </p:sp>
      <p:sp>
        <p:nvSpPr>
          <p:cNvPr id="8" name="Content Placeholder 7"/>
          <p:cNvSpPr>
            <a:spLocks noGrp="1"/>
          </p:cNvSpPr>
          <p:nvPr>
            <p:ph sz="quarter" idx="12"/>
          </p:nvPr>
        </p:nvSpPr>
        <p:spPr>
          <a:xfrm>
            <a:off x="4992401" y="0"/>
            <a:ext cx="7199600"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9" name="Content Placeholder 2"/>
          <p:cNvSpPr>
            <a:spLocks noGrp="1"/>
          </p:cNvSpPr>
          <p:nvPr>
            <p:ph sz="half" idx="1"/>
          </p:nvPr>
        </p:nvSpPr>
        <p:spPr>
          <a:xfrm>
            <a:off x="973391" y="1984375"/>
            <a:ext cx="3666493" cy="3913123"/>
          </a:xfrm>
        </p:spPr>
        <p:txBody>
          <a:bodyPr/>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1" y="536575"/>
            <a:ext cx="3666493" cy="1060450"/>
          </a:xfrm>
        </p:spPr>
        <p:txBody>
          <a:bodyPr/>
          <a:lstStyle>
            <a:lvl1pPr>
              <a:defRPr baseline="0">
                <a:solidFill>
                  <a:schemeClr val="bg1"/>
                </a:solidFill>
              </a:defRPr>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 name="TextBox 13">
            <a:extLst>
              <a:ext uri="{FF2B5EF4-FFF2-40B4-BE49-F238E27FC236}">
                <a16:creationId xmlns:a16="http://schemas.microsoft.com/office/drawing/2014/main" id="{38758548-9A1A-F7E3-7F52-3218D4C3F266}"/>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4642421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ue 40/60 Text_Imag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4992401" y="0"/>
            <a:ext cx="7199600" cy="6858000"/>
          </a:xfrm>
        </p:spPr>
        <p:txBody>
          <a:bodyPr/>
          <a:lstStyle>
            <a:lvl1pPr marL="0" indent="0">
              <a:buNone/>
              <a:defRPr/>
            </a:lvl1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5/16/24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9" name="Content Placeholder 2"/>
          <p:cNvSpPr>
            <a:spLocks noGrp="1"/>
          </p:cNvSpPr>
          <p:nvPr>
            <p:ph sz="half" idx="1"/>
          </p:nvPr>
        </p:nvSpPr>
        <p:spPr>
          <a:xfrm>
            <a:off x="973391" y="1984375"/>
            <a:ext cx="366649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1" y="536575"/>
            <a:ext cx="3666493" cy="1060450"/>
          </a:xfrm>
        </p:spPr>
        <p:txBody>
          <a:bodyPr/>
          <a:lstStyle>
            <a:lvl1pPr>
              <a:defRPr baseline="0"/>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28031574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0/60  White Image_Blue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0E895F-0830-4D61-971C-47A797680C6B}"/>
              </a:ext>
            </a:extLst>
          </p:cNvPr>
          <p:cNvSpPr/>
          <p:nvPr userDrawn="1"/>
        </p:nvSpPr>
        <p:spPr>
          <a:xfrm>
            <a:off x="0" y="0"/>
            <a:ext cx="49939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hasCustomPrompt="1"/>
          </p:nvPr>
        </p:nvSpPr>
        <p:spPr>
          <a:xfrm>
            <a:off x="5522890" y="536576"/>
            <a:ext cx="6146686"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522890" y="1984375"/>
            <a:ext cx="6146686"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522889"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Content Placeholder 7">
            <a:extLst>
              <a:ext uri="{FF2B5EF4-FFF2-40B4-BE49-F238E27FC236}">
                <a16:creationId xmlns:a16="http://schemas.microsoft.com/office/drawing/2014/main" id="{B743A8BF-C5B7-850D-F6C2-6BD7CC42D36A}"/>
              </a:ext>
            </a:extLst>
          </p:cNvPr>
          <p:cNvSpPr>
            <a:spLocks noGrp="1"/>
          </p:cNvSpPr>
          <p:nvPr>
            <p:ph sz="quarter" idx="13"/>
          </p:nvPr>
        </p:nvSpPr>
        <p:spPr>
          <a:xfrm>
            <a:off x="-1525" y="0"/>
            <a:ext cx="4993925"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573101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hite 40/60 Imag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0E895F-0830-4D61-971C-47A797680C6B}"/>
              </a:ext>
            </a:extLst>
          </p:cNvPr>
          <p:cNvSpPr/>
          <p:nvPr userDrawn="1"/>
        </p:nvSpPr>
        <p:spPr>
          <a:xfrm>
            <a:off x="0" y="0"/>
            <a:ext cx="49939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hasCustomPrompt="1"/>
          </p:nvPr>
        </p:nvSpPr>
        <p:spPr>
          <a:xfrm>
            <a:off x="5522890" y="536576"/>
            <a:ext cx="6146686"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5522890" y="1984375"/>
            <a:ext cx="6146686"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5522889"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Content Placeholder 7">
            <a:extLst>
              <a:ext uri="{FF2B5EF4-FFF2-40B4-BE49-F238E27FC236}">
                <a16:creationId xmlns:a16="http://schemas.microsoft.com/office/drawing/2014/main" id="{B743A8BF-C5B7-850D-F6C2-6BD7CC42D36A}"/>
              </a:ext>
            </a:extLst>
          </p:cNvPr>
          <p:cNvSpPr>
            <a:spLocks noGrp="1"/>
          </p:cNvSpPr>
          <p:nvPr>
            <p:ph sz="quarter" idx="13"/>
          </p:nvPr>
        </p:nvSpPr>
        <p:spPr>
          <a:xfrm>
            <a:off x="-1525" y="0"/>
            <a:ext cx="4993925"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7" name="TextBox 6">
            <a:extLst>
              <a:ext uri="{FF2B5EF4-FFF2-40B4-BE49-F238E27FC236}">
                <a16:creationId xmlns:a16="http://schemas.microsoft.com/office/drawing/2014/main" id="{8463A6C4-C190-ECEF-D892-A92F8E6DBF02}"/>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4127708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ue 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96975" y="536576"/>
            <a:ext cx="6172600"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496975" y="1984375"/>
            <a:ext cx="6172600"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496975"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8" name="Content Placeholder 7">
            <a:extLst>
              <a:ext uri="{FF2B5EF4-FFF2-40B4-BE49-F238E27FC236}">
                <a16:creationId xmlns:a16="http://schemas.microsoft.com/office/drawing/2014/main" id="{B174104D-FBC4-93E8-5326-558FA7350C6E}"/>
              </a:ext>
            </a:extLst>
          </p:cNvPr>
          <p:cNvSpPr>
            <a:spLocks noGrp="1"/>
          </p:cNvSpPr>
          <p:nvPr>
            <p:ph sz="quarter" idx="12"/>
          </p:nvPr>
        </p:nvSpPr>
        <p:spPr>
          <a:xfrm>
            <a:off x="0" y="0"/>
            <a:ext cx="4966485" cy="68580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18049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0/40 Blue Text_White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61098D-C2DE-404A-8016-50837E3ECFBB}"/>
              </a:ext>
            </a:extLst>
          </p:cNvPr>
          <p:cNvSpPr/>
          <p:nvPr userDrawn="1"/>
        </p:nvSpPr>
        <p:spPr>
          <a:xfrm>
            <a:off x="7226595" y="0"/>
            <a:ext cx="496540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8" name="Content Placeholder 7"/>
          <p:cNvSpPr>
            <a:spLocks noGrp="1"/>
          </p:cNvSpPr>
          <p:nvPr>
            <p:ph sz="quarter" idx="12"/>
          </p:nvPr>
        </p:nvSpPr>
        <p:spPr>
          <a:xfrm>
            <a:off x="7226595" y="0"/>
            <a:ext cx="4965405"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9" name="Content Placeholder 2"/>
          <p:cNvSpPr>
            <a:spLocks noGrp="1"/>
          </p:cNvSpPr>
          <p:nvPr>
            <p:ph sz="half" idx="1"/>
          </p:nvPr>
        </p:nvSpPr>
        <p:spPr>
          <a:xfrm>
            <a:off x="973392" y="1984375"/>
            <a:ext cx="589592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2" y="536576"/>
            <a:ext cx="5895923" cy="587375"/>
          </a:xfrm>
        </p:spPr>
        <p:txBody>
          <a:bodyPr/>
          <a:lstStyle>
            <a:lvl1pPr>
              <a:defRPr baseline="0"/>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 name="TextBox 13">
            <a:extLst>
              <a:ext uri="{FF2B5EF4-FFF2-40B4-BE49-F238E27FC236}">
                <a16:creationId xmlns:a16="http://schemas.microsoft.com/office/drawing/2014/main" id="{85E8A3AF-2D45-2AF2-09CF-E17D01A95BC8}"/>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939716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 60/40 Text_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61098D-C2DE-404A-8016-50837E3ECFBB}"/>
              </a:ext>
            </a:extLst>
          </p:cNvPr>
          <p:cNvSpPr/>
          <p:nvPr userDrawn="1"/>
        </p:nvSpPr>
        <p:spPr>
          <a:xfrm>
            <a:off x="7226595" y="0"/>
            <a:ext cx="496540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8" name="Content Placeholder 7"/>
          <p:cNvSpPr>
            <a:spLocks noGrp="1"/>
          </p:cNvSpPr>
          <p:nvPr>
            <p:ph sz="quarter" idx="12"/>
          </p:nvPr>
        </p:nvSpPr>
        <p:spPr>
          <a:xfrm>
            <a:off x="7226595" y="0"/>
            <a:ext cx="4965405"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9" name="Content Placeholder 2"/>
          <p:cNvSpPr>
            <a:spLocks noGrp="1"/>
          </p:cNvSpPr>
          <p:nvPr>
            <p:ph sz="half" idx="1"/>
          </p:nvPr>
        </p:nvSpPr>
        <p:spPr>
          <a:xfrm>
            <a:off x="973392" y="1984375"/>
            <a:ext cx="5895923" cy="3913123"/>
          </a:xfrm>
        </p:spPr>
        <p:txBody>
          <a:bodyPr/>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2" y="536576"/>
            <a:ext cx="5895923" cy="587375"/>
          </a:xfrm>
        </p:spPr>
        <p:txBody>
          <a:bodyPr/>
          <a:lstStyle>
            <a:lvl1pPr>
              <a:defRPr baseline="0">
                <a:solidFill>
                  <a:schemeClr val="bg1"/>
                </a:solidFill>
              </a:defRPr>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 name="TextBox 13">
            <a:extLst>
              <a:ext uri="{FF2B5EF4-FFF2-40B4-BE49-F238E27FC236}">
                <a16:creationId xmlns:a16="http://schemas.microsoft.com/office/drawing/2014/main" id="{85E8A3AF-2D45-2AF2-09CF-E17D01A95BC8}"/>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166385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 60/40 Text_Imag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226595" y="0"/>
            <a:ext cx="4965405" cy="6858000"/>
          </a:xfrm>
        </p:spPr>
        <p:txBody>
          <a:bodyPr/>
          <a:lstStyle>
            <a:lvl1pPr marL="0" indent="0">
              <a:buNone/>
              <a:defRPr/>
            </a:lvl1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5/16/24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9" name="Content Placeholder 2"/>
          <p:cNvSpPr>
            <a:spLocks noGrp="1"/>
          </p:cNvSpPr>
          <p:nvPr>
            <p:ph sz="half" idx="1"/>
          </p:nvPr>
        </p:nvSpPr>
        <p:spPr>
          <a:xfrm>
            <a:off x="973392" y="1984375"/>
            <a:ext cx="5895923"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392" y="536576"/>
            <a:ext cx="5895923" cy="587375"/>
          </a:xfrm>
        </p:spPr>
        <p:txBody>
          <a:bodyPr/>
          <a:lstStyle>
            <a:lvl1pPr>
              <a:defRPr baseline="0"/>
            </a:lvl1pPr>
          </a:lstStyle>
          <a:p>
            <a:r>
              <a:rPr lang="en-US" dirty="0"/>
              <a:t>CLICK TO EDIT TITLE STYLE</a:t>
            </a:r>
          </a:p>
        </p:txBody>
      </p:sp>
      <p:sp>
        <p:nvSpPr>
          <p:cNvPr id="11" name="Rectangle 10"/>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15790359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0/40 White Image_Blue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4DFE7-9F4C-47FC-BB0F-F937CE67397E}"/>
              </a:ext>
            </a:extLst>
          </p:cNvPr>
          <p:cNvSpPr/>
          <p:nvPr userDrawn="1"/>
        </p:nvSpPr>
        <p:spPr>
          <a:xfrm>
            <a:off x="0" y="0"/>
            <a:ext cx="687807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Content Placeholder 8">
            <a:extLst>
              <a:ext uri="{FF2B5EF4-FFF2-40B4-BE49-F238E27FC236}">
                <a16:creationId xmlns:a16="http://schemas.microsoft.com/office/drawing/2014/main" id="{A53487CF-CC14-838E-F613-CB14CE3227EC}"/>
              </a:ext>
            </a:extLst>
          </p:cNvPr>
          <p:cNvSpPr>
            <a:spLocks noGrp="1"/>
          </p:cNvSpPr>
          <p:nvPr>
            <p:ph sz="quarter" idx="14"/>
          </p:nvPr>
        </p:nvSpPr>
        <p:spPr>
          <a:xfrm>
            <a:off x="0" y="0"/>
            <a:ext cx="6878841" cy="6858000"/>
          </a:xfrm>
        </p:spPr>
        <p:txBody>
          <a:bodyPr/>
          <a:lstStyle>
            <a:lvl1pPr marL="0" indent="0">
              <a:buNone/>
              <a:defRPr>
                <a:solidFill>
                  <a:schemeClr val="bg1">
                    <a:lumMod val="50000"/>
                    <a:lumOff val="50000"/>
                  </a:schemeClr>
                </a:solidFill>
              </a:defRPr>
            </a:lvl1pPr>
            <a:lvl2pPr marL="800100" indent="-342900">
              <a:buFont typeface="Arial" panose="020B060402020202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2" name="Title 1"/>
          <p:cNvSpPr>
            <a:spLocks noGrp="1"/>
          </p:cNvSpPr>
          <p:nvPr>
            <p:ph type="title" hasCustomPrompt="1"/>
          </p:nvPr>
        </p:nvSpPr>
        <p:spPr>
          <a:xfrm>
            <a:off x="7403666" y="536576"/>
            <a:ext cx="4265910"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403666" y="1984375"/>
            <a:ext cx="4265910"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403666"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15422304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60/40 Imag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4DFE7-9F4C-47FC-BB0F-F937CE67397E}"/>
              </a:ext>
            </a:extLst>
          </p:cNvPr>
          <p:cNvSpPr/>
          <p:nvPr userDrawn="1"/>
        </p:nvSpPr>
        <p:spPr>
          <a:xfrm>
            <a:off x="0" y="0"/>
            <a:ext cx="687807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Content Placeholder 8">
            <a:extLst>
              <a:ext uri="{FF2B5EF4-FFF2-40B4-BE49-F238E27FC236}">
                <a16:creationId xmlns:a16="http://schemas.microsoft.com/office/drawing/2014/main" id="{A53487CF-CC14-838E-F613-CB14CE3227EC}"/>
              </a:ext>
            </a:extLst>
          </p:cNvPr>
          <p:cNvSpPr>
            <a:spLocks noGrp="1"/>
          </p:cNvSpPr>
          <p:nvPr>
            <p:ph sz="quarter" idx="14"/>
          </p:nvPr>
        </p:nvSpPr>
        <p:spPr>
          <a:xfrm>
            <a:off x="0" y="0"/>
            <a:ext cx="6878841" cy="6858000"/>
          </a:xfrm>
        </p:spPr>
        <p:txBody>
          <a:bodyPr/>
          <a:lstStyle>
            <a:lvl1pPr marL="0" indent="0">
              <a:buNone/>
              <a:defRPr>
                <a:solidFill>
                  <a:schemeClr val="bg1">
                    <a:lumMod val="50000"/>
                    <a:lumOff val="50000"/>
                  </a:schemeClr>
                </a:solidFill>
              </a:defRPr>
            </a:lvl1pPr>
            <a:lvl2pPr marL="800100" indent="-342900">
              <a:buFont typeface="Arial" panose="020B060402020202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2" name="Title 1"/>
          <p:cNvSpPr>
            <a:spLocks noGrp="1"/>
          </p:cNvSpPr>
          <p:nvPr>
            <p:ph type="title" hasCustomPrompt="1"/>
          </p:nvPr>
        </p:nvSpPr>
        <p:spPr>
          <a:xfrm>
            <a:off x="7403666" y="536576"/>
            <a:ext cx="4265910"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7403666" y="1984375"/>
            <a:ext cx="4265910"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7403666"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7" name="TextBox 6">
            <a:extLst>
              <a:ext uri="{FF2B5EF4-FFF2-40B4-BE49-F238E27FC236}">
                <a16:creationId xmlns:a16="http://schemas.microsoft.com/office/drawing/2014/main" id="{B67312DF-985A-3D42-B800-26A04ABCBA56}"/>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195378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ue 60/4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4047" y="536576"/>
            <a:ext cx="4265529"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404047" y="1984375"/>
            <a:ext cx="426552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404047"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8" name="Content Placeholder 7">
            <a:extLst>
              <a:ext uri="{FF2B5EF4-FFF2-40B4-BE49-F238E27FC236}">
                <a16:creationId xmlns:a16="http://schemas.microsoft.com/office/drawing/2014/main" id="{7F4D7C0E-B15C-CCB2-90BF-328FE0063434}"/>
              </a:ext>
            </a:extLst>
          </p:cNvPr>
          <p:cNvSpPr>
            <a:spLocks noGrp="1"/>
          </p:cNvSpPr>
          <p:nvPr>
            <p:ph sz="quarter" idx="12"/>
          </p:nvPr>
        </p:nvSpPr>
        <p:spPr>
          <a:xfrm>
            <a:off x="0" y="0"/>
            <a:ext cx="6878079" cy="68580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6085146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ue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3086100"/>
            <a:ext cx="10001526" cy="685800"/>
          </a:xfrm>
        </p:spPr>
        <p:txBody>
          <a:bodyPr vert="horz" lIns="0" tIns="45724" rIns="0" bIns="45724" rtlCol="0" anchor="ctr" anchorCtr="0">
            <a:noAutofit/>
          </a:bodyPr>
          <a:lstStyle>
            <a:lvl1pPr>
              <a:defRPr lang="en-US" sz="4000" baseline="0" dirty="0">
                <a:solidFill>
                  <a:schemeClr val="tx1"/>
                </a:solidFill>
              </a:defRPr>
            </a:lvl1pPr>
          </a:lstStyle>
          <a:p>
            <a:pPr lvl="0"/>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6653722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hite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392" y="3086100"/>
            <a:ext cx="10001526" cy="685800"/>
          </a:xfrm>
        </p:spPr>
        <p:txBody>
          <a:bodyPr anchor="ctr" anchorCtr="0"/>
          <a:lstStyle>
            <a:lvl1pPr algn="l">
              <a:defRPr sz="40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7" name="TextBox 6">
            <a:extLst>
              <a:ext uri="{FF2B5EF4-FFF2-40B4-BE49-F238E27FC236}">
                <a16:creationId xmlns:a16="http://schemas.microsoft.com/office/drawing/2014/main" id="{814CB048-9ABC-9FBE-34FC-43B93E15B270}"/>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258418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ue 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8" y="2845917"/>
            <a:ext cx="8193633" cy="1397000"/>
          </a:xfrm>
        </p:spPr>
        <p:txBody>
          <a:bodyPr tIns="0" bIns="0" anchor="ctr"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2505671"/>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4508744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hite 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2498" y="2845917"/>
            <a:ext cx="8193633" cy="1397000"/>
          </a:xfrm>
        </p:spPr>
        <p:txBody>
          <a:bodyPr tIns="0" bIns="0" anchor="ctr" anchorCtr="0"/>
          <a:lstStyle>
            <a:lvl1pPr algn="l">
              <a:defRPr sz="4000" b="1" cap="all"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2505671"/>
            <a:ext cx="1578690"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47" y="3362308"/>
            <a:ext cx="3383280" cy="1333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TextBox 8">
            <a:extLst>
              <a:ext uri="{FF2B5EF4-FFF2-40B4-BE49-F238E27FC236}">
                <a16:creationId xmlns:a16="http://schemas.microsoft.com/office/drawing/2014/main" id="{A08F238E-47BF-1F48-0D57-C3F46911B08C}"/>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3790256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 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6001" y="0"/>
            <a:ext cx="6095999"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4774855"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8954409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6001" y="0"/>
            <a:ext cx="6095999"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4774855" cy="1397000"/>
          </a:xfrm>
        </p:spPr>
        <p:txBody>
          <a:bodyPr anchor="t" anchorCtr="0"/>
          <a:lstStyle>
            <a:lvl1pPr algn="l">
              <a:defRPr sz="32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0" name="TextBox 9">
            <a:extLst>
              <a:ext uri="{FF2B5EF4-FFF2-40B4-BE49-F238E27FC236}">
                <a16:creationId xmlns:a16="http://schemas.microsoft.com/office/drawing/2014/main" id="{91CAE851-43A4-5E0E-48EC-BD498B7B11D1}"/>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40521132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ue 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2401" y="0"/>
            <a:ext cx="719960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3656964"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5/16/24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672538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2401" y="0"/>
            <a:ext cx="7199600"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392" y="4930775"/>
            <a:ext cx="3656964" cy="1397000"/>
          </a:xfrm>
        </p:spPr>
        <p:txBody>
          <a:bodyPr anchor="t" anchorCtr="0"/>
          <a:lstStyle>
            <a:lvl1pPr algn="l">
              <a:defRPr sz="32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392" y="536575"/>
            <a:ext cx="1578690"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1" name="TextBox 10">
            <a:extLst>
              <a:ext uri="{FF2B5EF4-FFF2-40B4-BE49-F238E27FC236}">
                <a16:creationId xmlns:a16="http://schemas.microsoft.com/office/drawing/2014/main" id="{CB559642-2287-27D4-99C9-467229CBB2E7}"/>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6348360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ue Title banner_ lower 2/3 whit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9430" y="539624"/>
            <a:ext cx="5570147" cy="1444752"/>
          </a:xfrm>
        </p:spPr>
        <p:txBody>
          <a:bodyPr vert="horz" lIns="0" tIns="64008" rIns="0" bIns="45724" rtlCol="0">
            <a:noAutofit/>
          </a:bodyPr>
          <a:lstStyle>
            <a:lvl1pPr>
              <a:spcBef>
                <a:spcPts val="600"/>
              </a:spcBef>
              <a:defRPr lang="en-US" sz="2000" dirty="0" smtClean="0"/>
            </a:lvl1pPr>
            <a:lvl2pPr>
              <a:defRPr lang="en-US" sz="2000" dirty="0" smtClean="0"/>
            </a:lvl2pPr>
            <a:lvl3pPr>
              <a:defRPr lang="en-US" sz="2000" dirty="0" smtClean="0"/>
            </a:lvl3pPr>
            <a:lvl4pPr>
              <a:defRPr lang="en-US" sz="2000" dirty="0" smtClean="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ED9AC854-5BE7-4270-942A-335892C85CCD}"/>
              </a:ext>
            </a:extLst>
          </p:cNvPr>
          <p:cNvSpPr/>
          <p:nvPr userDrawn="1"/>
        </p:nvSpPr>
        <p:spPr>
          <a:xfrm>
            <a:off x="1"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hasCustomPrompt="1"/>
          </p:nvPr>
        </p:nvSpPr>
        <p:spPr>
          <a:xfrm>
            <a:off x="973392" y="536575"/>
            <a:ext cx="4774855" cy="1447800"/>
          </a:xfrm>
        </p:spPr>
        <p:txBody>
          <a:bodyPr/>
          <a:lstStyle>
            <a:lvl1pPr>
              <a:defRPr baseline="0"/>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7" name="Content Placeholder 6">
            <a:extLst>
              <a:ext uri="{FF2B5EF4-FFF2-40B4-BE49-F238E27FC236}">
                <a16:creationId xmlns:a16="http://schemas.microsoft.com/office/drawing/2014/main" id="{7B7896E6-D7B4-261D-6ED8-709BDD8679DF}"/>
              </a:ext>
            </a:extLst>
          </p:cNvPr>
          <p:cNvSpPr>
            <a:spLocks noGrp="1"/>
          </p:cNvSpPr>
          <p:nvPr>
            <p:ph sz="quarter" idx="13"/>
          </p:nvPr>
        </p:nvSpPr>
        <p:spPr>
          <a:xfrm>
            <a:off x="1" y="2286000"/>
            <a:ext cx="12192000" cy="4572000"/>
          </a:xfrm>
        </p:spPr>
        <p:txBody>
          <a:bodyPr/>
          <a:lstStyle>
            <a:lvl1pPr marL="0" indent="0">
              <a:buNone/>
              <a:defRPr>
                <a:solidFill>
                  <a:schemeClr val="bg1">
                    <a:lumMod val="50000"/>
                    <a:lumOff val="50000"/>
                  </a:schemeClr>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1272746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hite Title banner_ lower 2/3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9AC854-5BE7-4270-942A-335892C85CCD}"/>
              </a:ext>
            </a:extLst>
          </p:cNvPr>
          <p:cNvSpPr/>
          <p:nvPr userDrawn="1"/>
        </p:nvSpPr>
        <p:spPr>
          <a:xfrm>
            <a:off x="1" y="2286000"/>
            <a:ext cx="1219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hasCustomPrompt="1"/>
          </p:nvPr>
        </p:nvSpPr>
        <p:spPr>
          <a:xfrm>
            <a:off x="973392" y="536575"/>
            <a:ext cx="4774855"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7" name="Content Placeholder 6">
            <a:extLst>
              <a:ext uri="{FF2B5EF4-FFF2-40B4-BE49-F238E27FC236}">
                <a16:creationId xmlns:a16="http://schemas.microsoft.com/office/drawing/2014/main" id="{7B7896E6-D7B4-261D-6ED8-709BDD8679DF}"/>
              </a:ext>
            </a:extLst>
          </p:cNvPr>
          <p:cNvSpPr>
            <a:spLocks noGrp="1"/>
          </p:cNvSpPr>
          <p:nvPr>
            <p:ph sz="quarter" idx="13"/>
          </p:nvPr>
        </p:nvSpPr>
        <p:spPr>
          <a:xfrm>
            <a:off x="1" y="2286000"/>
            <a:ext cx="12192000" cy="4572000"/>
          </a:xfrm>
          <a:solidFill>
            <a:schemeClr val="tx1"/>
          </a:solidFill>
        </p:spPr>
        <p:txBody>
          <a:bodyPr/>
          <a:lstStyle>
            <a:lvl1pPr marL="0" indent="0">
              <a:buNone/>
              <a:defRPr>
                <a:solidFill>
                  <a:schemeClr val="bg1">
                    <a:lumMod val="50000"/>
                    <a:lumOff val="50000"/>
                  </a:schemeClr>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2" name="Text Placeholder 10">
            <a:extLst>
              <a:ext uri="{FF2B5EF4-FFF2-40B4-BE49-F238E27FC236}">
                <a16:creationId xmlns:a16="http://schemas.microsoft.com/office/drawing/2014/main" id="{75827CE2-1244-AACC-CDA4-FF8FF6F468A0}"/>
              </a:ext>
            </a:extLst>
          </p:cNvPr>
          <p:cNvSpPr>
            <a:spLocks noGrp="1"/>
          </p:cNvSpPr>
          <p:nvPr>
            <p:ph type="body" sz="quarter" idx="14"/>
          </p:nvPr>
        </p:nvSpPr>
        <p:spPr>
          <a:xfrm>
            <a:off x="6099430" y="539624"/>
            <a:ext cx="5570147" cy="1444752"/>
          </a:xfrm>
        </p:spPr>
        <p:txBody>
          <a:bodyPr tIns="64008"/>
          <a:lstStyle>
            <a:lvl1pPr>
              <a:spcBef>
                <a:spcPts val="600"/>
              </a:spcBef>
              <a:buClr>
                <a:schemeClr val="accent1"/>
              </a:buClr>
              <a:defRPr sz="2000">
                <a:solidFill>
                  <a:schemeClr val="bg1"/>
                </a:solidFill>
              </a:defRPr>
            </a:lvl1pPr>
            <a:lvl2pPr>
              <a:spcBef>
                <a:spcPts val="300"/>
              </a:spcBef>
              <a:buClr>
                <a:schemeClr val="bg1">
                  <a:lumMod val="50000"/>
                  <a:lumOff val="50000"/>
                </a:schemeClr>
              </a:buClr>
              <a:defRPr sz="2000">
                <a:solidFill>
                  <a:schemeClr val="bg1"/>
                </a:solidFill>
              </a:defRPr>
            </a:lvl2pPr>
            <a:lvl3pPr>
              <a:spcBef>
                <a:spcPts val="300"/>
              </a:spcBef>
              <a:buClr>
                <a:schemeClr val="bg1">
                  <a:lumMod val="50000"/>
                  <a:lumOff val="50000"/>
                </a:schemeClr>
              </a:buClr>
              <a:defRPr sz="2000">
                <a:solidFill>
                  <a:schemeClr val="bg1"/>
                </a:solidFill>
              </a:defRPr>
            </a:lvl3pPr>
            <a:lvl4pPr>
              <a:spcBef>
                <a:spcPts val="300"/>
              </a:spcBef>
              <a:buClr>
                <a:schemeClr val="bg1">
                  <a:lumMod val="50000"/>
                  <a:lumOff val="50000"/>
                </a:schemeClr>
              </a:buClr>
              <a:defRPr sz="2000">
                <a:solidFill>
                  <a:schemeClr val="bg1"/>
                </a:solidFill>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5/16/24</a:t>
            </a:fld>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2024</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Tree>
    <p:extLst>
      <p:ext uri="{BB962C8B-B14F-4D97-AF65-F5344CB8AC3E}">
        <p14:creationId xmlns:p14="http://schemas.microsoft.com/office/powerpoint/2010/main" val="2167682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63" Type="http://schemas.openxmlformats.org/officeDocument/2006/relationships/slideLayout" Target="../slideLayouts/slideLayout110.xml"/><Relationship Id="rId68" Type="http://schemas.openxmlformats.org/officeDocument/2006/relationships/slideLayout" Target="../slideLayouts/slideLayout115.xml"/><Relationship Id="rId7" Type="http://schemas.openxmlformats.org/officeDocument/2006/relationships/slideLayout" Target="../slideLayouts/slideLayout54.xml"/><Relationship Id="rId71"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slideLayout" Target="../slideLayouts/slideLayout113.xml"/><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69" Type="http://schemas.openxmlformats.org/officeDocument/2006/relationships/slideLayout" Target="../slideLayouts/slideLayout116.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70" Type="http://schemas.openxmlformats.org/officeDocument/2006/relationships/slideLayout" Target="../slideLayouts/slideLayout11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 Id="rId34" Type="http://schemas.openxmlformats.org/officeDocument/2006/relationships/slideLayout" Target="../slideLayouts/slideLayout81.xml"/><Relationship Id="rId50" Type="http://schemas.openxmlformats.org/officeDocument/2006/relationships/slideLayout" Target="../slideLayouts/slideLayout97.xml"/><Relationship Id="rId55"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theme" Target="../theme/theme5.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theme" Target="../theme/theme6.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oleObject" Target="../embeddings/oleObject1.bin"/><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image" Target="../media/image6.png"/><Relationship Id="rId2" Type="http://schemas.openxmlformats.org/officeDocument/2006/relationships/slideLayout" Target="../slideLayouts/slideLayout142.xml"/><Relationship Id="rId16" Type="http://schemas.openxmlformats.org/officeDocument/2006/relationships/tags" Target="../tags/tag5.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ags" Target="../tags/tag4.xml"/><Relationship Id="rId10" Type="http://schemas.openxmlformats.org/officeDocument/2006/relationships/slideLayout" Target="../slideLayouts/slideLayout150.xml"/><Relationship Id="rId19" Type="http://schemas.openxmlformats.org/officeDocument/2006/relationships/image" Target="../media/image7.emf"/><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5/16/24</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80249147"/>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0395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392" y="536576"/>
            <a:ext cx="10001526"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392" y="1597025"/>
            <a:ext cx="10001526"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4177" y="6528816"/>
            <a:ext cx="877824" cy="109728"/>
          </a:xfrm>
          <a:prstGeom prst="rect">
            <a:avLst/>
          </a:prstGeom>
        </p:spPr>
        <p:txBody>
          <a:bodyPr vert="horz" lIns="91448" tIns="0" rIns="91448" bIns="0" rtlCol="0" anchor="ctr"/>
          <a:lstStyle>
            <a:lvl1pPr algn="r">
              <a:defRPr sz="700">
                <a:solidFill>
                  <a:schemeClr val="tx2"/>
                </a:solidFill>
              </a:defRPr>
            </a:lvl1pPr>
          </a:lstStyle>
          <a:p>
            <a:fld id="{3465F197-B1B8-4584-8B75-5D45B647D250}" type="datetimeFigureOut">
              <a:rPr lang="en-US" smtClean="0"/>
              <a:pPr/>
              <a:t>5/16/24</a:t>
            </a:fld>
            <a:endParaRPr lang="en-US" dirty="0"/>
          </a:p>
        </p:txBody>
      </p:sp>
      <p:sp>
        <p:nvSpPr>
          <p:cNvPr id="5" name="Footer Placeholder 4"/>
          <p:cNvSpPr>
            <a:spLocks noGrp="1"/>
          </p:cNvSpPr>
          <p:nvPr>
            <p:ph type="ftr" sz="quarter" idx="3"/>
          </p:nvPr>
        </p:nvSpPr>
        <p:spPr>
          <a:xfrm>
            <a:off x="2235200" y="6135688"/>
            <a:ext cx="9434377" cy="365760"/>
          </a:xfrm>
          <a:prstGeom prst="rect">
            <a:avLst/>
          </a:prstGeom>
        </p:spPr>
        <p:txBody>
          <a:bodyPr vert="horz" lIns="0" tIns="45724" rIns="0" bIns="0" rtlCol="0" anchor="b" anchorCtr="0"/>
          <a:lstStyle>
            <a:lvl1pPr algn="r">
              <a:lnSpc>
                <a:spcPct val="90000"/>
              </a:lnSpc>
              <a:defRPr sz="1200">
                <a:solidFill>
                  <a:schemeClr val="tx2"/>
                </a:solidFill>
              </a:defRPr>
            </a:lvl1pPr>
          </a:lstStyle>
          <a:p>
            <a:endParaRPr lang="en-US" dirty="0"/>
          </a:p>
        </p:txBody>
      </p:sp>
      <p:sp>
        <p:nvSpPr>
          <p:cNvPr id="7" name="TextBox 6"/>
          <p:cNvSpPr txBox="1"/>
          <p:nvPr/>
        </p:nvSpPr>
        <p:spPr>
          <a:xfrm>
            <a:off x="6704171" y="6657948"/>
            <a:ext cx="5487829"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5DA1A653-4F52-4207-A8F5-2D60640A153E}" type="datetimeyyyy">
              <a:rPr lang="en-US" sz="700" smtClean="0">
                <a:solidFill>
                  <a:schemeClr val="tx2"/>
                </a:solidFill>
              </a:rPr>
              <a:t>2024</a:t>
            </a:fld>
            <a:r>
              <a:rPr lang="en-US" sz="700" dirty="0">
                <a:solidFill>
                  <a:schemeClr val="tx2"/>
                </a:solidFill>
              </a:rPr>
              <a:t> Mayo Foundation for Medical Education and Research</a:t>
            </a:r>
          </a:p>
        </p:txBody>
      </p:sp>
    </p:spTree>
    <p:extLst>
      <p:ext uri="{BB962C8B-B14F-4D97-AF65-F5344CB8AC3E}">
        <p14:creationId xmlns:p14="http://schemas.microsoft.com/office/powerpoint/2010/main" val="1230572128"/>
      </p:ext>
    </p:extLst>
  </p:cSld>
  <p:clrMap bg1="dk1" tx1="lt1" bg2="dk2" tx2="lt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 id="2147484648" r:id="rId13"/>
    <p:sldLayoutId id="2147484649" r:id="rId14"/>
    <p:sldLayoutId id="2147484650" r:id="rId15"/>
    <p:sldLayoutId id="2147484651" r:id="rId16"/>
    <p:sldLayoutId id="2147484652" r:id="rId17"/>
    <p:sldLayoutId id="2147484653" r:id="rId18"/>
    <p:sldLayoutId id="2147484654" r:id="rId19"/>
    <p:sldLayoutId id="2147484655" r:id="rId20"/>
    <p:sldLayoutId id="2147484656" r:id="rId21"/>
    <p:sldLayoutId id="2147484657" r:id="rId22"/>
    <p:sldLayoutId id="2147484658" r:id="rId23"/>
    <p:sldLayoutId id="2147484659" r:id="rId24"/>
    <p:sldLayoutId id="2147484660" r:id="rId25"/>
    <p:sldLayoutId id="2147484661" r:id="rId26"/>
    <p:sldLayoutId id="2147484662" r:id="rId27"/>
    <p:sldLayoutId id="2147484663" r:id="rId28"/>
    <p:sldLayoutId id="2147484664" r:id="rId29"/>
    <p:sldLayoutId id="2147484665" r:id="rId30"/>
    <p:sldLayoutId id="2147484666" r:id="rId31"/>
    <p:sldLayoutId id="2147484667" r:id="rId32"/>
    <p:sldLayoutId id="2147484668" r:id="rId33"/>
    <p:sldLayoutId id="2147484669" r:id="rId34"/>
    <p:sldLayoutId id="2147484670" r:id="rId35"/>
    <p:sldLayoutId id="2147484671" r:id="rId36"/>
    <p:sldLayoutId id="2147484672" r:id="rId37"/>
    <p:sldLayoutId id="2147484673" r:id="rId38"/>
    <p:sldLayoutId id="2147484674" r:id="rId39"/>
    <p:sldLayoutId id="2147484675" r:id="rId40"/>
    <p:sldLayoutId id="2147484676" r:id="rId41"/>
    <p:sldLayoutId id="2147484677" r:id="rId42"/>
    <p:sldLayoutId id="2147484678" r:id="rId43"/>
    <p:sldLayoutId id="2147484679" r:id="rId44"/>
    <p:sldLayoutId id="2147484680" r:id="rId45"/>
    <p:sldLayoutId id="2147484681" r:id="rId46"/>
    <p:sldLayoutId id="2147484682" r:id="rId47"/>
    <p:sldLayoutId id="2147484683" r:id="rId48"/>
    <p:sldLayoutId id="2147484684" r:id="rId49"/>
    <p:sldLayoutId id="2147484685" r:id="rId50"/>
    <p:sldLayoutId id="2147484686" r:id="rId51"/>
    <p:sldLayoutId id="2147484687" r:id="rId52"/>
    <p:sldLayoutId id="2147484688" r:id="rId53"/>
    <p:sldLayoutId id="2147484689" r:id="rId54"/>
    <p:sldLayoutId id="2147484690" r:id="rId55"/>
    <p:sldLayoutId id="2147484691" r:id="rId56"/>
    <p:sldLayoutId id="2147484692" r:id="rId57"/>
    <p:sldLayoutId id="2147484693" r:id="rId58"/>
    <p:sldLayoutId id="2147484694" r:id="rId59"/>
    <p:sldLayoutId id="2147484695" r:id="rId60"/>
    <p:sldLayoutId id="2147484696" r:id="rId61"/>
    <p:sldLayoutId id="2147484697" r:id="rId62"/>
    <p:sldLayoutId id="2147484698" r:id="rId63"/>
    <p:sldLayoutId id="2147484699" r:id="rId64"/>
    <p:sldLayoutId id="2147484700" r:id="rId65"/>
    <p:sldLayoutId id="2147484701" r:id="rId66"/>
    <p:sldLayoutId id="2147484702" r:id="rId67"/>
    <p:sldLayoutId id="2147484703" r:id="rId68"/>
    <p:sldLayoutId id="2147484704" r:id="rId69"/>
    <p:sldLayoutId id="2147484705" r:id="rId70"/>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lumMod val="40000"/>
            <a:lumOff val="60000"/>
          </a:schemeClr>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F40B6-9EFA-8A48-90B2-86EA54FF9BE5}" type="datetimeFigureOut">
              <a:rPr lang="en-US" smtClean="0"/>
              <a:t>5/16/24</a:t>
            </a:fld>
            <a:endParaRPr lang="en-US" dirty="0"/>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576C5-C55F-5149-B772-76CDDC568D0D}" type="slidenum">
              <a:rPr lang="en-US" smtClean="0"/>
              <a:t>‹#›</a:t>
            </a:fld>
            <a:endParaRPr lang="en-US" dirty="0"/>
          </a:p>
        </p:txBody>
      </p:sp>
    </p:spTree>
    <p:extLst>
      <p:ext uri="{BB962C8B-B14F-4D97-AF65-F5344CB8AC3E}">
        <p14:creationId xmlns:p14="http://schemas.microsoft.com/office/powerpoint/2010/main" val="3893088685"/>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 id="2147484718" r:id="rId12"/>
    <p:sldLayoutId id="2147484719" r:id="rId13"/>
    <p:sldLayoutId id="2147484720" r:id="rId14"/>
    <p:sldLayoutId id="2147484721" r:id="rId15"/>
    <p:sldLayoutId id="2147484722" r:id="rId16"/>
    <p:sldLayoutId id="2147484723" r:id="rId17"/>
    <p:sldLayoutId id="2147484724" r:id="rId1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6240" y="15193"/>
            <a:ext cx="11399519" cy="1151255"/>
          </a:xfrm>
          <a:prstGeom prst="rect">
            <a:avLst/>
          </a:prstGeom>
        </p:spPr>
        <p:txBody>
          <a:bodyPr wrap="square" lIns="0" tIns="0" rIns="0" bIns="0">
            <a:spAutoFit/>
          </a:bodyPr>
          <a:lstStyle>
            <a:lvl1pPr>
              <a:defRPr sz="3000" b="1" i="0">
                <a:solidFill>
                  <a:srgbClr val="3333FF"/>
                </a:solidFill>
                <a:latin typeface="Calibri"/>
                <a:cs typeface="Calibri"/>
              </a:defRPr>
            </a:lvl1pPr>
          </a:lstStyle>
          <a:p>
            <a:endParaRPr/>
          </a:p>
        </p:txBody>
      </p:sp>
      <p:sp>
        <p:nvSpPr>
          <p:cNvPr id="3" name="Holder 3"/>
          <p:cNvSpPr>
            <a:spLocks noGrp="1"/>
          </p:cNvSpPr>
          <p:nvPr>
            <p:ph type="body" idx="1"/>
          </p:nvPr>
        </p:nvSpPr>
        <p:spPr>
          <a:xfrm>
            <a:off x="692350" y="1615947"/>
            <a:ext cx="10807299" cy="22447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5/16/24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50768130"/>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5"/>
            </p:custDataLst>
            <p:extLst>
              <p:ext uri="{D42A27DB-BD31-4B8C-83A1-F6EECF244321}">
                <p14:modId xmlns:p14="http://schemas.microsoft.com/office/powerpoint/2010/main" val="2771666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592" imgH="591" progId="TCLayout.ActiveDocument.1">
                  <p:embed/>
                </p:oleObj>
              </mc:Choice>
              <mc:Fallback>
                <p:oleObj name="think-cell Slide" r:id="rId18" imgW="592" imgH="591" progId="TCLayout.ActiveDocument.1">
                  <p:embed/>
                  <p:pic>
                    <p:nvPicPr>
                      <p:cNvPr id="5" name="Object 4" hidden="1"/>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16"/>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US" sz="5867" b="0" i="0" baseline="0" dirty="0">
              <a:latin typeface="Helvetica" panose="020B0604020202020204" pitchFamily="34" charset="0"/>
              <a:ea typeface="+mj-ea"/>
              <a:cs typeface="+mj-cs"/>
              <a:sym typeface="Helvetica" panose="020B0604020202020204" pitchFamily="34" charset="0"/>
            </a:endParaRPr>
          </a:p>
        </p:txBody>
      </p:sp>
      <p:sp>
        <p:nvSpPr>
          <p:cNvPr id="2" name="Title Placeholder 1"/>
          <p:cNvSpPr>
            <a:spLocks noGrp="1"/>
          </p:cNvSpPr>
          <p:nvPr>
            <p:ph type="title"/>
          </p:nvPr>
        </p:nvSpPr>
        <p:spPr>
          <a:xfrm>
            <a:off x="609600" y="274639"/>
            <a:ext cx="10972800" cy="1143000"/>
          </a:xfrm>
          <a:prstGeom prst="rect">
            <a:avLst/>
          </a:prstGeom>
        </p:spPr>
        <p:txBody>
          <a:bodyPr vert="horz" lIns="91432" tIns="45716" rIns="91432" bIns="45716" rtlCol="0" anchor="ctr">
            <a:normAutofit/>
          </a:bodyPr>
          <a:lstStyle/>
          <a:p>
            <a:r>
              <a:rPr lang="en-US" dirty="0"/>
              <a:t>Duke Title Slide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6184521"/>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 id="2147484743" r:id="rId12"/>
    <p:sldLayoutId id="2147484744" r:id="rId1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lvl1pPr algn="ctr" defTabSz="609523" rtl="0" eaLnBrk="1" latinLnBrk="0" hangingPunct="1">
        <a:spcBef>
          <a:spcPct val="0"/>
        </a:spcBef>
        <a:buNone/>
        <a:defRPr sz="5867" kern="1200">
          <a:solidFill>
            <a:srgbClr val="001A57"/>
          </a:solidFill>
          <a:latin typeface="Helvetica"/>
          <a:ea typeface="+mj-ea"/>
          <a:cs typeface="+mj-cs"/>
        </a:defRPr>
      </a:lvl1pPr>
    </p:titleStyle>
    <p:bodyStyle>
      <a:lvl1pPr marL="457143" indent="-457143" algn="l" defTabSz="609523" rtl="0" eaLnBrk="1" latinLnBrk="0" hangingPunct="1">
        <a:spcBef>
          <a:spcPct val="20000"/>
        </a:spcBef>
        <a:buFont typeface="Arial"/>
        <a:buChar char="•"/>
        <a:defRPr sz="4267" kern="1200">
          <a:solidFill>
            <a:schemeClr val="bg1">
              <a:lumMod val="50000"/>
            </a:schemeClr>
          </a:solidFill>
          <a:latin typeface="Helvetica Neue"/>
          <a:ea typeface="+mn-ea"/>
          <a:cs typeface="+mn-cs"/>
        </a:defRPr>
      </a:lvl1pPr>
      <a:lvl2pPr marL="990478" indent="-380953" algn="l" defTabSz="609523" rtl="0" eaLnBrk="1" latinLnBrk="0" hangingPunct="1">
        <a:spcBef>
          <a:spcPct val="20000"/>
        </a:spcBef>
        <a:buFont typeface="Arial"/>
        <a:buChar char="–"/>
        <a:defRPr sz="3733" kern="1200">
          <a:solidFill>
            <a:schemeClr val="bg1">
              <a:lumMod val="50000"/>
            </a:schemeClr>
          </a:solidFill>
          <a:latin typeface="Helvetica Neue"/>
          <a:ea typeface="+mn-ea"/>
          <a:cs typeface="+mn-cs"/>
        </a:defRPr>
      </a:lvl2pPr>
      <a:lvl3pPr marL="1523811" indent="-304760" algn="l" defTabSz="609523" rtl="0" eaLnBrk="1" latinLnBrk="0" hangingPunct="1">
        <a:spcBef>
          <a:spcPct val="20000"/>
        </a:spcBef>
        <a:buFont typeface="Arial"/>
        <a:buChar char="•"/>
        <a:defRPr sz="3200" kern="1200">
          <a:solidFill>
            <a:schemeClr val="bg1">
              <a:lumMod val="50000"/>
            </a:schemeClr>
          </a:solidFill>
          <a:latin typeface="Helvetica Neue"/>
          <a:ea typeface="+mn-ea"/>
          <a:cs typeface="+mn-cs"/>
        </a:defRPr>
      </a:lvl3pPr>
      <a:lvl4pPr marL="2133333" indent="-304760" algn="l" defTabSz="609523" rtl="0" eaLnBrk="1" latinLnBrk="0" hangingPunct="1">
        <a:spcBef>
          <a:spcPct val="20000"/>
        </a:spcBef>
        <a:buFont typeface="Arial"/>
        <a:buChar char="–"/>
        <a:defRPr sz="2667" kern="1200">
          <a:solidFill>
            <a:schemeClr val="bg1">
              <a:lumMod val="50000"/>
            </a:schemeClr>
          </a:solidFill>
          <a:latin typeface="Helvetica Neue"/>
          <a:ea typeface="+mn-ea"/>
          <a:cs typeface="+mn-cs"/>
        </a:defRPr>
      </a:lvl4pPr>
      <a:lvl5pPr marL="2742858" indent="-304760" algn="l" defTabSz="609523" rtl="0" eaLnBrk="1" latinLnBrk="0" hangingPunct="1">
        <a:spcBef>
          <a:spcPct val="20000"/>
        </a:spcBef>
        <a:buFont typeface="Arial"/>
        <a:buChar char="»"/>
        <a:defRPr sz="2667" kern="1200">
          <a:solidFill>
            <a:schemeClr val="bg1">
              <a:lumMod val="50000"/>
            </a:schemeClr>
          </a:solidFill>
          <a:latin typeface="Helvetica Neue"/>
          <a:ea typeface="+mn-ea"/>
          <a:cs typeface="+mn-cs"/>
        </a:defRPr>
      </a:lvl5pPr>
      <a:lvl6pPr marL="3352380" indent="-304760" algn="l" defTabSz="609523" rtl="0" eaLnBrk="1" latinLnBrk="0" hangingPunct="1">
        <a:spcBef>
          <a:spcPct val="20000"/>
        </a:spcBef>
        <a:buFont typeface="Arial"/>
        <a:buChar char="•"/>
        <a:defRPr sz="2667" kern="1200">
          <a:solidFill>
            <a:schemeClr val="tx1"/>
          </a:solidFill>
          <a:latin typeface="+mn-lt"/>
          <a:ea typeface="+mn-ea"/>
          <a:cs typeface="+mn-cs"/>
        </a:defRPr>
      </a:lvl6pPr>
      <a:lvl7pPr marL="3961906" indent="-304760" algn="l" defTabSz="609523" rtl="0" eaLnBrk="1" latinLnBrk="0" hangingPunct="1">
        <a:spcBef>
          <a:spcPct val="20000"/>
        </a:spcBef>
        <a:buFont typeface="Arial"/>
        <a:buChar char="•"/>
        <a:defRPr sz="2667" kern="1200">
          <a:solidFill>
            <a:schemeClr val="tx1"/>
          </a:solidFill>
          <a:latin typeface="+mn-lt"/>
          <a:ea typeface="+mn-ea"/>
          <a:cs typeface="+mn-cs"/>
        </a:defRPr>
      </a:lvl7pPr>
      <a:lvl8pPr marL="4571430" indent="-304760" algn="l" defTabSz="609523" rtl="0" eaLnBrk="1" latinLnBrk="0" hangingPunct="1">
        <a:spcBef>
          <a:spcPct val="20000"/>
        </a:spcBef>
        <a:buFont typeface="Arial"/>
        <a:buChar char="•"/>
        <a:defRPr sz="2667" kern="1200">
          <a:solidFill>
            <a:schemeClr val="tx1"/>
          </a:solidFill>
          <a:latin typeface="+mn-lt"/>
          <a:ea typeface="+mn-ea"/>
          <a:cs typeface="+mn-cs"/>
        </a:defRPr>
      </a:lvl8pPr>
      <a:lvl9pPr marL="5180953" indent="-304760" algn="l" defTabSz="60952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3" rtl="0" eaLnBrk="1" latinLnBrk="0" hangingPunct="1">
        <a:defRPr sz="2400" kern="1200">
          <a:solidFill>
            <a:schemeClr val="tx1"/>
          </a:solidFill>
          <a:latin typeface="+mn-lt"/>
          <a:ea typeface="+mn-ea"/>
          <a:cs typeface="+mn-cs"/>
        </a:defRPr>
      </a:lvl1pPr>
      <a:lvl2pPr marL="609523" algn="l" defTabSz="609523" rtl="0" eaLnBrk="1" latinLnBrk="0" hangingPunct="1">
        <a:defRPr sz="2400" kern="1200">
          <a:solidFill>
            <a:schemeClr val="tx1"/>
          </a:solidFill>
          <a:latin typeface="+mn-lt"/>
          <a:ea typeface="+mn-ea"/>
          <a:cs typeface="+mn-cs"/>
        </a:defRPr>
      </a:lvl2pPr>
      <a:lvl3pPr marL="1219050" algn="l" defTabSz="609523" rtl="0" eaLnBrk="1" latinLnBrk="0" hangingPunct="1">
        <a:defRPr sz="2400" kern="1200">
          <a:solidFill>
            <a:schemeClr val="tx1"/>
          </a:solidFill>
          <a:latin typeface="+mn-lt"/>
          <a:ea typeface="+mn-ea"/>
          <a:cs typeface="+mn-cs"/>
        </a:defRPr>
      </a:lvl3pPr>
      <a:lvl4pPr marL="1828573" algn="l" defTabSz="609523" rtl="0" eaLnBrk="1" latinLnBrk="0" hangingPunct="1">
        <a:defRPr sz="2400" kern="1200">
          <a:solidFill>
            <a:schemeClr val="tx1"/>
          </a:solidFill>
          <a:latin typeface="+mn-lt"/>
          <a:ea typeface="+mn-ea"/>
          <a:cs typeface="+mn-cs"/>
        </a:defRPr>
      </a:lvl4pPr>
      <a:lvl5pPr marL="2438098" algn="l" defTabSz="609523" rtl="0" eaLnBrk="1" latinLnBrk="0" hangingPunct="1">
        <a:defRPr sz="2400" kern="1200">
          <a:solidFill>
            <a:schemeClr val="tx1"/>
          </a:solidFill>
          <a:latin typeface="+mn-lt"/>
          <a:ea typeface="+mn-ea"/>
          <a:cs typeface="+mn-cs"/>
        </a:defRPr>
      </a:lvl5pPr>
      <a:lvl6pPr marL="3047620" algn="l" defTabSz="609523" rtl="0" eaLnBrk="1" latinLnBrk="0" hangingPunct="1">
        <a:defRPr sz="2400" kern="1200">
          <a:solidFill>
            <a:schemeClr val="tx1"/>
          </a:solidFill>
          <a:latin typeface="+mn-lt"/>
          <a:ea typeface="+mn-ea"/>
          <a:cs typeface="+mn-cs"/>
        </a:defRPr>
      </a:lvl6pPr>
      <a:lvl7pPr marL="3657143" algn="l" defTabSz="609523" rtl="0" eaLnBrk="1" latinLnBrk="0" hangingPunct="1">
        <a:defRPr sz="2400" kern="1200">
          <a:solidFill>
            <a:schemeClr val="tx1"/>
          </a:solidFill>
          <a:latin typeface="+mn-lt"/>
          <a:ea typeface="+mn-ea"/>
          <a:cs typeface="+mn-cs"/>
        </a:defRPr>
      </a:lvl7pPr>
      <a:lvl8pPr marL="4266667" algn="l" defTabSz="609523" rtl="0" eaLnBrk="1" latinLnBrk="0" hangingPunct="1">
        <a:defRPr sz="2400" kern="1200">
          <a:solidFill>
            <a:schemeClr val="tx1"/>
          </a:solidFill>
          <a:latin typeface="+mn-lt"/>
          <a:ea typeface="+mn-ea"/>
          <a:cs typeface="+mn-cs"/>
        </a:defRPr>
      </a:lvl8pPr>
      <a:lvl9pPr marL="4876191" algn="l" defTabSz="60952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46.xml"/><Relationship Id="rId4" Type="http://schemas.openxmlformats.org/officeDocument/2006/relationships/hyperlink" Target="https://genie.cbioportal.org/"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hyperlink" Target="https://www.researchtopractice.com/ONS2024Clips" TargetMode="External"/><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20888"/>
            <a:ext cx="12192000" cy="1044352"/>
          </a:xfrm>
        </p:spPr>
        <p:txBody>
          <a:bodyPr wrap="square" anchor="ctr">
            <a:noAutofit/>
          </a:bodyPr>
          <a:lstStyle/>
          <a:p>
            <a:pPr>
              <a:spcBef>
                <a:spcPts val="2400"/>
              </a:spcBef>
            </a:pPr>
            <a:r>
              <a:rPr lang="en-US" sz="4400" dirty="0"/>
              <a:t>Gastroesophageal and Colorectal Cancers</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Saturday, April 27, 2024</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PM – 8:00 PM</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Deanna A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Griffie</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MSN, AGNP-C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Caroline Kuhlman, MSN, APRN-BC</a:t>
            </a:r>
            <a:endParaRPr lang="en-US" sz="3200" dirty="0">
              <a:solidFill>
                <a:srgbClr val="02225C"/>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Manish A Shah,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Strickler, MD</a:t>
            </a: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630154"/>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49</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72845"/>
            <a:ext cx="12188952" cy="1631216"/>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Integrating New Research Information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into Current Clinical Care</a:t>
            </a:r>
          </a:p>
        </p:txBody>
      </p:sp>
    </p:spTree>
    <p:custDataLst>
      <p:tags r:id="rId1"/>
    </p:custDataLst>
    <p:extLst>
      <p:ext uri="{BB962C8B-B14F-4D97-AF65-F5344CB8AC3E}">
        <p14:creationId xmlns:p14="http://schemas.microsoft.com/office/powerpoint/2010/main" val="2617012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87488" y="1700808"/>
            <a:ext cx="9937104" cy="4241205"/>
          </a:xfrm>
        </p:spPr>
        <p:txBody>
          <a:bodyPr/>
          <a:lstStyle/>
          <a:p>
            <a:pPr marL="0" marR="0" indent="0">
              <a:spcBef>
                <a:spcPts val="1800"/>
              </a:spcBef>
              <a:spcAft>
                <a:spcPts val="0"/>
              </a:spcAft>
              <a:buNone/>
            </a:pPr>
            <a:r>
              <a:rPr lang="en-US" sz="2800" dirty="0">
                <a:solidFill>
                  <a:srgbClr val="0432FF"/>
                </a:solidFill>
              </a:rPr>
              <a:t>Introduction</a:t>
            </a:r>
          </a:p>
          <a:p>
            <a:pPr marL="0" marR="0" indent="0">
              <a:spcBef>
                <a:spcPts val="1800"/>
              </a:spcBef>
              <a:spcAft>
                <a:spcPts val="0"/>
              </a:spcAft>
              <a:buNone/>
            </a:pPr>
            <a:r>
              <a:rPr lang="en-US" sz="2800" dirty="0">
                <a:solidFill>
                  <a:srgbClr val="0432FF"/>
                </a:solidFill>
              </a:rPr>
              <a:t>Part 1: Gastroesophageal Cancer</a:t>
            </a:r>
          </a:p>
          <a:p>
            <a:pPr marL="0" marR="0" indent="0">
              <a:spcBef>
                <a:spcPts val="1800"/>
              </a:spcBef>
              <a:spcAft>
                <a:spcPts val="0"/>
              </a:spcAft>
              <a:buNone/>
            </a:pPr>
            <a:r>
              <a:rPr lang="en-US" sz="2800" dirty="0">
                <a:solidFill>
                  <a:srgbClr val="0432FF"/>
                </a:solidFill>
              </a:rPr>
              <a:t>Part 2: Colorectal Cancer</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8D575D-4A1B-9E44-80E4-461AA8A781F3}"/>
              </a:ext>
            </a:extLst>
          </p:cNvPr>
          <p:cNvSpPr/>
          <p:nvPr/>
        </p:nvSpPr>
        <p:spPr bwMode="auto">
          <a:xfrm>
            <a:off x="758948" y="1700808"/>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87488" y="1700808"/>
            <a:ext cx="9937104" cy="4241205"/>
          </a:xfrm>
        </p:spPr>
        <p:txBody>
          <a:bodyPr/>
          <a:lstStyle/>
          <a:p>
            <a:pPr marL="0" marR="0" indent="0">
              <a:spcBef>
                <a:spcPts val="1800"/>
              </a:spcBef>
              <a:spcAft>
                <a:spcPts val="0"/>
              </a:spcAft>
              <a:buNone/>
            </a:pPr>
            <a:r>
              <a:rPr lang="en-US" sz="2800" dirty="0">
                <a:solidFill>
                  <a:schemeClr val="bg1"/>
                </a:solidFill>
              </a:rPr>
              <a:t>Introduction</a:t>
            </a:r>
          </a:p>
          <a:p>
            <a:pPr marL="0" marR="0" indent="0">
              <a:spcBef>
                <a:spcPts val="1800"/>
              </a:spcBef>
              <a:spcAft>
                <a:spcPts val="0"/>
              </a:spcAft>
              <a:buNone/>
            </a:pPr>
            <a:r>
              <a:rPr lang="en-US" sz="2800" dirty="0">
                <a:solidFill>
                  <a:srgbClr val="0432FF"/>
                </a:solidFill>
              </a:rPr>
              <a:t>Part 1: Gastroesophageal Cancer</a:t>
            </a:r>
          </a:p>
          <a:p>
            <a:pPr marL="0" marR="0" indent="0">
              <a:spcBef>
                <a:spcPts val="1800"/>
              </a:spcBef>
              <a:spcAft>
                <a:spcPts val="0"/>
              </a:spcAft>
              <a:buNone/>
            </a:pPr>
            <a:r>
              <a:rPr lang="en-US" sz="2800" dirty="0">
                <a:solidFill>
                  <a:srgbClr val="0432FF"/>
                </a:solidFill>
              </a:rPr>
              <a:t>Part 2: Colorectal Cancer</a:t>
            </a:r>
          </a:p>
        </p:txBody>
      </p:sp>
    </p:spTree>
    <p:extLst>
      <p:ext uri="{BB962C8B-B14F-4D97-AF65-F5344CB8AC3E}">
        <p14:creationId xmlns:p14="http://schemas.microsoft.com/office/powerpoint/2010/main" val="27078007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Assessing the patient with newly diagnosed cancer</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011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 </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descr="A person wearing a headset&#10;&#10;Description automatically generated">
            <a:extLst>
              <a:ext uri="{FF2B5EF4-FFF2-40B4-BE49-F238E27FC236}">
                <a16:creationId xmlns:a16="http://schemas.microsoft.com/office/drawing/2014/main" id="{4D2DF80A-521E-2809-EE0E-20213D2AA8AB}"/>
              </a:ext>
            </a:extLst>
          </p:cNvPr>
          <p:cNvPicPr>
            <a:picLocks noChangeAspect="1"/>
          </p:cNvPicPr>
          <p:nvPr/>
        </p:nvPicPr>
        <p:blipFill>
          <a:blip r:embed="rId3"/>
          <a:stretch>
            <a:fillRect/>
          </a:stretch>
        </p:blipFill>
        <p:spPr>
          <a:xfrm>
            <a:off x="3201317" y="2348254"/>
            <a:ext cx="5819606" cy="3273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6558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F8FB8D-7F76-4C28-F375-2B20F69B535C}"/>
              </a:ext>
            </a:extLst>
          </p:cNvPr>
          <p:cNvSpPr/>
          <p:nvPr/>
        </p:nvSpPr>
        <p:spPr bwMode="auto">
          <a:xfrm>
            <a:off x="767409" y="1772816"/>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p>
          <a:p>
            <a:pPr marL="0" marR="0" indent="0">
              <a:spcBef>
                <a:spcPts val="1800"/>
              </a:spcBef>
              <a:spcAft>
                <a:spcPts val="0"/>
              </a:spcAft>
              <a:buNone/>
            </a:pPr>
            <a:r>
              <a:rPr lang="en-US" sz="2500" dirty="0">
                <a:solidFill>
                  <a:schemeClr val="bg1"/>
                </a:solidFill>
              </a:rPr>
              <a:t>Part 1: Gastroesophageal Cancer</a:t>
            </a:r>
          </a:p>
          <a:p>
            <a:pPr marL="342900" indent="-342900">
              <a:spcBef>
                <a:spcPts val="1800"/>
              </a:spcBef>
              <a:spcAft>
                <a:spcPts val="0"/>
              </a:spcAft>
            </a:pPr>
            <a:r>
              <a:rPr lang="en-US" sz="2500" dirty="0">
                <a:solidFill>
                  <a:schemeClr val="tx1"/>
                </a:solidFill>
              </a:rPr>
              <a:t>Module 1: Immune Checkpoint Inhibitors in the Management of Nonmetastatic Gastroesophageal Cancers</a:t>
            </a:r>
          </a:p>
          <a:p>
            <a:pPr marL="342900" indent="-342900">
              <a:spcBef>
                <a:spcPts val="1800"/>
              </a:spcBef>
              <a:spcAft>
                <a:spcPts val="0"/>
              </a:spcAft>
            </a:pPr>
            <a:r>
              <a:rPr lang="en-US" sz="2500" dirty="0">
                <a:solidFill>
                  <a:schemeClr val="tx1"/>
                </a:solidFill>
              </a:rPr>
              <a:t>Module 2: First-Line Therapy for Metastatic Gastroesophageal Cancers</a:t>
            </a:r>
          </a:p>
          <a:p>
            <a:pPr marL="342900" indent="-342900">
              <a:spcBef>
                <a:spcPts val="1800"/>
              </a:spcBef>
              <a:spcAft>
                <a:spcPts val="0"/>
              </a:spcAft>
            </a:pPr>
            <a:r>
              <a:rPr lang="en-US" sz="2500" dirty="0">
                <a:solidFill>
                  <a:schemeClr val="tx1"/>
                </a:solidFill>
              </a:rPr>
              <a:t>Module 3: Current and Future Role of Targeted Therapy in the Management of Gastroesophageal Cancers </a:t>
            </a:r>
          </a:p>
          <a:p>
            <a:pPr marL="0" indent="0">
              <a:spcBef>
                <a:spcPts val="1800"/>
              </a:spcBef>
              <a:spcAft>
                <a:spcPts val="0"/>
              </a:spcAft>
              <a:buNone/>
            </a:pPr>
            <a:r>
              <a:rPr lang="en-US" sz="2500" dirty="0">
                <a:solidFill>
                  <a:srgbClr val="0432FF"/>
                </a:solidFill>
              </a:rPr>
              <a:t>Part 2: Colorectal Cancer</a:t>
            </a: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32821058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F8FB8D-7F76-4C28-F375-2B20F69B535C}"/>
              </a:ext>
            </a:extLst>
          </p:cNvPr>
          <p:cNvSpPr/>
          <p:nvPr/>
        </p:nvSpPr>
        <p:spPr bwMode="auto">
          <a:xfrm>
            <a:off x="835616" y="2366392"/>
            <a:ext cx="10512305" cy="91859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p>
          <a:p>
            <a:pPr marL="0" marR="0" indent="0">
              <a:spcBef>
                <a:spcPts val="1800"/>
              </a:spcBef>
              <a:spcAft>
                <a:spcPts val="0"/>
              </a:spcAft>
              <a:buNone/>
            </a:pPr>
            <a:r>
              <a:rPr lang="en-US" sz="2500" dirty="0">
                <a:solidFill>
                  <a:srgbClr val="0432FF"/>
                </a:solidFill>
              </a:rPr>
              <a:t>Part 1: Gastroesophageal Cancer</a:t>
            </a:r>
          </a:p>
          <a:p>
            <a:pPr marL="342900" indent="-342900">
              <a:spcBef>
                <a:spcPts val="1800"/>
              </a:spcBef>
              <a:spcAft>
                <a:spcPts val="0"/>
              </a:spcAft>
            </a:pPr>
            <a:r>
              <a:rPr lang="en-US" sz="2500" dirty="0">
                <a:solidFill>
                  <a:schemeClr val="bg1"/>
                </a:solidFill>
              </a:rPr>
              <a:t>Module 1: Immune Checkpoint Inhibitors in the Management of Nonmetastatic Gastroesophageal Cancers</a:t>
            </a:r>
          </a:p>
          <a:p>
            <a:pPr marL="342900" indent="-342900">
              <a:spcBef>
                <a:spcPts val="1800"/>
              </a:spcBef>
              <a:spcAft>
                <a:spcPts val="0"/>
              </a:spcAft>
            </a:pPr>
            <a:r>
              <a:rPr lang="en-US" sz="2500" dirty="0">
                <a:solidFill>
                  <a:schemeClr val="tx1"/>
                </a:solidFill>
              </a:rPr>
              <a:t>Module 2: First-Line Therapy for Metastatic Gastroesophageal Cancers</a:t>
            </a:r>
          </a:p>
          <a:p>
            <a:pPr marL="342900" indent="-342900">
              <a:spcBef>
                <a:spcPts val="1800"/>
              </a:spcBef>
              <a:spcAft>
                <a:spcPts val="0"/>
              </a:spcAft>
            </a:pPr>
            <a:r>
              <a:rPr lang="en-US" sz="2500" dirty="0">
                <a:solidFill>
                  <a:schemeClr val="tx1"/>
                </a:solidFill>
              </a:rPr>
              <a:t>Module 3: Current and Future Role of Targeted Therapy in the Management of Gastroesophageal Cancers </a:t>
            </a:r>
          </a:p>
          <a:p>
            <a:pPr marL="0" indent="0">
              <a:spcBef>
                <a:spcPts val="1800"/>
              </a:spcBef>
              <a:spcAft>
                <a:spcPts val="0"/>
              </a:spcAft>
              <a:buNone/>
            </a:pPr>
            <a:r>
              <a:rPr lang="en-US" sz="2500" dirty="0">
                <a:solidFill>
                  <a:srgbClr val="0432FF"/>
                </a:solidFill>
              </a:rPr>
              <a:t>Part 2: Colorectal Cancer</a:t>
            </a: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2234122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37633" y="2731166"/>
            <a:ext cx="10358967" cy="2354018"/>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Long-term outcomes achieved with historical treatment approaches for patients with localized/locally advanced gastroesophageal tumors</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Key efficacy and safety findings with adjuvant nivolumab for patients with resected esophageal or gastroesophageal junction (GEJ) cancer</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Appropriate selection of candidates for treatment with adjuvant nivolumab</a:t>
            </a:r>
          </a:p>
        </p:txBody>
      </p:sp>
      <p:sp>
        <p:nvSpPr>
          <p:cNvPr id="5" name="TextBox 4">
            <a:extLst>
              <a:ext uri="{FF2B5EF4-FFF2-40B4-BE49-F238E27FC236}">
                <a16:creationId xmlns:a16="http://schemas.microsoft.com/office/drawing/2014/main" id="{A7CBB61C-7DA4-C864-3307-C5D5D39E8F54}"/>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63552" y="404664"/>
            <a:ext cx="7848873" cy="1143000"/>
          </a:xfrm>
        </p:spPr>
        <p:txBody>
          <a:bodyPr lIns="91440" tIns="91440" rIns="91440" bIns="182880"/>
          <a:lstStyle/>
          <a:p>
            <a:r>
              <a:rPr lang="en-US" dirty="0">
                <a:solidFill>
                  <a:schemeClr val="bg1"/>
                </a:solidFill>
              </a:rPr>
              <a:t>The Current Role of Anti-PD-1/PD-L1 Antibodies in the Management of Nonmetastatic Gastroesophageal Cancers</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pic>
        <p:nvPicPr>
          <p:cNvPr id="4" name="Picture 3">
            <a:extLst>
              <a:ext uri="{FF2B5EF4-FFF2-40B4-BE49-F238E27FC236}">
                <a16:creationId xmlns:a16="http://schemas.microsoft.com/office/drawing/2014/main" id="{7B30DFF1-4F37-6203-0D17-F82A208613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6" name="TextBox 5">
            <a:extLst>
              <a:ext uri="{FF2B5EF4-FFF2-40B4-BE49-F238E27FC236}">
                <a16:creationId xmlns:a16="http://schemas.microsoft.com/office/drawing/2014/main" id="{2244D14A-778C-3B4F-201A-AE3420737D46}"/>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7" name="Picture 6">
            <a:extLst>
              <a:ext uri="{FF2B5EF4-FFF2-40B4-BE49-F238E27FC236}">
                <a16:creationId xmlns:a16="http://schemas.microsoft.com/office/drawing/2014/main" id="{DDE92F80-BB23-46EF-4B7C-4133F6071A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Tree>
    <p:extLst>
      <p:ext uri="{BB962C8B-B14F-4D97-AF65-F5344CB8AC3E}">
        <p14:creationId xmlns:p14="http://schemas.microsoft.com/office/powerpoint/2010/main" val="3299712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1"/>
          <p:cNvSpPr>
            <a:spLocks noGrp="1"/>
          </p:cNvSpPr>
          <p:nvPr>
            <p:ph idx="1"/>
          </p:nvPr>
        </p:nvSpPr>
        <p:spPr>
          <a:xfrm>
            <a:off x="912286" y="1124744"/>
            <a:ext cx="10152266" cy="4677243"/>
          </a:xfrm>
        </p:spPr>
        <p:txBody>
          <a:bodyPr/>
          <a:lstStyle/>
          <a:p>
            <a:pPr marL="0" indent="0">
              <a:spcBef>
                <a:spcPts val="5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500"/>
              </a:spcBef>
              <a:spcAft>
                <a:spcPts val="0"/>
              </a:spcAft>
            </a:pPr>
            <a:r>
              <a:rPr lang="en-US" sz="2400" dirty="0">
                <a:latin typeface="Calibri" panose="020F0502020204030204" pitchFamily="34" charset="0"/>
                <a:cs typeface="Calibri" panose="020F0502020204030204" pitchFamily="34" charset="0"/>
              </a:rPr>
              <a:t>Anti-PD-1 antibody</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r>
              <a:rPr lang="en-US" sz="2400" dirty="0">
                <a:latin typeface="+mn-lt"/>
                <a:cs typeface="Calibri" panose="020F0502020204030204" pitchFamily="34" charset="0"/>
              </a:rPr>
              <a:t>For the adjuvant treatment of completely resected esophageal or GEJ cancer with residual pathologic disease in patients who have received neoadjuvant chemoradiation therapy</a:t>
            </a:r>
          </a:p>
          <a:p>
            <a:pPr marL="0"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r>
              <a:rPr lang="en-US" sz="2400" dirty="0">
                <a:effectLst/>
                <a:latin typeface="Calibri" panose="020F0502020204030204" pitchFamily="34" charset="0"/>
                <a:cs typeface="Calibri" panose="020F0502020204030204" pitchFamily="34" charset="0"/>
              </a:rPr>
              <a:t>240 mg IV infusion every 2 weeks or 480 mg IV infusion every 4 weeks for total treatment duration of 1 year</a:t>
            </a:r>
          </a:p>
          <a:p>
            <a:pPr marL="98425" indent="0">
              <a:spcBef>
                <a:spcPts val="500"/>
              </a:spcBef>
              <a:spcAft>
                <a:spcPts val="0"/>
              </a:spcAft>
              <a:buNone/>
            </a:pPr>
            <a:endParaRPr lang="en-US" sz="1400" dirty="0"/>
          </a:p>
        </p:txBody>
      </p:sp>
      <p:sp>
        <p:nvSpPr>
          <p:cNvPr id="63491" name="TextBox 6"/>
          <p:cNvSpPr txBox="1">
            <a:spLocks noChangeArrowheads="1"/>
          </p:cNvSpPr>
          <p:nvPr/>
        </p:nvSpPr>
        <p:spPr bwMode="auto">
          <a:xfrm>
            <a:off x="218661" y="6419088"/>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Nivolumab package insert, 3/2024.</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4" name="Title 3">
            <a:extLst>
              <a:ext uri="{FF2B5EF4-FFF2-40B4-BE49-F238E27FC236}">
                <a16:creationId xmlns:a16="http://schemas.microsoft.com/office/drawing/2014/main" id="{AE5C3BCC-AF19-4505-2810-E0CC299311F0}"/>
              </a:ext>
            </a:extLst>
          </p:cNvPr>
          <p:cNvSpPr>
            <a:spLocks noGrp="1"/>
          </p:cNvSpPr>
          <p:nvPr>
            <p:ph type="title"/>
          </p:nvPr>
        </p:nvSpPr>
        <p:spPr>
          <a:xfrm>
            <a:off x="912286" y="44624"/>
            <a:ext cx="10358967" cy="1143000"/>
          </a:xfrm>
        </p:spPr>
        <p:txBody>
          <a:bodyPr/>
          <a:lstStyle/>
          <a:p>
            <a:r>
              <a:rPr lang="en-US" dirty="0"/>
              <a:t>Adjuvant Nivolumab</a:t>
            </a:r>
          </a:p>
        </p:txBody>
      </p:sp>
    </p:spTree>
    <p:extLst>
      <p:ext uri="{BB962C8B-B14F-4D97-AF65-F5344CB8AC3E}">
        <p14:creationId xmlns:p14="http://schemas.microsoft.com/office/powerpoint/2010/main" val="17992434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D3A44BE7-07BB-9A4A-8753-AF35D1911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80" y="188640"/>
            <a:ext cx="10730440" cy="5914185"/>
          </a:xfrm>
          <a:prstGeom prst="rect">
            <a:avLst/>
          </a:prstGeom>
        </p:spPr>
      </p:pic>
    </p:spTree>
    <p:extLst>
      <p:ext uri="{BB962C8B-B14F-4D97-AF65-F5344CB8AC3E}">
        <p14:creationId xmlns:p14="http://schemas.microsoft.com/office/powerpoint/2010/main" val="25631066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01DB44-CAE4-A13E-054F-38EB2750AC4A}"/>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9E92F4EB-0440-DD70-328F-A62ADD060AC4}"/>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6" name="Picture 5">
            <a:extLst>
              <a:ext uri="{FF2B5EF4-FFF2-40B4-BE49-F238E27FC236}">
                <a16:creationId xmlns:a16="http://schemas.microsoft.com/office/drawing/2014/main" id="{1D07194B-5E39-3EA2-61C9-A0531E0FAF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7" name="TextBox 6">
            <a:extLst>
              <a:ext uri="{FF2B5EF4-FFF2-40B4-BE49-F238E27FC236}">
                <a16:creationId xmlns:a16="http://schemas.microsoft.com/office/drawing/2014/main" id="{37E05216-2529-E69E-5453-3DD661228CBF}"/>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922BF8C0-E648-82CD-5328-409C548CEC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711791" y="2646979"/>
            <a:ext cx="11016268" cy="2354018"/>
          </a:xfrm>
        </p:spPr>
        <p:txBody>
          <a:bodyPr/>
          <a:lstStyle/>
          <a:p>
            <a:r>
              <a:rPr lang="en-US" sz="2400" dirty="0"/>
              <a:t>Early data with immune checkpoint inhibitors as neoadjuvant therapy for resectable microsatellite instability-high (MSI-H)/mismatch repair-deficient (</a:t>
            </a:r>
            <a:r>
              <a:rPr lang="en-US" sz="2400" dirty="0" err="1"/>
              <a:t>dMMR</a:t>
            </a:r>
            <a:r>
              <a:rPr lang="en-US" sz="2400" dirty="0"/>
              <a:t>) gastric/GEJ adenocarcinoma</a:t>
            </a:r>
          </a:p>
          <a:p>
            <a:r>
              <a:rPr lang="en-US" sz="2400" dirty="0"/>
              <a:t>Improvement in pathologic complete response rate with the addition of durvalumab to neoadjuvant FLOT (fluorouracil/leucovorin/oxaliplatin/docetaxel) for patients with resectable gastric/GEJ cancer in the Phase III MATTERHORN trial</a:t>
            </a:r>
          </a:p>
          <a:p>
            <a:r>
              <a:rPr lang="en-US" sz="2400" dirty="0"/>
              <a:t>Ongoing evaluation of perioperative durvalumab in the MATTERHORN study and potential clinical role of this strategy</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63552" y="383728"/>
            <a:ext cx="7920880" cy="1143000"/>
          </a:xfrm>
        </p:spPr>
        <p:txBody>
          <a:bodyPr lIns="91440" tIns="91440" rIns="91440" bIns="182880"/>
          <a:lstStyle/>
          <a:p>
            <a:r>
              <a:rPr lang="en-US" dirty="0">
                <a:solidFill>
                  <a:schemeClr val="bg1"/>
                </a:solidFill>
              </a:rPr>
              <a:t>The Potential Role of Immune Checkpoint </a:t>
            </a:r>
            <a:br>
              <a:rPr lang="en-US" dirty="0">
                <a:solidFill>
                  <a:schemeClr val="bg1"/>
                </a:solidFill>
              </a:rPr>
            </a:br>
            <a:r>
              <a:rPr lang="en-US" dirty="0">
                <a:solidFill>
                  <a:schemeClr val="bg1"/>
                </a:solidFill>
              </a:rPr>
              <a:t>Inhibitors as Neoadjuvant Therapy </a:t>
            </a:r>
            <a:br>
              <a:rPr lang="en-US" dirty="0">
                <a:solidFill>
                  <a:schemeClr val="bg1"/>
                </a:solidFill>
              </a:rPr>
            </a:br>
            <a:r>
              <a:rPr lang="en-US" dirty="0">
                <a:solidFill>
                  <a:schemeClr val="bg1"/>
                </a:solidFill>
              </a:rPr>
              <a:t>for Patients with Gastric/GEJ Cancer</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495097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1"/>
          <p:cNvSpPr>
            <a:spLocks noGrp="1"/>
          </p:cNvSpPr>
          <p:nvPr>
            <p:ph idx="1"/>
          </p:nvPr>
        </p:nvSpPr>
        <p:spPr>
          <a:xfrm>
            <a:off x="912286" y="1124744"/>
            <a:ext cx="10152266" cy="4677243"/>
          </a:xfrm>
        </p:spPr>
        <p:txBody>
          <a:bodyPr/>
          <a:lstStyle/>
          <a:p>
            <a:pPr marL="0" indent="0">
              <a:spcBef>
                <a:spcPts val="5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500"/>
              </a:spcBef>
              <a:spcAft>
                <a:spcPts val="0"/>
              </a:spcAft>
            </a:pPr>
            <a:r>
              <a:rPr lang="en-US" sz="2400" dirty="0">
                <a:latin typeface="Calibri" panose="020F0502020204030204" pitchFamily="34" charset="0"/>
                <a:cs typeface="Calibri" panose="020F0502020204030204" pitchFamily="34" charset="0"/>
              </a:rPr>
              <a:t>Anti-PD-L1 antibody</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 </a:t>
            </a:r>
            <a:r>
              <a:rPr lang="en-US" sz="2400" dirty="0">
                <a:solidFill>
                  <a:srgbClr val="0432FF"/>
                </a:solidFill>
                <a:latin typeface="Calibri" panose="020F0502020204030204" pitchFamily="34" charset="0"/>
                <a:ea typeface="ＭＳ Ｐゴシック" charset="0"/>
                <a:cs typeface="Calibri" panose="020F0502020204030204" pitchFamily="34" charset="0"/>
              </a:rPr>
              <a:t>for g</a:t>
            </a:r>
            <a:r>
              <a:rPr lang="en-US" sz="2400" b="1" dirty="0">
                <a:solidFill>
                  <a:srgbClr val="0432FF"/>
                </a:solidFill>
                <a:latin typeface="Calibri" panose="020F0502020204030204" pitchFamily="34" charset="0"/>
                <a:ea typeface="ＭＳ Ｐゴシック" charset="0"/>
                <a:cs typeface="Calibri" panose="020F0502020204030204" pitchFamily="34" charset="0"/>
              </a:rPr>
              <a:t>astric/GEJ cancer</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r>
              <a:rPr lang="en-US" sz="2400" dirty="0">
                <a:latin typeface="+mn-lt"/>
                <a:cs typeface="Calibri" panose="020F0502020204030204" pitchFamily="34" charset="0"/>
              </a:rPr>
              <a:t>Investigational</a:t>
            </a:r>
          </a:p>
          <a:p>
            <a:pPr marL="0"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Pivotal clinical trial</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r>
              <a:rPr lang="en-US" sz="2400" dirty="0">
                <a:effectLst/>
                <a:latin typeface="Calibri" panose="020F0502020204030204" pitchFamily="34" charset="0"/>
                <a:cs typeface="Calibri" panose="020F0502020204030204" pitchFamily="34" charset="0"/>
              </a:rPr>
              <a:t>Phase III MATTERHORN trial of neoadjuvant-adjuvant durvalumab and FLOT chemotherapy for </a:t>
            </a:r>
            <a:r>
              <a:rPr lang="en-US" sz="2400" dirty="0" err="1">
                <a:effectLst/>
                <a:latin typeface="Calibri" panose="020F0502020204030204" pitchFamily="34" charset="0"/>
                <a:cs typeface="Calibri" panose="020F0502020204030204" pitchFamily="34" charset="0"/>
              </a:rPr>
              <a:t>resectable</a:t>
            </a:r>
            <a:r>
              <a:rPr lang="en-US" sz="2400" dirty="0">
                <a:effectLst/>
                <a:latin typeface="Calibri" panose="020F0502020204030204" pitchFamily="34" charset="0"/>
                <a:cs typeface="Calibri" panose="020F0502020204030204" pitchFamily="34" charset="0"/>
              </a:rPr>
              <a:t> gastric and GEJ cancer</a:t>
            </a:r>
          </a:p>
          <a:p>
            <a:pPr marL="98425" indent="0">
              <a:spcBef>
                <a:spcPts val="500"/>
              </a:spcBef>
              <a:spcAft>
                <a:spcPts val="0"/>
              </a:spcAft>
              <a:buNone/>
            </a:pPr>
            <a:endParaRPr lang="en-US" sz="1400" dirty="0"/>
          </a:p>
        </p:txBody>
      </p:sp>
      <p:sp>
        <p:nvSpPr>
          <p:cNvPr id="4" name="Title 3">
            <a:extLst>
              <a:ext uri="{FF2B5EF4-FFF2-40B4-BE49-F238E27FC236}">
                <a16:creationId xmlns:a16="http://schemas.microsoft.com/office/drawing/2014/main" id="{AE5C3BCC-AF19-4505-2810-E0CC299311F0}"/>
              </a:ext>
            </a:extLst>
          </p:cNvPr>
          <p:cNvSpPr>
            <a:spLocks noGrp="1"/>
          </p:cNvSpPr>
          <p:nvPr>
            <p:ph type="title"/>
          </p:nvPr>
        </p:nvSpPr>
        <p:spPr>
          <a:xfrm>
            <a:off x="912286" y="44624"/>
            <a:ext cx="10358967" cy="1143000"/>
          </a:xfrm>
        </p:spPr>
        <p:txBody>
          <a:bodyPr/>
          <a:lstStyle/>
          <a:p>
            <a:r>
              <a:rPr lang="en-US" dirty="0"/>
              <a:t>Durvalumab</a:t>
            </a:r>
          </a:p>
        </p:txBody>
      </p:sp>
      <p:sp>
        <p:nvSpPr>
          <p:cNvPr id="5" name="TextBox 4">
            <a:extLst>
              <a:ext uri="{FF2B5EF4-FFF2-40B4-BE49-F238E27FC236}">
                <a16:creationId xmlns:a16="http://schemas.microsoft.com/office/drawing/2014/main" id="{56588F2D-7335-4314-B53B-8F9107A99956}"/>
              </a:ext>
            </a:extLst>
          </p:cNvPr>
          <p:cNvSpPr txBox="1"/>
          <p:nvPr/>
        </p:nvSpPr>
        <p:spPr>
          <a:xfrm>
            <a:off x="47328" y="6453336"/>
            <a:ext cx="37864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Batran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S-E et al. ESMO 2023;Abstract 129O.</a:t>
            </a:r>
          </a:p>
        </p:txBody>
      </p:sp>
    </p:spTree>
    <p:extLst>
      <p:ext uri="{BB962C8B-B14F-4D97-AF65-F5344CB8AC3E}">
        <p14:creationId xmlns:p14="http://schemas.microsoft.com/office/powerpoint/2010/main" val="2209287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61872"/>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712983" y="2872886"/>
            <a:ext cx="45720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Caroline Kuhlman, MSN, APRN-BC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Tucker Gosnell Center for Gastrointestinal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344" y="2872886"/>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7909592" y="1191440"/>
            <a:ext cx="4262259"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 Strickler,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Clinical Research – GI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Durham, North Carolina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87954" y="1191440"/>
            <a:ext cx="1261872" cy="1261872"/>
          </a:xfrm>
          <a:prstGeom prst="rect">
            <a:avLst/>
          </a:prstGeom>
        </p:spPr>
      </p:pic>
      <p:sp>
        <p:nvSpPr>
          <p:cNvPr id="3" name="Text Box 7">
            <a:extLst>
              <a:ext uri="{FF2B5EF4-FFF2-40B4-BE49-F238E27FC236}">
                <a16:creationId xmlns:a16="http://schemas.microsoft.com/office/drawing/2014/main" id="{E79EE107-3C35-C9EC-7C8F-A60858DFE19A}"/>
              </a:ext>
            </a:extLst>
          </p:cNvPr>
          <p:cNvSpPr txBox="1">
            <a:spLocks noChangeArrowheads="1"/>
          </p:cNvSpPr>
          <p:nvPr/>
        </p:nvSpPr>
        <p:spPr bwMode="auto">
          <a:xfrm>
            <a:off x="1712983" y="1191440"/>
            <a:ext cx="382561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Deanna 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Griffie</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MSN, AGNP-C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GI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Durham, North Carolina</a:t>
            </a:r>
          </a:p>
        </p:txBody>
      </p:sp>
      <p:pic>
        <p:nvPicPr>
          <p:cNvPr id="5" name="Picture 4">
            <a:extLst>
              <a:ext uri="{FF2B5EF4-FFF2-40B4-BE49-F238E27FC236}">
                <a16:creationId xmlns:a16="http://schemas.microsoft.com/office/drawing/2014/main" id="{4120BB74-0E7B-1BFC-C7E5-59EF932421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344" y="1191440"/>
            <a:ext cx="1261872" cy="1261872"/>
          </a:xfrm>
          <a:prstGeom prst="rect">
            <a:avLst/>
          </a:prstGeom>
        </p:spPr>
      </p:pic>
      <p:sp>
        <p:nvSpPr>
          <p:cNvPr id="4" name="Text Box 7">
            <a:extLst>
              <a:ext uri="{FF2B5EF4-FFF2-40B4-BE49-F238E27FC236}">
                <a16:creationId xmlns:a16="http://schemas.microsoft.com/office/drawing/2014/main" id="{718303D6-D9FA-09CE-C346-CD0A5C61CF5F}"/>
              </a:ext>
            </a:extLst>
          </p:cNvPr>
          <p:cNvSpPr txBox="1">
            <a:spLocks noChangeArrowheads="1"/>
          </p:cNvSpPr>
          <p:nvPr/>
        </p:nvSpPr>
        <p:spPr bwMode="auto">
          <a:xfrm>
            <a:off x="1712982" y="4616051"/>
            <a:ext cx="495908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Manish A Shah,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Solid Tumor Oncology Service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Gastrointestinal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Co-Director, Center for Advanced Digestive Care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Bartlett Family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of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Weill Cornell Medicine/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NewYork</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-Presbyterian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6" name="Picture 5">
            <a:extLst>
              <a:ext uri="{FF2B5EF4-FFF2-40B4-BE49-F238E27FC236}">
                <a16:creationId xmlns:a16="http://schemas.microsoft.com/office/drawing/2014/main" id="{4750B940-BD97-DF0C-8425-6E0E98965B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1344" y="4616051"/>
            <a:ext cx="1261872" cy="1261872"/>
          </a:xfrm>
          <a:prstGeom prst="rect">
            <a:avLst/>
          </a:prstGeom>
        </p:spPr>
      </p:pic>
      <p:sp>
        <p:nvSpPr>
          <p:cNvPr id="7" name="Text Box 9">
            <a:extLst>
              <a:ext uri="{FF2B5EF4-FFF2-40B4-BE49-F238E27FC236}">
                <a16:creationId xmlns:a16="http://schemas.microsoft.com/office/drawing/2014/main" id="{B52B63A8-A6A9-4F83-ED38-2EFAB4CBC3F5}"/>
              </a:ext>
            </a:extLst>
          </p:cNvPr>
          <p:cNvSpPr txBox="1">
            <a:spLocks noChangeArrowheads="1"/>
          </p:cNvSpPr>
          <p:nvPr/>
        </p:nvSpPr>
        <p:spPr bwMode="auto">
          <a:xfrm>
            <a:off x="7909592" y="3354179"/>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8" name="Picture 7">
            <a:extLst>
              <a:ext uri="{FF2B5EF4-FFF2-40B4-BE49-F238E27FC236}">
                <a16:creationId xmlns:a16="http://schemas.microsoft.com/office/drawing/2014/main" id="{B8EA88E3-A388-6AE9-CB3E-0CF16EEEBAC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87953" y="3354179"/>
            <a:ext cx="1261872" cy="1261872"/>
          </a:xfrm>
          <a:prstGeom prst="rect">
            <a:avLst/>
          </a:prstGeom>
        </p:spPr>
      </p:pic>
    </p:spTree>
    <p:custDataLst>
      <p:tags r:id="rId1"/>
    </p:custDataLst>
    <p:extLst>
      <p:ext uri="{BB962C8B-B14F-4D97-AF65-F5344CB8AC3E}">
        <p14:creationId xmlns:p14="http://schemas.microsoft.com/office/powerpoint/2010/main" val="2584214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DD68D0-6123-EB7F-5C87-86E62D0E20A1}"/>
              </a:ext>
            </a:extLst>
          </p:cNvPr>
          <p:cNvPicPr>
            <a:picLocks noChangeAspect="1"/>
          </p:cNvPicPr>
          <p:nvPr/>
        </p:nvPicPr>
        <p:blipFill>
          <a:blip r:embed="rId2"/>
          <a:stretch>
            <a:fillRect/>
          </a:stretch>
        </p:blipFill>
        <p:spPr>
          <a:xfrm>
            <a:off x="1424017" y="397222"/>
            <a:ext cx="9721080" cy="6063556"/>
          </a:xfrm>
          <a:prstGeom prst="rect">
            <a:avLst/>
          </a:prstGeom>
        </p:spPr>
      </p:pic>
      <p:sp>
        <p:nvSpPr>
          <p:cNvPr id="7" name="TextBox 6">
            <a:extLst>
              <a:ext uri="{FF2B5EF4-FFF2-40B4-BE49-F238E27FC236}">
                <a16:creationId xmlns:a16="http://schemas.microsoft.com/office/drawing/2014/main" id="{0F9830F9-7DFC-1E31-BA1D-AA4D0C1A0B58}"/>
              </a:ext>
            </a:extLst>
          </p:cNvPr>
          <p:cNvSpPr txBox="1"/>
          <p:nvPr/>
        </p:nvSpPr>
        <p:spPr>
          <a:xfrm>
            <a:off x="7464152" y="620688"/>
            <a:ext cx="2624436" cy="523220"/>
          </a:xfrm>
          <a:prstGeom prst="rect">
            <a:avLst/>
          </a:prstGeom>
          <a:noFill/>
        </p:spPr>
        <p:txBody>
          <a:bodyPr wrap="none" rtlCol="0">
            <a:spAutoFit/>
          </a:bodyPr>
          <a:lstStyle/>
          <a:p>
            <a:r>
              <a:rPr lang="en-US" sz="2800" dirty="0">
                <a:solidFill>
                  <a:schemeClr val="accent6">
                    <a:lumMod val="75000"/>
                  </a:schemeClr>
                </a:solidFill>
              </a:rPr>
              <a:t>Abstract 129O</a:t>
            </a:r>
          </a:p>
        </p:txBody>
      </p:sp>
    </p:spTree>
    <p:extLst>
      <p:ext uri="{BB962C8B-B14F-4D97-AF65-F5344CB8AC3E}">
        <p14:creationId xmlns:p14="http://schemas.microsoft.com/office/powerpoint/2010/main" val="12303261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D7AA-49EC-F54A-922D-31CC5F3BCB89}"/>
              </a:ext>
            </a:extLst>
          </p:cNvPr>
          <p:cNvSpPr>
            <a:spLocks noGrp="1"/>
          </p:cNvSpPr>
          <p:nvPr>
            <p:ph type="title"/>
          </p:nvPr>
        </p:nvSpPr>
        <p:spPr>
          <a:xfrm>
            <a:off x="912286" y="1"/>
            <a:ext cx="10358967" cy="1068610"/>
          </a:xfrm>
        </p:spPr>
        <p:txBody>
          <a:bodyPr/>
          <a:lstStyle/>
          <a:p>
            <a:r>
              <a:rPr lang="en-US" dirty="0"/>
              <a:t>MATTERHORN Trial Design</a:t>
            </a:r>
          </a:p>
        </p:txBody>
      </p:sp>
      <p:sp>
        <p:nvSpPr>
          <p:cNvPr id="3" name="TextBox 2">
            <a:extLst>
              <a:ext uri="{FF2B5EF4-FFF2-40B4-BE49-F238E27FC236}">
                <a16:creationId xmlns:a16="http://schemas.microsoft.com/office/drawing/2014/main" id="{02FAB595-D152-A648-BFAF-B1A906C111D0}"/>
              </a:ext>
            </a:extLst>
          </p:cNvPr>
          <p:cNvSpPr txBox="1"/>
          <p:nvPr/>
        </p:nvSpPr>
        <p:spPr>
          <a:xfrm>
            <a:off x="47328" y="6453336"/>
            <a:ext cx="37864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Batran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S-E et al. ESMO 2023;Abstract 129O.</a:t>
            </a:r>
          </a:p>
        </p:txBody>
      </p:sp>
      <p:pic>
        <p:nvPicPr>
          <p:cNvPr id="10" name="Picture 9">
            <a:extLst>
              <a:ext uri="{FF2B5EF4-FFF2-40B4-BE49-F238E27FC236}">
                <a16:creationId xmlns:a16="http://schemas.microsoft.com/office/drawing/2014/main" id="{FAD796A6-1F9D-87DB-EEF0-65994BB74619}"/>
              </a:ext>
            </a:extLst>
          </p:cNvPr>
          <p:cNvPicPr>
            <a:picLocks noChangeAspect="1"/>
          </p:cNvPicPr>
          <p:nvPr/>
        </p:nvPicPr>
        <p:blipFill rotWithShape="1">
          <a:blip r:embed="rId3">
            <a:extLst>
              <a:ext uri="{28A0092B-C50C-407E-A947-70E740481C1C}">
                <a14:useLocalDpi xmlns:a14="http://schemas.microsoft.com/office/drawing/2010/main" val="0"/>
              </a:ext>
            </a:extLst>
          </a:blip>
          <a:srcRect b="13048"/>
          <a:stretch/>
        </p:blipFill>
        <p:spPr>
          <a:xfrm>
            <a:off x="267637" y="1240693"/>
            <a:ext cx="11656725" cy="4376613"/>
          </a:xfrm>
          <a:prstGeom prst="rect">
            <a:avLst/>
          </a:prstGeom>
        </p:spPr>
      </p:pic>
    </p:spTree>
    <p:extLst>
      <p:ext uri="{BB962C8B-B14F-4D97-AF65-F5344CB8AC3E}">
        <p14:creationId xmlns:p14="http://schemas.microsoft.com/office/powerpoint/2010/main" val="16724648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Caroline Kuhlman, MSN, APRN-BC</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(neo)adjuvant systemic therapy for localized/locally advanced gastroesophageal cancer </a:t>
            </a:r>
          </a:p>
          <a:p>
            <a:pPr marL="98425" indent="0">
              <a:buNone/>
            </a:pPr>
            <a:endParaRPr lang="en-US" sz="3200" dirty="0"/>
          </a:p>
        </p:txBody>
      </p:sp>
      <p:pic>
        <p:nvPicPr>
          <p:cNvPr id="2" name="Picture 1">
            <a:extLst>
              <a:ext uri="{FF2B5EF4-FFF2-40B4-BE49-F238E27FC236}">
                <a16:creationId xmlns:a16="http://schemas.microsoft.com/office/drawing/2014/main" id="{B03E93FF-E78B-24CD-156E-5095EA683A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0025"/>
            <a:ext cx="1261872" cy="1261872"/>
          </a:xfrm>
          <a:prstGeom prst="rect">
            <a:avLst/>
          </a:prstGeom>
        </p:spPr>
      </p:pic>
    </p:spTree>
    <p:extLst>
      <p:ext uri="{BB962C8B-B14F-4D97-AF65-F5344CB8AC3E}">
        <p14:creationId xmlns:p14="http://schemas.microsoft.com/office/powerpoint/2010/main" val="2642856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document&#10;&#10;Description automatically generated">
            <a:extLst>
              <a:ext uri="{FF2B5EF4-FFF2-40B4-BE49-F238E27FC236}">
                <a16:creationId xmlns:a16="http://schemas.microsoft.com/office/drawing/2014/main" id="{D3975471-AC8C-E569-DC74-B04D0ECAA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58" y="404664"/>
            <a:ext cx="11603683" cy="5544616"/>
          </a:xfrm>
          <a:prstGeom prst="rect">
            <a:avLst/>
          </a:prstGeom>
        </p:spPr>
      </p:pic>
    </p:spTree>
    <p:extLst>
      <p:ext uri="{BB962C8B-B14F-4D97-AF65-F5344CB8AC3E}">
        <p14:creationId xmlns:p14="http://schemas.microsoft.com/office/powerpoint/2010/main" val="28205007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F4A71-234F-491B-EF1C-2A9060986052}"/>
              </a:ext>
            </a:extLst>
          </p:cNvPr>
          <p:cNvSpPr/>
          <p:nvPr/>
        </p:nvSpPr>
        <p:spPr bwMode="auto">
          <a:xfrm>
            <a:off x="767408" y="3356992"/>
            <a:ext cx="1072833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p>
          <a:p>
            <a:pPr marL="0" marR="0" indent="0">
              <a:spcBef>
                <a:spcPts val="1800"/>
              </a:spcBef>
              <a:spcAft>
                <a:spcPts val="0"/>
              </a:spcAft>
              <a:buNone/>
            </a:pPr>
            <a:r>
              <a:rPr lang="en-US" sz="2500" dirty="0">
                <a:solidFill>
                  <a:srgbClr val="0432FF"/>
                </a:solidFill>
              </a:rPr>
              <a:t>Part 1: Gastroesophageal Cancer</a:t>
            </a:r>
          </a:p>
          <a:p>
            <a:pPr marL="342900" indent="-342900">
              <a:spcBef>
                <a:spcPts val="1800"/>
              </a:spcBef>
              <a:spcAft>
                <a:spcPts val="0"/>
              </a:spcAft>
            </a:pPr>
            <a:r>
              <a:rPr lang="en-US" sz="2500" dirty="0">
                <a:solidFill>
                  <a:schemeClr val="tx1"/>
                </a:solidFill>
              </a:rPr>
              <a:t>Module 1: Immune Checkpoint Inhibitors in the Management of Nonmetastatic Gastroesophageal Cancers</a:t>
            </a:r>
          </a:p>
          <a:p>
            <a:pPr marL="342900" indent="-342900">
              <a:spcBef>
                <a:spcPts val="1800"/>
              </a:spcBef>
              <a:spcAft>
                <a:spcPts val="0"/>
              </a:spcAft>
            </a:pPr>
            <a:r>
              <a:rPr lang="en-US" sz="2500" dirty="0">
                <a:solidFill>
                  <a:schemeClr val="bg1"/>
                </a:solidFill>
              </a:rPr>
              <a:t>Module 2: First-Line Therapy for Metastatic Gastroesophageal Cancers</a:t>
            </a:r>
          </a:p>
          <a:p>
            <a:pPr marL="342900" indent="-342900">
              <a:spcBef>
                <a:spcPts val="1800"/>
              </a:spcBef>
              <a:spcAft>
                <a:spcPts val="0"/>
              </a:spcAft>
            </a:pPr>
            <a:r>
              <a:rPr lang="en-US" sz="2500" dirty="0">
                <a:solidFill>
                  <a:schemeClr val="tx1"/>
                </a:solidFill>
              </a:rPr>
              <a:t>Module 3: Current and Future Role of Targeted Therapy in the Management of Gastroesophageal Cancers </a:t>
            </a:r>
          </a:p>
          <a:p>
            <a:pPr marL="0" indent="0">
              <a:spcBef>
                <a:spcPts val="1800"/>
              </a:spcBef>
              <a:spcAft>
                <a:spcPts val="0"/>
              </a:spcAft>
              <a:buNone/>
            </a:pPr>
            <a:r>
              <a:rPr lang="en-US" sz="2500" dirty="0">
                <a:solidFill>
                  <a:srgbClr val="0432FF"/>
                </a:solidFill>
              </a:rPr>
              <a:t>Part 2: Colorectal Cancer</a:t>
            </a: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22159971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322C67-62B7-55F9-A624-3C9B36001C2C}"/>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0F09CD87-AF84-19C0-61FB-6D44C110174A}"/>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6" name="Picture 5">
            <a:extLst>
              <a:ext uri="{FF2B5EF4-FFF2-40B4-BE49-F238E27FC236}">
                <a16:creationId xmlns:a16="http://schemas.microsoft.com/office/drawing/2014/main" id="{A60C3C84-A2E8-BBED-B78E-FB973EA20A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9" name="TextBox 8">
            <a:extLst>
              <a:ext uri="{FF2B5EF4-FFF2-40B4-BE49-F238E27FC236}">
                <a16:creationId xmlns:a16="http://schemas.microsoft.com/office/drawing/2014/main" id="{74EB3658-1457-CC49-D416-1DFFEB246E6C}"/>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7A5D2DEA-BE3C-1491-93E4-9DAD51B425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055440" y="2924944"/>
            <a:ext cx="10358967" cy="2354018"/>
          </a:xfrm>
        </p:spPr>
        <p:txBody>
          <a:bodyPr/>
          <a:lstStyle/>
          <a:p>
            <a:pPr marL="342900" marR="0" lvl="0" indent="-342900">
              <a:spcBef>
                <a:spcPts val="0"/>
              </a:spcBef>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Biological similarities and differences between gastric, GEJ and esophageal cancers; effect of tumor location and histology on management approach</a:t>
            </a:r>
          </a:p>
          <a:p>
            <a:pPr marL="342900" marR="0" lvl="0" indent="-342900">
              <a:spcBef>
                <a:spcPts val="0"/>
              </a:spcBef>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Influence of PD-L1 status on the selection of first-line treatment; appropriate timing of and optimal approaches to PD-L1 assessment</a:t>
            </a:r>
          </a:p>
          <a:p>
            <a:pPr marL="342900" marR="0" lvl="0" indent="-342900">
              <a:spcBef>
                <a:spcPts val="0"/>
              </a:spcBef>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Published data sets demonstrating the efficacy of first-line nivolumab- and pembrolizumab-containing regimens for advanced gastric, GEJ and esophageal cancer</a:t>
            </a:r>
          </a:p>
          <a:p>
            <a:pPr marL="342900" marR="0" lvl="0" indent="-342900">
              <a:spcBef>
                <a:spcPts val="0"/>
              </a:spcBef>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Evidence-based selection of chemotherapy alone versus combined chemoimmunotherapy versus dual immune checkpoint inhibition for patients with newly diagnosed gastroesophageal tumors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63552" y="424876"/>
            <a:ext cx="7920880" cy="1143000"/>
          </a:xfrm>
        </p:spPr>
        <p:txBody>
          <a:bodyPr lIns="91440" tIns="91440" rIns="91440" bIns="182880"/>
          <a:lstStyle/>
          <a:p>
            <a:r>
              <a:rPr lang="en-US" dirty="0">
                <a:solidFill>
                  <a:schemeClr val="bg1"/>
                </a:solidFill>
              </a:rPr>
              <a:t>First-Line Therapy for Metastatic </a:t>
            </a:r>
            <a:br>
              <a:rPr lang="en-US" dirty="0">
                <a:solidFill>
                  <a:schemeClr val="bg1"/>
                </a:solidFill>
              </a:rPr>
            </a:br>
            <a:r>
              <a:rPr lang="en-US" dirty="0">
                <a:solidFill>
                  <a:schemeClr val="bg1"/>
                </a:solidFill>
              </a:rPr>
              <a:t>Gastroesophageal Cancers</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946799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D3BBF9-88A7-F701-BBC9-29617C6689E9}"/>
              </a:ext>
            </a:extLst>
          </p:cNvPr>
          <p:cNvPicPr>
            <a:picLocks noChangeAspect="1"/>
          </p:cNvPicPr>
          <p:nvPr/>
        </p:nvPicPr>
        <p:blipFill>
          <a:blip r:embed="rId3"/>
          <a:stretch>
            <a:fillRect/>
          </a:stretch>
        </p:blipFill>
        <p:spPr>
          <a:xfrm>
            <a:off x="2422689" y="1612001"/>
            <a:ext cx="4162467" cy="4492419"/>
          </a:xfrm>
          <a:prstGeom prst="rect">
            <a:avLst/>
          </a:prstGeom>
        </p:spPr>
      </p:pic>
      <p:sp>
        <p:nvSpPr>
          <p:cNvPr id="22" name="TextBox 21">
            <a:extLst>
              <a:ext uri="{FF2B5EF4-FFF2-40B4-BE49-F238E27FC236}">
                <a16:creationId xmlns:a16="http://schemas.microsoft.com/office/drawing/2014/main" id="{5CEBE100-73E1-9923-5BCE-0268BFFD2482}"/>
              </a:ext>
            </a:extLst>
          </p:cNvPr>
          <p:cNvSpPr txBox="1"/>
          <p:nvPr/>
        </p:nvSpPr>
        <p:spPr>
          <a:xfrm>
            <a:off x="179389" y="6577121"/>
            <a:ext cx="7612609" cy="230832"/>
          </a:xfrm>
          <a:prstGeom prst="rect">
            <a:avLst/>
          </a:prstGeom>
          <a:noFill/>
          <a:ln>
            <a:noFill/>
          </a:ln>
          <a:effectLst/>
        </p:spPr>
        <p:txBody>
          <a:bodyPr wrap="square" rtlCol="0">
            <a:spAutoFit/>
          </a:bodyPr>
          <a:lstStyle/>
          <a:p>
            <a:pPr defTabSz="685777" fontAlgn="auto">
              <a:spcBef>
                <a:spcPts val="0"/>
              </a:spcBef>
              <a:spcAft>
                <a:spcPts val="0"/>
              </a:spcAft>
              <a:defRPr/>
            </a:pPr>
            <a:r>
              <a:rPr lang="en-US" sz="900" b="0" dirty="0">
                <a:solidFill>
                  <a:srgbClr val="FFFFFF"/>
                </a:solidFill>
                <a:latin typeface="Arial"/>
                <a:ea typeface="ＭＳ Ｐゴシック" charset="0"/>
                <a:cs typeface="+mn-cs"/>
              </a:rPr>
              <a:t>CPS, Combined positive score; FP, fluoropyrimidine; nivo, nivolumab; pembro, pembrolizumab; ICI, immune checkpoint inhibition; IPI, ipilimumab</a:t>
            </a:r>
          </a:p>
        </p:txBody>
      </p:sp>
      <p:sp>
        <p:nvSpPr>
          <p:cNvPr id="11" name="TextBox 10">
            <a:extLst>
              <a:ext uri="{FF2B5EF4-FFF2-40B4-BE49-F238E27FC236}">
                <a16:creationId xmlns:a16="http://schemas.microsoft.com/office/drawing/2014/main" id="{7EF460B5-693F-FA0E-4DEB-4B00EBCCB213}"/>
              </a:ext>
            </a:extLst>
          </p:cNvPr>
          <p:cNvSpPr txBox="1"/>
          <p:nvPr/>
        </p:nvSpPr>
        <p:spPr>
          <a:xfrm>
            <a:off x="382588" y="240408"/>
            <a:ext cx="11487150" cy="1077218"/>
          </a:xfrm>
          <a:prstGeom prst="rect">
            <a:avLst/>
          </a:prstGeom>
          <a:noFill/>
        </p:spPr>
        <p:txBody>
          <a:bodyPr wrap="square" rtlCol="0">
            <a:spAutoFit/>
          </a:bodyPr>
          <a:lstStyle/>
          <a:p>
            <a:pPr defTabSz="1218987" fontAlgn="auto">
              <a:spcBef>
                <a:spcPts val="0"/>
              </a:spcBef>
              <a:spcAft>
                <a:spcPts val="0"/>
              </a:spcAft>
            </a:pPr>
            <a:r>
              <a:rPr lang="en-US" sz="3200" dirty="0">
                <a:solidFill>
                  <a:srgbClr val="FFFFFF"/>
                </a:solidFill>
                <a:latin typeface="Arial"/>
                <a:ea typeface="+mn-ea"/>
                <a:cs typeface="+mn-cs"/>
              </a:rPr>
              <a:t>2024 Simplified landscape of first-line therapy for fit patient with gastroesophageal cancer </a:t>
            </a:r>
            <a:r>
              <a:rPr lang="en-US" sz="2500" dirty="0">
                <a:solidFill>
                  <a:srgbClr val="FFFFFF"/>
                </a:solidFill>
                <a:latin typeface="Arial"/>
                <a:ea typeface="+mn-ea"/>
                <a:cs typeface="+mn-cs"/>
              </a:rPr>
              <a:t>(NCCN Category 1 or 2A)</a:t>
            </a:r>
          </a:p>
        </p:txBody>
      </p:sp>
      <p:sp>
        <p:nvSpPr>
          <p:cNvPr id="30" name="TextBox 29">
            <a:extLst>
              <a:ext uri="{FF2B5EF4-FFF2-40B4-BE49-F238E27FC236}">
                <a16:creationId xmlns:a16="http://schemas.microsoft.com/office/drawing/2014/main" id="{6C4AE77C-9301-5357-A630-C5EE504FA907}"/>
              </a:ext>
            </a:extLst>
          </p:cNvPr>
          <p:cNvSpPr txBox="1"/>
          <p:nvPr/>
        </p:nvSpPr>
        <p:spPr>
          <a:xfrm>
            <a:off x="6712738" y="5419460"/>
            <a:ext cx="3126895" cy="707886"/>
          </a:xfrm>
          <a:prstGeom prst="rect">
            <a:avLst/>
          </a:prstGeom>
          <a:noFill/>
          <a:ln>
            <a:solidFill>
              <a:schemeClr val="tx1">
                <a:lumMod val="75000"/>
              </a:schemeClr>
            </a:solidFill>
          </a:ln>
          <a:effectLst/>
        </p:spPr>
        <p:txBody>
          <a:bodyPr wrap="square" rtlCol="0">
            <a:spAutoFit/>
          </a:bodyPr>
          <a:lstStyle/>
          <a:p>
            <a:pPr defTabSz="685777" fontAlgn="auto">
              <a:spcBef>
                <a:spcPts val="0"/>
              </a:spcBef>
              <a:spcAft>
                <a:spcPts val="0"/>
              </a:spcAft>
              <a:defRPr/>
            </a:pPr>
            <a:r>
              <a:rPr lang="en-US" sz="2000" dirty="0">
                <a:solidFill>
                  <a:srgbClr val="009CDE">
                    <a:lumMod val="40000"/>
                    <a:lumOff val="60000"/>
                  </a:srgbClr>
                </a:solidFill>
                <a:latin typeface="Calibri" panose="020F0502020204030204" pitchFamily="34" charset="0"/>
                <a:ea typeface="ＭＳ Ｐゴシック" charset="0"/>
                <a:cs typeface="Calibri" panose="020F0502020204030204" pitchFamily="34" charset="0"/>
              </a:rPr>
              <a:t>PD-L1 CPS ≥ 5-10 (CPS ≥ 1 ?)</a:t>
            </a:r>
          </a:p>
          <a:p>
            <a:pPr defTabSz="685777" fontAlgn="auto">
              <a:spcBef>
                <a:spcPts val="0"/>
              </a:spcBef>
              <a:spcAft>
                <a:spcPts val="0"/>
              </a:spcAft>
            </a:pPr>
            <a:r>
              <a:rPr lang="en-US" sz="2000" dirty="0">
                <a:solidFill>
                  <a:srgbClr val="FFFF00"/>
                </a:solidFill>
                <a:latin typeface="Calibri" panose="020F0502020204030204" pitchFamily="34" charset="0"/>
                <a:ea typeface="ＭＳ Ｐゴシック" charset="0"/>
                <a:cs typeface="Calibri" panose="020F0502020204030204" pitchFamily="34" charset="0"/>
              </a:rPr>
              <a:t>Nivo or pembro </a:t>
            </a:r>
            <a:r>
              <a:rPr lang="en-US" sz="2000" dirty="0">
                <a:solidFill>
                  <a:srgbClr val="FFFFFF"/>
                </a:solidFill>
                <a:latin typeface="Calibri" panose="020F0502020204030204" pitchFamily="34" charset="0"/>
                <a:ea typeface="ＭＳ Ｐゴシック" charset="0"/>
                <a:cs typeface="Calibri" panose="020F0502020204030204" pitchFamily="34" charset="0"/>
              </a:rPr>
              <a:t>+ platin/FP</a:t>
            </a:r>
          </a:p>
        </p:txBody>
      </p:sp>
      <p:sp>
        <p:nvSpPr>
          <p:cNvPr id="50" name="Oval 49">
            <a:extLst>
              <a:ext uri="{FF2B5EF4-FFF2-40B4-BE49-F238E27FC236}">
                <a16:creationId xmlns:a16="http://schemas.microsoft.com/office/drawing/2014/main" id="{B37BCE27-2346-0854-378C-6268C7BD3AE6}"/>
              </a:ext>
            </a:extLst>
          </p:cNvPr>
          <p:cNvSpPr/>
          <p:nvPr/>
        </p:nvSpPr>
        <p:spPr>
          <a:xfrm>
            <a:off x="5255412" y="2555660"/>
            <a:ext cx="971550" cy="685800"/>
          </a:xfrm>
          <a:prstGeom prst="ellipse">
            <a:avLst/>
          </a:prstGeom>
          <a:noFill/>
          <a:ln w="57150">
            <a:solidFill>
              <a:srgbClr val="FF7D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fontAlgn="auto">
              <a:spcBef>
                <a:spcPts val="0"/>
              </a:spcBef>
              <a:spcAft>
                <a:spcPts val="0"/>
              </a:spcAft>
            </a:pPr>
            <a:endParaRPr lang="en-US" sz="2400" b="0">
              <a:solidFill>
                <a:srgbClr val="FFFFFF"/>
              </a:solidFill>
              <a:latin typeface="Arial"/>
            </a:endParaRPr>
          </a:p>
        </p:txBody>
      </p:sp>
      <p:cxnSp>
        <p:nvCxnSpPr>
          <p:cNvPr id="52" name="Straight Connector 51">
            <a:extLst>
              <a:ext uri="{FF2B5EF4-FFF2-40B4-BE49-F238E27FC236}">
                <a16:creationId xmlns:a16="http://schemas.microsoft.com/office/drawing/2014/main" id="{E4C86BA2-3DAE-3CBF-2BEC-7E7C38421AAB}"/>
              </a:ext>
            </a:extLst>
          </p:cNvPr>
          <p:cNvCxnSpPr>
            <a:cxnSpLocks/>
            <a:stCxn id="50" idx="6"/>
          </p:cNvCxnSpPr>
          <p:nvPr/>
        </p:nvCxnSpPr>
        <p:spPr>
          <a:xfrm flipV="1">
            <a:off x="6226963" y="2466656"/>
            <a:ext cx="501973" cy="431905"/>
          </a:xfrm>
          <a:prstGeom prst="line">
            <a:avLst/>
          </a:prstGeom>
          <a:ln w="28575">
            <a:solidFill>
              <a:srgbClr val="FF7D7D"/>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CBFC4F8-2EC3-C6F3-89B8-814558F11D15}"/>
              </a:ext>
            </a:extLst>
          </p:cNvPr>
          <p:cNvSpPr/>
          <p:nvPr/>
        </p:nvSpPr>
        <p:spPr>
          <a:xfrm>
            <a:off x="5351493" y="3578247"/>
            <a:ext cx="779389" cy="645259"/>
          </a:xfrm>
          <a:prstGeom prst="ellipse">
            <a:avLst/>
          </a:prstGeom>
          <a:noFill/>
          <a:ln w="57150">
            <a:solidFill>
              <a:srgbClr val="01B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fontAlgn="auto">
              <a:spcBef>
                <a:spcPts val="0"/>
              </a:spcBef>
              <a:spcAft>
                <a:spcPts val="0"/>
              </a:spcAft>
            </a:pPr>
            <a:endParaRPr lang="en-US" sz="2400" b="0">
              <a:solidFill>
                <a:srgbClr val="FFFFFF"/>
              </a:solidFill>
              <a:latin typeface="Arial"/>
            </a:endParaRPr>
          </a:p>
        </p:txBody>
      </p:sp>
      <p:cxnSp>
        <p:nvCxnSpPr>
          <p:cNvPr id="56" name="Straight Connector 55">
            <a:extLst>
              <a:ext uri="{FF2B5EF4-FFF2-40B4-BE49-F238E27FC236}">
                <a16:creationId xmlns:a16="http://schemas.microsoft.com/office/drawing/2014/main" id="{4290F121-8F4D-A9F2-D02C-5E95A3C94721}"/>
              </a:ext>
            </a:extLst>
          </p:cNvPr>
          <p:cNvCxnSpPr>
            <a:cxnSpLocks/>
            <a:stCxn id="55" idx="6"/>
          </p:cNvCxnSpPr>
          <p:nvPr/>
        </p:nvCxnSpPr>
        <p:spPr>
          <a:xfrm>
            <a:off x="6130881" y="3900877"/>
            <a:ext cx="598054" cy="453257"/>
          </a:xfrm>
          <a:prstGeom prst="line">
            <a:avLst/>
          </a:prstGeom>
          <a:ln w="28575">
            <a:solidFill>
              <a:srgbClr val="01B6FF"/>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1F2C18C7-151E-303C-A28A-41875BD75567}"/>
              </a:ext>
            </a:extLst>
          </p:cNvPr>
          <p:cNvSpPr/>
          <p:nvPr/>
        </p:nvSpPr>
        <p:spPr>
          <a:xfrm>
            <a:off x="5341364" y="4482870"/>
            <a:ext cx="823077" cy="1708004"/>
          </a:xfrm>
          <a:prstGeom prst="ellipse">
            <a:avLst/>
          </a:prstGeom>
          <a:noFill/>
          <a:ln w="57150">
            <a:solidFill>
              <a:schemeClr val="bg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fontAlgn="auto">
              <a:spcBef>
                <a:spcPts val="0"/>
              </a:spcBef>
              <a:spcAft>
                <a:spcPts val="0"/>
              </a:spcAft>
            </a:pPr>
            <a:endParaRPr lang="en-US" sz="2400" b="0">
              <a:solidFill>
                <a:srgbClr val="FFFFFF"/>
              </a:solidFill>
              <a:latin typeface="Arial"/>
            </a:endParaRPr>
          </a:p>
        </p:txBody>
      </p:sp>
      <p:cxnSp>
        <p:nvCxnSpPr>
          <p:cNvPr id="67" name="Straight Connector 66">
            <a:extLst>
              <a:ext uri="{FF2B5EF4-FFF2-40B4-BE49-F238E27FC236}">
                <a16:creationId xmlns:a16="http://schemas.microsoft.com/office/drawing/2014/main" id="{D7E579C6-6A3E-D33B-4D4F-B15E99BBDAA0}"/>
              </a:ext>
            </a:extLst>
          </p:cNvPr>
          <p:cNvCxnSpPr>
            <a:cxnSpLocks/>
            <a:stCxn id="66" idx="6"/>
            <a:endCxn id="30" idx="1"/>
          </p:cNvCxnSpPr>
          <p:nvPr/>
        </p:nvCxnSpPr>
        <p:spPr>
          <a:xfrm>
            <a:off x="6164441" y="5336873"/>
            <a:ext cx="548297" cy="436531"/>
          </a:xfrm>
          <a:prstGeom prst="line">
            <a:avLst/>
          </a:pr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8557E3-7ACE-3D3D-8CD4-3626BE780D86}"/>
              </a:ext>
            </a:extLst>
          </p:cNvPr>
          <p:cNvSpPr txBox="1"/>
          <p:nvPr/>
        </p:nvSpPr>
        <p:spPr>
          <a:xfrm>
            <a:off x="6728457" y="1496480"/>
            <a:ext cx="2791424" cy="1938992"/>
          </a:xfrm>
          <a:prstGeom prst="rect">
            <a:avLst/>
          </a:prstGeom>
          <a:noFill/>
          <a:ln>
            <a:solidFill>
              <a:srgbClr val="FF7D7D"/>
            </a:solidFill>
          </a:ln>
          <a:effectLst/>
        </p:spPr>
        <p:txBody>
          <a:bodyPr wrap="square" rtlCol="0">
            <a:spAutoFit/>
          </a:bodyPr>
          <a:lstStyle/>
          <a:p>
            <a:pPr defTabSz="685777" fontAlgn="auto">
              <a:spcBef>
                <a:spcPts val="0"/>
              </a:spcBef>
              <a:spcAft>
                <a:spcPts val="0"/>
              </a:spcAft>
              <a:defRPr/>
            </a:pPr>
            <a:r>
              <a:rPr lang="en-US" sz="2000" dirty="0">
                <a:solidFill>
                  <a:srgbClr val="009CDE">
                    <a:lumMod val="40000"/>
                    <a:lumOff val="60000"/>
                  </a:srgbClr>
                </a:solidFill>
                <a:latin typeface="Calibri" panose="020F0502020204030204" pitchFamily="34" charset="0"/>
                <a:ea typeface="ＭＳ Ｐゴシック" charset="0"/>
                <a:cs typeface="Calibri" panose="020F0502020204030204" pitchFamily="34" charset="0"/>
              </a:rPr>
              <a:t>Any PD-L1 status</a:t>
            </a:r>
          </a:p>
          <a:p>
            <a:pPr defTabSz="685777" fontAlgn="auto">
              <a:spcBef>
                <a:spcPts val="0"/>
              </a:spcBef>
              <a:spcAft>
                <a:spcPts val="0"/>
              </a:spcAft>
              <a:defRPr/>
            </a:pPr>
            <a:r>
              <a:rPr lang="en-US" sz="2000" dirty="0">
                <a:solidFill>
                  <a:srgbClr val="FFFF00"/>
                </a:solidFill>
                <a:latin typeface="Calibri" panose="020F0502020204030204" pitchFamily="34" charset="0"/>
                <a:ea typeface="ＭＳ Ｐゴシック" charset="0"/>
                <a:cs typeface="Calibri" panose="020F0502020204030204" pitchFamily="34" charset="0"/>
              </a:rPr>
              <a:t>Nivo </a:t>
            </a:r>
            <a:r>
              <a:rPr lang="en-US" sz="2000" dirty="0">
                <a:solidFill>
                  <a:srgbClr val="FFFFFF"/>
                </a:solidFill>
                <a:latin typeface="Calibri" panose="020F0502020204030204" pitchFamily="34" charset="0"/>
                <a:ea typeface="ＭＳ Ｐゴシック" charset="0"/>
                <a:cs typeface="Calibri" panose="020F0502020204030204" pitchFamily="34" charset="0"/>
              </a:rPr>
              <a:t>+ oxaliplatin/FP </a:t>
            </a:r>
          </a:p>
          <a:p>
            <a:pPr defTabSz="685777" fontAlgn="auto">
              <a:spcBef>
                <a:spcPts val="0"/>
              </a:spcBef>
              <a:spcAft>
                <a:spcPts val="0"/>
              </a:spcAft>
              <a:defRPr/>
            </a:pPr>
            <a:r>
              <a:rPr lang="en-US" sz="2000" dirty="0">
                <a:solidFill>
                  <a:srgbClr val="FFFF00"/>
                </a:solidFill>
                <a:latin typeface="Calibri" panose="020F0502020204030204" pitchFamily="34" charset="0"/>
                <a:ea typeface="ＭＳ Ｐゴシック" charset="0"/>
                <a:cs typeface="Calibri" panose="020F0502020204030204" pitchFamily="34" charset="0"/>
              </a:rPr>
              <a:t>Nivo + IPI </a:t>
            </a:r>
          </a:p>
          <a:p>
            <a:pPr defTabSz="685777" fontAlgn="auto">
              <a:spcBef>
                <a:spcPts val="0"/>
              </a:spcBef>
              <a:spcAft>
                <a:spcPts val="0"/>
              </a:spcAft>
              <a:defRPr/>
            </a:pPr>
            <a:endParaRPr lang="en-US" sz="2000" dirty="0">
              <a:solidFill>
                <a:srgbClr val="FFFF00"/>
              </a:solidFill>
              <a:latin typeface="Calibri" panose="020F0502020204030204" pitchFamily="34" charset="0"/>
              <a:ea typeface="ＭＳ Ｐゴシック" charset="0"/>
              <a:cs typeface="Calibri" panose="020F0502020204030204" pitchFamily="34" charset="0"/>
            </a:endParaRPr>
          </a:p>
          <a:p>
            <a:pPr defTabSz="685777" fontAlgn="auto">
              <a:spcBef>
                <a:spcPts val="0"/>
              </a:spcBef>
              <a:spcAft>
                <a:spcPts val="0"/>
              </a:spcAft>
              <a:defRPr/>
            </a:pPr>
            <a:r>
              <a:rPr lang="en-US" sz="2000" dirty="0">
                <a:solidFill>
                  <a:srgbClr val="009CDE">
                    <a:lumMod val="40000"/>
                    <a:lumOff val="60000"/>
                  </a:srgbClr>
                </a:solidFill>
                <a:latin typeface="Calibri" panose="020F0502020204030204" pitchFamily="34" charset="0"/>
                <a:ea typeface="ＭＳ Ｐゴシック" charset="0"/>
                <a:cs typeface="Calibri" panose="020F0502020204030204" pitchFamily="34" charset="0"/>
              </a:rPr>
              <a:t>PD-L1 CPS ≥ 10</a:t>
            </a:r>
          </a:p>
          <a:p>
            <a:pPr defTabSz="685777" fontAlgn="auto">
              <a:spcBef>
                <a:spcPts val="0"/>
              </a:spcBef>
              <a:spcAft>
                <a:spcPts val="0"/>
              </a:spcAft>
              <a:defRPr/>
            </a:pPr>
            <a:r>
              <a:rPr lang="en-US" sz="2000" dirty="0">
                <a:solidFill>
                  <a:srgbClr val="FFFF00"/>
                </a:solidFill>
                <a:latin typeface="Calibri" panose="020F0502020204030204" pitchFamily="34" charset="0"/>
                <a:ea typeface="ＭＳ Ｐゴシック" charset="0"/>
                <a:cs typeface="Calibri" panose="020F0502020204030204" pitchFamily="34" charset="0"/>
              </a:rPr>
              <a:t>Pembro</a:t>
            </a:r>
            <a:r>
              <a:rPr lang="en-US" sz="2000" dirty="0">
                <a:solidFill>
                  <a:srgbClr val="FFFFFF"/>
                </a:solidFill>
                <a:latin typeface="Calibri" panose="020F0502020204030204" pitchFamily="34" charset="0"/>
                <a:ea typeface="ＭＳ Ｐゴシック" charset="0"/>
                <a:cs typeface="Calibri" panose="020F0502020204030204" pitchFamily="34" charset="0"/>
              </a:rPr>
              <a:t> + oxaliplatin/FP</a:t>
            </a:r>
          </a:p>
        </p:txBody>
      </p:sp>
      <p:sp>
        <p:nvSpPr>
          <p:cNvPr id="10" name="TextBox 9">
            <a:extLst>
              <a:ext uri="{FF2B5EF4-FFF2-40B4-BE49-F238E27FC236}">
                <a16:creationId xmlns:a16="http://schemas.microsoft.com/office/drawing/2014/main" id="{0BFE3499-A9EE-1926-A52F-7F631F5D007F}"/>
              </a:ext>
            </a:extLst>
          </p:cNvPr>
          <p:cNvSpPr txBox="1"/>
          <p:nvPr/>
        </p:nvSpPr>
        <p:spPr>
          <a:xfrm>
            <a:off x="6746365" y="3765747"/>
            <a:ext cx="2336750" cy="1323439"/>
          </a:xfrm>
          <a:prstGeom prst="rect">
            <a:avLst/>
          </a:prstGeom>
          <a:noFill/>
          <a:ln>
            <a:solidFill>
              <a:srgbClr val="01B6FF"/>
            </a:solidFill>
          </a:ln>
          <a:effectLst/>
        </p:spPr>
        <p:txBody>
          <a:bodyPr wrap="square" rtlCol="0">
            <a:spAutoFit/>
          </a:bodyPr>
          <a:lstStyle/>
          <a:p>
            <a:pPr defTabSz="685777" fontAlgn="auto">
              <a:spcBef>
                <a:spcPts val="0"/>
              </a:spcBef>
              <a:spcAft>
                <a:spcPts val="0"/>
              </a:spcAft>
              <a:defRPr/>
            </a:pPr>
            <a:r>
              <a:rPr lang="en-US" sz="2000" dirty="0">
                <a:solidFill>
                  <a:srgbClr val="FFFF00"/>
                </a:solidFill>
                <a:latin typeface="Calibri" panose="020F0502020204030204" pitchFamily="34" charset="0"/>
                <a:ea typeface="ＭＳ Ｐゴシック" charset="0"/>
                <a:cs typeface="Calibri" panose="020F0502020204030204" pitchFamily="34" charset="0"/>
              </a:rPr>
              <a:t>Pembro</a:t>
            </a:r>
            <a:r>
              <a:rPr lang="en-US" sz="2000" dirty="0">
                <a:solidFill>
                  <a:srgbClr val="FFFFFF"/>
                </a:solidFill>
                <a:latin typeface="Calibri" panose="020F0502020204030204" pitchFamily="34" charset="0"/>
                <a:ea typeface="ＭＳ Ｐゴシック" charset="0"/>
                <a:cs typeface="Calibri" panose="020F0502020204030204" pitchFamily="34" charset="0"/>
              </a:rPr>
              <a:t> +/- chemo</a:t>
            </a:r>
          </a:p>
          <a:p>
            <a:pPr defTabSz="685777" fontAlgn="auto">
              <a:spcBef>
                <a:spcPts val="0"/>
              </a:spcBef>
              <a:spcAft>
                <a:spcPts val="0"/>
              </a:spcAft>
              <a:defRPr/>
            </a:pPr>
            <a:r>
              <a:rPr lang="en-US" sz="2000" dirty="0">
                <a:solidFill>
                  <a:srgbClr val="FFFF00"/>
                </a:solidFill>
                <a:latin typeface="Calibri" panose="020F0502020204030204" pitchFamily="34" charset="0"/>
                <a:ea typeface="ＭＳ Ｐゴシック" charset="0"/>
                <a:cs typeface="Calibri" panose="020F0502020204030204" pitchFamily="34" charset="0"/>
              </a:rPr>
              <a:t>Nivo</a:t>
            </a:r>
            <a:r>
              <a:rPr lang="en-US" sz="2000" dirty="0">
                <a:solidFill>
                  <a:srgbClr val="FFFFFF"/>
                </a:solidFill>
                <a:latin typeface="Calibri" panose="020F0502020204030204" pitchFamily="34" charset="0"/>
                <a:ea typeface="ＭＳ Ｐゴシック" charset="0"/>
                <a:cs typeface="Calibri" panose="020F0502020204030204" pitchFamily="34" charset="0"/>
              </a:rPr>
              <a:t> + FOLFOX</a:t>
            </a:r>
          </a:p>
          <a:p>
            <a:pPr defTabSz="685777" fontAlgn="auto">
              <a:spcBef>
                <a:spcPts val="0"/>
              </a:spcBef>
              <a:spcAft>
                <a:spcPts val="0"/>
              </a:spcAft>
              <a:defRPr/>
            </a:pPr>
            <a:r>
              <a:rPr lang="en-US" sz="2000" dirty="0">
                <a:solidFill>
                  <a:srgbClr val="FFFF00"/>
                </a:solidFill>
                <a:latin typeface="Calibri" panose="020F0502020204030204" pitchFamily="34" charset="0"/>
                <a:ea typeface="ＭＳ Ｐゴシック" charset="0"/>
                <a:cs typeface="Calibri" panose="020F0502020204030204" pitchFamily="34" charset="0"/>
              </a:rPr>
              <a:t>Nivo</a:t>
            </a:r>
            <a:r>
              <a:rPr lang="en-US" sz="2000" dirty="0">
                <a:solidFill>
                  <a:srgbClr val="FFFFFF"/>
                </a:solidFill>
                <a:latin typeface="Calibri" panose="020F0502020204030204" pitchFamily="34" charset="0"/>
                <a:ea typeface="ＭＳ Ｐゴシック" charset="0"/>
                <a:cs typeface="Calibri" panose="020F0502020204030204" pitchFamily="34" charset="0"/>
              </a:rPr>
              <a:t> + IPI</a:t>
            </a:r>
          </a:p>
          <a:p>
            <a:pPr defTabSz="685777" fontAlgn="auto">
              <a:spcBef>
                <a:spcPts val="0"/>
              </a:spcBef>
              <a:spcAft>
                <a:spcPts val="0"/>
              </a:spcAft>
              <a:defRPr/>
            </a:pPr>
            <a:r>
              <a:rPr lang="en-US" sz="2000" dirty="0" err="1">
                <a:solidFill>
                  <a:srgbClr val="FFFF00"/>
                </a:solidFill>
                <a:latin typeface="Calibri" panose="020F0502020204030204" pitchFamily="34" charset="0"/>
                <a:ea typeface="ＭＳ Ｐゴシック" charset="0"/>
                <a:cs typeface="Calibri" panose="020F0502020204030204" pitchFamily="34" charset="0"/>
              </a:rPr>
              <a:t>Dostarlimab</a:t>
            </a:r>
            <a:endParaRPr lang="en-US" sz="2000" dirty="0">
              <a:solidFill>
                <a:srgbClr val="FFFF00"/>
              </a:solidFill>
              <a:latin typeface="Calibri" panose="020F0502020204030204" pitchFamily="34" charset="0"/>
              <a:ea typeface="ＭＳ Ｐゴシック" charset="0"/>
              <a:cs typeface="Calibri" panose="020F0502020204030204" pitchFamily="34" charset="0"/>
            </a:endParaRPr>
          </a:p>
        </p:txBody>
      </p:sp>
      <p:sp>
        <p:nvSpPr>
          <p:cNvPr id="2" name="Rectangle 1">
            <a:extLst>
              <a:ext uri="{FF2B5EF4-FFF2-40B4-BE49-F238E27FC236}">
                <a16:creationId xmlns:a16="http://schemas.microsoft.com/office/drawing/2014/main" id="{83F84D4F-BB7B-64F1-35DC-63B9583E0641}"/>
              </a:ext>
            </a:extLst>
          </p:cNvPr>
          <p:cNvSpPr/>
          <p:nvPr/>
        </p:nvSpPr>
        <p:spPr>
          <a:xfrm>
            <a:off x="9519881" y="6577121"/>
            <a:ext cx="2672119" cy="280879"/>
          </a:xfrm>
          <a:prstGeom prst="rect">
            <a:avLst/>
          </a:prstGeom>
          <a:solidFill>
            <a:srgbClr val="1F39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C557FB-9CAD-FF7E-C00B-8B5049603153}"/>
              </a:ext>
            </a:extLst>
          </p:cNvPr>
          <p:cNvSpPr txBox="1"/>
          <p:nvPr/>
        </p:nvSpPr>
        <p:spPr>
          <a:xfrm>
            <a:off x="8501842" y="6454279"/>
            <a:ext cx="3510769" cy="369332"/>
          </a:xfrm>
          <a:prstGeom prst="rect">
            <a:avLst/>
          </a:prstGeom>
          <a:noFill/>
        </p:spPr>
        <p:txBody>
          <a:bodyPr wrap="none" rtlCol="0">
            <a:spAutoFit/>
          </a:bodyPr>
          <a:lstStyle/>
          <a:p>
            <a:r>
              <a:rPr lang="en-US" sz="1800" b="0" dirty="0">
                <a:solidFill>
                  <a:schemeClr val="tx1"/>
                </a:solidFill>
                <a:latin typeface="Calibri" panose="020F0502020204030204" pitchFamily="34" charset="0"/>
                <a:cs typeface="Calibri" panose="020F0502020204030204" pitchFamily="34" charset="0"/>
              </a:rPr>
              <a:t>Courtesy of Harry Y Yoon, MD, MHS</a:t>
            </a:r>
          </a:p>
        </p:txBody>
      </p:sp>
    </p:spTree>
    <p:extLst>
      <p:ext uri="{BB962C8B-B14F-4D97-AF65-F5344CB8AC3E}">
        <p14:creationId xmlns:p14="http://schemas.microsoft.com/office/powerpoint/2010/main" val="39560800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35FB-F194-D33A-DED0-FD4B4D3C89FD}"/>
              </a:ext>
            </a:extLst>
          </p:cNvPr>
          <p:cNvSpPr>
            <a:spLocks noGrp="1"/>
          </p:cNvSpPr>
          <p:nvPr>
            <p:ph type="title"/>
          </p:nvPr>
        </p:nvSpPr>
        <p:spPr>
          <a:xfrm>
            <a:off x="456143" y="285986"/>
            <a:ext cx="11279714" cy="1143000"/>
          </a:xfrm>
        </p:spPr>
        <p:txBody>
          <a:bodyPr/>
          <a:lstStyle/>
          <a:p>
            <a:pPr algn="l"/>
            <a:r>
              <a:rPr lang="en-US" dirty="0"/>
              <a:t>Select Phase III Trials Evaluating Nivolumab or Nivolumab/Ipilimumab as First-Line Treatment of Gastroesophageal Cancers</a:t>
            </a:r>
          </a:p>
        </p:txBody>
      </p:sp>
      <p:graphicFrame>
        <p:nvGraphicFramePr>
          <p:cNvPr id="4" name="Table 3">
            <a:extLst>
              <a:ext uri="{FF2B5EF4-FFF2-40B4-BE49-F238E27FC236}">
                <a16:creationId xmlns:a16="http://schemas.microsoft.com/office/drawing/2014/main" id="{2882FD4F-9EB0-BFF1-5290-8C33B2F0AC6B}"/>
              </a:ext>
            </a:extLst>
          </p:cNvPr>
          <p:cNvGraphicFramePr>
            <a:graphicFrameLocks/>
          </p:cNvGraphicFramePr>
          <p:nvPr>
            <p:extLst>
              <p:ext uri="{D42A27DB-BD31-4B8C-83A1-F6EECF244321}">
                <p14:modId xmlns:p14="http://schemas.microsoft.com/office/powerpoint/2010/main" val="3148748259"/>
              </p:ext>
            </p:extLst>
          </p:nvPr>
        </p:nvGraphicFramePr>
        <p:xfrm>
          <a:off x="691902" y="1700808"/>
          <a:ext cx="10613438" cy="3864848"/>
        </p:xfrm>
        <a:graphic>
          <a:graphicData uri="http://schemas.openxmlformats.org/drawingml/2006/table">
            <a:tbl>
              <a:tblPr firstRow="1" bandRow="1">
                <a:tableStyleId>{21E4AEA4-8DFA-4A89-87EB-49C32662AFE0}</a:tableStyleId>
              </a:tblPr>
              <a:tblGrid>
                <a:gridCol w="1972480">
                  <a:extLst>
                    <a:ext uri="{9D8B030D-6E8A-4147-A177-3AD203B41FA5}">
                      <a16:colId xmlns:a16="http://schemas.microsoft.com/office/drawing/2014/main" val="1076513102"/>
                    </a:ext>
                  </a:extLst>
                </a:gridCol>
                <a:gridCol w="2016224">
                  <a:extLst>
                    <a:ext uri="{9D8B030D-6E8A-4147-A177-3AD203B41FA5}">
                      <a16:colId xmlns:a16="http://schemas.microsoft.com/office/drawing/2014/main" val="2885638572"/>
                    </a:ext>
                  </a:extLst>
                </a:gridCol>
                <a:gridCol w="1872208">
                  <a:extLst>
                    <a:ext uri="{9D8B030D-6E8A-4147-A177-3AD203B41FA5}">
                      <a16:colId xmlns:a16="http://schemas.microsoft.com/office/drawing/2014/main" val="2409512213"/>
                    </a:ext>
                  </a:extLst>
                </a:gridCol>
                <a:gridCol w="4752526">
                  <a:extLst>
                    <a:ext uri="{9D8B030D-6E8A-4147-A177-3AD203B41FA5}">
                      <a16:colId xmlns:a16="http://schemas.microsoft.com/office/drawing/2014/main" val="3740155221"/>
                    </a:ext>
                  </a:extLst>
                </a:gridCol>
              </a:tblGrid>
              <a:tr h="390128">
                <a:tc>
                  <a:txBody>
                    <a:bodyPr/>
                    <a:lstStyle/>
                    <a:p>
                      <a:r>
                        <a:rPr lang="en-US" sz="1800" dirty="0"/>
                        <a:t>Trial name</a:t>
                      </a:r>
                      <a:endParaRPr sz="18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Histology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Study arms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Key endpoints</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585680464"/>
                  </a:ext>
                </a:extLst>
              </a:tr>
              <a:tr h="526757">
                <a:tc rowSpan="2">
                  <a:txBody>
                    <a:bodyPr/>
                    <a:lstStyle/>
                    <a:p>
                      <a:r>
                        <a:rPr lang="en-US" sz="1800" dirty="0" err="1"/>
                        <a:t>CheckMate</a:t>
                      </a:r>
                      <a:r>
                        <a:rPr lang="en-US" sz="1800" dirty="0"/>
                        <a:t> 649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rowSpan="2">
                  <a:txBody>
                    <a:bodyPr/>
                    <a:lstStyle/>
                    <a:p>
                      <a:pPr algn="ctr"/>
                      <a:r>
                        <a:rPr lang="en-US" sz="1800" dirty="0"/>
                        <a:t>GEJ adenocarcinoma; HER2-negative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1800" b="1" dirty="0" err="1"/>
                        <a:t>Nivo</a:t>
                      </a:r>
                      <a:r>
                        <a:rPr lang="en-US" sz="1800" b="1" dirty="0"/>
                        <a:t> + FP </a:t>
                      </a:r>
                      <a:r>
                        <a:rPr lang="en-US" sz="1800" dirty="0"/>
                        <a:t>vs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1800" dirty="0"/>
                        <a:t>CPS ≥5 OS HR: 0.70</a:t>
                      </a:r>
                    </a:p>
                    <a:p>
                      <a:pPr algn="ctr"/>
                      <a:r>
                        <a:rPr lang="en-US" sz="1800" dirty="0"/>
                        <a:t>All patients OS HR: 0.79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818436423"/>
                  </a:ext>
                </a:extLst>
              </a:tr>
              <a:tr h="526757">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err="1"/>
                        <a:t>Nivo</a:t>
                      </a:r>
                      <a:r>
                        <a:rPr lang="en-US" sz="1800" b="1" dirty="0"/>
                        <a:t> 1 mg/kg + </a:t>
                      </a:r>
                      <a:r>
                        <a:rPr lang="en-US" sz="1800" b="1" dirty="0" err="1"/>
                        <a:t>Ipi</a:t>
                      </a:r>
                      <a:r>
                        <a:rPr lang="en-US" sz="1800" b="1" dirty="0"/>
                        <a:t> 3 mg/kg </a:t>
                      </a:r>
                      <a:r>
                        <a:rPr lang="en-US" sz="1800" dirty="0"/>
                        <a:t>vs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1800" dirty="0"/>
                        <a:t>CPS ≥5 OS HR: 0.89</a:t>
                      </a:r>
                    </a:p>
                    <a:p>
                      <a:pPr algn="ctr"/>
                      <a:r>
                        <a:rPr lang="en-US" sz="1800" dirty="0"/>
                        <a:t>All patients OS HR: 0.91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2584973954"/>
                  </a:ext>
                </a:extLst>
              </a:tr>
              <a:tr h="777240">
                <a:tc rowSpan="2">
                  <a:txBody>
                    <a:bodyPr/>
                    <a:lstStyle/>
                    <a:p>
                      <a:r>
                        <a:rPr lang="en-US" sz="1800" dirty="0" err="1"/>
                        <a:t>CheckMate</a:t>
                      </a:r>
                      <a:r>
                        <a:rPr lang="en-US" sz="1800" dirty="0"/>
                        <a:t> 648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tc rowSpan="2">
                  <a:txBody>
                    <a:bodyPr/>
                    <a:lstStyle/>
                    <a:p>
                      <a:pPr algn="ctr"/>
                      <a:r>
                        <a:rPr lang="en-US" sz="1800" dirty="0"/>
                        <a:t>Esophageal</a:t>
                      </a:r>
                    </a:p>
                    <a:p>
                      <a:pPr algn="ctr"/>
                      <a:r>
                        <a:rPr lang="en-US" sz="1800" dirty="0"/>
                        <a:t>SCC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tc>
                  <a:txBody>
                    <a:bodyPr/>
                    <a:lstStyle/>
                    <a:p>
                      <a:pPr algn="ctr"/>
                      <a:r>
                        <a:rPr lang="en-US" sz="1800" b="1" dirty="0" err="1"/>
                        <a:t>Nivo</a:t>
                      </a:r>
                      <a:r>
                        <a:rPr lang="en-US" sz="1800" b="1" dirty="0"/>
                        <a:t> 3 mg/kg + </a:t>
                      </a:r>
                      <a:r>
                        <a:rPr lang="en-US" sz="1800" b="1" dirty="0" err="1"/>
                        <a:t>Ipi</a:t>
                      </a:r>
                      <a:r>
                        <a:rPr lang="en-US" sz="1800" b="1" dirty="0"/>
                        <a:t> 1mg/kg </a:t>
                      </a:r>
                      <a:r>
                        <a:rPr lang="en-US" sz="1800" dirty="0"/>
                        <a:t>vs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PD-L1 ≥1% OS HR: 0.62</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All patients OS HR: 0.77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extLst>
                  <a:ext uri="{0D108BD9-81ED-4DB2-BD59-A6C34878D82A}">
                    <a16:rowId xmlns:a16="http://schemas.microsoft.com/office/drawing/2014/main" val="1800227304"/>
                  </a:ext>
                </a:extLst>
              </a:tr>
              <a:tr h="777240">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dirty="0" err="1"/>
                        <a:t>Nivo</a:t>
                      </a:r>
                      <a:r>
                        <a:rPr lang="en-US" sz="1800" b="1" dirty="0"/>
                        <a:t> + FP </a:t>
                      </a:r>
                      <a:r>
                        <a:rPr lang="en-US" sz="1800" dirty="0"/>
                        <a:t>vs FP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PD-L1 ≥1% OS HR: 0.59</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All patients OS HR: 0.78</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extLst>
                  <a:ext uri="{0D108BD9-81ED-4DB2-BD59-A6C34878D82A}">
                    <a16:rowId xmlns:a16="http://schemas.microsoft.com/office/drawing/2014/main" val="883891761"/>
                  </a:ext>
                </a:extLst>
              </a:tr>
              <a:tr h="526757">
                <a:tc>
                  <a:txBody>
                    <a:bodyPr/>
                    <a:lstStyle/>
                    <a:p>
                      <a:r>
                        <a:rPr lang="en-US" sz="1800" dirty="0"/>
                        <a:t>ATTRACTION-4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1800" dirty="0"/>
                        <a:t>Gastric or</a:t>
                      </a:r>
                    </a:p>
                    <a:p>
                      <a:pPr algn="ctr"/>
                      <a:r>
                        <a:rPr lang="en-US" sz="1800" dirty="0"/>
                        <a:t>GEJ cancer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1800" b="1" dirty="0" err="1"/>
                        <a:t>Nivo</a:t>
                      </a:r>
                      <a:r>
                        <a:rPr lang="en-US" sz="1800" b="1" dirty="0"/>
                        <a:t> + FP </a:t>
                      </a:r>
                      <a:r>
                        <a:rPr lang="en-US" sz="1800" dirty="0"/>
                        <a:t>vs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algn="ctr"/>
                      <a:r>
                        <a:rPr lang="en-US" sz="1800" dirty="0"/>
                        <a:t>All patients OS HR: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3945671688"/>
                  </a:ext>
                </a:extLst>
              </a:tr>
            </a:tbl>
          </a:graphicData>
        </a:graphic>
      </p:graphicFrame>
      <p:sp>
        <p:nvSpPr>
          <p:cNvPr id="5" name="TextBox 6">
            <a:extLst>
              <a:ext uri="{FF2B5EF4-FFF2-40B4-BE49-F238E27FC236}">
                <a16:creationId xmlns:a16="http://schemas.microsoft.com/office/drawing/2014/main" id="{519AA32C-FD41-9AD6-7058-941D10DCCCC7}"/>
              </a:ext>
            </a:extLst>
          </p:cNvPr>
          <p:cNvSpPr txBox="1">
            <a:spLocks noChangeArrowheads="1"/>
          </p:cNvSpPr>
          <p:nvPr/>
        </p:nvSpPr>
        <p:spPr bwMode="auto">
          <a:xfrm>
            <a:off x="119336" y="6390907"/>
            <a:ext cx="11277937"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Adapted from Karim F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Cancers (Basel)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2023;15(16):4099;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Janjigian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YY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Clin Oncol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2024; February 21 [Online ahead of print</a:t>
            </a:r>
            <a:r>
              <a:rPr lang="en-US" sz="1400" b="0" dirty="0">
                <a:solidFill>
                  <a:srgbClr val="000000"/>
                </a:solidFill>
                <a:latin typeface="Calibri" panose="020F0502020204030204" pitchFamily="34" charset="0"/>
                <a:cs typeface="Calibri" panose="020F0502020204030204" pitchFamily="34" charset="0"/>
              </a:rPr>
              <a: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Kato K et al. Gastrointestinal Cancers Symposium 2023;Abstract 290.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Shitara</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K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Nature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2022;603:942-8. Kang Y-K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Lancet Oncol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2022;23(2):234-47.</a:t>
            </a:r>
            <a:endPar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6" name="TextBox 5">
            <a:extLst>
              <a:ext uri="{FF2B5EF4-FFF2-40B4-BE49-F238E27FC236}">
                <a16:creationId xmlns:a16="http://schemas.microsoft.com/office/drawing/2014/main" id="{5AD39092-0653-550E-0652-4A0F4158DD06}"/>
              </a:ext>
            </a:extLst>
          </p:cNvPr>
          <p:cNvSpPr txBox="1"/>
          <p:nvPr/>
        </p:nvSpPr>
        <p:spPr>
          <a:xfrm>
            <a:off x="691901" y="5565656"/>
            <a:ext cx="10705371"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GEJ = gastroesophageal junction; FP = fluoropyrimidine + platinum agent; CPS = combined positive score for PD-L1; OS = overall survival; HR = hazard ratio; SCC = squamous cell carcinoma</a:t>
            </a:r>
          </a:p>
        </p:txBody>
      </p:sp>
    </p:spTree>
    <p:extLst>
      <p:ext uri="{BB962C8B-B14F-4D97-AF65-F5344CB8AC3E}">
        <p14:creationId xmlns:p14="http://schemas.microsoft.com/office/powerpoint/2010/main" val="4514347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35FB-F194-D33A-DED0-FD4B4D3C89FD}"/>
              </a:ext>
            </a:extLst>
          </p:cNvPr>
          <p:cNvSpPr>
            <a:spLocks noGrp="1"/>
          </p:cNvSpPr>
          <p:nvPr>
            <p:ph type="title"/>
          </p:nvPr>
        </p:nvSpPr>
        <p:spPr/>
        <p:txBody>
          <a:bodyPr/>
          <a:lstStyle/>
          <a:p>
            <a:pPr algn="l"/>
            <a:r>
              <a:rPr lang="en-US" dirty="0"/>
              <a:t>Select Phase III Trials Evaluating Pembrolizumab as First-Line Treatment of Gastroesophageal Cancers</a:t>
            </a:r>
          </a:p>
        </p:txBody>
      </p:sp>
      <p:graphicFrame>
        <p:nvGraphicFramePr>
          <p:cNvPr id="4" name="Table 3">
            <a:extLst>
              <a:ext uri="{FF2B5EF4-FFF2-40B4-BE49-F238E27FC236}">
                <a16:creationId xmlns:a16="http://schemas.microsoft.com/office/drawing/2014/main" id="{2882FD4F-9EB0-BFF1-5290-8C33B2F0AC6B}"/>
              </a:ext>
            </a:extLst>
          </p:cNvPr>
          <p:cNvGraphicFramePr>
            <a:graphicFrameLocks/>
          </p:cNvGraphicFramePr>
          <p:nvPr>
            <p:extLst>
              <p:ext uri="{D42A27DB-BD31-4B8C-83A1-F6EECF244321}">
                <p14:modId xmlns:p14="http://schemas.microsoft.com/office/powerpoint/2010/main" val="3165699935"/>
              </p:ext>
            </p:extLst>
          </p:nvPr>
        </p:nvGraphicFramePr>
        <p:xfrm>
          <a:off x="785050" y="1679455"/>
          <a:ext cx="10613438" cy="3899970"/>
        </p:xfrm>
        <a:graphic>
          <a:graphicData uri="http://schemas.openxmlformats.org/drawingml/2006/table">
            <a:tbl>
              <a:tblPr firstRow="1" bandRow="1">
                <a:tableStyleId>{21E4AEA4-8DFA-4A89-87EB-49C32662AFE0}</a:tableStyleId>
              </a:tblPr>
              <a:tblGrid>
                <a:gridCol w="1972480">
                  <a:extLst>
                    <a:ext uri="{9D8B030D-6E8A-4147-A177-3AD203B41FA5}">
                      <a16:colId xmlns:a16="http://schemas.microsoft.com/office/drawing/2014/main" val="1076513102"/>
                    </a:ext>
                  </a:extLst>
                </a:gridCol>
                <a:gridCol w="2016224">
                  <a:extLst>
                    <a:ext uri="{9D8B030D-6E8A-4147-A177-3AD203B41FA5}">
                      <a16:colId xmlns:a16="http://schemas.microsoft.com/office/drawing/2014/main" val="2885638572"/>
                    </a:ext>
                  </a:extLst>
                </a:gridCol>
                <a:gridCol w="1987960">
                  <a:extLst>
                    <a:ext uri="{9D8B030D-6E8A-4147-A177-3AD203B41FA5}">
                      <a16:colId xmlns:a16="http://schemas.microsoft.com/office/drawing/2014/main" val="2409512213"/>
                    </a:ext>
                  </a:extLst>
                </a:gridCol>
                <a:gridCol w="1540432">
                  <a:extLst>
                    <a:ext uri="{9D8B030D-6E8A-4147-A177-3AD203B41FA5}">
                      <a16:colId xmlns:a16="http://schemas.microsoft.com/office/drawing/2014/main" val="3740155221"/>
                    </a:ext>
                  </a:extLst>
                </a:gridCol>
                <a:gridCol w="3096342">
                  <a:extLst>
                    <a:ext uri="{9D8B030D-6E8A-4147-A177-3AD203B41FA5}">
                      <a16:colId xmlns:a16="http://schemas.microsoft.com/office/drawing/2014/main" val="3643573697"/>
                    </a:ext>
                  </a:extLst>
                </a:gridCol>
              </a:tblGrid>
              <a:tr h="423750">
                <a:tc>
                  <a:txBody>
                    <a:bodyPr/>
                    <a:lstStyle/>
                    <a:p>
                      <a:r>
                        <a:rPr lang="en-US" sz="1800" dirty="0"/>
                        <a:t>Trial name</a:t>
                      </a:r>
                      <a:endParaRPr sz="18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Histology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b="1" kern="1200" dirty="0">
                          <a:solidFill>
                            <a:schemeClr val="lt1"/>
                          </a:solidFill>
                          <a:effectLst/>
                          <a:latin typeface="+mn-lt"/>
                          <a:ea typeface="+mn-ea"/>
                          <a:cs typeface="+mn-cs"/>
                        </a:rPr>
                        <a:t>Study arms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2">
                  <a:txBody>
                    <a:bodyPr/>
                    <a:lstStyle/>
                    <a:p>
                      <a:pPr algn="ctr"/>
                      <a:r>
                        <a:rPr lang="en-US" sz="1800" b="1" kern="1200" dirty="0">
                          <a:solidFill>
                            <a:schemeClr val="lt1"/>
                          </a:solidFill>
                          <a:effectLst/>
                          <a:latin typeface="+mn-lt"/>
                          <a:ea typeface="+mn-ea"/>
                          <a:cs typeface="+mn-cs"/>
                        </a:rPr>
                        <a:t>Key endpoints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1585680464"/>
                  </a:ext>
                </a:extLst>
              </a:tr>
              <a:tr h="695244">
                <a:tc rowSpan="2">
                  <a:txBody>
                    <a:bodyPr/>
                    <a:lstStyle/>
                    <a:p>
                      <a:r>
                        <a:rPr lang="en-US" sz="1800" dirty="0"/>
                        <a:t>KEYNOTE-590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rowSpan="2">
                  <a:txBody>
                    <a:bodyPr/>
                    <a:lstStyle/>
                    <a:p>
                      <a:pPr algn="ctr"/>
                      <a:r>
                        <a:rPr lang="en-US" sz="1800" dirty="0"/>
                        <a:t>Esophageal or GEJ SCC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rowSpan="2">
                  <a:txBody>
                    <a:bodyPr/>
                    <a:lstStyle/>
                    <a:p>
                      <a:pPr algn="ctr"/>
                      <a:r>
                        <a:rPr lang="en-US" sz="1800" b="1" dirty="0" err="1"/>
                        <a:t>Pembro</a:t>
                      </a:r>
                      <a:r>
                        <a:rPr lang="en-US" sz="1800" b="1" dirty="0"/>
                        <a:t> + FP </a:t>
                      </a:r>
                      <a:r>
                        <a:rPr lang="en-US" sz="1800" dirty="0"/>
                        <a:t>vs</a:t>
                      </a:r>
                    </a:p>
                    <a:p>
                      <a:pPr algn="ctr"/>
                      <a:r>
                        <a:rPr lang="en-US" sz="1800" dirty="0"/>
                        <a:t>Placebo +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t>All patients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t>OS HR: 0.72</a:t>
                      </a:r>
                    </a:p>
                    <a:p>
                      <a:pPr algn="ctr"/>
                      <a:r>
                        <a:rPr lang="en-US" sz="1800" dirty="0"/>
                        <a:t>PD-L1 CPS ≥10 OS HR: 0.64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818436423"/>
                  </a:ext>
                </a:extLst>
              </a:tr>
              <a:tr h="6952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800" dirty="0"/>
                        <a:t>Esophageal SCC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t>OS HR: 0.71</a:t>
                      </a:r>
                    </a:p>
                    <a:p>
                      <a:pPr algn="ctr"/>
                      <a:r>
                        <a:rPr lang="en-US" sz="1800" dirty="0"/>
                        <a:t>PD-L1 CPS ≥10 OS HR: 0.60</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2191904139"/>
                  </a:ext>
                </a:extLst>
              </a:tr>
              <a:tr h="695244">
                <a:tc rowSpan="2">
                  <a:txBody>
                    <a:bodyPr/>
                    <a:lstStyle/>
                    <a:p>
                      <a:r>
                        <a:rPr lang="en-US" sz="1800" dirty="0"/>
                        <a:t>KEYNOTE-062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800" dirty="0"/>
                        <a:t>Gastric or GEJ adenocarcinoma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err="1"/>
                        <a:t>Pembro</a:t>
                      </a:r>
                      <a:r>
                        <a:rPr lang="en-US" sz="1800" b="1" dirty="0"/>
                        <a:t> alone </a:t>
                      </a:r>
                      <a:r>
                        <a:rPr lang="en-US" sz="1800" dirty="0"/>
                        <a:t>vs</a:t>
                      </a:r>
                    </a:p>
                    <a:p>
                      <a:pPr algn="ctr"/>
                      <a:r>
                        <a:rPr lang="en-US" sz="1800" dirty="0"/>
                        <a:t>Placebo +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dirty="0"/>
                        <a:t>CPS ≥1 OS HR: 0.91</a:t>
                      </a:r>
                    </a:p>
                    <a:p>
                      <a:pPr algn="ctr"/>
                      <a:r>
                        <a:rPr lang="en-US" sz="1800" dirty="0"/>
                        <a:t>CPS ≥10 OS HR: 0.69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584973954"/>
                  </a:ext>
                </a:extLst>
              </a:tr>
              <a:tr h="695244">
                <a:tc vMerge="1">
                  <a:txBody>
                    <a:bodyPr/>
                    <a:lstStyle/>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err="1"/>
                        <a:t>Pembro</a:t>
                      </a:r>
                      <a:r>
                        <a:rPr lang="en-US" sz="1800" b="1" dirty="0"/>
                        <a:t> + FP </a:t>
                      </a:r>
                      <a:r>
                        <a:rPr lang="en-US" sz="1800" dirty="0"/>
                        <a:t>vs</a:t>
                      </a:r>
                    </a:p>
                    <a:p>
                      <a:pPr algn="ctr"/>
                      <a:r>
                        <a:rPr lang="en-US" sz="1800" dirty="0"/>
                        <a:t>Placebo +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dirty="0"/>
                        <a:t>CPS ≥1 OS HR: 0.85</a:t>
                      </a:r>
                    </a:p>
                    <a:p>
                      <a:pPr algn="ctr"/>
                      <a:r>
                        <a:rPr lang="en-US" sz="1800" dirty="0"/>
                        <a:t>CPS ≥10 OS HR: 0.85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49144440"/>
                  </a:ext>
                </a:extLst>
              </a:tr>
              <a:tr h="695244">
                <a:tc>
                  <a:txBody>
                    <a:bodyPr/>
                    <a:lstStyle/>
                    <a:p>
                      <a:r>
                        <a:rPr lang="en-US" sz="1800" dirty="0"/>
                        <a:t>KEYNOTE-859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t>Gastric or GEJ adenocarcinoma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b="1" kern="1200" dirty="0" err="1">
                          <a:solidFill>
                            <a:schemeClr val="dk1"/>
                          </a:solidFill>
                          <a:latin typeface="+mn-lt"/>
                          <a:ea typeface="+mn-ea"/>
                          <a:cs typeface="+mn-cs"/>
                        </a:rPr>
                        <a:t>Pembro</a:t>
                      </a:r>
                      <a:r>
                        <a:rPr lang="en-US" sz="1800" b="1" kern="1200" dirty="0">
                          <a:solidFill>
                            <a:schemeClr val="dk1"/>
                          </a:solidFill>
                          <a:latin typeface="+mn-lt"/>
                          <a:ea typeface="+mn-ea"/>
                          <a:cs typeface="+mn-cs"/>
                        </a:rPr>
                        <a:t> + FP </a:t>
                      </a:r>
                      <a:r>
                        <a:rPr lang="en-US" sz="1800" kern="1200" dirty="0">
                          <a:solidFill>
                            <a:schemeClr val="dk1"/>
                          </a:solidFill>
                          <a:latin typeface="+mn-lt"/>
                          <a:ea typeface="+mn-ea"/>
                          <a:cs typeface="+mn-cs"/>
                        </a:rPr>
                        <a:t>vs Placebo + 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gridSpan="2">
                  <a:txBody>
                    <a:bodyPr/>
                    <a:lstStyle/>
                    <a:p>
                      <a:pPr algn="ctr"/>
                      <a:r>
                        <a:rPr lang="en-US" sz="1800" dirty="0"/>
                        <a:t>CPS ≥1 OS HR: 0.74</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CPS ≥10 OS HR: 0.65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hMerge="1">
                  <a:txBody>
                    <a:bodyPr/>
                    <a:lstStyle/>
                    <a:p>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800227304"/>
                  </a:ext>
                </a:extLst>
              </a:tr>
            </a:tbl>
          </a:graphicData>
        </a:graphic>
      </p:graphicFrame>
      <p:sp>
        <p:nvSpPr>
          <p:cNvPr id="5" name="TextBox 6">
            <a:extLst>
              <a:ext uri="{FF2B5EF4-FFF2-40B4-BE49-F238E27FC236}">
                <a16:creationId xmlns:a16="http://schemas.microsoft.com/office/drawing/2014/main" id="{519AA32C-FD41-9AD6-7058-941D10DCCCC7}"/>
              </a:ext>
            </a:extLst>
          </p:cNvPr>
          <p:cNvSpPr txBox="1">
            <a:spLocks noChangeArrowheads="1"/>
          </p:cNvSpPr>
          <p:nvPr/>
        </p:nvSpPr>
        <p:spPr bwMode="auto">
          <a:xfrm>
            <a:off x="218660" y="6419088"/>
            <a:ext cx="11277937"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Adapted from Karim 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Cancers (Basel)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2023;15(16):4099; Shah MA Gastrointestinal Cancers Symposium 2024;Abstract 250;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Rha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SY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2023;24(11):1181-95</a:t>
            </a:r>
            <a:r>
              <a:rPr lang="en-US" sz="1500" b="0" dirty="0">
                <a:solidFill>
                  <a:srgbClr val="000000"/>
                </a:solidFill>
                <a:latin typeface="Calibri" panose="020F0502020204030204" pitchFamily="34" charset="0"/>
                <a:cs typeface="Calibri" panose="020F0502020204030204" pitchFamily="34" charset="0"/>
              </a:rPr>
              <a:t>. </a:t>
            </a:r>
            <a:r>
              <a:rPr lang="en-US" sz="1500" b="0" dirty="0" err="1">
                <a:solidFill>
                  <a:srgbClr val="000000"/>
                </a:solidFill>
                <a:latin typeface="Calibri" panose="020F0502020204030204" pitchFamily="34" charset="0"/>
                <a:cs typeface="Calibri" panose="020F0502020204030204" pitchFamily="34" charset="0"/>
              </a:rPr>
              <a:t>Shitara</a:t>
            </a:r>
            <a:r>
              <a:rPr lang="en-US" sz="1500" b="0" dirty="0">
                <a:solidFill>
                  <a:srgbClr val="000000"/>
                </a:solidFill>
                <a:latin typeface="Calibri" panose="020F0502020204030204" pitchFamily="34" charset="0"/>
                <a:cs typeface="Calibri" panose="020F0502020204030204" pitchFamily="34" charset="0"/>
              </a:rPr>
              <a:t> K et al. </a:t>
            </a:r>
            <a:r>
              <a:rPr lang="en-US" sz="1500" b="0" i="1" dirty="0">
                <a:solidFill>
                  <a:srgbClr val="000000"/>
                </a:solidFill>
                <a:latin typeface="Calibri" panose="020F0502020204030204" pitchFamily="34" charset="0"/>
                <a:cs typeface="Calibri" panose="020F0502020204030204" pitchFamily="34" charset="0"/>
              </a:rPr>
              <a:t>JAMA Oncol</a:t>
            </a:r>
            <a:r>
              <a:rPr lang="en-US" sz="1500" b="0" dirty="0">
                <a:solidFill>
                  <a:srgbClr val="000000"/>
                </a:solidFill>
                <a:latin typeface="Calibri" panose="020F0502020204030204" pitchFamily="34" charset="0"/>
                <a:cs typeface="Calibri" panose="020F0502020204030204" pitchFamily="34" charset="0"/>
              </a:rPr>
              <a:t> 2020;6(10):1571-80. </a:t>
            </a:r>
            <a:endPar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3" name="TextBox 2">
            <a:extLst>
              <a:ext uri="{FF2B5EF4-FFF2-40B4-BE49-F238E27FC236}">
                <a16:creationId xmlns:a16="http://schemas.microsoft.com/office/drawing/2014/main" id="{57944200-632F-6433-C969-28433ABCB485}"/>
              </a:ext>
            </a:extLst>
          </p:cNvPr>
          <p:cNvSpPr txBox="1"/>
          <p:nvPr/>
        </p:nvSpPr>
        <p:spPr>
          <a:xfrm>
            <a:off x="785050" y="5590006"/>
            <a:ext cx="10207494"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GEJ = gastroesophageal junction; SCC = squamous cell carcinoma; FP = fluoropyrimidine + platinum agent; OS = overall survival; HR = hazard ratio; CPS = combined positive score</a:t>
            </a:r>
          </a:p>
        </p:txBody>
      </p:sp>
    </p:spTree>
    <p:extLst>
      <p:ext uri="{BB962C8B-B14F-4D97-AF65-F5344CB8AC3E}">
        <p14:creationId xmlns:p14="http://schemas.microsoft.com/office/powerpoint/2010/main" val="28112480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Deanna A </a:t>
            </a:r>
            <a:r>
              <a:rPr lang="en-US" dirty="0" err="1"/>
              <a:t>Griffie</a:t>
            </a:r>
            <a:r>
              <a:rPr lang="en-US" dirty="0"/>
              <a:t>, MSN, AGNP-C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who are about to start first-line chemoimmunotherapy for metastatic gastroesophageal cancer</a:t>
            </a:r>
          </a:p>
          <a:p>
            <a:pPr marL="98425" indent="0">
              <a:buNone/>
            </a:pPr>
            <a:endParaRPr lang="en-US" sz="3200" dirty="0"/>
          </a:p>
        </p:txBody>
      </p:sp>
      <p:pic>
        <p:nvPicPr>
          <p:cNvPr id="7" name="Picture 6">
            <a:extLst>
              <a:ext uri="{FF2B5EF4-FFF2-40B4-BE49-F238E27FC236}">
                <a16:creationId xmlns:a16="http://schemas.microsoft.com/office/drawing/2014/main" id="{4C24E296-7A2B-0D96-CAA2-C63E8DCD57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81886" y="227814"/>
            <a:ext cx="1261872" cy="1261872"/>
          </a:xfrm>
          <a:prstGeom prst="rect">
            <a:avLst/>
          </a:prstGeom>
        </p:spPr>
      </p:pic>
    </p:spTree>
    <p:extLst>
      <p:ext uri="{BB962C8B-B14F-4D97-AF65-F5344CB8AC3E}">
        <p14:creationId xmlns:p14="http://schemas.microsoft.com/office/powerpoint/2010/main" val="36713761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Griffie</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986016106"/>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05761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F4A71-234F-491B-EF1C-2A9060986052}"/>
              </a:ext>
            </a:extLst>
          </p:cNvPr>
          <p:cNvSpPr/>
          <p:nvPr/>
        </p:nvSpPr>
        <p:spPr bwMode="auto">
          <a:xfrm>
            <a:off x="693931" y="4077072"/>
            <a:ext cx="10872345" cy="78407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835616" y="1143000"/>
            <a:ext cx="10588976" cy="4799013"/>
          </a:xfrm>
        </p:spPr>
        <p:txBody>
          <a:bodyPr/>
          <a:lstStyle/>
          <a:p>
            <a:pPr marL="0" indent="0">
              <a:spcBef>
                <a:spcPts val="1800"/>
              </a:spcBef>
              <a:spcAft>
                <a:spcPts val="0"/>
              </a:spcAft>
              <a:buNone/>
            </a:pPr>
            <a:r>
              <a:rPr lang="en-US" sz="2500" dirty="0">
                <a:solidFill>
                  <a:srgbClr val="0432FF"/>
                </a:solidFill>
              </a:rPr>
              <a:t>Introduction </a:t>
            </a:r>
            <a:endParaRPr lang="en-US" sz="2500" dirty="0">
              <a:solidFill>
                <a:schemeClr val="tx1"/>
              </a:solidFill>
            </a:endParaRPr>
          </a:p>
          <a:p>
            <a:pPr marL="0" marR="0" indent="0">
              <a:spcBef>
                <a:spcPts val="1800"/>
              </a:spcBef>
              <a:spcAft>
                <a:spcPts val="0"/>
              </a:spcAft>
              <a:buNone/>
            </a:pPr>
            <a:r>
              <a:rPr lang="en-US" sz="2500" dirty="0">
                <a:solidFill>
                  <a:srgbClr val="0432FF"/>
                </a:solidFill>
              </a:rPr>
              <a:t>Part 1: Gastroesophageal Cancer</a:t>
            </a:r>
          </a:p>
          <a:p>
            <a:pPr marL="342900" indent="-342900">
              <a:spcBef>
                <a:spcPts val="1800"/>
              </a:spcBef>
              <a:spcAft>
                <a:spcPts val="0"/>
              </a:spcAft>
            </a:pPr>
            <a:r>
              <a:rPr lang="en-US" sz="2500" dirty="0">
                <a:solidFill>
                  <a:schemeClr val="tx1"/>
                </a:solidFill>
              </a:rPr>
              <a:t>Module 1: Immune Checkpoint Inhibitors in the Management of Nonmetastatic Gastroesophageal Cancers</a:t>
            </a:r>
          </a:p>
          <a:p>
            <a:pPr marL="342900" indent="-342900">
              <a:spcBef>
                <a:spcPts val="1800"/>
              </a:spcBef>
              <a:spcAft>
                <a:spcPts val="0"/>
              </a:spcAft>
            </a:pPr>
            <a:r>
              <a:rPr lang="en-US" sz="2500" dirty="0">
                <a:solidFill>
                  <a:schemeClr val="tx1"/>
                </a:solidFill>
              </a:rPr>
              <a:t>Module 2: First-Line Therapy for Metastatic Gastroesophageal Cancers</a:t>
            </a:r>
          </a:p>
          <a:p>
            <a:pPr marL="342900" indent="-342900">
              <a:spcBef>
                <a:spcPts val="1800"/>
              </a:spcBef>
              <a:spcAft>
                <a:spcPts val="0"/>
              </a:spcAft>
            </a:pPr>
            <a:r>
              <a:rPr lang="en-US" sz="2500" dirty="0">
                <a:solidFill>
                  <a:schemeClr val="bg1"/>
                </a:solidFill>
              </a:rPr>
              <a:t>Module 3: Current and Future Role of Targeted Therapy in the Management of Gastroesophageal Cancers </a:t>
            </a:r>
          </a:p>
          <a:p>
            <a:pPr marL="0" indent="0">
              <a:spcBef>
                <a:spcPts val="1800"/>
              </a:spcBef>
              <a:spcAft>
                <a:spcPts val="0"/>
              </a:spcAft>
              <a:buNone/>
            </a:pPr>
            <a:r>
              <a:rPr lang="en-US" sz="2500" dirty="0">
                <a:solidFill>
                  <a:srgbClr val="0432FF"/>
                </a:solidFill>
              </a:rPr>
              <a:t>Part 2: Colorectal Cancer</a:t>
            </a: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3740229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A60F84-3A1E-2633-F163-21D265C9999E}"/>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6" name="TextBox 5">
            <a:extLst>
              <a:ext uri="{FF2B5EF4-FFF2-40B4-BE49-F238E27FC236}">
                <a16:creationId xmlns:a16="http://schemas.microsoft.com/office/drawing/2014/main" id="{0B4FF9F2-4DE6-F4E6-F83E-AE988D2E8B67}"/>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93DA443C-4F7D-C713-FA18-8521F12FC9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11" name="TextBox 10">
            <a:extLst>
              <a:ext uri="{FF2B5EF4-FFF2-40B4-BE49-F238E27FC236}">
                <a16:creationId xmlns:a16="http://schemas.microsoft.com/office/drawing/2014/main" id="{5B22CCF6-7849-0C89-0ED1-FD3393042746}"/>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229CFBAB-B125-4F4F-7BD7-F225613E87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27449" y="2708920"/>
            <a:ext cx="10153128" cy="2354018"/>
          </a:xfrm>
        </p:spPr>
        <p:txBody>
          <a:bodyPr/>
          <a:lstStyle/>
          <a:p>
            <a:pPr marL="342900" marR="0" lvl="0" indent="-342900">
              <a:spcBef>
                <a:spcPts val="0"/>
              </a:spcBef>
              <a:spcAft>
                <a:spcPts val="1000"/>
              </a:spcAft>
              <a:buFont typeface="Symbol" pitchFamily="2" charset="2"/>
              <a:buChar char=""/>
            </a:pPr>
            <a:r>
              <a:rPr lang="en-US" sz="2000" kern="100" dirty="0">
                <a:effectLst/>
                <a:latin typeface="+mn-lt"/>
                <a:ea typeface="Aptos" panose="020B0004020202020204" pitchFamily="34" charset="0"/>
                <a:cs typeface="Times New Roman" panose="02020603050405020304" pitchFamily="18" charset="0"/>
              </a:rPr>
              <a:t>Biological rationale for targeting CLDN18.2 in gastric/GEJ cancers; mechanism of antitumor activity of zolbetuximab</a:t>
            </a:r>
          </a:p>
          <a:p>
            <a:pPr marL="342900" marR="0" lvl="0" indent="-342900">
              <a:spcBef>
                <a:spcPts val="0"/>
              </a:spcBef>
              <a:spcAft>
                <a:spcPts val="1000"/>
              </a:spcAft>
              <a:buFont typeface="Symbol" pitchFamily="2" charset="2"/>
              <a:buChar char=""/>
            </a:pPr>
            <a:r>
              <a:rPr lang="en-US" sz="2000" kern="100" dirty="0">
                <a:effectLst/>
                <a:latin typeface="+mn-lt"/>
                <a:ea typeface="Aptos" panose="020B0004020202020204" pitchFamily="34" charset="0"/>
                <a:cs typeface="Times New Roman" panose="02020603050405020304" pitchFamily="18" charset="0"/>
              </a:rPr>
              <a:t>Published efficacy and safety findings with zolbetuximab in combination with chemotherapy as first-line therapy for patients with advanced CLDN18.2-positive gastric/GEJ cancer</a:t>
            </a:r>
          </a:p>
          <a:p>
            <a:pPr marL="342900" marR="0" lvl="0" indent="-342900">
              <a:spcBef>
                <a:spcPts val="0"/>
              </a:spcBef>
              <a:spcAft>
                <a:spcPts val="1000"/>
              </a:spcAft>
              <a:buFont typeface="Symbol" pitchFamily="2" charset="2"/>
              <a:buChar char=""/>
            </a:pPr>
            <a:r>
              <a:rPr lang="en-US" sz="2000" kern="100" dirty="0">
                <a:effectLst/>
                <a:latin typeface="+mn-lt"/>
                <a:ea typeface="Aptos" panose="020B0004020202020204" pitchFamily="34" charset="0"/>
                <a:cs typeface="Times New Roman" panose="02020603050405020304" pitchFamily="18" charset="0"/>
              </a:rPr>
              <a:t>Potential clinical role of up-front zolbetuximab/chemotherapy and implications for biomarker assessment</a:t>
            </a:r>
          </a:p>
          <a:p>
            <a:pPr marL="342900" marR="0" lvl="0" indent="-342900">
              <a:spcBef>
                <a:spcPts val="0"/>
              </a:spcBef>
              <a:spcAft>
                <a:spcPts val="1000"/>
              </a:spcAft>
              <a:buFont typeface="Symbol" pitchFamily="2" charset="2"/>
              <a:buChar char=""/>
            </a:pPr>
            <a:r>
              <a:rPr lang="en-US" sz="2000" kern="100" dirty="0">
                <a:effectLst/>
                <a:latin typeface="+mn-lt"/>
                <a:ea typeface="Aptos" panose="020B0004020202020204" pitchFamily="34" charset="0"/>
                <a:cs typeface="Times New Roman" panose="02020603050405020304" pitchFamily="18" charset="0"/>
              </a:rPr>
              <a:t>Incidence, severity and timing of nausea and vomiting observed with zolbetuximab for patients with and without prior gastrectomy</a:t>
            </a:r>
          </a:p>
          <a:p>
            <a:pPr marL="342900" marR="0" lvl="0" indent="-342900">
              <a:spcBef>
                <a:spcPts val="0"/>
              </a:spcBef>
              <a:spcAft>
                <a:spcPts val="1000"/>
              </a:spcAft>
              <a:buFont typeface="Symbol" pitchFamily="2" charset="2"/>
              <a:buChar char=""/>
            </a:pPr>
            <a:r>
              <a:rPr lang="en-US" sz="2000" kern="100" dirty="0">
                <a:effectLst/>
                <a:latin typeface="+mn-lt"/>
                <a:ea typeface="Aptos" panose="020B0004020202020204" pitchFamily="34" charset="0"/>
                <a:cs typeface="Times New Roman" panose="02020603050405020304" pitchFamily="18" charset="0"/>
              </a:rPr>
              <a:t>Role of antiemetics and other supportive care measures for patients receiving zolbetuximab</a:t>
            </a:r>
          </a:p>
          <a:p>
            <a:pPr marL="342900" marR="0" lvl="0" indent="-342900">
              <a:spcBef>
                <a:spcPts val="0"/>
              </a:spcBef>
              <a:spcAft>
                <a:spcPts val="1000"/>
              </a:spcAft>
              <a:buFont typeface="Symbol" pitchFamily="2" charset="2"/>
              <a:buChar char=""/>
            </a:pPr>
            <a:r>
              <a:rPr lang="en-US" sz="2000" kern="100" dirty="0">
                <a:effectLst/>
                <a:latin typeface="+mn-lt"/>
                <a:ea typeface="Aptos" panose="020B0004020202020204" pitchFamily="34" charset="0"/>
                <a:cs typeface="Times New Roman" panose="02020603050405020304" pitchFamily="18" charset="0"/>
              </a:rPr>
              <a:t>Spectrum, frequency and management of other toxicities reported with zolbetuximab</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51004" y="350033"/>
            <a:ext cx="7920880" cy="1143000"/>
          </a:xfrm>
        </p:spPr>
        <p:txBody>
          <a:bodyPr lIns="91440" tIns="91440" rIns="91440" bIns="182880"/>
          <a:lstStyle/>
          <a:p>
            <a:r>
              <a:rPr lang="en-US" sz="2600" dirty="0">
                <a:solidFill>
                  <a:schemeClr val="bg1"/>
                </a:solidFill>
              </a:rPr>
              <a:t>The Potential Role of Therapy Targeting </a:t>
            </a:r>
            <a:br>
              <a:rPr lang="en-US" sz="2600" dirty="0">
                <a:solidFill>
                  <a:schemeClr val="bg1"/>
                </a:solidFill>
              </a:rPr>
            </a:br>
            <a:r>
              <a:rPr lang="en-US" sz="2600" dirty="0">
                <a:solidFill>
                  <a:schemeClr val="bg1"/>
                </a:solidFill>
              </a:rPr>
              <a:t>Claudin 18.2 (CLDN18.2) for Gastroesophageal Cancers</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20899991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Zolbetuximab</a:t>
            </a:r>
          </a:p>
        </p:txBody>
      </p:sp>
      <p:sp>
        <p:nvSpPr>
          <p:cNvPr id="63489" name="Content Placeholder 1"/>
          <p:cNvSpPr>
            <a:spLocks noGrp="1"/>
          </p:cNvSpPr>
          <p:nvPr>
            <p:ph idx="1"/>
          </p:nvPr>
        </p:nvSpPr>
        <p:spPr>
          <a:xfrm>
            <a:off x="912287" y="1150267"/>
            <a:ext cx="10008250" cy="4799013"/>
          </a:xfrm>
        </p:spPr>
        <p:txBody>
          <a:bodyPr/>
          <a:lstStyle/>
          <a:p>
            <a:pPr marL="0" indent="0">
              <a:spcBef>
                <a:spcPts val="5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500"/>
              </a:spcBef>
              <a:spcAft>
                <a:spcPts val="0"/>
              </a:spcAft>
            </a:pPr>
            <a:r>
              <a:rPr lang="en-US" sz="2400" dirty="0">
                <a:latin typeface="Calibri" panose="020F0502020204030204" pitchFamily="34" charset="0"/>
                <a:ea typeface="ＭＳ Ｐゴシック" charset="0"/>
                <a:cs typeface="Calibri" panose="020F0502020204030204" pitchFamily="34" charset="0"/>
              </a:rPr>
              <a:t>Anti-CLDN18.2 antibody</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r>
              <a:rPr lang="en-US" sz="2400" dirty="0">
                <a:latin typeface="Calibri" panose="020F0502020204030204" pitchFamily="34" charset="0"/>
                <a:ea typeface="ＭＳ Ｐゴシック" charset="0"/>
                <a:cs typeface="Calibri" panose="020F0502020204030204" pitchFamily="34" charset="0"/>
              </a:rPr>
              <a:t>Investigational</a:t>
            </a:r>
          </a:p>
          <a:p>
            <a:pPr marL="98425"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Pivotal clinical data</a:t>
            </a:r>
          </a:p>
          <a:p>
            <a:pPr>
              <a:spcBef>
                <a:spcPts val="500"/>
              </a:spcBef>
              <a:spcAft>
                <a:spcPts val="0"/>
              </a:spcAft>
            </a:pPr>
            <a:r>
              <a:rPr lang="en-US" sz="2400" dirty="0">
                <a:solidFill>
                  <a:schemeClr val="tx1"/>
                </a:solidFill>
                <a:latin typeface="Calibri" panose="020F0502020204030204" pitchFamily="34" charset="0"/>
                <a:ea typeface="ＭＳ Ｐゴシック" charset="0"/>
                <a:cs typeface="Calibri" panose="020F0502020204030204" pitchFamily="34" charset="0"/>
              </a:rPr>
              <a:t>Phase III SPOTLIGHT</a:t>
            </a:r>
            <a:r>
              <a:rPr lang="en-US" sz="2400" baseline="30000" dirty="0">
                <a:solidFill>
                  <a:schemeClr val="tx1"/>
                </a:solidFill>
                <a:latin typeface="Calibri" panose="020F0502020204030204" pitchFamily="34" charset="0"/>
                <a:ea typeface="ＭＳ Ｐゴシック" charset="0"/>
                <a:cs typeface="Calibri" panose="020F0502020204030204" pitchFamily="34" charset="0"/>
              </a:rPr>
              <a:t>1</a:t>
            </a:r>
            <a:r>
              <a:rPr lang="en-US" sz="2400" dirty="0">
                <a:solidFill>
                  <a:schemeClr val="tx1"/>
                </a:solidFill>
                <a:latin typeface="Calibri" panose="020F0502020204030204" pitchFamily="34" charset="0"/>
                <a:ea typeface="ＭＳ Ｐゴシック" charset="0"/>
                <a:cs typeface="Calibri" panose="020F0502020204030204" pitchFamily="34" charset="0"/>
              </a:rPr>
              <a:t> and GLOW</a:t>
            </a:r>
            <a:r>
              <a:rPr lang="en-US" sz="2400" baseline="30000" dirty="0">
                <a:solidFill>
                  <a:schemeClr val="tx1"/>
                </a:solidFill>
                <a:latin typeface="Calibri" panose="020F0502020204030204" pitchFamily="34" charset="0"/>
                <a:ea typeface="ＭＳ Ｐゴシック" charset="0"/>
                <a:cs typeface="Calibri" panose="020F0502020204030204" pitchFamily="34" charset="0"/>
              </a:rPr>
              <a:t>2</a:t>
            </a:r>
            <a:r>
              <a:rPr lang="en-US" sz="2400" dirty="0">
                <a:solidFill>
                  <a:schemeClr val="tx1"/>
                </a:solidFill>
                <a:latin typeface="Calibri" panose="020F0502020204030204" pitchFamily="34" charset="0"/>
                <a:ea typeface="ＭＳ Ｐゴシック" charset="0"/>
                <a:cs typeface="Calibri" panose="020F0502020204030204" pitchFamily="34" charset="0"/>
              </a:rPr>
              <a:t> trials evaluating zolbetuximab in combination with either FOLFOX or CAPOX as first-line treatment for patients with HER2-negative locally advanced unresectable or metastatic gastric or GEJ cancers</a:t>
            </a:r>
            <a:endParaRPr lang="en-US" sz="2400" b="1" dirty="0">
              <a:solidFill>
                <a:schemeClr val="tx1"/>
              </a:solidFill>
              <a:latin typeface="Calibri" panose="020F0502020204030204" pitchFamily="34" charset="0"/>
              <a:ea typeface="ＭＳ Ｐゴシック" charset="0"/>
              <a:cs typeface="Calibri" panose="020F0502020204030204" pitchFamily="34" charset="0"/>
            </a:endParaRPr>
          </a:p>
        </p:txBody>
      </p:sp>
      <p:sp>
        <p:nvSpPr>
          <p:cNvPr id="3" name="TextBox 2">
            <a:extLst>
              <a:ext uri="{FF2B5EF4-FFF2-40B4-BE49-F238E27FC236}">
                <a16:creationId xmlns:a16="http://schemas.microsoft.com/office/drawing/2014/main" id="{78135534-23BA-1168-A670-C17E21CC563C}"/>
              </a:ext>
            </a:extLst>
          </p:cNvPr>
          <p:cNvSpPr txBox="1"/>
          <p:nvPr/>
        </p:nvSpPr>
        <p:spPr>
          <a:xfrm>
            <a:off x="191344" y="6114782"/>
            <a:ext cx="356860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Shitara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2023;401:1655-68.</a:t>
            </a:r>
          </a:p>
        </p:txBody>
      </p:sp>
      <p:sp>
        <p:nvSpPr>
          <p:cNvPr id="4" name="TextBox 3">
            <a:extLst>
              <a:ext uri="{FF2B5EF4-FFF2-40B4-BE49-F238E27FC236}">
                <a16:creationId xmlns:a16="http://schemas.microsoft.com/office/drawing/2014/main" id="{15E0BF05-1AA6-4720-AE57-F43A0C3E9D0A}"/>
              </a:ext>
            </a:extLst>
          </p:cNvPr>
          <p:cNvSpPr txBox="1"/>
          <p:nvPr/>
        </p:nvSpPr>
        <p:spPr>
          <a:xfrm>
            <a:off x="191344" y="640281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2. Shah MA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Nat Med </a:t>
            </a:r>
            <a:r>
              <a:rPr lang="en-US" sz="1500" b="0" dirty="0">
                <a:solidFill>
                  <a:srgbClr val="000000"/>
                </a:solidFill>
                <a:latin typeface="Calibri"/>
              </a:rPr>
              <a:t>2023;29(8):2133-41</a:t>
            </a:r>
            <a:r>
              <a:rPr kumimoji="0" lang="en-US" sz="1500" b="0" i="0" u="none" strike="noStrike" kern="1200" cap="none" spc="0" normalizeH="0" baseline="0" noProof="0" dirty="0">
                <a:ln>
                  <a:noFill/>
                </a:ln>
                <a:solidFill>
                  <a:srgbClr val="000000"/>
                </a:solidFill>
                <a:effectLst/>
                <a:uLnTx/>
                <a:uFillTx/>
                <a:latin typeface="Calibri"/>
                <a:ea typeface="MS PGothic" charset="0"/>
              </a:rPr>
              <a:t>. </a:t>
            </a:r>
          </a:p>
        </p:txBody>
      </p:sp>
    </p:spTree>
    <p:extLst>
      <p:ext uri="{BB962C8B-B14F-4D97-AF65-F5344CB8AC3E}">
        <p14:creationId xmlns:p14="http://schemas.microsoft.com/office/powerpoint/2010/main" val="9963231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1C-9F3D-5B4F-873D-57ED8063E813}"/>
              </a:ext>
            </a:extLst>
          </p:cNvPr>
          <p:cNvSpPr>
            <a:spLocks noGrp="1"/>
          </p:cNvSpPr>
          <p:nvPr>
            <p:ph type="title"/>
          </p:nvPr>
        </p:nvSpPr>
        <p:spPr>
          <a:xfrm>
            <a:off x="0" y="83457"/>
            <a:ext cx="12192000" cy="1143000"/>
          </a:xfrm>
        </p:spPr>
        <p:txBody>
          <a:bodyPr/>
          <a:lstStyle/>
          <a:p>
            <a:r>
              <a:rPr lang="en-US" dirty="0"/>
              <a:t>Mechanism of Action of Zolbetuximab</a:t>
            </a:r>
          </a:p>
        </p:txBody>
      </p:sp>
      <p:sp>
        <p:nvSpPr>
          <p:cNvPr id="5" name="TextBox 4">
            <a:extLst>
              <a:ext uri="{FF2B5EF4-FFF2-40B4-BE49-F238E27FC236}">
                <a16:creationId xmlns:a16="http://schemas.microsoft.com/office/drawing/2014/main" id="{DF4EA724-CC3D-904E-88AB-D0D1B22C592D}"/>
              </a:ext>
            </a:extLst>
          </p:cNvPr>
          <p:cNvSpPr txBox="1"/>
          <p:nvPr/>
        </p:nvSpPr>
        <p:spPr>
          <a:xfrm>
            <a:off x="191344" y="6469404"/>
            <a:ext cx="599433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Shitara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Gastrointestinal Cancers Symposium 2023;Abstract LBA292.</a:t>
            </a:r>
          </a:p>
        </p:txBody>
      </p:sp>
      <p:pic>
        <p:nvPicPr>
          <p:cNvPr id="4" name="Picture 3" descr="Graphical user interface, text, application&#10;&#10;Description automatically generated">
            <a:extLst>
              <a:ext uri="{FF2B5EF4-FFF2-40B4-BE49-F238E27FC236}">
                <a16:creationId xmlns:a16="http://schemas.microsoft.com/office/drawing/2014/main" id="{795EFE13-3D83-0422-577A-26B948040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1150329"/>
            <a:ext cx="10945216" cy="4587815"/>
          </a:xfrm>
          <a:prstGeom prst="rect">
            <a:avLst/>
          </a:prstGeom>
        </p:spPr>
      </p:pic>
    </p:spTree>
    <p:extLst>
      <p:ext uri="{BB962C8B-B14F-4D97-AF65-F5344CB8AC3E}">
        <p14:creationId xmlns:p14="http://schemas.microsoft.com/office/powerpoint/2010/main" val="26047789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E993CD-5899-CF4D-A9EA-EDBC817B60A9}"/>
              </a:ext>
            </a:extLst>
          </p:cNvPr>
          <p:cNvSpPr txBox="1"/>
          <p:nvPr/>
        </p:nvSpPr>
        <p:spPr>
          <a:xfrm>
            <a:off x="1589906" y="4581128"/>
            <a:ext cx="8682558" cy="461665"/>
          </a:xfrm>
          <a:prstGeom prst="rect">
            <a:avLst/>
          </a:prstGeom>
          <a:solidFill>
            <a:schemeClr val="bg1"/>
          </a:solidFill>
          <a:ln>
            <a:noFill/>
          </a:ln>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Arial" pitchFamily="-72" charset="0"/>
                <a:ea typeface="MS PGothic" charset="0"/>
              </a:rPr>
              <a:t>Lancet</a:t>
            </a:r>
            <a:r>
              <a:rPr kumimoji="0" lang="en-US" sz="2400" b="1" i="0" u="none" strike="noStrike" kern="1200" cap="none" spc="0" normalizeH="0" baseline="0" noProof="0" dirty="0">
                <a:ln>
                  <a:noFill/>
                </a:ln>
                <a:solidFill>
                  <a:srgbClr val="C00000"/>
                </a:solidFill>
                <a:effectLst/>
                <a:uLnTx/>
                <a:uFillTx/>
                <a:latin typeface="Arial" pitchFamily="-72" charset="0"/>
                <a:ea typeface="MS PGothic" charset="0"/>
              </a:rPr>
              <a:t> 2023;401:1655-68.</a:t>
            </a:r>
          </a:p>
        </p:txBody>
      </p:sp>
      <p:pic>
        <p:nvPicPr>
          <p:cNvPr id="11" name="Picture 10" descr="A picture containing text, font, screenshot&#10;&#10;Description automatically generated">
            <a:extLst>
              <a:ext uri="{FF2B5EF4-FFF2-40B4-BE49-F238E27FC236}">
                <a16:creationId xmlns:a16="http://schemas.microsoft.com/office/drawing/2014/main" id="{36A1BE5E-00DB-66A4-A460-85F70C67A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905" y="960329"/>
            <a:ext cx="8682558" cy="3620483"/>
          </a:xfrm>
          <a:prstGeom prst="rect">
            <a:avLst/>
          </a:prstGeom>
        </p:spPr>
      </p:pic>
    </p:spTree>
    <p:extLst>
      <p:ext uri="{BB962C8B-B14F-4D97-AF65-F5344CB8AC3E}">
        <p14:creationId xmlns:p14="http://schemas.microsoft.com/office/powerpoint/2010/main" val="32441649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1C-9F3D-5B4F-873D-57ED8063E813}"/>
              </a:ext>
            </a:extLst>
          </p:cNvPr>
          <p:cNvSpPr>
            <a:spLocks noGrp="1"/>
          </p:cNvSpPr>
          <p:nvPr>
            <p:ph type="title"/>
          </p:nvPr>
        </p:nvSpPr>
        <p:spPr>
          <a:xfrm>
            <a:off x="17529" y="83457"/>
            <a:ext cx="12174471" cy="1143000"/>
          </a:xfrm>
        </p:spPr>
        <p:txBody>
          <a:bodyPr/>
          <a:lstStyle/>
          <a:p>
            <a:r>
              <a:rPr lang="en-US" dirty="0"/>
              <a:t>SPOTLIGHT: Progression-Free Survival (Primary Endpoint)</a:t>
            </a:r>
          </a:p>
        </p:txBody>
      </p:sp>
      <p:sp>
        <p:nvSpPr>
          <p:cNvPr id="5" name="TextBox 4">
            <a:extLst>
              <a:ext uri="{FF2B5EF4-FFF2-40B4-BE49-F238E27FC236}">
                <a16:creationId xmlns:a16="http://schemas.microsoft.com/office/drawing/2014/main" id="{DF4EA724-CC3D-904E-88AB-D0D1B22C592D}"/>
              </a:ext>
            </a:extLst>
          </p:cNvPr>
          <p:cNvSpPr txBox="1"/>
          <p:nvPr/>
        </p:nvSpPr>
        <p:spPr>
          <a:xfrm>
            <a:off x="119336" y="6486990"/>
            <a:ext cx="92727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Shitara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Gastrointestinal Cancers Symposium 2023;Abstract LBA292.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Shitara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2023;401:1655-68.</a:t>
            </a:r>
          </a:p>
        </p:txBody>
      </p:sp>
      <p:pic>
        <p:nvPicPr>
          <p:cNvPr id="4" name="Picture 3" descr="Chart, line chart&#10;&#10;Description automatically generated">
            <a:extLst>
              <a:ext uri="{FF2B5EF4-FFF2-40B4-BE49-F238E27FC236}">
                <a16:creationId xmlns:a16="http://schemas.microsoft.com/office/drawing/2014/main" id="{FD7018DD-ABDE-149B-3A0F-D809AC400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1052736"/>
            <a:ext cx="10369152" cy="5119360"/>
          </a:xfrm>
          <a:prstGeom prst="rect">
            <a:avLst/>
          </a:prstGeom>
        </p:spPr>
      </p:pic>
      <p:sp>
        <p:nvSpPr>
          <p:cNvPr id="7" name="TextBox 6">
            <a:extLst>
              <a:ext uri="{FF2B5EF4-FFF2-40B4-BE49-F238E27FC236}">
                <a16:creationId xmlns:a16="http://schemas.microsoft.com/office/drawing/2014/main" id="{D760F96D-A93D-58E5-0F3E-28DFF6E69FA7}"/>
              </a:ext>
            </a:extLst>
          </p:cNvPr>
          <p:cNvSpPr txBox="1"/>
          <p:nvPr/>
        </p:nvSpPr>
        <p:spPr>
          <a:xfrm>
            <a:off x="1775520" y="1052736"/>
            <a:ext cx="4410157" cy="18288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300250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1C-9F3D-5B4F-873D-57ED8063E813}"/>
              </a:ext>
            </a:extLst>
          </p:cNvPr>
          <p:cNvSpPr>
            <a:spLocks noGrp="1"/>
          </p:cNvSpPr>
          <p:nvPr>
            <p:ph type="title"/>
          </p:nvPr>
        </p:nvSpPr>
        <p:spPr>
          <a:xfrm>
            <a:off x="0" y="83457"/>
            <a:ext cx="12192000" cy="1143000"/>
          </a:xfrm>
        </p:spPr>
        <p:txBody>
          <a:bodyPr/>
          <a:lstStyle/>
          <a:p>
            <a:r>
              <a:rPr lang="en-US" dirty="0"/>
              <a:t>SPOTLIGHT: TEAEs Occurring in ≥15% of Patients</a:t>
            </a:r>
          </a:p>
        </p:txBody>
      </p:sp>
      <p:pic>
        <p:nvPicPr>
          <p:cNvPr id="4" name="Picture 3" descr="Chart&#10;&#10;Description automatically generated">
            <a:extLst>
              <a:ext uri="{FF2B5EF4-FFF2-40B4-BE49-F238E27FC236}">
                <a16:creationId xmlns:a16="http://schemas.microsoft.com/office/drawing/2014/main" id="{85D8C7B2-C254-AE1B-95BA-587D950C1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1124744"/>
            <a:ext cx="10657184" cy="5008202"/>
          </a:xfrm>
          <a:prstGeom prst="rect">
            <a:avLst/>
          </a:prstGeom>
        </p:spPr>
      </p:pic>
      <p:sp>
        <p:nvSpPr>
          <p:cNvPr id="6" name="TextBox 5">
            <a:extLst>
              <a:ext uri="{FF2B5EF4-FFF2-40B4-BE49-F238E27FC236}">
                <a16:creationId xmlns:a16="http://schemas.microsoft.com/office/drawing/2014/main" id="{114B445E-1B42-5355-9C53-4EF5E93544A7}"/>
              </a:ext>
            </a:extLst>
          </p:cNvPr>
          <p:cNvSpPr txBox="1"/>
          <p:nvPr/>
        </p:nvSpPr>
        <p:spPr>
          <a:xfrm>
            <a:off x="778030" y="6144417"/>
            <a:ext cx="36477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TEAEs = treatment-emergent adverse events</a:t>
            </a:r>
          </a:p>
        </p:txBody>
      </p:sp>
      <p:sp>
        <p:nvSpPr>
          <p:cNvPr id="7" name="TextBox 6">
            <a:extLst>
              <a:ext uri="{FF2B5EF4-FFF2-40B4-BE49-F238E27FC236}">
                <a16:creationId xmlns:a16="http://schemas.microsoft.com/office/drawing/2014/main" id="{5ED5E640-2092-B29A-6F98-21A3636A3A3F}"/>
              </a:ext>
            </a:extLst>
          </p:cNvPr>
          <p:cNvSpPr txBox="1"/>
          <p:nvPr/>
        </p:nvSpPr>
        <p:spPr>
          <a:xfrm>
            <a:off x="119336" y="6486990"/>
            <a:ext cx="92727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Shitara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Gastrointestinal Cancers Symposium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2023;Abstract LBA292.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Shitara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2023;401:1655-68.</a:t>
            </a:r>
          </a:p>
        </p:txBody>
      </p:sp>
    </p:spTree>
    <p:extLst>
      <p:ext uri="{BB962C8B-B14F-4D97-AF65-F5344CB8AC3E}">
        <p14:creationId xmlns:p14="http://schemas.microsoft.com/office/powerpoint/2010/main" val="12453862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report&#10;&#10;Description automatically generated">
            <a:extLst>
              <a:ext uri="{FF2B5EF4-FFF2-40B4-BE49-F238E27FC236}">
                <a16:creationId xmlns:a16="http://schemas.microsoft.com/office/drawing/2014/main" id="{54BF3750-FD70-C482-36DB-962A44E81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447955"/>
            <a:ext cx="9649072" cy="5832091"/>
          </a:xfrm>
          <a:prstGeom prst="rect">
            <a:avLst/>
          </a:prstGeom>
        </p:spPr>
      </p:pic>
      <p:sp>
        <p:nvSpPr>
          <p:cNvPr id="5" name="Rectangle 4">
            <a:extLst>
              <a:ext uri="{FF2B5EF4-FFF2-40B4-BE49-F238E27FC236}">
                <a16:creationId xmlns:a16="http://schemas.microsoft.com/office/drawing/2014/main" id="{413D1ADE-B7FF-9FCF-90BF-3B0BD698BC19}"/>
              </a:ext>
            </a:extLst>
          </p:cNvPr>
          <p:cNvSpPr/>
          <p:nvPr/>
        </p:nvSpPr>
        <p:spPr bwMode="auto">
          <a:xfrm>
            <a:off x="1127448" y="5877272"/>
            <a:ext cx="3096344" cy="4027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D6E044C2-D0F1-8296-88DA-8775B126D479}"/>
              </a:ext>
            </a:extLst>
          </p:cNvPr>
          <p:cNvSpPr txBox="1"/>
          <p:nvPr/>
        </p:nvSpPr>
        <p:spPr>
          <a:xfrm>
            <a:off x="7608168" y="692696"/>
            <a:ext cx="2534668" cy="400110"/>
          </a:xfrm>
          <a:prstGeom prst="rect">
            <a:avLst/>
          </a:prstGeom>
          <a:noFill/>
        </p:spPr>
        <p:txBody>
          <a:bodyPr wrap="none" rtlCol="0">
            <a:spAutoFit/>
          </a:bodyPr>
          <a:lstStyle/>
          <a:p>
            <a:r>
              <a:rPr lang="en-US" sz="2000" dirty="0">
                <a:solidFill>
                  <a:schemeClr val="tx1"/>
                </a:solidFill>
              </a:rPr>
              <a:t>2023;29(8):2133-41.</a:t>
            </a:r>
          </a:p>
        </p:txBody>
      </p:sp>
    </p:spTree>
    <p:extLst>
      <p:ext uri="{BB962C8B-B14F-4D97-AF65-F5344CB8AC3E}">
        <p14:creationId xmlns:p14="http://schemas.microsoft.com/office/powerpoint/2010/main" val="8709525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CA29-F6E6-78C6-E9DD-CBBA6E287297}"/>
              </a:ext>
            </a:extLst>
          </p:cNvPr>
          <p:cNvSpPr>
            <a:spLocks noGrp="1"/>
          </p:cNvSpPr>
          <p:nvPr>
            <p:ph type="title"/>
          </p:nvPr>
        </p:nvSpPr>
        <p:spPr>
          <a:xfrm>
            <a:off x="911424" y="82622"/>
            <a:ext cx="10585176" cy="1143000"/>
          </a:xfrm>
        </p:spPr>
        <p:txBody>
          <a:bodyPr/>
          <a:lstStyle/>
          <a:p>
            <a:pPr algn="l"/>
            <a:r>
              <a:rPr lang="en-US" b="1" dirty="0"/>
              <a:t>GLOW: Progression-Free Survival (PFS) by Independent Review Committee (Primary Endpoint)</a:t>
            </a:r>
            <a:endParaRPr lang="en-US" dirty="0"/>
          </a:p>
        </p:txBody>
      </p:sp>
      <p:sp>
        <p:nvSpPr>
          <p:cNvPr id="7" name="TextBox 6">
            <a:extLst>
              <a:ext uri="{FF2B5EF4-FFF2-40B4-BE49-F238E27FC236}">
                <a16:creationId xmlns:a16="http://schemas.microsoft.com/office/drawing/2014/main" id="{B1595354-BAD3-E035-3057-C8C46B965C06}"/>
              </a:ext>
            </a:extLst>
          </p:cNvPr>
          <p:cNvSpPr txBox="1"/>
          <p:nvPr/>
        </p:nvSpPr>
        <p:spPr>
          <a:xfrm>
            <a:off x="12530" y="6550223"/>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Shah MA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Nat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2023;29(8):2133-41.</a:t>
            </a:r>
          </a:p>
        </p:txBody>
      </p:sp>
      <p:pic>
        <p:nvPicPr>
          <p:cNvPr id="4" name="Picture 3" descr="A graph of a patient's growth&#10;&#10;Description automatically generated with medium confidence">
            <a:extLst>
              <a:ext uri="{FF2B5EF4-FFF2-40B4-BE49-F238E27FC236}">
                <a16:creationId xmlns:a16="http://schemas.microsoft.com/office/drawing/2014/main" id="{FA1C28B9-CCE3-8634-4579-072ACC8EA2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11424" y="1219722"/>
            <a:ext cx="10729192" cy="4794167"/>
          </a:xfrm>
          <a:prstGeom prst="rect">
            <a:avLst/>
          </a:prstGeom>
        </p:spPr>
      </p:pic>
      <p:sp>
        <p:nvSpPr>
          <p:cNvPr id="5" name="Rectangle 4">
            <a:extLst>
              <a:ext uri="{FF2B5EF4-FFF2-40B4-BE49-F238E27FC236}">
                <a16:creationId xmlns:a16="http://schemas.microsoft.com/office/drawing/2014/main" id="{8098ED67-8C25-CCBC-1B02-184BC555968C}"/>
              </a:ext>
            </a:extLst>
          </p:cNvPr>
          <p:cNvSpPr/>
          <p:nvPr/>
        </p:nvSpPr>
        <p:spPr bwMode="auto">
          <a:xfrm>
            <a:off x="911424" y="1327597"/>
            <a:ext cx="360040" cy="2574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013977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Caroline Kuhlman, MSN, APRN-BC</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gastric/GEJ cancers who are about to begin therapy with zolbetuximab</a:t>
            </a:r>
          </a:p>
          <a:p>
            <a:pPr marL="98425" indent="0">
              <a:buNone/>
            </a:pPr>
            <a:endParaRPr lang="en-US" sz="3200" dirty="0"/>
          </a:p>
        </p:txBody>
      </p:sp>
      <p:pic>
        <p:nvPicPr>
          <p:cNvPr id="2" name="Picture 1">
            <a:extLst>
              <a:ext uri="{FF2B5EF4-FFF2-40B4-BE49-F238E27FC236}">
                <a16:creationId xmlns:a16="http://schemas.microsoft.com/office/drawing/2014/main" id="{B03E93FF-E78B-24CD-156E-5095EA683A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0025"/>
            <a:ext cx="1261872" cy="1261872"/>
          </a:xfrm>
          <a:prstGeom prst="rect">
            <a:avLst/>
          </a:prstGeom>
        </p:spPr>
      </p:pic>
    </p:spTree>
    <p:extLst>
      <p:ext uri="{BB962C8B-B14F-4D97-AF65-F5344CB8AC3E}">
        <p14:creationId xmlns:p14="http://schemas.microsoft.com/office/powerpoint/2010/main" val="37704067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Kuhlman — Disclosures</a:t>
            </a:r>
          </a:p>
        </p:txBody>
      </p:sp>
      <p:graphicFrame>
        <p:nvGraphicFramePr>
          <p:cNvPr id="4" name="Content Placeholder 3">
            <a:extLst>
              <a:ext uri="{FF2B5EF4-FFF2-40B4-BE49-F238E27FC236}">
                <a16:creationId xmlns:a16="http://schemas.microsoft.com/office/drawing/2014/main" id="{2D06AABE-CB31-F2AD-659D-17AC46E87CAB}"/>
              </a:ext>
            </a:extLst>
          </p:cNvPr>
          <p:cNvGraphicFramePr>
            <a:graphicFrameLocks/>
          </p:cNvGraphicFramePr>
          <p:nvPr>
            <p:extLst>
              <p:ext uri="{D42A27DB-BD31-4B8C-83A1-F6EECF244321}">
                <p14:modId xmlns:p14="http://schemas.microsoft.com/office/powerpoint/2010/main" val="1276702637"/>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DFF89F-1785-68D7-6DA0-CFC60A49EEEA}"/>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38CA689D-D69F-3D44-E9CA-84D459ECC6C0}"/>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D3F25240-9BD8-BC30-39A6-9FF2C9920A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11" name="TextBox 10">
            <a:extLst>
              <a:ext uri="{FF2B5EF4-FFF2-40B4-BE49-F238E27FC236}">
                <a16:creationId xmlns:a16="http://schemas.microsoft.com/office/drawing/2014/main" id="{D34AD39D-133A-813C-43F2-C7A3D61BD1C6}"/>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C5A46A38-2E29-B884-F9B0-1836C2F65A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731404" y="2996952"/>
            <a:ext cx="10729192" cy="2354018"/>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Principal outcomes supporting the addition of pembrolizumab to chemotherapy/trastuzumab for previously untreated HER2-positive advanced gastric/GEJ adenocarcinoma; effect of PD-L1 status on eligibility for this approach</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Published data with trastuzumab deruxtecan (T-DXd) for patients with progressive HER2-positive gastric/GEJ cancer</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Spectrum, frequency and management of toxicities associated with T-DXd</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103755" y="434937"/>
            <a:ext cx="7880678" cy="1143000"/>
          </a:xfrm>
        </p:spPr>
        <p:txBody>
          <a:bodyPr lIns="91440" tIns="91440" rIns="91440" bIns="182880"/>
          <a:lstStyle/>
          <a:p>
            <a:r>
              <a:rPr lang="en-US" dirty="0">
                <a:solidFill>
                  <a:schemeClr val="bg1"/>
                </a:solidFill>
              </a:rPr>
              <a:t>Targeted Therapies for HER2-Positive </a:t>
            </a:r>
            <a:br>
              <a:rPr lang="en-US" dirty="0">
                <a:solidFill>
                  <a:schemeClr val="bg1"/>
                </a:solidFill>
              </a:rPr>
            </a:br>
            <a:r>
              <a:rPr lang="en-US" dirty="0">
                <a:solidFill>
                  <a:schemeClr val="bg1"/>
                </a:solidFill>
              </a:rPr>
              <a:t>Gastroesophageal Cancers</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0388772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B3A-FED1-0243-9DA4-F02274C3B44E}"/>
              </a:ext>
            </a:extLst>
          </p:cNvPr>
          <p:cNvSpPr>
            <a:spLocks noGrp="1"/>
          </p:cNvSpPr>
          <p:nvPr>
            <p:ph type="title"/>
          </p:nvPr>
        </p:nvSpPr>
        <p:spPr>
          <a:xfrm>
            <a:off x="912286" y="332656"/>
            <a:ext cx="10728330" cy="1143000"/>
          </a:xfrm>
        </p:spPr>
        <p:txBody>
          <a:bodyPr/>
          <a:lstStyle/>
          <a:p>
            <a:pPr algn="l"/>
            <a:r>
              <a:rPr lang="en-US" b="1" dirty="0"/>
              <a:t>FDA Amends Gastric Cancer Indication for Pembrolizumab</a:t>
            </a:r>
            <a:br>
              <a:rPr lang="en-US" dirty="0"/>
            </a:br>
            <a:r>
              <a:rPr lang="en-US" sz="2400" dirty="0"/>
              <a:t>Press Release – November 7, 2023</a:t>
            </a:r>
            <a:endParaRPr lang="en-US" dirty="0"/>
          </a:p>
        </p:txBody>
      </p:sp>
      <p:sp>
        <p:nvSpPr>
          <p:cNvPr id="3" name="Content Placeholder 2">
            <a:extLst>
              <a:ext uri="{FF2B5EF4-FFF2-40B4-BE49-F238E27FC236}">
                <a16:creationId xmlns:a16="http://schemas.microsoft.com/office/drawing/2014/main" id="{174203BB-1115-7F4D-8B5C-14D6E2DE3B8A}"/>
              </a:ext>
            </a:extLst>
          </p:cNvPr>
          <p:cNvSpPr>
            <a:spLocks noGrp="1"/>
          </p:cNvSpPr>
          <p:nvPr>
            <p:ph idx="1"/>
          </p:nvPr>
        </p:nvSpPr>
        <p:spPr>
          <a:xfrm>
            <a:off x="912286" y="1475656"/>
            <a:ext cx="10358967" cy="3456384"/>
          </a:xfrm>
        </p:spPr>
        <p:txBody>
          <a:bodyPr/>
          <a:lstStyle/>
          <a:p>
            <a:pPr marL="98425" indent="0">
              <a:buNone/>
            </a:pPr>
            <a:r>
              <a:rPr lang="en-US" sz="2000" b="0" dirty="0"/>
              <a:t>“… the Food and Drug Administration revised the existing indication of pembrolizumab with trastuzumab, fluoropyrimidine, and platinum-containing chemotherapy for the first-line treatment of patients with locally advanced unresectable or metastatic HER2-positive gastric or gastroesophageal junction (GEJ) adenocarcinoma. </a:t>
            </a:r>
            <a:r>
              <a:rPr lang="en-US" sz="2000" dirty="0"/>
              <a:t>This updated indication, which remains approved under accelerated approval regulations, restricts its use to patients whose tumors express PD-L1 (CPS ≥1) as determined by an FDA-approved test.</a:t>
            </a:r>
          </a:p>
          <a:p>
            <a:pPr marL="98425" indent="0">
              <a:buNone/>
            </a:pPr>
            <a:r>
              <a:rPr lang="en-US" sz="2000" b="0" dirty="0"/>
              <a:t>The FDA also approved ... PD-L1 IHC 22C3 </a:t>
            </a:r>
            <a:r>
              <a:rPr lang="en-US" sz="2000" b="0" dirty="0" err="1"/>
              <a:t>pharmDx</a:t>
            </a:r>
            <a:r>
              <a:rPr lang="en-US" sz="2000" b="0" dirty="0"/>
              <a:t> as a companion diagnostic device to select patients with gastric or GEJ adenocarcinoma whose tumors express PD-L1 (CPS ≥1).</a:t>
            </a:r>
          </a:p>
          <a:p>
            <a:pPr marL="98425" indent="0">
              <a:buNone/>
            </a:pPr>
            <a:r>
              <a:rPr lang="en-US" sz="2000" b="0" dirty="0"/>
              <a:t>Efficacy was evaluated in KEYNOTE-811 (NCT03615326), a multicenter, randomized, double-blind, placebo-controlled trial in patients with HER2-positive locally advanced or metastatic gastric or GEJ adenocarcinoma who have not previously received systemic therapy for metastatic disease. ... In a recent, prespecified interim analysis of the fully enrolled trial (N = 698), in a subgroup analysis conducted in patients with PD-L1 CPS &lt;1 (N = 104), the hazard ratio (HR) for OS and PFS were 1.41 (95% CI 0.90, 2.20) and 1.03 (95% CI 0.65, 1.64), respectively.”</a:t>
            </a:r>
          </a:p>
        </p:txBody>
      </p:sp>
      <p:sp>
        <p:nvSpPr>
          <p:cNvPr id="4" name="TextBox 3">
            <a:extLst>
              <a:ext uri="{FF2B5EF4-FFF2-40B4-BE49-F238E27FC236}">
                <a16:creationId xmlns:a16="http://schemas.microsoft.com/office/drawing/2014/main" id="{F4419D60-CB37-E04D-A7A7-16B78FBEF04F}"/>
              </a:ext>
            </a:extLst>
          </p:cNvPr>
          <p:cNvSpPr txBox="1"/>
          <p:nvPr/>
        </p:nvSpPr>
        <p:spPr>
          <a:xfrm>
            <a:off x="137390" y="6490211"/>
            <a:ext cx="1006306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fda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-amends-pembrolizumabs-gastric-cancer-indication</a:t>
            </a:r>
          </a:p>
        </p:txBody>
      </p:sp>
    </p:spTree>
    <p:extLst>
      <p:ext uri="{BB962C8B-B14F-4D97-AF65-F5344CB8AC3E}">
        <p14:creationId xmlns:p14="http://schemas.microsoft.com/office/powerpoint/2010/main" val="963598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Trastuzumab Deruxtecan: Gastric and Gastroesophageal Cancers</a:t>
            </a:r>
          </a:p>
        </p:txBody>
      </p:sp>
      <p:sp>
        <p:nvSpPr>
          <p:cNvPr id="63489" name="Content Placeholder 1"/>
          <p:cNvSpPr>
            <a:spLocks noGrp="1"/>
          </p:cNvSpPr>
          <p:nvPr>
            <p:ph idx="1"/>
          </p:nvPr>
        </p:nvSpPr>
        <p:spPr>
          <a:xfrm>
            <a:off x="912286" y="1150267"/>
            <a:ext cx="10358967" cy="4799013"/>
          </a:xfrm>
        </p:spPr>
        <p:txBody>
          <a:bodyPr/>
          <a:lstStyle/>
          <a:p>
            <a:pPr marL="0" indent="0">
              <a:spcBef>
                <a:spcPts val="5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500"/>
              </a:spcBef>
              <a:spcAft>
                <a:spcPts val="0"/>
              </a:spcAft>
            </a:pPr>
            <a:r>
              <a:rPr lang="en-US" sz="2400" dirty="0">
                <a:latin typeface="Calibri" panose="020F0502020204030204" pitchFamily="34" charset="0"/>
                <a:ea typeface="ＭＳ Ｐゴシック" charset="0"/>
                <a:cs typeface="Calibri" panose="020F0502020204030204" pitchFamily="34" charset="0"/>
              </a:rPr>
              <a:t>Antibody-drug conjugate directed against HER2</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r>
              <a:rPr lang="en-US" sz="2400" dirty="0">
                <a:latin typeface="Calibri" panose="020F0502020204030204" pitchFamily="34" charset="0"/>
                <a:ea typeface="ＭＳ Ｐゴシック" charset="0"/>
                <a:cs typeface="Calibri" panose="020F0502020204030204" pitchFamily="34" charset="0"/>
              </a:rPr>
              <a:t>For patients with locally advanced or metastatic HER2-positive (IHC 3+ or IHC 2+/ISH-positive) gastric or gastroesophageal junction adenocarcinoma who have received a prior trastuzumab-based regimen</a:t>
            </a:r>
          </a:p>
          <a:p>
            <a:pPr marL="98425"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dosing</a:t>
            </a:r>
          </a:p>
          <a:p>
            <a:pPr>
              <a:spcBef>
                <a:spcPts val="500"/>
              </a:spcBef>
              <a:spcAft>
                <a:spcPts val="0"/>
              </a:spcAft>
            </a:pPr>
            <a:r>
              <a:rPr lang="en-US" sz="2400" dirty="0">
                <a:solidFill>
                  <a:schemeClr val="tx1"/>
                </a:solidFill>
                <a:latin typeface="Calibri" panose="020F0502020204030204" pitchFamily="34" charset="0"/>
                <a:ea typeface="ＭＳ Ｐゴシック" charset="0"/>
                <a:cs typeface="Calibri" panose="020F0502020204030204" pitchFamily="34" charset="0"/>
              </a:rPr>
              <a:t>6.4 mg/kg given IV every 3 weeks (21-day cycle) until disease progression or unacceptable toxicity</a:t>
            </a:r>
            <a:endParaRPr lang="en-US" sz="2400" b="1" dirty="0">
              <a:solidFill>
                <a:schemeClr val="tx1"/>
              </a:solidFill>
              <a:latin typeface="Calibri" panose="020F0502020204030204" pitchFamily="34" charset="0"/>
              <a:ea typeface="ＭＳ Ｐゴシック" charset="0"/>
              <a:cs typeface="Calibri" panose="020F0502020204030204" pitchFamily="34" charset="0"/>
            </a:endParaRPr>
          </a:p>
        </p:txBody>
      </p:sp>
      <p:sp>
        <p:nvSpPr>
          <p:cNvPr id="2" name="TextBox 1">
            <a:extLst>
              <a:ext uri="{FF2B5EF4-FFF2-40B4-BE49-F238E27FC236}">
                <a16:creationId xmlns:a16="http://schemas.microsoft.com/office/drawing/2014/main" id="{5549592A-D4B2-04E1-E656-D0CEE25E09F4}"/>
              </a:ext>
            </a:extLst>
          </p:cNvPr>
          <p:cNvSpPr txBox="1"/>
          <p:nvPr/>
        </p:nvSpPr>
        <p:spPr>
          <a:xfrm>
            <a:off x="161684" y="6530751"/>
            <a:ext cx="46830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Trastuzumab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deruxtecan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prescribing information, 4/2024</a:t>
            </a:r>
            <a:r>
              <a:rPr lang="en-US" sz="1500" b="0" dirty="0">
                <a:solidFill>
                  <a:srgbClr val="0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545446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Trastuzumab </a:t>
            </a:r>
            <a:r>
              <a:rPr lang="en-US" dirty="0" err="1">
                <a:latin typeface="Calibri" panose="020F0502020204030204" pitchFamily="34" charset="0"/>
                <a:ea typeface="ＭＳ Ｐゴシック" charset="0"/>
                <a:cs typeface="Calibri" panose="020F0502020204030204" pitchFamily="34" charset="0"/>
              </a:rPr>
              <a:t>Deruxtecan</a:t>
            </a:r>
            <a:endParaRPr lang="en-US" dirty="0">
              <a:latin typeface="Calibri" panose="020F0502020204030204" pitchFamily="34" charset="0"/>
              <a:ea typeface="ＭＳ Ｐゴシック" charset="0"/>
              <a:cs typeface="Calibri" panose="020F0502020204030204" pitchFamily="34" charset="0"/>
            </a:endParaRPr>
          </a:p>
        </p:txBody>
      </p:sp>
      <p:sp>
        <p:nvSpPr>
          <p:cNvPr id="2" name="TextBox 1">
            <a:extLst>
              <a:ext uri="{FF2B5EF4-FFF2-40B4-BE49-F238E27FC236}">
                <a16:creationId xmlns:a16="http://schemas.microsoft.com/office/drawing/2014/main" id="{5549592A-D4B2-04E1-E656-D0CEE25E09F4}"/>
              </a:ext>
            </a:extLst>
          </p:cNvPr>
          <p:cNvSpPr txBox="1"/>
          <p:nvPr/>
        </p:nvSpPr>
        <p:spPr>
          <a:xfrm>
            <a:off x="161684" y="6530751"/>
            <a:ext cx="281628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Markus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Moehler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a:t>
            </a:r>
          </a:p>
        </p:txBody>
      </p:sp>
      <p:pic>
        <p:nvPicPr>
          <p:cNvPr id="8" name="Content Placeholder 7">
            <a:extLst>
              <a:ext uri="{FF2B5EF4-FFF2-40B4-BE49-F238E27FC236}">
                <a16:creationId xmlns:a16="http://schemas.microsoft.com/office/drawing/2014/main" id="{C574953C-A3B0-1C37-9C19-B784E9C2E88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1374641"/>
            <a:ext cx="10800338" cy="4529999"/>
          </a:xfrm>
        </p:spPr>
      </p:pic>
    </p:spTree>
    <p:extLst>
      <p:ext uri="{BB962C8B-B14F-4D97-AF65-F5344CB8AC3E}">
        <p14:creationId xmlns:p14="http://schemas.microsoft.com/office/powerpoint/2010/main" val="25721309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information&#10;&#10;Description automatically generated">
            <a:extLst>
              <a:ext uri="{FF2B5EF4-FFF2-40B4-BE49-F238E27FC236}">
                <a16:creationId xmlns:a16="http://schemas.microsoft.com/office/drawing/2014/main" id="{5ACD89C8-E8F1-2ED8-3D48-2DB6B7024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692696"/>
            <a:ext cx="10081120" cy="5185805"/>
          </a:xfrm>
          <a:prstGeom prst="rect">
            <a:avLst/>
          </a:prstGeom>
        </p:spPr>
      </p:pic>
      <p:sp>
        <p:nvSpPr>
          <p:cNvPr id="6" name="TextBox 5">
            <a:extLst>
              <a:ext uri="{FF2B5EF4-FFF2-40B4-BE49-F238E27FC236}">
                <a16:creationId xmlns:a16="http://schemas.microsoft.com/office/drawing/2014/main" id="{E0F52524-ACBC-A3DE-16B1-A8D13D092419}"/>
              </a:ext>
            </a:extLst>
          </p:cNvPr>
          <p:cNvSpPr txBox="1"/>
          <p:nvPr/>
        </p:nvSpPr>
        <p:spPr>
          <a:xfrm>
            <a:off x="6033864" y="836712"/>
            <a:ext cx="4581703" cy="461665"/>
          </a:xfrm>
          <a:prstGeom prst="rect">
            <a:avLst/>
          </a:prstGeom>
          <a:noFill/>
        </p:spPr>
        <p:txBody>
          <a:bodyPr wrap="none" rtlCol="0">
            <a:spAutoFit/>
          </a:bodyPr>
          <a:lstStyle/>
          <a:p>
            <a:pPr algn="r"/>
            <a:r>
              <a:rPr lang="en-US" sz="2400" b="1" i="1" dirty="0">
                <a:solidFill>
                  <a:srgbClr val="B30437"/>
                </a:solidFill>
                <a:effectLst/>
                <a:latin typeface="Helvetica" pitchFamily="2" charset="0"/>
              </a:rPr>
              <a:t>Lancet Oncol </a:t>
            </a:r>
            <a:r>
              <a:rPr lang="en-US" sz="2400" b="1" dirty="0">
                <a:solidFill>
                  <a:srgbClr val="B30437"/>
                </a:solidFill>
                <a:effectLst/>
                <a:latin typeface="Helvetica" pitchFamily="2" charset="0"/>
              </a:rPr>
              <a:t>2023;24:744-56. </a:t>
            </a:r>
            <a:endParaRPr lang="en-US" sz="2400" dirty="0">
              <a:solidFill>
                <a:srgbClr val="B30437"/>
              </a:solidFill>
              <a:effectLst/>
              <a:latin typeface="Helvetica" pitchFamily="2" charset="0"/>
            </a:endParaRPr>
          </a:p>
        </p:txBody>
      </p:sp>
    </p:spTree>
    <p:extLst>
      <p:ext uri="{BB962C8B-B14F-4D97-AF65-F5344CB8AC3E}">
        <p14:creationId xmlns:p14="http://schemas.microsoft.com/office/powerpoint/2010/main" val="30231952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EFF6-1E41-674C-91FF-12295F97C979}"/>
              </a:ext>
            </a:extLst>
          </p:cNvPr>
          <p:cNvSpPr>
            <a:spLocks noGrp="1"/>
          </p:cNvSpPr>
          <p:nvPr>
            <p:ph type="title"/>
          </p:nvPr>
        </p:nvSpPr>
        <p:spPr>
          <a:xfrm>
            <a:off x="913638" y="27769"/>
            <a:ext cx="10889883" cy="1142702"/>
          </a:xfrm>
        </p:spPr>
        <p:txBody>
          <a:bodyPr/>
          <a:lstStyle/>
          <a:p>
            <a:pPr algn="l"/>
            <a:r>
              <a:rPr lang="en-US" dirty="0"/>
              <a:t>DESTINY-Gastric02: Overall Safety Summary and ILD/Pneumonitis</a:t>
            </a:r>
          </a:p>
        </p:txBody>
      </p:sp>
      <p:sp>
        <p:nvSpPr>
          <p:cNvPr id="4" name="TextBox 3">
            <a:extLst>
              <a:ext uri="{FF2B5EF4-FFF2-40B4-BE49-F238E27FC236}">
                <a16:creationId xmlns:a16="http://schemas.microsoft.com/office/drawing/2014/main" id="{7854CCE5-50CB-05FB-A3AF-7398C548E495}"/>
              </a:ext>
            </a:extLst>
          </p:cNvPr>
          <p:cNvSpPr txBox="1"/>
          <p:nvPr/>
        </p:nvSpPr>
        <p:spPr>
          <a:xfrm>
            <a:off x="70756" y="6507152"/>
            <a:ext cx="7356758" cy="323165"/>
          </a:xfrm>
          <a:prstGeom prst="rect">
            <a:avLst/>
          </a:prstGeom>
          <a:noFill/>
        </p:spPr>
        <p:txBody>
          <a:bodyPr wrap="none" rtlCol="0">
            <a:spAutoFit/>
          </a:bodyPr>
          <a:lstStyle/>
          <a:p>
            <a:pPr defTabSz="455476">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Ku G et al. ESMO 2022;Abstract 1205MO; Van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Cutsem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2023;24:744-56.</a:t>
            </a:r>
          </a:p>
        </p:txBody>
      </p:sp>
      <p:sp>
        <p:nvSpPr>
          <p:cNvPr id="8" name="Rectangle 7">
            <a:extLst>
              <a:ext uri="{FF2B5EF4-FFF2-40B4-BE49-F238E27FC236}">
                <a16:creationId xmlns:a16="http://schemas.microsoft.com/office/drawing/2014/main" id="{11835444-E381-157A-1249-431C06054EE8}"/>
              </a:ext>
            </a:extLst>
          </p:cNvPr>
          <p:cNvSpPr/>
          <p:nvPr/>
        </p:nvSpPr>
        <p:spPr bwMode="auto">
          <a:xfrm>
            <a:off x="2117514" y="1315643"/>
            <a:ext cx="1756423" cy="435584"/>
          </a:xfrm>
          <a:prstGeom prst="rect">
            <a:avLst/>
          </a:prstGeom>
          <a:solidFill>
            <a:schemeClr val="bg1"/>
          </a:solidFill>
          <a:ln w="9525"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spAutoFit/>
          </a:bodyPr>
          <a:lstStyle/>
          <a:p>
            <a:pPr marL="0" marR="0" lvl="0" indent="0" algn="l" defTabSz="457063" rtl="0" eaLnBrk="1" fontAlgn="base" latinLnBrk="0" hangingPunct="0">
              <a:lnSpc>
                <a:spcPct val="93000"/>
              </a:lnSpc>
              <a:spcBef>
                <a:spcPct val="0"/>
              </a:spcBef>
              <a:spcAft>
                <a:spcPct val="0"/>
              </a:spcAft>
              <a:buClr>
                <a:srgbClr val="000000"/>
              </a:buClr>
              <a:buSzPct val="45000"/>
              <a:buFontTx/>
              <a:buNone/>
              <a:tabLst/>
              <a:defRPr/>
            </a:pPr>
            <a:endParaRPr kumimoji="0" lang="en-US" sz="2399"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pic>
        <p:nvPicPr>
          <p:cNvPr id="6" name="Picture 5" descr="Table&#10;&#10;Description automatically generated">
            <a:extLst>
              <a:ext uri="{FF2B5EF4-FFF2-40B4-BE49-F238E27FC236}">
                <a16:creationId xmlns:a16="http://schemas.microsoft.com/office/drawing/2014/main" id="{912A5B01-EBC5-F642-C474-C9A2B90242C6}"/>
              </a:ext>
            </a:extLst>
          </p:cNvPr>
          <p:cNvPicPr>
            <a:picLocks noChangeAspect="1"/>
          </p:cNvPicPr>
          <p:nvPr/>
        </p:nvPicPr>
        <p:blipFill>
          <a:blip r:embed="rId2"/>
          <a:stretch>
            <a:fillRect/>
          </a:stretch>
        </p:blipFill>
        <p:spPr>
          <a:xfrm>
            <a:off x="647455" y="1170472"/>
            <a:ext cx="11258781" cy="4871073"/>
          </a:xfrm>
          <a:prstGeom prst="rect">
            <a:avLst/>
          </a:prstGeom>
        </p:spPr>
      </p:pic>
    </p:spTree>
    <p:extLst>
      <p:ext uri="{BB962C8B-B14F-4D97-AF65-F5344CB8AC3E}">
        <p14:creationId xmlns:p14="http://schemas.microsoft.com/office/powerpoint/2010/main" val="18474265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182D8D-7E72-1EC2-970E-F74EA0DA5CEC}"/>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ECDA0ED4-BD4C-5204-CDE2-835ED465D62F}"/>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10" name="Picture 9">
            <a:extLst>
              <a:ext uri="{FF2B5EF4-FFF2-40B4-BE49-F238E27FC236}">
                <a16:creationId xmlns:a16="http://schemas.microsoft.com/office/drawing/2014/main" id="{63A79291-C501-885A-DB9D-253CD446E7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11" name="TextBox 10">
            <a:extLst>
              <a:ext uri="{FF2B5EF4-FFF2-40B4-BE49-F238E27FC236}">
                <a16:creationId xmlns:a16="http://schemas.microsoft.com/office/drawing/2014/main" id="{067FA71D-5C4D-6EAF-D0C4-BB3A8EF87622}"/>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1E05A62E-78E6-5693-7559-377844A30C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767408" y="2780928"/>
            <a:ext cx="11181255" cy="2354018"/>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Incidence of HER2 amplification/overexpression in patients with mCRC; recommended timing of and appropriate platforms for HER2 testing</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Pivotal data with tucatinib/trastuzumab for previously treated HER2-positive mCRC</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FDA approval and current clinical role of tucatinib/trastuzumab</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Available efficacy and safety findings with T-</a:t>
            </a:r>
            <a:r>
              <a:rPr lang="en-US" sz="2400" kern="100" dirty="0" err="1">
                <a:effectLst/>
                <a:latin typeface="+mn-lt"/>
                <a:ea typeface="Aptos" panose="020B0004020202020204" pitchFamily="34" charset="0"/>
                <a:cs typeface="Times New Roman" panose="02020603050405020304" pitchFamily="18" charset="0"/>
              </a:rPr>
              <a:t>DXd</a:t>
            </a:r>
            <a:r>
              <a:rPr lang="en-US" sz="2400" kern="100" dirty="0">
                <a:effectLst/>
                <a:latin typeface="+mn-lt"/>
                <a:ea typeface="Aptos" panose="020B0004020202020204" pitchFamily="34" charset="0"/>
                <a:cs typeface="Times New Roman" panose="02020603050405020304" pitchFamily="18" charset="0"/>
              </a:rPr>
              <a:t> in HER2-expressing mCRC</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Current and future </a:t>
            </a:r>
            <a:r>
              <a:rPr lang="en-US" sz="2400" kern="100" dirty="0" err="1">
                <a:effectLst/>
                <a:latin typeface="+mn-lt"/>
                <a:ea typeface="Aptos" panose="020B0004020202020204" pitchFamily="34" charset="0"/>
                <a:cs typeface="Times New Roman" panose="02020603050405020304" pitchFamily="18" charset="0"/>
              </a:rPr>
              <a:t>nonresearch</a:t>
            </a:r>
            <a:r>
              <a:rPr lang="en-US" sz="2400" kern="100" dirty="0">
                <a:effectLst/>
                <a:latin typeface="+mn-lt"/>
                <a:ea typeface="Aptos" panose="020B0004020202020204" pitchFamily="34" charset="0"/>
                <a:cs typeface="Times New Roman" panose="02020603050405020304" pitchFamily="18" charset="0"/>
              </a:rPr>
              <a:t> role of T-DXd</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103754" y="447850"/>
            <a:ext cx="7880679" cy="1143000"/>
          </a:xfrm>
        </p:spPr>
        <p:txBody>
          <a:bodyPr lIns="91440" tIns="91440" rIns="91440" bIns="182880"/>
          <a:lstStyle/>
          <a:p>
            <a:r>
              <a:rPr lang="en-US" dirty="0">
                <a:solidFill>
                  <a:schemeClr val="bg1"/>
                </a:solidFill>
              </a:rPr>
              <a:t>The Integration of Therapies Targeting HER2 </a:t>
            </a:r>
            <a:br>
              <a:rPr lang="en-US" dirty="0">
                <a:solidFill>
                  <a:schemeClr val="bg1"/>
                </a:solidFill>
              </a:rPr>
            </a:br>
            <a:r>
              <a:rPr lang="en-US" dirty="0">
                <a:solidFill>
                  <a:schemeClr val="bg1"/>
                </a:solidFill>
              </a:rPr>
              <a:t>into the Management of mCRC </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18133414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92928"/>
            <a:ext cx="10358967" cy="1143000"/>
          </a:xfrm>
        </p:spPr>
        <p:txBody>
          <a:bodyPr>
            <a:noAutofit/>
          </a:bodyPr>
          <a:lstStyle/>
          <a:p>
            <a:pPr algn="l"/>
            <a:r>
              <a:rPr lang="en-US" dirty="0"/>
              <a:t>HER2 as an Emerging Precision Cancer Medicine Target in Metastatic CRC</a:t>
            </a:r>
          </a:p>
        </p:txBody>
      </p:sp>
      <p:pic>
        <p:nvPicPr>
          <p:cNvPr id="4" name="Picture 3"/>
          <p:cNvPicPr>
            <a:picLocks noChangeAspect="1"/>
          </p:cNvPicPr>
          <p:nvPr/>
        </p:nvPicPr>
        <p:blipFill rotWithShape="1">
          <a:blip r:embed="rId2"/>
          <a:srcRect l="29949" r="19274" b="23169"/>
          <a:stretch/>
        </p:blipFill>
        <p:spPr>
          <a:xfrm>
            <a:off x="609600" y="1812886"/>
            <a:ext cx="6100619" cy="3900197"/>
          </a:xfrm>
          <a:prstGeom prst="rect">
            <a:avLst/>
          </a:prstGeom>
        </p:spPr>
      </p:pic>
      <p:sp>
        <p:nvSpPr>
          <p:cNvPr id="5" name="TextBox 4"/>
          <p:cNvSpPr txBox="1"/>
          <p:nvPr/>
        </p:nvSpPr>
        <p:spPr>
          <a:xfrm>
            <a:off x="1442800" y="1412776"/>
            <a:ext cx="4807791" cy="461665"/>
          </a:xfrm>
          <a:prstGeom prst="rect">
            <a:avLst/>
          </a:prstGeom>
          <a:noFill/>
        </p:spPr>
        <p:txBody>
          <a:bodyPr wrap="none" rtlCol="0">
            <a:spAutoFit/>
          </a:bodyPr>
          <a:lstStyle/>
          <a:p>
            <a:pPr algn="ctr"/>
            <a:r>
              <a:rPr lang="en-US" sz="2400" b="1" dirty="0"/>
              <a:t>Actionable targets in metastatic CRC</a:t>
            </a:r>
          </a:p>
        </p:txBody>
      </p:sp>
      <p:cxnSp>
        <p:nvCxnSpPr>
          <p:cNvPr id="7" name="Straight Arrow Connector 6"/>
          <p:cNvCxnSpPr/>
          <p:nvPr/>
        </p:nvCxnSpPr>
        <p:spPr>
          <a:xfrm flipH="1" flipV="1">
            <a:off x="3791641" y="5261802"/>
            <a:ext cx="1224925" cy="490193"/>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sz="half" idx="1"/>
          </p:nvPr>
        </p:nvSpPr>
        <p:spPr>
          <a:xfrm>
            <a:off x="7011877" y="1566700"/>
            <a:ext cx="4872181" cy="4279769"/>
          </a:xfrm>
        </p:spPr>
        <p:txBody>
          <a:bodyPr anchor="ctr">
            <a:normAutofit/>
          </a:bodyPr>
          <a:lstStyle/>
          <a:p>
            <a:r>
              <a:rPr lang="en-US" dirty="0">
                <a:solidFill>
                  <a:schemeClr val="tx1"/>
                </a:solidFill>
              </a:rPr>
              <a:t>Usually </a:t>
            </a:r>
            <a:r>
              <a:rPr lang="en-US" u="sng" dirty="0">
                <a:solidFill>
                  <a:schemeClr val="tx1"/>
                </a:solidFill>
              </a:rPr>
              <a:t>left sided</a:t>
            </a:r>
            <a:r>
              <a:rPr lang="en-US" dirty="0">
                <a:solidFill>
                  <a:schemeClr val="tx1"/>
                </a:solidFill>
              </a:rPr>
              <a:t> </a:t>
            </a:r>
          </a:p>
          <a:p>
            <a:r>
              <a:rPr lang="en-US" u="sng" dirty="0">
                <a:solidFill>
                  <a:schemeClr val="tx1"/>
                </a:solidFill>
              </a:rPr>
              <a:t>Not</a:t>
            </a:r>
            <a:r>
              <a:rPr lang="en-US" dirty="0">
                <a:solidFill>
                  <a:schemeClr val="tx1"/>
                </a:solidFill>
              </a:rPr>
              <a:t> mutually exclusive with </a:t>
            </a:r>
            <a:r>
              <a:rPr lang="en-US" i="1" dirty="0">
                <a:solidFill>
                  <a:schemeClr val="tx1"/>
                </a:solidFill>
              </a:rPr>
              <a:t>RAS</a:t>
            </a:r>
            <a:r>
              <a:rPr lang="en-US" dirty="0">
                <a:solidFill>
                  <a:schemeClr val="tx1"/>
                </a:solidFill>
              </a:rPr>
              <a:t> or </a:t>
            </a:r>
            <a:r>
              <a:rPr lang="en-US" i="1" dirty="0">
                <a:solidFill>
                  <a:schemeClr val="tx1"/>
                </a:solidFill>
              </a:rPr>
              <a:t>BRAF</a:t>
            </a:r>
            <a:r>
              <a:rPr lang="en-US" dirty="0">
                <a:solidFill>
                  <a:schemeClr val="tx1"/>
                </a:solidFill>
              </a:rPr>
              <a:t> mutations</a:t>
            </a:r>
          </a:p>
          <a:p>
            <a:r>
              <a:rPr lang="en-US" dirty="0">
                <a:solidFill>
                  <a:schemeClr val="tx1"/>
                </a:solidFill>
              </a:rPr>
              <a:t>Associated with lung and brain metastases</a:t>
            </a:r>
          </a:p>
          <a:p>
            <a:r>
              <a:rPr lang="en-US" dirty="0">
                <a:solidFill>
                  <a:schemeClr val="tx1"/>
                </a:solidFill>
              </a:rPr>
              <a:t>May predict resistance to EGFR antibodies </a:t>
            </a:r>
          </a:p>
        </p:txBody>
      </p:sp>
      <p:sp>
        <p:nvSpPr>
          <p:cNvPr id="3" name="Oval 2"/>
          <p:cNvSpPr/>
          <p:nvPr/>
        </p:nvSpPr>
        <p:spPr>
          <a:xfrm>
            <a:off x="2996119" y="4632417"/>
            <a:ext cx="826851" cy="7782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6D7C8C-54A9-C460-5BD0-0C40B63E3347}"/>
              </a:ext>
            </a:extLst>
          </p:cNvPr>
          <p:cNvSpPr txBox="1"/>
          <p:nvPr/>
        </p:nvSpPr>
        <p:spPr>
          <a:xfrm>
            <a:off x="263688" y="6381380"/>
            <a:ext cx="3527953" cy="400110"/>
          </a:xfrm>
          <a:prstGeom prst="rect">
            <a:avLst/>
          </a:prstGeom>
          <a:noFill/>
        </p:spPr>
        <p:txBody>
          <a:bodyPr wrap="none" rtlCol="0">
            <a:spAutoFit/>
          </a:bodyPr>
          <a:lstStyle/>
          <a:p>
            <a:r>
              <a:rPr lang="en-US" sz="2000" b="0" dirty="0">
                <a:solidFill>
                  <a:schemeClr val="tx1"/>
                </a:solidFill>
                <a:latin typeface="Calibri" panose="020F0502020204030204" pitchFamily="34" charset="0"/>
                <a:cs typeface="Calibri" panose="020F0502020204030204" pitchFamily="34" charset="0"/>
              </a:rPr>
              <a:t>Courtesy of John H Strickler, MD</a:t>
            </a:r>
          </a:p>
        </p:txBody>
      </p:sp>
    </p:spTree>
    <p:extLst>
      <p:ext uri="{BB962C8B-B14F-4D97-AF65-F5344CB8AC3E}">
        <p14:creationId xmlns:p14="http://schemas.microsoft.com/office/powerpoint/2010/main" val="25554668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Tucatinib: Colorectal Cancer</a:t>
            </a:r>
          </a:p>
        </p:txBody>
      </p:sp>
      <p:sp>
        <p:nvSpPr>
          <p:cNvPr id="63489" name="Content Placeholder 1"/>
          <p:cNvSpPr>
            <a:spLocks noGrp="1"/>
          </p:cNvSpPr>
          <p:nvPr>
            <p:ph idx="1"/>
          </p:nvPr>
        </p:nvSpPr>
        <p:spPr>
          <a:xfrm>
            <a:off x="912286" y="1078259"/>
            <a:ext cx="10584314" cy="4799013"/>
          </a:xfrm>
        </p:spPr>
        <p:txBody>
          <a:bodyPr/>
          <a:lstStyle/>
          <a:p>
            <a:pPr marL="0" indent="0">
              <a:spcBef>
                <a:spcPts val="2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200"/>
              </a:spcBef>
              <a:spcAft>
                <a:spcPts val="0"/>
              </a:spcAft>
            </a:pPr>
            <a:r>
              <a:rPr lang="en-US" sz="2400" dirty="0">
                <a:latin typeface="Calibri" panose="020F0502020204030204" pitchFamily="34" charset="0"/>
                <a:ea typeface="ＭＳ Ｐゴシック" charset="0"/>
                <a:cs typeface="Calibri" panose="020F0502020204030204" pitchFamily="34" charset="0"/>
              </a:rPr>
              <a:t>HER2 tyrosine kinase inhibitor</a:t>
            </a:r>
          </a:p>
          <a:p>
            <a:pPr marL="0"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200"/>
              </a:spcBef>
              <a:spcAft>
                <a:spcPts val="0"/>
              </a:spcAft>
            </a:pPr>
            <a:r>
              <a:rPr lang="en-US" sz="2400" dirty="0">
                <a:latin typeface="Calibri" panose="020F0502020204030204" pitchFamily="34" charset="0"/>
                <a:ea typeface="ＭＳ Ｐゴシック" charset="0"/>
                <a:cs typeface="Calibri" panose="020F0502020204030204" pitchFamily="34" charset="0"/>
              </a:rPr>
              <a:t>In combination with trastuzumab </a:t>
            </a:r>
            <a:r>
              <a:rPr lang="en-US" sz="2400" dirty="0"/>
              <a:t>for patients with RAS wild-type HER2-positive unresectable or metastatic colorectal cancer that has progressed after fluoropyrimidine-, oxaliplatin- and irinotecan-based chemotherapy</a:t>
            </a:r>
            <a:r>
              <a:rPr lang="en-US" sz="2400" dirty="0">
                <a:latin typeface="Calibri" panose="020F0502020204030204" pitchFamily="34" charset="0"/>
                <a:ea typeface="ＭＳ Ｐゴシック" charset="0"/>
                <a:cs typeface="Calibri" panose="020F0502020204030204" pitchFamily="34" charset="0"/>
              </a:rPr>
              <a:t> </a:t>
            </a:r>
          </a:p>
          <a:p>
            <a:pPr marL="98425" indent="0">
              <a:spcBef>
                <a:spcPts val="18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Tucatinib recommended dose</a:t>
            </a:r>
          </a:p>
          <a:p>
            <a:pPr>
              <a:spcBef>
                <a:spcPts val="200"/>
              </a:spcBef>
              <a:spcAft>
                <a:spcPts val="0"/>
              </a:spcAft>
            </a:pPr>
            <a:r>
              <a:rPr lang="en-US" sz="2400" dirty="0">
                <a:latin typeface="Calibri" panose="020F0502020204030204" pitchFamily="34" charset="0"/>
                <a:ea typeface="ＭＳ Ｐゴシック" charset="0"/>
                <a:cs typeface="Calibri" panose="020F0502020204030204" pitchFamily="34" charset="0"/>
              </a:rPr>
              <a:t>300 mg orally twice daily with or without food</a:t>
            </a:r>
          </a:p>
        </p:txBody>
      </p:sp>
      <p:sp>
        <p:nvSpPr>
          <p:cNvPr id="63491" name="TextBox 6"/>
          <p:cNvSpPr txBox="1">
            <a:spLocks noChangeArrowheads="1"/>
          </p:cNvSpPr>
          <p:nvPr/>
        </p:nvSpPr>
        <p:spPr bwMode="auto">
          <a:xfrm>
            <a:off x="12551"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Tucatinib prescribing information</a:t>
            </a:r>
            <a:r>
              <a:rPr lang="en-US" sz="1500" b="0" dirty="0">
                <a:solidFill>
                  <a:srgbClr val="000000"/>
                </a:solidFill>
                <a:latin typeface="Calibri" panose="020F0502020204030204" pitchFamily="34" charset="0"/>
                <a:cs typeface="Calibri" panose="020F0502020204030204" pitchFamily="34" charset="0"/>
              </a:rPr>
              <a:t>, 1/2023.</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9654861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9769-4EAB-E34F-876E-83C76AA281E3}"/>
              </a:ext>
            </a:extLst>
          </p:cNvPr>
          <p:cNvSpPr>
            <a:spLocks noGrp="1"/>
          </p:cNvSpPr>
          <p:nvPr>
            <p:ph type="title"/>
          </p:nvPr>
        </p:nvSpPr>
        <p:spPr>
          <a:xfrm>
            <a:off x="916516" y="9068"/>
            <a:ext cx="10358967" cy="1093445"/>
          </a:xfrm>
        </p:spPr>
        <p:txBody>
          <a:bodyPr/>
          <a:lstStyle/>
          <a:p>
            <a:r>
              <a:rPr lang="en-US" dirty="0"/>
              <a:t>Tucatinib Mechanism of Action</a:t>
            </a:r>
          </a:p>
        </p:txBody>
      </p:sp>
      <p:sp>
        <p:nvSpPr>
          <p:cNvPr id="3" name="TextBox 2">
            <a:extLst>
              <a:ext uri="{FF2B5EF4-FFF2-40B4-BE49-F238E27FC236}">
                <a16:creationId xmlns:a16="http://schemas.microsoft.com/office/drawing/2014/main" id="{F7D3826F-455F-764E-B191-A4DA0CAE93F5}"/>
              </a:ext>
            </a:extLst>
          </p:cNvPr>
          <p:cNvSpPr txBox="1"/>
          <p:nvPr/>
        </p:nvSpPr>
        <p:spPr>
          <a:xfrm>
            <a:off x="0" y="6525767"/>
            <a:ext cx="472969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Wynn CS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Metastasis Rev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2022;41(1):193-209. </a:t>
            </a:r>
          </a:p>
        </p:txBody>
      </p:sp>
      <p:pic>
        <p:nvPicPr>
          <p:cNvPr id="4" name="Picture 3">
            <a:extLst>
              <a:ext uri="{FF2B5EF4-FFF2-40B4-BE49-F238E27FC236}">
                <a16:creationId xmlns:a16="http://schemas.microsoft.com/office/drawing/2014/main" id="{B5BCCA61-8F73-50E5-438B-8B489BCF17B6}"/>
              </a:ext>
            </a:extLst>
          </p:cNvPr>
          <p:cNvPicPr>
            <a:picLocks noChangeAspect="1"/>
          </p:cNvPicPr>
          <p:nvPr/>
        </p:nvPicPr>
        <p:blipFill>
          <a:blip r:embed="rId2"/>
          <a:stretch>
            <a:fillRect/>
          </a:stretch>
        </p:blipFill>
        <p:spPr>
          <a:xfrm>
            <a:off x="4367808" y="1102513"/>
            <a:ext cx="3744416" cy="5231004"/>
          </a:xfrm>
          <a:prstGeom prst="rect">
            <a:avLst/>
          </a:prstGeom>
        </p:spPr>
      </p:pic>
      <p:sp>
        <p:nvSpPr>
          <p:cNvPr id="5" name="Rectangle 4">
            <a:extLst>
              <a:ext uri="{FF2B5EF4-FFF2-40B4-BE49-F238E27FC236}">
                <a16:creationId xmlns:a16="http://schemas.microsoft.com/office/drawing/2014/main" id="{AD54DA63-1E61-1954-B15F-C62C3B57AAAA}"/>
              </a:ext>
            </a:extLst>
          </p:cNvPr>
          <p:cNvSpPr/>
          <p:nvPr/>
        </p:nvSpPr>
        <p:spPr bwMode="auto">
          <a:xfrm>
            <a:off x="6312024" y="5230183"/>
            <a:ext cx="1008112" cy="43204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8860559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Shah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102390914"/>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Merck, </a:t>
                      </a:r>
                      <a:r>
                        <a:rPr lang="en-US" sz="1800" b="0" kern="1200" dirty="0" err="1">
                          <a:solidFill>
                            <a:schemeClr val="tx1"/>
                          </a:solidFill>
                          <a:effectLst/>
                          <a:latin typeface="+mn-lt"/>
                          <a:ea typeface="+mn-ea"/>
                          <a:cs typeface="+mn-cs"/>
                        </a:rPr>
                        <a:t>Oncolys</a:t>
                      </a:r>
                      <a:r>
                        <a:rPr lang="en-US" sz="1800" b="0" kern="1200" dirty="0">
                          <a:solidFill>
                            <a:schemeClr val="tx1"/>
                          </a:solidFill>
                          <a:effectLst/>
                          <a:latin typeface="+mn-lt"/>
                          <a:ea typeface="+mn-ea"/>
                          <a:cs typeface="+mn-cs"/>
                        </a:rPr>
                        <a:t> BioPharma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Trastuzumab Deruxtecan: HER2-Positive Solid Tumors</a:t>
            </a:r>
          </a:p>
        </p:txBody>
      </p:sp>
      <p:sp>
        <p:nvSpPr>
          <p:cNvPr id="63489" name="Content Placeholder 1"/>
          <p:cNvSpPr>
            <a:spLocks noGrp="1"/>
          </p:cNvSpPr>
          <p:nvPr>
            <p:ph idx="1"/>
          </p:nvPr>
        </p:nvSpPr>
        <p:spPr>
          <a:xfrm>
            <a:off x="912286" y="1150267"/>
            <a:ext cx="10358967" cy="4799013"/>
          </a:xfrm>
        </p:spPr>
        <p:txBody>
          <a:bodyPr/>
          <a:lstStyle/>
          <a:p>
            <a:pPr marL="0" indent="0">
              <a:spcBef>
                <a:spcPts val="5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500"/>
              </a:spcBef>
              <a:spcAft>
                <a:spcPts val="0"/>
              </a:spcAft>
            </a:pPr>
            <a:r>
              <a:rPr lang="en-US" sz="2400" dirty="0">
                <a:latin typeface="Calibri" panose="020F0502020204030204" pitchFamily="34" charset="0"/>
                <a:ea typeface="ＭＳ Ｐゴシック" charset="0"/>
                <a:cs typeface="Calibri" panose="020F0502020204030204" pitchFamily="34" charset="0"/>
              </a:rPr>
              <a:t>Antibody-drug conjugate directed against HER2</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r>
              <a:rPr lang="en-US" sz="2400" dirty="0">
                <a:latin typeface="Calibri" panose="020F0502020204030204" pitchFamily="34" charset="0"/>
                <a:ea typeface="ＭＳ Ｐゴシック" charset="0"/>
                <a:cs typeface="Calibri" panose="020F0502020204030204" pitchFamily="34" charset="0"/>
              </a:rPr>
              <a:t>For patients with unresectable or metastatic HER2-positive (IHC 3+) solid tumors who have received prior systemic treatment and have no satisfactory alternative treatment options</a:t>
            </a:r>
          </a:p>
          <a:p>
            <a:pPr marL="98425"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dosing</a:t>
            </a:r>
          </a:p>
          <a:p>
            <a:pPr>
              <a:spcBef>
                <a:spcPts val="500"/>
              </a:spcBef>
              <a:spcAft>
                <a:spcPts val="0"/>
              </a:spcAft>
            </a:pPr>
            <a:r>
              <a:rPr lang="en-US" sz="2400" dirty="0">
                <a:solidFill>
                  <a:schemeClr val="tx1"/>
                </a:solidFill>
                <a:latin typeface="Calibri" panose="020F0502020204030204" pitchFamily="34" charset="0"/>
                <a:ea typeface="ＭＳ Ｐゴシック" charset="0"/>
                <a:cs typeface="Calibri" panose="020F0502020204030204" pitchFamily="34" charset="0"/>
              </a:rPr>
              <a:t>5.4 mg/kg IV infusion once every 3 weeks (21-day cycle) until disease progression or unacceptable toxicity</a:t>
            </a:r>
            <a:endParaRPr lang="en-US" sz="2400" b="1" dirty="0">
              <a:solidFill>
                <a:schemeClr val="tx1"/>
              </a:solidFill>
              <a:latin typeface="Calibri" panose="020F0502020204030204" pitchFamily="34" charset="0"/>
              <a:ea typeface="ＭＳ Ｐゴシック" charset="0"/>
              <a:cs typeface="Calibri" panose="020F0502020204030204" pitchFamily="34" charset="0"/>
            </a:endParaRPr>
          </a:p>
        </p:txBody>
      </p:sp>
      <p:sp>
        <p:nvSpPr>
          <p:cNvPr id="4" name="TextBox 3">
            <a:extLst>
              <a:ext uri="{FF2B5EF4-FFF2-40B4-BE49-F238E27FC236}">
                <a16:creationId xmlns:a16="http://schemas.microsoft.com/office/drawing/2014/main" id="{C42CB8EC-E56F-A358-A5FA-A636F6D5C28E}"/>
              </a:ext>
            </a:extLst>
          </p:cNvPr>
          <p:cNvSpPr txBox="1"/>
          <p:nvPr/>
        </p:nvSpPr>
        <p:spPr>
          <a:xfrm>
            <a:off x="161684" y="6530751"/>
            <a:ext cx="46830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Trastuzumab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deruxtecan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prescribing information, 4/2024</a:t>
            </a:r>
            <a:r>
              <a:rPr lang="en-US" sz="1500" b="0" dirty="0">
                <a:solidFill>
                  <a:srgbClr val="0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193239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B3A-FED1-0243-9DA4-F02274C3B44E}"/>
              </a:ext>
            </a:extLst>
          </p:cNvPr>
          <p:cNvSpPr>
            <a:spLocks noGrp="1"/>
          </p:cNvSpPr>
          <p:nvPr>
            <p:ph type="title"/>
          </p:nvPr>
        </p:nvSpPr>
        <p:spPr>
          <a:xfrm>
            <a:off x="912287" y="332656"/>
            <a:ext cx="10224274" cy="1143000"/>
          </a:xfrm>
        </p:spPr>
        <p:txBody>
          <a:bodyPr/>
          <a:lstStyle/>
          <a:p>
            <a:pPr algn="l"/>
            <a:r>
              <a:rPr lang="en-US" b="1" dirty="0"/>
              <a:t>FDA Grants Accelerated Approval to Trastuzumab-</a:t>
            </a:r>
            <a:r>
              <a:rPr lang="en-US" b="1" dirty="0" err="1"/>
              <a:t>Deruxtecan</a:t>
            </a:r>
            <a:r>
              <a:rPr lang="en-US" b="1" dirty="0"/>
              <a:t> for Unresectable or Metastatic HER2-Positive Solid Tumors</a:t>
            </a:r>
            <a:br>
              <a:rPr lang="en-US" dirty="0"/>
            </a:br>
            <a:r>
              <a:rPr lang="en-US" sz="2400" dirty="0"/>
              <a:t>Press Release – April 5, 2024</a:t>
            </a:r>
            <a:endParaRPr lang="en-US" dirty="0"/>
          </a:p>
        </p:txBody>
      </p:sp>
      <p:sp>
        <p:nvSpPr>
          <p:cNvPr id="3" name="Content Placeholder 2">
            <a:extLst>
              <a:ext uri="{FF2B5EF4-FFF2-40B4-BE49-F238E27FC236}">
                <a16:creationId xmlns:a16="http://schemas.microsoft.com/office/drawing/2014/main" id="{174203BB-1115-7F4D-8B5C-14D6E2DE3B8A}"/>
              </a:ext>
            </a:extLst>
          </p:cNvPr>
          <p:cNvSpPr>
            <a:spLocks noGrp="1"/>
          </p:cNvSpPr>
          <p:nvPr>
            <p:ph idx="1"/>
          </p:nvPr>
        </p:nvSpPr>
        <p:spPr>
          <a:xfrm>
            <a:off x="912286" y="1844824"/>
            <a:ext cx="10358967" cy="3456384"/>
          </a:xfrm>
        </p:spPr>
        <p:txBody>
          <a:bodyPr/>
          <a:lstStyle/>
          <a:p>
            <a:pPr marL="98425" indent="0">
              <a:buNone/>
            </a:pPr>
            <a:r>
              <a:rPr lang="en-US" sz="1900" b="0" dirty="0"/>
              <a:t>“…the Food and Drug Administration granted accelerated approval to fam-trastuzumab </a:t>
            </a:r>
            <a:r>
              <a:rPr lang="en-US" sz="1900" b="0" dirty="0" err="1"/>
              <a:t>deruxtecan-nxki</a:t>
            </a:r>
            <a:r>
              <a:rPr lang="en-US" sz="1900" b="0" dirty="0"/>
              <a:t> for adult patients with unresectable or metastatic HER2-positive (IHC3+) solid tumors who have received prior systemic treatment and have no satisfactory alternative treatment options.</a:t>
            </a:r>
          </a:p>
          <a:p>
            <a:pPr marL="98425" indent="0">
              <a:buNone/>
            </a:pPr>
            <a:r>
              <a:rPr lang="en-US" sz="1900" b="0" dirty="0"/>
              <a:t>Efficacy was evaluated in 192 adult patients with previously treated unresectable or metastatic HER2-positive (IHC 3+) solid tumors who were enrolled in one of three multicenter trials: DESTINY-PanTumor02 (NCT04482309), DESTINY-Lung01 (NCT03505710), and DESTINY-CRC02 (NCT04744831).</a:t>
            </a:r>
          </a:p>
          <a:p>
            <a:pPr marL="98425" indent="0">
              <a:buNone/>
            </a:pPr>
            <a:r>
              <a:rPr lang="en-US" sz="1900" b="0" dirty="0"/>
              <a:t>“The major efficacy outcome measure in all three trials was confirmed objective response rate (ORR), and an additional efficacy outcome was duration of response (DOR). All outcomes were assessed by independent central review (ICR) based on RECIST v1.1. In DESTINY-PanTumor02, ORR was 51.4% (95% CI: 41.7, 61.0) and median DOR was 19.4 months (range 1.3, 27.9+). In DESTINY-Lung01, ORR was 52.9% (95% CI: 27.8, 77.0) and median DOR was 6.9 months (range 4.0, 11.7+). In DESTINY-CRC02, ORR was 46.9% (95% CI: 34.3, 59.8), and DOR was 5.5 months (range 1.3+, 9.7+).”</a:t>
            </a:r>
          </a:p>
        </p:txBody>
      </p:sp>
      <p:sp>
        <p:nvSpPr>
          <p:cNvPr id="4" name="TextBox 3">
            <a:extLst>
              <a:ext uri="{FF2B5EF4-FFF2-40B4-BE49-F238E27FC236}">
                <a16:creationId xmlns:a16="http://schemas.microsoft.com/office/drawing/2014/main" id="{F4419D60-CB37-E04D-A7A7-16B78FBEF04F}"/>
              </a:ext>
            </a:extLst>
          </p:cNvPr>
          <p:cNvSpPr txBox="1"/>
          <p:nvPr/>
        </p:nvSpPr>
        <p:spPr>
          <a:xfrm>
            <a:off x="137390" y="6309320"/>
            <a:ext cx="10063066"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/drugs/resources-information-approved-drugs/fda-grants-accelerated-approval-fam-trastuzumab-deruxtecan-nxki-unresectable-or-metastatic-her2</a:t>
            </a:r>
          </a:p>
        </p:txBody>
      </p:sp>
    </p:spTree>
    <p:extLst>
      <p:ext uri="{BB962C8B-B14F-4D97-AF65-F5344CB8AC3E}">
        <p14:creationId xmlns:p14="http://schemas.microsoft.com/office/powerpoint/2010/main" val="1169576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document&#10;&#10;Description automatically generated">
            <a:extLst>
              <a:ext uri="{FF2B5EF4-FFF2-40B4-BE49-F238E27FC236}">
                <a16:creationId xmlns:a16="http://schemas.microsoft.com/office/drawing/2014/main" id="{4C83F252-52A6-56D1-15E8-7D01CCED2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476672"/>
            <a:ext cx="10657184" cy="5596862"/>
          </a:xfrm>
          <a:prstGeom prst="rect">
            <a:avLst/>
          </a:prstGeom>
        </p:spPr>
      </p:pic>
      <p:sp>
        <p:nvSpPr>
          <p:cNvPr id="6" name="TextBox 5">
            <a:extLst>
              <a:ext uri="{FF2B5EF4-FFF2-40B4-BE49-F238E27FC236}">
                <a16:creationId xmlns:a16="http://schemas.microsoft.com/office/drawing/2014/main" id="{55621F8F-87DF-6991-CC1D-8298ACC41DB4}"/>
              </a:ext>
            </a:extLst>
          </p:cNvPr>
          <p:cNvSpPr txBox="1"/>
          <p:nvPr/>
        </p:nvSpPr>
        <p:spPr>
          <a:xfrm>
            <a:off x="7464152" y="548680"/>
            <a:ext cx="2871299" cy="584775"/>
          </a:xfrm>
          <a:prstGeom prst="rect">
            <a:avLst/>
          </a:prstGeom>
          <a:noFill/>
        </p:spPr>
        <p:txBody>
          <a:bodyPr wrap="none" rtlCol="0">
            <a:spAutoFit/>
          </a:bodyPr>
          <a:lstStyle/>
          <a:p>
            <a:r>
              <a:rPr lang="en-US" sz="3200" dirty="0">
                <a:solidFill>
                  <a:srgbClr val="002052"/>
                </a:solidFill>
              </a:rPr>
              <a:t>Abstract 3501</a:t>
            </a:r>
          </a:p>
        </p:txBody>
      </p:sp>
    </p:spTree>
    <p:extLst>
      <p:ext uri="{BB962C8B-B14F-4D97-AF65-F5344CB8AC3E}">
        <p14:creationId xmlns:p14="http://schemas.microsoft.com/office/powerpoint/2010/main" val="25340119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Deanna A </a:t>
            </a:r>
            <a:r>
              <a:rPr lang="en-US" dirty="0" err="1"/>
              <a:t>Griffie</a:t>
            </a:r>
            <a:r>
              <a:rPr lang="en-US" dirty="0"/>
              <a:t>, MSN, AGNP-C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about to begin therapy with trastuzumab deruxtecan </a:t>
            </a:r>
          </a:p>
          <a:p>
            <a:pPr marL="98425" indent="0">
              <a:buNone/>
            </a:pPr>
            <a:endParaRPr lang="en-US" sz="3200" dirty="0"/>
          </a:p>
        </p:txBody>
      </p:sp>
      <p:pic>
        <p:nvPicPr>
          <p:cNvPr id="7" name="Picture 6">
            <a:extLst>
              <a:ext uri="{FF2B5EF4-FFF2-40B4-BE49-F238E27FC236}">
                <a16:creationId xmlns:a16="http://schemas.microsoft.com/office/drawing/2014/main" id="{4C24E296-7A2B-0D96-CAA2-C63E8DCD57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81886" y="227814"/>
            <a:ext cx="1261872" cy="1261872"/>
          </a:xfrm>
          <a:prstGeom prst="rect">
            <a:avLst/>
          </a:prstGeom>
        </p:spPr>
      </p:pic>
    </p:spTree>
    <p:extLst>
      <p:ext uri="{BB962C8B-B14F-4D97-AF65-F5344CB8AC3E}">
        <p14:creationId xmlns:p14="http://schemas.microsoft.com/office/powerpoint/2010/main" val="24046865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FA8A6239-EA5D-79B9-E1DE-62F2C733C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40" y="1556792"/>
            <a:ext cx="11881320" cy="3412967"/>
          </a:xfrm>
          <a:prstGeom prst="rect">
            <a:avLst/>
          </a:prstGeom>
        </p:spPr>
      </p:pic>
    </p:spTree>
    <p:extLst>
      <p:ext uri="{BB962C8B-B14F-4D97-AF65-F5344CB8AC3E}">
        <p14:creationId xmlns:p14="http://schemas.microsoft.com/office/powerpoint/2010/main" val="2701262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Support avenues for younger patients with cancer</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382725" y="5724337"/>
            <a:ext cx="5780868"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mn-cs"/>
              </a:rPr>
              <a:t>Jessica Mitchell, APRN, CNP, MPH</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smiling at camera&#10;&#10;Description automatically generated">
            <a:extLst>
              <a:ext uri="{FF2B5EF4-FFF2-40B4-BE49-F238E27FC236}">
                <a16:creationId xmlns:a16="http://schemas.microsoft.com/office/drawing/2014/main" id="{9BD2E8DC-FD32-7CCC-17DC-A2F08E6CA527}"/>
              </a:ext>
            </a:extLst>
          </p:cNvPr>
          <p:cNvPicPr>
            <a:picLocks noChangeAspect="1"/>
          </p:cNvPicPr>
          <p:nvPr/>
        </p:nvPicPr>
        <p:blipFill>
          <a:blip r:embed="rId3"/>
          <a:stretch>
            <a:fillRect/>
          </a:stretch>
        </p:blipFill>
        <p:spPr>
          <a:xfrm>
            <a:off x="3382724" y="2338483"/>
            <a:ext cx="5780869" cy="32517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08242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F4A71-234F-491B-EF1C-2A9060986052}"/>
              </a:ext>
            </a:extLst>
          </p:cNvPr>
          <p:cNvSpPr/>
          <p:nvPr/>
        </p:nvSpPr>
        <p:spPr bwMode="auto">
          <a:xfrm>
            <a:off x="758948" y="2286000"/>
            <a:ext cx="10512305" cy="6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p>
          <a:p>
            <a:pPr marL="0" marR="0" indent="0">
              <a:spcBef>
                <a:spcPts val="1800"/>
              </a:spcBef>
              <a:spcAft>
                <a:spcPts val="0"/>
              </a:spcAft>
              <a:buNone/>
            </a:pPr>
            <a:r>
              <a:rPr lang="en-US" sz="2500" dirty="0">
                <a:solidFill>
                  <a:srgbClr val="0432FF"/>
                </a:solidFill>
              </a:rPr>
              <a:t>Part 1: Gastroesophageal Cancer</a:t>
            </a:r>
          </a:p>
          <a:p>
            <a:pPr marL="0" indent="0">
              <a:spcBef>
                <a:spcPts val="1800"/>
              </a:spcBef>
              <a:spcAft>
                <a:spcPts val="0"/>
              </a:spcAft>
              <a:buNone/>
            </a:pPr>
            <a:r>
              <a:rPr lang="en-US" sz="2500" dirty="0">
                <a:solidFill>
                  <a:schemeClr val="bg1"/>
                </a:solidFill>
              </a:rPr>
              <a:t>Part 2: Colorectal Cancer</a:t>
            </a:r>
            <a:r>
              <a:rPr lang="en-US" sz="2400" dirty="0">
                <a:solidFill>
                  <a:schemeClr val="bg1"/>
                </a:solidFill>
              </a:rPr>
              <a:t> (CRC)</a:t>
            </a:r>
            <a:endParaRPr lang="en-US" sz="2500" dirty="0">
              <a:solidFill>
                <a:schemeClr val="bg1"/>
              </a:solidFill>
            </a:endParaRPr>
          </a:p>
          <a:p>
            <a:pPr marL="342900" indent="-342900">
              <a:spcBef>
                <a:spcPts val="1800"/>
              </a:spcBef>
              <a:spcAft>
                <a:spcPts val="0"/>
              </a:spcAft>
            </a:pPr>
            <a:r>
              <a:rPr lang="en-US" sz="2500" dirty="0">
                <a:solidFill>
                  <a:schemeClr val="tx1"/>
                </a:solidFill>
              </a:rPr>
              <a:t>Module 4: Adjuvant Therapy in the Management of Localized CRC</a:t>
            </a:r>
          </a:p>
          <a:p>
            <a:pPr marL="342900" indent="-342900">
              <a:spcBef>
                <a:spcPts val="1800"/>
              </a:spcBef>
              <a:spcAft>
                <a:spcPts val="0"/>
              </a:spcAft>
            </a:pPr>
            <a:r>
              <a:rPr lang="en-US" sz="2500" dirty="0">
                <a:solidFill>
                  <a:schemeClr val="tx1"/>
                </a:solidFill>
              </a:rPr>
              <a:t>Module 5: Immunotherapy in the Management of Metastatic CRC (mCRC)</a:t>
            </a:r>
          </a:p>
          <a:p>
            <a:pPr marL="342900" indent="-342900">
              <a:spcBef>
                <a:spcPts val="1800"/>
              </a:spcBef>
              <a:spcAft>
                <a:spcPts val="0"/>
              </a:spcAft>
            </a:pPr>
            <a:r>
              <a:rPr lang="en-US" sz="2500" dirty="0">
                <a:solidFill>
                  <a:schemeClr val="tx1"/>
                </a:solidFill>
              </a:rPr>
              <a:t>Module 6: Management Approaches for Patients with Relapsed/Refractory (R/R) mCRC</a:t>
            </a:r>
          </a:p>
          <a:p>
            <a:pPr marL="342900" indent="-342900">
              <a:spcBef>
                <a:spcPts val="1800"/>
              </a:spcBef>
              <a:spcAft>
                <a:spcPts val="0"/>
              </a:spcAft>
            </a:pPr>
            <a:r>
              <a:rPr lang="en-US" sz="2500" dirty="0">
                <a:solidFill>
                  <a:schemeClr val="tx1"/>
                </a:solidFill>
              </a:rPr>
              <a:t>Module 7: Use of Novel Targeted Therapy in the Management of mCRC</a:t>
            </a:r>
          </a:p>
          <a:p>
            <a:pPr marL="342900" indent="-342900">
              <a:spcBef>
                <a:spcPts val="1800"/>
              </a:spcBef>
              <a:spcAft>
                <a:spcPts val="0"/>
              </a:spcAft>
            </a:pPr>
            <a:endParaRPr lang="en-US" sz="2500" dirty="0">
              <a:solidFill>
                <a:schemeClr val="tx1"/>
              </a:solidFill>
            </a:endParaRPr>
          </a:p>
          <a:p>
            <a:pPr marL="342900" indent="-342900">
              <a:spcBef>
                <a:spcPts val="1800"/>
              </a:spcBef>
              <a:spcAft>
                <a:spcPts val="0"/>
              </a:spcAft>
            </a:pPr>
            <a:endParaRPr lang="en-US" sz="2500" b="0" dirty="0">
              <a:solidFill>
                <a:schemeClr val="tx1"/>
              </a:solidFill>
            </a:endParaRP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1495937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F4A71-234F-491B-EF1C-2A9060986052}"/>
              </a:ext>
            </a:extLst>
          </p:cNvPr>
          <p:cNvSpPr/>
          <p:nvPr/>
        </p:nvSpPr>
        <p:spPr bwMode="auto">
          <a:xfrm>
            <a:off x="767409" y="2885306"/>
            <a:ext cx="10512305" cy="6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a:t>
            </a:r>
          </a:p>
          <a:p>
            <a:pPr marL="0" marR="0" indent="0">
              <a:spcBef>
                <a:spcPts val="1800"/>
              </a:spcBef>
              <a:spcAft>
                <a:spcPts val="0"/>
              </a:spcAft>
              <a:buNone/>
            </a:pPr>
            <a:r>
              <a:rPr lang="en-US" sz="2500" dirty="0">
                <a:solidFill>
                  <a:srgbClr val="0432FF"/>
                </a:solidFill>
              </a:rPr>
              <a:t>Part 1: Gastroesophageal Cancer</a:t>
            </a:r>
          </a:p>
          <a:p>
            <a:pPr marL="0" indent="0">
              <a:spcBef>
                <a:spcPts val="1800"/>
              </a:spcBef>
              <a:spcAft>
                <a:spcPts val="0"/>
              </a:spcAft>
              <a:buNone/>
            </a:pPr>
            <a:r>
              <a:rPr lang="en-US" sz="2500" dirty="0">
                <a:solidFill>
                  <a:srgbClr val="0432FF"/>
                </a:solidFill>
              </a:rPr>
              <a:t>Part 2: Colorectal Cancer</a:t>
            </a:r>
            <a:r>
              <a:rPr lang="en-US" sz="2400" dirty="0">
                <a:solidFill>
                  <a:srgbClr val="0432FF"/>
                </a:solidFill>
              </a:rPr>
              <a:t> (CRC)</a:t>
            </a:r>
            <a:endParaRPr lang="en-US" sz="2500" dirty="0">
              <a:solidFill>
                <a:srgbClr val="0432FF"/>
              </a:solidFill>
            </a:endParaRPr>
          </a:p>
          <a:p>
            <a:pPr marL="342900" indent="-342900">
              <a:spcBef>
                <a:spcPts val="1800"/>
              </a:spcBef>
              <a:spcAft>
                <a:spcPts val="0"/>
              </a:spcAft>
            </a:pPr>
            <a:r>
              <a:rPr lang="en-US" sz="2500" dirty="0">
                <a:solidFill>
                  <a:schemeClr val="bg1"/>
                </a:solidFill>
              </a:rPr>
              <a:t>Module 4: Adjuvant Therapy in the Management of Localized CRC</a:t>
            </a:r>
          </a:p>
          <a:p>
            <a:pPr marL="342900" indent="-342900">
              <a:spcBef>
                <a:spcPts val="1800"/>
              </a:spcBef>
              <a:spcAft>
                <a:spcPts val="0"/>
              </a:spcAft>
            </a:pPr>
            <a:r>
              <a:rPr lang="en-US" sz="2500" dirty="0">
                <a:solidFill>
                  <a:schemeClr val="tx1"/>
                </a:solidFill>
              </a:rPr>
              <a:t>Module 5: Immunotherapy in the Management of Metastatic CRC (mCRC)</a:t>
            </a:r>
          </a:p>
          <a:p>
            <a:pPr marL="342900" indent="-342900">
              <a:spcBef>
                <a:spcPts val="1800"/>
              </a:spcBef>
              <a:spcAft>
                <a:spcPts val="0"/>
              </a:spcAft>
            </a:pPr>
            <a:r>
              <a:rPr lang="en-US" sz="2500" dirty="0">
                <a:solidFill>
                  <a:schemeClr val="tx1"/>
                </a:solidFill>
              </a:rPr>
              <a:t>Module 6: Management Approaches for Patients with Relapsed/Refractory (R/R) mCRC</a:t>
            </a:r>
          </a:p>
          <a:p>
            <a:pPr marL="342900" indent="-342900">
              <a:spcBef>
                <a:spcPts val="1800"/>
              </a:spcBef>
              <a:spcAft>
                <a:spcPts val="0"/>
              </a:spcAft>
            </a:pPr>
            <a:r>
              <a:rPr lang="en-US" sz="2500" dirty="0">
                <a:solidFill>
                  <a:schemeClr val="tx1"/>
                </a:solidFill>
              </a:rPr>
              <a:t>Module 7: Use of Novel Targeted Therapy in the Management of mCRC</a:t>
            </a:r>
          </a:p>
          <a:p>
            <a:pPr marL="342900" indent="-342900">
              <a:spcBef>
                <a:spcPts val="1800"/>
              </a:spcBef>
              <a:spcAft>
                <a:spcPts val="0"/>
              </a:spcAft>
            </a:pPr>
            <a:endParaRPr lang="en-US" sz="2500" b="0" dirty="0">
              <a:solidFill>
                <a:schemeClr val="tx1"/>
              </a:solidFill>
            </a:endParaRP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10044998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5B7FD-B0D7-87BB-37DC-BE1E859D324C}"/>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D733321F-B325-914E-E4A2-CBC0281F181D}"/>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C929BCB6-1BBA-2B35-1D54-D1813F4A43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11" name="TextBox 10">
            <a:extLst>
              <a:ext uri="{FF2B5EF4-FFF2-40B4-BE49-F238E27FC236}">
                <a16:creationId xmlns:a16="http://schemas.microsoft.com/office/drawing/2014/main" id="{DE600980-13A7-4582-7CBE-0EA5564167B8}"/>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78F801E6-5DA8-0883-81E7-3026D43471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7" y="2731166"/>
            <a:ext cx="9715988" cy="2354018"/>
          </a:xfrm>
        </p:spPr>
        <p:txBody>
          <a:bodyPr/>
          <a:lstStyle/>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Factors guiding the use of adjuvant chemotherapy for patients with Stage II and Stage III CRC</a:t>
            </a:r>
          </a:p>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Rationale for the assessment of molecular residual disease (MRD) using circulating tumor DNA (ctDNA) to help inform treatment decision-making for patients with localized CRC</a:t>
            </a:r>
          </a:p>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Published research data with ctDNA testing to identify patients at increased risk for recurrence who are likely to benefit from adjuvant chemotherapy</a:t>
            </a:r>
          </a:p>
          <a:p>
            <a:pPr marL="342900" marR="0" lvl="0" indent="-342900">
              <a:spcBef>
                <a:spcPts val="0"/>
              </a:spcBef>
              <a:spcAft>
                <a:spcPts val="6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Active studies examining the clinical utility of ctDNA-based MRD testing for guiding treatment decisions and monitoring recurrence in CRC; current and future clinical role</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63553" y="465483"/>
            <a:ext cx="7920880" cy="1143000"/>
          </a:xfrm>
        </p:spPr>
        <p:txBody>
          <a:bodyPr lIns="91440" tIns="91440" rIns="91440" bIns="182880"/>
          <a:lstStyle/>
          <a:p>
            <a:r>
              <a:rPr lang="en-US" dirty="0">
                <a:solidFill>
                  <a:schemeClr val="bg1"/>
                </a:solidFill>
              </a:rPr>
              <a:t>Use of Adjuvant Therapy in the </a:t>
            </a:r>
            <a:br>
              <a:rPr lang="en-US" dirty="0">
                <a:solidFill>
                  <a:schemeClr val="bg1"/>
                </a:solidFill>
              </a:rPr>
            </a:br>
            <a:r>
              <a:rPr lang="en-US" dirty="0">
                <a:solidFill>
                  <a:schemeClr val="bg1"/>
                </a:solidFill>
              </a:rPr>
              <a:t>Management of Localized CRC </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4153825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86405" y="133603"/>
            <a:ext cx="9610725" cy="48260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70C0"/>
                </a:solidFill>
              </a:rPr>
              <a:t>Rationale for ctDNA-Based MRD Monitoring </a:t>
            </a:r>
            <a:r>
              <a:rPr dirty="0">
                <a:solidFill>
                  <a:srgbClr val="0070C0"/>
                </a:solidFill>
              </a:rPr>
              <a:t>in </a:t>
            </a:r>
            <a:r>
              <a:rPr spc="-5" dirty="0">
                <a:solidFill>
                  <a:srgbClr val="0070C0"/>
                </a:solidFill>
              </a:rPr>
              <a:t>Localized</a:t>
            </a:r>
            <a:r>
              <a:rPr spc="-25" dirty="0">
                <a:solidFill>
                  <a:srgbClr val="0070C0"/>
                </a:solidFill>
              </a:rPr>
              <a:t> </a:t>
            </a:r>
            <a:r>
              <a:rPr spc="-5" dirty="0">
                <a:solidFill>
                  <a:srgbClr val="0070C0"/>
                </a:solidFill>
              </a:rPr>
              <a:t>CRC</a:t>
            </a:r>
          </a:p>
        </p:txBody>
      </p:sp>
      <p:sp>
        <p:nvSpPr>
          <p:cNvPr id="5" name="object 5"/>
          <p:cNvSpPr txBox="1"/>
          <p:nvPr/>
        </p:nvSpPr>
        <p:spPr>
          <a:xfrm>
            <a:off x="380956" y="6496303"/>
            <a:ext cx="3733800" cy="2540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Malla M </a:t>
            </a:r>
            <a:r>
              <a:rPr kumimoji="0" sz="1500" b="0" i="0" u="none" strike="noStrike" kern="1200" cap="none" spc="-5" normalizeH="0" baseline="0" noProof="0" dirty="0">
                <a:ln>
                  <a:noFill/>
                </a:ln>
                <a:solidFill>
                  <a:prstClr val="black"/>
                </a:solidFill>
                <a:effectLst/>
                <a:uLnTx/>
                <a:uFillTx/>
                <a:latin typeface="Calibri"/>
                <a:ea typeface="+mn-ea"/>
                <a:cs typeface="Calibri"/>
              </a:rPr>
              <a:t>et al. </a:t>
            </a:r>
            <a:r>
              <a:rPr kumimoji="0" sz="1500" b="0" i="1" u="none" strike="noStrike" kern="1200" cap="none" spc="0" normalizeH="0" baseline="0" noProof="0" dirty="0">
                <a:ln>
                  <a:noFill/>
                </a:ln>
                <a:solidFill>
                  <a:prstClr val="black"/>
                </a:solidFill>
                <a:effectLst/>
                <a:uLnTx/>
                <a:uFillTx/>
                <a:latin typeface="Calibri"/>
                <a:ea typeface="+mn-ea"/>
                <a:cs typeface="Calibri"/>
              </a:rPr>
              <a:t>J Clin </a:t>
            </a:r>
            <a:r>
              <a:rPr kumimoji="0" sz="1500" b="0" i="1" u="none" strike="noStrike" kern="1200" cap="none" spc="-5" normalizeH="0" baseline="0" noProof="0" dirty="0">
                <a:ln>
                  <a:noFill/>
                </a:ln>
                <a:solidFill>
                  <a:prstClr val="black"/>
                </a:solidFill>
                <a:effectLst/>
                <a:uLnTx/>
                <a:uFillTx/>
                <a:latin typeface="Calibri"/>
                <a:ea typeface="+mn-ea"/>
                <a:cs typeface="Calibri"/>
              </a:rPr>
              <a:t>Oncol</a:t>
            </a:r>
            <a:r>
              <a:rPr kumimoji="0" sz="1500" b="0" i="1" u="none" strike="noStrike" kern="1200" cap="none" spc="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2022;40(24):2846-57.</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2799847" y="682950"/>
            <a:ext cx="6583842" cy="573456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80C5436B-D3A5-7BA9-AAA1-2C95F1055A3A}"/>
              </a:ext>
            </a:extLst>
          </p:cNvPr>
          <p:cNvSpPr txBox="1"/>
          <p:nvPr/>
        </p:nvSpPr>
        <p:spPr>
          <a:xfrm>
            <a:off x="8832304" y="6484262"/>
            <a:ext cx="2914003"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a:t>
            </a:r>
            <a:r>
              <a:rPr kumimoji="0" lang="en-US" sz="1600" b="0" i="0" u="none" strike="noStrike" kern="1200" cap="none" spc="-15"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Christopher Lieu, MD</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286904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Strickler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76517761"/>
              </p:ext>
            </p:extLst>
          </p:nvPr>
        </p:nvGraphicFramePr>
        <p:xfrm>
          <a:off x="1236095" y="1484784"/>
          <a:ext cx="9719807" cy="4718850"/>
        </p:xfrm>
        <a:graphic>
          <a:graphicData uri="http://schemas.openxmlformats.org/drawingml/2006/table">
            <a:tbl>
              <a:tblPr firstRow="1" bandRow="1">
                <a:tableStyleId>{F2DE63D5-997A-4646-A377-4702673A728D}</a:tableStyleId>
              </a:tblPr>
              <a:tblGrid>
                <a:gridCol w="2915689">
                  <a:extLst>
                    <a:ext uri="{9D8B030D-6E8A-4147-A177-3AD203B41FA5}">
                      <a16:colId xmlns:a16="http://schemas.microsoft.com/office/drawing/2014/main" val="20000"/>
                    </a:ext>
                  </a:extLst>
                </a:gridCol>
                <a:gridCol w="6804118">
                  <a:extLst>
                    <a:ext uri="{9D8B030D-6E8A-4147-A177-3AD203B41FA5}">
                      <a16:colId xmlns:a16="http://schemas.microsoft.com/office/drawing/2014/main" val="20001"/>
                    </a:ext>
                  </a:extLst>
                </a:gridCol>
              </a:tblGrid>
              <a:tr h="1728192">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Agenus Inc, Astellas, AstraZeneca Pharmaceuticals LP, Bayer HealthCare Pharmaceuticals,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Daiichi Sankyo Inc, Genentech, a member of the Roche Group, GSK, Jazz Pharmaceuticals Inc, Johnson &amp; Johnson Pharmaceuticals, Lilly, Merck, </a:t>
                      </a:r>
                      <a:r>
                        <a:rPr lang="en-US" sz="1800" b="0" kern="1200" dirty="0" err="1">
                          <a:solidFill>
                            <a:schemeClr val="tx1"/>
                          </a:solidFill>
                          <a:effectLst/>
                          <a:latin typeface="+mn-lt"/>
                          <a:ea typeface="+mn-ea"/>
                          <a:cs typeface="+mn-cs"/>
                        </a:rPr>
                        <a:t>Natera</a:t>
                      </a:r>
                      <a:r>
                        <a:rPr lang="en-US" sz="1800" b="0" kern="1200" dirty="0">
                          <a:solidFill>
                            <a:schemeClr val="tx1"/>
                          </a:solidFill>
                          <a:effectLst/>
                          <a:latin typeface="+mn-lt"/>
                          <a:ea typeface="+mn-ea"/>
                          <a:cs typeface="+mn-cs"/>
                        </a:rPr>
                        <a:t> Inc, Pfizer Inc, Regeneron Pharmaceuticals Inc, Sanofi, Taiho Oncology Inc, Takeda Pharmaceuticals USA Inc, </a:t>
                      </a:r>
                      <a:r>
                        <a:rPr lang="en-US" sz="1800" b="0" kern="1200" dirty="0" err="1">
                          <a:solidFill>
                            <a:schemeClr val="tx1"/>
                          </a:solidFill>
                          <a:effectLst/>
                          <a:latin typeface="+mn-lt"/>
                          <a:ea typeface="+mn-ea"/>
                          <a:cs typeface="+mn-cs"/>
                        </a:rPr>
                        <a:t>Xilio</a:t>
                      </a:r>
                      <a:r>
                        <a:rPr lang="en-US" sz="18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8208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Amgen Inc, A*STAR D3, Bayer HealthCare Pharmaceuticals,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a:t>
                      </a:r>
                      <a:r>
                        <a:rPr lang="en-US" sz="1800" b="0" kern="1200" dirty="0" err="1">
                          <a:solidFill>
                            <a:schemeClr val="tx1"/>
                          </a:solidFill>
                          <a:effectLst/>
                          <a:latin typeface="+mn-lt"/>
                          <a:ea typeface="+mn-ea"/>
                          <a:cs typeface="+mn-cs"/>
                        </a:rPr>
                        <a:t>Curegenix</a:t>
                      </a:r>
                      <a:r>
                        <a:rPr lang="en-US" sz="1800" b="0" kern="1200" dirty="0">
                          <a:solidFill>
                            <a:schemeClr val="tx1"/>
                          </a:solidFill>
                          <a:effectLst/>
                          <a:latin typeface="+mn-lt"/>
                          <a:ea typeface="+mn-ea"/>
                          <a:cs typeface="+mn-cs"/>
                        </a:rPr>
                        <a:t>, Daiichi Sankyo Inc, </a:t>
                      </a:r>
                      <a:r>
                        <a:rPr lang="en-US" sz="1800" b="0" kern="1200" dirty="0" err="1">
                          <a:solidFill>
                            <a:schemeClr val="tx1"/>
                          </a:solidFill>
                          <a:effectLst/>
                          <a:latin typeface="+mn-lt"/>
                          <a:ea typeface="+mn-ea"/>
                          <a:cs typeface="+mn-cs"/>
                        </a:rPr>
                        <a:t>Erasca</a:t>
                      </a:r>
                      <a:r>
                        <a:rPr lang="en-US" sz="1800" b="0" kern="1200" dirty="0">
                          <a:solidFill>
                            <a:schemeClr val="tx1"/>
                          </a:solidFill>
                          <a:effectLst/>
                          <a:latin typeface="+mn-lt"/>
                          <a:ea typeface="+mn-ea"/>
                          <a:cs typeface="+mn-cs"/>
                        </a:rPr>
                        <a:t>, Genentech, a member of the Roche Group, GSK, Leap Therapeutics Inc, Lilly, Novartis, Pfizer Inc, Revolution Medicines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5904597"/>
                  </a:ext>
                </a:extLst>
              </a:tr>
              <a:tr h="782085">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GSK,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02715"/>
                  </a:ext>
                </a:extLst>
              </a:tr>
              <a:tr h="782085">
                <a:tc>
                  <a:txBody>
                    <a:bodyPr/>
                    <a:lstStyle/>
                    <a:p>
                      <a:r>
                        <a:rPr lang="en-US" sz="1800" b="1" kern="1200" dirty="0">
                          <a:solidFill>
                            <a:schemeClr val="tx1"/>
                          </a:solidFill>
                          <a:effectLst/>
                          <a:latin typeface="+mn-lt"/>
                          <a:ea typeface="+mn-ea"/>
                          <a:cs typeface="+mn-cs"/>
                        </a:rPr>
                        <a:t>Stock Options — Private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Triumvira</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Immunologics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437711"/>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b="1" kern="1200" dirty="0">
                <a:latin typeface="+mj-lt"/>
                <a:ea typeface="+mj-ea"/>
                <a:cs typeface="+mj-cs"/>
              </a:rPr>
              <a:t>Tumor Tissue vs. Blood NGS Testing</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572" b="9996"/>
          <a:stretch/>
        </p:blipFill>
        <p:spPr bwMode="auto">
          <a:xfrm>
            <a:off x="954393" y="1331783"/>
            <a:ext cx="11094720" cy="433309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2176C5A-9F3A-BDBB-0E5C-F3768EE88CE9}"/>
              </a:ext>
            </a:extLst>
          </p:cNvPr>
          <p:cNvSpPr txBox="1"/>
          <p:nvPr/>
        </p:nvSpPr>
        <p:spPr>
          <a:xfrm>
            <a:off x="109485" y="6631540"/>
            <a:ext cx="7132320" cy="369332"/>
          </a:xfrm>
          <a:prstGeom prst="rect">
            <a:avLst/>
          </a:prstGeom>
        </p:spPr>
        <p:txBody>
          <a:bodyPr vert="horz" lIns="0" tIns="0" rIns="0" bIns="0" rtlCol="0" anchor="t" anchorCtr="0">
            <a:normAutofit/>
          </a:bodyPr>
          <a:lstStyle/>
          <a:p>
            <a:pPr marL="0" marR="0" lvl="0" indent="0" algn="l" defTabSz="914400" rtl="0" eaLnBrk="1" fontAlgn="auto" latinLnBrk="0" hangingPunct="1">
              <a:lnSpc>
                <a:spcPct val="90000"/>
              </a:lnSpc>
              <a:spcBef>
                <a:spcPts val="0"/>
              </a:spcBef>
              <a:spcAft>
                <a:spcPts val="600"/>
              </a:spcAft>
              <a:buClr>
                <a:srgbClr val="00457C"/>
              </a:buClr>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Acknowledgement: Jeanne Tie, ASCO 2022; </a:t>
            </a:r>
            <a:r>
              <a:rPr kumimoji="0" lang="en-US" sz="1400" b="0" i="0" u="none" strike="noStrike" kern="1200" cap="none" spc="0" normalizeH="0" baseline="0" noProof="0" dirty="0" err="1">
                <a:ln>
                  <a:noFill/>
                </a:ln>
                <a:solidFill>
                  <a:srgbClr val="002557"/>
                </a:solidFill>
                <a:effectLst/>
                <a:uLnTx/>
                <a:uFillTx/>
                <a:latin typeface="Arial" panose="020B0604020202020204"/>
                <a:ea typeface="+mn-ea"/>
                <a:cs typeface="+mn-cs"/>
              </a:rPr>
              <a:t>Bardelli</a:t>
            </a: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 et al: Cell Press, 2022</a:t>
            </a:r>
          </a:p>
        </p:txBody>
      </p:sp>
      <p:sp>
        <p:nvSpPr>
          <p:cNvPr id="4" name="TextBox 3">
            <a:extLst>
              <a:ext uri="{FF2B5EF4-FFF2-40B4-BE49-F238E27FC236}">
                <a16:creationId xmlns:a16="http://schemas.microsoft.com/office/drawing/2014/main" id="{72A44BAA-8BDC-7C85-E551-1F638F972E47}"/>
              </a:ext>
            </a:extLst>
          </p:cNvPr>
          <p:cNvSpPr txBox="1"/>
          <p:nvPr/>
        </p:nvSpPr>
        <p:spPr>
          <a:xfrm>
            <a:off x="8041301" y="1802644"/>
            <a:ext cx="1858201"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Quick</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results</a:t>
            </a:r>
          </a:p>
        </p:txBody>
      </p:sp>
      <p:sp>
        <p:nvSpPr>
          <p:cNvPr id="5" name="TextBox 4">
            <a:extLst>
              <a:ext uri="{FF2B5EF4-FFF2-40B4-BE49-F238E27FC236}">
                <a16:creationId xmlns:a16="http://schemas.microsoft.com/office/drawing/2014/main" id="{E4078741-29E0-2FA1-6ADA-B58F950D5AB0}"/>
              </a:ext>
            </a:extLst>
          </p:cNvPr>
          <p:cNvSpPr txBox="1"/>
          <p:nvPr/>
        </p:nvSpPr>
        <p:spPr>
          <a:xfrm>
            <a:off x="1407602" y="1905481"/>
            <a:ext cx="2127505" cy="36933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Delayed</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results</a:t>
            </a:r>
          </a:p>
        </p:txBody>
      </p:sp>
      <p:sp>
        <p:nvSpPr>
          <p:cNvPr id="6" name="TextBox 5">
            <a:extLst>
              <a:ext uri="{FF2B5EF4-FFF2-40B4-BE49-F238E27FC236}">
                <a16:creationId xmlns:a16="http://schemas.microsoft.com/office/drawing/2014/main" id="{8310FFBC-2EFC-1B51-28C5-0A4E42EF8360}"/>
              </a:ext>
            </a:extLst>
          </p:cNvPr>
          <p:cNvSpPr txBox="1"/>
          <p:nvPr/>
        </p:nvSpPr>
        <p:spPr>
          <a:xfrm>
            <a:off x="1407602" y="5018551"/>
            <a:ext cx="5145448"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Larger panel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Limitations: Accessibility, quality, and quantity</a:t>
            </a:r>
          </a:p>
        </p:txBody>
      </p:sp>
      <p:sp>
        <p:nvSpPr>
          <p:cNvPr id="9" name="TextBox 8">
            <a:extLst>
              <a:ext uri="{FF2B5EF4-FFF2-40B4-BE49-F238E27FC236}">
                <a16:creationId xmlns:a16="http://schemas.microsoft.com/office/drawing/2014/main" id="{3F7C1AF5-25FE-71EF-5528-B5E0844F7F5E}"/>
              </a:ext>
            </a:extLst>
          </p:cNvPr>
          <p:cNvSpPr txBox="1"/>
          <p:nvPr/>
        </p:nvSpPr>
        <p:spPr>
          <a:xfrm>
            <a:off x="8041301" y="5176673"/>
            <a:ext cx="415291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Reduced logistics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Smaller biomarker panel</a:t>
            </a:r>
          </a:p>
        </p:txBody>
      </p:sp>
      <p:sp>
        <p:nvSpPr>
          <p:cNvPr id="7" name="TextBox 6">
            <a:extLst>
              <a:ext uri="{FF2B5EF4-FFF2-40B4-BE49-F238E27FC236}">
                <a16:creationId xmlns:a16="http://schemas.microsoft.com/office/drawing/2014/main" id="{6DC02829-9E5C-E9E2-5A37-5E73DDD7C368}"/>
              </a:ext>
            </a:extLst>
          </p:cNvPr>
          <p:cNvSpPr txBox="1"/>
          <p:nvPr/>
        </p:nvSpPr>
        <p:spPr>
          <a:xfrm>
            <a:off x="0" y="6067254"/>
            <a:ext cx="7132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*Excellent concordance previously demonstrated</a:t>
            </a:r>
          </a:p>
        </p:txBody>
      </p:sp>
      <p:sp>
        <p:nvSpPr>
          <p:cNvPr id="8" name="TextBox 7">
            <a:extLst>
              <a:ext uri="{FF2B5EF4-FFF2-40B4-BE49-F238E27FC236}">
                <a16:creationId xmlns:a16="http://schemas.microsoft.com/office/drawing/2014/main" id="{4577761A-DE42-3911-A324-AD4C7C2E14B3}"/>
              </a:ext>
            </a:extLst>
          </p:cNvPr>
          <p:cNvSpPr txBox="1"/>
          <p:nvPr/>
        </p:nvSpPr>
        <p:spPr>
          <a:xfrm>
            <a:off x="8115904" y="6462263"/>
            <a:ext cx="3567195"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Courtesy of </a:t>
            </a:r>
            <a:r>
              <a:rPr kumimoji="0" lang="en-US" sz="1600" b="0" i="0" u="none" strike="noStrike" kern="1200" cap="none" spc="-15"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Cathy </a:t>
            </a:r>
            <a:r>
              <a:rPr kumimoji="0" lang="en-US" sz="16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Eng</a:t>
            </a:r>
            <a:r>
              <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15"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MD, </a:t>
            </a:r>
            <a:r>
              <a:rPr kumimoji="0" lang="en-US" sz="1600" b="0" i="0" u="none" strike="noStrike" kern="1200" cap="none" spc="-6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FACP,</a:t>
            </a:r>
            <a:r>
              <a:rPr kumimoji="0" lang="en-US" sz="1600" b="0" i="0" u="none" strike="noStrike" kern="1200" cap="none" spc="25"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2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FASCO</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Caroline Kuhlman, MSN, APRN-BC</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668782" y="2133600"/>
            <a:ext cx="10107738" cy="4524375"/>
          </a:xfrm>
        </p:spPr>
        <p:txBody>
          <a:bodyPr/>
          <a:lstStyle/>
          <a:p>
            <a:pPr marL="98425" indent="0">
              <a:buNone/>
            </a:pPr>
            <a:r>
              <a:rPr lang="en-US" sz="3200" dirty="0"/>
              <a:t>What I tell my patients being considered for adjuvant chemotherapy after surgery for localized CRC about the role of ctDNA</a:t>
            </a:r>
          </a:p>
          <a:p>
            <a:pPr marL="98425" indent="0">
              <a:buNone/>
            </a:pPr>
            <a:endParaRPr lang="en-US" sz="3200" dirty="0"/>
          </a:p>
        </p:txBody>
      </p:sp>
      <p:pic>
        <p:nvPicPr>
          <p:cNvPr id="2" name="Picture 1">
            <a:extLst>
              <a:ext uri="{FF2B5EF4-FFF2-40B4-BE49-F238E27FC236}">
                <a16:creationId xmlns:a16="http://schemas.microsoft.com/office/drawing/2014/main" id="{B03E93FF-E78B-24CD-156E-5095EA683A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0025"/>
            <a:ext cx="1261872" cy="1261872"/>
          </a:xfrm>
          <a:prstGeom prst="rect">
            <a:avLst/>
          </a:prstGeom>
        </p:spPr>
      </p:pic>
    </p:spTree>
    <p:extLst>
      <p:ext uri="{BB962C8B-B14F-4D97-AF65-F5344CB8AC3E}">
        <p14:creationId xmlns:p14="http://schemas.microsoft.com/office/powerpoint/2010/main" val="28884053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F4A71-234F-491B-EF1C-2A9060986052}"/>
              </a:ext>
            </a:extLst>
          </p:cNvPr>
          <p:cNvSpPr/>
          <p:nvPr/>
        </p:nvSpPr>
        <p:spPr bwMode="auto">
          <a:xfrm>
            <a:off x="767408" y="3573016"/>
            <a:ext cx="10525356" cy="6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Introduction </a:t>
            </a:r>
          </a:p>
          <a:p>
            <a:pPr marL="0" marR="0" indent="0">
              <a:spcBef>
                <a:spcPts val="1800"/>
              </a:spcBef>
              <a:spcAft>
                <a:spcPts val="0"/>
              </a:spcAft>
              <a:buNone/>
            </a:pPr>
            <a:r>
              <a:rPr lang="en-US" sz="2500" dirty="0">
                <a:solidFill>
                  <a:srgbClr val="0432FF"/>
                </a:solidFill>
              </a:rPr>
              <a:t>Part 1: Gastroesophageal Cancer</a:t>
            </a:r>
          </a:p>
          <a:p>
            <a:pPr marL="0" indent="0">
              <a:spcBef>
                <a:spcPts val="1800"/>
              </a:spcBef>
              <a:spcAft>
                <a:spcPts val="0"/>
              </a:spcAft>
              <a:buNone/>
            </a:pPr>
            <a:r>
              <a:rPr lang="en-US" sz="2500" dirty="0">
                <a:solidFill>
                  <a:srgbClr val="0432FF"/>
                </a:solidFill>
              </a:rPr>
              <a:t>Part 2: Colorectal Cancer</a:t>
            </a:r>
            <a:r>
              <a:rPr lang="en-US" sz="2400" dirty="0">
                <a:solidFill>
                  <a:srgbClr val="0432FF"/>
                </a:solidFill>
              </a:rPr>
              <a:t> (CRC)</a:t>
            </a:r>
            <a:endParaRPr lang="en-US" sz="2500" dirty="0">
              <a:solidFill>
                <a:srgbClr val="0432FF"/>
              </a:solidFill>
            </a:endParaRPr>
          </a:p>
          <a:p>
            <a:pPr marL="342900" indent="-342900">
              <a:spcBef>
                <a:spcPts val="1800"/>
              </a:spcBef>
              <a:spcAft>
                <a:spcPts val="0"/>
              </a:spcAft>
            </a:pPr>
            <a:r>
              <a:rPr lang="en-US" sz="2500" dirty="0">
                <a:solidFill>
                  <a:schemeClr val="tx1"/>
                </a:solidFill>
              </a:rPr>
              <a:t>Module 4: Adjuvant Therapy in the Management of Localized CRC</a:t>
            </a:r>
          </a:p>
          <a:p>
            <a:pPr marL="342900" indent="-342900">
              <a:spcBef>
                <a:spcPts val="1800"/>
              </a:spcBef>
              <a:spcAft>
                <a:spcPts val="0"/>
              </a:spcAft>
            </a:pPr>
            <a:r>
              <a:rPr lang="en-US" sz="2500" dirty="0">
                <a:solidFill>
                  <a:schemeClr val="bg1"/>
                </a:solidFill>
              </a:rPr>
              <a:t>Module 5: Immunotherapy in the Management of Metastatic CRC (mCRC)</a:t>
            </a:r>
          </a:p>
          <a:p>
            <a:pPr marL="342900" indent="-342900">
              <a:spcBef>
                <a:spcPts val="1800"/>
              </a:spcBef>
              <a:spcAft>
                <a:spcPts val="0"/>
              </a:spcAft>
            </a:pPr>
            <a:r>
              <a:rPr lang="en-US" sz="2500" dirty="0">
                <a:solidFill>
                  <a:schemeClr val="tx1"/>
                </a:solidFill>
              </a:rPr>
              <a:t>Module 6: Management Approaches for Patients with Relapsed/Refractory (R/R) mCRC</a:t>
            </a:r>
          </a:p>
          <a:p>
            <a:pPr marL="342900" indent="-342900">
              <a:spcBef>
                <a:spcPts val="1800"/>
              </a:spcBef>
              <a:spcAft>
                <a:spcPts val="0"/>
              </a:spcAft>
            </a:pPr>
            <a:r>
              <a:rPr lang="en-US" sz="2500" dirty="0">
                <a:solidFill>
                  <a:schemeClr val="tx1"/>
                </a:solidFill>
              </a:rPr>
              <a:t>Module 7: Use of Novel Targeted Therapy in the Management of mCRC</a:t>
            </a:r>
          </a:p>
          <a:p>
            <a:pPr marL="342900" indent="-342900">
              <a:spcBef>
                <a:spcPts val="1800"/>
              </a:spcBef>
              <a:spcAft>
                <a:spcPts val="0"/>
              </a:spcAft>
            </a:pPr>
            <a:endParaRPr lang="en-US" sz="2500" dirty="0">
              <a:solidFill>
                <a:schemeClr val="tx1"/>
              </a:solidFill>
            </a:endParaRPr>
          </a:p>
          <a:p>
            <a:pPr marL="342900" indent="-342900">
              <a:spcBef>
                <a:spcPts val="1800"/>
              </a:spcBef>
              <a:spcAft>
                <a:spcPts val="0"/>
              </a:spcAft>
            </a:pPr>
            <a:endParaRPr lang="en-US" sz="2500" b="0" dirty="0">
              <a:solidFill>
                <a:schemeClr val="tx1"/>
              </a:solidFill>
            </a:endParaRP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3418546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A9F93A-DAA1-F0C8-49D9-7F12CA111449}"/>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88B66B5B-0831-3D2D-0D6C-33E58A81DEC2}"/>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6" name="Picture 5">
            <a:extLst>
              <a:ext uri="{FF2B5EF4-FFF2-40B4-BE49-F238E27FC236}">
                <a16:creationId xmlns:a16="http://schemas.microsoft.com/office/drawing/2014/main" id="{924EC6A6-2BFE-F970-5AFD-9D1EB6D337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9" name="TextBox 8">
            <a:extLst>
              <a:ext uri="{FF2B5EF4-FFF2-40B4-BE49-F238E27FC236}">
                <a16:creationId xmlns:a16="http://schemas.microsoft.com/office/drawing/2014/main" id="{AF2D620D-7051-AD6D-5CCB-55FE79B45FC5}"/>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DAEE7AB6-82AB-6F8D-CD46-E714AAA5F3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049051" y="2708920"/>
            <a:ext cx="10679008" cy="2354018"/>
          </a:xfrm>
        </p:spPr>
        <p:txBody>
          <a:bodyPr/>
          <a:lstStyle/>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Incidence of MSI-H/</a:t>
            </a:r>
            <a:r>
              <a:rPr lang="en-US" sz="2400" kern="100" dirty="0" err="1">
                <a:effectLst/>
                <a:latin typeface="+mn-lt"/>
                <a:ea typeface="Aptos" panose="020B0004020202020204" pitchFamily="34" charset="0"/>
                <a:cs typeface="Times New Roman" panose="02020603050405020304" pitchFamily="18" charset="0"/>
              </a:rPr>
              <a:t>dMMR</a:t>
            </a:r>
            <a:r>
              <a:rPr lang="en-US" sz="2400" kern="100" dirty="0">
                <a:effectLst/>
                <a:latin typeface="+mn-lt"/>
                <a:ea typeface="Aptos" panose="020B0004020202020204" pitchFamily="34" charset="0"/>
                <a:cs typeface="Times New Roman" panose="02020603050405020304" pitchFamily="18" charset="0"/>
              </a:rPr>
              <a:t> mCRC; rationale for the activity of ICIs in MSI-H/</a:t>
            </a:r>
            <a:r>
              <a:rPr lang="en-US" sz="2400" kern="100" dirty="0" err="1">
                <a:effectLst/>
                <a:latin typeface="+mn-lt"/>
                <a:ea typeface="Aptos" panose="020B0004020202020204" pitchFamily="34" charset="0"/>
                <a:cs typeface="Times New Roman" panose="02020603050405020304" pitchFamily="18" charset="0"/>
              </a:rPr>
              <a:t>dMMR</a:t>
            </a:r>
            <a:r>
              <a:rPr lang="en-US" sz="2400" kern="100" dirty="0">
                <a:effectLst/>
                <a:latin typeface="+mn-lt"/>
                <a:ea typeface="Aptos" panose="020B0004020202020204" pitchFamily="34" charset="0"/>
                <a:cs typeface="Times New Roman" panose="02020603050405020304" pitchFamily="18" charset="0"/>
              </a:rPr>
              <a:t> tumors</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Long-term outcomes with front-line pembrolizumab for MSI-H/</a:t>
            </a:r>
            <a:r>
              <a:rPr lang="en-US" sz="2400" kern="100" dirty="0" err="1">
                <a:effectLst/>
                <a:latin typeface="+mn-lt"/>
                <a:ea typeface="Aptos" panose="020B0004020202020204" pitchFamily="34" charset="0"/>
                <a:cs typeface="Times New Roman" panose="02020603050405020304" pitchFamily="18" charset="0"/>
              </a:rPr>
              <a:t>dMMR</a:t>
            </a:r>
            <a:r>
              <a:rPr lang="en-US" sz="2400" kern="100" dirty="0">
                <a:effectLst/>
                <a:latin typeface="+mn-lt"/>
                <a:ea typeface="Aptos" panose="020B0004020202020204" pitchFamily="34" charset="0"/>
                <a:cs typeface="Times New Roman" panose="02020603050405020304" pitchFamily="18" charset="0"/>
              </a:rPr>
              <a:t> mCRC</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Recently presented findings indicating improved progression-free survival with first-line nivolumab/ipilimumab compared to chemotherapy for patients with MSI-H/</a:t>
            </a:r>
            <a:r>
              <a:rPr lang="en-US" sz="2400" kern="100" dirty="0" err="1">
                <a:effectLst/>
                <a:latin typeface="+mn-lt"/>
                <a:ea typeface="Aptos" panose="020B0004020202020204" pitchFamily="34" charset="0"/>
                <a:cs typeface="Times New Roman" panose="02020603050405020304" pitchFamily="18" charset="0"/>
              </a:rPr>
              <a:t>dMMR</a:t>
            </a:r>
            <a:r>
              <a:rPr lang="en-US" sz="2400" kern="100" dirty="0">
                <a:effectLst/>
                <a:latin typeface="+mn-lt"/>
                <a:ea typeface="Aptos" panose="020B0004020202020204" pitchFamily="34" charset="0"/>
                <a:cs typeface="Times New Roman" panose="02020603050405020304" pitchFamily="18" charset="0"/>
              </a:rPr>
              <a:t> mCRC; potential role of this strategy</a:t>
            </a:r>
          </a:p>
          <a:p>
            <a:pPr marL="342900" marR="0" lvl="0" indent="-342900">
              <a:spcBef>
                <a:spcPts val="0"/>
              </a:spcBef>
              <a:spcAft>
                <a:spcPts val="12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Rational incorporation of pembrolizumab, nivolumab and nivolumab/ipilimumab into treatment for patients with progressive MSI-H/</a:t>
            </a:r>
            <a:r>
              <a:rPr lang="en-US" sz="2400" kern="100" dirty="0" err="1">
                <a:effectLst/>
                <a:latin typeface="+mn-lt"/>
                <a:ea typeface="Aptos" panose="020B0004020202020204" pitchFamily="34" charset="0"/>
                <a:cs typeface="Times New Roman" panose="02020603050405020304" pitchFamily="18" charset="0"/>
              </a:rPr>
              <a:t>dMMR</a:t>
            </a:r>
            <a:r>
              <a:rPr lang="en-US" sz="2400" kern="100" dirty="0">
                <a:effectLst/>
                <a:latin typeface="+mn-lt"/>
                <a:ea typeface="Aptos" panose="020B0004020202020204" pitchFamily="34" charset="0"/>
                <a:cs typeface="Times New Roman" panose="02020603050405020304" pitchFamily="18" charset="0"/>
              </a:rPr>
              <a:t> mCRC</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51584" y="334994"/>
            <a:ext cx="7344816" cy="1143000"/>
          </a:xfrm>
        </p:spPr>
        <p:txBody>
          <a:bodyPr lIns="91440" tIns="91440" rIns="91440" bIns="182880"/>
          <a:lstStyle/>
          <a:p>
            <a:r>
              <a:rPr lang="en-US" dirty="0">
                <a:solidFill>
                  <a:schemeClr val="bg1"/>
                </a:solidFill>
              </a:rPr>
              <a:t>The Current Role of Immune Checkpoint Inhibitors (ICIs) in the Treatment of Metastatic CRC (mCRC) </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617762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F00E52-9A2F-9B28-FC55-1B168DDB798F}"/>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6" name="TextBox 5">
            <a:extLst>
              <a:ext uri="{FF2B5EF4-FFF2-40B4-BE49-F238E27FC236}">
                <a16:creationId xmlns:a16="http://schemas.microsoft.com/office/drawing/2014/main" id="{BBC0C4F4-C857-1566-F3D4-CDEE743271E4}"/>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96BE1361-0926-FD5A-BBA3-CB4C645E70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11" name="TextBox 10">
            <a:extLst>
              <a:ext uri="{FF2B5EF4-FFF2-40B4-BE49-F238E27FC236}">
                <a16:creationId xmlns:a16="http://schemas.microsoft.com/office/drawing/2014/main" id="{060C628C-BA62-3094-04D7-9F4BF0501E7C}"/>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6CBD0EE8-DCD4-ECE1-5D9F-11DA14A940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249640" y="2670695"/>
            <a:ext cx="10358967" cy="2354018"/>
          </a:xfrm>
        </p:spPr>
        <p:txBody>
          <a:bodyPr/>
          <a:lstStyle/>
          <a:p>
            <a:pPr marL="342900" marR="0" lvl="0" indent="-342900">
              <a:spcBef>
                <a:spcPts val="0"/>
              </a:spcBef>
              <a:spcAft>
                <a:spcPts val="12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Pathophysiology, spectrum, frequency, severity and timing of immune-mediated and other adverse events (AEs) observed with anti-PD-1/PD-L1 antibodies</a:t>
            </a:r>
          </a:p>
          <a:p>
            <a:pPr marL="342900" marR="0" lvl="0" indent="-342900">
              <a:spcBef>
                <a:spcPts val="0"/>
              </a:spcBef>
              <a:spcAft>
                <a:spcPts val="12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Effect on the tolerability of anti-PD-1/PD-L1 antibodies when administered in combination with other systemic therapies such as chemotherapy and anti-CTLA-4 antibodies</a:t>
            </a:r>
          </a:p>
          <a:p>
            <a:pPr marL="342900" marR="0" lvl="0" indent="-342900">
              <a:spcBef>
                <a:spcPts val="0"/>
              </a:spcBef>
              <a:spcAft>
                <a:spcPts val="12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Optimal approaches to monitoring and management for immune-related and other AEs with ICIs; differences in approach, if any, for patients with localized versus metastatic disease</a:t>
            </a:r>
          </a:p>
          <a:p>
            <a:pPr marL="342900" marR="0" lvl="0" indent="-342900">
              <a:spcBef>
                <a:spcPts val="0"/>
              </a:spcBef>
              <a:spcAft>
                <a:spcPts val="1200"/>
              </a:spcAft>
              <a:buFont typeface="Symbol" pitchFamily="2" charset="2"/>
              <a:buChar char=""/>
            </a:pPr>
            <a:r>
              <a:rPr lang="en-US" sz="2200" kern="100" dirty="0">
                <a:effectLst/>
                <a:latin typeface="+mn-lt"/>
                <a:ea typeface="Aptos" panose="020B0004020202020204" pitchFamily="34" charset="0"/>
                <a:cs typeface="Times New Roman" panose="02020603050405020304" pitchFamily="18" charset="0"/>
              </a:rPr>
              <a:t>Optimal duration of immune checkpoint inhibition</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342814" y="383728"/>
            <a:ext cx="7402558" cy="1143000"/>
          </a:xfrm>
        </p:spPr>
        <p:txBody>
          <a:bodyPr lIns="91440" tIns="91440" rIns="91440" bIns="182880"/>
          <a:lstStyle/>
          <a:p>
            <a:r>
              <a:rPr lang="en-US" dirty="0">
                <a:solidFill>
                  <a:schemeClr val="bg1"/>
                </a:solidFill>
              </a:rPr>
              <a:t>Tolerability and Other Practical Considerations with ICIs </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9449774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D74A4620-4CAF-CD42-9D96-5C17CA58C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312" y="1547753"/>
            <a:ext cx="10884130" cy="3591763"/>
          </a:xfrm>
          <a:prstGeom prst="rect">
            <a:avLst/>
          </a:prstGeom>
        </p:spPr>
      </p:pic>
      <p:sp>
        <p:nvSpPr>
          <p:cNvPr id="4" name="Title 3">
            <a:extLst>
              <a:ext uri="{FF2B5EF4-FFF2-40B4-BE49-F238E27FC236}">
                <a16:creationId xmlns:a16="http://schemas.microsoft.com/office/drawing/2014/main" id="{768D17CD-60D8-524E-AB05-3A70273A6A7E}"/>
              </a:ext>
            </a:extLst>
          </p:cNvPr>
          <p:cNvSpPr>
            <a:spLocks noGrp="1"/>
          </p:cNvSpPr>
          <p:nvPr>
            <p:ph type="title"/>
          </p:nvPr>
        </p:nvSpPr>
        <p:spPr>
          <a:xfrm>
            <a:off x="609601" y="227013"/>
            <a:ext cx="10661652" cy="1143000"/>
          </a:xfrm>
        </p:spPr>
        <p:txBody>
          <a:bodyPr/>
          <a:lstStyle/>
          <a:p>
            <a:pPr algn="l"/>
            <a:r>
              <a:rPr lang="en-US" dirty="0">
                <a:latin typeface="Calibri" panose="020F0502020204030204" pitchFamily="34" charset="0"/>
                <a:cs typeface="Calibri" panose="020F0502020204030204" pitchFamily="34" charset="0"/>
              </a:rPr>
              <a:t>High MSI Across 39 Cancer Types</a:t>
            </a:r>
            <a:br>
              <a:rPr lang="en-US"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Whole-exome data from 11,139 tumor-normal pairs from The Cancer Genome Atlas and Therapeutically Applicable Research to Generate Effective Treatments projects </a:t>
            </a:r>
          </a:p>
        </p:txBody>
      </p:sp>
      <p:sp>
        <p:nvSpPr>
          <p:cNvPr id="5" name="TextBox 4">
            <a:extLst>
              <a:ext uri="{FF2B5EF4-FFF2-40B4-BE49-F238E27FC236}">
                <a16:creationId xmlns:a16="http://schemas.microsoft.com/office/drawing/2014/main" id="{4F797D97-9367-174B-8EC0-702FA1BF1885}"/>
              </a:ext>
            </a:extLst>
          </p:cNvPr>
          <p:cNvSpPr txBox="1"/>
          <p:nvPr/>
        </p:nvSpPr>
        <p:spPr>
          <a:xfrm>
            <a:off x="265683" y="6470878"/>
            <a:ext cx="753969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Bonneville 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JCO Precis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2017;1:1-15; Green AK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Educational Book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a:t>
            </a:r>
          </a:p>
        </p:txBody>
      </p:sp>
      <p:sp>
        <p:nvSpPr>
          <p:cNvPr id="2" name="TextBox 1">
            <a:extLst>
              <a:ext uri="{FF2B5EF4-FFF2-40B4-BE49-F238E27FC236}">
                <a16:creationId xmlns:a16="http://schemas.microsoft.com/office/drawing/2014/main" id="{6506F3D8-0A8D-8140-97B8-67ECB5A8FD68}"/>
              </a:ext>
            </a:extLst>
          </p:cNvPr>
          <p:cNvSpPr txBox="1"/>
          <p:nvPr/>
        </p:nvSpPr>
        <p:spPr>
          <a:xfrm>
            <a:off x="790301" y="5466643"/>
            <a:ext cx="280301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COAD = colon adenocarcinoma </a:t>
            </a:r>
          </a:p>
        </p:txBody>
      </p:sp>
      <p:sp>
        <p:nvSpPr>
          <p:cNvPr id="3" name="TextBox 2">
            <a:extLst>
              <a:ext uri="{FF2B5EF4-FFF2-40B4-BE49-F238E27FC236}">
                <a16:creationId xmlns:a16="http://schemas.microsoft.com/office/drawing/2014/main" id="{D662B1C8-365F-9E4A-B125-AC50A0739BAB}"/>
              </a:ext>
            </a:extLst>
          </p:cNvPr>
          <p:cNvSpPr txBox="1"/>
          <p:nvPr/>
        </p:nvSpPr>
        <p:spPr>
          <a:xfrm>
            <a:off x="3287688" y="2201592"/>
            <a:ext cx="8508564"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Colon adenocarcinoma </a:t>
            </a:r>
            <a:r>
              <a:rPr lang="en-US" sz="2000" b="0" dirty="0">
                <a:solidFill>
                  <a:srgbClr val="000000"/>
                </a:solidFill>
                <a:latin typeface="Calibri" panose="020F0502020204030204" pitchFamily="34" charset="0"/>
                <a:cs typeface="Calibri" panose="020F0502020204030204" pitchFamily="34" charset="0"/>
              </a:rPr>
              <a:t>had a high-MSI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prevalence of 19.7%</a:t>
            </a:r>
          </a:p>
        </p:txBody>
      </p:sp>
      <p:sp>
        <p:nvSpPr>
          <p:cNvPr id="6" name="Left Arrow 5">
            <a:extLst>
              <a:ext uri="{FF2B5EF4-FFF2-40B4-BE49-F238E27FC236}">
                <a16:creationId xmlns:a16="http://schemas.microsoft.com/office/drawing/2014/main" id="{1F4B389C-7F0D-5841-95AA-19EF64F13C1C}"/>
              </a:ext>
            </a:extLst>
          </p:cNvPr>
          <p:cNvSpPr/>
          <p:nvPr/>
        </p:nvSpPr>
        <p:spPr bwMode="auto">
          <a:xfrm>
            <a:off x="1526631" y="2270474"/>
            <a:ext cx="1656184" cy="262347"/>
          </a:xfrm>
          <a:prstGeom prst="left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0000"/>
                </a:solid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9" name="TextBox 8">
            <a:extLst>
              <a:ext uri="{FF2B5EF4-FFF2-40B4-BE49-F238E27FC236}">
                <a16:creationId xmlns:a16="http://schemas.microsoft.com/office/drawing/2014/main" id="{A5E58BBC-5607-9F42-9B93-2685F06949FE}"/>
              </a:ext>
            </a:extLst>
          </p:cNvPr>
          <p:cNvSpPr txBox="1"/>
          <p:nvPr/>
        </p:nvSpPr>
        <p:spPr>
          <a:xfrm>
            <a:off x="5940427" y="5069911"/>
            <a:ext cx="1283685" cy="369332"/>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Tumor type</a:t>
            </a:r>
          </a:p>
        </p:txBody>
      </p:sp>
      <p:sp>
        <p:nvSpPr>
          <p:cNvPr id="10" name="TextBox 9">
            <a:extLst>
              <a:ext uri="{FF2B5EF4-FFF2-40B4-BE49-F238E27FC236}">
                <a16:creationId xmlns:a16="http://schemas.microsoft.com/office/drawing/2014/main" id="{1C460540-7A73-3640-AC70-240BA9DB1B7A}"/>
              </a:ext>
            </a:extLst>
          </p:cNvPr>
          <p:cNvSpPr txBox="1"/>
          <p:nvPr/>
        </p:nvSpPr>
        <p:spPr>
          <a:xfrm rot="16200000">
            <a:off x="-849438" y="2941622"/>
            <a:ext cx="2628412" cy="369332"/>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Percent of MSI-high cases</a:t>
            </a:r>
          </a:p>
        </p:txBody>
      </p:sp>
    </p:spTree>
    <p:extLst>
      <p:ext uri="{BB962C8B-B14F-4D97-AF65-F5344CB8AC3E}">
        <p14:creationId xmlns:p14="http://schemas.microsoft.com/office/powerpoint/2010/main" val="24494999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white text&#10;&#10;Description automatically generated">
            <a:extLst>
              <a:ext uri="{FF2B5EF4-FFF2-40B4-BE49-F238E27FC236}">
                <a16:creationId xmlns:a16="http://schemas.microsoft.com/office/drawing/2014/main" id="{02149054-070F-759A-24BD-FACD12BA2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540" y="1029553"/>
            <a:ext cx="9658920" cy="4798893"/>
          </a:xfrm>
          <a:prstGeom prst="rect">
            <a:avLst/>
          </a:prstGeom>
        </p:spPr>
      </p:pic>
      <p:sp>
        <p:nvSpPr>
          <p:cNvPr id="2" name="TextBox 1">
            <a:extLst>
              <a:ext uri="{FF2B5EF4-FFF2-40B4-BE49-F238E27FC236}">
                <a16:creationId xmlns:a16="http://schemas.microsoft.com/office/drawing/2014/main" id="{A7D15ABB-800C-6585-86B5-AE55A91373DF}"/>
              </a:ext>
            </a:extLst>
          </p:cNvPr>
          <p:cNvSpPr txBox="1"/>
          <p:nvPr/>
        </p:nvSpPr>
        <p:spPr>
          <a:xfrm>
            <a:off x="119336" y="6477098"/>
            <a:ext cx="332809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Shiu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2023;Abstract LBA32.</a:t>
            </a:r>
          </a:p>
        </p:txBody>
      </p:sp>
    </p:spTree>
    <p:extLst>
      <p:ext uri="{BB962C8B-B14F-4D97-AF65-F5344CB8AC3E}">
        <p14:creationId xmlns:p14="http://schemas.microsoft.com/office/powerpoint/2010/main" val="3151038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kern="1200" dirty="0">
                <a:solidFill>
                  <a:schemeClr val="tx1"/>
                </a:solidFill>
                <a:latin typeface="Arial" charset="0"/>
                <a:ea typeface="+mn-ea"/>
                <a:cs typeface="+mn-cs"/>
              </a:rPr>
              <a:t>Nivolumab plus ipilimumab vs chemotherapy as &lt;br /&gt;first-line treatment for microsatellite instability-high/&lt;br /&gt;mismatch repair-deficient metastatic colorectal cancer: first results of the CheckMate 8HW study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425449"/>
            <a:ext cx="10669411" cy="600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681C-13D5-ADDA-018B-2186AC45D79E}"/>
              </a:ext>
            </a:extLst>
          </p:cNvPr>
          <p:cNvSpPr>
            <a:spLocks noGrp="1"/>
          </p:cNvSpPr>
          <p:nvPr>
            <p:ph type="title"/>
          </p:nvPr>
        </p:nvSpPr>
        <p:spPr/>
        <p:txBody>
          <a:bodyPr/>
          <a:lstStyle/>
          <a:p>
            <a:r>
              <a:rPr lang="en-US" dirty="0" err="1"/>
              <a:t>CheckMate</a:t>
            </a:r>
            <a:r>
              <a:rPr lang="en-US" dirty="0"/>
              <a:t> 8HW: Progression-Free Survival</a:t>
            </a:r>
          </a:p>
        </p:txBody>
      </p:sp>
      <p:sp>
        <p:nvSpPr>
          <p:cNvPr id="6" name="TextBox 5">
            <a:extLst>
              <a:ext uri="{FF2B5EF4-FFF2-40B4-BE49-F238E27FC236}">
                <a16:creationId xmlns:a16="http://schemas.microsoft.com/office/drawing/2014/main" id="{A812CE9B-753F-CDC3-8115-7EC834104918}"/>
              </a:ext>
            </a:extLst>
          </p:cNvPr>
          <p:cNvSpPr txBox="1"/>
          <p:nvPr/>
        </p:nvSpPr>
        <p:spPr>
          <a:xfrm>
            <a:off x="119336" y="6477098"/>
            <a:ext cx="59195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 T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Gastrointestinal Cancers Symposium 2024;Abstract LBA768.</a:t>
            </a:r>
          </a:p>
        </p:txBody>
      </p:sp>
      <p:pic>
        <p:nvPicPr>
          <p:cNvPr id="7" name="Picture 6" descr="A graph of cancer patients&#10;&#10;Description automatically generated">
            <a:extLst>
              <a:ext uri="{FF2B5EF4-FFF2-40B4-BE49-F238E27FC236}">
                <a16:creationId xmlns:a16="http://schemas.microsoft.com/office/drawing/2014/main" id="{728EEC0E-CE9C-6C99-CF32-04371F1B8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94" y="1196752"/>
            <a:ext cx="10212665" cy="4990994"/>
          </a:xfrm>
          <a:prstGeom prst="rect">
            <a:avLst/>
          </a:prstGeom>
        </p:spPr>
      </p:pic>
      <p:sp>
        <p:nvSpPr>
          <p:cNvPr id="8" name="Rectangle 7">
            <a:extLst>
              <a:ext uri="{FF2B5EF4-FFF2-40B4-BE49-F238E27FC236}">
                <a16:creationId xmlns:a16="http://schemas.microsoft.com/office/drawing/2014/main" id="{658EAA05-DD02-93D4-9F86-F233E9A75BC3}"/>
              </a:ext>
            </a:extLst>
          </p:cNvPr>
          <p:cNvSpPr/>
          <p:nvPr/>
        </p:nvSpPr>
        <p:spPr bwMode="auto">
          <a:xfrm>
            <a:off x="10776520" y="5877272"/>
            <a:ext cx="254153" cy="2457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122796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681C-13D5-ADDA-018B-2186AC45D79E}"/>
              </a:ext>
            </a:extLst>
          </p:cNvPr>
          <p:cNvSpPr>
            <a:spLocks noGrp="1"/>
          </p:cNvSpPr>
          <p:nvPr>
            <p:ph type="title"/>
          </p:nvPr>
        </p:nvSpPr>
        <p:spPr/>
        <p:txBody>
          <a:bodyPr/>
          <a:lstStyle/>
          <a:p>
            <a:r>
              <a:rPr lang="en-US" dirty="0" err="1"/>
              <a:t>CheckMate</a:t>
            </a:r>
            <a:r>
              <a:rPr lang="en-US" dirty="0"/>
              <a:t> 8HW: Treatment-Related Adverse Events (TRAEs)</a:t>
            </a:r>
          </a:p>
        </p:txBody>
      </p:sp>
      <p:sp>
        <p:nvSpPr>
          <p:cNvPr id="6" name="TextBox 5">
            <a:extLst>
              <a:ext uri="{FF2B5EF4-FFF2-40B4-BE49-F238E27FC236}">
                <a16:creationId xmlns:a16="http://schemas.microsoft.com/office/drawing/2014/main" id="{A812CE9B-753F-CDC3-8115-7EC834104918}"/>
              </a:ext>
            </a:extLst>
          </p:cNvPr>
          <p:cNvSpPr txBox="1"/>
          <p:nvPr/>
        </p:nvSpPr>
        <p:spPr>
          <a:xfrm>
            <a:off x="119336" y="6477098"/>
            <a:ext cx="59195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Andre T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Gastrointestinal Cancers Symposium 2024;Abstract LBA768.</a:t>
            </a:r>
          </a:p>
        </p:txBody>
      </p:sp>
      <p:pic>
        <p:nvPicPr>
          <p:cNvPr id="5" name="Picture 4" descr="A close-up of a chart&#10;&#10;Description automatically generated">
            <a:extLst>
              <a:ext uri="{FF2B5EF4-FFF2-40B4-BE49-F238E27FC236}">
                <a16:creationId xmlns:a16="http://schemas.microsoft.com/office/drawing/2014/main" id="{F94753A2-0EF7-2D3F-4863-ED4FB9A4B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37" y="1124744"/>
            <a:ext cx="9967736" cy="5040560"/>
          </a:xfrm>
          <a:prstGeom prst="rect">
            <a:avLst/>
          </a:prstGeom>
        </p:spPr>
      </p:pic>
      <p:sp>
        <p:nvSpPr>
          <p:cNvPr id="8" name="Rectangle 7">
            <a:extLst>
              <a:ext uri="{FF2B5EF4-FFF2-40B4-BE49-F238E27FC236}">
                <a16:creationId xmlns:a16="http://schemas.microsoft.com/office/drawing/2014/main" id="{658EAA05-DD02-93D4-9F86-F233E9A75BC3}"/>
              </a:ext>
            </a:extLst>
          </p:cNvPr>
          <p:cNvSpPr/>
          <p:nvPr/>
        </p:nvSpPr>
        <p:spPr bwMode="auto">
          <a:xfrm>
            <a:off x="10765784" y="5805264"/>
            <a:ext cx="254153" cy="2457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BD6C29D3-A802-09BD-6EDA-8CAD9FFC9DB6}"/>
              </a:ext>
            </a:extLst>
          </p:cNvPr>
          <p:cNvSpPr txBox="1"/>
          <p:nvPr/>
        </p:nvSpPr>
        <p:spPr>
          <a:xfrm>
            <a:off x="1040993" y="6157783"/>
            <a:ext cx="461716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1L = first line; IMAEs = immune-mediated adverse events</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1186336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Astellas, AstraZeneca Pharmaceuticals LP, Bristol Myers Squibb, and Taiho Oncology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143000" y="1296097"/>
            <a:ext cx="3124200" cy="47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1pPr>
            <a:lvl2pPr marL="742950" indent="-285750">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2pPr>
            <a:lvl3pPr marL="1143000" indent="-228600">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3pPr>
            <a:lvl4pPr marL="1600200" indent="-228600">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4pPr>
            <a:lvl5pPr marL="2057400" indent="-228600">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5pPr>
            <a:lvl6pPr marL="2514600" indent="-228600"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6pPr>
            <a:lvl7pPr marL="2971800" indent="-228600"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7pPr>
            <a:lvl8pPr marL="3429000" indent="-228600"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8pPr>
            <a:lvl9pPr marL="3886200" indent="-228600"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9pPr>
          </a:lstStyle>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2133"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Hypophysitis</a:t>
            </a:r>
            <a:r>
              <a:rPr kumimoji="0" lang="en-US" altLang="en-US" sz="2133"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 </a:t>
            </a:r>
            <a:br>
              <a:rPr kumimoji="0" lang="en-US" altLang="en-US" sz="2133"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b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(fatigue)</a:t>
            </a:r>
          </a:p>
          <a:p>
            <a:pPr marL="0" marR="0" lvl="0" indent="0" algn="l" defTabSz="914377"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2133"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Thyroiditis</a:t>
            </a: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(over/underactive thyroid)</a:t>
            </a:r>
          </a:p>
          <a:p>
            <a:pPr marL="0" marR="0" lvl="0" indent="0" algn="l" defTabSz="914377"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Adrenal Insufficiency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fatigue)</a:t>
            </a:r>
          </a:p>
          <a:p>
            <a:pPr marL="0" marR="0" lvl="0" indent="0" algn="l" defTabSz="914377"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2133"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Diabetes Mellitus</a:t>
            </a: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(type I, II, fatigue, DKA)</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377"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Colitis</a:t>
            </a: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(diarrhea, </a:t>
            </a:r>
            <a:r>
              <a:rPr kumimoji="0" lang="en-US" altLang="en-US"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abd</a:t>
            </a: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 pain)</a:t>
            </a:r>
          </a:p>
          <a:p>
            <a:pPr marL="0" marR="0" lvl="0" indent="0" algn="l" defTabSz="914377"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Dermatitis</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 </a:t>
            </a:r>
          </a:p>
          <a:p>
            <a:pPr marL="0" marR="0" lvl="0" indent="0" algn="l" defTabSz="914377" rtl="0" eaLnBrk="1"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(rash, itch, blistering)</a:t>
            </a:r>
          </a:p>
        </p:txBody>
      </p:sp>
      <p:sp>
        <p:nvSpPr>
          <p:cNvPr id="10" name="Rectangle 9"/>
          <p:cNvSpPr>
            <a:spLocks noChangeArrowheads="1"/>
          </p:cNvSpPr>
          <p:nvPr/>
        </p:nvSpPr>
        <p:spPr bwMode="auto">
          <a:xfrm>
            <a:off x="8225672" y="1387116"/>
            <a:ext cx="2975729" cy="477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254B8E"/>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254B8E"/>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254B8E"/>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254B8E"/>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254B8E"/>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254B8E"/>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254B8E"/>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254B8E"/>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254B8E"/>
                </a:solidFill>
                <a:latin typeface="Arial" panose="020B0604020202020204" pitchFamily="34" charset="0"/>
                <a:ea typeface="MS PGothic" panose="020B0600070205080204" pitchFamily="34" charset="-128"/>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Pneumonitis</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(dyspnea, cough) </a:t>
            </a:r>
          </a:p>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Myocarditis</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(chest pain, dyspnea) </a:t>
            </a:r>
          </a:p>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Hepatitis</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t>
            </a:r>
            <a:r>
              <a:rPr kumimoji="0" lang="en-US" altLang="en-US" sz="1600" b="0" i="0"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abn</a:t>
            </a: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 LFTs, jaundice)</a:t>
            </a:r>
          </a:p>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Pancreatitis</a:t>
            </a: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t>
            </a:r>
            <a:r>
              <a:rPr kumimoji="0" lang="en-US" altLang="en-US" sz="1600" b="0" i="0"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abd</a:t>
            </a: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 pain)</a:t>
            </a:r>
          </a:p>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Neurotoxicities</a:t>
            </a:r>
            <a:endParaRPr kumimoji="0" lang="en-US" altLang="en-US" sz="2133"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(MG, encephalitis)</a:t>
            </a:r>
          </a:p>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Arthritis</a:t>
            </a:r>
            <a:r>
              <a:rPr kumimoji="0" lang="en-US" altLang="en-US" sz="2133"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 </a:t>
            </a:r>
            <a:br>
              <a:rPr kumimoji="0" lang="en-US" altLang="en-US" sz="2133"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b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(joint pain)</a:t>
            </a:r>
          </a:p>
        </p:txBody>
      </p:sp>
      <p:pic>
        <p:nvPicPr>
          <p:cNvPr id="11" name="Picture 14">
            <a:extLst>
              <a:ext uri="{FF2B5EF4-FFF2-40B4-BE49-F238E27FC236}">
                <a16:creationId xmlns:a16="http://schemas.microsoft.com/office/drawing/2014/main" id="{A353600E-08DE-6C4F-92D2-3DF03BA8D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35524" r="65596" b="11436"/>
          <a:stretch/>
        </p:blipFill>
        <p:spPr bwMode="auto">
          <a:xfrm>
            <a:off x="4439816" y="1093104"/>
            <a:ext cx="2975728" cy="56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8E22972-12B5-9245-AAAA-228CEA7ED70D}"/>
              </a:ext>
            </a:extLst>
          </p:cNvPr>
          <p:cNvSpPr>
            <a:spLocks noGrp="1"/>
          </p:cNvSpPr>
          <p:nvPr>
            <p:ph type="title"/>
          </p:nvPr>
        </p:nvSpPr>
        <p:spPr>
          <a:xfrm>
            <a:off x="916518" y="116633"/>
            <a:ext cx="10358967" cy="825723"/>
          </a:xfrm>
        </p:spPr>
        <p:txBody>
          <a:bodyPr/>
          <a:lstStyle/>
          <a:p>
            <a:r>
              <a:rPr lang="en-US" dirty="0"/>
              <a:t>Symptoms of Immunotherapy Toxicity</a:t>
            </a:r>
          </a:p>
        </p:txBody>
      </p:sp>
    </p:spTree>
    <p:extLst>
      <p:ext uri="{BB962C8B-B14F-4D97-AF65-F5344CB8AC3E}">
        <p14:creationId xmlns:p14="http://schemas.microsoft.com/office/powerpoint/2010/main" val="1114473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Deanna A </a:t>
            </a:r>
            <a:r>
              <a:rPr lang="en-US" dirty="0" err="1"/>
              <a:t>Griffie</a:t>
            </a:r>
            <a:r>
              <a:rPr lang="en-US" dirty="0"/>
              <a:t>, MSN, AGNP-C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metastatic CRC who are about to begin therapy with an immune checkpoint inhibitor</a:t>
            </a:r>
          </a:p>
          <a:p>
            <a:pPr marL="98425" indent="0">
              <a:buNone/>
            </a:pPr>
            <a:endParaRPr lang="en-US" sz="3200" dirty="0"/>
          </a:p>
        </p:txBody>
      </p:sp>
      <p:pic>
        <p:nvPicPr>
          <p:cNvPr id="2" name="Picture 1">
            <a:extLst>
              <a:ext uri="{FF2B5EF4-FFF2-40B4-BE49-F238E27FC236}">
                <a16:creationId xmlns:a16="http://schemas.microsoft.com/office/drawing/2014/main" id="{F61B6A22-FCF0-42F0-D7AF-CB31E56C49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81886" y="227814"/>
            <a:ext cx="1261872" cy="1261872"/>
          </a:xfrm>
          <a:prstGeom prst="rect">
            <a:avLst/>
          </a:prstGeom>
        </p:spPr>
      </p:pic>
    </p:spTree>
    <p:extLst>
      <p:ext uri="{BB962C8B-B14F-4D97-AF65-F5344CB8AC3E}">
        <p14:creationId xmlns:p14="http://schemas.microsoft.com/office/powerpoint/2010/main" val="7545227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F4A71-234F-491B-EF1C-2A9060986052}"/>
              </a:ext>
            </a:extLst>
          </p:cNvPr>
          <p:cNvSpPr/>
          <p:nvPr/>
        </p:nvSpPr>
        <p:spPr bwMode="auto">
          <a:xfrm>
            <a:off x="768270" y="4211960"/>
            <a:ext cx="10728330" cy="945232"/>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84314" cy="4799013"/>
          </a:xfrm>
        </p:spPr>
        <p:txBody>
          <a:bodyPr/>
          <a:lstStyle/>
          <a:p>
            <a:pPr marL="0" marR="0" indent="0">
              <a:spcBef>
                <a:spcPts val="1800"/>
              </a:spcBef>
              <a:spcAft>
                <a:spcPts val="0"/>
              </a:spcAft>
              <a:buNone/>
            </a:pPr>
            <a:r>
              <a:rPr lang="en-US" sz="2500" dirty="0">
                <a:solidFill>
                  <a:srgbClr val="0432FF"/>
                </a:solidFill>
              </a:rPr>
              <a:t>Introduction</a:t>
            </a:r>
          </a:p>
          <a:p>
            <a:pPr marL="0" marR="0" indent="0">
              <a:spcBef>
                <a:spcPts val="1800"/>
              </a:spcBef>
              <a:spcAft>
                <a:spcPts val="0"/>
              </a:spcAft>
              <a:buNone/>
            </a:pPr>
            <a:r>
              <a:rPr lang="en-US" sz="2500" dirty="0">
                <a:solidFill>
                  <a:srgbClr val="0432FF"/>
                </a:solidFill>
              </a:rPr>
              <a:t>Part 1: Gastroesophageal Cancer</a:t>
            </a:r>
          </a:p>
          <a:p>
            <a:pPr marL="0" indent="0">
              <a:spcBef>
                <a:spcPts val="1800"/>
              </a:spcBef>
              <a:spcAft>
                <a:spcPts val="0"/>
              </a:spcAft>
              <a:buNone/>
            </a:pPr>
            <a:r>
              <a:rPr lang="en-US" sz="2500" dirty="0">
                <a:solidFill>
                  <a:srgbClr val="0432FF"/>
                </a:solidFill>
              </a:rPr>
              <a:t>Part 2: Colorectal Cancer</a:t>
            </a:r>
          </a:p>
          <a:p>
            <a:pPr marL="342900" indent="-342900">
              <a:spcBef>
                <a:spcPts val="1800"/>
              </a:spcBef>
              <a:spcAft>
                <a:spcPts val="0"/>
              </a:spcAft>
            </a:pPr>
            <a:r>
              <a:rPr lang="en-US" sz="2500" dirty="0">
                <a:solidFill>
                  <a:schemeClr val="tx1"/>
                </a:solidFill>
              </a:rPr>
              <a:t>Module 4: Adjuvant Therapy in the Management of Localized CRC</a:t>
            </a:r>
          </a:p>
          <a:p>
            <a:pPr marL="342900" indent="-342900">
              <a:spcBef>
                <a:spcPts val="1800"/>
              </a:spcBef>
              <a:spcAft>
                <a:spcPts val="0"/>
              </a:spcAft>
            </a:pPr>
            <a:r>
              <a:rPr lang="en-US" sz="2500" dirty="0">
                <a:solidFill>
                  <a:schemeClr val="tx1"/>
                </a:solidFill>
              </a:rPr>
              <a:t>Module 5: Immunotherapy in the Management of Metastatic CRC (mCRC)</a:t>
            </a:r>
          </a:p>
          <a:p>
            <a:pPr marL="342900" indent="-342900">
              <a:spcBef>
                <a:spcPts val="1800"/>
              </a:spcBef>
              <a:spcAft>
                <a:spcPts val="0"/>
              </a:spcAft>
            </a:pPr>
            <a:r>
              <a:rPr lang="en-US" sz="2500" dirty="0">
                <a:solidFill>
                  <a:schemeClr val="bg1"/>
                </a:solidFill>
              </a:rPr>
              <a:t>Module 6: Management Approaches for Patients with Relapsed/Refractory (R/R) mCRC</a:t>
            </a:r>
          </a:p>
          <a:p>
            <a:pPr marL="342900" indent="-342900">
              <a:spcBef>
                <a:spcPts val="1800"/>
              </a:spcBef>
              <a:spcAft>
                <a:spcPts val="0"/>
              </a:spcAft>
            </a:pPr>
            <a:r>
              <a:rPr lang="en-US" sz="2500" dirty="0">
                <a:solidFill>
                  <a:schemeClr val="tx1"/>
                </a:solidFill>
              </a:rPr>
              <a:t>Module 7: Use of Novel Targeted Therapy in the Management of mCRC</a:t>
            </a:r>
          </a:p>
          <a:p>
            <a:pPr marL="342900" indent="-342900">
              <a:spcBef>
                <a:spcPts val="1800"/>
              </a:spcBef>
              <a:spcAft>
                <a:spcPts val="0"/>
              </a:spcAft>
            </a:pPr>
            <a:endParaRPr lang="en-US" sz="2500" b="0" dirty="0">
              <a:solidFill>
                <a:schemeClr val="tx1"/>
              </a:solidFill>
            </a:endParaRP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1638786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234547-CE37-300E-6ACE-488D8AD88260}"/>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5" name="TextBox 4">
            <a:extLst>
              <a:ext uri="{FF2B5EF4-FFF2-40B4-BE49-F238E27FC236}">
                <a16:creationId xmlns:a16="http://schemas.microsoft.com/office/drawing/2014/main" id="{44949F77-4EF4-BD2F-D858-3237BFCC4199}"/>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4F63DE9A-E4CE-632C-43A7-6B07590C9A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11" name="TextBox 10">
            <a:extLst>
              <a:ext uri="{FF2B5EF4-FFF2-40B4-BE49-F238E27FC236}">
                <a16:creationId xmlns:a16="http://schemas.microsoft.com/office/drawing/2014/main" id="{0E232FAC-649A-857F-C03E-E0C5A3DFCAA6}"/>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7BD30A80-CB70-84F5-0E3D-EAD2B6D73A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839416" y="2582654"/>
            <a:ext cx="11098461" cy="2354018"/>
          </a:xfrm>
        </p:spPr>
        <p:txBody>
          <a:bodyPr/>
          <a:lstStyle/>
          <a:p>
            <a:pPr marL="342900" marR="0" lvl="0" indent="-342900">
              <a:spcBef>
                <a:spcPts val="0"/>
              </a:spcBef>
              <a:spcAft>
                <a:spcPts val="60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Long-term findings with TAS-102 monotherapy for patients with </a:t>
            </a:r>
            <a:r>
              <a:rPr lang="en-US" sz="2100" kern="100" dirty="0" err="1">
                <a:effectLst/>
                <a:latin typeface="+mn-lt"/>
                <a:ea typeface="Aptos" panose="020B0004020202020204" pitchFamily="34" charset="0"/>
                <a:cs typeface="Times New Roman" panose="02020603050405020304" pitchFamily="18" charset="0"/>
              </a:rPr>
              <a:t>multiregimen</a:t>
            </a:r>
            <a:r>
              <a:rPr lang="en-US" sz="2100" kern="100" dirty="0">
                <a:effectLst/>
                <a:latin typeface="+mn-lt"/>
                <a:ea typeface="Aptos" panose="020B0004020202020204" pitchFamily="34" charset="0"/>
                <a:cs typeface="Times New Roman" panose="02020603050405020304" pitchFamily="18" charset="0"/>
              </a:rPr>
              <a:t>-relapsed mCRC</a:t>
            </a:r>
          </a:p>
          <a:p>
            <a:pPr marL="342900" marR="0" lvl="0" indent="-342900">
              <a:spcBef>
                <a:spcPts val="0"/>
              </a:spcBef>
              <a:spcAft>
                <a:spcPts val="60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Published efficacy and safety data with TAS-102 in combination with bevacizumab for patients with R/R mCRC</a:t>
            </a:r>
          </a:p>
          <a:p>
            <a:pPr marL="342900" marR="0" lvl="0" indent="-342900">
              <a:spcBef>
                <a:spcPts val="0"/>
              </a:spcBef>
              <a:spcAft>
                <a:spcPts val="60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Recent FDA approval of TAS-102/bevacizumab and current clinical role</a:t>
            </a:r>
          </a:p>
          <a:p>
            <a:pPr marL="342900" marR="0" lvl="0" indent="-342900">
              <a:spcBef>
                <a:spcPts val="0"/>
              </a:spcBef>
              <a:spcAft>
                <a:spcPts val="60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Factors influencing the sequencing of TAS-102 with or without bevacizumab vis-à-vis other available therapies for progressive mCRC, such as regorafenib, EGFR antibodies and fruquintinib</a:t>
            </a:r>
          </a:p>
          <a:p>
            <a:pPr marL="342900" marR="0" lvl="0" indent="-342900">
              <a:spcBef>
                <a:spcPts val="0"/>
              </a:spcBef>
              <a:spcAft>
                <a:spcPts val="600"/>
              </a:spcAft>
              <a:buFont typeface="Symbol" pitchFamily="2" charset="2"/>
              <a:buChar char=""/>
            </a:pPr>
            <a:r>
              <a:rPr lang="en-US" sz="2100" kern="100" dirty="0">
                <a:effectLst/>
                <a:latin typeface="+mn-lt"/>
                <a:ea typeface="Aptos" panose="020B0004020202020204" pitchFamily="34" charset="0"/>
                <a:cs typeface="Times New Roman" panose="02020603050405020304" pitchFamily="18" charset="0"/>
              </a:rPr>
              <a:t>Spectrum and frequency of toxicities reported with TAS-102 with or without bevacizumab; recommended monitoring and management protocols</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063552" y="228600"/>
            <a:ext cx="7920881" cy="1379883"/>
          </a:xfrm>
        </p:spPr>
        <p:txBody>
          <a:bodyPr lIns="91440" tIns="91440" rIns="91440" bIns="182880"/>
          <a:lstStyle/>
          <a:p>
            <a:r>
              <a:rPr lang="en-US" sz="2800" dirty="0">
                <a:solidFill>
                  <a:schemeClr val="bg1"/>
                </a:solidFill>
              </a:rPr>
              <a:t>The Role of TAS-102/Bevacizumab in the Management of Relapsed/Refractory (R/R) mCRC</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40787850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57D73C1-11E4-740F-819C-2E711813B848}"/>
              </a:ext>
            </a:extLst>
          </p:cNvPr>
          <p:cNvGraphicFramePr>
            <a:graphicFrameLocks noGrp="1"/>
          </p:cNvGraphicFramePr>
          <p:nvPr>
            <p:extLst>
              <p:ext uri="{D42A27DB-BD31-4B8C-83A1-F6EECF244321}">
                <p14:modId xmlns:p14="http://schemas.microsoft.com/office/powerpoint/2010/main" val="909637086"/>
              </p:ext>
            </p:extLst>
          </p:nvPr>
        </p:nvGraphicFramePr>
        <p:xfrm>
          <a:off x="527050" y="1230637"/>
          <a:ext cx="10952877" cy="4396725"/>
        </p:xfrm>
        <a:graphic>
          <a:graphicData uri="http://schemas.openxmlformats.org/drawingml/2006/table">
            <a:tbl>
              <a:tblPr firstRow="1" bandRow="1">
                <a:tableStyleId>{073A0DAA-6AF3-43AB-8588-CEC1D06C72B9}</a:tableStyleId>
              </a:tblPr>
              <a:tblGrid>
                <a:gridCol w="3349811">
                  <a:extLst>
                    <a:ext uri="{9D8B030D-6E8A-4147-A177-3AD203B41FA5}">
                      <a16:colId xmlns:a16="http://schemas.microsoft.com/office/drawing/2014/main" val="3042237402"/>
                    </a:ext>
                  </a:extLst>
                </a:gridCol>
                <a:gridCol w="7603066">
                  <a:extLst>
                    <a:ext uri="{9D8B030D-6E8A-4147-A177-3AD203B41FA5}">
                      <a16:colId xmlns:a16="http://schemas.microsoft.com/office/drawing/2014/main" val="3618962112"/>
                    </a:ext>
                  </a:extLst>
                </a:gridCol>
              </a:tblGrid>
              <a:tr h="648072">
                <a:tc>
                  <a:txBody>
                    <a:bodyPr/>
                    <a:lstStyle/>
                    <a:p>
                      <a:r>
                        <a:rPr lang="en-US" sz="2000" dirty="0"/>
                        <a:t>Agent</a:t>
                      </a:r>
                    </a:p>
                  </a:txBody>
                  <a:tcPr anchor="b">
                    <a:lnB w="12700" cap="flat" cmpd="sng" algn="ctr">
                      <a:solidFill>
                        <a:schemeClr val="tx1"/>
                      </a:solidFill>
                      <a:prstDash val="solid"/>
                      <a:round/>
                      <a:headEnd type="none" w="med" len="med"/>
                      <a:tailEnd type="none" w="med" len="med"/>
                    </a:lnB>
                    <a:solidFill>
                      <a:srgbClr val="002052"/>
                    </a:solidFill>
                  </a:tcPr>
                </a:tc>
                <a:tc>
                  <a:txBody>
                    <a:bodyPr/>
                    <a:lstStyle/>
                    <a:p>
                      <a:r>
                        <a:rPr lang="en-US" sz="2000" dirty="0"/>
                        <a:t>Indications</a:t>
                      </a:r>
                    </a:p>
                  </a:txBody>
                  <a:tcPr anchor="b">
                    <a:lnB w="12700" cap="flat" cmpd="sng" algn="ctr">
                      <a:solidFill>
                        <a:schemeClr val="tx1"/>
                      </a:solidFill>
                      <a:prstDash val="solid"/>
                      <a:round/>
                      <a:headEnd type="none" w="med" len="med"/>
                      <a:tailEnd type="none" w="med" len="med"/>
                    </a:lnB>
                    <a:solidFill>
                      <a:srgbClr val="002052"/>
                    </a:solidFill>
                  </a:tcPr>
                </a:tc>
                <a:extLst>
                  <a:ext uri="{0D108BD9-81ED-4DB2-BD59-A6C34878D82A}">
                    <a16:rowId xmlns:a16="http://schemas.microsoft.com/office/drawing/2014/main" val="3917912059"/>
                  </a:ext>
                </a:extLst>
              </a:tr>
              <a:tr h="1249551">
                <a:tc>
                  <a:txBody>
                    <a:bodyPr/>
                    <a:lstStyle/>
                    <a:p>
                      <a:r>
                        <a:rPr lang="en-US" dirty="0"/>
                        <a:t>Regorafenib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tc>
                  <a:txBody>
                    <a:bodyPr/>
                    <a:lstStyle/>
                    <a:p>
                      <a:pPr marL="0" indent="0">
                        <a:buFont typeface="Arial" panose="020B0604020202020204" pitchFamily="34" charset="0"/>
                        <a:buNone/>
                      </a:pPr>
                      <a:r>
                        <a:rPr lang="en-US" dirty="0"/>
                        <a:t>mCRC previously treated with fluoropyrimidine-, oxaliplatin- and irinotecan-based chemotherapy, anti-VEGF therapy and, if RAS wild-type, anti-EGFR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extLst>
                  <a:ext uri="{0D108BD9-81ED-4DB2-BD59-A6C34878D82A}">
                    <a16:rowId xmlns:a16="http://schemas.microsoft.com/office/drawing/2014/main" val="2945375558"/>
                  </a:ext>
                </a:extLst>
              </a:tr>
              <a:tr h="1249551">
                <a:tc>
                  <a:txBody>
                    <a:bodyPr/>
                    <a:lstStyle/>
                    <a:p>
                      <a:r>
                        <a:rPr lang="en-US" dirty="0"/>
                        <a:t>TAS-102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tc>
                  <a:txBody>
                    <a:bodyPr/>
                    <a:lstStyle/>
                    <a:p>
                      <a:pPr marL="0" indent="0">
                        <a:buFont typeface="Arial" panose="020B0604020202020204" pitchFamily="34" charset="0"/>
                        <a:buNone/>
                      </a:pPr>
                      <a:r>
                        <a:rPr lang="en-US" dirty="0"/>
                        <a:t>As a single agent or in combination with bevacizumab for mCRC previously treated with fluoropyrimidine-, oxaliplatin- and irinotecan-based chemotherapy, anti-VEGF therapy and, if RAS wild-type, anti-EGFR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4EF"/>
                    </a:solidFill>
                  </a:tcPr>
                </a:tc>
                <a:extLst>
                  <a:ext uri="{0D108BD9-81ED-4DB2-BD59-A6C34878D82A}">
                    <a16:rowId xmlns:a16="http://schemas.microsoft.com/office/drawing/2014/main" val="3826974812"/>
                  </a:ext>
                </a:extLst>
              </a:tr>
              <a:tr h="12495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Fruquintinib</a:t>
                      </a:r>
                      <a:endParaRPr lang="en-US" dirty="0"/>
                    </a:p>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mCRC previously treated with fluoropyrimidine-, oxaliplatin- and irinotecan-based chemotherapy, anti-VEGF therapy and, if RAS wild-type and medically appropriate, anti-EGFR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FA"/>
                    </a:solidFill>
                  </a:tcPr>
                </a:tc>
                <a:extLst>
                  <a:ext uri="{0D108BD9-81ED-4DB2-BD59-A6C34878D82A}">
                    <a16:rowId xmlns:a16="http://schemas.microsoft.com/office/drawing/2014/main" val="768202485"/>
                  </a:ext>
                </a:extLst>
              </a:tr>
            </a:tbl>
          </a:graphicData>
        </a:graphic>
      </p:graphicFrame>
      <p:sp>
        <p:nvSpPr>
          <p:cNvPr id="2" name="Title 1">
            <a:extLst>
              <a:ext uri="{FF2B5EF4-FFF2-40B4-BE49-F238E27FC236}">
                <a16:creationId xmlns:a16="http://schemas.microsoft.com/office/drawing/2014/main" id="{C67FC579-A644-B9A8-7103-6C9C0C9D7520}"/>
              </a:ext>
            </a:extLst>
          </p:cNvPr>
          <p:cNvSpPr txBox="1">
            <a:spLocks/>
          </p:cNvSpPr>
          <p:nvPr/>
        </p:nvSpPr>
        <p:spPr bwMode="auto">
          <a:xfrm>
            <a:off x="912286" y="4462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latin typeface="Calibri" panose="020F0502020204030204" pitchFamily="34" charset="0"/>
                <a:ea typeface="ＭＳ Ｐゴシック" charset="0"/>
                <a:cs typeface="Calibri" panose="020F0502020204030204" pitchFamily="34" charset="0"/>
              </a:rPr>
              <a:t>Select Later-Line Options for Metastatic Colorectal Cancer</a:t>
            </a:r>
          </a:p>
        </p:txBody>
      </p:sp>
    </p:spTree>
    <p:extLst>
      <p:ext uri="{BB962C8B-B14F-4D97-AF65-F5344CB8AC3E}">
        <p14:creationId xmlns:p14="http://schemas.microsoft.com/office/powerpoint/2010/main" val="1495161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B9160-F146-8C9D-7333-1767790E18AD}"/>
              </a:ext>
            </a:extLst>
          </p:cNvPr>
          <p:cNvSpPr>
            <a:spLocks noGrp="1"/>
          </p:cNvSpPr>
          <p:nvPr>
            <p:ph type="title"/>
          </p:nvPr>
        </p:nvSpPr>
        <p:spPr>
          <a:xfrm>
            <a:off x="912286" y="0"/>
            <a:ext cx="10358967" cy="1043608"/>
          </a:xfrm>
        </p:spPr>
        <p:txBody>
          <a:bodyPr/>
          <a:lstStyle/>
          <a:p>
            <a:r>
              <a:rPr lang="en-US" dirty="0"/>
              <a:t>TAS-102: Mechanism of Action</a:t>
            </a:r>
          </a:p>
        </p:txBody>
      </p:sp>
      <p:sp>
        <p:nvSpPr>
          <p:cNvPr id="3" name="TextBox 2">
            <a:extLst>
              <a:ext uri="{FF2B5EF4-FFF2-40B4-BE49-F238E27FC236}">
                <a16:creationId xmlns:a16="http://schemas.microsoft.com/office/drawing/2014/main" id="{F5A5FEF5-E244-5330-BB1F-1647522059B5}"/>
              </a:ext>
            </a:extLst>
          </p:cNvPr>
          <p:cNvSpPr txBox="1"/>
          <p:nvPr/>
        </p:nvSpPr>
        <p:spPr>
          <a:xfrm>
            <a:off x="275275" y="6447242"/>
            <a:ext cx="372057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Yoshino T et al. ESMO 2014;Abstract O-0022.</a:t>
            </a:r>
          </a:p>
        </p:txBody>
      </p:sp>
      <p:pic>
        <p:nvPicPr>
          <p:cNvPr id="7" name="Picture 6" descr="A diagram of a dna molecule&#10;&#10;Description automatically generated">
            <a:extLst>
              <a:ext uri="{FF2B5EF4-FFF2-40B4-BE49-F238E27FC236}">
                <a16:creationId xmlns:a16="http://schemas.microsoft.com/office/drawing/2014/main" id="{5A917E51-D443-1A53-5B19-D6DE7B084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836712"/>
            <a:ext cx="8136904" cy="5404426"/>
          </a:xfrm>
          <a:prstGeom prst="rect">
            <a:avLst/>
          </a:prstGeom>
        </p:spPr>
      </p:pic>
    </p:spTree>
    <p:extLst>
      <p:ext uri="{BB962C8B-B14F-4D97-AF65-F5344CB8AC3E}">
        <p14:creationId xmlns:p14="http://schemas.microsoft.com/office/powerpoint/2010/main" val="61960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Trifluridine and </a:t>
            </a:r>
            <a:r>
              <a:rPr lang="en-US" dirty="0" err="1">
                <a:latin typeface="Calibri" panose="020F0502020204030204" pitchFamily="34" charset="0"/>
                <a:ea typeface="ＭＳ Ｐゴシック" charset="0"/>
                <a:cs typeface="Calibri" panose="020F0502020204030204" pitchFamily="34" charset="0"/>
              </a:rPr>
              <a:t>Tipiracil</a:t>
            </a:r>
            <a:r>
              <a:rPr lang="en-US" dirty="0">
                <a:latin typeface="Calibri" panose="020F0502020204030204" pitchFamily="34" charset="0"/>
                <a:ea typeface="ＭＳ Ｐゴシック" charset="0"/>
                <a:cs typeface="Calibri" panose="020F0502020204030204" pitchFamily="34" charset="0"/>
              </a:rPr>
              <a:t> (TAS-102)</a:t>
            </a:r>
          </a:p>
        </p:txBody>
      </p:sp>
      <p:sp>
        <p:nvSpPr>
          <p:cNvPr id="63489" name="Content Placeholder 1"/>
          <p:cNvSpPr>
            <a:spLocks noGrp="1"/>
          </p:cNvSpPr>
          <p:nvPr>
            <p:ph idx="1"/>
          </p:nvPr>
        </p:nvSpPr>
        <p:spPr>
          <a:xfrm>
            <a:off x="912286" y="1196752"/>
            <a:ext cx="10358967" cy="4677243"/>
          </a:xfrm>
        </p:spPr>
        <p:txBody>
          <a:bodyPr/>
          <a:lstStyle/>
          <a:p>
            <a:pPr marL="0" indent="0">
              <a:lnSpc>
                <a:spcPts val="2780"/>
              </a:lnSpc>
              <a:spcBef>
                <a:spcPts val="2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lnSpc>
                <a:spcPts val="2780"/>
              </a:lnSpc>
              <a:spcBef>
                <a:spcPts val="200"/>
              </a:spcBef>
              <a:spcAft>
                <a:spcPts val="200"/>
              </a:spcAft>
            </a:pPr>
            <a:r>
              <a:rPr lang="en-US" sz="2400" dirty="0">
                <a:latin typeface="Calibri" panose="020F0502020204030204" pitchFamily="34" charset="0"/>
                <a:ea typeface="ＭＳ Ｐゴシック" charset="0"/>
                <a:cs typeface="Calibri" panose="020F0502020204030204" pitchFamily="34" charset="0"/>
              </a:rPr>
              <a:t>Combination of trifluridine, a nucleoside metabolic inhibitor, and </a:t>
            </a:r>
            <a:r>
              <a:rPr lang="en-US" sz="2400" dirty="0" err="1">
                <a:latin typeface="Calibri" panose="020F0502020204030204" pitchFamily="34" charset="0"/>
                <a:ea typeface="ＭＳ Ｐゴシック" charset="0"/>
                <a:cs typeface="Calibri" panose="020F0502020204030204" pitchFamily="34" charset="0"/>
              </a:rPr>
              <a:t>tipiracil</a:t>
            </a:r>
            <a:r>
              <a:rPr lang="en-US" sz="2400" dirty="0">
                <a:latin typeface="Calibri" panose="020F0502020204030204" pitchFamily="34" charset="0"/>
                <a:ea typeface="ＭＳ Ｐゴシック" charset="0"/>
                <a:cs typeface="Calibri" panose="020F0502020204030204" pitchFamily="34" charset="0"/>
              </a:rPr>
              <a:t>, a thymidine phosphorylase inhibitor </a:t>
            </a:r>
          </a:p>
          <a:p>
            <a:pPr marL="0" indent="0">
              <a:lnSpc>
                <a:spcPts val="2780"/>
              </a:lnSpc>
              <a:spcBef>
                <a:spcPts val="8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lnSpc>
                <a:spcPts val="2780"/>
              </a:lnSpc>
              <a:spcBef>
                <a:spcPts val="200"/>
              </a:spcBef>
              <a:spcAft>
                <a:spcPts val="200"/>
              </a:spcAft>
            </a:pPr>
            <a:r>
              <a:rPr lang="en-US" sz="2400" dirty="0">
                <a:latin typeface="Calibri" panose="020F0502020204030204" pitchFamily="34" charset="0"/>
                <a:ea typeface="ＭＳ Ｐゴシック" charset="0"/>
                <a:cs typeface="Calibri" panose="020F0502020204030204" pitchFamily="34" charset="0"/>
              </a:rPr>
              <a:t>As a single agent or in combination with bevacizumab for patients with mCRC who have previously received fluoropyrimidine-, oxaliplatin- and irinotecan-based chemotherapy, an anti-VEGF biological therapy and, if RAS wild type, an anti-EGFR therapy </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lnSpc>
                <a:spcPts val="2780"/>
              </a:lnSpc>
              <a:spcBef>
                <a:spcPts val="800"/>
              </a:spcBef>
              <a:spcAft>
                <a:spcPts val="20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Recommended dose</a:t>
            </a:r>
          </a:p>
          <a:p>
            <a:pPr>
              <a:lnSpc>
                <a:spcPts val="2780"/>
              </a:lnSpc>
              <a:spcBef>
                <a:spcPts val="200"/>
              </a:spcBef>
              <a:spcAft>
                <a:spcPts val="200"/>
              </a:spcAft>
            </a:pPr>
            <a:r>
              <a:rPr lang="en-US" sz="2400" dirty="0">
                <a:latin typeface="Calibri" panose="020F0502020204030204" pitchFamily="34" charset="0"/>
                <a:cs typeface="Calibri" panose="020F0502020204030204" pitchFamily="34" charset="0"/>
              </a:rPr>
              <a:t>35 mg/m</a:t>
            </a:r>
            <a:r>
              <a:rPr lang="en-US" sz="2400" baseline="30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(maximum 80 mg based on trifluridine) orally twice daily with food on days 1 through 5 and days 8 through 12 of each 28-day cycle until disease progression or unacceptable toxicity</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TAS-102 (trifluridine and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tipiracil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package insert, 8/2023.</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3548678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7B5385-353F-7442-AA90-1D4C7D12EB08}"/>
              </a:ext>
            </a:extLst>
          </p:cNvPr>
          <p:cNvSpPr>
            <a:spLocks noGrp="1"/>
          </p:cNvSpPr>
          <p:nvPr>
            <p:ph type="title"/>
          </p:nvPr>
        </p:nvSpPr>
        <p:spPr/>
        <p:txBody>
          <a:bodyPr/>
          <a:lstStyle/>
          <a:p>
            <a:pPr algn="l"/>
            <a:r>
              <a:rPr lang="en-US" dirty="0"/>
              <a:t>FDA Approves T</a:t>
            </a:r>
            <a:r>
              <a:rPr lang="en-US" b="1" dirty="0"/>
              <a:t>rifluridine and </a:t>
            </a:r>
            <a:r>
              <a:rPr lang="en-US" b="1" dirty="0" err="1"/>
              <a:t>Tipiracil</a:t>
            </a:r>
            <a:r>
              <a:rPr lang="en-US" b="1" dirty="0"/>
              <a:t> with Bevacizumab for Previously Treated Metastatic Colorectal Cancer</a:t>
            </a:r>
            <a:br>
              <a:rPr lang="en-US" dirty="0"/>
            </a:br>
            <a:r>
              <a:rPr lang="en-US" sz="2200" dirty="0"/>
              <a:t>Press Release – August 2, 2023</a:t>
            </a:r>
          </a:p>
        </p:txBody>
      </p:sp>
      <p:sp>
        <p:nvSpPr>
          <p:cNvPr id="5" name="Content Placeholder 4">
            <a:extLst>
              <a:ext uri="{FF2B5EF4-FFF2-40B4-BE49-F238E27FC236}">
                <a16:creationId xmlns:a16="http://schemas.microsoft.com/office/drawing/2014/main" id="{6DE76B68-4973-F04D-BC11-93E4575BE2A7}"/>
              </a:ext>
            </a:extLst>
          </p:cNvPr>
          <p:cNvSpPr>
            <a:spLocks noGrp="1"/>
          </p:cNvSpPr>
          <p:nvPr>
            <p:ph idx="1"/>
          </p:nvPr>
        </p:nvSpPr>
        <p:spPr>
          <a:xfrm>
            <a:off x="912285" y="1556792"/>
            <a:ext cx="10358967" cy="4320480"/>
          </a:xfrm>
        </p:spPr>
        <p:txBody>
          <a:bodyPr/>
          <a:lstStyle/>
          <a:p>
            <a:pPr marL="98425" indent="0">
              <a:buNone/>
            </a:pPr>
            <a:r>
              <a:rPr lang="en-US" sz="2200" b="0" dirty="0"/>
              <a:t>“On August 2, 2023, the Food and Drug Administration approved trifluridine and </a:t>
            </a:r>
            <a:r>
              <a:rPr lang="en-US" sz="2200" b="0" dirty="0" err="1"/>
              <a:t>tipiracil</a:t>
            </a:r>
            <a:r>
              <a:rPr lang="en-US" sz="2200" b="0" dirty="0"/>
              <a:t> with bevacizumab, for metastatic colorectal cancer (mCRC) previously treated with fluoropyrimidine-, oxaliplatin- and irinotecan-based chemotherapy, an anti-VEGF biological therapy, and if RAS wild-type, an anti-EGFR therapy. FDA had previously approved single-agent trifluridine and </a:t>
            </a:r>
            <a:r>
              <a:rPr lang="en-US" sz="2200" b="0" dirty="0" err="1"/>
              <a:t>tipiracil</a:t>
            </a:r>
            <a:r>
              <a:rPr lang="en-US" sz="2200" b="0" dirty="0"/>
              <a:t> for this indication in September 2015.</a:t>
            </a:r>
          </a:p>
          <a:p>
            <a:pPr marL="98425" indent="0">
              <a:buNone/>
            </a:pPr>
            <a:r>
              <a:rPr lang="en-US" sz="2200" b="0" dirty="0"/>
              <a:t>Safety and efficacy were evaluated in SUNLIGHT (NCT04737187), a randomized, open-label, multicenter, global trial of trifluridine and </a:t>
            </a:r>
            <a:r>
              <a:rPr lang="en-US" sz="2200" b="0" dirty="0" err="1"/>
              <a:t>tipiracil</a:t>
            </a:r>
            <a:r>
              <a:rPr lang="en-US" sz="2200" b="0" dirty="0"/>
              <a:t> with bevacizumab compared to single-agent trifluridine and </a:t>
            </a:r>
            <a:r>
              <a:rPr lang="en-US" sz="2200" b="0" dirty="0" err="1"/>
              <a:t>tipiracil</a:t>
            </a:r>
            <a:r>
              <a:rPr lang="en-US" sz="2200" b="0" dirty="0"/>
              <a:t> in 492 patients with mCRC who received a maximum of two prior chemotherapy regimens and demonstrated progressive disease or intolerance to the last regimen.</a:t>
            </a:r>
          </a:p>
          <a:p>
            <a:pPr marL="98425" indent="0">
              <a:buNone/>
            </a:pPr>
            <a:r>
              <a:rPr lang="en-US" sz="2200" b="0" dirty="0"/>
              <a:t>The recommended trifluridine and </a:t>
            </a:r>
            <a:r>
              <a:rPr lang="en-US" sz="2200" b="0" dirty="0" err="1"/>
              <a:t>tipiracil</a:t>
            </a:r>
            <a:r>
              <a:rPr lang="en-US" sz="2200" b="0" dirty="0"/>
              <a:t> dose is 35 mg/m</a:t>
            </a:r>
            <a:r>
              <a:rPr lang="en-US" sz="2200" b="0" baseline="30000" dirty="0"/>
              <a:t>2</a:t>
            </a:r>
            <a:r>
              <a:rPr lang="en-US" sz="2200" b="0" dirty="0"/>
              <a:t> orally twice daily with food on days 1 through 5 and days 8 through 12 of each 28-day cycle”</a:t>
            </a:r>
          </a:p>
        </p:txBody>
      </p:sp>
      <p:sp>
        <p:nvSpPr>
          <p:cNvPr id="7" name="TextBox 6">
            <a:extLst>
              <a:ext uri="{FF2B5EF4-FFF2-40B4-BE49-F238E27FC236}">
                <a16:creationId xmlns:a16="http://schemas.microsoft.com/office/drawing/2014/main" id="{5519529D-E911-384C-A651-185DF39C1365}"/>
              </a:ext>
            </a:extLst>
          </p:cNvPr>
          <p:cNvSpPr txBox="1"/>
          <p:nvPr/>
        </p:nvSpPr>
        <p:spPr>
          <a:xfrm>
            <a:off x="335360" y="6334780"/>
            <a:ext cx="11173711" cy="52322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rPr>
              <a:t>https://</a:t>
            </a:r>
            <a:r>
              <a:rPr kumimoji="0" lang="en-US" sz="1400" b="0" i="0" u="none" strike="noStrike" kern="1200" cap="none" spc="0" normalizeH="0" baseline="0" noProof="0" dirty="0" err="1">
                <a:ln>
                  <a:noFill/>
                </a:ln>
                <a:solidFill>
                  <a:srgbClr val="000000"/>
                </a:solidFill>
                <a:effectLst/>
                <a:uLnTx/>
                <a:uFillTx/>
                <a:latin typeface="Calibri"/>
                <a:ea typeface="MS PGothic" charset="0"/>
              </a:rPr>
              <a:t>www.fda.gov</a:t>
            </a:r>
            <a:r>
              <a:rPr kumimoji="0" lang="en-US" sz="1400" b="0" i="0" u="none" strike="noStrike" kern="1200" cap="none" spc="0" normalizeH="0" baseline="0" noProof="0" dirty="0">
                <a:ln>
                  <a:noFill/>
                </a:ln>
                <a:solidFill>
                  <a:srgbClr val="000000"/>
                </a:solidFill>
                <a:effectLst/>
                <a:uLnTx/>
                <a:uFillTx/>
                <a:latin typeface="Calibri"/>
                <a:ea typeface="MS PGothic" charset="0"/>
              </a:rPr>
              <a:t>/drugs/drug-approvals-and-databases/fda-approves-trifluridine-and-tipiracil-bevacizumab-previously-treated-metastatic-colorectal-cancer</a:t>
            </a:r>
          </a:p>
        </p:txBody>
      </p:sp>
    </p:spTree>
    <p:extLst>
      <p:ext uri="{BB962C8B-B14F-4D97-AF65-F5344CB8AC3E}">
        <p14:creationId xmlns:p14="http://schemas.microsoft.com/office/powerpoint/2010/main" val="3320339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12576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TAS-102/Bevacizumab: Common Side Effects</a:t>
            </a:r>
          </a:p>
        </p:txBody>
      </p:sp>
      <p:sp>
        <p:nvSpPr>
          <p:cNvPr id="63489" name="Content Placeholder 1"/>
          <p:cNvSpPr>
            <a:spLocks noGrp="1"/>
          </p:cNvSpPr>
          <p:nvPr>
            <p:ph idx="1"/>
          </p:nvPr>
        </p:nvSpPr>
        <p:spPr>
          <a:xfrm>
            <a:off x="623392" y="1234373"/>
            <a:ext cx="10972800" cy="2374186"/>
          </a:xfrm>
        </p:spPr>
        <p:txBody>
          <a:bodyPr/>
          <a:lstStyle/>
          <a:p>
            <a:pPr marL="0" indent="0">
              <a:lnSpc>
                <a:spcPts val="2780"/>
              </a:lnSpc>
              <a:spcBef>
                <a:spcPts val="200"/>
              </a:spcBef>
              <a:spcAft>
                <a:spcPts val="200"/>
              </a:spcAft>
              <a:buNone/>
            </a:pPr>
            <a:r>
              <a:rPr lang="en-US" sz="1800" dirty="0">
                <a:latin typeface="Calibri" panose="020F0502020204030204" pitchFamily="34" charset="0"/>
                <a:ea typeface="ＭＳ Ｐゴシック" charset="0"/>
                <a:cs typeface="Calibri" panose="020F0502020204030204" pitchFamily="34" charset="0"/>
              </a:rPr>
              <a:t>The most common side effects of TAS-102 when used alone include </a:t>
            </a:r>
          </a:p>
          <a:p>
            <a:pPr>
              <a:lnSpc>
                <a:spcPts val="2780"/>
              </a:lnSpc>
              <a:spcBef>
                <a:spcPts val="200"/>
              </a:spcBef>
              <a:spcAft>
                <a:spcPts val="200"/>
              </a:spcAft>
            </a:pPr>
            <a:r>
              <a:rPr lang="en-US" sz="1800" b="0" dirty="0">
                <a:latin typeface="Calibri" panose="020F0502020204030204" pitchFamily="34" charset="0"/>
                <a:ea typeface="ＭＳ Ｐゴシック" charset="0"/>
                <a:cs typeface="Calibri" panose="020F0502020204030204" pitchFamily="34" charset="0"/>
              </a:rPr>
              <a:t>Low blood counts </a:t>
            </a:r>
          </a:p>
          <a:p>
            <a:pPr>
              <a:lnSpc>
                <a:spcPts val="2780"/>
              </a:lnSpc>
              <a:spcBef>
                <a:spcPts val="200"/>
              </a:spcBef>
              <a:spcAft>
                <a:spcPts val="200"/>
              </a:spcAft>
            </a:pPr>
            <a:r>
              <a:rPr lang="en-US" sz="1800" b="0" dirty="0">
                <a:latin typeface="Calibri" panose="020F0502020204030204" pitchFamily="34" charset="0"/>
                <a:ea typeface="ＭＳ Ｐゴシック" charset="0"/>
                <a:cs typeface="Calibri" panose="020F0502020204030204" pitchFamily="34" charset="0"/>
              </a:rPr>
              <a:t>Tiredness and weakness </a:t>
            </a:r>
          </a:p>
          <a:p>
            <a:pPr>
              <a:lnSpc>
                <a:spcPts val="2780"/>
              </a:lnSpc>
              <a:spcBef>
                <a:spcPts val="200"/>
              </a:spcBef>
              <a:spcAft>
                <a:spcPts val="200"/>
              </a:spcAft>
            </a:pPr>
            <a:r>
              <a:rPr lang="en-US" sz="1800" b="0" dirty="0">
                <a:latin typeface="Calibri" panose="020F0502020204030204" pitchFamily="34" charset="0"/>
                <a:ea typeface="ＭＳ Ｐゴシック" charset="0"/>
                <a:cs typeface="Calibri" panose="020F0502020204030204" pitchFamily="34" charset="0"/>
              </a:rPr>
              <a:t>Nausea </a:t>
            </a:r>
          </a:p>
          <a:p>
            <a:pPr>
              <a:lnSpc>
                <a:spcPts val="2780"/>
              </a:lnSpc>
              <a:spcBef>
                <a:spcPts val="200"/>
              </a:spcBef>
              <a:spcAft>
                <a:spcPts val="200"/>
              </a:spcAft>
            </a:pPr>
            <a:r>
              <a:rPr lang="en-US" sz="1800" b="0" dirty="0">
                <a:latin typeface="Calibri" panose="020F0502020204030204" pitchFamily="34" charset="0"/>
                <a:ea typeface="ＭＳ Ｐゴシック" charset="0"/>
                <a:cs typeface="Calibri" panose="020F0502020204030204" pitchFamily="34" charset="0"/>
              </a:rPr>
              <a:t>Decreased appetite </a:t>
            </a:r>
          </a:p>
        </p:txBody>
      </p:sp>
      <p:sp>
        <p:nvSpPr>
          <p:cNvPr id="63491" name="TextBox 6"/>
          <p:cNvSpPr txBox="1">
            <a:spLocks noChangeArrowheads="1"/>
          </p:cNvSpPr>
          <p:nvPr/>
        </p:nvSpPr>
        <p:spPr bwMode="auto">
          <a:xfrm>
            <a:off x="228600" y="6237312"/>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TAS-102 (trifluridine and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tipiracil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patient information, 8/2023</a:t>
            </a:r>
            <a:endPar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3" name="Content Placeholder 1">
            <a:extLst>
              <a:ext uri="{FF2B5EF4-FFF2-40B4-BE49-F238E27FC236}">
                <a16:creationId xmlns:a16="http://schemas.microsoft.com/office/drawing/2014/main" id="{E18BCECD-4C2D-EE2A-FE57-89B84FE1CD98}"/>
              </a:ext>
            </a:extLst>
          </p:cNvPr>
          <p:cNvSpPr txBox="1">
            <a:spLocks/>
          </p:cNvSpPr>
          <p:nvPr/>
        </p:nvSpPr>
        <p:spPr bwMode="auto">
          <a:xfrm>
            <a:off x="623392" y="3570028"/>
            <a:ext cx="10972800" cy="237418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780"/>
              </a:lnSpc>
              <a:spcBef>
                <a:spcPts val="200"/>
              </a:spcBef>
              <a:spcAft>
                <a:spcPts val="20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most common side effects of TAS-102 when used in combination with bevacizumab include </a:t>
            </a:r>
          </a:p>
          <a:p>
            <a:pPr marL="390525" marR="0" lvl="0" indent="-292100" algn="l" defTabSz="412750" rtl="0" eaLnBrk="0" fontAlgn="base" latinLnBrk="0" hangingPunct="0">
              <a:lnSpc>
                <a:spcPts val="2780"/>
              </a:lnSpc>
              <a:spcBef>
                <a:spcPts val="200"/>
              </a:spcBef>
              <a:spcAft>
                <a:spcPts val="2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Low blood counts </a:t>
            </a:r>
          </a:p>
          <a:p>
            <a:pPr marL="390525" marR="0" lvl="0" indent="-292100" algn="l" defTabSz="412750" rtl="0" eaLnBrk="0" fontAlgn="base" latinLnBrk="0" hangingPunct="0">
              <a:lnSpc>
                <a:spcPts val="2780"/>
              </a:lnSpc>
              <a:spcBef>
                <a:spcPts val="200"/>
              </a:spcBef>
              <a:spcAft>
                <a:spcPts val="2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Tiredness and weakness </a:t>
            </a:r>
          </a:p>
          <a:p>
            <a:pPr marL="390525" marR="0" lvl="0" indent="-292100" algn="l" defTabSz="412750" rtl="0" eaLnBrk="0" fontAlgn="base" latinLnBrk="0" hangingPunct="0">
              <a:lnSpc>
                <a:spcPts val="2780"/>
              </a:lnSpc>
              <a:spcBef>
                <a:spcPts val="200"/>
              </a:spcBef>
              <a:spcAft>
                <a:spcPts val="2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Nausea </a:t>
            </a:r>
          </a:p>
          <a:p>
            <a:pPr marL="390525" marR="0" lvl="0" indent="-292100" algn="l" defTabSz="412750" rtl="0" eaLnBrk="0" fontAlgn="base" latinLnBrk="0" hangingPunct="0">
              <a:lnSpc>
                <a:spcPts val="2780"/>
              </a:lnSpc>
              <a:spcBef>
                <a:spcPts val="200"/>
              </a:spcBef>
              <a:spcAft>
                <a:spcPts val="2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Certain abnormal liver function blood tests </a:t>
            </a:r>
          </a:p>
          <a:p>
            <a:pPr marL="0" marR="0" lvl="0" indent="0" algn="l" defTabSz="412750" rtl="0" eaLnBrk="0" fontAlgn="base" latinLnBrk="0" hangingPunct="0">
              <a:lnSpc>
                <a:spcPts val="2780"/>
              </a:lnSpc>
              <a:spcBef>
                <a:spcPts val="200"/>
              </a:spcBef>
              <a:spcAft>
                <a:spcPts val="200"/>
              </a:spcAft>
              <a:buClr>
                <a:srgbClr val="000000"/>
              </a:buClr>
              <a:buSzPct val="100000"/>
              <a:buFont typeface="Arial" pitchFamily="-72" charset="0"/>
              <a:buNone/>
              <a:tabLst/>
              <a:defRPr/>
            </a:pP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Content Placeholder 1">
            <a:extLst>
              <a:ext uri="{FF2B5EF4-FFF2-40B4-BE49-F238E27FC236}">
                <a16:creationId xmlns:a16="http://schemas.microsoft.com/office/drawing/2014/main" id="{317AA237-5370-7096-EA4C-CFABFDD27446}"/>
              </a:ext>
            </a:extLst>
          </p:cNvPr>
          <p:cNvSpPr txBox="1">
            <a:spLocks/>
          </p:cNvSpPr>
          <p:nvPr/>
        </p:nvSpPr>
        <p:spPr bwMode="auto">
          <a:xfrm>
            <a:off x="6705023" y="1674820"/>
            <a:ext cx="3765376" cy="170544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ts val="2780"/>
              </a:lnSpc>
              <a:spcBef>
                <a:spcPts val="200"/>
              </a:spcBef>
              <a:spcAft>
                <a:spcPts val="2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Diarrhea</a:t>
            </a:r>
          </a:p>
          <a:p>
            <a:pPr marL="390525" marR="0" lvl="0" indent="-292100" algn="l" defTabSz="412750" rtl="0" eaLnBrk="0" fontAlgn="base" latinLnBrk="0" hangingPunct="0">
              <a:lnSpc>
                <a:spcPts val="2780"/>
              </a:lnSpc>
              <a:spcBef>
                <a:spcPts val="200"/>
              </a:spcBef>
              <a:spcAft>
                <a:spcPts val="2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Vomiting</a:t>
            </a:r>
          </a:p>
          <a:p>
            <a:pPr marL="390525" marR="0" lvl="0" indent="-292100" algn="l" defTabSz="412750" rtl="0" eaLnBrk="0" fontAlgn="base" latinLnBrk="0" hangingPunct="0">
              <a:lnSpc>
                <a:spcPts val="2780"/>
              </a:lnSpc>
              <a:spcBef>
                <a:spcPts val="200"/>
              </a:spcBef>
              <a:spcAft>
                <a:spcPts val="2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Abdominal pain</a:t>
            </a:r>
          </a:p>
          <a:p>
            <a:pPr marL="390525" marR="0" lvl="0" indent="-292100" algn="l" defTabSz="412750" rtl="0" eaLnBrk="0" fontAlgn="base" latinLnBrk="0" hangingPunct="0">
              <a:lnSpc>
                <a:spcPts val="2780"/>
              </a:lnSpc>
              <a:spcBef>
                <a:spcPts val="200"/>
              </a:spcBef>
              <a:spcAft>
                <a:spcPts val="200"/>
              </a:spcAft>
              <a:buClr>
                <a:srgbClr val="000000"/>
              </a:buClr>
              <a:buSzPct val="100000"/>
              <a:buFont typeface="Arial" pitchFamily="-72"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Fever </a:t>
            </a:r>
          </a:p>
        </p:txBody>
      </p:sp>
      <p:sp>
        <p:nvSpPr>
          <p:cNvPr id="6" name="TextBox 5">
            <a:extLst>
              <a:ext uri="{FF2B5EF4-FFF2-40B4-BE49-F238E27FC236}">
                <a16:creationId xmlns:a16="http://schemas.microsoft.com/office/drawing/2014/main" id="{2A445F23-49D0-2560-C4A6-C504B240FD76}"/>
              </a:ext>
            </a:extLst>
          </p:cNvPr>
          <p:cNvSpPr txBox="1"/>
          <p:nvPr/>
        </p:nvSpPr>
        <p:spPr>
          <a:xfrm>
            <a:off x="6736752" y="3949557"/>
            <a:ext cx="3988720" cy="1653658"/>
          </a:xfrm>
          <a:prstGeom prst="rect">
            <a:avLst/>
          </a:prstGeom>
          <a:noFill/>
        </p:spPr>
        <p:txBody>
          <a:bodyPr wrap="square">
            <a:spAutoFit/>
          </a:bodyPr>
          <a:lstStyle/>
          <a:p>
            <a:pPr marL="285750" marR="0" lvl="0" indent="-285750" algn="l" defTabSz="455613" rtl="0" eaLnBrk="1" fontAlgn="base" latinLnBrk="0" hangingPunct="1">
              <a:lnSpc>
                <a:spcPts val="2780"/>
              </a:lnSpc>
              <a:spcBef>
                <a:spcPts val="200"/>
              </a:spcBef>
              <a:spcAft>
                <a:spcPts val="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Decreased sodium in blood</a:t>
            </a:r>
          </a:p>
          <a:p>
            <a:pPr marL="285750" marR="0" lvl="0" indent="-285750" algn="l" defTabSz="455613" rtl="0" eaLnBrk="1" fontAlgn="base" latinLnBrk="0" hangingPunct="1">
              <a:lnSpc>
                <a:spcPts val="2780"/>
              </a:lnSpc>
              <a:spcBef>
                <a:spcPts val="200"/>
              </a:spcBef>
              <a:spcAft>
                <a:spcPts val="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Diarrhea</a:t>
            </a:r>
          </a:p>
          <a:p>
            <a:pPr marL="285750" marR="0" lvl="0" indent="-285750" algn="l" defTabSz="455613" rtl="0" eaLnBrk="1" fontAlgn="base" latinLnBrk="0" hangingPunct="1">
              <a:lnSpc>
                <a:spcPts val="2780"/>
              </a:lnSpc>
              <a:spcBef>
                <a:spcPts val="200"/>
              </a:spcBef>
              <a:spcAft>
                <a:spcPts val="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Abdominal pain</a:t>
            </a:r>
          </a:p>
          <a:p>
            <a:pPr marL="285750" marR="0" lvl="0" indent="-285750" algn="l" defTabSz="455613" rtl="0" eaLnBrk="1" fontAlgn="base" latinLnBrk="0" hangingPunct="1">
              <a:lnSpc>
                <a:spcPts val="2780"/>
              </a:lnSpc>
              <a:spcBef>
                <a:spcPts val="200"/>
              </a:spcBef>
              <a:spcAft>
                <a:spcPts val="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Decreased appetite </a:t>
            </a:r>
          </a:p>
        </p:txBody>
      </p:sp>
    </p:spTree>
    <p:extLst>
      <p:ext uri="{BB962C8B-B14F-4D97-AF65-F5344CB8AC3E}">
        <p14:creationId xmlns:p14="http://schemas.microsoft.com/office/powerpoint/2010/main" val="23164648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Caroline Kuhlman, MSN, APRN-BC</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mCRC who are about to begin therapy with TAS-102/bevacizumab</a:t>
            </a:r>
          </a:p>
          <a:p>
            <a:pPr marL="98425" indent="0">
              <a:buNone/>
            </a:pPr>
            <a:endParaRPr lang="en-US" sz="3200" dirty="0"/>
          </a:p>
        </p:txBody>
      </p:sp>
      <p:pic>
        <p:nvPicPr>
          <p:cNvPr id="2" name="Picture 1">
            <a:extLst>
              <a:ext uri="{FF2B5EF4-FFF2-40B4-BE49-F238E27FC236}">
                <a16:creationId xmlns:a16="http://schemas.microsoft.com/office/drawing/2014/main" id="{B03E93FF-E78B-24CD-156E-5095EA683A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41899" y="200025"/>
            <a:ext cx="1261872" cy="1261872"/>
          </a:xfrm>
          <a:prstGeom prst="rect">
            <a:avLst/>
          </a:prstGeom>
        </p:spPr>
      </p:pic>
    </p:spTree>
    <p:extLst>
      <p:ext uri="{BB962C8B-B14F-4D97-AF65-F5344CB8AC3E}">
        <p14:creationId xmlns:p14="http://schemas.microsoft.com/office/powerpoint/2010/main" val="12825213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C4919-FF00-DC8A-D233-2743BBCCF1CB}"/>
              </a:ext>
            </a:extLst>
          </p:cNvPr>
          <p:cNvSpPr txBox="1">
            <a:spLocks/>
          </p:cNvSpPr>
          <p:nvPr/>
        </p:nvSpPr>
        <p:spPr>
          <a:xfrm>
            <a:off x="1415480" y="1916832"/>
            <a:ext cx="9361040" cy="2520280"/>
          </a:xfrm>
          <a:prstGeom prst="rect">
            <a:avLst/>
          </a:prstGeom>
          <a:solidFill>
            <a:srgbClr val="E9F8FD"/>
          </a:solidFill>
          <a:ln>
            <a:solidFill>
              <a:schemeClr val="tx2">
                <a:lumMod val="50000"/>
                <a:lumOff val="50000"/>
              </a:schemeClr>
            </a:solidFill>
          </a:ln>
        </p:spPr>
        <p:txBody>
          <a:bodyPr lIns="365760" rIns="36576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This educational activity contains discussion of </a:t>
            </a:r>
            <a:b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b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non-FDA-approved uses of agents and regimens. Please refer to official prescribing information for each product for approved indications. </a:t>
            </a:r>
            <a:endParaRPr kumimoji="0" lang="en-US" sz="3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2919813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F4A71-234F-491B-EF1C-2A9060986052}"/>
              </a:ext>
            </a:extLst>
          </p:cNvPr>
          <p:cNvSpPr/>
          <p:nvPr/>
        </p:nvSpPr>
        <p:spPr bwMode="auto">
          <a:xfrm>
            <a:off x="696262" y="5157192"/>
            <a:ext cx="10800338" cy="65720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84314" cy="4799013"/>
          </a:xfrm>
        </p:spPr>
        <p:txBody>
          <a:bodyPr/>
          <a:lstStyle/>
          <a:p>
            <a:pPr marL="0" marR="0" indent="0">
              <a:spcBef>
                <a:spcPts val="1800"/>
              </a:spcBef>
              <a:spcAft>
                <a:spcPts val="0"/>
              </a:spcAft>
              <a:buNone/>
            </a:pPr>
            <a:r>
              <a:rPr lang="en-US" sz="2500" dirty="0">
                <a:solidFill>
                  <a:srgbClr val="0432FF"/>
                </a:solidFill>
              </a:rPr>
              <a:t>Introduction </a:t>
            </a:r>
          </a:p>
          <a:p>
            <a:pPr marL="0" marR="0" indent="0">
              <a:spcBef>
                <a:spcPts val="1800"/>
              </a:spcBef>
              <a:spcAft>
                <a:spcPts val="0"/>
              </a:spcAft>
              <a:buNone/>
            </a:pPr>
            <a:r>
              <a:rPr lang="en-US" sz="2500" dirty="0">
                <a:solidFill>
                  <a:srgbClr val="0432FF"/>
                </a:solidFill>
              </a:rPr>
              <a:t>Part 1: Gastroesophageal Cancer</a:t>
            </a:r>
          </a:p>
          <a:p>
            <a:pPr marL="0" indent="0">
              <a:spcBef>
                <a:spcPts val="1800"/>
              </a:spcBef>
              <a:spcAft>
                <a:spcPts val="0"/>
              </a:spcAft>
              <a:buNone/>
            </a:pPr>
            <a:r>
              <a:rPr lang="en-US" sz="2500" dirty="0">
                <a:solidFill>
                  <a:srgbClr val="0432FF"/>
                </a:solidFill>
              </a:rPr>
              <a:t>Part 2: Colorectal Cancer</a:t>
            </a:r>
            <a:r>
              <a:rPr lang="en-US" sz="2400" dirty="0">
                <a:solidFill>
                  <a:srgbClr val="0432FF"/>
                </a:solidFill>
              </a:rPr>
              <a:t> (CRC)</a:t>
            </a:r>
            <a:endParaRPr lang="en-US" sz="2500" dirty="0">
              <a:solidFill>
                <a:srgbClr val="0432FF"/>
              </a:solidFill>
            </a:endParaRPr>
          </a:p>
          <a:p>
            <a:pPr marL="342900" indent="-342900">
              <a:spcBef>
                <a:spcPts val="1800"/>
              </a:spcBef>
              <a:spcAft>
                <a:spcPts val="0"/>
              </a:spcAft>
            </a:pPr>
            <a:r>
              <a:rPr lang="en-US" sz="2500" dirty="0">
                <a:solidFill>
                  <a:schemeClr val="tx1"/>
                </a:solidFill>
              </a:rPr>
              <a:t>Module 4: Adjuvant Therapy in the Management of Localized CRC</a:t>
            </a:r>
          </a:p>
          <a:p>
            <a:pPr marL="342900" indent="-342900">
              <a:spcBef>
                <a:spcPts val="1800"/>
              </a:spcBef>
              <a:spcAft>
                <a:spcPts val="0"/>
              </a:spcAft>
            </a:pPr>
            <a:r>
              <a:rPr lang="en-US" sz="2500" dirty="0">
                <a:solidFill>
                  <a:schemeClr val="tx1"/>
                </a:solidFill>
              </a:rPr>
              <a:t>Module 5: Immunotherapy in the Management of Metastatic CRC (mCRC)</a:t>
            </a:r>
          </a:p>
          <a:p>
            <a:pPr marL="342900" indent="-342900">
              <a:spcBef>
                <a:spcPts val="1800"/>
              </a:spcBef>
              <a:spcAft>
                <a:spcPts val="0"/>
              </a:spcAft>
            </a:pPr>
            <a:r>
              <a:rPr lang="en-US" sz="2500" dirty="0">
                <a:solidFill>
                  <a:schemeClr val="tx1"/>
                </a:solidFill>
              </a:rPr>
              <a:t>Module 6: Management Approaches for Patients with Relapsed/Refractory (R/R) mCRC</a:t>
            </a:r>
          </a:p>
          <a:p>
            <a:pPr marL="342900" indent="-342900">
              <a:spcBef>
                <a:spcPts val="1800"/>
              </a:spcBef>
              <a:spcAft>
                <a:spcPts val="0"/>
              </a:spcAft>
            </a:pPr>
            <a:r>
              <a:rPr lang="en-US" sz="2500" dirty="0">
                <a:solidFill>
                  <a:schemeClr val="bg1"/>
                </a:solidFill>
              </a:rPr>
              <a:t>Module 7: Use of Novel Targeted Therapy in the Management of mCRC</a:t>
            </a:r>
          </a:p>
          <a:p>
            <a:pPr marL="342900" indent="-342900">
              <a:spcBef>
                <a:spcPts val="1800"/>
              </a:spcBef>
              <a:spcAft>
                <a:spcPts val="0"/>
              </a:spcAft>
            </a:pPr>
            <a:endParaRPr lang="en-US" sz="2500" b="0" dirty="0">
              <a:solidFill>
                <a:schemeClr val="tx1"/>
              </a:solidFill>
            </a:endParaRPr>
          </a:p>
          <a:p>
            <a:pPr marL="0" marR="0" indent="0">
              <a:spcBef>
                <a:spcPts val="1800"/>
              </a:spcBef>
              <a:spcAft>
                <a:spcPts val="0"/>
              </a:spcAft>
              <a:buNone/>
            </a:pPr>
            <a:endParaRPr lang="en-US" sz="2500" dirty="0">
              <a:solidFill>
                <a:srgbClr val="0432FF"/>
              </a:solidFill>
            </a:endParaRPr>
          </a:p>
        </p:txBody>
      </p:sp>
    </p:spTree>
    <p:extLst>
      <p:ext uri="{BB962C8B-B14F-4D97-AF65-F5344CB8AC3E}">
        <p14:creationId xmlns:p14="http://schemas.microsoft.com/office/powerpoint/2010/main" val="12180101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D3B6B1-8FF6-D559-D225-30D5DBC16903}"/>
              </a:ext>
            </a:extLst>
          </p:cNvPr>
          <p:cNvSpPr/>
          <p:nvPr/>
        </p:nvSpPr>
        <p:spPr bwMode="auto">
          <a:xfrm>
            <a:off x="2063552" y="188640"/>
            <a:ext cx="7920880" cy="144015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6" name="TextBox 5">
            <a:extLst>
              <a:ext uri="{FF2B5EF4-FFF2-40B4-BE49-F238E27FC236}">
                <a16:creationId xmlns:a16="http://schemas.microsoft.com/office/drawing/2014/main" id="{B5D6A28D-BD7B-DB45-E1C5-853E2B399FC1}"/>
              </a:ext>
            </a:extLst>
          </p:cNvPr>
          <p:cNvSpPr txBox="1"/>
          <p:nvPr/>
        </p:nvSpPr>
        <p:spPr>
          <a:xfrm>
            <a:off x="9723940" y="1763688"/>
            <a:ext cx="2429961"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Strickler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9" name="Picture 8">
            <a:extLst>
              <a:ext uri="{FF2B5EF4-FFF2-40B4-BE49-F238E27FC236}">
                <a16:creationId xmlns:a16="http://schemas.microsoft.com/office/drawing/2014/main" id="{F63232B7-48F3-8762-06D6-0FD8A4CC2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73579" y="177988"/>
            <a:ext cx="1554480" cy="1554480"/>
          </a:xfrm>
          <a:prstGeom prst="rect">
            <a:avLst/>
          </a:prstGeom>
        </p:spPr>
      </p:pic>
      <p:sp>
        <p:nvSpPr>
          <p:cNvPr id="11" name="TextBox 10">
            <a:extLst>
              <a:ext uri="{FF2B5EF4-FFF2-40B4-BE49-F238E27FC236}">
                <a16:creationId xmlns:a16="http://schemas.microsoft.com/office/drawing/2014/main" id="{6AA7F557-1155-64ED-F5AB-E6AF7893F2BE}"/>
              </a:ext>
            </a:extLst>
          </p:cNvPr>
          <p:cNvSpPr txBox="1"/>
          <p:nvPr/>
        </p:nvSpPr>
        <p:spPr>
          <a:xfrm>
            <a:off x="70833" y="1763688"/>
            <a:ext cx="2060244"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Shah</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2" name="Picture 11">
            <a:extLst>
              <a:ext uri="{FF2B5EF4-FFF2-40B4-BE49-F238E27FC236}">
                <a16:creationId xmlns:a16="http://schemas.microsoft.com/office/drawing/2014/main" id="{5B58686A-5326-EE93-7D1A-33F808B777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127" y="177988"/>
            <a:ext cx="1554480" cy="1554480"/>
          </a:xfrm>
          <a:prstGeom prst="rect">
            <a:avLst/>
          </a:prstGeom>
        </p:spPr>
      </p:pic>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1100955" y="2708920"/>
            <a:ext cx="10478418" cy="2354018"/>
          </a:xfrm>
        </p:spPr>
        <p:txBody>
          <a:bodyPr/>
          <a:lstStyle/>
          <a:p>
            <a:pPr marL="342900" marR="0" lvl="0" indent="-342900">
              <a:lnSpc>
                <a:spcPct val="100000"/>
              </a:lnSpc>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Incidence of KRAS G12C mutations in mCRC; mechanism of action of sotorasib and adagrasib</a:t>
            </a:r>
          </a:p>
          <a:p>
            <a:pPr marL="342900" marR="0" lvl="0" indent="-342900">
              <a:lnSpc>
                <a:spcPct val="100000"/>
              </a:lnSpc>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Available efficacy and safety data with sotorasib and adagrasib monotherapy for patients with mCRC and KRAS G12C mutations</a:t>
            </a:r>
          </a:p>
          <a:p>
            <a:pPr marL="342900" marR="0" lvl="0" indent="-342900">
              <a:lnSpc>
                <a:spcPct val="100000"/>
              </a:lnSpc>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Rationale for combining KRAS-targeted agents with anti-EGFR therapy for mCRC</a:t>
            </a:r>
          </a:p>
          <a:p>
            <a:pPr marL="342900" marR="0" lvl="0" indent="-342900">
              <a:lnSpc>
                <a:spcPct val="100000"/>
              </a:lnSpc>
              <a:spcBef>
                <a:spcPts val="0"/>
              </a:spcBef>
              <a:spcAft>
                <a:spcPts val="600"/>
              </a:spcAft>
              <a:buFont typeface="Symbol" pitchFamily="2" charset="2"/>
              <a:buChar char=""/>
            </a:pPr>
            <a:r>
              <a:rPr lang="en-US" sz="2400" kern="100" dirty="0">
                <a:effectLst/>
                <a:latin typeface="+mn-lt"/>
                <a:ea typeface="Aptos" panose="020B0004020202020204" pitchFamily="34" charset="0"/>
                <a:cs typeface="Times New Roman" panose="02020603050405020304" pitchFamily="18" charset="0"/>
              </a:rPr>
              <a:t>Recently presented findings with sotorasib and panitumumab for patients with </a:t>
            </a:r>
            <a:r>
              <a:rPr lang="en-US" sz="2400" kern="100" dirty="0" err="1">
                <a:effectLst/>
                <a:latin typeface="+mn-lt"/>
                <a:ea typeface="Aptos" panose="020B0004020202020204" pitchFamily="34" charset="0"/>
                <a:cs typeface="Times New Roman" panose="02020603050405020304" pitchFamily="18" charset="0"/>
              </a:rPr>
              <a:t>chemorefractory</a:t>
            </a:r>
            <a:r>
              <a:rPr lang="en-US" sz="2400" kern="100" dirty="0">
                <a:effectLst/>
                <a:latin typeface="+mn-lt"/>
                <a:ea typeface="Aptos" panose="020B0004020202020204" pitchFamily="34" charset="0"/>
                <a:cs typeface="Times New Roman" panose="02020603050405020304" pitchFamily="18" charset="0"/>
              </a:rPr>
              <a:t> mCRC with a KRAS G12C mutation; potential clinical role of this strategy</a:t>
            </a:r>
          </a:p>
        </p:txBody>
      </p:sp>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2207568" y="383728"/>
            <a:ext cx="7660388" cy="1143000"/>
          </a:xfrm>
        </p:spPr>
        <p:txBody>
          <a:bodyPr lIns="91440" tIns="91440" rIns="91440" bIns="182880"/>
          <a:lstStyle/>
          <a:p>
            <a:r>
              <a:rPr lang="en-US" dirty="0">
                <a:solidFill>
                  <a:schemeClr val="bg1"/>
                </a:solidFill>
              </a:rPr>
              <a:t>The Potential Role of KRAS-Targeted Therapy in the Management of mCRC</a:t>
            </a:r>
          </a:p>
        </p:txBody>
      </p:sp>
      <p:sp>
        <p:nvSpPr>
          <p:cNvPr id="2" name="TextBox 1">
            <a:extLst>
              <a:ext uri="{FF2B5EF4-FFF2-40B4-BE49-F238E27FC236}">
                <a16:creationId xmlns:a16="http://schemas.microsoft.com/office/drawing/2014/main" id="{5976E021-E986-697F-3320-B4501830558B}"/>
              </a:ext>
            </a:extLst>
          </p:cNvPr>
          <p:cNvSpPr txBox="1"/>
          <p:nvPr/>
        </p:nvSpPr>
        <p:spPr>
          <a:xfrm>
            <a:off x="15544800" y="228600"/>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9276568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KRAS: An Important Target for GI Cancers</a:t>
            </a:r>
          </a:p>
        </p:txBody>
      </p:sp>
      <p:sp>
        <p:nvSpPr>
          <p:cNvPr id="3" name="TextBox 2"/>
          <p:cNvSpPr txBox="1"/>
          <p:nvPr/>
        </p:nvSpPr>
        <p:spPr>
          <a:xfrm>
            <a:off x="807948" y="1160691"/>
            <a:ext cx="6971780"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 148,268 patients (tumors with </a:t>
            </a:r>
            <a:r>
              <a:rPr kumimoji="0" lang="en-US" sz="1600" b="0" i="1" u="none" strike="noStrike" kern="1200" cap="none" spc="0" normalizeH="0" baseline="0" noProof="0" dirty="0">
                <a:ln>
                  <a:noFill/>
                </a:ln>
                <a:solidFill>
                  <a:srgbClr val="000000"/>
                </a:solidFill>
                <a:effectLst/>
                <a:uLnTx/>
                <a:uFillTx/>
                <a:latin typeface="Arial"/>
                <a:ea typeface="+mn-ea"/>
                <a:cs typeface="+mn-cs"/>
              </a:rPr>
              <a:t>KRAS</a:t>
            </a:r>
            <a:r>
              <a:rPr kumimoji="0" lang="en-US" sz="1600" b="0" i="0" u="none" strike="noStrike" kern="1200" cap="none" spc="0" normalizeH="0" baseline="0" noProof="0" dirty="0">
                <a:ln>
                  <a:noFill/>
                </a:ln>
                <a:solidFill>
                  <a:srgbClr val="000000"/>
                </a:solidFill>
                <a:effectLst/>
                <a:uLnTx/>
                <a:uFillTx/>
                <a:latin typeface="Arial"/>
                <a:ea typeface="+mn-ea"/>
                <a:cs typeface="+mn-cs"/>
              </a:rPr>
              <a:t> mutation prevalence &gt; 10% listed)</a:t>
            </a:r>
          </a:p>
        </p:txBody>
      </p:sp>
      <p:graphicFrame>
        <p:nvGraphicFramePr>
          <p:cNvPr id="13" name="Content Placeholder 6"/>
          <p:cNvGraphicFramePr>
            <a:graphicFrameLocks/>
          </p:cNvGraphicFramePr>
          <p:nvPr/>
        </p:nvGraphicFramePr>
        <p:xfrm>
          <a:off x="609600" y="1417639"/>
          <a:ext cx="10972800" cy="4936044"/>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p:cNvGrpSpPr/>
          <p:nvPr/>
        </p:nvGrpSpPr>
        <p:grpSpPr>
          <a:xfrm>
            <a:off x="8631585" y="1470644"/>
            <a:ext cx="2406595" cy="852701"/>
            <a:chOff x="6114553" y="974589"/>
            <a:chExt cx="1804946" cy="639526"/>
          </a:xfrm>
        </p:grpSpPr>
        <p:sp>
          <p:nvSpPr>
            <p:cNvPr id="15" name="Rectangle 14"/>
            <p:cNvSpPr/>
            <p:nvPr/>
          </p:nvSpPr>
          <p:spPr>
            <a:xfrm>
              <a:off x="6114553" y="974589"/>
              <a:ext cx="1804946" cy="639526"/>
            </a:xfrm>
            <a:prstGeom prst="rect">
              <a:avLst/>
            </a:prstGeom>
            <a:solidFill>
              <a:srgbClr val="FFFFFF"/>
            </a:solidFill>
            <a:ln w="25400" cap="flat" cmpd="sng" algn="ctr">
              <a:solidFill>
                <a:srgbClr val="2C024B"/>
              </a:solidFill>
              <a:prstDash val="solid"/>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
          <p:nvSpPr>
            <p:cNvPr id="16" name="Rectangle 15"/>
            <p:cNvSpPr/>
            <p:nvPr/>
          </p:nvSpPr>
          <p:spPr>
            <a:xfrm>
              <a:off x="6265628" y="1047840"/>
              <a:ext cx="206734" cy="193077"/>
            </a:xfrm>
            <a:prstGeom prst="rect">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a:xfrm>
              <a:off x="6266954" y="1321606"/>
              <a:ext cx="206734" cy="193077"/>
            </a:xfrm>
            <a:prstGeom prst="rect">
              <a:avLst/>
            </a:prstGeom>
            <a:solidFill>
              <a:srgbClr val="2D024B"/>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6458098" y="990491"/>
              <a:ext cx="956031" cy="28474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rPr>
                <a:t>GI Cancer</a:t>
              </a:r>
            </a:p>
          </p:txBody>
        </p:sp>
        <p:sp>
          <p:nvSpPr>
            <p:cNvPr id="19" name="TextBox 18"/>
            <p:cNvSpPr txBox="1"/>
            <p:nvPr/>
          </p:nvSpPr>
          <p:spPr>
            <a:xfrm>
              <a:off x="6450147" y="1264257"/>
              <a:ext cx="1345561" cy="28474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mn-cs"/>
                </a:rPr>
                <a:t>Non-GI Cancer</a:t>
              </a:r>
            </a:p>
          </p:txBody>
        </p:sp>
      </p:grpSp>
      <p:sp>
        <p:nvSpPr>
          <p:cNvPr id="21" name="Text Placeholder 2"/>
          <p:cNvSpPr txBox="1">
            <a:spLocks/>
          </p:cNvSpPr>
          <p:nvPr/>
        </p:nvSpPr>
        <p:spPr>
          <a:xfrm>
            <a:off x="0" y="6031075"/>
            <a:ext cx="12449260" cy="533399"/>
          </a:xfrm>
          <a:prstGeom prst="rect">
            <a:avLst/>
          </a:prstGeom>
        </p:spPr>
        <p:txBody>
          <a:bodyPr lIns="274320" tIns="137160" rIns="274320" bIns="137160" anchor="ctr"/>
          <a:lstStyle>
            <a:lvl1pPr marL="0" indent="0" algn="l" defTabSz="457189" rtl="0" eaLnBrk="1" latinLnBrk="0" hangingPunct="1">
              <a:lnSpc>
                <a:spcPct val="85000"/>
              </a:lnSpc>
              <a:spcBef>
                <a:spcPct val="20000"/>
              </a:spcBef>
              <a:buFont typeface="Arial"/>
              <a:buNone/>
              <a:defRPr sz="1400" b="1" kern="1200" baseline="0">
                <a:solidFill>
                  <a:schemeClr val="tx1"/>
                </a:solidFill>
                <a:latin typeface="+mn-lt"/>
                <a:ea typeface="+mn-ea"/>
                <a:cs typeface="Helvetica" panose="020B0604020202020204" pitchFamily="34" charset="0"/>
              </a:defRPr>
            </a:lvl1pPr>
            <a:lvl2pPr marL="39527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2pPr>
            <a:lvl3pPr marL="801668"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3pPr>
            <a:lvl4pPr marL="1196945"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4pPr>
            <a:lvl5pPr marL="1601747" indent="0" algn="l" defTabSz="457189" rtl="0" eaLnBrk="1" latinLnBrk="0" hangingPunct="1">
              <a:lnSpc>
                <a:spcPct val="85000"/>
              </a:lnSpc>
              <a:spcBef>
                <a:spcPct val="20000"/>
              </a:spcBef>
              <a:buFont typeface="Arial"/>
              <a:buNone/>
              <a:defRPr sz="1400" b="1"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85000"/>
              </a:lnSpc>
              <a:spcBef>
                <a:spcPct val="20000"/>
              </a:spcBef>
              <a:spcAft>
                <a:spcPts val="0"/>
              </a:spcAft>
              <a:buClrTx/>
              <a:buSzTx/>
              <a:buFont typeface="Arial"/>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Accessed from GENIE Cohort v13.0-public (</a:t>
            </a:r>
            <a:r>
              <a:rPr kumimoji="0" lang="en-US" sz="11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hlinkClick r:id="rId4"/>
              </a:rPr>
              <a:t>https://genie.cbioportal.org/</a:t>
            </a:r>
            <a:r>
              <a:rPr kumimoji="0" lang="en-US" sz="11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 AACR Project GENIE Consortium. AACR Project GENIE:</a:t>
            </a:r>
          </a:p>
          <a:p>
            <a:pPr marL="0" marR="0" lvl="0" indent="0" algn="l" defTabSz="457189" rtl="0" eaLnBrk="1" fontAlgn="auto" latinLnBrk="0" hangingPunct="1">
              <a:lnSpc>
                <a:spcPct val="85000"/>
              </a:lnSpc>
              <a:spcBef>
                <a:spcPct val="20000"/>
              </a:spcBef>
              <a:spcAft>
                <a:spcPts val="0"/>
              </a:spcAft>
              <a:buClrTx/>
              <a:buSzTx/>
              <a:buFont typeface="Arial"/>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powering precision medicine through an international consortium. </a:t>
            </a:r>
            <a:r>
              <a:rPr kumimoji="0" lang="en-US" sz="1100" b="0" i="0" u="sng" strike="noStrike" kern="1200" cap="none" spc="0" normalizeH="0" baseline="0" noProof="0" dirty="0">
                <a:ln>
                  <a:noFill/>
                </a:ln>
                <a:solidFill>
                  <a:srgbClr val="000000"/>
                </a:solidFill>
                <a:effectLst/>
                <a:uLnTx/>
                <a:uFillTx/>
                <a:latin typeface="Arial"/>
                <a:ea typeface="+mn-ea"/>
                <a:cs typeface="Helvetica" panose="020B0604020202020204" pitchFamily="34" charset="0"/>
              </a:rPr>
              <a:t>Cancer </a:t>
            </a:r>
            <a:r>
              <a:rPr kumimoji="0" lang="en-US" sz="1100" b="0" i="0" u="sng" strike="noStrike" kern="1200" cap="none" spc="0" normalizeH="0" baseline="0" noProof="0" dirty="0" err="1">
                <a:ln>
                  <a:noFill/>
                </a:ln>
                <a:solidFill>
                  <a:srgbClr val="000000"/>
                </a:solidFill>
                <a:effectLst/>
                <a:uLnTx/>
                <a:uFillTx/>
                <a:latin typeface="Arial"/>
                <a:ea typeface="+mn-ea"/>
                <a:cs typeface="Helvetica" panose="020B0604020202020204" pitchFamily="34" charset="0"/>
              </a:rPr>
              <a:t>Discov</a:t>
            </a:r>
            <a:r>
              <a:rPr kumimoji="0" lang="en-US" sz="1100" b="0" i="0" u="none" strike="noStrike" kern="1200" cap="none" spc="0" normalizeH="0" baseline="0" noProof="0" dirty="0">
                <a:ln>
                  <a:noFill/>
                </a:ln>
                <a:solidFill>
                  <a:srgbClr val="000000"/>
                </a:solidFill>
                <a:effectLst/>
                <a:uLnTx/>
                <a:uFillTx/>
                <a:latin typeface="Arial"/>
                <a:ea typeface="+mn-ea"/>
                <a:cs typeface="Helvetica" panose="020B0604020202020204" pitchFamily="34" charset="0"/>
              </a:rPr>
              <a:t> 2017; 7: 818-31.</a:t>
            </a:r>
          </a:p>
        </p:txBody>
      </p:sp>
      <p:sp>
        <p:nvSpPr>
          <p:cNvPr id="5" name="TextBox 4">
            <a:extLst>
              <a:ext uri="{FF2B5EF4-FFF2-40B4-BE49-F238E27FC236}">
                <a16:creationId xmlns:a16="http://schemas.microsoft.com/office/drawing/2014/main" id="{5B877127-8C26-33F4-9D7C-DDC54E4ADB34}"/>
              </a:ext>
            </a:extLst>
          </p:cNvPr>
          <p:cNvSpPr txBox="1"/>
          <p:nvPr/>
        </p:nvSpPr>
        <p:spPr>
          <a:xfrm>
            <a:off x="8846736" y="6506179"/>
            <a:ext cx="2860591" cy="338554"/>
          </a:xfrm>
          <a:prstGeom prst="rect">
            <a:avLst/>
          </a:prstGeom>
          <a:noFill/>
        </p:spPr>
        <p:txBody>
          <a:bodyPr wrap="none" rtlCol="0">
            <a:spAutoFit/>
          </a:bodyPr>
          <a:lstStyle/>
          <a:p>
            <a:r>
              <a:rPr lang="en-US" sz="1600" b="0" dirty="0">
                <a:solidFill>
                  <a:schemeClr val="bg1"/>
                </a:solidFill>
                <a:latin typeface="+mn-lt"/>
              </a:rPr>
              <a:t>Courtesy of John H Strickler, MD</a:t>
            </a:r>
          </a:p>
        </p:txBody>
      </p:sp>
    </p:spTree>
    <p:extLst>
      <p:ext uri="{BB962C8B-B14F-4D97-AF65-F5344CB8AC3E}">
        <p14:creationId xmlns:p14="http://schemas.microsoft.com/office/powerpoint/2010/main" val="17178746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Adagrasib and Sotorasib: Colorectal Cancer</a:t>
            </a:r>
          </a:p>
        </p:txBody>
      </p:sp>
      <p:sp>
        <p:nvSpPr>
          <p:cNvPr id="63489" name="Content Placeholder 1"/>
          <p:cNvSpPr>
            <a:spLocks noGrp="1"/>
          </p:cNvSpPr>
          <p:nvPr>
            <p:ph idx="1"/>
          </p:nvPr>
        </p:nvSpPr>
        <p:spPr>
          <a:xfrm>
            <a:off x="912287" y="908720"/>
            <a:ext cx="9792225" cy="4799013"/>
          </a:xfrm>
        </p:spPr>
        <p:txBody>
          <a:bodyPr/>
          <a:lstStyle/>
          <a:p>
            <a:pPr marL="0" indent="0">
              <a:spcBef>
                <a:spcPts val="5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500"/>
              </a:spcBef>
              <a:spcAft>
                <a:spcPts val="0"/>
              </a:spcAft>
            </a:pPr>
            <a:r>
              <a:rPr lang="en-US" sz="2400" dirty="0">
                <a:latin typeface="Calibri" panose="020F0502020204030204" pitchFamily="34" charset="0"/>
                <a:ea typeface="ＭＳ Ｐゴシック" charset="0"/>
                <a:cs typeface="Calibri" panose="020F0502020204030204" pitchFamily="34" charset="0"/>
              </a:rPr>
              <a:t>RAS GTPase inhibitors</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r>
              <a:rPr lang="en-US" sz="2400" dirty="0">
                <a:latin typeface="Calibri" panose="020F0502020204030204" pitchFamily="34" charset="0"/>
                <a:ea typeface="ＭＳ Ｐゴシック" charset="0"/>
                <a:cs typeface="Calibri" panose="020F0502020204030204" pitchFamily="34" charset="0"/>
              </a:rPr>
              <a:t>Investigational for CRC</a:t>
            </a:r>
          </a:p>
          <a:p>
            <a:pPr marL="98425" indent="0">
              <a:spcBef>
                <a:spcPts val="23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Pivotal clinical data</a:t>
            </a:r>
          </a:p>
          <a:p>
            <a:pPr>
              <a:spcBef>
                <a:spcPts val="500"/>
              </a:spcBef>
              <a:spcAft>
                <a:spcPts val="0"/>
              </a:spcAft>
            </a:pPr>
            <a:r>
              <a:rPr lang="en-US" sz="2400" dirty="0">
                <a:solidFill>
                  <a:schemeClr val="tx1"/>
                </a:solidFill>
                <a:latin typeface="Calibri" panose="020F0502020204030204" pitchFamily="34" charset="0"/>
                <a:ea typeface="ＭＳ Ｐゴシック" charset="0"/>
                <a:cs typeface="Calibri" panose="020F0502020204030204" pitchFamily="34" charset="0"/>
              </a:rPr>
              <a:t>Phase I/II KRYSTAL-1 study of adagrasib with or without cetuximab for patients with previously treated KRAS G12C-mutated metastatic CRC</a:t>
            </a:r>
          </a:p>
          <a:p>
            <a:pPr>
              <a:spcBef>
                <a:spcPts val="500"/>
              </a:spcBef>
              <a:spcAft>
                <a:spcPts val="0"/>
              </a:spcAft>
            </a:pPr>
            <a:r>
              <a:rPr lang="en-US" sz="2400" dirty="0">
                <a:solidFill>
                  <a:schemeClr val="tx1"/>
                </a:solidFill>
                <a:latin typeface="Calibri" panose="020F0502020204030204" pitchFamily="34" charset="0"/>
                <a:ea typeface="ＭＳ Ｐゴシック" charset="0"/>
                <a:cs typeface="Calibri" panose="020F0502020204030204" pitchFamily="34" charset="0"/>
              </a:rPr>
              <a:t>Phase II </a:t>
            </a:r>
            <a:r>
              <a:rPr lang="en-US" sz="2400" dirty="0" err="1">
                <a:solidFill>
                  <a:schemeClr val="tx1"/>
                </a:solidFill>
                <a:latin typeface="Calibri" panose="020F0502020204030204" pitchFamily="34" charset="0"/>
                <a:ea typeface="ＭＳ Ｐゴシック" charset="0"/>
                <a:cs typeface="Calibri" panose="020F0502020204030204" pitchFamily="34" charset="0"/>
              </a:rPr>
              <a:t>CodeBreaK</a:t>
            </a:r>
            <a:r>
              <a:rPr lang="en-US" sz="2400" dirty="0">
                <a:solidFill>
                  <a:schemeClr val="tx1"/>
                </a:solidFill>
                <a:latin typeface="Calibri" panose="020F0502020204030204" pitchFamily="34" charset="0"/>
                <a:ea typeface="ＭＳ Ｐゴシック" charset="0"/>
                <a:cs typeface="Calibri" panose="020F0502020204030204" pitchFamily="34" charset="0"/>
              </a:rPr>
              <a:t> 100 study of sotorasib for advanced solid tumors harboring a KRAS G12C mutation </a:t>
            </a:r>
          </a:p>
          <a:p>
            <a:pPr>
              <a:spcBef>
                <a:spcPts val="500"/>
              </a:spcBef>
              <a:spcAft>
                <a:spcPts val="0"/>
              </a:spcAft>
            </a:pPr>
            <a:r>
              <a:rPr lang="en-US" sz="2400" dirty="0">
                <a:solidFill>
                  <a:schemeClr val="tx1"/>
                </a:solidFill>
                <a:latin typeface="Calibri" panose="020F0502020204030204" pitchFamily="34" charset="0"/>
                <a:ea typeface="ＭＳ Ｐゴシック" charset="0"/>
                <a:cs typeface="Calibri" panose="020F0502020204030204" pitchFamily="34" charset="0"/>
              </a:rPr>
              <a:t>Phase III </a:t>
            </a:r>
            <a:r>
              <a:rPr lang="en-US" sz="2400" dirty="0" err="1">
                <a:solidFill>
                  <a:schemeClr val="tx1"/>
                </a:solidFill>
                <a:latin typeface="Calibri" panose="020F0502020204030204" pitchFamily="34" charset="0"/>
                <a:ea typeface="ＭＳ Ｐゴシック" charset="0"/>
                <a:cs typeface="Calibri" panose="020F0502020204030204" pitchFamily="34" charset="0"/>
              </a:rPr>
              <a:t>CodeBreaK</a:t>
            </a:r>
            <a:r>
              <a:rPr lang="en-US" sz="2400" dirty="0">
                <a:solidFill>
                  <a:schemeClr val="tx1"/>
                </a:solidFill>
                <a:latin typeface="Calibri" panose="020F0502020204030204" pitchFamily="34" charset="0"/>
                <a:ea typeface="ＭＳ Ｐゴシック" charset="0"/>
                <a:cs typeface="Calibri" panose="020F0502020204030204" pitchFamily="34" charset="0"/>
              </a:rPr>
              <a:t> 300 trial of </a:t>
            </a:r>
            <a:r>
              <a:rPr lang="en-US" sz="2400" dirty="0" err="1">
                <a:solidFill>
                  <a:schemeClr val="tx1"/>
                </a:solidFill>
                <a:latin typeface="Calibri" panose="020F0502020204030204" pitchFamily="34" charset="0"/>
                <a:ea typeface="ＭＳ Ｐゴシック" charset="0"/>
                <a:cs typeface="Calibri" panose="020F0502020204030204" pitchFamily="34" charset="0"/>
              </a:rPr>
              <a:t>sotorasib</a:t>
            </a:r>
            <a:r>
              <a:rPr lang="en-US" sz="2400" dirty="0">
                <a:solidFill>
                  <a:schemeClr val="tx1"/>
                </a:solidFill>
                <a:latin typeface="Calibri" panose="020F0502020204030204" pitchFamily="34" charset="0"/>
                <a:ea typeface="ＭＳ Ｐゴシック" charset="0"/>
                <a:cs typeface="Calibri" panose="020F0502020204030204" pitchFamily="34" charset="0"/>
              </a:rPr>
              <a:t> and panitumumab for </a:t>
            </a:r>
            <a:r>
              <a:rPr lang="en-US" sz="2400" dirty="0" err="1">
                <a:solidFill>
                  <a:schemeClr val="tx1"/>
                </a:solidFill>
                <a:latin typeface="Calibri" panose="020F0502020204030204" pitchFamily="34" charset="0"/>
                <a:ea typeface="ＭＳ Ｐゴシック" charset="0"/>
                <a:cs typeface="Calibri" panose="020F0502020204030204" pitchFamily="34" charset="0"/>
              </a:rPr>
              <a:t>chemorefractory</a:t>
            </a:r>
            <a:r>
              <a:rPr lang="en-US" sz="2400" dirty="0">
                <a:solidFill>
                  <a:schemeClr val="tx1"/>
                </a:solidFill>
                <a:latin typeface="Calibri" panose="020F0502020204030204" pitchFamily="34" charset="0"/>
                <a:ea typeface="ＭＳ Ｐゴシック" charset="0"/>
                <a:cs typeface="Calibri" panose="020F0502020204030204" pitchFamily="34" charset="0"/>
              </a:rPr>
              <a:t> metastatic CRC with a KRAS G12C mutation</a:t>
            </a:r>
          </a:p>
          <a:p>
            <a:pPr>
              <a:spcBef>
                <a:spcPts val="500"/>
              </a:spcBef>
              <a:spcAft>
                <a:spcPts val="0"/>
              </a:spcAft>
            </a:pPr>
            <a:endParaRPr lang="en-US" sz="2400" dirty="0">
              <a:solidFill>
                <a:schemeClr val="tx1"/>
              </a:solidFill>
              <a:latin typeface="Calibri" panose="020F0502020204030204" pitchFamily="34" charset="0"/>
              <a:ea typeface="ＭＳ Ｐゴシック" charset="0"/>
              <a:cs typeface="Calibri" panose="020F0502020204030204" pitchFamily="34" charset="0"/>
            </a:endParaRPr>
          </a:p>
          <a:p>
            <a:pPr>
              <a:spcBef>
                <a:spcPts val="500"/>
              </a:spcBef>
              <a:spcAft>
                <a:spcPts val="0"/>
              </a:spcAft>
            </a:pPr>
            <a:endParaRPr lang="en-US" sz="2400" b="1" dirty="0">
              <a:solidFill>
                <a:schemeClr val="tx1"/>
              </a:solidFill>
              <a:latin typeface="Calibri" panose="020F0502020204030204" pitchFamily="34" charset="0"/>
              <a:ea typeface="ＭＳ Ｐゴシック" charset="0"/>
              <a:cs typeface="Calibri" panose="020F0502020204030204" pitchFamily="34" charset="0"/>
            </a:endParaRPr>
          </a:p>
        </p:txBody>
      </p:sp>
      <p:sp>
        <p:nvSpPr>
          <p:cNvPr id="5" name="TextBox 4">
            <a:extLst>
              <a:ext uri="{FF2B5EF4-FFF2-40B4-BE49-F238E27FC236}">
                <a16:creationId xmlns:a16="http://schemas.microsoft.com/office/drawing/2014/main" id="{8516DFE9-A1A1-6669-A27A-5EE51FEAE0D7}"/>
              </a:ext>
            </a:extLst>
          </p:cNvPr>
          <p:cNvSpPr txBox="1"/>
          <p:nvPr/>
        </p:nvSpPr>
        <p:spPr>
          <a:xfrm>
            <a:off x="263352" y="6221327"/>
            <a:ext cx="10153128" cy="532646"/>
          </a:xfrm>
          <a:prstGeom prst="rect">
            <a:avLst/>
          </a:prstGeom>
          <a:noFill/>
        </p:spPr>
        <p:txBody>
          <a:bodyPr wrap="square">
            <a:spAutoFit/>
          </a:bodyPr>
          <a:lstStyle/>
          <a:p>
            <a:pPr defTabSz="457189" fontAlgn="auto">
              <a:lnSpc>
                <a:spcPct val="85000"/>
              </a:lnSpc>
              <a:spcBef>
                <a:spcPct val="2000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Yaeger R et al. </a:t>
            </a:r>
            <a:r>
              <a:rPr kumimoji="0" lang="en-US" sz="1500" b="0" i="1"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a:t>
            </a:r>
            <a:r>
              <a:rPr kumimoji="0" lang="en-US" sz="1500" b="0" i="1"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Engl</a:t>
            </a:r>
            <a:r>
              <a:rPr kumimoji="0" lang="en-US" sz="1500" b="0" i="1"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2023;388:44-54; Yaeger 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Discov</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2024;April 8:OF1-OF12. </a:t>
            </a:r>
          </a:p>
          <a:p>
            <a:pPr marL="0" marR="0" lvl="0" indent="0" algn="l" defTabSz="457189" rtl="0" eaLnBrk="1" fontAlgn="auto" latinLnBrk="0" hangingPunct="1">
              <a:lnSpc>
                <a:spcPct val="85000"/>
              </a:lnSpc>
              <a:spcBef>
                <a:spcPct val="20000"/>
              </a:spcBef>
              <a:spcAft>
                <a:spcPts val="0"/>
              </a:spcAft>
              <a:buClrTx/>
              <a:buSzTx/>
              <a:buFont typeface="Arial"/>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Fakih MG et al. </a:t>
            </a:r>
            <a:r>
              <a:rPr kumimoji="0" lang="en-US" sz="1500" b="0" i="1"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2022;23:115-24; Fakih MG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2023;389(23):2125-39.</a:t>
            </a:r>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5315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C7FA4F-0396-D9E7-8C7A-493A822BC261}"/>
              </a:ext>
            </a:extLst>
          </p:cNvPr>
          <p:cNvSpPr>
            <a:spLocks noGrp="1"/>
          </p:cNvSpPr>
          <p:nvPr>
            <p:ph type="title"/>
          </p:nvPr>
        </p:nvSpPr>
        <p:spPr>
          <a:xfrm>
            <a:off x="551384" y="-93421"/>
            <a:ext cx="11161240" cy="1143000"/>
          </a:xfrm>
        </p:spPr>
        <p:txBody>
          <a:bodyPr/>
          <a:lstStyle/>
          <a:p>
            <a:r>
              <a:rPr lang="en-US" sz="2800" dirty="0"/>
              <a:t>Rationale for KRAS-Targeted and Anti-EGFR Combination Therapy in mCRC</a:t>
            </a:r>
          </a:p>
        </p:txBody>
      </p:sp>
      <p:sp>
        <p:nvSpPr>
          <p:cNvPr id="6" name="TextBox 5">
            <a:extLst>
              <a:ext uri="{FF2B5EF4-FFF2-40B4-BE49-F238E27FC236}">
                <a16:creationId xmlns:a16="http://schemas.microsoft.com/office/drawing/2014/main" id="{9B3E188E-1DD5-C0BF-E2AF-2E6E766605BF}"/>
              </a:ext>
            </a:extLst>
          </p:cNvPr>
          <p:cNvSpPr txBox="1"/>
          <p:nvPr/>
        </p:nvSpPr>
        <p:spPr>
          <a:xfrm>
            <a:off x="119336" y="6477098"/>
            <a:ext cx="907300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Yaeger R.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2023;389(23):2197-99.</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8" name="Picture 7" descr="A diagram of a cell division&#10;&#10;Description automatically generated">
            <a:extLst>
              <a:ext uri="{FF2B5EF4-FFF2-40B4-BE49-F238E27FC236}">
                <a16:creationId xmlns:a16="http://schemas.microsoft.com/office/drawing/2014/main" id="{3D0EB1C5-E964-3D84-4FB2-7D1E50EE74EB}"/>
              </a:ext>
            </a:extLst>
          </p:cNvPr>
          <p:cNvPicPr>
            <a:picLocks noChangeAspect="1"/>
          </p:cNvPicPr>
          <p:nvPr/>
        </p:nvPicPr>
        <p:blipFill rotWithShape="1">
          <a:blip r:embed="rId2">
            <a:extLst>
              <a:ext uri="{28A0092B-C50C-407E-A947-70E740481C1C}">
                <a14:useLocalDpi xmlns:a14="http://schemas.microsoft.com/office/drawing/2010/main" val="0"/>
              </a:ext>
            </a:extLst>
          </a:blip>
          <a:srcRect l="27529"/>
          <a:stretch/>
        </p:blipFill>
        <p:spPr>
          <a:xfrm>
            <a:off x="3721109" y="761501"/>
            <a:ext cx="4549555" cy="5301208"/>
          </a:xfrm>
          <a:prstGeom prst="rect">
            <a:avLst/>
          </a:prstGeom>
        </p:spPr>
      </p:pic>
      <p:sp>
        <p:nvSpPr>
          <p:cNvPr id="9" name="TextBox 8">
            <a:extLst>
              <a:ext uri="{FF2B5EF4-FFF2-40B4-BE49-F238E27FC236}">
                <a16:creationId xmlns:a16="http://schemas.microsoft.com/office/drawing/2014/main" id="{749EB406-82AD-F8B8-7263-D86EA6FAC944}"/>
              </a:ext>
            </a:extLst>
          </p:cNvPr>
          <p:cNvSpPr txBox="1"/>
          <p:nvPr/>
        </p:nvSpPr>
        <p:spPr>
          <a:xfrm>
            <a:off x="8461927" y="761501"/>
            <a:ext cx="3499166" cy="5909310"/>
          </a:xfrm>
          <a:prstGeom prst="rect">
            <a:avLst/>
          </a:prstGeom>
          <a:noFill/>
        </p:spPr>
        <p:txBody>
          <a:bodyPr wrap="square" rtlCol="0">
            <a:spAutoFit/>
          </a:bodyPr>
          <a:lstStyle/>
          <a:p>
            <a:r>
              <a:rPr lang="en-US" sz="1800" b="0" dirty="0">
                <a:solidFill>
                  <a:schemeClr val="tx1"/>
                </a:solidFill>
                <a:effectLst/>
                <a:latin typeface="+mn-lt"/>
              </a:rPr>
              <a:t>Panel C shows the effects of KRAS G12C mutation selective inhibition wherein ERK inhibition by drug releases the negative feedback loops, leading to activation of RTK and downstream signaling and ultimately resulting in a rebound in ERK signaling. </a:t>
            </a:r>
          </a:p>
          <a:p>
            <a:endParaRPr lang="en-US" sz="1800" b="0" dirty="0">
              <a:solidFill>
                <a:schemeClr val="tx1"/>
              </a:solidFill>
              <a:latin typeface="+mn-lt"/>
            </a:endParaRPr>
          </a:p>
          <a:p>
            <a:r>
              <a:rPr lang="en-US" sz="1800" b="0" dirty="0">
                <a:solidFill>
                  <a:schemeClr val="tx1"/>
                </a:solidFill>
                <a:effectLst/>
                <a:latin typeface="+mn-lt"/>
              </a:rPr>
              <a:t>The high level of RTKs seen with colorectal cancer effectively raises the threshold needed to sufficiently inhibit the ERK pathway to elicit tumor regression.</a:t>
            </a:r>
          </a:p>
          <a:p>
            <a:endParaRPr lang="en-US" sz="1800" b="0" dirty="0">
              <a:solidFill>
                <a:schemeClr val="tx1"/>
              </a:solidFill>
              <a:latin typeface="+mn-lt"/>
            </a:endParaRPr>
          </a:p>
          <a:p>
            <a:r>
              <a:rPr lang="en-US" sz="1800" b="0" dirty="0">
                <a:solidFill>
                  <a:schemeClr val="tx1"/>
                </a:solidFill>
                <a:effectLst/>
                <a:latin typeface="+mn-lt"/>
              </a:rPr>
              <a:t>The EGFR inhibitor in this</a:t>
            </a:r>
          </a:p>
          <a:p>
            <a:r>
              <a:rPr lang="en-US" sz="1800" b="0" dirty="0">
                <a:solidFill>
                  <a:schemeClr val="tx1"/>
                </a:solidFill>
                <a:effectLst/>
                <a:latin typeface="+mn-lt"/>
              </a:rPr>
              <a:t>combination treatment serves to inhibit the feedback</a:t>
            </a:r>
          </a:p>
          <a:p>
            <a:r>
              <a:rPr lang="en-US" sz="1800" b="0" dirty="0">
                <a:solidFill>
                  <a:schemeClr val="tx1"/>
                </a:solidFill>
                <a:effectLst/>
                <a:latin typeface="+mn-lt"/>
              </a:rPr>
              <a:t>reactivation.</a:t>
            </a:r>
          </a:p>
          <a:p>
            <a:endParaRPr lang="en-US" sz="1800" b="0" dirty="0">
              <a:solidFill>
                <a:schemeClr val="tx1"/>
              </a:solidFill>
              <a:effectLst/>
              <a:latin typeface="+mn-lt"/>
            </a:endParaRPr>
          </a:p>
          <a:p>
            <a:endParaRPr lang="en-US" sz="1800" b="0" dirty="0">
              <a:solidFill>
                <a:schemeClr val="tx1"/>
              </a:solidFill>
              <a:latin typeface="+mn-lt"/>
            </a:endParaRPr>
          </a:p>
        </p:txBody>
      </p:sp>
      <p:sp>
        <p:nvSpPr>
          <p:cNvPr id="3" name="TextBox 2">
            <a:extLst>
              <a:ext uri="{FF2B5EF4-FFF2-40B4-BE49-F238E27FC236}">
                <a16:creationId xmlns:a16="http://schemas.microsoft.com/office/drawing/2014/main" id="{1CDFD0EE-046D-7A92-5B39-3FACC5412360}"/>
              </a:ext>
            </a:extLst>
          </p:cNvPr>
          <p:cNvSpPr txBox="1"/>
          <p:nvPr/>
        </p:nvSpPr>
        <p:spPr>
          <a:xfrm>
            <a:off x="235035" y="1119593"/>
            <a:ext cx="3490704" cy="2308324"/>
          </a:xfrm>
          <a:prstGeom prst="rect">
            <a:avLst/>
          </a:prstGeom>
          <a:noFill/>
        </p:spPr>
        <p:txBody>
          <a:bodyPr wrap="square" rtlCol="0">
            <a:spAutoFit/>
          </a:bodyPr>
          <a:lstStyle/>
          <a:p>
            <a:r>
              <a:rPr lang="en-US" sz="1800" b="0" dirty="0">
                <a:solidFill>
                  <a:schemeClr val="tx1"/>
                </a:solidFill>
                <a:effectLst/>
                <a:latin typeface="+mn-lt"/>
              </a:rPr>
              <a:t>Panel B </a:t>
            </a:r>
            <a:r>
              <a:rPr lang="en-US" sz="1800" b="0" dirty="0">
                <a:solidFill>
                  <a:schemeClr val="tx1"/>
                </a:solidFill>
                <a:latin typeface="+mn-lt"/>
              </a:rPr>
              <a:t>shows s</a:t>
            </a:r>
            <a:r>
              <a:rPr lang="en-US" sz="1800" b="0" dirty="0">
                <a:solidFill>
                  <a:schemeClr val="tx1"/>
                </a:solidFill>
                <a:effectLst/>
                <a:latin typeface="+mn-lt"/>
              </a:rPr>
              <a:t>ignaling in receptor tyrosine kinase (RTK)–rich tissue, such as that of the colorectum, where negative feedback loops resulting from activated extracellular signal-related kinase (ERK) largely suppress signaling from RTKs such as EGFR. </a:t>
            </a:r>
          </a:p>
        </p:txBody>
      </p:sp>
      <p:sp>
        <p:nvSpPr>
          <p:cNvPr id="7" name="TextBox 6">
            <a:extLst>
              <a:ext uri="{FF2B5EF4-FFF2-40B4-BE49-F238E27FC236}">
                <a16:creationId xmlns:a16="http://schemas.microsoft.com/office/drawing/2014/main" id="{91C4945B-1579-7808-5F24-3E2E5278F52B}"/>
              </a:ext>
            </a:extLst>
          </p:cNvPr>
          <p:cNvSpPr txBox="1"/>
          <p:nvPr/>
        </p:nvSpPr>
        <p:spPr>
          <a:xfrm>
            <a:off x="3884090" y="6082499"/>
            <a:ext cx="4223592"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Arrow thickness indicates the relative strength of signal.</a:t>
            </a:r>
          </a:p>
        </p:txBody>
      </p:sp>
    </p:spTree>
    <p:extLst>
      <p:ext uri="{BB962C8B-B14F-4D97-AF65-F5344CB8AC3E}">
        <p14:creationId xmlns:p14="http://schemas.microsoft.com/office/powerpoint/2010/main" val="12698319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Deanna A </a:t>
            </a:r>
            <a:r>
              <a:rPr lang="en-US" dirty="0" err="1"/>
              <a:t>Griffie</a:t>
            </a:r>
            <a:r>
              <a:rPr lang="en-US" dirty="0"/>
              <a:t>, MSN, AGNP-C </a:t>
            </a:r>
          </a:p>
        </p:txBody>
      </p:sp>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528638" y="2133600"/>
            <a:ext cx="10896600" cy="4524375"/>
          </a:xfrm>
        </p:spPr>
        <p:txBody>
          <a:bodyPr/>
          <a:lstStyle/>
          <a:p>
            <a:pPr marL="98425" indent="0">
              <a:buNone/>
            </a:pPr>
            <a:r>
              <a:rPr lang="en-US" sz="3200" dirty="0"/>
              <a:t>What I tell my patients with mCRC and a KRAS G12C mutation who are about to begin therapy with a KRAS inhibitor</a:t>
            </a:r>
          </a:p>
          <a:p>
            <a:pPr marL="98425" indent="0">
              <a:buNone/>
            </a:pPr>
            <a:endParaRPr lang="en-US" sz="3200" dirty="0"/>
          </a:p>
        </p:txBody>
      </p:sp>
      <p:pic>
        <p:nvPicPr>
          <p:cNvPr id="2" name="Picture 1">
            <a:extLst>
              <a:ext uri="{FF2B5EF4-FFF2-40B4-BE49-F238E27FC236}">
                <a16:creationId xmlns:a16="http://schemas.microsoft.com/office/drawing/2014/main" id="{095687D5-A939-F2DA-1C42-68362A113DE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81886" y="227814"/>
            <a:ext cx="1261872" cy="1261872"/>
          </a:xfrm>
          <a:prstGeom prst="rect">
            <a:avLst/>
          </a:prstGeom>
        </p:spPr>
      </p:pic>
    </p:spTree>
    <p:extLst>
      <p:ext uri="{BB962C8B-B14F-4D97-AF65-F5344CB8AC3E}">
        <p14:creationId xmlns:p14="http://schemas.microsoft.com/office/powerpoint/2010/main" val="25513513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Isn’t oncology depressing?</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158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Tiffany A Richards, PhD, ANP-BC, AOCNP</a:t>
            </a:r>
          </a:p>
        </p:txBody>
      </p:sp>
      <p:pic>
        <p:nvPicPr>
          <p:cNvPr id="7" name="Picture 6" descr="A person wearing glasses and a headset&#10;&#10;Description automatically generated">
            <a:extLst>
              <a:ext uri="{FF2B5EF4-FFF2-40B4-BE49-F238E27FC236}">
                <a16:creationId xmlns:a16="http://schemas.microsoft.com/office/drawing/2014/main" id="{8F05DEE8-4D41-E698-1C7F-7A2BFE49C746}"/>
              </a:ext>
            </a:extLst>
          </p:cNvPr>
          <p:cNvPicPr>
            <a:picLocks noChangeAspect="1"/>
          </p:cNvPicPr>
          <p:nvPr/>
        </p:nvPicPr>
        <p:blipFill>
          <a:blip r:embed="rId3"/>
          <a:stretch>
            <a:fillRect/>
          </a:stretch>
        </p:blipFill>
        <p:spPr>
          <a:xfrm>
            <a:off x="3201317" y="2370044"/>
            <a:ext cx="5780870" cy="32517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3164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813" y="81769"/>
            <a:ext cx="10358437" cy="649234"/>
          </a:xfrm>
          <a:noFill/>
        </p:spPr>
        <p:txBody>
          <a:bodyPr lIns="182880" rIns="182880"/>
          <a:lstStyle/>
          <a:p>
            <a:r>
              <a:rPr lang="en-US" dirty="0"/>
              <a:t>Consulting Nursing Faculty Comments</a:t>
            </a:r>
          </a:p>
        </p:txBody>
      </p:sp>
      <p:sp>
        <p:nvSpPr>
          <p:cNvPr id="6" name="Title 1">
            <a:extLst>
              <a:ext uri="{FF2B5EF4-FFF2-40B4-BE49-F238E27FC236}">
                <a16:creationId xmlns:a16="http://schemas.microsoft.com/office/drawing/2014/main" id="{1C432468-EE8B-1767-D379-201D35724932}"/>
              </a:ext>
            </a:extLst>
          </p:cNvPr>
          <p:cNvSpPr txBox="1">
            <a:spLocks/>
          </p:cNvSpPr>
          <p:nvPr/>
        </p:nvSpPr>
        <p:spPr bwMode="auto">
          <a:xfrm>
            <a:off x="263352" y="766172"/>
            <a:ext cx="11656800" cy="1191582"/>
          </a:xfrm>
          <a:prstGeom prst="rect">
            <a:avLst/>
          </a:prstGeom>
          <a:solidFill>
            <a:srgbClr val="3333CC"/>
          </a:solidFill>
          <a:ln w="9525">
            <a:noFill/>
            <a:miter lim="800000"/>
            <a:headEnd/>
            <a:tailEnd/>
          </a:ln>
        </p:spPr>
        <p:txBody>
          <a:bodyPr vert="horz" wrap="square" lIns="182880" tIns="0" rIns="18288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200" b="1" i="0" u="none" strike="noStrike" kern="0" cap="none" spc="0" normalizeH="0" baseline="0" noProof="0" dirty="0">
                <a:ln>
                  <a:noFill/>
                </a:ln>
                <a:solidFill>
                  <a:srgbClr val="FFFFFF"/>
                </a:solidFill>
                <a:effectLst/>
                <a:uLnTx/>
                <a:uFillTx/>
                <a:latin typeface="Calibri"/>
                <a:ea typeface="MS PGothic" pitchFamily="34" charset="-128"/>
                <a:cs typeface="Calibri"/>
              </a:rPr>
              <a:t>Advice to someone entering the oncology nursing field</a:t>
            </a:r>
          </a:p>
        </p:txBody>
      </p:sp>
      <p:sp>
        <p:nvSpPr>
          <p:cNvPr id="15" name="TextBox 14">
            <a:extLst>
              <a:ext uri="{FF2B5EF4-FFF2-40B4-BE49-F238E27FC236}">
                <a16:creationId xmlns:a16="http://schemas.microsoft.com/office/drawing/2014/main" id="{D34DC091-47EE-597A-C700-F6D706C3E090}"/>
              </a:ext>
            </a:extLst>
          </p:cNvPr>
          <p:cNvSpPr txBox="1"/>
          <p:nvPr/>
        </p:nvSpPr>
        <p:spPr>
          <a:xfrm>
            <a:off x="3102064" y="5741588"/>
            <a:ext cx="5979376" cy="461665"/>
          </a:xfrm>
          <a:prstGeom prst="rect">
            <a:avLst/>
          </a:prstGeom>
          <a:noFill/>
        </p:spPr>
        <p:txBody>
          <a:bodyPr wrap="square" rtlCol="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Tiffany A Richards, PhD, ANP-BC, AOCNP</a:t>
            </a:r>
          </a:p>
        </p:txBody>
      </p:sp>
      <p:pic>
        <p:nvPicPr>
          <p:cNvPr id="7" name="Picture 6" descr="A person wearing glasses and a headset&#10;&#10;Description automatically generated">
            <a:extLst>
              <a:ext uri="{FF2B5EF4-FFF2-40B4-BE49-F238E27FC236}">
                <a16:creationId xmlns:a16="http://schemas.microsoft.com/office/drawing/2014/main" id="{8F05DEE8-4D41-E698-1C7F-7A2BFE49C746}"/>
              </a:ext>
            </a:extLst>
          </p:cNvPr>
          <p:cNvPicPr>
            <a:picLocks noChangeAspect="1"/>
          </p:cNvPicPr>
          <p:nvPr/>
        </p:nvPicPr>
        <p:blipFill>
          <a:blip r:embed="rId3"/>
          <a:stretch>
            <a:fillRect/>
          </a:stretch>
        </p:blipFill>
        <p:spPr>
          <a:xfrm>
            <a:off x="3201317" y="2370044"/>
            <a:ext cx="5780870" cy="32517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92909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94E11-6F5A-DF5C-811D-ED8D0348863A}"/>
              </a:ext>
            </a:extLst>
          </p:cNvPr>
          <p:cNvSpPr txBox="1">
            <a:spLocks/>
          </p:cNvSpPr>
          <p:nvPr/>
        </p:nvSpPr>
        <p:spPr>
          <a:xfrm>
            <a:off x="912286" y="44625"/>
            <a:ext cx="10358967" cy="730762"/>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120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Consulting Nurse Faculty</a:t>
            </a:r>
            <a:endParaRPr kumimoji="0" lang="en-US" sz="24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8" name="TextBox 17">
            <a:extLst>
              <a:ext uri="{FF2B5EF4-FFF2-40B4-BE49-F238E27FC236}">
                <a16:creationId xmlns:a16="http://schemas.microsoft.com/office/drawing/2014/main" id="{EAE9CF58-B650-5CAF-353F-842DD5162C42}"/>
              </a:ext>
            </a:extLst>
          </p:cNvPr>
          <p:cNvSpPr txBox="1"/>
          <p:nvPr/>
        </p:nvSpPr>
        <p:spPr>
          <a:xfrm>
            <a:off x="2434373" y="775387"/>
            <a:ext cx="2871405" cy="123908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28" name="TextBox 27">
            <a:extLst>
              <a:ext uri="{FF2B5EF4-FFF2-40B4-BE49-F238E27FC236}">
                <a16:creationId xmlns:a16="http://schemas.microsoft.com/office/drawing/2014/main" id="{EC14A0F5-C7E1-581E-9E67-C3ABB78C2B09}"/>
              </a:ext>
            </a:extLst>
          </p:cNvPr>
          <p:cNvSpPr txBox="1"/>
          <p:nvPr/>
        </p:nvSpPr>
        <p:spPr>
          <a:xfrm>
            <a:off x="2434373" y="4682516"/>
            <a:ext cx="3258856"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Amy Goodrich, CRNP </a:t>
            </a: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Gothic" panose="020B0609070205080204" pitchFamily="49" charset="-128"/>
                <a:cs typeface="Calibri" panose="020F0502020204030204" pitchFamily="34" charset="0"/>
              </a:rPr>
              <a:t> </a:t>
            </a: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The Sidney Kimmel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Baltimore, Maryland</a:t>
            </a:r>
          </a:p>
        </p:txBody>
      </p:sp>
      <p:pic>
        <p:nvPicPr>
          <p:cNvPr id="2" name="Picture 1" descr="A person in a red jacket&#10;&#10;Description automatically generated">
            <a:extLst>
              <a:ext uri="{FF2B5EF4-FFF2-40B4-BE49-F238E27FC236}">
                <a16:creationId xmlns:a16="http://schemas.microsoft.com/office/drawing/2014/main" id="{7675560C-B5C0-0685-1F36-DAF0DD6A518F}"/>
              </a:ext>
            </a:extLst>
          </p:cNvPr>
          <p:cNvPicPr>
            <a:picLocks noChangeAspect="1"/>
          </p:cNvPicPr>
          <p:nvPr/>
        </p:nvPicPr>
        <p:blipFill>
          <a:blip r:embed="rId3"/>
          <a:stretch>
            <a:fillRect/>
          </a:stretch>
        </p:blipFill>
        <p:spPr>
          <a:xfrm>
            <a:off x="387190" y="775387"/>
            <a:ext cx="1970994" cy="1108684"/>
          </a:xfrm>
          <a:prstGeom prst="rect">
            <a:avLst/>
          </a:prstGeom>
          <a:effectLst>
            <a:outerShdw blurRad="50800" dist="38100" dir="2700000" algn="tl" rotWithShape="0">
              <a:prstClr val="black">
                <a:alpha val="40000"/>
              </a:prstClr>
            </a:outerShdw>
          </a:effectLst>
        </p:spPr>
      </p:pic>
      <p:pic>
        <p:nvPicPr>
          <p:cNvPr id="4" name="Picture 3" descr="A person wearing a headset&#10;&#10;Description automatically generated">
            <a:extLst>
              <a:ext uri="{FF2B5EF4-FFF2-40B4-BE49-F238E27FC236}">
                <a16:creationId xmlns:a16="http://schemas.microsoft.com/office/drawing/2014/main" id="{722A501F-35C0-8A4E-79FA-D75A73AA5D19}"/>
              </a:ext>
            </a:extLst>
          </p:cNvPr>
          <p:cNvPicPr>
            <a:picLocks noChangeAspect="1"/>
          </p:cNvPicPr>
          <p:nvPr/>
        </p:nvPicPr>
        <p:blipFill>
          <a:blip r:embed="rId4"/>
          <a:stretch>
            <a:fillRect/>
          </a:stretch>
        </p:blipFill>
        <p:spPr>
          <a:xfrm>
            <a:off x="387190" y="4682516"/>
            <a:ext cx="1970994" cy="1108684"/>
          </a:xfrm>
          <a:prstGeom prst="rect">
            <a:avLst/>
          </a:prstGeom>
          <a:effectLst>
            <a:outerShdw blurRad="50800" dist="38100" dir="2700000" algn="tl" rotWithShape="0">
              <a:prstClr val="black">
                <a:alpha val="40000"/>
              </a:prstClr>
            </a:outerShdw>
          </a:effectLst>
        </p:spPr>
      </p:pic>
      <p:pic>
        <p:nvPicPr>
          <p:cNvPr id="7" name="Picture 6" descr="A person smiling at camera&#10;&#10;Description automatically generated">
            <a:extLst>
              <a:ext uri="{FF2B5EF4-FFF2-40B4-BE49-F238E27FC236}">
                <a16:creationId xmlns:a16="http://schemas.microsoft.com/office/drawing/2014/main" id="{45C0A428-F93E-AFBC-83B0-06844B01BB84}"/>
              </a:ext>
            </a:extLst>
          </p:cNvPr>
          <p:cNvPicPr>
            <a:picLocks noChangeAspect="1"/>
          </p:cNvPicPr>
          <p:nvPr/>
        </p:nvPicPr>
        <p:blipFill>
          <a:blip r:embed="rId5"/>
          <a:stretch>
            <a:fillRect/>
          </a:stretch>
        </p:blipFill>
        <p:spPr>
          <a:xfrm>
            <a:off x="6092048" y="775387"/>
            <a:ext cx="1970994" cy="114839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D692C14-2200-461D-D5D8-4A5BE967FD3E}"/>
              </a:ext>
            </a:extLst>
          </p:cNvPr>
          <p:cNvSpPr txBox="1"/>
          <p:nvPr/>
        </p:nvSpPr>
        <p:spPr>
          <a:xfrm>
            <a:off x="8111315" y="775387"/>
            <a:ext cx="3895628"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Jessica Mitchell, APRN, CNP, MPH</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Mayo Clinic College of Medicine and Science</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Rochester, Minnesota</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person wearing glasses and a headset&#10;&#10;Description automatically generated">
            <a:extLst>
              <a:ext uri="{FF2B5EF4-FFF2-40B4-BE49-F238E27FC236}">
                <a16:creationId xmlns:a16="http://schemas.microsoft.com/office/drawing/2014/main" id="{26375F02-F8E9-F0D0-6D49-587401178A57}"/>
              </a:ext>
            </a:extLst>
          </p:cNvPr>
          <p:cNvPicPr>
            <a:picLocks noChangeAspect="1"/>
          </p:cNvPicPr>
          <p:nvPr/>
        </p:nvPicPr>
        <p:blipFill>
          <a:blip r:embed="rId6"/>
          <a:stretch>
            <a:fillRect/>
          </a:stretch>
        </p:blipFill>
        <p:spPr>
          <a:xfrm>
            <a:off x="6092048" y="4682517"/>
            <a:ext cx="1969273" cy="110771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BCBE6EB-D633-BB82-E44F-4F154D20CE4A}"/>
              </a:ext>
            </a:extLst>
          </p:cNvPr>
          <p:cNvSpPr txBox="1"/>
          <p:nvPr/>
        </p:nvSpPr>
        <p:spPr>
          <a:xfrm>
            <a:off x="8111315" y="4682516"/>
            <a:ext cx="3663355" cy="1045010"/>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Ronald Stein, JD, MSN, NP-C,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Los Angeles, California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person wearing glasses and a headset&#10;&#10;Description automatically generated">
            <a:extLst>
              <a:ext uri="{FF2B5EF4-FFF2-40B4-BE49-F238E27FC236}">
                <a16:creationId xmlns:a16="http://schemas.microsoft.com/office/drawing/2014/main" id="{3A1E8F4A-40D4-F29E-9085-E4CC1D29A876}"/>
              </a:ext>
            </a:extLst>
          </p:cNvPr>
          <p:cNvPicPr>
            <a:picLocks noChangeAspect="1"/>
          </p:cNvPicPr>
          <p:nvPr/>
        </p:nvPicPr>
        <p:blipFill>
          <a:blip r:embed="rId7"/>
          <a:stretch>
            <a:fillRect/>
          </a:stretch>
        </p:blipFill>
        <p:spPr>
          <a:xfrm>
            <a:off x="6092048" y="2090434"/>
            <a:ext cx="1969273" cy="1107716"/>
          </a:xfrm>
          <a:prstGeom prst="rect">
            <a:avLst/>
          </a:prstGeom>
          <a:effectLst>
            <a:outerShdw blurRad="50800" dist="38100" dir="2700000" algn="tl" rotWithShape="0">
              <a:prstClr val="black">
                <a:alpha val="40000"/>
              </a:prstClr>
            </a:outerShdw>
          </a:effectLst>
        </p:spPr>
      </p:pic>
      <p:pic>
        <p:nvPicPr>
          <p:cNvPr id="12" name="Picture 11" descr="A person wearing glasses and headphones&#10;&#10;Description automatically generated">
            <a:extLst>
              <a:ext uri="{FF2B5EF4-FFF2-40B4-BE49-F238E27FC236}">
                <a16:creationId xmlns:a16="http://schemas.microsoft.com/office/drawing/2014/main" id="{8BF995ED-656E-8998-6CD6-CCEC895E5EF2}"/>
              </a:ext>
            </a:extLst>
          </p:cNvPr>
          <p:cNvPicPr>
            <a:picLocks noChangeAspect="1"/>
          </p:cNvPicPr>
          <p:nvPr/>
        </p:nvPicPr>
        <p:blipFill>
          <a:blip r:embed="rId8"/>
          <a:stretch>
            <a:fillRect/>
          </a:stretch>
        </p:blipFill>
        <p:spPr>
          <a:xfrm>
            <a:off x="6092048" y="3410399"/>
            <a:ext cx="1969273" cy="110771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4825FBE2-BFB8-757D-91CD-37D61DCC9162}"/>
              </a:ext>
            </a:extLst>
          </p:cNvPr>
          <p:cNvSpPr txBox="1"/>
          <p:nvPr/>
        </p:nvSpPr>
        <p:spPr>
          <a:xfrm>
            <a:off x="8111315" y="2090433"/>
            <a:ext cx="3693494" cy="100022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Tiffany A Richards, PhD, ANP-BC, AOCNP</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MD Anderson 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Houston, Texas</a:t>
            </a:r>
          </a:p>
        </p:txBody>
      </p:sp>
      <p:sp>
        <p:nvSpPr>
          <p:cNvPr id="14" name="TextBox 13">
            <a:extLst>
              <a:ext uri="{FF2B5EF4-FFF2-40B4-BE49-F238E27FC236}">
                <a16:creationId xmlns:a16="http://schemas.microsoft.com/office/drawing/2014/main" id="{3BAA3A96-EE43-8672-571D-E572E6A34CCF}"/>
              </a:ext>
            </a:extLst>
          </p:cNvPr>
          <p:cNvSpPr txBox="1"/>
          <p:nvPr/>
        </p:nvSpPr>
        <p:spPr>
          <a:xfrm>
            <a:off x="8111314" y="3410398"/>
            <a:ext cx="3993599" cy="1031051"/>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Kimberly A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Spickes</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212121"/>
                </a:solidFill>
                <a:effectLst/>
                <a:uLnTx/>
                <a:uFillTx/>
                <a:latin typeface="Calibri" panose="020F0502020204030204" pitchFamily="34" charset="0"/>
                <a:ea typeface="MS PGothic" charset="0"/>
                <a:cs typeface="Calibri" panose="020F0502020204030204" pitchFamily="34" charset="0"/>
              </a:rPr>
              <a:t>MNSc</a:t>
            </a:r>
            <a:r>
              <a:rPr kumimoji="0" lang="en-US" sz="1600" b="1"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 RN, APRN, OCN, ACNP-BC</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Calibri" panose="020F0502020204030204" pitchFamily="34" charset="0"/>
                <a:ea typeface="MS PGothic" charset="0"/>
                <a:cs typeface="Calibri" panose="020F0502020204030204" pitchFamily="34" charset="0"/>
              </a:rPr>
              <a:t>University of Arkansas for Medical Sciences </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Little Rock, Arkansas</a:t>
            </a:r>
          </a:p>
        </p:txBody>
      </p:sp>
      <p:sp>
        <p:nvSpPr>
          <p:cNvPr id="15" name="TextBox 14">
            <a:extLst>
              <a:ext uri="{FF2B5EF4-FFF2-40B4-BE49-F238E27FC236}">
                <a16:creationId xmlns:a16="http://schemas.microsoft.com/office/drawing/2014/main" id="{E0E8E456-9C27-AF39-2B52-2D7D6F67332D}"/>
              </a:ext>
            </a:extLst>
          </p:cNvPr>
          <p:cNvSpPr txBox="1"/>
          <p:nvPr/>
        </p:nvSpPr>
        <p:spPr>
          <a:xfrm>
            <a:off x="2434373" y="2090433"/>
            <a:ext cx="32588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City of Hope Comprehensive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Center</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Duarte, California</a:t>
            </a:r>
          </a:p>
        </p:txBody>
      </p:sp>
      <p:sp>
        <p:nvSpPr>
          <p:cNvPr id="16" name="TextBox 15">
            <a:extLst>
              <a:ext uri="{FF2B5EF4-FFF2-40B4-BE49-F238E27FC236}">
                <a16:creationId xmlns:a16="http://schemas.microsoft.com/office/drawing/2014/main" id="{583E10DB-C3DD-9EEB-071D-248AC7214955}"/>
              </a:ext>
            </a:extLst>
          </p:cNvPr>
          <p:cNvSpPr txBox="1"/>
          <p:nvPr/>
        </p:nvSpPr>
        <p:spPr>
          <a:xfrm>
            <a:off x="2434373" y="3410398"/>
            <a:ext cx="3335056" cy="1277273"/>
          </a:xfrm>
          <a:prstGeom prst="rect">
            <a:avLst/>
          </a:prstGeom>
          <a:noFill/>
        </p:spPr>
        <p:txBody>
          <a:bodyPr wrap="square" tIns="0" rtlCol="0">
            <a:spAutoFit/>
          </a:bodyPr>
          <a:lstStyle/>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Sonia Glennie, ARNP, MSN, OCN</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Swedish Cancer Institute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Blood Disorders</a:t>
            </a:r>
          </a:p>
          <a:p>
            <a:pPr marL="0" marR="0" lvl="0" indent="0" algn="l" defTabSz="455613"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Seattle, Washington</a:t>
            </a:r>
          </a:p>
          <a:p>
            <a:pPr marL="0" marR="0" lvl="0" indent="0" algn="l" defTabSz="455613"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1" name="Picture 10" descr="A person wearing a headset&#10;&#10;Description automatically generated">
            <a:extLst>
              <a:ext uri="{FF2B5EF4-FFF2-40B4-BE49-F238E27FC236}">
                <a16:creationId xmlns:a16="http://schemas.microsoft.com/office/drawing/2014/main" id="{54A7C546-8442-03C8-B05A-BDBC5F588AEE}"/>
              </a:ext>
            </a:extLst>
          </p:cNvPr>
          <p:cNvPicPr>
            <a:picLocks noChangeAspect="1"/>
          </p:cNvPicPr>
          <p:nvPr/>
        </p:nvPicPr>
        <p:blipFill>
          <a:blip r:embed="rId9"/>
          <a:stretch>
            <a:fillRect/>
          </a:stretch>
        </p:blipFill>
        <p:spPr>
          <a:xfrm>
            <a:off x="387190" y="2090433"/>
            <a:ext cx="1970994" cy="1108684"/>
          </a:xfrm>
          <a:prstGeom prst="rect">
            <a:avLst/>
          </a:prstGeom>
          <a:effectLst>
            <a:outerShdw blurRad="50800" dist="38100" dir="2700000" algn="tl" rotWithShape="0">
              <a:prstClr val="black">
                <a:alpha val="40000"/>
              </a:prstClr>
            </a:outerShdw>
          </a:effectLst>
        </p:spPr>
      </p:pic>
      <p:pic>
        <p:nvPicPr>
          <p:cNvPr id="17" name="Picture 16" descr="A person wearing glasses and headphones&#10;&#10;Description automatically generated">
            <a:extLst>
              <a:ext uri="{FF2B5EF4-FFF2-40B4-BE49-F238E27FC236}">
                <a16:creationId xmlns:a16="http://schemas.microsoft.com/office/drawing/2014/main" id="{47282E02-9C98-5230-F64E-33DEE929E56D}"/>
              </a:ext>
            </a:extLst>
          </p:cNvPr>
          <p:cNvPicPr>
            <a:picLocks noChangeAspect="1"/>
          </p:cNvPicPr>
          <p:nvPr/>
        </p:nvPicPr>
        <p:blipFill>
          <a:blip r:embed="rId10"/>
          <a:stretch>
            <a:fillRect/>
          </a:stretch>
        </p:blipFill>
        <p:spPr>
          <a:xfrm>
            <a:off x="388203" y="3410398"/>
            <a:ext cx="1969981" cy="1108115"/>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A0688EAB-BDC4-D752-A06C-DE9192A5DCBA}"/>
              </a:ext>
            </a:extLst>
          </p:cNvPr>
          <p:cNvSpPr txBox="1">
            <a:spLocks/>
          </p:cNvSpPr>
          <p:nvPr/>
        </p:nvSpPr>
        <p:spPr>
          <a:xfrm>
            <a:off x="0" y="5924849"/>
            <a:ext cx="11186672" cy="925702"/>
          </a:xfrm>
          <a:prstGeom prst="rect">
            <a:avLst/>
          </a:prstGeom>
          <a:solidFill>
            <a:srgbClr val="1799B4"/>
          </a:solidFill>
        </p:spPr>
        <p:txBody>
          <a:bodyPr lIns="182880" tIns="182880" rIns="182880"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FFFFFF"/>
                </a:solidFill>
                <a:effectLst/>
                <a:uLnTx/>
                <a:uFillTx/>
                <a:latin typeface="system-ui"/>
                <a:ea typeface="MS PGothic" pitchFamily="34" charset="-128"/>
                <a:hlinkClick r:id="rId11">
                  <a:extLst>
                    <a:ext uri="{A12FA001-AC4F-418D-AE19-62706E023703}">
                      <ahyp:hlinkClr xmlns:ahyp="http://schemas.microsoft.com/office/drawing/2018/hyperlinkcolor" val="tx"/>
                    </a:ext>
                  </a:extLst>
                </a:hlinkClick>
              </a:rPr>
              <a:t>https://www.ResearchToPractice.com/ONS2024Clips</a:t>
            </a:r>
            <a:r>
              <a:rPr kumimoji="0" lang="en-US" sz="2900" b="0" i="0" u="none" strike="noStrike" kern="0" cap="none" spc="0" normalizeH="0" baseline="0" noProof="0" dirty="0">
                <a:ln>
                  <a:noFill/>
                </a:ln>
                <a:solidFill>
                  <a:srgbClr val="FFFFFF"/>
                </a:solidFill>
                <a:effectLst/>
                <a:uLnTx/>
                <a:uFillTx/>
                <a:latin typeface="system-ui"/>
                <a:ea typeface="MS PGothic" pitchFamily="34" charset="-128"/>
              </a:rPr>
              <a:t> </a:t>
            </a:r>
            <a:endParaRPr kumimoji="0" lang="en-US" sz="2900" b="1" i="0" u="none" strike="noStrike" kern="0" cap="none" spc="0" normalizeH="0" baseline="0" noProof="0" dirty="0">
              <a:ln>
                <a:noFill/>
              </a:ln>
              <a:solidFill>
                <a:srgbClr val="FFFFFF"/>
              </a:solidFill>
              <a:effectLst/>
              <a:uLnTx/>
              <a:uFillTx/>
              <a:latin typeface="Calibri" charset="0"/>
              <a:ea typeface="MS PGothic" pitchFamily="34" charset="-128"/>
            </a:endParaRPr>
          </a:p>
        </p:txBody>
      </p:sp>
      <p:pic>
        <p:nvPicPr>
          <p:cNvPr id="19" name="Picture 18">
            <a:extLst>
              <a:ext uri="{FF2B5EF4-FFF2-40B4-BE49-F238E27FC236}">
                <a16:creationId xmlns:a16="http://schemas.microsoft.com/office/drawing/2014/main" id="{0016448F-3A73-6D4A-4C28-AAA9F436A9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9129" y="6007399"/>
            <a:ext cx="760601" cy="760601"/>
          </a:xfrm>
          <a:prstGeom prst="rect">
            <a:avLst/>
          </a:prstGeom>
        </p:spPr>
      </p:pic>
    </p:spTree>
    <p:extLst>
      <p:ext uri="{BB962C8B-B14F-4D97-AF65-F5344CB8AC3E}">
        <p14:creationId xmlns:p14="http://schemas.microsoft.com/office/powerpoint/2010/main" val="34165252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o1_1ZBzyfjwND0EKdkgLVg"/>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20_MC_White (12-28-2020)">
  <a:themeElements>
    <a:clrScheme name="MC_Blue">
      <a:dk1>
        <a:srgbClr val="000000"/>
      </a:dk1>
      <a:lt1>
        <a:srgbClr val="FFFFFF"/>
      </a:lt1>
      <a:dk2>
        <a:srgbClr val="0057B8"/>
      </a:dk2>
      <a:lt2>
        <a:srgbClr val="D2D2D2"/>
      </a:lt2>
      <a:accent1>
        <a:srgbClr val="009CDE"/>
      </a:accent1>
      <a:accent2>
        <a:srgbClr val="FFC845"/>
      </a:accent2>
      <a:accent3>
        <a:srgbClr val="FE581C"/>
      </a:accent3>
      <a:accent4>
        <a:srgbClr val="009F4D"/>
      </a:accent4>
      <a:accent5>
        <a:srgbClr val="8246AF"/>
      </a:accent5>
      <a:accent6>
        <a:srgbClr val="64CCC9"/>
      </a:accent6>
      <a:hlink>
        <a:srgbClr val="52CBFF"/>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_Blue (1-11-2023).pptx" id="{9F336D50-42AE-4ED1-9AAF-8E01F3AD7D29}" vid="{9AD434D7-9FCF-481E-B66F-2AB8755E1392}"/>
    </a:ext>
  </a:extLst>
</a:theme>
</file>

<file path=ppt/theme/theme5.xml><?xml version="1.0" encoding="utf-8"?>
<a:theme xmlns:a="http://schemas.openxmlformats.org/drawingml/2006/main" name="1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x9_duke_ppt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CAD">
    <a:dk1>
      <a:srgbClr val="000000"/>
    </a:dk1>
    <a:lt1>
      <a:srgbClr val="FFFFFF"/>
    </a:lt1>
    <a:dk2>
      <a:srgbClr val="2C024B"/>
    </a:dk2>
    <a:lt2>
      <a:srgbClr val="608BC7"/>
    </a:lt2>
    <a:accent1>
      <a:srgbClr val="2C024B"/>
    </a:accent1>
    <a:accent2>
      <a:srgbClr val="608BC7"/>
    </a:accent2>
    <a:accent3>
      <a:srgbClr val="99ADB9"/>
    </a:accent3>
    <a:accent4>
      <a:srgbClr val="4569B2"/>
    </a:accent4>
    <a:accent5>
      <a:srgbClr val="65151D"/>
    </a:accent5>
    <a:accent6>
      <a:srgbClr val="FFFFFF"/>
    </a:accent6>
    <a:hlink>
      <a:srgbClr val="608BC7"/>
    </a:hlink>
    <a:folHlink>
      <a:srgbClr val="2C024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0F574E-7DEF-44F6-9617-30FE591FF25E}"/>
</file>

<file path=customXml/itemProps2.xml><?xml version="1.0" encoding="utf-8"?>
<ds:datastoreItem xmlns:ds="http://schemas.openxmlformats.org/officeDocument/2006/customXml" ds:itemID="{455F905C-1BD6-4E62-ADE2-BA149C413376}"/>
</file>

<file path=docProps/app.xml><?xml version="1.0" encoding="utf-8"?>
<Properties xmlns="http://schemas.openxmlformats.org/officeDocument/2006/extended-properties" xmlns:vt="http://schemas.openxmlformats.org/officeDocument/2006/docPropsVTypes">
  <Template/>
  <TotalTime>86287</TotalTime>
  <Words>5379</Words>
  <Application>Microsoft Macintosh PowerPoint</Application>
  <PresentationFormat>Widescreen</PresentationFormat>
  <Paragraphs>602</Paragraphs>
  <Slides>87</Slides>
  <Notes>32</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87</vt:i4>
      </vt:variant>
    </vt:vector>
  </HeadingPairs>
  <TitlesOfParts>
    <vt:vector size="108" baseType="lpstr">
      <vt:lpstr>Aptos</vt:lpstr>
      <vt:lpstr>Arial</vt:lpstr>
      <vt:lpstr>Arial Narrow</vt:lpstr>
      <vt:lpstr>Avenir Next LT Pro</vt:lpstr>
      <vt:lpstr>Avenir Next LT Pro Demi</vt:lpstr>
      <vt:lpstr>Calibri</vt:lpstr>
      <vt:lpstr>Helvetica</vt:lpstr>
      <vt:lpstr>Helvetica Neue</vt:lpstr>
      <vt:lpstr>Symbol</vt:lpstr>
      <vt:lpstr>system-ui</vt:lpstr>
      <vt:lpstr>Times</vt:lpstr>
      <vt:lpstr>Times New Roman</vt:lpstr>
      <vt:lpstr>Wingdings</vt:lpstr>
      <vt:lpstr>1_Default Design</vt:lpstr>
      <vt:lpstr>Custom Design</vt:lpstr>
      <vt:lpstr>3_Default Design</vt:lpstr>
      <vt:lpstr>2020_MC_White (12-28-2020)</vt:lpstr>
      <vt:lpstr>12_Office Theme</vt:lpstr>
      <vt:lpstr>Office Theme</vt:lpstr>
      <vt:lpstr>16x9_duke_ppt_3</vt:lpstr>
      <vt:lpstr>think-cell Slide</vt:lpstr>
      <vt:lpstr>Gastroesophageal and Colorectal Cancers  Saturday, April 27, 2024 6:00 PM – 8:00 PM</vt:lpstr>
      <vt:lpstr>Faculty</vt:lpstr>
      <vt:lpstr>Ms Griffie — Disclosures</vt:lpstr>
      <vt:lpstr>Ms Kuhlman — Disclosures</vt:lpstr>
      <vt:lpstr>Dr Shah — Disclosures</vt:lpstr>
      <vt:lpstr>Dr Strickler — Disclosures</vt:lpstr>
      <vt:lpstr>Commercial Support</vt:lpstr>
      <vt:lpstr>PowerPoint Presentation</vt:lpstr>
      <vt:lpstr>PowerPoint Presentation</vt:lpstr>
      <vt:lpstr>Agenda</vt:lpstr>
      <vt:lpstr>Agenda</vt:lpstr>
      <vt:lpstr>Consulting Nursing Faculty Comments</vt:lpstr>
      <vt:lpstr>Agenda</vt:lpstr>
      <vt:lpstr>Agenda</vt:lpstr>
      <vt:lpstr>The Current Role of Anti-PD-1/PD-L1 Antibodies in the Management of Nonmetastatic Gastroesophageal Cancers</vt:lpstr>
      <vt:lpstr>Adjuvant Nivolumab</vt:lpstr>
      <vt:lpstr>PowerPoint Presentation</vt:lpstr>
      <vt:lpstr>The Potential Role of Immune Checkpoint  Inhibitors as Neoadjuvant Therapy  for Patients with Gastric/GEJ Cancer</vt:lpstr>
      <vt:lpstr>Durvalumab</vt:lpstr>
      <vt:lpstr>PowerPoint Presentation</vt:lpstr>
      <vt:lpstr>MATTERHORN Trial Design</vt:lpstr>
      <vt:lpstr>PowerPoint Presentation</vt:lpstr>
      <vt:lpstr>PowerPoint Presentation</vt:lpstr>
      <vt:lpstr>Agenda</vt:lpstr>
      <vt:lpstr>First-Line Therapy for Metastatic  Gastroesophageal Cancers</vt:lpstr>
      <vt:lpstr>PowerPoint Presentation</vt:lpstr>
      <vt:lpstr>Select Phase III Trials Evaluating Nivolumab or Nivolumab/Ipilimumab as First-Line Treatment of Gastroesophageal Cancers</vt:lpstr>
      <vt:lpstr>Select Phase III Trials Evaluating Pembrolizumab as First-Line Treatment of Gastroesophageal Cancers</vt:lpstr>
      <vt:lpstr>PowerPoint Presentation</vt:lpstr>
      <vt:lpstr>Agenda</vt:lpstr>
      <vt:lpstr>The Potential Role of Therapy Targeting  Claudin 18.2 (CLDN18.2) for Gastroesophageal Cancers</vt:lpstr>
      <vt:lpstr>Zolbetuximab</vt:lpstr>
      <vt:lpstr>Mechanism of Action of Zolbetuximab</vt:lpstr>
      <vt:lpstr>PowerPoint Presentation</vt:lpstr>
      <vt:lpstr>SPOTLIGHT: Progression-Free Survival (Primary Endpoint)</vt:lpstr>
      <vt:lpstr>SPOTLIGHT: TEAEs Occurring in ≥15% of Patients</vt:lpstr>
      <vt:lpstr>PowerPoint Presentation</vt:lpstr>
      <vt:lpstr>GLOW: Progression-Free Survival (PFS) by Independent Review Committee (Primary Endpoint)</vt:lpstr>
      <vt:lpstr>PowerPoint Presentation</vt:lpstr>
      <vt:lpstr>Targeted Therapies for HER2-Positive  Gastroesophageal Cancers</vt:lpstr>
      <vt:lpstr>FDA Amends Gastric Cancer Indication for Pembrolizumab Press Release – November 7, 2023</vt:lpstr>
      <vt:lpstr>Trastuzumab Deruxtecan: Gastric and Gastroesophageal Cancers</vt:lpstr>
      <vt:lpstr>Trastuzumab Deruxtecan</vt:lpstr>
      <vt:lpstr>PowerPoint Presentation</vt:lpstr>
      <vt:lpstr>DESTINY-Gastric02: Overall Safety Summary and ILD/Pneumonitis</vt:lpstr>
      <vt:lpstr>The Integration of Therapies Targeting HER2  into the Management of mCRC </vt:lpstr>
      <vt:lpstr>HER2 as an Emerging Precision Cancer Medicine Target in Metastatic CRC</vt:lpstr>
      <vt:lpstr>Tucatinib: Colorectal Cancer</vt:lpstr>
      <vt:lpstr>Tucatinib Mechanism of Action</vt:lpstr>
      <vt:lpstr>Trastuzumab Deruxtecan: HER2-Positive Solid Tumors</vt:lpstr>
      <vt:lpstr>FDA Grants Accelerated Approval to Trastuzumab-Deruxtecan for Unresectable or Metastatic HER2-Positive Solid Tumors Press Release – April 5, 2024</vt:lpstr>
      <vt:lpstr>PowerPoint Presentation</vt:lpstr>
      <vt:lpstr>PowerPoint Presentation</vt:lpstr>
      <vt:lpstr>PowerPoint Presentation</vt:lpstr>
      <vt:lpstr>Consulting Nursing Faculty Comments</vt:lpstr>
      <vt:lpstr>Agenda</vt:lpstr>
      <vt:lpstr>Agenda</vt:lpstr>
      <vt:lpstr>Use of Adjuvant Therapy in the  Management of Localized CRC </vt:lpstr>
      <vt:lpstr>Rationale for ctDNA-Based MRD Monitoring in Localized CRC</vt:lpstr>
      <vt:lpstr>Tumor Tissue vs. Blood NGS Testing</vt:lpstr>
      <vt:lpstr>PowerPoint Presentation</vt:lpstr>
      <vt:lpstr>Agenda</vt:lpstr>
      <vt:lpstr>The Current Role of Immune Checkpoint Inhibitors (ICIs) in the Treatment of Metastatic CRC (mCRC) </vt:lpstr>
      <vt:lpstr>Tolerability and Other Practical Considerations with ICIs </vt:lpstr>
      <vt:lpstr>High MSI Across 39 Cancer Types Whole-exome data from 11,139 tumor-normal pairs from The Cancer Genome Atlas and Therapeutically Applicable Research to Generate Effective Treatments projects </vt:lpstr>
      <vt:lpstr>PowerPoint Presentation</vt:lpstr>
      <vt:lpstr>Nivolumab plus ipilimumab vs chemotherapy as &lt;br /&gt;first-line treatment for microsatellite instability-high/&lt;br /&gt;mismatch repair-deficient metastatic colorectal cancer: first results of the CheckMate 8HW study</vt:lpstr>
      <vt:lpstr>CheckMate 8HW: Progression-Free Survival</vt:lpstr>
      <vt:lpstr>CheckMate 8HW: Treatment-Related Adverse Events (TRAEs)</vt:lpstr>
      <vt:lpstr>Symptoms of Immunotherapy Toxicity</vt:lpstr>
      <vt:lpstr>PowerPoint Presentation</vt:lpstr>
      <vt:lpstr>Agenda</vt:lpstr>
      <vt:lpstr>The Role of TAS-102/Bevacizumab in the Management of Relapsed/Refractory (R/R) mCRC</vt:lpstr>
      <vt:lpstr>PowerPoint Presentation</vt:lpstr>
      <vt:lpstr>TAS-102: Mechanism of Action</vt:lpstr>
      <vt:lpstr>Trifluridine and Tipiracil (TAS-102)</vt:lpstr>
      <vt:lpstr>FDA Approves Trifluridine and Tipiracil with Bevacizumab for Previously Treated Metastatic Colorectal Cancer Press Release – August 2, 2023</vt:lpstr>
      <vt:lpstr>TAS-102/Bevacizumab: Common Side Effects</vt:lpstr>
      <vt:lpstr>PowerPoint Presentation</vt:lpstr>
      <vt:lpstr>Agenda</vt:lpstr>
      <vt:lpstr>The Potential Role of KRAS-Targeted Therapy in the Management of mCRC</vt:lpstr>
      <vt:lpstr>KRAS: An Important Target for GI Cancers</vt:lpstr>
      <vt:lpstr>Adagrasib and Sotorasib: Colorectal Cancer</vt:lpstr>
      <vt:lpstr>Rationale for KRAS-Targeted and Anti-EGFR Combination Therapy in mCRC</vt:lpstr>
      <vt:lpstr>PowerPoint Presentation</vt:lpstr>
      <vt:lpstr>Consulting Nursing Faculty Comments</vt:lpstr>
      <vt:lpstr>Consulting Nursing Faculty Comments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8157</cp:revision>
  <cp:lastPrinted>2020-10-06T19:03:59Z</cp:lastPrinted>
  <dcterms:created xsi:type="dcterms:W3CDTF">2013-03-19T19:50:02Z</dcterms:created>
  <dcterms:modified xsi:type="dcterms:W3CDTF">2024-05-16T13:10:47Z</dcterms:modified>
  <cp:category/>
</cp:coreProperties>
</file>