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5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Layouts/slideLayout4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0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media/image43.jpg" ContentType="image/jpg"/>
  <Override PartName="/ppt/media/image42.jpg" ContentType="image/jpg"/>
  <Override PartName="/ppt/theme/theme2.xml" ContentType="application/vnd.openxmlformats-officedocument.theme+xml"/>
  <Override PartName="/ppt/theme/theme12.xml" ContentType="application/vnd.openxmlformats-officedocument.theme+xml"/>
  <Override PartName="/ppt/theme/theme11.xml" ContentType="application/vnd.openxmlformats-officedocument.theme+xml"/>
  <Override PartName="/ppt/theme/theme10.xml" ContentType="application/vnd.openxmlformats-officedocument.theme+xml"/>
  <Override PartName="/ppt/theme/theme9.xml" ContentType="application/vnd.openxmlformats-officedocument.theme+xml"/>
  <Override PartName="/ppt/theme/theme8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ags/tag18.xml" ContentType="application/vnd.openxmlformats-officedocument.presentationml.tags+xml"/>
  <Override PartName="/ppt/tags/tag17.xml" ContentType="application/vnd.openxmlformats-officedocument.presentationml.tags+xml"/>
  <Override PartName="/ppt/tags/tag16.xml" ContentType="application/vnd.openxmlformats-officedocument.presentationml.tags+xml"/>
  <Override PartName="/ppt/tags/tag15.xml" ContentType="application/vnd.openxmlformats-officedocument.presentationml.tags+xml"/>
  <Override PartName="/ppt/tags/tag14.xml" ContentType="application/vnd.openxmlformats-officedocument.presentationml.tags+xml"/>
  <Override PartName="/ppt/tags/tag13.xml" ContentType="application/vnd.openxmlformats-officedocument.presentationml.tags+xml"/>
  <Override PartName="/ppt/tags/tag12.xml" ContentType="application/vnd.openxmlformats-officedocument.presentationml.tags+xml"/>
  <Override PartName="/ppt/tags/tag11.xml" ContentType="application/vnd.openxmlformats-officedocument.presentationml.tags+xml"/>
  <Override PartName="/ppt/tags/tag10.xml" ContentType="application/vnd.openxmlformats-officedocument.presentationml.tags+xml"/>
  <Override PartName="/ppt/tags/tag9.xml" ContentType="application/vnd.openxmlformats-officedocument.presentationml.tags+xml"/>
  <Override PartName="/ppt/tags/tag8.xml" ContentType="application/vnd.openxmlformats-officedocument.presentationml.tags+xml"/>
  <Override PartName="/ppt/tags/tag7.xml" ContentType="application/vnd.openxmlformats-officedocument.presentationml.tags+xml"/>
  <Override PartName="/ppt/tags/tag6.xml" ContentType="application/vnd.openxmlformats-officedocument.presentationml.tags+xml"/>
  <Override PartName="/ppt/tags/tag5.xml" ContentType="application/vnd.openxmlformats-officedocument.presentationml.tags+xml"/>
  <Override PartName="/ppt/tags/tag4.xml" ContentType="application/vnd.openxmlformats-officedocument.presentationml.tags+xml"/>
  <Override PartName="/ppt/tags/tag3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5143" r:id="rId1"/>
    <p:sldMasterId id="2147485434" r:id="rId2"/>
    <p:sldMasterId id="2147485513" r:id="rId3"/>
    <p:sldMasterId id="2147485541" r:id="rId4"/>
    <p:sldMasterId id="2147485555" r:id="rId5"/>
    <p:sldMasterId id="2147485569" r:id="rId6"/>
    <p:sldMasterId id="2147485583" r:id="rId7"/>
    <p:sldMasterId id="2147485597" r:id="rId8"/>
    <p:sldMasterId id="2147485627" r:id="rId9"/>
    <p:sldMasterId id="2147485639" r:id="rId10"/>
  </p:sldMasterIdLst>
  <p:notesMasterIdLst>
    <p:notesMasterId r:id="rId71"/>
  </p:notesMasterIdLst>
  <p:handoutMasterIdLst>
    <p:handoutMasterId r:id="rId72"/>
  </p:handoutMasterIdLst>
  <p:sldIdLst>
    <p:sldId id="2147483577" r:id="rId11"/>
    <p:sldId id="2147483557" r:id="rId12"/>
    <p:sldId id="2147483642" r:id="rId13"/>
    <p:sldId id="2147483453" r:id="rId14"/>
    <p:sldId id="2147471659" r:id="rId15"/>
    <p:sldId id="13407" r:id="rId16"/>
    <p:sldId id="2147483567" r:id="rId17"/>
    <p:sldId id="2147483475" r:id="rId18"/>
    <p:sldId id="2147483568" r:id="rId19"/>
    <p:sldId id="2147480329" r:id="rId20"/>
    <p:sldId id="2147483582" r:id="rId21"/>
    <p:sldId id="2147483578" r:id="rId22"/>
    <p:sldId id="2147483645" r:id="rId23"/>
    <p:sldId id="2145706762" r:id="rId24"/>
    <p:sldId id="2146846959" r:id="rId25"/>
    <p:sldId id="2146846961" r:id="rId26"/>
    <p:sldId id="2146846962" r:id="rId27"/>
    <p:sldId id="2146846971" r:id="rId28"/>
    <p:sldId id="2146846966" r:id="rId29"/>
    <p:sldId id="2146846969" r:id="rId30"/>
    <p:sldId id="2146846970" r:id="rId31"/>
    <p:sldId id="2147483639" r:id="rId32"/>
    <p:sldId id="2146846972" r:id="rId33"/>
    <p:sldId id="2146846974" r:id="rId34"/>
    <p:sldId id="2146846975" r:id="rId35"/>
    <p:sldId id="2146846976" r:id="rId36"/>
    <p:sldId id="2147471050" r:id="rId37"/>
    <p:sldId id="2147471055" r:id="rId38"/>
    <p:sldId id="2147471059" r:id="rId39"/>
    <p:sldId id="2147470977" r:id="rId40"/>
    <p:sldId id="2147471043" r:id="rId41"/>
    <p:sldId id="2147471045" r:id="rId42"/>
    <p:sldId id="2147471048" r:id="rId43"/>
    <p:sldId id="2147483579" r:id="rId44"/>
    <p:sldId id="2147483646" r:id="rId45"/>
    <p:sldId id="1411" r:id="rId46"/>
    <p:sldId id="2145706367" r:id="rId47"/>
    <p:sldId id="2145706350" r:id="rId48"/>
    <p:sldId id="2145706357" r:id="rId49"/>
    <p:sldId id="2147483583" r:id="rId50"/>
    <p:sldId id="2145706368" r:id="rId51"/>
    <p:sldId id="2145706370" r:id="rId52"/>
    <p:sldId id="2145706369" r:id="rId53"/>
    <p:sldId id="2145706373" r:id="rId54"/>
    <p:sldId id="2147483640" r:id="rId55"/>
    <p:sldId id="2145706371" r:id="rId56"/>
    <p:sldId id="2141412138" r:id="rId57"/>
    <p:sldId id="2145706363" r:id="rId58"/>
    <p:sldId id="2147483585" r:id="rId59"/>
    <p:sldId id="2147483586" r:id="rId60"/>
    <p:sldId id="2145706372" r:id="rId61"/>
    <p:sldId id="2145706380" r:id="rId62"/>
    <p:sldId id="2147483587" r:id="rId63"/>
    <p:sldId id="2147483590" r:id="rId64"/>
    <p:sldId id="2145705995" r:id="rId65"/>
    <p:sldId id="2147483588" r:id="rId66"/>
    <p:sldId id="2147483589" r:id="rId67"/>
    <p:sldId id="2145706346" r:id="rId68"/>
    <p:sldId id="2145706378" r:id="rId69"/>
    <p:sldId id="5714" r:id="rId70"/>
  </p:sldIdLst>
  <p:sldSz cx="12192000" cy="6858000"/>
  <p:notesSz cx="7772400" cy="10058400"/>
  <p:custDataLst>
    <p:tags r:id="rId73"/>
  </p:custDataLst>
  <p:defaultTextStyle>
    <a:defPPr>
      <a:defRPr lang="en-GB"/>
    </a:defPPr>
    <a:lvl1pPr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1pPr>
    <a:lvl2pPr marL="4302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2pPr>
    <a:lvl3pPr marL="6461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3pPr>
    <a:lvl4pPr marL="8620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4pPr>
    <a:lvl5pPr marL="10779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201" userDrawn="1">
          <p15:clr>
            <a:srgbClr val="A4A3A4"/>
          </p15:clr>
        </p15:guide>
        <p15:guide id="2" pos="3719" userDrawn="1">
          <p15:clr>
            <a:srgbClr val="A4A3A4"/>
          </p15:clr>
        </p15:guide>
        <p15:guide id="3" pos="211" userDrawn="1">
          <p15:clr>
            <a:srgbClr val="A4A3A4"/>
          </p15:clr>
        </p15:guide>
        <p15:guide id="4" pos="6208" userDrawn="1">
          <p15:clr>
            <a:srgbClr val="A4A3A4"/>
          </p15:clr>
        </p15:guide>
        <p15:guide id="5" pos="332" userDrawn="1">
          <p15:clr>
            <a:srgbClr val="A4A3A4"/>
          </p15:clr>
        </p15:guide>
        <p15:guide id="6" orient="horz" pos="143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ck Kaderman" initials="" lastIdx="0" clrIdx="0"/>
  <p:cmAuthor id="1" name="Porter, David" initials="DP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loop="1" showNarration="1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C8986D"/>
    <a:srgbClr val="09179F"/>
    <a:srgbClr val="0432FF"/>
    <a:srgbClr val="EEEEEE"/>
    <a:srgbClr val="002857"/>
    <a:srgbClr val="002253"/>
    <a:srgbClr val="001E47"/>
    <a:srgbClr val="070D3B"/>
    <a:srgbClr val="001D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93" autoAdjust="0"/>
    <p:restoredTop sz="90408" autoAdjust="0"/>
  </p:normalViewPr>
  <p:slideViewPr>
    <p:cSldViewPr>
      <p:cViewPr varScale="1">
        <p:scale>
          <a:sx n="111" d="100"/>
          <a:sy n="111" d="100"/>
        </p:scale>
        <p:origin x="1192" y="192"/>
      </p:cViewPr>
      <p:guideLst>
        <p:guide orient="horz" pos="4201"/>
        <p:guide pos="3719"/>
        <p:guide pos="211"/>
        <p:guide pos="6208"/>
        <p:guide pos="332"/>
        <p:guide orient="horz" pos="1434"/>
      </p:guideLst>
    </p:cSldViewPr>
  </p:slideViewPr>
  <p:outlineViewPr>
    <p:cViewPr varScale="1">
      <p:scale>
        <a:sx n="170" d="200"/>
        <a:sy n="170" d="200"/>
      </p:scale>
      <p:origin x="0" y="-1499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3856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16" Type="http://schemas.openxmlformats.org/officeDocument/2006/relationships/slide" Target="slides/slide6.xml"/><Relationship Id="rId11" Type="http://schemas.openxmlformats.org/officeDocument/2006/relationships/slide" Target="slides/slide1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74" Type="http://schemas.openxmlformats.org/officeDocument/2006/relationships/commentAuthors" Target="commentAuthors.xml"/><Relationship Id="rId79" Type="http://schemas.openxmlformats.org/officeDocument/2006/relationships/customXml" Target="../customXml/item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1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77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handoutMaster" Target="handoutMasters/handoutMaster1.xml"/><Relationship Id="rId80" Type="http://schemas.openxmlformats.org/officeDocument/2006/relationships/customXml" Target="../customXml/item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tags" Target="tags/tag1.xml"/><Relationship Id="rId78" Type="http://schemas.openxmlformats.org/officeDocument/2006/relationships/tableStyles" Target="tableStyles.xml"/><Relationship Id="rId81" Type="http://schemas.openxmlformats.org/officeDocument/2006/relationships/customXml" Target="../customXml/item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24" Type="http://schemas.openxmlformats.org/officeDocument/2006/relationships/slide" Target="slides/slide14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66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-72" charset="2"/>
              <a:buNone/>
              <a:defRPr sz="1200">
                <a:latin typeface="Arial" pitchFamily="-7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91000" y="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96" charset="2"/>
              <a:buNone/>
              <a:defRPr sz="12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E2B7CC06-35E6-42FC-8B5E-42EE52A72567}" type="datetime1">
              <a:rPr lang="en-US"/>
              <a:pPr>
                <a:defRPr/>
              </a:pPr>
              <a:t>6/14/24</a:t>
            </a:fld>
            <a:endParaRPr lang="en-US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04800" y="922020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-72" charset="2"/>
              <a:buNone/>
              <a:defRPr sz="1200">
                <a:latin typeface="Arial" pitchFamily="-7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220200"/>
            <a:ext cx="3200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96" charset="2"/>
              <a:buNone/>
              <a:defRPr sz="12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E82FF3A5-13B6-4316-814F-1F1469E14E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338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823913" y="1006475"/>
            <a:ext cx="612140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5437" cy="3824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884215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72" charset="0"/>
      <a:defRPr sz="1200" kern="1200">
        <a:solidFill>
          <a:srgbClr val="000000"/>
        </a:solidFill>
        <a:latin typeface="Times New Roman" pitchFamily="18" charset="0"/>
        <a:ea typeface="MS PGothic" pitchFamily="34" charset="-128"/>
        <a:cs typeface="MS PGothic" charset="0"/>
      </a:defRPr>
    </a:lvl1pPr>
    <a:lvl2pPr marL="37931725" indent="-37474525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72" charset="0"/>
      <a:defRPr sz="1200" kern="1200">
        <a:solidFill>
          <a:srgbClr val="000000"/>
        </a:solidFill>
        <a:latin typeface="Times New Roman" pitchFamily="18" charset="0"/>
        <a:ea typeface="MS PGothic" pitchFamily="34" charset="-128"/>
        <a:cs typeface="+mn-cs"/>
      </a:defRPr>
    </a:lvl2pPr>
    <a:lvl3pPr marL="11430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ＭＳ Ｐゴシック" pitchFamily="-72" charset="-128"/>
      </a:defRPr>
    </a:lvl3pPr>
    <a:lvl4pPr marL="16002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+mn-cs"/>
      </a:defRPr>
    </a:lvl4pPr>
    <a:lvl5pPr marL="20574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+mn-cs"/>
      </a:defRPr>
    </a:lvl5pPr>
    <a:lvl6pPr marL="2285289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47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05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62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402138" y="9553575"/>
            <a:ext cx="3368675" cy="5032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pPr marL="0" marR="0" lvl="0" indent="0" algn="ctr" defTabSz="45561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fld id="{DA2F918B-534C-4494-B5B9-E33C0B6FBC7A}" type="slidenum"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pPr marL="0" marR="0" lvl="0" indent="0" algn="ctr" defTabSz="455613" rtl="0" eaLnBrk="0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-72" charset="2"/>
                <a:buNone/>
                <a:tabLst/>
                <a:defRPr/>
              </a:pPr>
              <a:t>1</a:t>
            </a:fld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 pitchFamily="-72" charset="0"/>
              <a:ea typeface="MS PGothic" charset="0"/>
            </a:endParaRPr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3913" y="1006475"/>
            <a:ext cx="6121400" cy="3444875"/>
          </a:xfrm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pitchFamily="-72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8322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0765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6913"/>
            <a:ext cx="6196012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184CCE-EFD0-4593-8653-C0DE43431D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0400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AE808B-178D-49D4-8B74-A9B56687F1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0838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184CCE-EFD0-4593-8653-C0DE43431D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54034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184CCE-EFD0-4593-8653-C0DE43431D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92853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184CCE-EFD0-4593-8653-C0DE43431D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9190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0188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184CCE-EFD0-4593-8653-C0DE43431D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79768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184CCE-EFD0-4593-8653-C0DE43431D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9203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184CCE-EFD0-4593-8653-C0DE43431D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622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9791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184CCE-EFD0-4593-8653-C0DE43431D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66820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184CCE-EFD0-4593-8653-C0DE43431D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2447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184CCE-EFD0-4593-8653-C0DE43431D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0436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184CCE-EFD0-4593-8653-C0DE43431D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7693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184CCE-EFD0-4593-8653-C0DE43431D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655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184CCE-EFD0-4593-8653-C0DE43431D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05810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184CCE-EFD0-4593-8653-C0DE43431D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605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979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1829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695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3581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402138" y="9553575"/>
            <a:ext cx="3368675" cy="5032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pPr marL="0" marR="0" lvl="0" indent="0" algn="ctr" defTabSz="45561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fld id="{DA2F918B-534C-4494-B5B9-E33C0B6FBC7A}" type="slidenum"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itchFamily="-72" charset="0"/>
                <a:ea typeface="MS PGothic" charset="0"/>
                <a:cs typeface="+mn-cs"/>
              </a:rPr>
              <a:pPr marL="0" marR="0" lvl="0" indent="0" algn="ctr" defTabSz="455613" rtl="0" eaLnBrk="0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-72" charset="2"/>
                <a:buNone/>
                <a:tabLst/>
                <a:defRPr/>
              </a:pPr>
              <a:t>14</a:t>
            </a:fld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 pitchFamily="-72" charset="0"/>
              <a:ea typeface="MS PGothic" charset="0"/>
              <a:cs typeface="+mn-cs"/>
            </a:endParaRPr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3913" y="1006475"/>
            <a:ext cx="6121400" cy="3444875"/>
          </a:xfrm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72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1686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8760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018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535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7184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2396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405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03A659D-6BF1-8E0D-2D7B-19BCEFEA43F4}"/>
              </a:ext>
            </a:extLst>
          </p:cNvPr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35B2744-BE30-7F59-641C-E8EE271BFE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061F54A-476D-1E85-D460-3390FD4976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Slide credit: </a:t>
              </a: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  <a:hlinkClick r:id="rId3"/>
                </a:rPr>
                <a:t>clinicaloptions.com</a:t>
              </a: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264156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84" y="239715"/>
            <a:ext cx="11244016" cy="1674813"/>
          </a:xfrm>
          <a:prstGeom prst="rect">
            <a:avLst/>
          </a:prstGeom>
        </p:spPr>
        <p:txBody>
          <a:bodyPr/>
          <a:lstStyle>
            <a:lvl1pPr algn="ctr"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09759" y="1895477"/>
            <a:ext cx="10872444" cy="26057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B50470-EA3D-49B4-8F28-4C9C1E0D226A}"/>
              </a:ext>
            </a:extLst>
          </p:cNvPr>
          <p:cNvCxnSpPr/>
          <p:nvPr userDrawn="1"/>
        </p:nvCxnSpPr>
        <p:spPr bwMode="auto">
          <a:xfrm>
            <a:off x="-22231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DF9EACC2-568A-498C-8601-A87328BD11D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14351" y="4856674"/>
            <a:ext cx="11283950" cy="115593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400" b="1">
                <a:solidFill>
                  <a:srgbClr val="E1471D"/>
                </a:solidFill>
              </a:defRPr>
            </a:lvl1pPr>
            <a:lvl2pPr>
              <a:buFontTx/>
              <a:buNone/>
              <a:defRPr sz="2400"/>
            </a:lvl2pPr>
            <a:lvl3pPr>
              <a:buFontTx/>
              <a:buNone/>
              <a:defRPr sz="2400"/>
            </a:lvl3pPr>
            <a:lvl4pPr>
              <a:buFontTx/>
              <a:buNone/>
              <a:defRPr sz="2400"/>
            </a:lvl4pPr>
            <a:lvl5pPr>
              <a:buFontTx/>
              <a:buNone/>
              <a:defRPr sz="2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BD1E00-A2D3-4202-961C-9DF3DF2683C9}"/>
              </a:ext>
            </a:extLst>
          </p:cNvPr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590A4E9-08A7-4826-8D90-46B546D1F341}"/>
              </a:ext>
            </a:extLst>
          </p:cNvPr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31A8939-5D7B-DDA0-442D-AFC6D9C41D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67636" y="5397632"/>
            <a:ext cx="1790865" cy="95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43511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534" y="2347914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7184" y="4283076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9144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47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567" y="4857754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567" y="3203576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065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7" y="2101852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7" y="2101852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378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3" y="303217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0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0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0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0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649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9438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629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89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4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103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575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1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89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036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804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7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7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923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7" y="627066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7" y="2101852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7" y="2101852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002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5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5" y="1416051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5468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378750851"/>
      </p:ext>
    </p:extLst>
  </p:cSld>
  <p:clrMapOvr>
    <a:masterClrMapping/>
  </p:clrMapOvr>
  <p:transition spd="slow" advClick="0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1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68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0" y="5905501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11429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75603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D6DF03-B450-4DDC-B5C8-A0FA56BC69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346680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195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BE30CE-8E10-4F18-AC6D-3B82A037D2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212981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696B61-6499-416A-934B-CF4BC43005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46161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372AAC-1C09-45C2-938D-AF02203355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185367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63EA48-0233-427A-9BB2-4CB61BC631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000660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045EF7-0D80-4878-B9C2-3E65CADC38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830977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54064-AD9A-46DC-81E7-73C7F6F1AB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035882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90DC2E-D3F6-4BFA-8FE9-83CFEAB135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80601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77A1E0-52F2-475B-8A6C-196A66B930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944138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227F2-C915-450D-A9DC-857EC84DF2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89451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4F9BA7-1CE2-44DC-B0D1-187A8D92D3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712429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3177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6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3991" indent="0" algn="ctr">
              <a:buNone/>
              <a:defRPr/>
            </a:lvl2pPr>
            <a:lvl3pPr marL="907985" indent="0" algn="ctr">
              <a:buNone/>
              <a:defRPr/>
            </a:lvl3pPr>
            <a:lvl4pPr marL="1361988" indent="0" algn="ctr">
              <a:buNone/>
              <a:defRPr/>
            </a:lvl4pPr>
            <a:lvl5pPr marL="1815969" indent="0" algn="ctr">
              <a:buNone/>
              <a:defRPr/>
            </a:lvl5pPr>
            <a:lvl6pPr marL="2269940" indent="0" algn="ctr">
              <a:buNone/>
              <a:defRPr/>
            </a:lvl6pPr>
            <a:lvl7pPr marL="2723932" indent="0" algn="ctr">
              <a:buNone/>
              <a:defRPr/>
            </a:lvl7pPr>
            <a:lvl8pPr marL="3177930" indent="0" algn="ctr">
              <a:buNone/>
              <a:defRPr/>
            </a:lvl8pPr>
            <a:lvl9pPr marL="363193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0988955-7E6F-4749-BEAA-04A2557797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892700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042093E-BAE8-418A-A70D-1EE84E586D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418064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3991" indent="0">
              <a:buNone/>
              <a:defRPr sz="1800"/>
            </a:lvl2pPr>
            <a:lvl3pPr marL="907985" indent="0">
              <a:buNone/>
              <a:defRPr sz="1600"/>
            </a:lvl3pPr>
            <a:lvl4pPr marL="1361988" indent="0">
              <a:buNone/>
              <a:defRPr sz="1400"/>
            </a:lvl4pPr>
            <a:lvl5pPr marL="1815969" indent="0">
              <a:buNone/>
              <a:defRPr sz="1400"/>
            </a:lvl5pPr>
            <a:lvl6pPr marL="2269940" indent="0">
              <a:buNone/>
              <a:defRPr sz="1400"/>
            </a:lvl6pPr>
            <a:lvl7pPr marL="2723932" indent="0">
              <a:buNone/>
              <a:defRPr sz="1400"/>
            </a:lvl7pPr>
            <a:lvl8pPr marL="3177930" indent="0">
              <a:buNone/>
              <a:defRPr sz="1400"/>
            </a:lvl8pPr>
            <a:lvl9pPr marL="363193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B783D33-859A-4A5F-BC36-A1D9F15BF7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243041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1D9D30B-6471-4E14-A93C-1FF66A6190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018003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991" indent="0">
              <a:buNone/>
              <a:defRPr sz="2000" b="1"/>
            </a:lvl2pPr>
            <a:lvl3pPr marL="907985" indent="0">
              <a:buNone/>
              <a:defRPr sz="1800" b="1"/>
            </a:lvl3pPr>
            <a:lvl4pPr marL="1361988" indent="0">
              <a:buNone/>
              <a:defRPr sz="1600" b="1"/>
            </a:lvl4pPr>
            <a:lvl5pPr marL="1815969" indent="0">
              <a:buNone/>
              <a:defRPr sz="1600" b="1"/>
            </a:lvl5pPr>
            <a:lvl6pPr marL="2269940" indent="0">
              <a:buNone/>
              <a:defRPr sz="1600" b="1"/>
            </a:lvl6pPr>
            <a:lvl7pPr marL="2723932" indent="0">
              <a:buNone/>
              <a:defRPr sz="1600" b="1"/>
            </a:lvl7pPr>
            <a:lvl8pPr marL="3177930" indent="0">
              <a:buNone/>
              <a:defRPr sz="1600" b="1"/>
            </a:lvl8pPr>
            <a:lvl9pPr marL="363193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5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991" indent="0">
              <a:buNone/>
              <a:defRPr sz="2000" b="1"/>
            </a:lvl2pPr>
            <a:lvl3pPr marL="907985" indent="0">
              <a:buNone/>
              <a:defRPr sz="1800" b="1"/>
            </a:lvl3pPr>
            <a:lvl4pPr marL="1361988" indent="0">
              <a:buNone/>
              <a:defRPr sz="1600" b="1"/>
            </a:lvl4pPr>
            <a:lvl5pPr marL="1815969" indent="0">
              <a:buNone/>
              <a:defRPr sz="1600" b="1"/>
            </a:lvl5pPr>
            <a:lvl6pPr marL="2269940" indent="0">
              <a:buNone/>
              <a:defRPr sz="1600" b="1"/>
            </a:lvl6pPr>
            <a:lvl7pPr marL="2723932" indent="0">
              <a:buNone/>
              <a:defRPr sz="1600" b="1"/>
            </a:lvl7pPr>
            <a:lvl8pPr marL="3177930" indent="0">
              <a:buNone/>
              <a:defRPr sz="1600" b="1"/>
            </a:lvl8pPr>
            <a:lvl9pPr marL="363193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5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F539F7D-35DE-4DD2-838F-519E3511B9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733253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060D73F-511E-471C-A414-F1377CE1CD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586870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A19232A-A9CA-4879-B5CE-B861A18473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505596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9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7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3991" indent="0">
              <a:buNone/>
              <a:defRPr sz="1200"/>
            </a:lvl2pPr>
            <a:lvl3pPr marL="907985" indent="0">
              <a:buNone/>
              <a:defRPr sz="1000"/>
            </a:lvl3pPr>
            <a:lvl4pPr marL="1361988" indent="0">
              <a:buNone/>
              <a:defRPr sz="900"/>
            </a:lvl4pPr>
            <a:lvl5pPr marL="1815969" indent="0">
              <a:buNone/>
              <a:defRPr sz="900"/>
            </a:lvl5pPr>
            <a:lvl6pPr marL="2269940" indent="0">
              <a:buNone/>
              <a:defRPr sz="900"/>
            </a:lvl6pPr>
            <a:lvl7pPr marL="2723932" indent="0">
              <a:buNone/>
              <a:defRPr sz="900"/>
            </a:lvl7pPr>
            <a:lvl8pPr marL="3177930" indent="0">
              <a:buNone/>
              <a:defRPr sz="900"/>
            </a:lvl8pPr>
            <a:lvl9pPr marL="363193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8EED0C8-FF05-4C41-A89A-1A33407017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852714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3991" indent="0">
              <a:buNone/>
              <a:defRPr sz="2800"/>
            </a:lvl2pPr>
            <a:lvl3pPr marL="907985" indent="0">
              <a:buNone/>
              <a:defRPr sz="2400"/>
            </a:lvl3pPr>
            <a:lvl4pPr marL="1361988" indent="0">
              <a:buNone/>
              <a:defRPr sz="2000"/>
            </a:lvl4pPr>
            <a:lvl5pPr marL="1815969" indent="0">
              <a:buNone/>
              <a:defRPr sz="2000"/>
            </a:lvl5pPr>
            <a:lvl6pPr marL="2269940" indent="0">
              <a:buNone/>
              <a:defRPr sz="2000"/>
            </a:lvl6pPr>
            <a:lvl7pPr marL="2723932" indent="0">
              <a:buNone/>
              <a:defRPr sz="2000"/>
            </a:lvl7pPr>
            <a:lvl8pPr marL="3177930" indent="0">
              <a:buNone/>
              <a:defRPr sz="2000"/>
            </a:lvl8pPr>
            <a:lvl9pPr marL="363193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3991" indent="0">
              <a:buNone/>
              <a:defRPr sz="1200"/>
            </a:lvl2pPr>
            <a:lvl3pPr marL="907985" indent="0">
              <a:buNone/>
              <a:defRPr sz="1000"/>
            </a:lvl3pPr>
            <a:lvl4pPr marL="1361988" indent="0">
              <a:buNone/>
              <a:defRPr sz="900"/>
            </a:lvl4pPr>
            <a:lvl5pPr marL="1815969" indent="0">
              <a:buNone/>
              <a:defRPr sz="900"/>
            </a:lvl5pPr>
            <a:lvl6pPr marL="2269940" indent="0">
              <a:buNone/>
              <a:defRPr sz="900"/>
            </a:lvl6pPr>
            <a:lvl7pPr marL="2723932" indent="0">
              <a:buNone/>
              <a:defRPr sz="900"/>
            </a:lvl7pPr>
            <a:lvl8pPr marL="3177930" indent="0">
              <a:buNone/>
              <a:defRPr sz="900"/>
            </a:lvl8pPr>
            <a:lvl9pPr marL="363193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555990B-5D22-4751-99A4-7C3DD9D7FD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305532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236371C-5853-4767-8000-19917762AB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22541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515869507"/>
      </p:ext>
    </p:extLst>
  </p:cSld>
  <p:clrMapOvr>
    <a:masterClrMapping/>
  </p:clrMapOvr>
  <p:transition spd="slow" advClick="0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8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8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1A77B94-4791-4ADB-AE6C-902DF4F7CEE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70468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91490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12125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9847" y="2069902"/>
            <a:ext cx="11425767" cy="162083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9496" y="4005064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7769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286" y="1416053"/>
            <a:ext cx="10358967" cy="460523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50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966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627" y="4507115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627" y="2852936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44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06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969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553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75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262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686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048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928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311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568" y="4857756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568" y="3203577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374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2045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08401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56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74525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76306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C474B-B3C8-4D2B-9A58-47D3CEA19AC6}" type="datetimeFigureOut">
              <a:rPr lang="en-US" smtClean="0"/>
              <a:t>6/14/24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74202" y="6441567"/>
            <a:ext cx="6043601" cy="16414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B1DE9-DF1E-478B-8EAC-D83EF13FF69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E66119-3E50-4912-A6A4-0A2C05852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368" y="5791202"/>
            <a:ext cx="4906433" cy="395817"/>
          </a:xfrm>
        </p:spPr>
        <p:txBody>
          <a:bodyPr anchor="b" anchorCtr="0"/>
          <a:lstStyle>
            <a:lvl1pPr marL="0" indent="0">
              <a:buNone/>
              <a:defRPr sz="933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Abbreviations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2D06BD1-1203-411A-80B7-868D8D7562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26676" y="5801362"/>
            <a:ext cx="4906433" cy="395817"/>
          </a:xfrm>
        </p:spPr>
        <p:txBody>
          <a:bodyPr anchor="b" anchorCtr="0"/>
          <a:lstStyle>
            <a:lvl1pPr marL="0" indent="0" algn="r">
              <a:buNone/>
              <a:defRPr sz="933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References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313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20771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>
                <a:cs typeface="ＭＳ Ｐゴシック"/>
              </a:rPr>
              <a:pPr>
                <a:defRPr/>
              </a:pPr>
              <a:t>‹#›</a:t>
            </a:fld>
            <a:endParaRPr lang="en-GB"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4197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2E99AA7-133A-E54F-B877-701653B6C8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048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6210780"/>
            <a:ext cx="5488517" cy="447993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098118" y="6210780"/>
            <a:ext cx="5488517" cy="447993"/>
          </a:xfrm>
        </p:spPr>
        <p:txBody>
          <a:bodyPr anchor="b"/>
          <a:lstStyle>
            <a:lvl1pPr marL="0" indent="0" algn="r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181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552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7" y="6631087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1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109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5" y="115889"/>
            <a:ext cx="10991849" cy="779671"/>
          </a:xfrm>
        </p:spPr>
        <p:txBody>
          <a:bodyPr>
            <a:normAutofit/>
          </a:bodyPr>
          <a:lstStyle>
            <a:lvl1pPr algn="l">
              <a:defRPr sz="2800" b="1" i="0">
                <a:solidFill>
                  <a:srgbClr val="064F59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84" y="1376989"/>
            <a:ext cx="10972800" cy="4525963"/>
          </a:xfrm>
        </p:spPr>
        <p:txBody>
          <a:bodyPr lIns="0" rtlCol="0">
            <a:normAutofit/>
          </a:bodyPr>
          <a:lstStyle>
            <a:lvl1pPr>
              <a:defRPr lang="en-US" sz="2100" dirty="0" smtClean="0"/>
            </a:lvl1pPr>
            <a:lvl2pPr>
              <a:defRPr lang="en-US" sz="2000" dirty="0" smtClean="0"/>
            </a:lvl2pPr>
            <a:lvl3pPr>
              <a:defRPr lang="en-US" sz="2000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615951" y="6289940"/>
            <a:ext cx="10993967" cy="46331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None/>
              <a:defRPr sz="1000" b="0">
                <a:solidFill>
                  <a:srgbClr val="064F5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12767" y="649128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64F59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865B40A2-B197-3B46-BE14-65D655D548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64F59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41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850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535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7184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9107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512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568" y="4857756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568" y="3203577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426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725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749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3771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06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337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483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593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140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78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060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55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9094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45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68793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50958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5699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 (with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334D0461-C3AB-FC2E-ED8B-14DA797251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5320" y="983941"/>
            <a:ext cx="5237921" cy="4903292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600" b="0" i="0">
                <a:solidFill>
                  <a:srgbClr val="34B78F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6000" b="0" i="0">
                <a:latin typeface="Canela Light" pitchFamily="2" charset="77"/>
              </a:defRPr>
            </a:lvl2pPr>
            <a:lvl3pPr marL="914400" indent="0">
              <a:buNone/>
              <a:defRPr sz="6000" b="0" i="0">
                <a:latin typeface="Canela Light" pitchFamily="2" charset="77"/>
              </a:defRPr>
            </a:lvl3pPr>
            <a:lvl4pPr marL="1371600" indent="0">
              <a:buNone/>
              <a:defRPr sz="6000" b="0" i="0">
                <a:latin typeface="Canela Light" pitchFamily="2" charset="77"/>
              </a:defRPr>
            </a:lvl4pPr>
            <a:lvl5pPr marL="1828800" indent="0">
              <a:buNone/>
              <a:defRPr sz="6000" b="0" i="0">
                <a:latin typeface="Canela Light" pitchFamily="2" charset="77"/>
              </a:defRPr>
            </a:lvl5pPr>
          </a:lstStyle>
          <a:p>
            <a:pPr lvl="0"/>
            <a:r>
              <a:rPr lang="en-US" dirty="0"/>
              <a:t>Presentation 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F39C359F-6B41-8771-B0C5-47FB19CCBA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5320" y="6073441"/>
            <a:ext cx="5237921" cy="398079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6000" b="0" i="0">
                <a:latin typeface="Canela Light" pitchFamily="2" charset="77"/>
              </a:defRPr>
            </a:lvl2pPr>
            <a:lvl3pPr marL="914400" indent="0">
              <a:buNone/>
              <a:defRPr sz="6000" b="0" i="0">
                <a:latin typeface="Canela Light" pitchFamily="2" charset="77"/>
              </a:defRPr>
            </a:lvl3pPr>
            <a:lvl4pPr marL="1371600" indent="0">
              <a:buNone/>
              <a:defRPr sz="6000" b="0" i="0">
                <a:latin typeface="Canela Light" pitchFamily="2" charset="77"/>
              </a:defRPr>
            </a:lvl4pPr>
            <a:lvl5pPr marL="1828800" indent="0">
              <a:buNone/>
              <a:defRPr sz="6000" b="0" i="0">
                <a:latin typeface="Canela Light" pitchFamily="2" charset="77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4" name="Picture Placeholder 14">
            <a:extLst>
              <a:ext uri="{FF2B5EF4-FFF2-40B4-BE49-F238E27FC236}">
                <a16:creationId xmlns:a16="http://schemas.microsoft.com/office/drawing/2014/main" id="{F026711D-C3FB-B9E1-0F0F-8FA25A3A423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0"/>
            <a:ext cx="6095999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Basis Grotesque" panose="02000503030000020004" pitchFamily="2" charset="77"/>
              </a:defRPr>
            </a:lvl1pPr>
          </a:lstStyle>
          <a:p>
            <a:r>
              <a:rPr lang="en-US" dirty="0"/>
              <a:t>Add image or graphic (on white background)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11B7C41C-E799-1120-27D4-7DA8716035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94737" y="226"/>
            <a:ext cx="3259350" cy="119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398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(no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334D0461-C3AB-FC2E-ED8B-14DA797251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5319" y="983941"/>
            <a:ext cx="11022058" cy="4903292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600" b="0" i="0">
                <a:solidFill>
                  <a:srgbClr val="34B78F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6000" b="0" i="0">
                <a:latin typeface="Canela Light" pitchFamily="2" charset="77"/>
              </a:defRPr>
            </a:lvl2pPr>
            <a:lvl3pPr marL="914400" indent="0">
              <a:buNone/>
              <a:defRPr sz="6000" b="0" i="0">
                <a:latin typeface="Canela Light" pitchFamily="2" charset="77"/>
              </a:defRPr>
            </a:lvl3pPr>
            <a:lvl4pPr marL="1371600" indent="0">
              <a:buNone/>
              <a:defRPr sz="6000" b="0" i="0">
                <a:latin typeface="Canela Light" pitchFamily="2" charset="77"/>
              </a:defRPr>
            </a:lvl4pPr>
            <a:lvl5pPr marL="1828800" indent="0">
              <a:buNone/>
              <a:defRPr sz="6000" b="0" i="0">
                <a:latin typeface="Canela Light" pitchFamily="2" charset="77"/>
              </a:defRPr>
            </a:lvl5pPr>
          </a:lstStyle>
          <a:p>
            <a:pPr lvl="0"/>
            <a:r>
              <a:rPr lang="en-US" dirty="0"/>
              <a:t>Presentation 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F39C359F-6B41-8771-B0C5-47FB19CCBA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5319" y="6073441"/>
            <a:ext cx="11022057" cy="398079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6000" b="0" i="0">
                <a:latin typeface="Canela Light" pitchFamily="2" charset="77"/>
              </a:defRPr>
            </a:lvl2pPr>
            <a:lvl3pPr marL="914400" indent="0">
              <a:buNone/>
              <a:defRPr sz="6000" b="0" i="0">
                <a:latin typeface="Canela Light" pitchFamily="2" charset="77"/>
              </a:defRPr>
            </a:lvl3pPr>
            <a:lvl4pPr marL="1371600" indent="0">
              <a:buNone/>
              <a:defRPr sz="6000" b="0" i="0">
                <a:latin typeface="Canela Light" pitchFamily="2" charset="77"/>
              </a:defRPr>
            </a:lvl4pPr>
            <a:lvl5pPr marL="1828800" indent="0">
              <a:buNone/>
              <a:defRPr sz="6000" b="0" i="0">
                <a:latin typeface="Canela Light" pitchFamily="2" charset="77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11B7C41C-E799-1120-27D4-7DA8716035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94737" y="226"/>
            <a:ext cx="3259350" cy="119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3389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334D0461-C3AB-FC2E-ED8B-14DA797251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5320" y="983941"/>
            <a:ext cx="5500680" cy="4903292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600" b="0" i="0">
                <a:solidFill>
                  <a:srgbClr val="34B78F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6000" b="0" i="0">
                <a:latin typeface="Canela Light" pitchFamily="2" charset="77"/>
              </a:defRPr>
            </a:lvl2pPr>
            <a:lvl3pPr marL="914400" indent="0">
              <a:buNone/>
              <a:defRPr sz="6000" b="0" i="0">
                <a:latin typeface="Canela Light" pitchFamily="2" charset="77"/>
              </a:defRPr>
            </a:lvl3pPr>
            <a:lvl4pPr marL="1371600" indent="0">
              <a:buNone/>
              <a:defRPr sz="6000" b="0" i="0">
                <a:latin typeface="Canela Light" pitchFamily="2" charset="77"/>
              </a:defRPr>
            </a:lvl4pPr>
            <a:lvl5pPr marL="1828800" indent="0">
              <a:buNone/>
              <a:defRPr sz="6000" b="0" i="0">
                <a:latin typeface="Canela Light" pitchFamily="2" charset="77"/>
              </a:defRPr>
            </a:lvl5pPr>
          </a:lstStyle>
          <a:p>
            <a:pPr lvl="0"/>
            <a:r>
              <a:rPr lang="en-US" dirty="0"/>
              <a:t>Thank You!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F39C359F-6B41-8771-B0C5-47FB19CCBA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5320" y="6073441"/>
            <a:ext cx="5500680" cy="398079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6000" b="0" i="0">
                <a:latin typeface="Canela Light" pitchFamily="2" charset="77"/>
              </a:defRPr>
            </a:lvl2pPr>
            <a:lvl3pPr marL="914400" indent="0">
              <a:buNone/>
              <a:defRPr sz="6000" b="0" i="0">
                <a:latin typeface="Canela Light" pitchFamily="2" charset="77"/>
              </a:defRPr>
            </a:lvl3pPr>
            <a:lvl4pPr marL="1371600" indent="0">
              <a:buNone/>
              <a:defRPr sz="6000" b="0" i="0">
                <a:latin typeface="Canela Light" pitchFamily="2" charset="77"/>
              </a:defRPr>
            </a:lvl4pPr>
            <a:lvl5pPr marL="1828800" indent="0">
              <a:buNone/>
              <a:defRPr sz="6000" b="0" i="0">
                <a:latin typeface="Canela Light" pitchFamily="2" charset="77"/>
              </a:defRPr>
            </a:lvl5pPr>
          </a:lstStyle>
          <a:p>
            <a:pPr lvl="0"/>
            <a:r>
              <a:rPr lang="en-US" dirty="0"/>
              <a:t>For questions or inquiries, please contact </a:t>
            </a:r>
            <a:br>
              <a:rPr lang="en-US" dirty="0"/>
            </a:br>
            <a:r>
              <a:rPr lang="en-US" dirty="0" err="1"/>
              <a:t>NameLastname@oneoncology.com</a:t>
            </a:r>
            <a:endParaRPr lang="en-US" dirty="0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11B7C41C-E799-1120-27D4-7DA8716035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94737" y="226"/>
            <a:ext cx="3259350" cy="119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0459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B4CF2D-D979-1437-A2EB-B60F4C4AD0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3030" y="5318282"/>
            <a:ext cx="2315472" cy="123491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05D0D76-197A-28C6-4CE1-8BC6D49D6130}"/>
              </a:ext>
            </a:extLst>
          </p:cNvPr>
          <p:cNvSpPr/>
          <p:nvPr userDrawn="1"/>
        </p:nvSpPr>
        <p:spPr>
          <a:xfrm>
            <a:off x="1" y="-16330"/>
            <a:ext cx="12192000" cy="4629151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" name="Rectangle 55">
            <a:extLst>
              <a:ext uri="{FF2B5EF4-FFF2-40B4-BE49-F238E27FC236}">
                <a16:creationId xmlns:a16="http://schemas.microsoft.com/office/drawing/2014/main" id="{3999D7C8-A96D-F833-4A82-8C6424D337F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invGray">
          <a:xfrm>
            <a:off x="725677" y="409576"/>
            <a:ext cx="11032823" cy="2882265"/>
          </a:xfrm>
        </p:spPr>
        <p:txBody>
          <a:bodyPr/>
          <a:lstStyle>
            <a:lvl1pPr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CB8A8DD-7358-E137-C572-52BDA935DE7F}"/>
              </a:ext>
            </a:extLst>
          </p:cNvPr>
          <p:cNvCxnSpPr/>
          <p:nvPr userDrawn="1"/>
        </p:nvCxnSpPr>
        <p:spPr bwMode="auto">
          <a:xfrm>
            <a:off x="-22231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41668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0982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3F44B30-1879-6F13-273E-22B934A627E6}"/>
              </a:ext>
            </a:extLst>
          </p:cNvPr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4A1C891-79C3-863E-FBA9-188D17ED03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DB2AFA4-BBF7-61A0-D954-E2BAF8A272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 dirty="0">
                  <a:solidFill>
                    <a:schemeClr val="bg2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 dirty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55055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352" y="330201"/>
            <a:ext cx="11244149" cy="5250792"/>
          </a:xfrm>
          <a:prstGeom prst="rect">
            <a:avLst/>
          </a:prstGeom>
        </p:spPr>
        <p:txBody>
          <a:bodyPr anchorCtr="1"/>
          <a:lstStyle>
            <a:lvl1pPr algn="ctr">
              <a:defRPr sz="4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8F8BDA-1A03-445B-A76B-525DE8317C18}"/>
              </a:ext>
            </a:extLst>
          </p:cNvPr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A01F1A-8AE6-48F9-95F4-73790D6CA686}"/>
              </a:ext>
            </a:extLst>
          </p:cNvPr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0178BF92-DC92-6DC3-6E2D-E56641796C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67636" y="5397632"/>
            <a:ext cx="1790865" cy="95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0343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49193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3B8F865-6ADC-958B-BCBA-56A2A50D7AAE}"/>
              </a:ext>
            </a:extLst>
          </p:cNvPr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05C4B9E-1FA3-952D-6393-30BFE5E183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D3C7FEC-03C8-EE45-01CC-6BBE64B18F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 dirty="0">
                  <a:solidFill>
                    <a:schemeClr val="bg2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 dirty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033274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1115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045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, Text and Char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0C14CBC-B02C-E649-3090-78EEB821A66F}"/>
              </a:ext>
            </a:extLst>
          </p:cNvPr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1F49DEA-FA25-76E8-342E-9233B13A69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F518083-D1F3-A58F-0D1E-5E853D43C0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 dirty="0">
                  <a:solidFill>
                    <a:schemeClr val="bg2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 dirty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259351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43225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1286C5E-09F9-468C-28E0-433C61B53C29}"/>
              </a:ext>
            </a:extLst>
          </p:cNvPr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79467CA-89F4-C188-2170-B4B94D784D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4549132-9E6B-C041-DA66-E2829720F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 dirty="0">
                  <a:solidFill>
                    <a:schemeClr val="bg2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 dirty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232631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140939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2B0E3B1-4A7C-7261-1C0D-368224CC2F2D}"/>
              </a:ext>
            </a:extLst>
          </p:cNvPr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783100C-E066-F74E-F8B7-8AD4160FFE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5C49CD4-B8DF-4B97-E9D0-CA20225DE2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 dirty="0">
                  <a:solidFill>
                    <a:schemeClr val="bg2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 dirty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70136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84" y="239715"/>
            <a:ext cx="11244016" cy="1674813"/>
          </a:xfrm>
          <a:prstGeom prst="rect">
            <a:avLst/>
          </a:prstGeom>
        </p:spPr>
        <p:txBody>
          <a:bodyPr/>
          <a:lstStyle>
            <a:lvl1pPr algn="ctr"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09759" y="1895477"/>
            <a:ext cx="10872444" cy="26057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B50470-EA3D-49B4-8F28-4C9C1E0D226A}"/>
              </a:ext>
            </a:extLst>
          </p:cNvPr>
          <p:cNvCxnSpPr/>
          <p:nvPr userDrawn="1"/>
        </p:nvCxnSpPr>
        <p:spPr bwMode="auto">
          <a:xfrm>
            <a:off x="-22231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DF9EACC2-568A-498C-8601-A87328BD11D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14351" y="4856674"/>
            <a:ext cx="11283950" cy="115593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400" b="1">
                <a:solidFill>
                  <a:srgbClr val="E1471D"/>
                </a:solidFill>
              </a:defRPr>
            </a:lvl1pPr>
            <a:lvl2pPr>
              <a:buFontTx/>
              <a:buNone/>
              <a:defRPr sz="2400"/>
            </a:lvl2pPr>
            <a:lvl3pPr>
              <a:buFontTx/>
              <a:buNone/>
              <a:defRPr sz="2400"/>
            </a:lvl3pPr>
            <a:lvl4pPr>
              <a:buFontTx/>
              <a:buNone/>
              <a:defRPr sz="2400"/>
            </a:lvl4pPr>
            <a:lvl5pPr>
              <a:buFontTx/>
              <a:buNone/>
              <a:defRPr sz="2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BD1E00-A2D3-4202-961C-9DF3DF2683C9}"/>
              </a:ext>
            </a:extLst>
          </p:cNvPr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590A4E9-08A7-4826-8D90-46B546D1F341}"/>
              </a:ext>
            </a:extLst>
          </p:cNvPr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A44B9F7-3245-A62E-5232-18B419E939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67636" y="5397632"/>
            <a:ext cx="1790865" cy="95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42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4"/>
          <p:cNvSpPr>
            <a:spLocks noGrp="1" noChangeArrowheads="1"/>
          </p:cNvSpPr>
          <p:nvPr>
            <p:ph type="subTitle" idx="1"/>
          </p:nvPr>
        </p:nvSpPr>
        <p:spPr>
          <a:xfrm>
            <a:off x="609600" y="4041650"/>
            <a:ext cx="5181600" cy="1120775"/>
          </a:xfr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20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294B36-D511-4E23-A768-EAFA149B5CC7}"/>
              </a:ext>
            </a:extLst>
          </p:cNvPr>
          <p:cNvSpPr/>
          <p:nvPr/>
        </p:nvSpPr>
        <p:spPr>
          <a:xfrm>
            <a:off x="1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B42F6D-719A-45C6-BB57-84887368226C}"/>
              </a:ext>
            </a:extLst>
          </p:cNvPr>
          <p:cNvCxnSpPr/>
          <p:nvPr/>
        </p:nvCxnSpPr>
        <p:spPr bwMode="auto">
          <a:xfrm>
            <a:off x="-14291" y="1620838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Rectangle 55">
            <a:extLst>
              <a:ext uri="{FF2B5EF4-FFF2-40B4-BE49-F238E27FC236}">
                <a16:creationId xmlns:a16="http://schemas.microsoft.com/office/drawing/2014/main" id="{078B106A-3121-420B-B2D9-854FF204BD0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invGray">
          <a:xfrm>
            <a:off x="609600" y="1600200"/>
            <a:ext cx="11264901" cy="20574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45556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2C404A3-49E3-6AE3-6316-79D1DE70A5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132" y="244938"/>
            <a:ext cx="1681179" cy="89662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CD6CB8-625C-44F5-9B90-77A60BCC4A2E}"/>
              </a:ext>
            </a:extLst>
          </p:cNvPr>
          <p:cNvCxnSpPr/>
          <p:nvPr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47057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175097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778E9B7-4949-28BD-165C-8A19BAED805F}"/>
              </a:ext>
            </a:extLst>
          </p:cNvPr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E6E1A95-6077-6510-20C5-471AD5466E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C6C0729-2E40-00EB-212A-99D70594C8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Slide credit: </a:t>
              </a: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  <a:hlinkClick r:id="rId3"/>
                </a:rPr>
                <a:t>clinicaloptions.com</a:t>
              </a: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142410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352" y="330201"/>
            <a:ext cx="11244149" cy="5250792"/>
          </a:xfrm>
          <a:prstGeom prst="rect">
            <a:avLst/>
          </a:prstGeom>
        </p:spPr>
        <p:txBody>
          <a:bodyPr anchorCtr="1"/>
          <a:lstStyle>
            <a:lvl1pPr algn="ctr">
              <a:defRPr sz="4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8F8BDA-1A03-445B-A76B-525DE8317C18}"/>
              </a:ext>
            </a:extLst>
          </p:cNvPr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A01F1A-8AE6-48F9-95F4-73790D6CA686}"/>
              </a:ext>
            </a:extLst>
          </p:cNvPr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1A963A4-9BB1-F8FF-4636-271CB68984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67636" y="5397632"/>
            <a:ext cx="1790865" cy="95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734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939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327304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1_Two Conten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82E1199-B50F-0114-1C29-82C8B63ED0EB}"/>
              </a:ext>
            </a:extLst>
          </p:cNvPr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F4C4F00-A86F-1C51-F733-91E92FCA18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20CF191-AD96-1DB9-DF2E-4B2B4833E8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Slide credit: </a:t>
              </a: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  <a:hlinkClick r:id="rId3"/>
                </a:rPr>
                <a:t>clinicaloptions.com</a:t>
              </a: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18747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337228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, Text and Char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FB0C27F-8158-D95C-0270-6C5A18C09C1F}"/>
              </a:ext>
            </a:extLst>
          </p:cNvPr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1715040-51BB-5EAD-7551-4E1CFE3430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850B323-4A45-FF99-0514-1788CD0017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Slide credit: </a:t>
              </a: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  <a:hlinkClick r:id="rId3"/>
                </a:rPr>
                <a:t>clinicaloptions.com</a:t>
              </a: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77651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258262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1_Title Only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1FCB4C5-8216-244E-3D93-41E212F40457}"/>
              </a:ext>
            </a:extLst>
          </p:cNvPr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CB3AFF3-C9AF-6406-A52C-986F17667A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BE472F0-4C6A-6FBF-3D23-4A0861C314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Slide credit: </a:t>
              </a: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  <a:hlinkClick r:id="rId3"/>
                </a:rPr>
                <a:t>clinicaloptions.com</a:t>
              </a: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464931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903575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03A659D-6BF1-8E0D-2D7B-19BCEFEA43F4}"/>
              </a:ext>
            </a:extLst>
          </p:cNvPr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35B2744-BE30-7F59-641C-E8EE271BFE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061F54A-476D-1E85-D460-3390FD4976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Slide credit: </a:t>
              </a: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  <a:hlinkClick r:id="rId3"/>
                </a:rPr>
                <a:t>clinicaloptions.com</a:t>
              </a: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307090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84" y="239715"/>
            <a:ext cx="11244016" cy="1674813"/>
          </a:xfrm>
          <a:prstGeom prst="rect">
            <a:avLst/>
          </a:prstGeom>
        </p:spPr>
        <p:txBody>
          <a:bodyPr/>
          <a:lstStyle>
            <a:lvl1pPr algn="ctr"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09759" y="1895477"/>
            <a:ext cx="10872444" cy="26057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B50470-EA3D-49B4-8F28-4C9C1E0D226A}"/>
              </a:ext>
            </a:extLst>
          </p:cNvPr>
          <p:cNvCxnSpPr/>
          <p:nvPr userDrawn="1"/>
        </p:nvCxnSpPr>
        <p:spPr bwMode="auto">
          <a:xfrm>
            <a:off x="-22231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DF9EACC2-568A-498C-8601-A87328BD11D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14351" y="4856674"/>
            <a:ext cx="11283950" cy="115593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400" b="1">
                <a:solidFill>
                  <a:srgbClr val="E1471D"/>
                </a:solidFill>
              </a:defRPr>
            </a:lvl1pPr>
            <a:lvl2pPr>
              <a:buFontTx/>
              <a:buNone/>
              <a:defRPr sz="2400"/>
            </a:lvl2pPr>
            <a:lvl3pPr>
              <a:buFontTx/>
              <a:buNone/>
              <a:defRPr sz="2400"/>
            </a:lvl3pPr>
            <a:lvl4pPr>
              <a:buFontTx/>
              <a:buNone/>
              <a:defRPr sz="2400"/>
            </a:lvl4pPr>
            <a:lvl5pPr>
              <a:buFontTx/>
              <a:buNone/>
              <a:defRPr sz="2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BD1E00-A2D3-4202-961C-9DF3DF2683C9}"/>
              </a:ext>
            </a:extLst>
          </p:cNvPr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590A4E9-08A7-4826-8D90-46B546D1F341}"/>
              </a:ext>
            </a:extLst>
          </p:cNvPr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31A8939-5D7B-DDA0-442D-AFC6D9C41D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67636" y="5397632"/>
            <a:ext cx="1790865" cy="95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19345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4"/>
          <p:cNvSpPr>
            <a:spLocks noGrp="1" noChangeArrowheads="1"/>
          </p:cNvSpPr>
          <p:nvPr>
            <p:ph type="subTitle" idx="1"/>
          </p:nvPr>
        </p:nvSpPr>
        <p:spPr>
          <a:xfrm>
            <a:off x="609600" y="4041650"/>
            <a:ext cx="5181600" cy="1120775"/>
          </a:xfr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20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294B36-D511-4E23-A768-EAFA149B5CC7}"/>
              </a:ext>
            </a:extLst>
          </p:cNvPr>
          <p:cNvSpPr/>
          <p:nvPr/>
        </p:nvSpPr>
        <p:spPr>
          <a:xfrm>
            <a:off x="1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B42F6D-719A-45C6-BB57-84887368226C}"/>
              </a:ext>
            </a:extLst>
          </p:cNvPr>
          <p:cNvCxnSpPr/>
          <p:nvPr/>
        </p:nvCxnSpPr>
        <p:spPr bwMode="auto">
          <a:xfrm>
            <a:off x="-14291" y="1620838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Rectangle 55">
            <a:extLst>
              <a:ext uri="{FF2B5EF4-FFF2-40B4-BE49-F238E27FC236}">
                <a16:creationId xmlns:a16="http://schemas.microsoft.com/office/drawing/2014/main" id="{078B106A-3121-420B-B2D9-854FF204BD0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invGray">
          <a:xfrm>
            <a:off x="609600" y="1600200"/>
            <a:ext cx="11264901" cy="20574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45556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2C404A3-49E3-6AE3-6316-79D1DE70A5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132" y="244938"/>
            <a:ext cx="1681179" cy="89662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CD6CB8-625C-44F5-9B90-77A60BCC4A2E}"/>
              </a:ext>
            </a:extLst>
          </p:cNvPr>
          <p:cNvCxnSpPr/>
          <p:nvPr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89349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381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739886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778E9B7-4949-28BD-165C-8A19BAED805F}"/>
              </a:ext>
            </a:extLst>
          </p:cNvPr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E6E1A95-6077-6510-20C5-471AD5466E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C6C0729-2E40-00EB-212A-99D70594C8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Slide credit: </a:t>
              </a: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  <a:hlinkClick r:id="rId3"/>
                </a:rPr>
                <a:t>clinicaloptions.com</a:t>
              </a: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977440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352" y="330201"/>
            <a:ext cx="11244149" cy="5250792"/>
          </a:xfrm>
          <a:prstGeom prst="rect">
            <a:avLst/>
          </a:prstGeom>
        </p:spPr>
        <p:txBody>
          <a:bodyPr anchorCtr="1"/>
          <a:lstStyle>
            <a:lvl1pPr algn="ctr">
              <a:defRPr sz="4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8F8BDA-1A03-445B-A76B-525DE8317C18}"/>
              </a:ext>
            </a:extLst>
          </p:cNvPr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A01F1A-8AE6-48F9-95F4-73790D6CA686}"/>
              </a:ext>
            </a:extLst>
          </p:cNvPr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1A963A4-9BB1-F8FF-4636-271CB68984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67636" y="5397632"/>
            <a:ext cx="1790865" cy="95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8897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52590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82E1199-B50F-0114-1C29-82C8B63ED0EB}"/>
              </a:ext>
            </a:extLst>
          </p:cNvPr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F4C4F00-A86F-1C51-F733-91E92FCA18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20CF191-AD96-1DB9-DF2E-4B2B4833E8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Slide credit: </a:t>
              </a: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  <a:hlinkClick r:id="rId3"/>
                </a:rPr>
                <a:t>clinicaloptions.com</a:t>
              </a: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649504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073857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, Text and Char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FB0C27F-8158-D95C-0270-6C5A18C09C1F}"/>
              </a:ext>
            </a:extLst>
          </p:cNvPr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1715040-51BB-5EAD-7551-4E1CFE3430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850B323-4A45-FF99-0514-1788CD0017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Slide credit: </a:t>
              </a: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  <a:hlinkClick r:id="rId3"/>
                </a:rPr>
                <a:t>clinicaloptions.com</a:t>
              </a: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958525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9957874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1FCB4C5-8216-244E-3D93-41E212F40457}"/>
              </a:ext>
            </a:extLst>
          </p:cNvPr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CB3AFF3-C9AF-6406-A52C-986F17667A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BE472F0-4C6A-6FBF-3D23-4A0861C314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Slide credit: </a:t>
              </a: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  <a:hlinkClick r:id="rId3"/>
                </a:rPr>
                <a:t>clinicaloptions.com</a:t>
              </a: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647093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5408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Relationship Id="rId27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17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3.xml"/><Relationship Id="rId16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4CCBE2E-CAAE-B74A-AD06-6C8F94F20E4C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79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44" r:id="rId1"/>
    <p:sldLayoutId id="2147485145" r:id="rId2"/>
    <p:sldLayoutId id="2147485146" r:id="rId3"/>
    <p:sldLayoutId id="2147485147" r:id="rId4"/>
    <p:sldLayoutId id="2147485148" r:id="rId5"/>
    <p:sldLayoutId id="2147485149" r:id="rId6"/>
    <p:sldLayoutId id="2147485150" r:id="rId7"/>
    <p:sldLayoutId id="2147485151" r:id="rId8"/>
    <p:sldLayoutId id="2147485152" r:id="rId9"/>
    <p:sldLayoutId id="2147485153" r:id="rId10"/>
    <p:sldLayoutId id="2147485154" r:id="rId11"/>
    <p:sldLayoutId id="2147485155" r:id="rId12"/>
    <p:sldLayoutId id="2147485156" r:id="rId13"/>
    <p:sldLayoutId id="2147485157" r:id="rId14"/>
    <p:sldLayoutId id="2147485158" r:id="rId15"/>
    <p:sldLayoutId id="2147485159" r:id="rId16"/>
    <p:sldLayoutId id="2147485160" r:id="rId1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0" y="6096000"/>
            <a:ext cx="12192000" cy="762000"/>
          </a:xfrm>
          <a:prstGeom prst="rect">
            <a:avLst/>
          </a:prstGeom>
          <a:solidFill>
            <a:srgbClr val="00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782" tIns="45392" rIns="90782" bIns="45392" anchor="ctr"/>
          <a:lstStyle/>
          <a:p>
            <a:pPr eaLnBrk="1" hangingPunct="1">
              <a:spcBef>
                <a:spcPct val="0"/>
              </a:spcBef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3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782" tIns="45392" rIns="90782" bIns="453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673600" y="6278563"/>
            <a:ext cx="28448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82" tIns="45392" rIns="90782" bIns="45392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600" b="1">
                <a:latin typeface="Century Gothic" pitchFamily="34" charset="0"/>
              </a:defRPr>
            </a:lvl1pPr>
          </a:lstStyle>
          <a:p>
            <a:pPr>
              <a:defRPr/>
            </a:pPr>
            <a:fld id="{36874AF9-D819-4B76-A1B4-67AA6B912F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793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17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782" tIns="45392" rIns="90782" bIns="453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00841" name="Rectangle 9"/>
          <p:cNvSpPr>
            <a:spLocks noChangeArrowheads="1"/>
          </p:cNvSpPr>
          <p:nvPr/>
        </p:nvSpPr>
        <p:spPr bwMode="auto">
          <a:xfrm>
            <a:off x="114395" y="6248482"/>
            <a:ext cx="4133136" cy="368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782" tIns="45392" rIns="90782" bIns="45392">
            <a:spAutoFit/>
          </a:bodyPr>
          <a:lstStyle/>
          <a:p>
            <a:pPr algn="l" eaLnBrk="1" hangingPunct="1">
              <a:spcBef>
                <a:spcPct val="0"/>
              </a:spcBef>
              <a:defRPr/>
            </a:pPr>
            <a:r>
              <a:rPr lang="en-US" sz="1800" b="1">
                <a:solidFill>
                  <a:srgbClr val="FFFFFF"/>
                </a:solidFill>
                <a:latin typeface="Arial"/>
              </a:rPr>
              <a:t>Department of Cutaneous Oncology</a:t>
            </a:r>
          </a:p>
        </p:txBody>
      </p:sp>
      <p:pic>
        <p:nvPicPr>
          <p:cNvPr id="2" name="Picture 8" descr="MOF LOGO-RGB">
            <a:extLst>
              <a:ext uri="{FF2B5EF4-FFF2-40B4-BE49-F238E27FC236}">
                <a16:creationId xmlns:a16="http://schemas.microsoft.com/office/drawing/2014/main" id="{0E46C077-606E-F732-879A-80CFCFADA38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1" t="23076" r="8571" b="23077"/>
          <a:stretch>
            <a:fillRect/>
          </a:stretch>
        </p:blipFill>
        <p:spPr bwMode="auto">
          <a:xfrm>
            <a:off x="9877965" y="6235700"/>
            <a:ext cx="2209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0712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40" r:id="rId1"/>
    <p:sldLayoutId id="2147485641" r:id="rId2"/>
    <p:sldLayoutId id="2147485642" r:id="rId3"/>
    <p:sldLayoutId id="2147485643" r:id="rId4"/>
    <p:sldLayoutId id="2147485644" r:id="rId5"/>
    <p:sldLayoutId id="2147485645" r:id="rId6"/>
    <p:sldLayoutId id="2147485646" r:id="rId7"/>
    <p:sldLayoutId id="2147485647" r:id="rId8"/>
    <p:sldLayoutId id="2147485648" r:id="rId9"/>
    <p:sldLayoutId id="2147485649" r:id="rId10"/>
    <p:sldLayoutId id="2147485650" r:id="rId11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rgbClr val="0066FF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rgbClr val="0066FF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rgbClr val="0066FF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rgbClr val="0066FF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rgbClr val="0066FF"/>
          </a:solidFill>
          <a:latin typeface="Arial" pitchFamily="34" charset="0"/>
        </a:defRPr>
      </a:lvl5pPr>
      <a:lvl6pPr marL="453991" algn="ctr" rtl="0" fontAlgn="base">
        <a:spcBef>
          <a:spcPct val="0"/>
        </a:spcBef>
        <a:spcAft>
          <a:spcPct val="0"/>
        </a:spcAft>
        <a:defRPr sz="3600" b="1">
          <a:solidFill>
            <a:srgbClr val="0066FF"/>
          </a:solidFill>
          <a:latin typeface="Arial" pitchFamily="34" charset="0"/>
        </a:defRPr>
      </a:lvl6pPr>
      <a:lvl7pPr marL="907985" algn="ctr" rtl="0" fontAlgn="base">
        <a:spcBef>
          <a:spcPct val="0"/>
        </a:spcBef>
        <a:spcAft>
          <a:spcPct val="0"/>
        </a:spcAft>
        <a:defRPr sz="3600" b="1">
          <a:solidFill>
            <a:srgbClr val="0066FF"/>
          </a:solidFill>
          <a:latin typeface="Arial" pitchFamily="34" charset="0"/>
        </a:defRPr>
      </a:lvl7pPr>
      <a:lvl8pPr marL="1361988" algn="ctr" rtl="0" fontAlgn="base">
        <a:spcBef>
          <a:spcPct val="0"/>
        </a:spcBef>
        <a:spcAft>
          <a:spcPct val="0"/>
        </a:spcAft>
        <a:defRPr sz="3600" b="1">
          <a:solidFill>
            <a:srgbClr val="0066FF"/>
          </a:solidFill>
          <a:latin typeface="Arial" pitchFamily="34" charset="0"/>
        </a:defRPr>
      </a:lvl8pPr>
      <a:lvl9pPr marL="1815969" algn="ctr" rtl="0" fontAlgn="base">
        <a:spcBef>
          <a:spcPct val="0"/>
        </a:spcBef>
        <a:spcAft>
          <a:spcPct val="0"/>
        </a:spcAft>
        <a:defRPr sz="3600" b="1">
          <a:solidFill>
            <a:srgbClr val="0066FF"/>
          </a:solidFill>
          <a:latin typeface="Arial" pitchFamily="34" charset="0"/>
        </a:defRPr>
      </a:lvl9pPr>
    </p:titleStyle>
    <p:bodyStyle>
      <a:lvl1pPr marL="340503" indent="-340503" algn="l" rtl="0" fontAlgn="base">
        <a:spcBef>
          <a:spcPct val="20000"/>
        </a:spcBef>
        <a:spcAft>
          <a:spcPct val="0"/>
        </a:spcAft>
        <a:buClr>
          <a:srgbClr val="0066FF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7733" indent="-283776" algn="l" rtl="0" fontAlgn="base">
        <a:spcBef>
          <a:spcPct val="20000"/>
        </a:spcBef>
        <a:spcAft>
          <a:spcPct val="0"/>
        </a:spcAft>
        <a:buClr>
          <a:srgbClr val="0066FF"/>
        </a:buClr>
        <a:buFont typeface="Wingdings" pitchFamily="2" charset="2"/>
        <a:buChar char="Ø"/>
        <a:defRPr sz="2800">
          <a:solidFill>
            <a:schemeClr val="tx1"/>
          </a:solidFill>
          <a:latin typeface="+mn-lt"/>
        </a:defRPr>
      </a:lvl2pPr>
      <a:lvl3pPr marL="1134998" indent="-226957" algn="l" rtl="0" fontAlgn="base">
        <a:spcBef>
          <a:spcPct val="20000"/>
        </a:spcBef>
        <a:spcAft>
          <a:spcPct val="0"/>
        </a:spcAft>
        <a:buClr>
          <a:srgbClr val="0066FF"/>
        </a:buClr>
        <a:buFont typeface="Wingdings" pitchFamily="2" charset="2"/>
        <a:buChar char="v"/>
        <a:defRPr sz="2400">
          <a:solidFill>
            <a:schemeClr val="tx1"/>
          </a:solidFill>
          <a:latin typeface="+mn-lt"/>
        </a:defRPr>
      </a:lvl3pPr>
      <a:lvl4pPr marL="1588976" indent="-226957" algn="l" rtl="0" fontAlgn="base">
        <a:spcBef>
          <a:spcPct val="20000"/>
        </a:spcBef>
        <a:spcAft>
          <a:spcPct val="0"/>
        </a:spcAft>
        <a:buClr>
          <a:srgbClr val="00FFFF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42943" indent="-22695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96902" indent="-22695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50945" indent="-22695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04918" indent="-22695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58900" indent="-22695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079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3991" algn="l" defTabSz="9079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7985" algn="l" defTabSz="9079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1988" algn="l" defTabSz="9079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5969" algn="l" defTabSz="9079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9940" algn="l" defTabSz="9079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3932" algn="l" defTabSz="9079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7930" algn="l" defTabSz="9079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1933" algn="l" defTabSz="9079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9556B3-89A1-A44F-B845-0089CD720DE3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rcRect/>
          <a:stretch/>
        </p:blipFill>
        <p:spPr>
          <a:xfrm>
            <a:off x="9785479" y="6134301"/>
            <a:ext cx="2389449" cy="563910"/>
          </a:xfrm>
          <a:prstGeom prst="rect">
            <a:avLst/>
          </a:prstGeom>
          <a:effectLst>
            <a:outerShdw blurRad="50800" dist="63500" dir="5400000" algn="t" rotWithShape="0">
              <a:srgbClr val="D0D8E1"/>
            </a:outerShdw>
          </a:effectLst>
        </p:spPr>
      </p:pic>
    </p:spTree>
    <p:extLst>
      <p:ext uri="{BB962C8B-B14F-4D97-AF65-F5344CB8AC3E}">
        <p14:creationId xmlns:p14="http://schemas.microsoft.com/office/powerpoint/2010/main" val="3040416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35" r:id="rId1"/>
    <p:sldLayoutId id="2147485436" r:id="rId2"/>
    <p:sldLayoutId id="2147485437" r:id="rId3"/>
    <p:sldLayoutId id="2147485438" r:id="rId4"/>
    <p:sldLayoutId id="2147485439" r:id="rId5"/>
    <p:sldLayoutId id="2147485440" r:id="rId6"/>
    <p:sldLayoutId id="2147485441" r:id="rId7"/>
    <p:sldLayoutId id="2147485442" r:id="rId8"/>
    <p:sldLayoutId id="2147485443" r:id="rId9"/>
    <p:sldLayoutId id="2147485444" r:id="rId10"/>
    <p:sldLayoutId id="2147485445" r:id="rId11"/>
    <p:sldLayoutId id="2147485446" r:id="rId12"/>
    <p:sldLayoutId id="2147485447" r:id="rId13"/>
    <p:sldLayoutId id="2147485448" r:id="rId14"/>
    <p:sldLayoutId id="2147485449" r:id="rId15"/>
    <p:sldLayoutId id="2147485450" r:id="rId16"/>
    <p:sldLayoutId id="2147485451" r:id="rId17"/>
    <p:sldLayoutId id="2147485452" r:id="rId18"/>
    <p:sldLayoutId id="2147485453" r:id="rId19"/>
    <p:sldLayoutId id="2147485454" r:id="rId20"/>
    <p:sldLayoutId id="2147485455" r:id="rId21"/>
    <p:sldLayoutId id="2147485456" r:id="rId22"/>
    <p:sldLayoutId id="2147485457" r:id="rId23"/>
    <p:sldLayoutId id="2147485458" r:id="rId24"/>
    <p:sldLayoutId id="2147485459" r:id="rId2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456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14" r:id="rId1"/>
    <p:sldLayoutId id="2147485515" r:id="rId2"/>
    <p:sldLayoutId id="2147485516" r:id="rId3"/>
    <p:sldLayoutId id="2147485517" r:id="rId4"/>
    <p:sldLayoutId id="2147485518" r:id="rId5"/>
    <p:sldLayoutId id="2147485519" r:id="rId6"/>
    <p:sldLayoutId id="2147485520" r:id="rId7"/>
    <p:sldLayoutId id="2147485521" r:id="rId8"/>
    <p:sldLayoutId id="2147485522" r:id="rId9"/>
    <p:sldLayoutId id="2147485523" r:id="rId10"/>
    <p:sldLayoutId id="2147485524" r:id="rId11"/>
    <p:sldLayoutId id="2147485525" r:id="rId12"/>
    <p:sldLayoutId id="2147485526" r:id="rId13"/>
    <p:sldLayoutId id="2147485527" r:id="rId14"/>
    <p:sldLayoutId id="2147485528" r:id="rId15"/>
    <p:sldLayoutId id="2147485529" r:id="rId16"/>
    <p:sldLayoutId id="2147485530" r:id="rId17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6784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42" r:id="rId1"/>
    <p:sldLayoutId id="2147485543" r:id="rId2"/>
    <p:sldLayoutId id="2147485544" r:id="rId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>
            <a:extLst>
              <a:ext uri="{FF2B5EF4-FFF2-40B4-BE49-F238E27FC236}">
                <a16:creationId xmlns:a16="http://schemas.microsoft.com/office/drawing/2014/main" id="{1FBA405B-91D7-455B-838E-7390C471CA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759" y="238125"/>
            <a:ext cx="1087244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>
            <a:extLst>
              <a:ext uri="{FF2B5EF4-FFF2-40B4-BE49-F238E27FC236}">
                <a16:creationId xmlns:a16="http://schemas.microsoft.com/office/drawing/2014/main" id="{5E3FA78F-9815-470C-AAC7-65118010A9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0231" y="1517650"/>
            <a:ext cx="10881972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28AFCB-3188-4961-AAEE-DB4C7846ECE6}"/>
              </a:ext>
            </a:extLst>
          </p:cNvPr>
          <p:cNvSpPr/>
          <p:nvPr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7A185B-7FCD-47CF-95BF-44DC96F2E8FE}"/>
              </a:ext>
            </a:extLst>
          </p:cNvPr>
          <p:cNvSpPr/>
          <p:nvPr userDrawn="1"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EB3B6D-B8AE-4726-B830-C447FAD3394B}"/>
              </a:ext>
            </a:extLst>
          </p:cNvPr>
          <p:cNvCxnSpPr/>
          <p:nvPr userDrawn="1"/>
        </p:nvCxnSpPr>
        <p:spPr>
          <a:xfrm>
            <a:off x="1" y="6745288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230440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556" r:id="rId1"/>
    <p:sldLayoutId id="2147485557" r:id="rId2"/>
    <p:sldLayoutId id="2147485558" r:id="rId3"/>
    <p:sldLayoutId id="2147485559" r:id="rId4"/>
    <p:sldLayoutId id="2147485560" r:id="rId5"/>
    <p:sldLayoutId id="2147485561" r:id="rId6"/>
    <p:sldLayoutId id="2147485562" r:id="rId7"/>
    <p:sldLayoutId id="2147485563" r:id="rId8"/>
    <p:sldLayoutId id="2147485564" r:id="rId9"/>
    <p:sldLayoutId id="2147485565" r:id="rId10"/>
    <p:sldLayoutId id="2147485566" r:id="rId11"/>
    <p:sldLayoutId id="2147485567" r:id="rId12"/>
    <p:sldLayoutId id="2147485568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Wingdings" panose="05000000000000000000" pitchFamily="2" charset="2"/>
        <a:buChar char="§"/>
        <a:defRPr sz="28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600">
          <a:solidFill>
            <a:schemeClr val="bg1"/>
          </a:solidFill>
          <a:latin typeface="Calibri" panose="020F050202020403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400">
          <a:solidFill>
            <a:schemeClr val="bg1"/>
          </a:solidFill>
          <a:latin typeface="Calibri" panose="020F050202020403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200">
          <a:solidFill>
            <a:schemeClr val="bg1"/>
          </a:solidFill>
          <a:latin typeface="Calibri" panose="020F050202020403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000">
          <a:solidFill>
            <a:schemeClr val="bg1"/>
          </a:solidFill>
          <a:latin typeface="Calibri" panose="020F0502020204030204" pitchFamily="34" charset="0"/>
        </a:defRPr>
      </a:lvl5pPr>
      <a:lvl6pPr marL="25146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4">
          <p15:clr>
            <a:srgbClr val="F26B43"/>
          </p15:clr>
        </p15:guide>
        <p15:guide id="2" pos="456">
          <p15:clr>
            <a:srgbClr val="F26B43"/>
          </p15:clr>
        </p15:guide>
        <p15:guide id="3" orient="horz" pos="1010">
          <p15:clr>
            <a:srgbClr val="F26B43"/>
          </p15:clr>
        </p15:guide>
        <p15:guide id="4" orient="horz" pos="4138">
          <p15:clr>
            <a:srgbClr val="F26B43"/>
          </p15:clr>
        </p15:guide>
        <p15:guide id="5" orient="horz" pos="3888">
          <p15:clr>
            <a:srgbClr val="F26B43"/>
          </p15:clr>
        </p15:guide>
        <p15:guide id="6" orient="horz" pos="4032">
          <p15:clr>
            <a:srgbClr val="F26B43"/>
          </p15:clr>
        </p15:guide>
        <p15:guide id="7" pos="328">
          <p15:clr>
            <a:srgbClr val="F26B43"/>
          </p15:clr>
        </p15:guide>
        <p15:guide id="8" pos="7231">
          <p15:clr>
            <a:srgbClr val="F26B43"/>
          </p15:clr>
        </p15:guide>
        <p15:guide id="9" pos="7417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>
            <a:extLst>
              <a:ext uri="{FF2B5EF4-FFF2-40B4-BE49-F238E27FC236}">
                <a16:creationId xmlns:a16="http://schemas.microsoft.com/office/drawing/2014/main" id="{1FBA405B-91D7-455B-838E-7390C471CA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759" y="238125"/>
            <a:ext cx="1087244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>
            <a:extLst>
              <a:ext uri="{FF2B5EF4-FFF2-40B4-BE49-F238E27FC236}">
                <a16:creationId xmlns:a16="http://schemas.microsoft.com/office/drawing/2014/main" id="{5E3FA78F-9815-470C-AAC7-65118010A9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0231" y="1517650"/>
            <a:ext cx="10881972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28AFCB-3188-4961-AAEE-DB4C7846ECE6}"/>
              </a:ext>
            </a:extLst>
          </p:cNvPr>
          <p:cNvSpPr/>
          <p:nvPr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7A185B-7FCD-47CF-95BF-44DC96F2E8FE}"/>
              </a:ext>
            </a:extLst>
          </p:cNvPr>
          <p:cNvSpPr/>
          <p:nvPr userDrawn="1"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EB3B6D-B8AE-4726-B830-C447FAD3394B}"/>
              </a:ext>
            </a:extLst>
          </p:cNvPr>
          <p:cNvCxnSpPr/>
          <p:nvPr userDrawn="1"/>
        </p:nvCxnSpPr>
        <p:spPr>
          <a:xfrm>
            <a:off x="1" y="6745288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219000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570" r:id="rId1"/>
    <p:sldLayoutId id="2147485571" r:id="rId2"/>
    <p:sldLayoutId id="2147485572" r:id="rId3"/>
    <p:sldLayoutId id="2147485573" r:id="rId4"/>
    <p:sldLayoutId id="2147485574" r:id="rId5"/>
    <p:sldLayoutId id="2147485575" r:id="rId6"/>
    <p:sldLayoutId id="2147485576" r:id="rId7"/>
    <p:sldLayoutId id="2147485577" r:id="rId8"/>
    <p:sldLayoutId id="2147485578" r:id="rId9"/>
    <p:sldLayoutId id="2147485579" r:id="rId10"/>
    <p:sldLayoutId id="2147485580" r:id="rId11"/>
    <p:sldLayoutId id="2147485581" r:id="rId12"/>
    <p:sldLayoutId id="2147485582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Wingdings" panose="05000000000000000000" pitchFamily="2" charset="2"/>
        <a:buChar char="§"/>
        <a:defRPr sz="28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600">
          <a:solidFill>
            <a:schemeClr val="bg1"/>
          </a:solidFill>
          <a:latin typeface="Calibri" panose="020F050202020403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400">
          <a:solidFill>
            <a:schemeClr val="bg1"/>
          </a:solidFill>
          <a:latin typeface="Calibri" panose="020F050202020403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200">
          <a:solidFill>
            <a:schemeClr val="bg1"/>
          </a:solidFill>
          <a:latin typeface="Calibri" panose="020F050202020403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000">
          <a:solidFill>
            <a:schemeClr val="bg1"/>
          </a:solidFill>
          <a:latin typeface="Calibri" panose="020F0502020204030204" pitchFamily="34" charset="0"/>
        </a:defRPr>
      </a:lvl5pPr>
      <a:lvl6pPr marL="25146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51">
          <p15:clr>
            <a:srgbClr val="F26B43"/>
          </p15:clr>
        </p15:guide>
        <p15:guide id="2" pos="452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4147">
          <p15:clr>
            <a:srgbClr val="F26B43"/>
          </p15:clr>
        </p15:guide>
        <p15:guide id="5" orient="horz" pos="3888">
          <p15:clr>
            <a:srgbClr val="F26B43"/>
          </p15:clr>
        </p15:guide>
        <p15:guide id="6" orient="horz" pos="4032">
          <p15:clr>
            <a:srgbClr val="F26B43"/>
          </p15:clr>
        </p15:guide>
        <p15:guide id="7" pos="328">
          <p15:clr>
            <a:srgbClr val="F26B43"/>
          </p15:clr>
        </p15:guide>
        <p15:guide id="8" pos="7231">
          <p15:clr>
            <a:srgbClr val="F26B43"/>
          </p15:clr>
        </p15:guide>
        <p15:guide id="9" pos="7416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>
            <a:extLst>
              <a:ext uri="{FF2B5EF4-FFF2-40B4-BE49-F238E27FC236}">
                <a16:creationId xmlns:a16="http://schemas.microsoft.com/office/drawing/2014/main" id="{1FBA405B-91D7-455B-838E-7390C471CA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759" y="238125"/>
            <a:ext cx="1087244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>
            <a:extLst>
              <a:ext uri="{FF2B5EF4-FFF2-40B4-BE49-F238E27FC236}">
                <a16:creationId xmlns:a16="http://schemas.microsoft.com/office/drawing/2014/main" id="{5E3FA78F-9815-470C-AAC7-65118010A9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0231" y="1517650"/>
            <a:ext cx="10881972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28AFCB-3188-4961-AAEE-DB4C7846ECE6}"/>
              </a:ext>
            </a:extLst>
          </p:cNvPr>
          <p:cNvSpPr/>
          <p:nvPr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7A185B-7FCD-47CF-95BF-44DC96F2E8FE}"/>
              </a:ext>
            </a:extLst>
          </p:cNvPr>
          <p:cNvSpPr/>
          <p:nvPr userDrawn="1"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EB3B6D-B8AE-4726-B830-C447FAD3394B}"/>
              </a:ext>
            </a:extLst>
          </p:cNvPr>
          <p:cNvCxnSpPr/>
          <p:nvPr userDrawn="1"/>
        </p:nvCxnSpPr>
        <p:spPr>
          <a:xfrm>
            <a:off x="1" y="6745288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082972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584" r:id="rId1"/>
    <p:sldLayoutId id="2147485585" r:id="rId2"/>
    <p:sldLayoutId id="2147485586" r:id="rId3"/>
    <p:sldLayoutId id="2147485587" r:id="rId4"/>
    <p:sldLayoutId id="2147485588" r:id="rId5"/>
    <p:sldLayoutId id="2147485589" r:id="rId6"/>
    <p:sldLayoutId id="2147485590" r:id="rId7"/>
    <p:sldLayoutId id="2147485591" r:id="rId8"/>
    <p:sldLayoutId id="2147485592" r:id="rId9"/>
    <p:sldLayoutId id="2147485593" r:id="rId10"/>
    <p:sldLayoutId id="2147485594" r:id="rId11"/>
    <p:sldLayoutId id="2147485595" r:id="rId12"/>
    <p:sldLayoutId id="2147485596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Wingdings" panose="05000000000000000000" pitchFamily="2" charset="2"/>
        <a:buChar char="§"/>
        <a:defRPr sz="28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600">
          <a:solidFill>
            <a:schemeClr val="bg1"/>
          </a:solidFill>
          <a:latin typeface="Calibri" panose="020F050202020403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400">
          <a:solidFill>
            <a:schemeClr val="bg1"/>
          </a:solidFill>
          <a:latin typeface="Calibri" panose="020F050202020403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200">
          <a:solidFill>
            <a:schemeClr val="bg1"/>
          </a:solidFill>
          <a:latin typeface="Calibri" panose="020F050202020403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000">
          <a:solidFill>
            <a:schemeClr val="bg1"/>
          </a:solidFill>
          <a:latin typeface="Calibri" panose="020F0502020204030204" pitchFamily="34" charset="0"/>
        </a:defRPr>
      </a:lvl5pPr>
      <a:lvl6pPr marL="25146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51">
          <p15:clr>
            <a:srgbClr val="F26B43"/>
          </p15:clr>
        </p15:guide>
        <p15:guide id="2" pos="452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4147">
          <p15:clr>
            <a:srgbClr val="F26B43"/>
          </p15:clr>
        </p15:guide>
        <p15:guide id="5" orient="horz" pos="3888">
          <p15:clr>
            <a:srgbClr val="F26B43"/>
          </p15:clr>
        </p15:guide>
        <p15:guide id="6" orient="horz" pos="4032">
          <p15:clr>
            <a:srgbClr val="F26B43"/>
          </p15:clr>
        </p15:guide>
        <p15:guide id="7" pos="328">
          <p15:clr>
            <a:srgbClr val="F26B43"/>
          </p15:clr>
        </p15:guide>
        <p15:guide id="8" pos="7231">
          <p15:clr>
            <a:srgbClr val="F26B43"/>
          </p15:clr>
        </p15:guide>
        <p15:guide id="9" pos="7416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5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5" y="1416051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AB366F00-D68A-ED43-AEFA-68B7121E0CD6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84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98" r:id="rId1"/>
    <p:sldLayoutId id="2147485599" r:id="rId2"/>
    <p:sldLayoutId id="2147485600" r:id="rId3"/>
    <p:sldLayoutId id="2147485601" r:id="rId4"/>
    <p:sldLayoutId id="2147485602" r:id="rId5"/>
    <p:sldLayoutId id="2147485603" r:id="rId6"/>
    <p:sldLayoutId id="2147485604" r:id="rId7"/>
    <p:sldLayoutId id="2147485605" r:id="rId8"/>
    <p:sldLayoutId id="2147485606" r:id="rId9"/>
    <p:sldLayoutId id="2147485607" r:id="rId10"/>
    <p:sldLayoutId id="2147485608" r:id="rId11"/>
    <p:sldLayoutId id="2147485609" r:id="rId12"/>
    <p:sldLayoutId id="2147485610" r:id="rId13"/>
    <p:sldLayoutId id="2147485611" r:id="rId14"/>
    <p:sldLayoutId id="2147485612" r:id="rId15"/>
    <p:sldLayoutId id="2147485613" r:id="rId16"/>
    <p:sldLayoutId id="2147485614" r:id="rId1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ChangeArrowheads="1"/>
          </p:cNvSpPr>
          <p:nvPr/>
        </p:nvSpPr>
        <p:spPr bwMode="auto">
          <a:xfrm>
            <a:off x="0" y="6096000"/>
            <a:ext cx="12192000" cy="762000"/>
          </a:xfrm>
          <a:prstGeom prst="rect">
            <a:avLst/>
          </a:prstGeom>
          <a:solidFill>
            <a:srgbClr val="00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en-US" sz="18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673600" y="6278563"/>
            <a:ext cx="28448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600" b="1">
                <a:latin typeface="Century Gothic" pitchFamily="34" charset="0"/>
              </a:defRPr>
            </a:lvl1pPr>
          </a:lstStyle>
          <a:p>
            <a:pPr>
              <a:defRPr/>
            </a:pPr>
            <a:fld id="{62FA3D97-BEB4-4F1A-ADE3-6B9880FC00D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12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127" name="Rectangle 9"/>
          <p:cNvSpPr>
            <a:spLocks noChangeArrowheads="1"/>
          </p:cNvSpPr>
          <p:nvPr/>
        </p:nvSpPr>
        <p:spPr bwMode="auto">
          <a:xfrm>
            <a:off x="114300" y="6248401"/>
            <a:ext cx="41344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 eaLnBrk="1" hangingPunct="1">
              <a:spcBef>
                <a:spcPct val="0"/>
              </a:spcBef>
            </a:pPr>
            <a:r>
              <a:rPr lang="en-US" sz="1800" b="1">
                <a:solidFill>
                  <a:srgbClr val="FFFFFF"/>
                </a:solidFill>
                <a:latin typeface="Arial" pitchFamily="34" charset="0"/>
              </a:rPr>
              <a:t>Department of Cutaneous Oncology</a:t>
            </a:r>
          </a:p>
        </p:txBody>
      </p:sp>
      <p:pic>
        <p:nvPicPr>
          <p:cNvPr id="2" name="Picture 8" descr="MOF LOGO-RGB">
            <a:extLst>
              <a:ext uri="{FF2B5EF4-FFF2-40B4-BE49-F238E27FC236}">
                <a16:creationId xmlns:a16="http://schemas.microsoft.com/office/drawing/2014/main" id="{8849BAE4-DD60-EEB0-E6C1-F339AA123EF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1" t="23076" r="8571" b="23077"/>
          <a:stretch>
            <a:fillRect/>
          </a:stretch>
        </p:blipFill>
        <p:spPr bwMode="auto">
          <a:xfrm>
            <a:off x="9753600" y="6235700"/>
            <a:ext cx="2209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6006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28" r:id="rId1"/>
    <p:sldLayoutId id="2147485629" r:id="rId2"/>
    <p:sldLayoutId id="2147485630" r:id="rId3"/>
    <p:sldLayoutId id="2147485631" r:id="rId4"/>
    <p:sldLayoutId id="2147485632" r:id="rId5"/>
    <p:sldLayoutId id="2147485633" r:id="rId6"/>
    <p:sldLayoutId id="2147485634" r:id="rId7"/>
    <p:sldLayoutId id="2147485635" r:id="rId8"/>
    <p:sldLayoutId id="2147485636" r:id="rId9"/>
    <p:sldLayoutId id="2147485637" r:id="rId10"/>
    <p:sldLayoutId id="214748563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66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66FF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66FF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66FF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66FF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66FF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66FF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66FF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66FF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6FF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6FF"/>
        </a:buClr>
        <a:buFont typeface="Wingdings" pitchFamily="2" charset="2"/>
        <a:buChar char="Ø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6FF"/>
        </a:buClr>
        <a:buFont typeface="Wingdings" pitchFamily="2" charset="2"/>
        <a:buChar char="v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FFFF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07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3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3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3.xml"/><Relationship Id="rId5" Type="http://schemas.microsoft.com/office/2007/relationships/hdphoto" Target="../media/hdphoto4.wdp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3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2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0.xml"/><Relationship Id="rId4" Type="http://schemas.microsoft.com/office/2007/relationships/hdphoto" Target="../media/hdphoto5.wd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4.xml"/><Relationship Id="rId4" Type="http://schemas.openxmlformats.org/officeDocument/2006/relationships/image" Target="../media/image4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>
            <a:extLst>
              <a:ext uri="{FF2B5EF4-FFF2-40B4-BE49-F238E27FC236}">
                <a16:creationId xmlns:a16="http://schemas.microsoft.com/office/drawing/2014/main" id="{45FFA0E9-3A99-EA4E-901A-E81B0F1716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26623" y="773832"/>
            <a:ext cx="12192000" cy="1143000"/>
          </a:xfrm>
        </p:spPr>
        <p:txBody>
          <a:bodyPr wrap="square" anchor="ctr">
            <a:noAutofit/>
          </a:bodyPr>
          <a:lstStyle/>
          <a:p>
            <a:r>
              <a:rPr lang="en-US" sz="3600" dirty="0"/>
              <a:t>Investigator Perspectives on Available Research and </a:t>
            </a:r>
            <a:br>
              <a:rPr lang="en-US" sz="3600" dirty="0"/>
            </a:br>
            <a:r>
              <a:rPr lang="en-US" sz="3600" dirty="0"/>
              <a:t>Challenging Questions in Melanoma and Nonmelanoma </a:t>
            </a:r>
            <a:br>
              <a:rPr lang="en-US" sz="3600" dirty="0"/>
            </a:br>
            <a:r>
              <a:rPr lang="en-US" sz="3600" dirty="0"/>
              <a:t>Skin Cancers: A Post-ASCO 2024 Annual Review</a:t>
            </a:r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id="{7E30105C-B3D1-1C45-996D-9E0E654A8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517232"/>
            <a:ext cx="12192000" cy="94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364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Wingdings" charset="2"/>
              <a:buNone/>
              <a:tabLst/>
              <a:defRPr/>
            </a:pP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Moderator</a:t>
            </a:r>
            <a:endParaRPr kumimoji="0" lang="en-US" altLang="x-none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ts val="364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Wingdings" charset="2"/>
              <a:buNone/>
              <a:tabLst/>
              <a:defRPr/>
            </a:pP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Neil Love, MD</a:t>
            </a: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A5E19C6F-C502-CD4A-A2BB-D7430F1BC5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7392" y="3719607"/>
            <a:ext cx="28972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Faculty 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35F8A6CD-FCA1-E840-88A9-EDC709243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30743"/>
            <a:ext cx="12192000" cy="942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 numCol="1">
            <a:no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defTabSz="914400" eaLnBrk="0" hangingPunct="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Tuesday, June 11, 2024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5:00 PM – 6:00 PM ET</a:t>
            </a: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DA643E66-527F-8143-B289-74DF2BD163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" y="4263561"/>
            <a:ext cx="12188952" cy="51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 numCol="1">
            <a:no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364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Nikhil I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Khushalani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, MD</a:t>
            </a:r>
          </a:p>
          <a:p>
            <a:pPr marL="0" marR="0" lvl="0" indent="0" algn="ctr" defTabSz="914400" rtl="0" eaLnBrk="0" fontAlgn="base" latinLnBrk="0" hangingPunct="0">
              <a:lnSpc>
                <a:spcPts val="364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Jason J Luke, MD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16275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Key ASCO 2024 Data Sets </a:t>
            </a:r>
            <a:endParaRPr lang="en-US" sz="3200" dirty="0">
              <a:solidFill>
                <a:srgbClr val="0432FF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4B5D5B-D79F-8918-4BCA-E0CC9E613B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7" y="1416053"/>
            <a:ext cx="10008250" cy="4799013"/>
          </a:xfrm>
        </p:spPr>
        <p:txBody>
          <a:bodyPr/>
          <a:lstStyle/>
          <a:p>
            <a:pPr marL="295275" indent="-285750" defTabSz="455613" eaLnBrk="1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Blank CU et al. Neoadjuvant nivolumab plus ipilimumab versus adjuvant nivolumab in macroscopic,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resectable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stage III melanoma: The phase 3 NADINA trial. Abstract LBA2. 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95275" indent="-285750" defTabSz="455613" eaLnBrk="1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Hauschild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 A et al. Long-term follow up for adjuvant dabrafenib plus trametinib in stage III BRAF-mutated melanoma: Final results of the COMBI-AD study. Abstract 9500.</a:t>
            </a:r>
          </a:p>
          <a:p>
            <a:pPr marL="295275" indent="-285750" defTabSz="455613" eaLnBrk="1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Weber JS et al. Individualized neoantigen therapy mRNA-4157 (V940) plus pembrolizumab in resected melanoma: 3-year update from the mRNA-4157-P201 (KEYNOTE-942) trial. Abstract LBA9512.</a:t>
            </a:r>
          </a:p>
          <a:p>
            <a:pPr marL="295275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Tawbi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 HA et al. Nivolumab plus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relatlimab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 vs nivolumab in previously untreated metastatic or unresectable melanoma (RELATIVITY-047): Overall survival and melanoma-specific survival outcomes at 3 years. Abstract 9524. 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95275" indent="-285750" defTabSz="455613" eaLnBrk="1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Thomas SS et al. Efficacy and safety of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lifileucel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, an autologous tumor-infiltrating lymphocyte cell therapy, and pembrolizumab in patients with immune checkpoint inhibitor-naive unresectable or metastatic melanoma: Updated results from IOV-COM-202 cohort 1A. Abstract 9505.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962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Key ASCO 2024 Data Sets </a:t>
            </a:r>
            <a:endParaRPr lang="en-US" sz="3200" dirty="0">
              <a:solidFill>
                <a:srgbClr val="0432FF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4B5D5B-D79F-8918-4BCA-E0CC9E613B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95275" indent="-285750" defTabSz="455613" eaLnBrk="1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Muñoz-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Cousleo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E et al. Pembrolizumab for locally advanced or recurrent/metastatic cutaneous squamous cell carcinoma: Long-term results of the Phase 2 KEYNOTE-629 Study. Abstract 9554. 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95275" indent="-285750" defTabSz="455613" eaLnBrk="1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Ladwa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 R et al. Using serial </a:t>
            </a:r>
            <a:r>
              <a:rPr kumimoji="0" lang="en-US" sz="2000" b="0" i="0" u="none" strike="noStrike" kern="1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F-FDG PET/CT PERCIST response to predict long-term efficacy to immune checkpoint inhibitors in patients with advanced cutaneous squamous cell carcinoma. Abstract 9548.</a:t>
            </a:r>
          </a:p>
          <a:p>
            <a:pPr marL="295275" indent="-285750" defTabSz="455613" eaLnBrk="1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Amatore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 F et al. Neoadjuvant pembrolizumab produces high pathologic response rates in locally advanced (LA)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resectable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 cutaneous squamous cell carcinoma (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cSCC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): Final results. Abstract 9591.</a:t>
            </a:r>
          </a:p>
          <a:p>
            <a:pPr marL="295275" indent="-285750" defTabSz="455613" eaLnBrk="1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Ladwa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 R et al. A phase 2 study of de-escalation in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resectable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, locally advanced cutaneous squamous cell carcinoma (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cSCC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) with the use of neoadjuvant pembrolizumab: De-Squamate. Abstract 9514. </a:t>
            </a:r>
          </a:p>
          <a:p>
            <a:pPr marL="295275" indent="-285750" defTabSz="455613" eaLnBrk="1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099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089A614-9CA3-C9D6-A9F3-B2F94A05579F}"/>
              </a:ext>
            </a:extLst>
          </p:cNvPr>
          <p:cNvSpPr/>
          <p:nvPr/>
        </p:nvSpPr>
        <p:spPr bwMode="auto">
          <a:xfrm>
            <a:off x="694746" y="1988840"/>
            <a:ext cx="10945870" cy="864096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536" y="0"/>
            <a:ext cx="8424936" cy="126876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Agenda</a:t>
            </a:r>
            <a:endParaRPr lang="en-US" sz="2800" dirty="0">
              <a:solidFill>
                <a:srgbClr val="0432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04528" y="1268760"/>
            <a:ext cx="9799984" cy="5303520"/>
          </a:xfrm>
        </p:spPr>
        <p:txBody>
          <a:bodyPr/>
          <a:lstStyle/>
          <a:p>
            <a:pPr marL="98425" inden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accent2"/>
                </a:solidFill>
              </a:rPr>
              <a:t>Introduction</a:t>
            </a:r>
          </a:p>
          <a:p>
            <a:pPr marL="98425" inden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bg1"/>
                </a:solidFill>
              </a:rPr>
              <a:t>Module 1: Evidence-Based Treatment of Nonmetastatic and Metastatic Melanoma — Dr Luke</a:t>
            </a:r>
          </a:p>
          <a:p>
            <a:pPr marL="98425" inden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accent2"/>
                </a:solidFill>
              </a:rPr>
              <a:t>Module 2: </a:t>
            </a:r>
            <a:r>
              <a:rPr lang="en-US" sz="2800" dirty="0">
                <a:solidFill>
                  <a:schemeClr val="tx1"/>
                </a:solidFill>
              </a:rPr>
              <a:t>Optimizing the Management of Nonmelanoma Skin Cancers — Dr </a:t>
            </a:r>
            <a:r>
              <a:rPr lang="en-US" sz="2800" dirty="0" err="1">
                <a:solidFill>
                  <a:schemeClr val="tx1"/>
                </a:solidFill>
              </a:rPr>
              <a:t>Khushalani</a:t>
            </a:r>
            <a:endParaRPr lang="en-US" sz="2800" dirty="0">
              <a:solidFill>
                <a:schemeClr val="tx1"/>
              </a:solidFill>
            </a:endParaRPr>
          </a:p>
          <a:p>
            <a:pPr marL="98425" inden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None/>
            </a:pPr>
            <a:endParaRPr lang="en-US" sz="28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114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71EE7-712C-ECC9-9C4A-67DD975FC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Where Are We Now with the Management of Melanoma?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22ECA4-0F46-FBB2-4A79-9D9DABC563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1726331"/>
            <a:ext cx="10358967" cy="4799013"/>
          </a:xfrm>
        </p:spPr>
        <p:txBody>
          <a:bodyPr/>
          <a:lstStyle/>
          <a:p>
            <a:r>
              <a:rPr lang="en-US" dirty="0"/>
              <a:t>Neoadjuvant</a:t>
            </a:r>
          </a:p>
          <a:p>
            <a:r>
              <a:rPr lang="en-US" dirty="0"/>
              <a:t>Adjuvant</a:t>
            </a:r>
          </a:p>
          <a:p>
            <a:r>
              <a:rPr lang="en-US" dirty="0"/>
              <a:t>Metastatic</a:t>
            </a:r>
          </a:p>
          <a:p>
            <a:pPr lvl="1"/>
            <a:r>
              <a:rPr lang="en-US" dirty="0"/>
              <a:t>BRAF mutated</a:t>
            </a:r>
          </a:p>
          <a:p>
            <a:pPr lvl="1"/>
            <a:r>
              <a:rPr lang="en-US" dirty="0"/>
              <a:t>BRAF wild-type</a:t>
            </a:r>
          </a:p>
        </p:txBody>
      </p:sp>
    </p:spTree>
    <p:extLst>
      <p:ext uri="{BB962C8B-B14F-4D97-AF65-F5344CB8AC3E}">
        <p14:creationId xmlns:p14="http://schemas.microsoft.com/office/powerpoint/2010/main" val="63101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title"/>
          </p:nvPr>
        </p:nvSpPr>
        <p:spPr>
          <a:xfrm>
            <a:off x="1066800" y="2557461"/>
            <a:ext cx="10310648" cy="2088232"/>
          </a:xfrm>
        </p:spPr>
        <p:txBody>
          <a:bodyPr wrap="square" anchor="ctr">
            <a:noAutofit/>
          </a:bodyPr>
          <a:lstStyle/>
          <a:p>
            <a:r>
              <a:rPr lang="en-US" sz="3600" b="1" dirty="0">
                <a:effectLst/>
                <a:latin typeface="+mn-lt"/>
                <a:ea typeface="Calibri" panose="020F0502020204030204" pitchFamily="34" charset="0"/>
              </a:rPr>
              <a:t>Evidence-Based Treatment of Nonmetastatic </a:t>
            </a:r>
            <a:br>
              <a:rPr lang="en-US" sz="3600" b="1" dirty="0">
                <a:effectLst/>
                <a:latin typeface="+mn-lt"/>
                <a:ea typeface="Calibri" panose="020F0502020204030204" pitchFamily="34" charset="0"/>
              </a:rPr>
            </a:br>
            <a:r>
              <a:rPr lang="en-US" sz="3600" b="1" dirty="0">
                <a:effectLst/>
                <a:latin typeface="+mn-lt"/>
                <a:ea typeface="Calibri" panose="020F0502020204030204" pitchFamily="34" charset="0"/>
              </a:rPr>
              <a:t>and Metastatic Melanoma</a:t>
            </a:r>
            <a:br>
              <a:rPr lang="en-US" sz="3600" b="1" dirty="0">
                <a:effectLst/>
                <a:latin typeface="+mn-lt"/>
                <a:ea typeface="Calibri" panose="020F0502020204030204" pitchFamily="34" charset="0"/>
              </a:rPr>
            </a:br>
            <a:br>
              <a:rPr lang="en-US" sz="3600" b="1" dirty="0">
                <a:effectLst/>
                <a:latin typeface="+mn-lt"/>
                <a:ea typeface="Calibri" panose="020F0502020204030204" pitchFamily="34" charset="0"/>
              </a:rPr>
            </a:br>
            <a:br>
              <a:rPr lang="en-US" sz="3600" b="1" dirty="0">
                <a:effectLst/>
                <a:latin typeface="+mn-lt"/>
                <a:ea typeface="Calibri" panose="020F0502020204030204" pitchFamily="34" charset="0"/>
              </a:rPr>
            </a:br>
            <a:r>
              <a:rPr lang="en-US" sz="2400" dirty="0">
                <a:solidFill>
                  <a:schemeClr val="tx1"/>
                </a:solidFill>
                <a:latin typeface="+mn-lt"/>
              </a:rPr>
              <a:t>Jason J Luke, MD</a:t>
            </a:r>
            <a:br>
              <a:rPr lang="en-US" sz="2400" b="0" dirty="0">
                <a:solidFill>
                  <a:schemeClr val="tx1"/>
                </a:solidFill>
                <a:latin typeface="+mn-lt"/>
              </a:rPr>
            </a:br>
            <a:r>
              <a:rPr lang="en-US" sz="2400" b="0" dirty="0">
                <a:solidFill>
                  <a:schemeClr val="tx1"/>
                </a:solidFill>
                <a:latin typeface="+mn-lt"/>
              </a:rPr>
              <a:t>Director of the Cancer </a:t>
            </a:r>
            <a:r>
              <a:rPr lang="en-US" sz="2400" b="0" dirty="0" err="1">
                <a:solidFill>
                  <a:schemeClr val="tx1"/>
                </a:solidFill>
                <a:latin typeface="+mn-lt"/>
              </a:rPr>
              <a:t>Immunotherapeutics</a:t>
            </a:r>
            <a:r>
              <a:rPr lang="en-US" sz="2400" b="0" dirty="0">
                <a:solidFill>
                  <a:schemeClr val="tx1"/>
                </a:solidFill>
                <a:latin typeface="+mn-lt"/>
              </a:rPr>
              <a:t> Center</a:t>
            </a:r>
            <a:br>
              <a:rPr lang="en-US" sz="2400" b="0" dirty="0">
                <a:solidFill>
                  <a:schemeClr val="tx1"/>
                </a:solidFill>
                <a:latin typeface="+mn-lt"/>
              </a:rPr>
            </a:br>
            <a:r>
              <a:rPr lang="en-US" sz="2400" b="0" dirty="0">
                <a:solidFill>
                  <a:schemeClr val="tx1"/>
                </a:solidFill>
                <a:latin typeface="+mn-lt"/>
              </a:rPr>
              <a:t>UPMC Hillman Cancer Center</a:t>
            </a:r>
            <a:br>
              <a:rPr lang="en-US" sz="2400" b="0" dirty="0">
                <a:solidFill>
                  <a:schemeClr val="tx1"/>
                </a:solidFill>
                <a:latin typeface="+mn-lt"/>
              </a:rPr>
            </a:br>
            <a:r>
              <a:rPr lang="en-US" sz="2400" b="0" dirty="0">
                <a:solidFill>
                  <a:schemeClr val="tx1"/>
                </a:solidFill>
                <a:latin typeface="+mn-lt"/>
              </a:rPr>
              <a:t>Associate Professor of Medicine</a:t>
            </a:r>
            <a:br>
              <a:rPr lang="en-US" sz="2400" b="0" dirty="0">
                <a:solidFill>
                  <a:schemeClr val="tx1"/>
                </a:solidFill>
                <a:latin typeface="+mn-lt"/>
              </a:rPr>
            </a:br>
            <a:r>
              <a:rPr lang="en-US" sz="2400" b="0" dirty="0">
                <a:solidFill>
                  <a:schemeClr val="tx1"/>
                </a:solidFill>
                <a:latin typeface="+mn-lt"/>
              </a:rPr>
              <a:t>University of Pittsburgh</a:t>
            </a:r>
            <a:br>
              <a:rPr lang="en-US" sz="2400" b="0" dirty="0">
                <a:solidFill>
                  <a:schemeClr val="tx1"/>
                </a:solidFill>
                <a:latin typeface="+mn-lt"/>
              </a:rPr>
            </a:br>
            <a:r>
              <a:rPr lang="en-US" sz="2400" b="0" dirty="0">
                <a:solidFill>
                  <a:schemeClr val="tx1"/>
                </a:solidFill>
                <a:latin typeface="+mn-lt"/>
              </a:rPr>
              <a:t>Pittsburgh, Pennsylvania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150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blue text&#10;&#10;Description automatically generated">
            <a:extLst>
              <a:ext uri="{FF2B5EF4-FFF2-40B4-BE49-F238E27FC236}">
                <a16:creationId xmlns:a16="http://schemas.microsoft.com/office/drawing/2014/main" id="{DAA0744F-A450-7CE9-BD77-2992AA6EA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610" y="273305"/>
            <a:ext cx="10493500" cy="594765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C3D9978-BDF5-D9D7-037B-16DE624B4DEC}"/>
              </a:ext>
            </a:extLst>
          </p:cNvPr>
          <p:cNvSpPr/>
          <p:nvPr/>
        </p:nvSpPr>
        <p:spPr bwMode="auto">
          <a:xfrm>
            <a:off x="2932386" y="5927834"/>
            <a:ext cx="3520966" cy="16816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A775A7E-DA23-39A9-7A2A-E028D468D3EB}"/>
              </a:ext>
            </a:extLst>
          </p:cNvPr>
          <p:cNvSpPr/>
          <p:nvPr/>
        </p:nvSpPr>
        <p:spPr bwMode="auto">
          <a:xfrm>
            <a:off x="10289628" y="4708634"/>
            <a:ext cx="788275" cy="90389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54CD6A-08DF-0033-D944-73153F857FFC}"/>
              </a:ext>
            </a:extLst>
          </p:cNvPr>
          <p:cNvSpPr txBox="1"/>
          <p:nvPr/>
        </p:nvSpPr>
        <p:spPr>
          <a:xfrm>
            <a:off x="5379981" y="421600"/>
            <a:ext cx="21467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72" charset="0"/>
                <a:ea typeface="MS PGothic" charset="0"/>
                <a:cs typeface="+mn-cs"/>
              </a:rPr>
              <a:t>Abstract LBA2</a:t>
            </a:r>
          </a:p>
        </p:txBody>
      </p:sp>
    </p:spTree>
    <p:extLst>
      <p:ext uri="{BB962C8B-B14F-4D97-AF65-F5344CB8AC3E}">
        <p14:creationId xmlns:p14="http://schemas.microsoft.com/office/powerpoint/2010/main" val="328792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B56778A-9E3D-4A97-B711-27F394587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7013"/>
            <a:ext cx="10972800" cy="1143000"/>
          </a:xfrm>
        </p:spPr>
        <p:txBody>
          <a:bodyPr/>
          <a:lstStyle/>
          <a:p>
            <a:r>
              <a:rPr lang="en-US" dirty="0"/>
              <a:t>NADINA Trial Design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668F87-01F6-244A-80FD-F5047E1E76A2}"/>
              </a:ext>
            </a:extLst>
          </p:cNvPr>
          <p:cNvSpPr txBox="1"/>
          <p:nvPr/>
        </p:nvSpPr>
        <p:spPr>
          <a:xfrm>
            <a:off x="105272" y="6469404"/>
            <a:ext cx="1064786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Blank CU et al. ASCO 2024;Abstract LBA2.</a:t>
            </a:r>
          </a:p>
        </p:txBody>
      </p:sp>
      <p:pic>
        <p:nvPicPr>
          <p:cNvPr id="4" name="Picture 3" descr="A diagram of a patient's life cycle&#10;&#10;Description automatically generated">
            <a:extLst>
              <a:ext uri="{FF2B5EF4-FFF2-40B4-BE49-F238E27FC236}">
                <a16:creationId xmlns:a16="http://schemas.microsoft.com/office/drawing/2014/main" id="{FEC64227-9897-2832-8F05-4ADC38036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563" y="1222868"/>
            <a:ext cx="10778670" cy="47995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171503-8241-1778-9AE7-19B4279F0FE4}"/>
              </a:ext>
            </a:extLst>
          </p:cNvPr>
          <p:cNvSpPr txBox="1"/>
          <p:nvPr/>
        </p:nvSpPr>
        <p:spPr>
          <a:xfrm>
            <a:off x="529815" y="6012204"/>
            <a:ext cx="1064786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TLND = therapeutic lymph node dissection</a:t>
            </a:r>
          </a:p>
        </p:txBody>
      </p:sp>
    </p:spTree>
    <p:extLst>
      <p:ext uri="{BB962C8B-B14F-4D97-AF65-F5344CB8AC3E}">
        <p14:creationId xmlns:p14="http://schemas.microsoft.com/office/powerpoint/2010/main" val="190970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B56778A-9E3D-4A97-B711-27F394587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7013"/>
            <a:ext cx="10972800" cy="1143000"/>
          </a:xfrm>
        </p:spPr>
        <p:txBody>
          <a:bodyPr/>
          <a:lstStyle/>
          <a:p>
            <a:r>
              <a:rPr lang="en-US"/>
              <a:t>NADINA </a:t>
            </a:r>
            <a:r>
              <a:rPr lang="en-US" dirty="0"/>
              <a:t>Event-Free Survival (EFS) and Pathologic Response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668F87-01F6-244A-80FD-F5047E1E76A2}"/>
              </a:ext>
            </a:extLst>
          </p:cNvPr>
          <p:cNvSpPr txBox="1"/>
          <p:nvPr/>
        </p:nvSpPr>
        <p:spPr>
          <a:xfrm>
            <a:off x="105272" y="6469404"/>
            <a:ext cx="1064786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Blank CU et al. ASCO 2024;Abstract LBA2.</a:t>
            </a:r>
          </a:p>
        </p:txBody>
      </p:sp>
      <p:pic>
        <p:nvPicPr>
          <p:cNvPr id="3" name="Picture 2" descr="A graph of a number of events&#10;&#10;Description automatically generated">
            <a:extLst>
              <a:ext uri="{FF2B5EF4-FFF2-40B4-BE49-F238E27FC236}">
                <a16:creationId xmlns:a16="http://schemas.microsoft.com/office/drawing/2014/main" id="{66D1D3EC-6C8B-70C6-DF4C-C962805B9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72" y="1225242"/>
            <a:ext cx="7417051" cy="44075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7A984B-77B7-7FB7-F9E3-4EF79BA4FE13}"/>
              </a:ext>
            </a:extLst>
          </p:cNvPr>
          <p:cNvSpPr txBox="1"/>
          <p:nvPr/>
        </p:nvSpPr>
        <p:spPr>
          <a:xfrm>
            <a:off x="2461982" y="6006565"/>
            <a:ext cx="7785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 key subgroups had an EFS benefit with neoadjuvant ipilimumab/nivolumab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E844A0-0D04-BA1D-A0DB-2B079A5A9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8441" y="1225242"/>
            <a:ext cx="4542053" cy="40942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6857E1-A2E0-BC36-96D6-C55B0FF067AE}"/>
              </a:ext>
            </a:extLst>
          </p:cNvPr>
          <p:cNvSpPr txBox="1"/>
          <p:nvPr/>
        </p:nvSpPr>
        <p:spPr>
          <a:xfrm>
            <a:off x="7594644" y="5359061"/>
            <a:ext cx="44920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pCR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= pathologic complete response;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pPR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= pathologic partial response;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pNR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= pathologic nonresponse</a:t>
            </a:r>
          </a:p>
        </p:txBody>
      </p:sp>
    </p:spTree>
    <p:extLst>
      <p:ext uri="{BB962C8B-B14F-4D97-AF65-F5344CB8AC3E}">
        <p14:creationId xmlns:p14="http://schemas.microsoft.com/office/powerpoint/2010/main" val="74658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38A1AF5-F6DF-E643-91EB-10963EE7A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379472"/>
            <a:ext cx="10358967" cy="817280"/>
          </a:xfrm>
        </p:spPr>
        <p:txBody>
          <a:bodyPr/>
          <a:lstStyle/>
          <a:p>
            <a:pPr algn="l"/>
            <a:r>
              <a:rPr lang="en-US" dirty="0"/>
              <a:t>FDA-Approved Adjuvant Immunotherapy Options for Melanoma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EAEE61E-CCFE-C746-8283-3F1DD4A4C05C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532852" y="1178920"/>
          <a:ext cx="10738401" cy="438312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36052">
                  <a:extLst>
                    <a:ext uri="{9D8B030D-6E8A-4147-A177-3AD203B41FA5}">
                      <a16:colId xmlns:a16="http://schemas.microsoft.com/office/drawing/2014/main" val="3359604158"/>
                    </a:ext>
                  </a:extLst>
                </a:gridCol>
                <a:gridCol w="1513282">
                  <a:extLst>
                    <a:ext uri="{9D8B030D-6E8A-4147-A177-3AD203B41FA5}">
                      <a16:colId xmlns:a16="http://schemas.microsoft.com/office/drawing/2014/main" val="3740782942"/>
                    </a:ext>
                  </a:extLst>
                </a:gridCol>
                <a:gridCol w="2022294">
                  <a:extLst>
                    <a:ext uri="{9D8B030D-6E8A-4147-A177-3AD203B41FA5}">
                      <a16:colId xmlns:a16="http://schemas.microsoft.com/office/drawing/2014/main" val="633224782"/>
                    </a:ext>
                  </a:extLst>
                </a:gridCol>
                <a:gridCol w="2492559">
                  <a:extLst>
                    <a:ext uri="{9D8B030D-6E8A-4147-A177-3AD203B41FA5}">
                      <a16:colId xmlns:a16="http://schemas.microsoft.com/office/drawing/2014/main" val="3368141017"/>
                    </a:ext>
                  </a:extLst>
                </a:gridCol>
                <a:gridCol w="1337107">
                  <a:extLst>
                    <a:ext uri="{9D8B030D-6E8A-4147-A177-3AD203B41FA5}">
                      <a16:colId xmlns:a16="http://schemas.microsoft.com/office/drawing/2014/main" val="4227117769"/>
                    </a:ext>
                  </a:extLst>
                </a:gridCol>
                <a:gridCol w="1337107">
                  <a:extLst>
                    <a:ext uri="{9D8B030D-6E8A-4147-A177-3AD203B41FA5}">
                      <a16:colId xmlns:a16="http://schemas.microsoft.com/office/drawing/2014/main" val="469625162"/>
                    </a:ext>
                  </a:extLst>
                </a:gridCol>
              </a:tblGrid>
              <a:tr h="599647">
                <a:tc>
                  <a:txBody>
                    <a:bodyPr/>
                    <a:lstStyle/>
                    <a:p>
                      <a:r>
                        <a:rPr lang="en-US" sz="1700" b="1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Monotherapy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2B4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FDA approval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2B4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Pivotal study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2B4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Stage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2B4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HR RFS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2B4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HR OS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2B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9648070"/>
                  </a:ext>
                </a:extLst>
              </a:tr>
              <a:tr h="697416">
                <a:tc>
                  <a:txBody>
                    <a:bodyPr/>
                    <a:lstStyle/>
                    <a:p>
                      <a:r>
                        <a:rPr lang="en-US" sz="1800" i="0" baseline="0" dirty="0">
                          <a:solidFill>
                            <a:srgbClr val="0432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Nivolumab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10/13/23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CheckMate</a:t>
                      </a: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76K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IIB, IIC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0.42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6956641"/>
                  </a:ext>
                </a:extLst>
              </a:tr>
              <a:tr h="697416">
                <a:tc>
                  <a:txBody>
                    <a:bodyPr/>
                    <a:lstStyle/>
                    <a:p>
                      <a:r>
                        <a:rPr lang="en-US" sz="1800" i="0" baseline="0" dirty="0">
                          <a:solidFill>
                            <a:srgbClr val="0432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Pembrolizumab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12/3/21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KEYNOTE-716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AJCC 8</a:t>
                      </a:r>
                      <a:r>
                        <a:rPr lang="en-US" sz="18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</a:t>
                      </a: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IIB, IIC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0.62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488690"/>
                  </a:ext>
                </a:extLst>
              </a:tr>
              <a:tr h="697416">
                <a:tc>
                  <a:txBody>
                    <a:bodyPr/>
                    <a:lstStyle/>
                    <a:p>
                      <a:r>
                        <a:rPr lang="en-US" sz="1800" i="0" dirty="0">
                          <a:solidFill>
                            <a:srgbClr val="0432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Pembrolizumab</a:t>
                      </a:r>
                      <a:endParaRPr lang="en-US" sz="1800" i="0" baseline="30000" dirty="0">
                        <a:solidFill>
                          <a:srgbClr val="0432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2/15/19 </a:t>
                      </a:r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KEYNOTE-054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AJCC 7</a:t>
                      </a:r>
                      <a:r>
                        <a:rPr lang="en-US" sz="1800" i="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</a:t>
                      </a:r>
                      <a:r>
                        <a:rPr lang="en-US" sz="180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IIIA, IIIB, IIIC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0.61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9747570"/>
                  </a:ext>
                </a:extLst>
              </a:tr>
              <a:tr h="697416"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i="0" baseline="0" dirty="0">
                          <a:solidFill>
                            <a:srgbClr val="0432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Nivolumab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12/20/17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CheckMate</a:t>
                      </a: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238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AJCC 7</a:t>
                      </a:r>
                      <a:r>
                        <a:rPr lang="en-US" sz="1800" i="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</a:t>
                      </a:r>
                      <a:r>
                        <a:rPr lang="en-US" sz="180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IIIB, IIIC, IV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0.72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0.86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800384"/>
                  </a:ext>
                </a:extLst>
              </a:tr>
              <a:tr h="993818"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i="0" baseline="0" dirty="0">
                          <a:solidFill>
                            <a:srgbClr val="0432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Ipilimumab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10/28/15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EORTC-18071 </a:t>
                      </a:r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AJCC 7</a:t>
                      </a:r>
                      <a:r>
                        <a:rPr lang="en-US" sz="1800" i="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</a:t>
                      </a:r>
                      <a:r>
                        <a:rPr lang="en-US" sz="180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IIIA, IIIB, IIIC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0.75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0.73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743467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5E7A66E-9833-7044-A4C0-121D4ACF5313}"/>
              </a:ext>
            </a:extLst>
          </p:cNvPr>
          <p:cNvSpPr txBox="1"/>
          <p:nvPr/>
        </p:nvSpPr>
        <p:spPr>
          <a:xfrm>
            <a:off x="198631" y="6200043"/>
            <a:ext cx="10931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Kirkwood JM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Nat Med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2023;29:2835-43; Luke JJ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J Clin Oncol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2024;42:1619-24;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Eggermont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AMM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NEJM Evid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2022;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1(11):EVIDoa2200214;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Larkin J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Clin Cancer Res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2023;29:3352-61;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Eggermont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AMM et al. </a:t>
            </a:r>
            <a:r>
              <a:rPr kumimoji="0" lang="en-US" sz="15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Eur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J Cancer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2019;119;1-10.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1CCCA1-2681-7148-B523-AA1C42673384}"/>
              </a:ext>
            </a:extLst>
          </p:cNvPr>
          <p:cNvSpPr txBox="1"/>
          <p:nvPr/>
        </p:nvSpPr>
        <p:spPr>
          <a:xfrm>
            <a:off x="532851" y="5564126"/>
            <a:ext cx="109318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HR = hazard ratio; RFS = relapse- or recurrence-free survival; OS = overall survival; NA = not available</a:t>
            </a:r>
          </a:p>
        </p:txBody>
      </p:sp>
    </p:spTree>
    <p:extLst>
      <p:ext uri="{BB962C8B-B14F-4D97-AF65-F5344CB8AC3E}">
        <p14:creationId xmlns:p14="http://schemas.microsoft.com/office/powerpoint/2010/main" val="81847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background with blue text and green text&#10;&#10;Description automatically generated">
            <a:extLst>
              <a:ext uri="{FF2B5EF4-FFF2-40B4-BE49-F238E27FC236}">
                <a16:creationId xmlns:a16="http://schemas.microsoft.com/office/drawing/2014/main" id="{7BF52457-4E80-D893-A328-D0D59F082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186" y="387805"/>
            <a:ext cx="10289628" cy="56837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7273FC-9CC0-B32D-A508-51D218929A58}"/>
              </a:ext>
            </a:extLst>
          </p:cNvPr>
          <p:cNvSpPr txBox="1"/>
          <p:nvPr/>
        </p:nvSpPr>
        <p:spPr>
          <a:xfrm>
            <a:off x="5379981" y="421600"/>
            <a:ext cx="20377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72" charset="0"/>
                <a:ea typeface="MS PGothic" charset="0"/>
                <a:cs typeface="+mn-cs"/>
              </a:rPr>
              <a:t>Abstract 9500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E03955-BB5A-6C4F-D8DC-3B444CC9802C}"/>
              </a:ext>
            </a:extLst>
          </p:cNvPr>
          <p:cNvSpPr/>
          <p:nvPr/>
        </p:nvSpPr>
        <p:spPr bwMode="auto">
          <a:xfrm>
            <a:off x="3100552" y="5791200"/>
            <a:ext cx="3520966" cy="16816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487851-85D4-CB3E-5C41-22E656A39F0C}"/>
              </a:ext>
            </a:extLst>
          </p:cNvPr>
          <p:cNvSpPr/>
          <p:nvPr/>
        </p:nvSpPr>
        <p:spPr bwMode="auto">
          <a:xfrm>
            <a:off x="8544910" y="1534510"/>
            <a:ext cx="2617076" cy="38152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26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7EEC6-2AD0-B74B-B10D-32D4E844B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6" y="24592"/>
            <a:ext cx="10358967" cy="892345"/>
          </a:xfrm>
        </p:spPr>
        <p:txBody>
          <a:bodyPr/>
          <a:lstStyle/>
          <a:p>
            <a:r>
              <a:rPr lang="en-US" dirty="0">
                <a:solidFill>
                  <a:srgbClr val="0432FF"/>
                </a:solidFill>
              </a:rPr>
              <a:t>Faculty</a:t>
            </a:r>
          </a:p>
        </p:txBody>
      </p:sp>
      <p:sp>
        <p:nvSpPr>
          <p:cNvPr id="17" name="Text Box 7">
            <a:extLst>
              <a:ext uri="{FF2B5EF4-FFF2-40B4-BE49-F238E27FC236}">
                <a16:creationId xmlns:a16="http://schemas.microsoft.com/office/drawing/2014/main" id="{CCE30255-3114-D346-ACF6-C8EAE26F57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4480" y="3717032"/>
            <a:ext cx="504963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Jason J Luke, MD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Associate Director for Clinical Research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Director, Immunotherapy and Drug Development Center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Associate Professor of Medicine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UPMC Hillman Cancer Center and University of Pittsburgh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Pittsburgh, Pennsylvania</a:t>
            </a:r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ED154A66-2612-D431-7ACB-42FC2CE50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4481" y="1484784"/>
            <a:ext cx="4114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ts val="185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Nikhil I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Khushalani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, MD</a:t>
            </a:r>
          </a:p>
          <a:p>
            <a:pPr marL="0" marR="0" lvl="0" indent="0" algn="l" defTabSz="455613" rtl="0" eaLnBrk="1" fontAlgn="base" latinLnBrk="0" hangingPunct="1">
              <a:lnSpc>
                <a:spcPts val="185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Senior Member and Vice Chair</a:t>
            </a:r>
          </a:p>
          <a:p>
            <a:pPr marL="0" marR="0" lvl="0" indent="0" algn="l" defTabSz="455613" rtl="0" eaLnBrk="1" fontAlgn="base" latinLnBrk="0" hangingPunct="1">
              <a:lnSpc>
                <a:spcPts val="185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Department of Cutaneous Oncology</a:t>
            </a:r>
          </a:p>
          <a:p>
            <a:pPr marL="0" marR="0" lvl="0" indent="0" algn="l" defTabSz="455613" rtl="0" eaLnBrk="1" fontAlgn="base" latinLnBrk="0" hangingPunct="1">
              <a:lnSpc>
                <a:spcPts val="185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Moffitt Cancer Center</a:t>
            </a:r>
          </a:p>
          <a:p>
            <a:pPr marL="0" marR="0" lvl="0" indent="0" algn="l" defTabSz="455613" rtl="0" eaLnBrk="1" fontAlgn="base" latinLnBrk="0" hangingPunct="1">
              <a:lnSpc>
                <a:spcPts val="185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Tampa, Florida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618185-9FF6-CE55-5A8F-CB475B3F5F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392" y="3717032"/>
            <a:ext cx="1371600" cy="1371600"/>
          </a:xfrm>
          <a:prstGeom prst="rect">
            <a:avLst/>
          </a:prstGeom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A8CF5FBE-D5C7-9B59-1103-6B6A0B5BE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2294" y="1488546"/>
            <a:ext cx="2577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ts val="185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MODERATOR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0" marR="0" lvl="0" indent="0" algn="l" defTabSz="455613" rtl="0" eaLnBrk="1" fontAlgn="base" latinLnBrk="0" hangingPunct="1">
              <a:lnSpc>
                <a:spcPts val="185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Neil Love, MD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Research To Practice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Miami, Florida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5A0747-F847-4E82-16A9-21129A11EB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72064" y="1488546"/>
            <a:ext cx="1371600" cy="1371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496310-2AE5-90AB-A035-5228DB1E93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392" y="152087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54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B56778A-9E3D-4A97-B711-27F394587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35742"/>
            <a:ext cx="10972800" cy="1143000"/>
          </a:xfrm>
        </p:spPr>
        <p:txBody>
          <a:bodyPr/>
          <a:lstStyle/>
          <a:p>
            <a:r>
              <a:rPr lang="en-US" dirty="0"/>
              <a:t>Final Analysis of COMBI-AD: Overall Survival (ITT Population)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668F87-01F6-244A-80FD-F5047E1E76A2}"/>
              </a:ext>
            </a:extLst>
          </p:cNvPr>
          <p:cNvSpPr txBox="1"/>
          <p:nvPr/>
        </p:nvSpPr>
        <p:spPr>
          <a:xfrm>
            <a:off x="105272" y="6469404"/>
            <a:ext cx="1064786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Hauschild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A et al. ASCO 2024;Abstract 9500.</a:t>
            </a:r>
          </a:p>
        </p:txBody>
      </p:sp>
      <p:pic>
        <p:nvPicPr>
          <p:cNvPr id="3" name="Picture 2" descr="A graph with numbers and a line&#10;&#10;Description automatically generated">
            <a:extLst>
              <a:ext uri="{FF2B5EF4-FFF2-40B4-BE49-F238E27FC236}">
                <a16:creationId xmlns:a16="http://schemas.microsoft.com/office/drawing/2014/main" id="{297565FF-02B8-81D2-BD0A-C316A64BB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927537"/>
            <a:ext cx="10993553" cy="50029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0120E7-45AE-F621-C7E6-73C1C2E45280}"/>
              </a:ext>
            </a:extLst>
          </p:cNvPr>
          <p:cNvSpPr txBox="1"/>
          <p:nvPr/>
        </p:nvSpPr>
        <p:spPr>
          <a:xfrm>
            <a:off x="627787" y="5979547"/>
            <a:ext cx="1064786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ITT = intent to treat</a:t>
            </a:r>
          </a:p>
        </p:txBody>
      </p:sp>
    </p:spTree>
    <p:extLst>
      <p:ext uri="{BB962C8B-B14F-4D97-AF65-F5344CB8AC3E}">
        <p14:creationId xmlns:p14="http://schemas.microsoft.com/office/powerpoint/2010/main" val="394784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B56778A-9E3D-4A97-B711-27F394587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0380"/>
            <a:ext cx="10972800" cy="1143000"/>
          </a:xfrm>
        </p:spPr>
        <p:txBody>
          <a:bodyPr/>
          <a:lstStyle/>
          <a:p>
            <a:pPr algn="l"/>
            <a:r>
              <a:rPr lang="en-US" dirty="0"/>
              <a:t>Subgroup Analysis of COMBI-AD: Effect of Treatment on Overall Survival by BRAF</a:t>
            </a:r>
            <a:r>
              <a:rPr lang="en-US" i="1" dirty="0"/>
              <a:t> </a:t>
            </a:r>
            <a:r>
              <a:rPr lang="en-US" dirty="0"/>
              <a:t>V600 Mutations (ITT Population)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668F87-01F6-244A-80FD-F5047E1E76A2}"/>
              </a:ext>
            </a:extLst>
          </p:cNvPr>
          <p:cNvSpPr txBox="1"/>
          <p:nvPr/>
        </p:nvSpPr>
        <p:spPr>
          <a:xfrm>
            <a:off x="105272" y="6469404"/>
            <a:ext cx="1064786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Hauschild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A et al. ASCO 2024;Abstract 9500.</a:t>
            </a:r>
          </a:p>
        </p:txBody>
      </p:sp>
      <p:pic>
        <p:nvPicPr>
          <p:cNvPr id="4" name="Picture 3" descr="A comparison of a graph&#10;&#10;Description automatically generated">
            <a:extLst>
              <a:ext uri="{FF2B5EF4-FFF2-40B4-BE49-F238E27FC236}">
                <a16:creationId xmlns:a16="http://schemas.microsoft.com/office/drawing/2014/main" id="{86F8C1D9-4B90-9DBF-49DC-ED254EA99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053" y="1233380"/>
            <a:ext cx="10559893" cy="479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43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CC9925D-EF20-DEC3-759F-D2ECB081FB8C}"/>
              </a:ext>
            </a:extLst>
          </p:cNvPr>
          <p:cNvSpPr txBox="1"/>
          <p:nvPr/>
        </p:nvSpPr>
        <p:spPr>
          <a:xfrm>
            <a:off x="0" y="2967335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t>Questions?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155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edical document&#10;&#10;Description automatically generated">
            <a:extLst>
              <a:ext uri="{FF2B5EF4-FFF2-40B4-BE49-F238E27FC236}">
                <a16:creationId xmlns:a16="http://schemas.microsoft.com/office/drawing/2014/main" id="{A83C299E-93F8-B2D0-3D8C-AD6EE8EFC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290" y="707939"/>
            <a:ext cx="10079420" cy="544212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E03955-BB5A-6C4F-D8DC-3B444CC9802C}"/>
              </a:ext>
            </a:extLst>
          </p:cNvPr>
          <p:cNvSpPr/>
          <p:nvPr/>
        </p:nvSpPr>
        <p:spPr bwMode="auto">
          <a:xfrm>
            <a:off x="3125986" y="5931900"/>
            <a:ext cx="3520966" cy="16816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A90D4E-1B7B-8D29-8253-3A7700FD5845}"/>
              </a:ext>
            </a:extLst>
          </p:cNvPr>
          <p:cNvSpPr/>
          <p:nvPr/>
        </p:nvSpPr>
        <p:spPr bwMode="auto">
          <a:xfrm>
            <a:off x="1502979" y="5465379"/>
            <a:ext cx="7472855" cy="18918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7273FC-9CC0-B32D-A508-51D218929A58}"/>
              </a:ext>
            </a:extLst>
          </p:cNvPr>
          <p:cNvSpPr txBox="1"/>
          <p:nvPr/>
        </p:nvSpPr>
        <p:spPr>
          <a:xfrm>
            <a:off x="5337940" y="772547"/>
            <a:ext cx="261802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72" charset="0"/>
                <a:ea typeface="MS PGothic" charset="0"/>
                <a:cs typeface="+mn-cs"/>
              </a:rPr>
              <a:t>Abstract LBA9512</a:t>
            </a:r>
          </a:p>
        </p:txBody>
      </p:sp>
    </p:spTree>
    <p:extLst>
      <p:ext uri="{BB962C8B-B14F-4D97-AF65-F5344CB8AC3E}">
        <p14:creationId xmlns:p14="http://schemas.microsoft.com/office/powerpoint/2010/main" val="397512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B56778A-9E3D-4A97-B711-27F394587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35742"/>
            <a:ext cx="10972800" cy="1143000"/>
          </a:xfrm>
        </p:spPr>
        <p:txBody>
          <a:bodyPr/>
          <a:lstStyle/>
          <a:p>
            <a:pPr algn="l"/>
            <a:r>
              <a:rPr lang="en-US" dirty="0"/>
              <a:t>KEYNOTE-942 Trial Design: Pembrolizumab with or without Individualized Neoantigen Therapy (INT)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668F87-01F6-244A-80FD-F5047E1E76A2}"/>
              </a:ext>
            </a:extLst>
          </p:cNvPr>
          <p:cNvSpPr txBox="1"/>
          <p:nvPr/>
        </p:nvSpPr>
        <p:spPr>
          <a:xfrm>
            <a:off x="105272" y="6469404"/>
            <a:ext cx="1064786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Weber JS et al. ASCO 2024;Abstract LBA9512.</a:t>
            </a:r>
          </a:p>
        </p:txBody>
      </p:sp>
      <p:pic>
        <p:nvPicPr>
          <p:cNvPr id="3" name="Picture 2" descr="A screenshot of a medical chart&#10;&#10;Description automatically generated">
            <a:extLst>
              <a:ext uri="{FF2B5EF4-FFF2-40B4-BE49-F238E27FC236}">
                <a16:creationId xmlns:a16="http://schemas.microsoft.com/office/drawing/2014/main" id="{1BC315EC-16FA-C2F5-4745-5CD2E9331E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02743" y="2528449"/>
            <a:ext cx="8186055" cy="35952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97EF1C-0788-0A02-0671-BE9246A527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201" y="1026876"/>
            <a:ext cx="3762654" cy="197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56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B56778A-9E3D-4A97-B711-27F394587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35742"/>
            <a:ext cx="10972800" cy="1143000"/>
          </a:xfrm>
        </p:spPr>
        <p:txBody>
          <a:bodyPr/>
          <a:lstStyle/>
          <a:p>
            <a:r>
              <a:rPr lang="en-US" dirty="0"/>
              <a:t>KEYNOTE-942 Primary Endpoint: Recurrence-Free Survival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668F87-01F6-244A-80FD-F5047E1E76A2}"/>
              </a:ext>
            </a:extLst>
          </p:cNvPr>
          <p:cNvSpPr txBox="1"/>
          <p:nvPr/>
        </p:nvSpPr>
        <p:spPr>
          <a:xfrm>
            <a:off x="105272" y="6469404"/>
            <a:ext cx="1064786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Weber JS et al. ASCO 2024;Abstract LBA9512.</a:t>
            </a:r>
          </a:p>
        </p:txBody>
      </p:sp>
      <p:pic>
        <p:nvPicPr>
          <p:cNvPr id="4" name="Picture 3" descr="A graph showing the number of patients with diabetes&#10;&#10;Description automatically generated with medium confidence">
            <a:extLst>
              <a:ext uri="{FF2B5EF4-FFF2-40B4-BE49-F238E27FC236}">
                <a16:creationId xmlns:a16="http://schemas.microsoft.com/office/drawing/2014/main" id="{C2005F1D-ABD2-2F74-D47D-F6AF7821A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970627"/>
            <a:ext cx="10731062" cy="45813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92496D-823D-635D-FA90-E8525DD28E1D}"/>
              </a:ext>
            </a:extLst>
          </p:cNvPr>
          <p:cNvSpPr txBox="1"/>
          <p:nvPr/>
        </p:nvSpPr>
        <p:spPr>
          <a:xfrm>
            <a:off x="609599" y="5614113"/>
            <a:ext cx="10731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Translational analyses suggest mRNA-4157 (V940) + pembrolizumab may benefit a broad patient population irrespective of the status of PD-L1, tumor mutational burden,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ctDNA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HLA heterozygosity</a:t>
            </a:r>
          </a:p>
        </p:txBody>
      </p:sp>
    </p:spTree>
    <p:extLst>
      <p:ext uri="{BB962C8B-B14F-4D97-AF65-F5344CB8AC3E}">
        <p14:creationId xmlns:p14="http://schemas.microsoft.com/office/powerpoint/2010/main" val="313725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B56778A-9E3D-4A97-B711-27F394587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35742"/>
            <a:ext cx="10972800" cy="1143000"/>
          </a:xfrm>
        </p:spPr>
        <p:txBody>
          <a:bodyPr/>
          <a:lstStyle/>
          <a:p>
            <a:r>
              <a:rPr lang="en-US" dirty="0"/>
              <a:t>KEYNOTE-942: Distant Metastasis-Free Survival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668F87-01F6-244A-80FD-F5047E1E76A2}"/>
              </a:ext>
            </a:extLst>
          </p:cNvPr>
          <p:cNvSpPr txBox="1"/>
          <p:nvPr/>
        </p:nvSpPr>
        <p:spPr>
          <a:xfrm>
            <a:off x="105272" y="6469404"/>
            <a:ext cx="1064786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Weber JS et al. ASCO 2024;Abstract LBA9512.</a:t>
            </a:r>
          </a:p>
        </p:txBody>
      </p:sp>
      <p:pic>
        <p:nvPicPr>
          <p:cNvPr id="3" name="Picture 2" descr="A graph showing the number of patients with a number of events&#10;&#10;Description automatically generated with medium confidence">
            <a:extLst>
              <a:ext uri="{FF2B5EF4-FFF2-40B4-BE49-F238E27FC236}">
                <a16:creationId xmlns:a16="http://schemas.microsoft.com/office/drawing/2014/main" id="{E5F0730C-A11C-820C-5AF1-84E3874CC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172" y="1107258"/>
            <a:ext cx="10825655" cy="477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09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B56778A-9E3D-4A97-B711-27F394587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0889"/>
            <a:ext cx="12192000" cy="1143000"/>
          </a:xfrm>
        </p:spPr>
        <p:txBody>
          <a:bodyPr/>
          <a:lstStyle/>
          <a:p>
            <a:r>
              <a:rPr lang="en-US"/>
              <a:t>RELATIVITY-047 Trial: </a:t>
            </a:r>
            <a:r>
              <a:rPr lang="en-US" dirty="0"/>
              <a:t>Nivolumab (Anti-PD-1) and </a:t>
            </a:r>
            <a:r>
              <a:rPr lang="en-US" dirty="0" err="1"/>
              <a:t>Relatlimab</a:t>
            </a:r>
            <a:r>
              <a:rPr lang="en-US" dirty="0"/>
              <a:t> (Anti-LAG-3)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668F87-01F6-244A-80FD-F5047E1E76A2}"/>
              </a:ext>
            </a:extLst>
          </p:cNvPr>
          <p:cNvSpPr txBox="1"/>
          <p:nvPr/>
        </p:nvSpPr>
        <p:spPr>
          <a:xfrm>
            <a:off x="105272" y="6469404"/>
            <a:ext cx="1064786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Tawbi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HA et al. ASCO 2024;Abstract 9524.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8697BB-971A-02E2-0636-5EF195A620FA}"/>
              </a:ext>
            </a:extLst>
          </p:cNvPr>
          <p:cNvSpPr txBox="1"/>
          <p:nvPr/>
        </p:nvSpPr>
        <p:spPr>
          <a:xfrm>
            <a:off x="1355668" y="5560691"/>
            <a:ext cx="7864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Median overall survival: 51.0 vs 33.2 months (HR 0.80)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Objective response rate: 44% vs 34% </a:t>
            </a:r>
          </a:p>
        </p:txBody>
      </p:sp>
      <p:pic>
        <p:nvPicPr>
          <p:cNvPr id="7" name="Picture 6" descr="A graph of a number of months&#10;&#10;Description automatically generated with medium confidence">
            <a:extLst>
              <a:ext uri="{FF2B5EF4-FFF2-40B4-BE49-F238E27FC236}">
                <a16:creationId xmlns:a16="http://schemas.microsoft.com/office/drawing/2014/main" id="{580D992B-7ED3-6F37-4E7E-BDF21251B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0939" y="1133342"/>
            <a:ext cx="8551461" cy="44205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577C650-ABAC-49F5-391E-3FCAA6AD7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807" y="1307151"/>
            <a:ext cx="2510287" cy="243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95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B56778A-9E3D-4A97-B711-27F394587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pPr algn="l"/>
            <a:r>
              <a:rPr lang="en-US" dirty="0"/>
              <a:t>Phase I Expansion Cohort of </a:t>
            </a:r>
            <a:r>
              <a:rPr lang="en-US" dirty="0" err="1"/>
              <a:t>Fianlimab</a:t>
            </a:r>
            <a:r>
              <a:rPr lang="en-US" dirty="0"/>
              <a:t> and </a:t>
            </a:r>
            <a:r>
              <a:rPr lang="en-US" dirty="0" err="1"/>
              <a:t>Cemiplimab</a:t>
            </a:r>
            <a:r>
              <a:rPr lang="en-US" dirty="0"/>
              <a:t> for Patients with Advanced Melanoma: Anti-PD-1/PD-L1 Naïve Group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668F87-01F6-244A-80FD-F5047E1E76A2}"/>
              </a:ext>
            </a:extLst>
          </p:cNvPr>
          <p:cNvSpPr txBox="1"/>
          <p:nvPr/>
        </p:nvSpPr>
        <p:spPr>
          <a:xfrm>
            <a:off x="49281" y="6534835"/>
            <a:ext cx="1064786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Hamid O et al. ESMO 2022;Abstract 790MO.</a:t>
            </a:r>
          </a:p>
        </p:txBody>
      </p:sp>
      <p:pic>
        <p:nvPicPr>
          <p:cNvPr id="3" name="Picture 2" descr="A close-up of a medical information&#10;&#10;Description automatically generated">
            <a:extLst>
              <a:ext uri="{FF2B5EF4-FFF2-40B4-BE49-F238E27FC236}">
                <a16:creationId xmlns:a16="http://schemas.microsoft.com/office/drawing/2014/main" id="{88F6151D-3DC1-73A0-67E7-618296BD98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281" y="1046404"/>
            <a:ext cx="5745191" cy="164148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3FBA666-ED0E-F009-7B66-082CE3E43678}"/>
              </a:ext>
            </a:extLst>
          </p:cNvPr>
          <p:cNvSpPr/>
          <p:nvPr/>
        </p:nvSpPr>
        <p:spPr bwMode="auto">
          <a:xfrm>
            <a:off x="49281" y="2613824"/>
            <a:ext cx="2249215" cy="14812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2" name="Picture 1" descr="A screenshot of a medical report&#10;&#10;Description automatically generated">
            <a:extLst>
              <a:ext uri="{FF2B5EF4-FFF2-40B4-BE49-F238E27FC236}">
                <a16:creationId xmlns:a16="http://schemas.microsoft.com/office/drawing/2014/main" id="{70FE504B-14B8-8774-9DB1-68739EF4DD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53770" y="2273503"/>
            <a:ext cx="9230837" cy="424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44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B56778A-9E3D-4A97-B711-27F394587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4459"/>
            <a:ext cx="10874829" cy="1143000"/>
          </a:xfrm>
        </p:spPr>
        <p:txBody>
          <a:bodyPr/>
          <a:lstStyle/>
          <a:p>
            <a:pPr algn="l"/>
            <a:r>
              <a:rPr lang="en-US" dirty="0"/>
              <a:t>Phase III Trial of </a:t>
            </a:r>
            <a:r>
              <a:rPr lang="en-US" dirty="0" err="1"/>
              <a:t>Fianlimab</a:t>
            </a:r>
            <a:r>
              <a:rPr lang="en-US" dirty="0"/>
              <a:t>/</a:t>
            </a:r>
            <a:r>
              <a:rPr lang="en-US" dirty="0" err="1"/>
              <a:t>Cemiplimab</a:t>
            </a:r>
            <a:r>
              <a:rPr lang="en-US" dirty="0"/>
              <a:t> versus Pembrolizumab for Patients with Previously Untreated Unresectable Locally Advanced or Metastatic Melanoma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668F87-01F6-244A-80FD-F5047E1E76A2}"/>
              </a:ext>
            </a:extLst>
          </p:cNvPr>
          <p:cNvSpPr txBox="1"/>
          <p:nvPr/>
        </p:nvSpPr>
        <p:spPr>
          <a:xfrm>
            <a:off x="105272" y="6534835"/>
            <a:ext cx="1064786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Baramidze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A et al. ASCO 2023;Abstract TPS9602.</a:t>
            </a:r>
          </a:p>
        </p:txBody>
      </p:sp>
      <p:pic>
        <p:nvPicPr>
          <p:cNvPr id="3" name="Picture 2" descr="A screenshot of a medical report&#10;&#10;Description automatically generated">
            <a:extLst>
              <a:ext uri="{FF2B5EF4-FFF2-40B4-BE49-F238E27FC236}">
                <a16:creationId xmlns:a16="http://schemas.microsoft.com/office/drawing/2014/main" id="{836C9380-A0E4-429E-360C-756B55B6C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907" y="1317459"/>
            <a:ext cx="5787040" cy="52524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4BAD34-E1CB-B429-34F9-FAC5392F2787}"/>
              </a:ext>
            </a:extLst>
          </p:cNvPr>
          <p:cNvSpPr txBox="1"/>
          <p:nvPr/>
        </p:nvSpPr>
        <p:spPr>
          <a:xfrm>
            <a:off x="4633730" y="6534835"/>
            <a:ext cx="564238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PFS = progression-free survival; ORR = objective response rate</a:t>
            </a:r>
          </a:p>
        </p:txBody>
      </p:sp>
    </p:spTree>
    <p:extLst>
      <p:ext uri="{BB962C8B-B14F-4D97-AF65-F5344CB8AC3E}">
        <p14:creationId xmlns:p14="http://schemas.microsoft.com/office/powerpoint/2010/main" val="333390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516" y="116632"/>
            <a:ext cx="10358967" cy="1197864"/>
          </a:xfrm>
        </p:spPr>
        <p:txBody>
          <a:bodyPr/>
          <a:lstStyle/>
          <a:p>
            <a:r>
              <a:rPr lang="en-US" sz="3200" dirty="0">
                <a:solidFill>
                  <a:srgbClr val="0432FF"/>
                </a:solidFill>
              </a:rPr>
              <a:t>Dr </a:t>
            </a:r>
            <a:r>
              <a:rPr lang="en-US" sz="3200" dirty="0" err="1">
                <a:solidFill>
                  <a:srgbClr val="0432FF"/>
                </a:solidFill>
              </a:rPr>
              <a:t>Khushalani</a:t>
            </a:r>
            <a:r>
              <a:rPr lang="en-US" sz="3200" dirty="0">
                <a:solidFill>
                  <a:srgbClr val="0432FF"/>
                </a:solidFill>
              </a:rPr>
              <a:t> — Disclosures</a:t>
            </a:r>
            <a:br>
              <a:rPr lang="en-US" sz="3200" dirty="0">
                <a:solidFill>
                  <a:srgbClr val="0432FF"/>
                </a:solidFill>
              </a:rPr>
            </a:br>
            <a:r>
              <a:rPr lang="en-US" sz="3200" dirty="0">
                <a:solidFill>
                  <a:srgbClr val="0432FF"/>
                </a:solidFill>
              </a:rPr>
              <a:t>Faculty</a:t>
            </a:r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653C0057-0F66-1EC2-AC28-24B0D014D3B5}"/>
              </a:ext>
            </a:extLst>
          </p:cNvPr>
          <p:cNvGraphicFramePr>
            <a:graphicFrameLocks/>
          </p:cNvGraphicFramePr>
          <p:nvPr/>
        </p:nvGraphicFramePr>
        <p:xfrm>
          <a:off x="708816" y="1988840"/>
          <a:ext cx="10584314" cy="3096344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6642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20018">
                  <a:extLst>
                    <a:ext uri="{9D8B030D-6E8A-4147-A177-3AD203B41FA5}">
                      <a16:colId xmlns:a16="http://schemas.microsoft.com/office/drawing/2014/main" val="762323566"/>
                    </a:ext>
                  </a:extLst>
                </a:gridCol>
              </a:tblGrid>
              <a:tr h="905049">
                <a:tc>
                  <a:txBody>
                    <a:bodyPr/>
                    <a:lstStyle/>
                    <a:p>
                      <a:pPr algn="l"/>
                      <a:r>
                        <a:rPr lang="en-US" sz="1700" b="1" dirty="0">
                          <a:solidFill>
                            <a:schemeClr val="tx1"/>
                          </a:solidFill>
                        </a:rPr>
                        <a:t>Advisory Committees and Consulting Agreements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dirty="0">
                          <a:solidFill>
                            <a:schemeClr val="tx1"/>
                          </a:solidFill>
                        </a:rPr>
                        <a:t>Bristol Myers Squibb, Castle Biosciences Incorporated, Genzyme Corporation,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</a:rPr>
                        <a:t>Instil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</a:rPr>
                        <a:t> Bio,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</a:rPr>
                        <a:t>Iovance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</a:rPr>
                        <a:t> Biotherapeutics, Jounce Therapeutics, Merck,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</a:rPr>
                        <a:t>Nektar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</a:rPr>
                        <a:t> Therapeutics, Novartis, Regeneron Pharmaceuticals Inc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7827">
                <a:tc>
                  <a:txBody>
                    <a:bodyPr/>
                    <a:lstStyle/>
                    <a:p>
                      <a:pPr algn="l"/>
                      <a:r>
                        <a:rPr lang="en-US" sz="1700" b="1" dirty="0">
                          <a:solidFill>
                            <a:schemeClr val="tx1"/>
                          </a:solidFill>
                        </a:rPr>
                        <a:t>Contracted Research (All to Institution)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dirty="0">
                          <a:solidFill>
                            <a:schemeClr val="tx1"/>
                          </a:solidFill>
                        </a:rPr>
                        <a:t>Bristol Myers Squibb, Celgene Corporation, GSK, HUYA Bioscience International, Merck, Modulation Therapeutics, Novartis, Regeneron Pharmaceuticals Inc,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</a:rPr>
                        <a:t>Replimune</a:t>
                      </a:r>
                      <a:endParaRPr lang="en-US" sz="1700" b="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7603596"/>
                  </a:ext>
                </a:extLst>
              </a:tr>
              <a:tr h="905049">
                <a:tc>
                  <a:txBody>
                    <a:bodyPr/>
                    <a:lstStyle/>
                    <a:p>
                      <a:pPr algn="l"/>
                      <a:r>
                        <a:rPr lang="en-US" sz="1700" b="1" dirty="0">
                          <a:solidFill>
                            <a:schemeClr val="tx1"/>
                          </a:solidFill>
                        </a:rPr>
                        <a:t>Data and Safety Monitoring Boards/Committees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dirty="0">
                          <a:solidFill>
                            <a:schemeClr val="tx1"/>
                          </a:solidFill>
                        </a:rPr>
                        <a:t>AstraZeneca Pharmaceuticals LP, Incyte Corporation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9616002"/>
                  </a:ext>
                </a:extLst>
              </a:tr>
              <a:tr h="658419">
                <a:tc>
                  <a:txBody>
                    <a:bodyPr/>
                    <a:lstStyle/>
                    <a:p>
                      <a:pPr algn="l"/>
                      <a:r>
                        <a:rPr lang="en-US" sz="1700" b="1" dirty="0">
                          <a:solidFill>
                            <a:schemeClr val="tx1"/>
                          </a:solidFill>
                        </a:rPr>
                        <a:t>Stock Options/Ownership — Public Companies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dirty="0" err="1">
                          <a:solidFill>
                            <a:schemeClr val="tx1"/>
                          </a:solidFill>
                        </a:rPr>
                        <a:t>Amarin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</a:rPr>
                        <a:t> Corporation,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</a:rPr>
                        <a:t>Asensus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</a:rPr>
                        <a:t> Surgical,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</a:rPr>
                        <a:t>Bellicum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</a:rPr>
                        <a:t> Pharmaceuticals Inc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3079638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30675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5C841BF0-DBBC-5D1D-08E5-09E0C03249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1413937"/>
            <a:ext cx="11198217" cy="45365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5D35CC-1A62-51B2-B5E9-B90D80B66D96}"/>
              </a:ext>
            </a:extLst>
          </p:cNvPr>
          <p:cNvSpPr txBox="1"/>
          <p:nvPr/>
        </p:nvSpPr>
        <p:spPr>
          <a:xfrm>
            <a:off x="7354483" y="5444063"/>
            <a:ext cx="416011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1474A7"/>
                </a:solidFill>
                <a:effectLst/>
                <a:uLnTx/>
                <a:uFillTx/>
                <a:latin typeface="Helvetica" pitchFamily="2" charset="0"/>
                <a:ea typeface="MS PGothic" charset="0"/>
                <a:cs typeface="+mn-cs"/>
              </a:rPr>
              <a:t>J Clin Oncol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1474A7"/>
                </a:solidFill>
                <a:effectLst/>
                <a:uLnTx/>
                <a:uFillTx/>
                <a:latin typeface="Helvetica" pitchFamily="2" charset="0"/>
                <a:ea typeface="MS PGothic" charset="0"/>
                <a:cs typeface="+mn-cs"/>
              </a:rPr>
              <a:t>2021;39:2656-66.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C0404420-4077-8A93-9529-292AA3687DD4}"/>
              </a:ext>
            </a:extLst>
          </p:cNvPr>
          <p:cNvSpPr txBox="1">
            <a:spLocks/>
          </p:cNvSpPr>
          <p:nvPr/>
        </p:nvSpPr>
        <p:spPr>
          <a:xfrm>
            <a:off x="912285" y="116632"/>
            <a:ext cx="10358967" cy="1143000"/>
          </a:xfrm>
          <a:prstGeom prst="rect">
            <a:avLst/>
          </a:prstGeom>
        </p:spPr>
        <p:txBody>
          <a:bodyPr/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412750" rtl="0" eaLnBrk="0" fontAlgn="base" latinLnBrk="0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FDA Grants Accelerated Approval to Lifileucel for Unresectable or Metastatic Melanoma</a:t>
            </a:r>
            <a:b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</a:b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Press Release: February 16, 2024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Calibri"/>
              <a:ea typeface="MS PGothic" pitchFamily="34" charset="-128"/>
              <a:cs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F943453-1E6E-30A6-B8FA-1055CAFC37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46" y="4277119"/>
            <a:ext cx="5250454" cy="252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51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medical document&#10;&#10;Description automatically generated">
            <a:extLst>
              <a:ext uri="{FF2B5EF4-FFF2-40B4-BE49-F238E27FC236}">
                <a16:creationId xmlns:a16="http://schemas.microsoft.com/office/drawing/2014/main" id="{BBDFB2F3-925A-17CE-3CFE-8A82475F0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807" y="458832"/>
            <a:ext cx="10373710" cy="57999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FCF911-6609-63D6-6CD7-0C71A2551033}"/>
              </a:ext>
            </a:extLst>
          </p:cNvPr>
          <p:cNvSpPr txBox="1"/>
          <p:nvPr/>
        </p:nvSpPr>
        <p:spPr>
          <a:xfrm>
            <a:off x="1249416" y="909182"/>
            <a:ext cx="20377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-72" charset="0"/>
                <a:ea typeface="MS PGothic" charset="0"/>
                <a:cs typeface="+mn-cs"/>
              </a:rPr>
              <a:t>Abstract 9505</a:t>
            </a:r>
          </a:p>
        </p:txBody>
      </p:sp>
    </p:spTree>
    <p:extLst>
      <p:ext uri="{BB962C8B-B14F-4D97-AF65-F5344CB8AC3E}">
        <p14:creationId xmlns:p14="http://schemas.microsoft.com/office/powerpoint/2010/main" val="74548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7C468-BBEA-EB3E-2390-1B1D162C7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IOV-COM-202 Cohort 1A: Response Summary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48CA2-317D-A217-DE63-24357E939EBB}"/>
              </a:ext>
            </a:extLst>
          </p:cNvPr>
          <p:cNvSpPr txBox="1"/>
          <p:nvPr/>
        </p:nvSpPr>
        <p:spPr>
          <a:xfrm>
            <a:off x="524106" y="6469404"/>
            <a:ext cx="344818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Thomas S et al. ASCO 2024;Abstract 9505.</a:t>
            </a:r>
          </a:p>
        </p:txBody>
      </p:sp>
      <p:pic>
        <p:nvPicPr>
          <p:cNvPr id="5" name="Picture 4" descr="A graph of a patient&#10;&#10;Description automatically generated with medium confidence">
            <a:extLst>
              <a:ext uri="{FF2B5EF4-FFF2-40B4-BE49-F238E27FC236}">
                <a16:creationId xmlns:a16="http://schemas.microsoft.com/office/drawing/2014/main" id="{B49C99DB-3D20-FD0C-742B-85D1F4ADE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0687" y="2381566"/>
            <a:ext cx="7780566" cy="40878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C51461-8AF2-5C4C-E1F0-E6F4A0BB0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51" y="1049332"/>
            <a:ext cx="5762667" cy="130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0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7C468-BBEA-EB3E-2390-1B1D162C7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6" y="65430"/>
            <a:ext cx="10358967" cy="741239"/>
          </a:xfrm>
        </p:spPr>
        <p:txBody>
          <a:bodyPr/>
          <a:lstStyle/>
          <a:p>
            <a:r>
              <a:rPr lang="en-US" dirty="0"/>
              <a:t>TILVANCE-301: An Ongoing Phase III Confirmatory Trial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48CA2-317D-A217-DE63-24357E939EBB}"/>
              </a:ext>
            </a:extLst>
          </p:cNvPr>
          <p:cNvSpPr txBox="1"/>
          <p:nvPr/>
        </p:nvSpPr>
        <p:spPr>
          <a:xfrm>
            <a:off x="524106" y="6469404"/>
            <a:ext cx="344818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Thomas S et al. ASCO 2024;Abstract 9505.</a:t>
            </a:r>
          </a:p>
        </p:txBody>
      </p:sp>
      <p:pic>
        <p:nvPicPr>
          <p:cNvPr id="6" name="Picture 5" descr="A diagram of a patient's life cycle&#10;&#10;Description automatically generated">
            <a:extLst>
              <a:ext uri="{FF2B5EF4-FFF2-40B4-BE49-F238E27FC236}">
                <a16:creationId xmlns:a16="http://schemas.microsoft.com/office/drawing/2014/main" id="{AD2B0715-8BCD-BF3B-EB2F-958D91BC5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393" y="806669"/>
            <a:ext cx="10711212" cy="524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38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089A614-9CA3-C9D6-A9F3-B2F94A05579F}"/>
              </a:ext>
            </a:extLst>
          </p:cNvPr>
          <p:cNvSpPr/>
          <p:nvPr/>
        </p:nvSpPr>
        <p:spPr bwMode="auto">
          <a:xfrm>
            <a:off x="694746" y="3140968"/>
            <a:ext cx="10945870" cy="864096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536" y="0"/>
            <a:ext cx="8424936" cy="126876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Agenda</a:t>
            </a:r>
            <a:endParaRPr lang="en-US" sz="2800" dirty="0">
              <a:solidFill>
                <a:srgbClr val="0432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04528" y="1268760"/>
            <a:ext cx="10088016" cy="5303520"/>
          </a:xfrm>
        </p:spPr>
        <p:txBody>
          <a:bodyPr/>
          <a:lstStyle/>
          <a:p>
            <a:pPr marL="98425" inden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accent2"/>
                </a:solidFill>
              </a:rPr>
              <a:t>Introduction</a:t>
            </a:r>
          </a:p>
          <a:p>
            <a:pPr marL="98425" inden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accent2"/>
                </a:solidFill>
              </a:rPr>
              <a:t>Module 1: </a:t>
            </a:r>
            <a:r>
              <a:rPr lang="en-US" sz="2800" dirty="0">
                <a:solidFill>
                  <a:schemeClr val="tx1"/>
                </a:solidFill>
              </a:rPr>
              <a:t>Evidence-Based Treatment of Nonmetastatic and Metastatic Melanoma — Dr Luke</a:t>
            </a:r>
          </a:p>
          <a:p>
            <a:pPr marL="98425" inden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bg1"/>
                </a:solidFill>
              </a:rPr>
              <a:t>Module 2: Optimizing the Management of Nonmelanoma Skin Cancers — Dr </a:t>
            </a:r>
            <a:r>
              <a:rPr lang="en-US" sz="2800" dirty="0" err="1">
                <a:solidFill>
                  <a:schemeClr val="bg1"/>
                </a:solidFill>
              </a:rPr>
              <a:t>Khushalani</a:t>
            </a:r>
            <a:endParaRPr lang="en-US" sz="2800" dirty="0">
              <a:solidFill>
                <a:schemeClr val="bg1"/>
              </a:solidFill>
            </a:endParaRPr>
          </a:p>
          <a:p>
            <a:pPr marL="98425" inden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None/>
            </a:pPr>
            <a:endParaRPr lang="en-US" sz="28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012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71EE7-712C-ECC9-9C4A-67DD975FC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200" dirty="0"/>
              <a:t>Where Are We Now with the Management of </a:t>
            </a:r>
            <a:br>
              <a:rPr lang="en-US" sz="3200" dirty="0"/>
            </a:br>
            <a:r>
              <a:rPr lang="en-US" sz="3200" dirty="0"/>
              <a:t>Nonmelanoma Skin Cancers?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22ECA4-0F46-FBB2-4A79-9D9DABC563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1798339"/>
            <a:ext cx="10358967" cy="4799013"/>
          </a:xfrm>
        </p:spPr>
        <p:txBody>
          <a:bodyPr/>
          <a:lstStyle/>
          <a:p>
            <a:r>
              <a:rPr lang="en-US" dirty="0"/>
              <a:t>Cutaneous squamous cell carcinoma</a:t>
            </a:r>
          </a:p>
          <a:p>
            <a:pPr lvl="1"/>
            <a:r>
              <a:rPr lang="en-US" dirty="0"/>
              <a:t>Neoadjuvant</a:t>
            </a:r>
          </a:p>
          <a:p>
            <a:pPr lvl="1"/>
            <a:r>
              <a:rPr lang="en-US" dirty="0"/>
              <a:t>Adjuvant</a:t>
            </a:r>
          </a:p>
          <a:p>
            <a:pPr lvl="1"/>
            <a:r>
              <a:rPr lang="en-US" dirty="0"/>
              <a:t>Metastatic/recurrent</a:t>
            </a:r>
          </a:p>
          <a:p>
            <a:r>
              <a:rPr lang="en-US" dirty="0"/>
              <a:t>Basal </a:t>
            </a:r>
            <a:r>
              <a:rPr lang="en-US"/>
              <a:t>cell carcinoma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88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18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12849" y="1506955"/>
            <a:ext cx="9138982" cy="1293813"/>
          </a:xfrm>
        </p:spPr>
        <p:txBody>
          <a:bodyPr/>
          <a:lstStyle/>
          <a:p>
            <a:pPr>
              <a:tabLst>
                <a:tab pos="2168525" algn="l"/>
              </a:tabLst>
            </a:pPr>
            <a:r>
              <a:rPr lang="en-US" sz="3200" dirty="0"/>
              <a:t>Optimizing the Management of </a:t>
            </a:r>
            <a:br>
              <a:rPr lang="en-US" sz="3200" dirty="0"/>
            </a:br>
            <a:r>
              <a:rPr lang="en-US" sz="3200" dirty="0"/>
              <a:t>Non-Melanoma Skin Cancer: </a:t>
            </a:r>
            <a:br>
              <a:rPr lang="en-US" sz="3200" dirty="0"/>
            </a:br>
            <a:r>
              <a:rPr lang="en-US" sz="3200" dirty="0"/>
              <a:t>Updates from ASCO 2024</a:t>
            </a:r>
            <a:endParaRPr lang="en-US" sz="1600" i="1" dirty="0"/>
          </a:p>
        </p:txBody>
      </p:sp>
      <p:sp>
        <p:nvSpPr>
          <p:cNvPr id="2511875" name="Text Box 3"/>
          <p:cNvSpPr txBox="1">
            <a:spLocks noChangeArrowheads="1"/>
          </p:cNvSpPr>
          <p:nvPr/>
        </p:nvSpPr>
        <p:spPr bwMode="auto">
          <a:xfrm>
            <a:off x="2541588" y="3522517"/>
            <a:ext cx="7162800" cy="183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782" tIns="45392" rIns="90782" bIns="45392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Nikhil I. Khushalani, MD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Assistant Center Director, Clinical Research Review and Partnerships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Vice-Chair and Senior Member, Cutaneous Oncology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Moffitt Cancer Center, Tampa, FL</a:t>
            </a:r>
          </a:p>
        </p:txBody>
      </p:sp>
    </p:spTree>
    <p:extLst>
      <p:ext uri="{BB962C8B-B14F-4D97-AF65-F5344CB8AC3E}">
        <p14:creationId xmlns:p14="http://schemas.microsoft.com/office/powerpoint/2010/main" val="3757828596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5CA0E4-F543-5999-E71B-45F6C08FD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14600"/>
            <a:ext cx="12192000" cy="1143000"/>
          </a:xfrm>
        </p:spPr>
        <p:txBody>
          <a:bodyPr/>
          <a:lstStyle/>
          <a:p>
            <a:r>
              <a:rPr lang="en-US" sz="3200" dirty="0"/>
              <a:t>Long Term Data for Anti-PD1 Therapy for </a:t>
            </a:r>
            <a:br>
              <a:rPr lang="en-US" sz="3200" dirty="0"/>
            </a:br>
            <a:r>
              <a:rPr lang="en-US" sz="3200" dirty="0"/>
              <a:t>Advanced Cutaneous Squamous Cell Carcinoma</a:t>
            </a:r>
          </a:p>
        </p:txBody>
      </p:sp>
    </p:spTree>
    <p:extLst>
      <p:ext uri="{BB962C8B-B14F-4D97-AF65-F5344CB8AC3E}">
        <p14:creationId xmlns:p14="http://schemas.microsoft.com/office/powerpoint/2010/main" val="3145554550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6917DC-F194-0949-82FF-C44AE8005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968"/>
            <a:ext cx="109728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TMB and Response to Anti-PD1 Therapy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C09CDB3E-3B30-D84B-A048-5C55F8EEF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952" y="1113122"/>
            <a:ext cx="4448447" cy="4373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Left Arrow 5">
            <a:extLst>
              <a:ext uri="{FF2B5EF4-FFF2-40B4-BE49-F238E27FC236}">
                <a16:creationId xmlns:a16="http://schemas.microsoft.com/office/drawing/2014/main" id="{633389C1-F16B-5444-9F52-0DD62780C97B}"/>
              </a:ext>
            </a:extLst>
          </p:cNvPr>
          <p:cNvSpPr/>
          <p:nvPr/>
        </p:nvSpPr>
        <p:spPr bwMode="auto">
          <a:xfrm>
            <a:off x="10155973" y="1295400"/>
            <a:ext cx="432048" cy="288032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D59017-3B4D-AB4F-AADB-8BE73D6EE9B3}"/>
              </a:ext>
            </a:extLst>
          </p:cNvPr>
          <p:cNvSpPr/>
          <p:nvPr/>
        </p:nvSpPr>
        <p:spPr>
          <a:xfrm>
            <a:off x="1752601" y="5740013"/>
            <a:ext cx="466345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Pickering CR. </a:t>
            </a:r>
            <a:r>
              <a:rPr kumimoji="0" lang="en-GB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Clin Cancer Res.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2014;20:6582;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itchFamily="34" charset="0"/>
                <a:ea typeface="+mn-ea"/>
                <a:cs typeface="Arial Unicode MS" charset="0"/>
              </a:rPr>
              <a:t>Yarchoan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itchFamily="34" charset="0"/>
                <a:ea typeface="+mn-ea"/>
                <a:cs typeface="Arial Unicode MS" charset="0"/>
              </a:rPr>
              <a:t> M.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itchFamily="34" charset="0"/>
                <a:ea typeface="+mn-ea"/>
                <a:cs typeface="Arial Unicode MS" charset="0"/>
              </a:rPr>
              <a:t>N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itchFamily="34" charset="0"/>
                <a:ea typeface="+mn-ea"/>
                <a:cs typeface="Arial Unicode MS" charset="0"/>
              </a:rPr>
              <a:t>Engl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itchFamily="34" charset="0"/>
                <a:ea typeface="+mn-ea"/>
                <a:cs typeface="Arial Unicode MS" charset="0"/>
              </a:rPr>
              <a:t> J Med.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itchFamily="34" charset="0"/>
                <a:ea typeface="+mn-ea"/>
                <a:cs typeface="Arial Unicode MS" charset="0"/>
              </a:rPr>
              <a:t>2017;377:2500.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itchFamily="34" charset="0"/>
              <a:ea typeface="+mn-ea"/>
              <a:cs typeface="+mn-cs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CEC051D9-7834-44CF-B6E8-0094889C8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51968"/>
            <a:ext cx="4304845" cy="436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5359434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1EF92-8F4D-37AD-B405-D10E1DEAB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2399"/>
            <a:ext cx="12192000" cy="851953"/>
          </a:xfrm>
        </p:spPr>
        <p:txBody>
          <a:bodyPr/>
          <a:lstStyle/>
          <a:p>
            <a:r>
              <a:rPr lang="en-US" sz="3200" dirty="0"/>
              <a:t>EMPOWER-CSCC 1: Cemiplimab in Advanced CSCC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7DA53DAF-06A6-2753-FB79-7419054AAF7D}"/>
              </a:ext>
            </a:extLst>
          </p:cNvPr>
          <p:cNvGraphicFramePr>
            <a:graphicFrameLocks noGrp="1"/>
          </p:cNvGraphicFramePr>
          <p:nvPr/>
        </p:nvGraphicFramePr>
        <p:xfrm>
          <a:off x="3047999" y="990600"/>
          <a:ext cx="6096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442241776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857437554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6679026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8679864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N=193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Cohort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Cohort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Cohort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47079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3mg/kg q2w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3mg/kg q2w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350mg q3w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46070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ORR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50.8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44.9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42.9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4215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CR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20.3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12.8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16.1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43406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</a:rPr>
                        <a:t>mPFS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18.1 months (95% CI, 10.3-24.3)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8233404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2A844BAA-2C62-4410-CB99-3F8D0FDE8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593" y="3124200"/>
            <a:ext cx="6716813" cy="256032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3DE8983-49C8-11A7-1496-BE3919A1269B}"/>
              </a:ext>
            </a:extLst>
          </p:cNvPr>
          <p:cNvSpPr/>
          <p:nvPr/>
        </p:nvSpPr>
        <p:spPr>
          <a:xfrm>
            <a:off x="1978913" y="5797892"/>
            <a:ext cx="361990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Rischin D, Khushalani NI, et al. </a:t>
            </a:r>
            <a:r>
              <a:rPr kumimoji="0" lang="en-GB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J </a:t>
            </a:r>
            <a:r>
              <a:rPr kumimoji="0" lang="en-GB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Immunother</a:t>
            </a:r>
            <a:r>
              <a:rPr kumimoji="0" lang="en-GB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 Cancer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2021;e002757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1671204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69716"/>
            <a:ext cx="10358967" cy="692696"/>
          </a:xfrm>
        </p:spPr>
        <p:txBody>
          <a:bodyPr/>
          <a:lstStyle/>
          <a:p>
            <a:r>
              <a:rPr lang="en-US" sz="3200" dirty="0"/>
              <a:t>Dr Luke </a:t>
            </a:r>
            <a:r>
              <a:rPr lang="en-US" sz="3200" dirty="0">
                <a:solidFill>
                  <a:srgbClr val="0432FF"/>
                </a:solidFill>
              </a:rPr>
              <a:t>— Disclosures</a:t>
            </a:r>
            <a:br>
              <a:rPr lang="en-US" sz="3200" dirty="0">
                <a:solidFill>
                  <a:srgbClr val="0432FF"/>
                </a:solidFill>
              </a:rPr>
            </a:br>
            <a:r>
              <a:rPr lang="en-US" sz="3200" dirty="0">
                <a:solidFill>
                  <a:srgbClr val="0432FF"/>
                </a:solidFill>
              </a:rPr>
              <a:t>Faculty</a:t>
            </a:r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01FFE7FF-9909-CCFB-6F93-63DCB25D36D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6251952"/>
              </p:ext>
            </p:extLst>
          </p:nvPr>
        </p:nvGraphicFramePr>
        <p:xfrm>
          <a:off x="335360" y="1196752"/>
          <a:ext cx="10882531" cy="546354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376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06267">
                  <a:extLst>
                    <a:ext uri="{9D8B030D-6E8A-4147-A177-3AD203B41FA5}">
                      <a16:colId xmlns:a16="http://schemas.microsoft.com/office/drawing/2014/main" val="762323566"/>
                    </a:ext>
                  </a:extLst>
                </a:gridCol>
              </a:tblGrid>
              <a:tr h="2052856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Consultancy with Compensation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AbbVie Inc, Agenus Inc, Alnylam,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AskGene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 Pharma,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Atomwise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, Bayer HealthCare Pharmaceuticals, Bristol Myers Squibb, Castle Biosciences Incorporated,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Codiak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BioSciences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, Crown,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Cugene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Curadev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, Day One Biopharmaceuticals, Eisai Inc, EMD Serono Inc, Endeavor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BioMedicines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, Flame Biosciences, G1 Therapeutics Inc, Genentech, a member of the Roche Group,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Geneos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 Therapeutics, Gilead Sciences Inc, Glenmark Pharmaceuticals,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HotSpot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 Therapeutics,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Ikena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 Oncology,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Immatics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Immunocore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, Incyte Corporation,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Instil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 Bio,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Inzen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 Therapeutics, IO Biotech, Janssen Biotech Inc,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KoBioLabs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, Krystal Biotech Inc, KSQ Therapeutics,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LegoChem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 Biosciences,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Lyvgen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 Biopharma,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MacroGenics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 Inc, Merck,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Mersana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 Therapeutics Inc,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Nektar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 Therapeutics, Novartis, Partner Therapeutics, Pfizer Inc, Pioneering Medicines,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PsiOxus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 Therapeutics, Regeneron Pharmaceuticals Inc,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Replimune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Ribon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 Therapeutics,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Roivant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, Sanofi,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Servier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 Pharmaceuticals LLC,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Stingthera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, STORM Therapeutics Ltd, Sumitomo Dainippon Pharma Oncology Inc,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Synlogic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Synthekine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, Teva Oncology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933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Data and Safety Monitoring Boards/Committees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AbbVie Inc, Agenus Inc,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Evaxion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 Biotech A/S,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Immutep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, Shionogi Inc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7603596"/>
                  </a:ext>
                </a:extLst>
              </a:tr>
              <a:tr h="1327557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Research Support (All to Institution)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AbbVie Inc, Astellas, AstraZeneca Pharmaceuticals LP, Bristol Myers Squibb, Corvus Pharmaceuticals, Day One Biopharmaceuticals, EMD Serono Inc, F-star Therapeutics Inc, Genmab US Inc,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HotSpot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 Therapeutics,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Ikena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 Oncology,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Immatics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Imugene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, Incyte Corporation,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Janux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 Therapeutics, KAHR,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MacroGenics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 Inc, Merck, Moderna,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Nektar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 Therapeutics,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NextCure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, Novartis,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Numab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 Therapeutics AG,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Palleon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 Pharmaceuticals, Pfizer Inc,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Replimune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Rubius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 Therapeutics, Sanofi,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Servier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 Pharmaceuticals LLC, Scholar Rock,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Synlogic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, Takeda Pharmaceuticals USA Inc,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Tizona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 Therapeutics Inc,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Trishula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 Therapeutics Inc,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TScan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 Therapeutics, Werewolf Therapeutics,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Xencor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9616002"/>
                  </a:ext>
                </a:extLst>
              </a:tr>
              <a:tr h="420933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Scientific Advisory Boards (No Stock)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7 Hills Pharma Inc,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Affivant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BioCytics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, Bright Peak Therapeutics, Exo Therapeutics Inc, F-star Therapeutics Inc,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Inzen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 Therapeutics,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RefleXion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Xilio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 Therapeutics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3079638"/>
                  </a:ext>
                </a:extLst>
              </a:tr>
              <a:tr h="602258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Scientific Advisory Boards (Stock)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Actym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 Therapeutics,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Alphamab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 Oncology, Arch Oncology, Duke Street Bio,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Elpiscience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Kanaph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 Therapeutics,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NeoTX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Onc.AI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OncoNano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 Medicine,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physIQ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, Pyxis Oncology, Saros Therapeutics,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STipe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 Therapeutics, Tempest Therapeutics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4303203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20928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06862-77ED-7F8E-8A0B-25309976A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6342"/>
            <a:ext cx="8229600" cy="1143000"/>
          </a:xfrm>
        </p:spPr>
        <p:txBody>
          <a:bodyPr/>
          <a:lstStyle/>
          <a:p>
            <a:r>
              <a:rPr lang="en-US" sz="3200" dirty="0"/>
              <a:t>KEYNOTE-629</a:t>
            </a:r>
            <a:br>
              <a:rPr lang="en-US" sz="3200" dirty="0"/>
            </a:br>
            <a:r>
              <a:rPr lang="en-US" sz="2800" dirty="0"/>
              <a:t>Pembrolizumab in Advanced CSCC</a:t>
            </a:r>
            <a:endParaRPr lang="en-US" sz="3200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A59189D-CB42-8EB8-D05F-FA67EB5370E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981200" y="1381902"/>
          <a:ext cx="8229600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4050758029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558806553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19868844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N=159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Locally Advanced (54)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Recurrent/Metastatic (105)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06595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ORR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35.2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96414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CR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16.7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00808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DCR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64.8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52.4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33302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Median PFS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NR (95% CI, 5.5-NR)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5.7 (95% CI, 3.1-8.5)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0067243"/>
                  </a:ext>
                </a:extLst>
              </a:tr>
            </a:tbl>
          </a:graphicData>
        </a:graphic>
      </p:graphicFrame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B0B14AA3-8737-C2CF-E695-B698B4A8FF31}"/>
              </a:ext>
            </a:extLst>
          </p:cNvPr>
          <p:cNvSpPr txBox="1">
            <a:spLocks/>
          </p:cNvSpPr>
          <p:nvPr/>
        </p:nvSpPr>
        <p:spPr>
          <a:xfrm>
            <a:off x="1447800" y="5867401"/>
            <a:ext cx="7315200" cy="12674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1pPr>
            <a:lvl2pPr marL="456902" algn="ctr" rtl="0" eaLnBrk="0" fontAlgn="base" hangingPunct="0">
              <a:spcBef>
                <a:spcPct val="5000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2pPr>
            <a:lvl3pPr marL="913808" algn="ctr" rtl="0" eaLnBrk="0" fontAlgn="base" hangingPunct="0">
              <a:spcBef>
                <a:spcPct val="5000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3pPr>
            <a:lvl4pPr marL="1370713" algn="ctr" rtl="0" eaLnBrk="0" fontAlgn="base" hangingPunct="0">
              <a:spcBef>
                <a:spcPct val="5000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4pPr>
            <a:lvl5pPr marL="1827617" algn="ctr" rtl="0" eaLnBrk="0" fontAlgn="base" hangingPunct="0">
              <a:spcBef>
                <a:spcPct val="5000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5pPr>
            <a:lvl6pPr marL="2284516" algn="l" defTabSz="913808" rtl="0" eaLnBrk="1" latinLnBrk="0" hangingPunct="1"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6pPr>
            <a:lvl7pPr marL="2741419" algn="l" defTabSz="913808" rtl="0" eaLnBrk="1" latinLnBrk="0" hangingPunct="1"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7pPr>
            <a:lvl8pPr marL="3198320" algn="l" defTabSz="913808" rtl="0" eaLnBrk="1" latinLnBrk="0" hangingPunct="1"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8pPr>
            <a:lvl9pPr marL="3655229" algn="l" defTabSz="913808" rtl="0" eaLnBrk="1" latinLnBrk="0" hangingPunct="1"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Hughes BGM, Munoz-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Couselo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E, et al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Ann Oncol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2021;32:P1276; Munoz-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Couselo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E, et al. ASCO 2024, Abstract 9554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7B67C9-371F-4D7A-30D6-393C6ED70301}"/>
              </a:ext>
            </a:extLst>
          </p:cNvPr>
          <p:cNvSpPr txBox="1"/>
          <p:nvPr/>
        </p:nvSpPr>
        <p:spPr>
          <a:xfrm>
            <a:off x="3124200" y="5251477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8.8% discontinued therapy due to TRAE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B0E91576-6A3A-F956-8653-6048F0FE18DA}"/>
              </a:ext>
            </a:extLst>
          </p:cNvPr>
          <p:cNvGraphicFramePr>
            <a:graphicFrameLocks/>
          </p:cNvGraphicFramePr>
          <p:nvPr/>
        </p:nvGraphicFramePr>
        <p:xfrm>
          <a:off x="1981200" y="3845932"/>
          <a:ext cx="8229600" cy="18589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4050758029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558806553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1986884497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ASCO 2024 UPDATE 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(Median Follow-Up 63.1 months)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Locally Advanced (54)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Recurrent/Metastatic (105)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06595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ORR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FF0000"/>
                          </a:solidFill>
                        </a:rPr>
                        <a:t>51.9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35.2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96414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CR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22.2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12.4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0080835"/>
                  </a:ext>
                </a:extLst>
              </a:tr>
              <a:tr h="375549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Median PFS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14.4 (95% CI, 5.5-43.6)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5.7 (95% CI, 3.1-8.5)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33302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Median OS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NR (95% CI, 33.3-NR)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23.8 (95% CI, 13.4-30.9)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00672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235209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DF5FD-8567-9F25-095F-7371B25CB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39"/>
            <a:ext cx="10972800" cy="1143000"/>
          </a:xfrm>
        </p:spPr>
        <p:txBody>
          <a:bodyPr/>
          <a:lstStyle/>
          <a:p>
            <a:r>
              <a:rPr lang="en-US" dirty="0"/>
              <a:t>Survival on KEYNOTE-629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50A42A-35D3-83AC-5614-EB375899A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199" y="2039257"/>
            <a:ext cx="5450374" cy="33709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5B7699-2F09-05FE-8F47-E0BF17A4C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2039257"/>
            <a:ext cx="5242511" cy="33709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1004AC-98DF-D4C4-4DCC-A2B2E4F98237}"/>
              </a:ext>
            </a:extLst>
          </p:cNvPr>
          <p:cNvSpPr txBox="1"/>
          <p:nvPr/>
        </p:nvSpPr>
        <p:spPr>
          <a:xfrm>
            <a:off x="2411627" y="1264919"/>
            <a:ext cx="228600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PFS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192044-044A-37B5-D0DA-DA6E4E9392C9}"/>
              </a:ext>
            </a:extLst>
          </p:cNvPr>
          <p:cNvSpPr txBox="1"/>
          <p:nvPr/>
        </p:nvSpPr>
        <p:spPr>
          <a:xfrm>
            <a:off x="8229600" y="1264919"/>
            <a:ext cx="228600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OS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37C9E6F0-760A-1570-F9CD-955898D14E6A}"/>
              </a:ext>
            </a:extLst>
          </p:cNvPr>
          <p:cNvSpPr txBox="1">
            <a:spLocks/>
          </p:cNvSpPr>
          <p:nvPr/>
        </p:nvSpPr>
        <p:spPr>
          <a:xfrm>
            <a:off x="1564888" y="5715001"/>
            <a:ext cx="7315200" cy="12674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1pPr>
            <a:lvl2pPr marL="456902" algn="ctr" rtl="0" eaLnBrk="0" fontAlgn="base" hangingPunct="0">
              <a:spcBef>
                <a:spcPct val="5000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2pPr>
            <a:lvl3pPr marL="913808" algn="ctr" rtl="0" eaLnBrk="0" fontAlgn="base" hangingPunct="0">
              <a:spcBef>
                <a:spcPct val="5000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3pPr>
            <a:lvl4pPr marL="1370713" algn="ctr" rtl="0" eaLnBrk="0" fontAlgn="base" hangingPunct="0">
              <a:spcBef>
                <a:spcPct val="5000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4pPr>
            <a:lvl5pPr marL="1827617" algn="ctr" rtl="0" eaLnBrk="0" fontAlgn="base" hangingPunct="0">
              <a:spcBef>
                <a:spcPct val="5000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5pPr>
            <a:lvl6pPr marL="2284516" algn="l" defTabSz="913808" rtl="0" eaLnBrk="1" latinLnBrk="0" hangingPunct="1"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6pPr>
            <a:lvl7pPr marL="2741419" algn="l" defTabSz="913808" rtl="0" eaLnBrk="1" latinLnBrk="0" hangingPunct="1"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7pPr>
            <a:lvl8pPr marL="3198320" algn="l" defTabSz="913808" rtl="0" eaLnBrk="1" latinLnBrk="0" hangingPunct="1"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8pPr>
            <a:lvl9pPr marL="3655229" algn="l" defTabSz="913808" rtl="0" eaLnBrk="1" latinLnBrk="0" hangingPunct="1"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Munoz-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Couselo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E, et al.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ASCO 2024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Abstract 9554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211491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026B2-1943-352F-DD2B-3182715A9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KEYNOTE-629 Safety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74D90-58CB-A5CA-8BFA-6EBAF21D70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Grade 3-5 treatment related AEs: 11.3%</a:t>
            </a:r>
          </a:p>
          <a:p>
            <a:r>
              <a:rPr lang="en-US" sz="2800" dirty="0"/>
              <a:t>TRAE leading to treatment discontinuation: 8.8%</a:t>
            </a:r>
          </a:p>
          <a:p>
            <a:r>
              <a:rPr lang="en-US" sz="2800" dirty="0"/>
              <a:t>Immune related AEs requiring steroids: 11.3%</a:t>
            </a:r>
          </a:p>
          <a:p>
            <a:endParaRPr lang="en-US" sz="2800" dirty="0"/>
          </a:p>
          <a:p>
            <a:pPr marL="0" indent="0" algn="ctr">
              <a:buNone/>
            </a:pPr>
            <a:r>
              <a:rPr lang="en-US" sz="2800" i="1" dirty="0"/>
              <a:t>No new safety signals with longer follow-up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8C547D-FF12-79B9-41A9-4B1BBA9C46A4}"/>
              </a:ext>
            </a:extLst>
          </p:cNvPr>
          <p:cNvSpPr txBox="1">
            <a:spLocks/>
          </p:cNvSpPr>
          <p:nvPr/>
        </p:nvSpPr>
        <p:spPr>
          <a:xfrm>
            <a:off x="1564888" y="5715001"/>
            <a:ext cx="7315200" cy="12674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1pPr>
            <a:lvl2pPr marL="456902" algn="ctr" rtl="0" eaLnBrk="0" fontAlgn="base" hangingPunct="0">
              <a:spcBef>
                <a:spcPct val="5000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2pPr>
            <a:lvl3pPr marL="913808" algn="ctr" rtl="0" eaLnBrk="0" fontAlgn="base" hangingPunct="0">
              <a:spcBef>
                <a:spcPct val="5000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3pPr>
            <a:lvl4pPr marL="1370713" algn="ctr" rtl="0" eaLnBrk="0" fontAlgn="base" hangingPunct="0">
              <a:spcBef>
                <a:spcPct val="5000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4pPr>
            <a:lvl5pPr marL="1827617" algn="ctr" rtl="0" eaLnBrk="0" fontAlgn="base" hangingPunct="0">
              <a:spcBef>
                <a:spcPct val="5000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5pPr>
            <a:lvl6pPr marL="2284516" algn="l" defTabSz="913808" rtl="0" eaLnBrk="1" latinLnBrk="0" hangingPunct="1"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6pPr>
            <a:lvl7pPr marL="2741419" algn="l" defTabSz="913808" rtl="0" eaLnBrk="1" latinLnBrk="0" hangingPunct="1"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7pPr>
            <a:lvl8pPr marL="3198320" algn="l" defTabSz="913808" rtl="0" eaLnBrk="1" latinLnBrk="0" hangingPunct="1"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8pPr>
            <a:lvl9pPr marL="3655229" algn="l" defTabSz="913808" rtl="0" eaLnBrk="1" latinLnBrk="0" hangingPunct="1"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Munoz-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Couselo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E, et al.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ASCO 2024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Abstract 9554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508498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4BA8A-1106-7520-D89C-29CFB9CFF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287859"/>
            <a:ext cx="8229600" cy="1143000"/>
          </a:xfrm>
        </p:spPr>
        <p:txBody>
          <a:bodyPr/>
          <a:lstStyle/>
          <a:p>
            <a:r>
              <a:rPr lang="en-US" sz="2800" i="1" dirty="0">
                <a:solidFill>
                  <a:schemeClr val="tx1"/>
                </a:solidFill>
              </a:rPr>
              <a:t>Conclusion:  </a:t>
            </a:r>
            <a:br>
              <a:rPr lang="en-US" sz="2800" i="1" dirty="0"/>
            </a:br>
            <a:r>
              <a:rPr lang="en-US" sz="2800" b="0" i="1" dirty="0">
                <a:solidFill>
                  <a:schemeClr val="tx1"/>
                </a:solidFill>
              </a:rPr>
              <a:t>Anti-PD1 monotherapy with </a:t>
            </a:r>
            <a:r>
              <a:rPr lang="en-US" sz="2800" b="0" i="1" dirty="0" err="1">
                <a:solidFill>
                  <a:schemeClr val="tx1"/>
                </a:solidFill>
              </a:rPr>
              <a:t>cemiplimab</a:t>
            </a:r>
            <a:r>
              <a:rPr lang="en-US" sz="2800" b="0" i="1" dirty="0">
                <a:solidFill>
                  <a:schemeClr val="tx1"/>
                </a:solidFill>
              </a:rPr>
              <a:t> or pembrolizumab can provide deep and durable responses in advanced, unresectable CSCC</a:t>
            </a:r>
            <a:br>
              <a:rPr lang="en-US" sz="2800" i="1" dirty="0">
                <a:solidFill>
                  <a:schemeClr val="tx1"/>
                </a:solidFill>
              </a:rPr>
            </a:br>
            <a:br>
              <a:rPr lang="en-US" sz="2800" i="1" dirty="0">
                <a:solidFill>
                  <a:schemeClr val="tx1"/>
                </a:solidFill>
              </a:rPr>
            </a:br>
            <a:r>
              <a:rPr lang="en-US" sz="2800" i="1" dirty="0">
                <a:solidFill>
                  <a:schemeClr val="tx1"/>
                </a:solidFill>
              </a:rPr>
              <a:t>Unanswered Questions:</a:t>
            </a:r>
            <a:br>
              <a:rPr lang="en-US" sz="2800" i="1" dirty="0">
                <a:solidFill>
                  <a:schemeClr val="tx1"/>
                </a:solidFill>
              </a:rPr>
            </a:br>
            <a:r>
              <a:rPr lang="en-US" sz="2800" b="0" i="1" dirty="0">
                <a:solidFill>
                  <a:schemeClr val="tx1"/>
                </a:solidFill>
              </a:rPr>
              <a:t>1. Do we need to explore combination IO therapy?</a:t>
            </a:r>
            <a:br>
              <a:rPr lang="en-US" sz="2800" b="0" i="1" dirty="0">
                <a:solidFill>
                  <a:schemeClr val="tx1"/>
                </a:solidFill>
              </a:rPr>
            </a:br>
            <a:r>
              <a:rPr lang="en-US" sz="2800" b="0" i="1" dirty="0">
                <a:solidFill>
                  <a:schemeClr val="tx1"/>
                </a:solidFill>
              </a:rPr>
              <a:t>2. Biomarkers of response needed</a:t>
            </a:r>
          </a:p>
        </p:txBody>
      </p:sp>
    </p:spTree>
    <p:extLst>
      <p:ext uri="{BB962C8B-B14F-4D97-AF65-F5344CB8AC3E}">
        <p14:creationId xmlns:p14="http://schemas.microsoft.com/office/powerpoint/2010/main" val="1715610022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89DC4-09AE-91B4-92CA-B33308C17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6020"/>
            <a:ext cx="8229600" cy="1143000"/>
          </a:xfrm>
        </p:spPr>
        <p:txBody>
          <a:bodyPr/>
          <a:lstStyle/>
          <a:p>
            <a:r>
              <a:rPr lang="en-US" sz="3200" dirty="0"/>
              <a:t>PET-CT as a Prognostic Biomarker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382C6-9A50-0A6C-FC7E-39C929031C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7400" y="1066801"/>
            <a:ext cx="9448800" cy="4525963"/>
          </a:xfrm>
        </p:spPr>
        <p:txBody>
          <a:bodyPr/>
          <a:lstStyle/>
          <a:p>
            <a:r>
              <a:rPr lang="en-US" sz="2400" dirty="0"/>
              <a:t>Retrospective study (n=53)</a:t>
            </a:r>
          </a:p>
          <a:p>
            <a:r>
              <a:rPr lang="en-US" sz="2400" dirty="0"/>
              <a:t>Baseline + at least 1 PET-CT &lt; 4m from starting IO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Estimated 12m PFS was 100% for CMR versus 30% in PMD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1D9CA7-B38C-7C1D-DE82-829662B27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2057400"/>
            <a:ext cx="6194980" cy="2926080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B72BFB94-B4FA-6E27-76F7-C8D428A848A9}"/>
              </a:ext>
            </a:extLst>
          </p:cNvPr>
          <p:cNvSpPr txBox="1">
            <a:spLocks/>
          </p:cNvSpPr>
          <p:nvPr/>
        </p:nvSpPr>
        <p:spPr>
          <a:xfrm>
            <a:off x="1981200" y="5791200"/>
            <a:ext cx="7315200" cy="381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1pPr>
            <a:lvl2pPr marL="456902" algn="ctr" rtl="0" eaLnBrk="0" fontAlgn="base" hangingPunct="0">
              <a:spcBef>
                <a:spcPct val="5000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2pPr>
            <a:lvl3pPr marL="913808" algn="ctr" rtl="0" eaLnBrk="0" fontAlgn="base" hangingPunct="0">
              <a:spcBef>
                <a:spcPct val="5000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3pPr>
            <a:lvl4pPr marL="1370713" algn="ctr" rtl="0" eaLnBrk="0" fontAlgn="base" hangingPunct="0">
              <a:spcBef>
                <a:spcPct val="5000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4pPr>
            <a:lvl5pPr marL="1827617" algn="ctr" rtl="0" eaLnBrk="0" fontAlgn="base" hangingPunct="0">
              <a:spcBef>
                <a:spcPct val="5000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5pPr>
            <a:lvl6pPr marL="2284516" algn="l" defTabSz="913808" rtl="0" eaLnBrk="1" latinLnBrk="0" hangingPunct="1"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6pPr>
            <a:lvl7pPr marL="2741419" algn="l" defTabSz="913808" rtl="0" eaLnBrk="1" latinLnBrk="0" hangingPunct="1"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7pPr>
            <a:lvl8pPr marL="3198320" algn="l" defTabSz="913808" rtl="0" eaLnBrk="1" latinLnBrk="0" hangingPunct="1"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8pPr>
            <a:lvl9pPr marL="3655229" algn="l" defTabSz="913808" rtl="0" eaLnBrk="1" latinLnBrk="0" hangingPunct="1"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Ladwa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R, et al.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ASCO 2024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Abstract 9548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531593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CC9925D-EF20-DEC3-759F-D2ECB081FB8C}"/>
              </a:ext>
            </a:extLst>
          </p:cNvPr>
          <p:cNvSpPr txBox="1"/>
          <p:nvPr/>
        </p:nvSpPr>
        <p:spPr>
          <a:xfrm>
            <a:off x="1" y="2852936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t>Questions?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645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DD8DE-62B6-B6BB-B362-2AF0B66EF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2667000"/>
            <a:ext cx="8229600" cy="1143000"/>
          </a:xfrm>
        </p:spPr>
        <p:txBody>
          <a:bodyPr/>
          <a:lstStyle/>
          <a:p>
            <a:r>
              <a:rPr lang="en-US" dirty="0"/>
              <a:t>Neoadjuvant Therapy for </a:t>
            </a:r>
            <a:r>
              <a:rPr lang="en-US" dirty="0" err="1"/>
              <a:t>Resectable</a:t>
            </a:r>
            <a:r>
              <a:rPr lang="en-US" dirty="0"/>
              <a:t> High-Risk Cutaneous Squamous Cell Carcinoma</a:t>
            </a:r>
          </a:p>
        </p:txBody>
      </p:sp>
    </p:spTree>
    <p:extLst>
      <p:ext uri="{BB962C8B-B14F-4D97-AF65-F5344CB8AC3E}">
        <p14:creationId xmlns:p14="http://schemas.microsoft.com/office/powerpoint/2010/main" val="807284904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DE7DB498-F0CD-4C37-AABA-C53EA6D3C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74372"/>
            <a:ext cx="8229600" cy="1143000"/>
          </a:xfrm>
        </p:spPr>
        <p:txBody>
          <a:bodyPr/>
          <a:lstStyle/>
          <a:p>
            <a:r>
              <a:rPr lang="en-US" sz="2800" dirty="0"/>
              <a:t>Neoadjuvant Cemiplimab in </a:t>
            </a:r>
            <a:r>
              <a:rPr lang="en-US" sz="2800" dirty="0" err="1"/>
              <a:t>Resectable</a:t>
            </a:r>
            <a:r>
              <a:rPr lang="en-US" sz="2800" dirty="0"/>
              <a:t> CSCC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87A7439-A822-4A84-AD60-1D5632758392}"/>
              </a:ext>
            </a:extLst>
          </p:cNvPr>
          <p:cNvGrpSpPr>
            <a:grpSpLocks noChangeAspect="1"/>
          </p:cNvGrpSpPr>
          <p:nvPr/>
        </p:nvGrpSpPr>
        <p:grpSpPr>
          <a:xfrm>
            <a:off x="3581400" y="1417320"/>
            <a:ext cx="5299102" cy="4023360"/>
            <a:chOff x="4604025" y="1408687"/>
            <a:chExt cx="3284510" cy="249377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B38FA34-6DD3-4041-B10E-E72328FB75C2}"/>
                </a:ext>
              </a:extLst>
            </p:cNvPr>
            <p:cNvSpPr/>
            <p:nvPr/>
          </p:nvSpPr>
          <p:spPr>
            <a:xfrm>
              <a:off x="5732187" y="1408687"/>
              <a:ext cx="2156347" cy="371349"/>
            </a:xfrm>
            <a:prstGeom prst="rect">
              <a:avLst/>
            </a:prstGeom>
            <a:solidFill>
              <a:srgbClr val="05406B"/>
            </a:solidFill>
            <a:ln>
              <a:solidFill>
                <a:srgbClr val="0540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</a:t>
              </a: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tage II*–IV </a:t>
              </a:r>
              <a:r>
                <a:rPr kumimoji="0" lang="en-GB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resectable</a:t>
              </a: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CSCC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65770B1-AEE8-4322-A44B-15C18290A266}"/>
                </a:ext>
              </a:extLst>
            </p:cNvPr>
            <p:cNvSpPr/>
            <p:nvPr/>
          </p:nvSpPr>
          <p:spPr>
            <a:xfrm>
              <a:off x="5732186" y="2042232"/>
              <a:ext cx="2156348" cy="522295"/>
            </a:xfrm>
            <a:prstGeom prst="rect">
              <a:avLst/>
            </a:prstGeom>
            <a:solidFill>
              <a:srgbClr val="05406B"/>
            </a:solidFill>
            <a:ln>
              <a:solidFill>
                <a:srgbClr val="0540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Neoadjuvant </a:t>
              </a:r>
              <a:r>
                <a:rPr kumimoji="0" lang="en-GB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cemiplimab</a:t>
              </a: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× 4 doses (imaging after 2 doses)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58C8B99-65C1-465F-8D8F-D91F64907C93}"/>
                </a:ext>
              </a:extLst>
            </p:cNvPr>
            <p:cNvSpPr/>
            <p:nvPr/>
          </p:nvSpPr>
          <p:spPr>
            <a:xfrm>
              <a:off x="5732186" y="2821074"/>
              <a:ext cx="2156349" cy="306505"/>
            </a:xfrm>
            <a:prstGeom prst="rect">
              <a:avLst/>
            </a:prstGeom>
            <a:solidFill>
              <a:srgbClr val="05406B"/>
            </a:solidFill>
            <a:ln>
              <a:solidFill>
                <a:srgbClr val="0540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Curative-intent surgery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5376F5E-706D-43EF-844E-349BE8CC0F23}"/>
                </a:ext>
              </a:extLst>
            </p:cNvPr>
            <p:cNvSpPr/>
            <p:nvPr/>
          </p:nvSpPr>
          <p:spPr>
            <a:xfrm>
              <a:off x="5732186" y="3404396"/>
              <a:ext cx="2156340" cy="48426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Adjuvant radiotherapy at investigator discretion </a:t>
              </a:r>
            </a:p>
          </p:txBody>
        </p:sp>
        <p:cxnSp>
          <p:nvCxnSpPr>
            <p:cNvPr id="9" name="Connector: Elbow 8">
              <a:extLst>
                <a:ext uri="{FF2B5EF4-FFF2-40B4-BE49-F238E27FC236}">
                  <a16:creationId xmlns:a16="http://schemas.microsoft.com/office/drawing/2014/main" id="{C0F0B8C1-FC9F-4099-80FD-CE4A5908CFA4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635229" y="1606939"/>
              <a:ext cx="1" cy="1379965"/>
            </a:xfrm>
            <a:prstGeom prst="bentConnector3">
              <a:avLst>
                <a:gd name="adj1" fmla="val 22860100000"/>
              </a:avLst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225754C-A60A-49FD-B699-4D5CFFB66B81}"/>
                </a:ext>
              </a:extLst>
            </p:cNvPr>
            <p:cNvSpPr/>
            <p:nvPr/>
          </p:nvSpPr>
          <p:spPr>
            <a:xfrm>
              <a:off x="4610343" y="2132302"/>
              <a:ext cx="684000" cy="371349"/>
            </a:xfrm>
            <a:prstGeom prst="rect">
              <a:avLst/>
            </a:prstGeom>
            <a:solidFill>
              <a:srgbClr val="05406B"/>
            </a:solidFill>
            <a:ln>
              <a:solidFill>
                <a:srgbClr val="0540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Part 1 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5334735-24B3-4A9E-8F7A-47A9BDB7A133}"/>
                </a:ext>
              </a:extLst>
            </p:cNvPr>
            <p:cNvSpPr/>
            <p:nvPr/>
          </p:nvSpPr>
          <p:spPr>
            <a:xfrm>
              <a:off x="4604025" y="3450260"/>
              <a:ext cx="684000" cy="432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Part 2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F31F3521-D3BF-40B8-915A-D11E82A2C7A8}"/>
                </a:ext>
              </a:extLst>
            </p:cNvPr>
            <p:cNvCxnSpPr>
              <a:stCxn id="5" idx="2"/>
              <a:endCxn id="6" idx="0"/>
            </p:cNvCxnSpPr>
            <p:nvPr/>
          </p:nvCxnSpPr>
          <p:spPr>
            <a:xfrm flipH="1">
              <a:off x="6810360" y="1780036"/>
              <a:ext cx="1" cy="26219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2FEC6F0-6173-4353-8FBE-556AEDADFE86}"/>
                </a:ext>
              </a:extLst>
            </p:cNvPr>
            <p:cNvCxnSpPr/>
            <p:nvPr/>
          </p:nvCxnSpPr>
          <p:spPr>
            <a:xfrm flipH="1">
              <a:off x="6810358" y="2578154"/>
              <a:ext cx="1" cy="26219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F5D7FEA-BEFB-4C00-BE9F-AE9F2CA2A225}"/>
                </a:ext>
              </a:extLst>
            </p:cNvPr>
            <p:cNvCxnSpPr/>
            <p:nvPr/>
          </p:nvCxnSpPr>
          <p:spPr>
            <a:xfrm flipH="1">
              <a:off x="6810358" y="3144718"/>
              <a:ext cx="1" cy="26219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or: Elbow 14">
              <a:extLst>
                <a:ext uri="{FF2B5EF4-FFF2-40B4-BE49-F238E27FC236}">
                  <a16:creationId xmlns:a16="http://schemas.microsoft.com/office/drawing/2014/main" id="{C0993FFA-9F1A-461C-B253-6270851A2E29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635228" y="3398460"/>
              <a:ext cx="1" cy="504000"/>
            </a:xfrm>
            <a:prstGeom prst="bentConnector3">
              <a:avLst>
                <a:gd name="adj1" fmla="val 22860100000"/>
              </a:avLst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Shape 1">
            <a:extLst>
              <a:ext uri="{FF2B5EF4-FFF2-40B4-BE49-F238E27FC236}">
                <a16:creationId xmlns:a16="http://schemas.microsoft.com/office/drawing/2014/main" id="{E97713DF-B3F9-4A4F-A39C-30735B82ACA4}"/>
              </a:ext>
            </a:extLst>
          </p:cNvPr>
          <p:cNvSpPr txBox="1"/>
          <p:nvPr/>
        </p:nvSpPr>
        <p:spPr>
          <a:xfrm>
            <a:off x="2362200" y="5606850"/>
            <a:ext cx="5759634" cy="536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97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Gross ND, Miller D, Khushalani NI, et al</a:t>
            </a:r>
            <a:r>
              <a:rPr kumimoji="0" lang="en-US" sz="10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. N Engl J Med </a:t>
            </a:r>
            <a:r>
              <a:rPr kumimoji="0" lang="en-US" sz="1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2022;387:1557.</a:t>
            </a:r>
          </a:p>
        </p:txBody>
      </p:sp>
    </p:spTree>
    <p:extLst>
      <p:ext uri="{BB962C8B-B14F-4D97-AF65-F5344CB8AC3E}">
        <p14:creationId xmlns:p14="http://schemas.microsoft.com/office/powerpoint/2010/main" val="1925398114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1BC01-FB0A-BDEE-A940-F6F35BC59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Neoadjuvant Cemiplimab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B92370F-C674-8B7F-9242-293C40F5FB22}"/>
              </a:ext>
            </a:extLst>
          </p:cNvPr>
          <p:cNvGraphicFramePr>
            <a:graphicFrameLocks noGrp="1"/>
          </p:cNvGraphicFramePr>
          <p:nvPr/>
        </p:nvGraphicFramePr>
        <p:xfrm>
          <a:off x="2933700" y="2362200"/>
          <a:ext cx="6324600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0600">
                  <a:extLst>
                    <a:ext uri="{9D8B030D-6E8A-4147-A177-3AD203B41FA5}">
                      <a16:colId xmlns:a16="http://schemas.microsoft.com/office/drawing/2014/main" val="60520038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75605382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968983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Pathologic Response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Independent Review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Radiographic Response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11458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/>
                        <a:t>pCR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50.6%</a:t>
                      </a: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/>
                      <a:endParaRPr lang="en-US" b="1" dirty="0"/>
                    </a:p>
                    <a:p>
                      <a:pPr algn="ctr"/>
                      <a:endParaRPr lang="en-US" b="1" dirty="0"/>
                    </a:p>
                    <a:p>
                      <a:pPr algn="ctr"/>
                      <a:r>
                        <a:rPr lang="en-US" b="1" dirty="0"/>
                        <a:t>ORR: 68.4%</a:t>
                      </a:r>
                    </a:p>
                    <a:p>
                      <a:pPr algn="ctr"/>
                      <a:r>
                        <a:rPr lang="en-US" b="1" dirty="0"/>
                        <a:t>CR:  6.3%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57318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MPR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12.7%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33815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Non-</a:t>
                      </a:r>
                      <a:r>
                        <a:rPr lang="en-US" b="1" dirty="0" err="1"/>
                        <a:t>pCR</a:t>
                      </a:r>
                      <a:r>
                        <a:rPr lang="en-US" b="1" dirty="0"/>
                        <a:t>/MPR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25.3%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32034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Not evaluable</a:t>
                      </a:r>
                    </a:p>
                  </a:txBody>
                  <a:tcPr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11.4%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895744"/>
                  </a:ext>
                </a:extLst>
              </a:tr>
            </a:tbl>
          </a:graphicData>
        </a:graphic>
      </p:graphicFrame>
      <p:sp>
        <p:nvSpPr>
          <p:cNvPr id="4" name="TextShape 1">
            <a:extLst>
              <a:ext uri="{FF2B5EF4-FFF2-40B4-BE49-F238E27FC236}">
                <a16:creationId xmlns:a16="http://schemas.microsoft.com/office/drawing/2014/main" id="{62E9515E-892E-25EB-32D9-FE986CBB2B19}"/>
              </a:ext>
            </a:extLst>
          </p:cNvPr>
          <p:cNvSpPr txBox="1"/>
          <p:nvPr/>
        </p:nvSpPr>
        <p:spPr>
          <a:xfrm>
            <a:off x="2362200" y="5606850"/>
            <a:ext cx="5759634" cy="536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97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Gross ND, Miller D, Khushalani NI, et al</a:t>
            </a:r>
            <a:r>
              <a:rPr kumimoji="0" lang="en-US" sz="10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. N Engl J Med </a:t>
            </a:r>
            <a:r>
              <a:rPr kumimoji="0" lang="en-US" sz="1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2022;387:1557.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0F84D7-DE8B-2128-F8BB-5C88F4DA1C08}"/>
              </a:ext>
            </a:extLst>
          </p:cNvPr>
          <p:cNvSpPr txBox="1"/>
          <p:nvPr/>
        </p:nvSpPr>
        <p:spPr>
          <a:xfrm>
            <a:off x="1981200" y="1606254"/>
            <a:ext cx="822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Primary End Point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Pathologic Complete Response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pCR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Rate</a:t>
            </a:r>
          </a:p>
        </p:txBody>
      </p:sp>
    </p:spTree>
    <p:extLst>
      <p:ext uri="{BB962C8B-B14F-4D97-AF65-F5344CB8AC3E}">
        <p14:creationId xmlns:p14="http://schemas.microsoft.com/office/powerpoint/2010/main" val="1760151875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2235E-B470-2868-BE5F-13CAA5A9D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293"/>
            <a:ext cx="12192000" cy="1143000"/>
          </a:xfrm>
        </p:spPr>
        <p:txBody>
          <a:bodyPr/>
          <a:lstStyle/>
          <a:p>
            <a:r>
              <a:rPr lang="en-US" sz="3200" dirty="0"/>
              <a:t>Event-free Survival with Neoadjuvant </a:t>
            </a:r>
            <a:r>
              <a:rPr lang="en-US" sz="3200" dirty="0" err="1"/>
              <a:t>Cemiplimab</a:t>
            </a:r>
            <a:endParaRPr lang="en-US" sz="32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9848A04-296A-DD89-02EF-FCB6CC915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143000"/>
            <a:ext cx="5784850" cy="4572000"/>
          </a:xfrm>
          <a:prstGeom prst="rect">
            <a:avLst/>
          </a:prstGeom>
          <a:noFill/>
          <a:ln>
            <a:solidFill>
              <a:srgbClr val="05406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Shape 1">
            <a:extLst>
              <a:ext uri="{FF2B5EF4-FFF2-40B4-BE49-F238E27FC236}">
                <a16:creationId xmlns:a16="http://schemas.microsoft.com/office/drawing/2014/main" id="{457CFA36-EE58-C3E1-DB0B-9762B7DBEA8E}"/>
              </a:ext>
            </a:extLst>
          </p:cNvPr>
          <p:cNvSpPr txBox="1"/>
          <p:nvPr/>
        </p:nvSpPr>
        <p:spPr>
          <a:xfrm>
            <a:off x="2590800" y="5638800"/>
            <a:ext cx="5759634" cy="536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97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Gross ND, Miller DM, Khushalani NI, et al</a:t>
            </a:r>
            <a:r>
              <a:rPr kumimoji="0" lang="en-US" sz="10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. Lancet Oncol </a:t>
            </a:r>
            <a:r>
              <a:rPr kumimoji="0" lang="en-US" sz="1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2023;24:1196.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B8BB09-0021-4F9A-BA32-192D76439952}"/>
              </a:ext>
            </a:extLst>
          </p:cNvPr>
          <p:cNvSpPr txBox="1"/>
          <p:nvPr/>
        </p:nvSpPr>
        <p:spPr>
          <a:xfrm>
            <a:off x="7239000" y="1824335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24m EFS: 85%</a:t>
            </a:r>
          </a:p>
        </p:txBody>
      </p:sp>
    </p:spTree>
    <p:extLst>
      <p:ext uri="{BB962C8B-B14F-4D97-AF65-F5344CB8AC3E}">
        <p14:creationId xmlns:p14="http://schemas.microsoft.com/office/powerpoint/2010/main" val="25510844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1A6C8-C92E-A241-858C-742836094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53752"/>
            <a:ext cx="10358967" cy="926976"/>
          </a:xfrm>
        </p:spPr>
        <p:txBody>
          <a:bodyPr/>
          <a:lstStyle/>
          <a:p>
            <a:r>
              <a:rPr lang="en-US" dirty="0"/>
              <a:t>Dr Love — Disclosures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DE0B523-DC14-3BCC-7832-17E26722F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255" y="970519"/>
            <a:ext cx="11057028" cy="4799013"/>
          </a:xfrm>
        </p:spPr>
        <p:txBody>
          <a:bodyPr/>
          <a:lstStyle/>
          <a:p>
            <a:pPr marL="98425" indent="0">
              <a:lnSpc>
                <a:spcPct val="100000"/>
              </a:lnSpc>
              <a:buNone/>
            </a:pPr>
            <a:r>
              <a:rPr lang="en-US" sz="1850" dirty="0"/>
              <a:t>Dr Love</a:t>
            </a:r>
            <a:r>
              <a:rPr lang="en-US" sz="1850" b="0" dirty="0"/>
              <a:t> </a:t>
            </a:r>
            <a:r>
              <a:rPr lang="en-US" sz="185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is president and CEO of Research To Practice. Research To Practice receives funds in the form of educational grants to develop CME activities from the following companies: AbbVie Inc, Adaptive Biotechnologies Corporation, ADC Therapeutics, Agios Pharmaceuticals Inc, Alexion Pharmaceuticals, Amgen Inc, Array BioPharma Inc, a subsidiary of Pfizer Inc, Astellas, AstraZeneca Pharmaceuticals LP, Aveo Pharmaceuticals, Bayer HealthCare Pharmaceuticals, </a:t>
            </a:r>
            <a:r>
              <a:rPr lang="en-US" sz="185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BeiGene</a:t>
            </a:r>
            <a:r>
              <a:rPr lang="en-US" sz="185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Ltd, </a:t>
            </a:r>
            <a:r>
              <a:rPr lang="en-US" sz="185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BeyondSpring</a:t>
            </a:r>
            <a:r>
              <a:rPr lang="en-US" sz="185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Pharmaceuticals Inc, Blueprint Medicines, Boehringer Ingelheim Pharmaceuticals Inc, Bristol Myers Squibb, Celgene Corporation, Clovis Oncology, </a:t>
            </a:r>
            <a:r>
              <a:rPr lang="en-US" sz="185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Coherus</a:t>
            </a:r>
            <a:r>
              <a:rPr lang="en-US" sz="185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5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BioSciences</a:t>
            </a:r>
            <a:r>
              <a:rPr lang="en-US" sz="185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, CTI BioPharma, a </a:t>
            </a:r>
            <a:r>
              <a:rPr lang="en-US" sz="185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Sobi</a:t>
            </a:r>
            <a:r>
              <a:rPr lang="en-US" sz="185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Company, Daiichi Sankyo Inc, Eisai Inc, Elevation Oncology Inc, EMD Serono Inc, </a:t>
            </a:r>
            <a:r>
              <a:rPr lang="en-US" sz="185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Epizyme</a:t>
            </a:r>
            <a:r>
              <a:rPr lang="en-US" sz="185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Inc, Exact Sciences Corporation, </a:t>
            </a:r>
            <a:r>
              <a:rPr lang="en-US" sz="185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Exelixis</a:t>
            </a:r>
            <a:r>
              <a:rPr lang="en-US" sz="185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Inc, Five Prime Therapeutics Inc, Foundation Medicine, G1 Therapeutics Inc, Genentech, a member of the Roche Group, Genmab US Inc, Gilead Sciences Inc, Grail Inc, GSK, Halozyme Inc, </a:t>
            </a:r>
            <a:r>
              <a:rPr lang="en-US" sz="185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Helsinn</a:t>
            </a:r>
            <a:r>
              <a:rPr lang="en-US" sz="185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Healthcare SA, </a:t>
            </a:r>
            <a:r>
              <a:rPr lang="en-US" sz="185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ImmunoGen</a:t>
            </a:r>
            <a:r>
              <a:rPr lang="en-US" sz="185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Inc, Incyte Corporation, Ipsen Biopharmaceuticals Inc, Janssen Biotech Inc, administered by Janssen Scientific Affairs LLC, Jazz Pharmaceuticals Inc, </a:t>
            </a:r>
            <a:r>
              <a:rPr lang="en-US" sz="185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Karyopharm</a:t>
            </a:r>
            <a:r>
              <a:rPr lang="en-US" sz="185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Therapeutics, Kite, A Gilead Company, Kronos Bio Inc, Legend Biotech, Lilly, </a:t>
            </a:r>
            <a:r>
              <a:rPr lang="en-US" sz="185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Loxo</a:t>
            </a:r>
            <a:r>
              <a:rPr lang="en-US" sz="185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Oncology Inc, a wholly owned subsidiary of Eli Lilly &amp; Company, MEI Pharma Inc, Merck, </a:t>
            </a:r>
            <a:r>
              <a:rPr lang="en-US" sz="185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Mersana</a:t>
            </a:r>
            <a:r>
              <a:rPr lang="en-US" sz="185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Therapeutics Inc, </a:t>
            </a:r>
            <a:r>
              <a:rPr lang="en-US" sz="185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Mirati</a:t>
            </a:r>
            <a:r>
              <a:rPr lang="en-US" sz="185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Therapeutics Inc, Mural Oncology Inc, </a:t>
            </a:r>
            <a:r>
              <a:rPr lang="en-US" sz="185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Natera</a:t>
            </a:r>
            <a:r>
              <a:rPr lang="en-US" sz="185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Inc, Novartis, Novartis Pharmaceuticals Corporation on behalf of Advanced Accelerator Applications, </a:t>
            </a:r>
            <a:r>
              <a:rPr lang="en-US" sz="185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Novocure</a:t>
            </a:r>
            <a:r>
              <a:rPr lang="en-US" sz="185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Inc, </a:t>
            </a:r>
            <a:r>
              <a:rPr lang="en-US" sz="185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Oncopeptides</a:t>
            </a:r>
            <a:r>
              <a:rPr lang="en-US" sz="185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, Pfizer Inc, Pharmacyclics LLC, an AbbVie Company, Puma Biotechnology Inc, Regeneron Pharmaceuticals Inc, R-Pharm US, Sanofi, </a:t>
            </a:r>
            <a:r>
              <a:rPr lang="en-US" sz="185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Seagen</a:t>
            </a:r>
            <a:r>
              <a:rPr lang="en-US" sz="185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Inc, </a:t>
            </a:r>
            <a:r>
              <a:rPr lang="en-US" sz="185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Servier</a:t>
            </a:r>
            <a:r>
              <a:rPr lang="en-US" sz="185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Pharmaceuticals LLC, </a:t>
            </a:r>
            <a:r>
              <a:rPr lang="en-US" sz="185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SpringWorks</a:t>
            </a:r>
            <a:r>
              <a:rPr lang="en-US" sz="185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Therapeutics Inc, </a:t>
            </a:r>
            <a:r>
              <a:rPr lang="en-US" sz="185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Stemline</a:t>
            </a:r>
            <a:r>
              <a:rPr lang="en-US" sz="185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Therapeutics Inc, Sumitomo Dainippon Pharma Oncology Inc, </a:t>
            </a:r>
            <a:r>
              <a:rPr lang="en-US" sz="185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Syndax</a:t>
            </a:r>
            <a:r>
              <a:rPr lang="en-US" sz="185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Pharmaceuticals, Taiho Oncology Inc, Takeda Pharmaceuticals USA Inc, </a:t>
            </a:r>
            <a:r>
              <a:rPr lang="en-US" sz="185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TerSera</a:t>
            </a:r>
            <a:r>
              <a:rPr lang="en-US" sz="185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Therapeutics LLC, </a:t>
            </a:r>
            <a:r>
              <a:rPr lang="en-US" sz="185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Tesaro</a:t>
            </a:r>
            <a:r>
              <a:rPr lang="en-US" sz="185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, A GSK Company, TG Therapeutics Inc, Turning Point Therapeutics Inc, </a:t>
            </a:r>
            <a:r>
              <a:rPr lang="en-US" sz="185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Verastem</a:t>
            </a:r>
            <a:r>
              <a:rPr lang="en-US" sz="185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Inc, and </a:t>
            </a:r>
            <a:r>
              <a:rPr lang="en-US" sz="185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Zymeworks</a:t>
            </a:r>
            <a:r>
              <a:rPr lang="en-US" sz="185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Inc.</a:t>
            </a:r>
            <a:endParaRPr lang="en-US" sz="185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30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0FC8-D84D-9729-A627-FC3A70D37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Neoadjuvant Pembrolizumab in CSCC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171602-970D-9CDC-32EC-ABDE3990D2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N=30; single arm study</a:t>
            </a:r>
          </a:p>
          <a:p>
            <a:r>
              <a:rPr lang="en-US" dirty="0"/>
              <a:t>2 cycles of pembrolizumab → surgery → 15 cycles of pembrolizumab</a:t>
            </a:r>
          </a:p>
          <a:p>
            <a:r>
              <a:rPr lang="en-US" dirty="0"/>
              <a:t>Median age 77 years (55-89)</a:t>
            </a:r>
          </a:p>
          <a:p>
            <a:r>
              <a:rPr lang="en-US" dirty="0" err="1"/>
              <a:t>pCR</a:t>
            </a:r>
            <a:r>
              <a:rPr lang="en-US" dirty="0"/>
              <a:t> rate: 59%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E32F16-0555-BD05-F091-80A35FE685CA}"/>
              </a:ext>
            </a:extLst>
          </p:cNvPr>
          <p:cNvSpPr txBox="1">
            <a:spLocks/>
          </p:cNvSpPr>
          <p:nvPr/>
        </p:nvSpPr>
        <p:spPr>
          <a:xfrm>
            <a:off x="1828800" y="5486400"/>
            <a:ext cx="7315200" cy="381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1pPr>
            <a:lvl2pPr marL="456902" algn="ctr" rtl="0" eaLnBrk="0" fontAlgn="base" hangingPunct="0">
              <a:spcBef>
                <a:spcPct val="5000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2pPr>
            <a:lvl3pPr marL="913808" algn="ctr" rtl="0" eaLnBrk="0" fontAlgn="base" hangingPunct="0">
              <a:spcBef>
                <a:spcPct val="5000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3pPr>
            <a:lvl4pPr marL="1370713" algn="ctr" rtl="0" eaLnBrk="0" fontAlgn="base" hangingPunct="0">
              <a:spcBef>
                <a:spcPct val="5000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4pPr>
            <a:lvl5pPr marL="1827617" algn="ctr" rtl="0" eaLnBrk="0" fontAlgn="base" hangingPunct="0">
              <a:spcBef>
                <a:spcPct val="5000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5pPr>
            <a:lvl6pPr marL="2284516" algn="l" defTabSz="913808" rtl="0" eaLnBrk="1" latinLnBrk="0" hangingPunct="1"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6pPr>
            <a:lvl7pPr marL="2741419" algn="l" defTabSz="913808" rtl="0" eaLnBrk="1" latinLnBrk="0" hangingPunct="1"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7pPr>
            <a:lvl8pPr marL="3198320" algn="l" defTabSz="913808" rtl="0" eaLnBrk="1" latinLnBrk="0" hangingPunct="1"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8pPr>
            <a:lvl9pPr marL="3655229" algn="l" defTabSz="913808" rtl="0" eaLnBrk="1" latinLnBrk="0" hangingPunct="1"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Amatore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F, et al.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ASCO 2024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Abstract 9591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820416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9FBBB-3DF1-58E0-9D93-0D6D255CF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DESQUAMATE Study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EAC6F8-8F7F-AC4A-540E-EAB04B5E7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0" y="1341437"/>
            <a:ext cx="9203473" cy="4525963"/>
          </a:xfrm>
        </p:spPr>
        <p:txBody>
          <a:bodyPr/>
          <a:lstStyle/>
          <a:p>
            <a:r>
              <a:rPr lang="en-US" sz="2400" dirty="0"/>
              <a:t>N=27</a:t>
            </a:r>
          </a:p>
          <a:p>
            <a:r>
              <a:rPr lang="en-US" sz="2400" dirty="0"/>
              <a:t>Aimed to </a:t>
            </a:r>
            <a:r>
              <a:rPr lang="en-US" sz="2400" u="sng" dirty="0"/>
              <a:t>de-escalate</a:t>
            </a:r>
            <a:r>
              <a:rPr lang="en-US" sz="2400" dirty="0"/>
              <a:t> from planned surgery +/- post-operative radiotherapy (PORT) following 4 cycles of neoadjuvant pembrolizumab in </a:t>
            </a:r>
            <a:r>
              <a:rPr lang="en-US" sz="2400" dirty="0" err="1"/>
              <a:t>resectable</a:t>
            </a:r>
            <a:r>
              <a:rPr lang="en-US" sz="2400" dirty="0"/>
              <a:t> high-risk stage II-IV CSCC</a:t>
            </a:r>
          </a:p>
          <a:p>
            <a:r>
              <a:rPr lang="en-US" sz="2400" dirty="0"/>
              <a:t>If complete clinical + radiographic (PET-CT) response + mapping biopsy negative, then NO surgery/RT</a:t>
            </a:r>
          </a:p>
          <a:p>
            <a:r>
              <a:rPr lang="en-US" sz="2400" dirty="0"/>
              <a:t>If non-complete clinical response, then surgery + risk adaptive post-operative therapy based on pathologic response</a:t>
            </a:r>
          </a:p>
          <a:p>
            <a:pPr lvl="1"/>
            <a:r>
              <a:rPr lang="en-US" sz="2000" dirty="0"/>
              <a:t>If </a:t>
            </a:r>
            <a:r>
              <a:rPr lang="en-US" sz="2000" dirty="0" err="1"/>
              <a:t>pCR</a:t>
            </a:r>
            <a:r>
              <a:rPr lang="en-US" sz="2000" dirty="0"/>
              <a:t>/MPR – only </a:t>
            </a:r>
            <a:r>
              <a:rPr lang="en-US" sz="2000" dirty="0" err="1"/>
              <a:t>pembro</a:t>
            </a:r>
            <a:r>
              <a:rPr lang="en-US" sz="2000" dirty="0"/>
              <a:t> post-op</a:t>
            </a:r>
          </a:p>
          <a:p>
            <a:pPr lvl="1"/>
            <a:r>
              <a:rPr lang="en-US" sz="2000" dirty="0"/>
              <a:t>If &gt; 10% viable tumor – PORT + </a:t>
            </a:r>
            <a:r>
              <a:rPr lang="en-US" sz="2000" dirty="0" err="1"/>
              <a:t>pembro</a:t>
            </a:r>
            <a:r>
              <a:rPr lang="en-US" sz="2000" dirty="0"/>
              <a:t> post-op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33D281-E42B-189D-8601-3900D61A1234}"/>
              </a:ext>
            </a:extLst>
          </p:cNvPr>
          <p:cNvSpPr txBox="1">
            <a:spLocks/>
          </p:cNvSpPr>
          <p:nvPr/>
        </p:nvSpPr>
        <p:spPr>
          <a:xfrm>
            <a:off x="8077200" y="5867400"/>
            <a:ext cx="2895600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1pPr>
            <a:lvl2pPr marL="456902" algn="ctr" rtl="0" eaLnBrk="0" fontAlgn="base" hangingPunct="0">
              <a:spcBef>
                <a:spcPct val="5000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2pPr>
            <a:lvl3pPr marL="913808" algn="ctr" rtl="0" eaLnBrk="0" fontAlgn="base" hangingPunct="0">
              <a:spcBef>
                <a:spcPct val="5000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3pPr>
            <a:lvl4pPr marL="1370713" algn="ctr" rtl="0" eaLnBrk="0" fontAlgn="base" hangingPunct="0">
              <a:spcBef>
                <a:spcPct val="5000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4pPr>
            <a:lvl5pPr marL="1827617" algn="ctr" rtl="0" eaLnBrk="0" fontAlgn="base" hangingPunct="0">
              <a:spcBef>
                <a:spcPct val="5000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5pPr>
            <a:lvl6pPr marL="2284516" algn="l" defTabSz="913808" rtl="0" eaLnBrk="1" latinLnBrk="0" hangingPunct="1"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6pPr>
            <a:lvl7pPr marL="2741419" algn="l" defTabSz="913808" rtl="0" eaLnBrk="1" latinLnBrk="0" hangingPunct="1"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7pPr>
            <a:lvl8pPr marL="3198320" algn="l" defTabSz="913808" rtl="0" eaLnBrk="1" latinLnBrk="0" hangingPunct="1"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8pPr>
            <a:lvl9pPr marL="3655229" algn="l" defTabSz="913808" rtl="0" eaLnBrk="1" latinLnBrk="0" hangingPunct="1"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Ladwa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R, et al.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ASCO 2024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Abstract 9514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66499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563F0A9-D7DF-E1D0-7DE7-C412DA364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273" y="0"/>
            <a:ext cx="8229600" cy="1143000"/>
          </a:xfrm>
        </p:spPr>
        <p:txBody>
          <a:bodyPr/>
          <a:lstStyle/>
          <a:p>
            <a:r>
              <a:rPr lang="en-US" dirty="0"/>
              <a:t>DESQUAMATE Results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3C9610C-4E91-EFE9-E0A6-9416F2073B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9200" y="1295401"/>
            <a:ext cx="4495800" cy="4525963"/>
          </a:xfrm>
        </p:spPr>
        <p:txBody>
          <a:bodyPr/>
          <a:lstStyle/>
          <a:p>
            <a:r>
              <a:rPr lang="en-US" sz="2400" dirty="0"/>
              <a:t>De-escalation in </a:t>
            </a:r>
            <a:r>
              <a:rPr lang="en-US" sz="2400" b="1" u="sng" dirty="0"/>
              <a:t>63%</a:t>
            </a:r>
          </a:p>
          <a:p>
            <a:r>
              <a:rPr lang="en-US" sz="2400" dirty="0"/>
              <a:t>Pts with CCR, PCR or PPR with 100% RFS at 12 months</a:t>
            </a:r>
          </a:p>
          <a:p>
            <a:pPr lvl="1"/>
            <a:r>
              <a:rPr lang="en-US" sz="2000" u="sng" dirty="0"/>
              <a:t>Both</a:t>
            </a:r>
            <a:r>
              <a:rPr lang="en-US" sz="2000" dirty="0"/>
              <a:t> surgery and PORT eliminated in 48%</a:t>
            </a:r>
          </a:p>
          <a:p>
            <a:pPr lvl="1"/>
            <a:r>
              <a:rPr lang="en-US" sz="2000" dirty="0"/>
              <a:t>PORT only in 15%</a:t>
            </a:r>
          </a:p>
          <a:p>
            <a:r>
              <a:rPr lang="en-US" sz="2400" dirty="0"/>
              <a:t>All recurrences (n=3) in pts with &gt; 50% viable tumor at surgery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E5ABE248-F4CF-C961-9762-22640787B59C}"/>
              </a:ext>
            </a:extLst>
          </p:cNvPr>
          <p:cNvSpPr txBox="1">
            <a:spLocks/>
          </p:cNvSpPr>
          <p:nvPr/>
        </p:nvSpPr>
        <p:spPr>
          <a:xfrm>
            <a:off x="457200" y="5630864"/>
            <a:ext cx="7315200" cy="381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1pPr>
            <a:lvl2pPr marL="456902" algn="ctr" rtl="0" eaLnBrk="0" fontAlgn="base" hangingPunct="0">
              <a:spcBef>
                <a:spcPct val="5000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2pPr>
            <a:lvl3pPr marL="913808" algn="ctr" rtl="0" eaLnBrk="0" fontAlgn="base" hangingPunct="0">
              <a:spcBef>
                <a:spcPct val="5000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3pPr>
            <a:lvl4pPr marL="1370713" algn="ctr" rtl="0" eaLnBrk="0" fontAlgn="base" hangingPunct="0">
              <a:spcBef>
                <a:spcPct val="5000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4pPr>
            <a:lvl5pPr marL="1827617" algn="ctr" rtl="0" eaLnBrk="0" fontAlgn="base" hangingPunct="0">
              <a:spcBef>
                <a:spcPct val="5000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5pPr>
            <a:lvl6pPr marL="2284516" algn="l" defTabSz="913808" rtl="0" eaLnBrk="1" latinLnBrk="0" hangingPunct="1"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6pPr>
            <a:lvl7pPr marL="2741419" algn="l" defTabSz="913808" rtl="0" eaLnBrk="1" latinLnBrk="0" hangingPunct="1"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7pPr>
            <a:lvl8pPr marL="3198320" algn="l" defTabSz="913808" rtl="0" eaLnBrk="1" latinLnBrk="0" hangingPunct="1"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8pPr>
            <a:lvl9pPr marL="3655229" algn="l" defTabSz="913808" rtl="0" eaLnBrk="1" latinLnBrk="0" hangingPunct="1"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Ladwa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R, et al.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ASCO 2024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Abstract 9514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 descr="A diagram of a pathological response&#10;&#10;Description automatically generated">
            <a:extLst>
              <a:ext uri="{FF2B5EF4-FFF2-40B4-BE49-F238E27FC236}">
                <a16:creationId xmlns:a16="http://schemas.microsoft.com/office/drawing/2014/main" id="{90CA6F05-D977-BE5F-0153-37D53EC700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898" y="928749"/>
            <a:ext cx="5142611" cy="452596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5934918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88E33-978A-DAA7-A768-77E36AB63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166" y="80287"/>
            <a:ext cx="8229600" cy="1143000"/>
          </a:xfrm>
        </p:spPr>
        <p:txBody>
          <a:bodyPr/>
          <a:lstStyle/>
          <a:p>
            <a:r>
              <a:rPr lang="en-US" sz="3200" dirty="0"/>
              <a:t>Adjuvant Trials in High-Risk CSCC</a:t>
            </a:r>
          </a:p>
        </p:txBody>
      </p:sp>
      <p:grpSp>
        <p:nvGrpSpPr>
          <p:cNvPr id="3" name="object 5">
            <a:extLst>
              <a:ext uri="{FF2B5EF4-FFF2-40B4-BE49-F238E27FC236}">
                <a16:creationId xmlns:a16="http://schemas.microsoft.com/office/drawing/2014/main" id="{9167C9B2-D08D-56FE-DD0B-78AAD1D83061}"/>
              </a:ext>
            </a:extLst>
          </p:cNvPr>
          <p:cNvGrpSpPr>
            <a:grpSpLocks noChangeAspect="1"/>
          </p:cNvGrpSpPr>
          <p:nvPr/>
        </p:nvGrpSpPr>
        <p:grpSpPr>
          <a:xfrm>
            <a:off x="1815076" y="1151207"/>
            <a:ext cx="8893146" cy="4703416"/>
            <a:chOff x="1191336" y="1361078"/>
            <a:chExt cx="10132166" cy="5358709"/>
          </a:xfrm>
        </p:grpSpPr>
        <p:sp>
          <p:nvSpPr>
            <p:cNvPr id="4" name="object 6">
              <a:extLst>
                <a:ext uri="{FF2B5EF4-FFF2-40B4-BE49-F238E27FC236}">
                  <a16:creationId xmlns:a16="http://schemas.microsoft.com/office/drawing/2014/main" id="{A5EDF41B-6341-E587-ED78-D144FF372DB3}"/>
                </a:ext>
              </a:extLst>
            </p:cNvPr>
            <p:cNvSpPr/>
            <p:nvPr/>
          </p:nvSpPr>
          <p:spPr>
            <a:xfrm>
              <a:off x="1237162" y="1361078"/>
              <a:ext cx="10086340" cy="5000625"/>
            </a:xfrm>
            <a:custGeom>
              <a:avLst/>
              <a:gdLst/>
              <a:ahLst/>
              <a:cxnLst/>
              <a:rect l="l" t="t" r="r" b="b"/>
              <a:pathLst>
                <a:path w="10086340" h="5000625">
                  <a:moveTo>
                    <a:pt x="10086263" y="0"/>
                  </a:moveTo>
                  <a:lnTo>
                    <a:pt x="0" y="0"/>
                  </a:lnTo>
                  <a:lnTo>
                    <a:pt x="0" y="5000320"/>
                  </a:lnTo>
                  <a:lnTo>
                    <a:pt x="10086263" y="5000320"/>
                  </a:lnTo>
                  <a:lnTo>
                    <a:pt x="100862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endParaRPr>
            </a:p>
          </p:txBody>
        </p:sp>
        <p:pic>
          <p:nvPicPr>
            <p:cNvPr id="5" name="object 7">
              <a:extLst>
                <a:ext uri="{FF2B5EF4-FFF2-40B4-BE49-F238E27FC236}">
                  <a16:creationId xmlns:a16="http://schemas.microsoft.com/office/drawing/2014/main" id="{12CA587A-148D-FAEE-8439-3722DD2AB36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91336" y="1361078"/>
              <a:ext cx="10086263" cy="2239694"/>
            </a:xfrm>
            <a:prstGeom prst="rect">
              <a:avLst/>
            </a:prstGeom>
          </p:spPr>
        </p:pic>
        <p:pic>
          <p:nvPicPr>
            <p:cNvPr id="6" name="object 8">
              <a:extLst>
                <a:ext uri="{FF2B5EF4-FFF2-40B4-BE49-F238E27FC236}">
                  <a16:creationId xmlns:a16="http://schemas.microsoft.com/office/drawing/2014/main" id="{F577131E-CA42-4172-751B-013FE15B2DD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10593" y="3956220"/>
              <a:ext cx="5390210" cy="2763567"/>
            </a:xfrm>
            <a:prstGeom prst="rect">
              <a:avLst/>
            </a:prstGeom>
          </p:spPr>
        </p:pic>
      </p:grpSp>
      <p:sp>
        <p:nvSpPr>
          <p:cNvPr id="7" name="object 10">
            <a:extLst>
              <a:ext uri="{FF2B5EF4-FFF2-40B4-BE49-F238E27FC236}">
                <a16:creationId xmlns:a16="http://schemas.microsoft.com/office/drawing/2014/main" id="{9BB1A43F-4664-4FE3-212C-56A71E4680C8}"/>
              </a:ext>
            </a:extLst>
          </p:cNvPr>
          <p:cNvSpPr txBox="1"/>
          <p:nvPr/>
        </p:nvSpPr>
        <p:spPr>
          <a:xfrm>
            <a:off x="1439567" y="1402081"/>
            <a:ext cx="423193" cy="205295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marR="0" lvl="0" indent="0" algn="ctr" defTabSz="914400" rtl="0" eaLnBrk="0" fontAlgn="base" latinLnBrk="0" hangingPunct="0">
              <a:lnSpc>
                <a:spcPts val="3325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-1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KEYNOTE-</a:t>
            </a:r>
            <a:r>
              <a:rPr kumimoji="0" sz="2800" b="1" i="0" u="none" strike="noStrike" kern="1200" cap="none" spc="-25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630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8" name="object 9">
            <a:extLst>
              <a:ext uri="{FF2B5EF4-FFF2-40B4-BE49-F238E27FC236}">
                <a16:creationId xmlns:a16="http://schemas.microsoft.com/office/drawing/2014/main" id="{8BBDEC74-3D73-2FBA-3BB1-42C64B4F87E2}"/>
              </a:ext>
            </a:extLst>
          </p:cNvPr>
          <p:cNvSpPr txBox="1"/>
          <p:nvPr/>
        </p:nvSpPr>
        <p:spPr>
          <a:xfrm>
            <a:off x="1460011" y="3932892"/>
            <a:ext cx="423193" cy="109728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marR="0" lvl="0" indent="0" algn="ctr" defTabSz="914400" rtl="0" eaLnBrk="0" fontAlgn="base" latinLnBrk="0" hangingPunct="0">
              <a:lnSpc>
                <a:spcPts val="3325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-1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C-</a:t>
            </a:r>
            <a:r>
              <a:rPr kumimoji="0" sz="2800" b="1" i="0" u="none" strike="noStrike" kern="1200" cap="none" spc="-2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POST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C2F8B6-88ED-88EC-8E22-97A71CCE6B41}"/>
              </a:ext>
            </a:extLst>
          </p:cNvPr>
          <p:cNvSpPr txBox="1"/>
          <p:nvPr/>
        </p:nvSpPr>
        <p:spPr>
          <a:xfrm>
            <a:off x="7391400" y="3581400"/>
            <a:ext cx="327653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KEYNOTE-630: accrual completed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C-POST: recruiting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757195-74D0-4AF0-7BBB-586DF68BC937}"/>
              </a:ext>
            </a:extLst>
          </p:cNvPr>
          <p:cNvSpPr txBox="1"/>
          <p:nvPr/>
        </p:nvSpPr>
        <p:spPr>
          <a:xfrm>
            <a:off x="1439566" y="5854624"/>
            <a:ext cx="671383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Schenker</a:t>
            </a:r>
            <a:r>
              <a:rPr kumimoji="0" lang="en-US" sz="12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</a:t>
            </a:r>
            <a:r>
              <a:rPr kumimoji="0" lang="en-US" sz="12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et</a:t>
            </a:r>
            <a:r>
              <a:rPr kumimoji="0" lang="en-US" sz="1200" b="0" i="0" u="none" strike="noStrike" kern="120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al.</a:t>
            </a:r>
            <a:r>
              <a:rPr kumimoji="0" lang="en-US" sz="12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AACR-AHNS 2023; Abstract PO-009;</a:t>
            </a:r>
            <a:r>
              <a:rPr kumimoji="0" lang="en-US" sz="1200" b="0" i="0" u="none" strike="noStrike" kern="120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Rischin</a:t>
            </a:r>
            <a:r>
              <a:rPr kumimoji="0" lang="en-US" sz="1200" b="0" i="0" u="none" strike="noStrike" kern="120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</a:t>
            </a:r>
            <a:r>
              <a:rPr kumimoji="0" lang="en-US" sz="12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et</a:t>
            </a:r>
            <a:r>
              <a:rPr kumimoji="0" lang="en-US" sz="1200" b="0" i="0" u="none" strike="noStrike" kern="120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al.</a:t>
            </a:r>
            <a:r>
              <a:rPr kumimoji="0" lang="en-US" sz="12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ASCO</a:t>
            </a:r>
            <a:r>
              <a:rPr kumimoji="0" lang="en-US" sz="12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2022;Abstract</a:t>
            </a:r>
            <a:r>
              <a:rPr kumimoji="0" lang="en-US" sz="1200" b="0" i="0" u="none" strike="noStrike" kern="120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TPS9592.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0895501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6CED2-514B-7F65-29F7-390EF2A9D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300" y="43461"/>
            <a:ext cx="8229600" cy="1143000"/>
          </a:xfrm>
        </p:spPr>
        <p:txBody>
          <a:bodyPr/>
          <a:lstStyle/>
          <a:p>
            <a:r>
              <a:rPr lang="en-US" dirty="0"/>
              <a:t>Hedgehog Inhibitors in BCC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7E9AB6-BE4D-D8D9-81C6-E607876BAE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1166019"/>
            <a:ext cx="4953000" cy="4525963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rgbClr val="FF0000"/>
                </a:solidFill>
              </a:rPr>
              <a:t>VISMODEGIB</a:t>
            </a:r>
          </a:p>
          <a:p>
            <a:pPr marL="0" indent="0" algn="ctr">
              <a:buNone/>
            </a:pPr>
            <a:r>
              <a:rPr lang="en-US" sz="2400" dirty="0"/>
              <a:t>ERIVANCE BCC Trial</a:t>
            </a:r>
          </a:p>
          <a:p>
            <a:r>
              <a:rPr lang="en-US" sz="2400" dirty="0"/>
              <a:t>N=104</a:t>
            </a:r>
          </a:p>
          <a:p>
            <a:r>
              <a:rPr lang="en-US" sz="2400" dirty="0"/>
              <a:t>ORR: 60.3% (LA), 48.5% (Metastatic, M)</a:t>
            </a:r>
          </a:p>
          <a:p>
            <a:r>
              <a:rPr lang="en-US" sz="2400" dirty="0"/>
              <a:t>Median DOR: 26.2m (LA), 14.8m (M)</a:t>
            </a:r>
          </a:p>
          <a:p>
            <a:r>
              <a:rPr lang="en-US" sz="2400" dirty="0"/>
              <a:t>Median PFS: 12.9m (LA), </a:t>
            </a:r>
            <a:br>
              <a:rPr lang="en-US" sz="2400" dirty="0"/>
            </a:br>
            <a:r>
              <a:rPr lang="en-US" sz="2400" dirty="0"/>
              <a:t>9.3m (M)</a:t>
            </a:r>
          </a:p>
          <a:p>
            <a:r>
              <a:rPr lang="en-US" sz="2400" dirty="0"/>
              <a:t>Median OS: NE (LA), 33.4m (M)</a:t>
            </a:r>
          </a:p>
          <a:p>
            <a:pPr marL="457200" lvl="1" indent="0">
              <a:buNone/>
            </a:pPr>
            <a:endParaRPr lang="en-US" sz="20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CDDD3F7-EC5E-DF9A-1357-E4A83A15A1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0" y="1166018"/>
            <a:ext cx="4191000" cy="4525963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rgbClr val="FF0000"/>
                </a:solidFill>
              </a:rPr>
              <a:t>SONIDEGIB</a:t>
            </a:r>
          </a:p>
          <a:p>
            <a:pPr marL="0" indent="0" algn="ctr">
              <a:buNone/>
            </a:pPr>
            <a:r>
              <a:rPr lang="en-US" sz="2400" dirty="0"/>
              <a:t>BOLT Trial </a:t>
            </a:r>
          </a:p>
          <a:p>
            <a:r>
              <a:rPr lang="en-US" sz="2400" dirty="0"/>
              <a:t>N=230</a:t>
            </a:r>
          </a:p>
          <a:p>
            <a:r>
              <a:rPr lang="en-US" sz="2400" dirty="0"/>
              <a:t>48-month final analysis</a:t>
            </a:r>
          </a:p>
          <a:p>
            <a:r>
              <a:rPr lang="en-US" sz="2400" dirty="0"/>
              <a:t>ORR (200mg cohort): </a:t>
            </a:r>
            <a:br>
              <a:rPr lang="en-US" sz="2400" dirty="0"/>
            </a:br>
            <a:r>
              <a:rPr lang="en-US" sz="2400" dirty="0"/>
              <a:t>56% (LA), 8% (M)</a:t>
            </a:r>
          </a:p>
          <a:p>
            <a:r>
              <a:rPr lang="en-US" sz="2400" dirty="0"/>
              <a:t>Median DOR: 26.1m (LA), 24.0m (M)</a:t>
            </a:r>
          </a:p>
          <a:p>
            <a:r>
              <a:rPr lang="en-US" sz="2400" dirty="0"/>
              <a:t>Median PFS: 22.1m (LA), 13.1m (M)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18F05D71-1280-685A-2DAC-E8AB2A5E40A1}"/>
              </a:ext>
            </a:extLst>
          </p:cNvPr>
          <p:cNvSpPr txBox="1">
            <a:spLocks/>
          </p:cNvSpPr>
          <p:nvPr/>
        </p:nvSpPr>
        <p:spPr>
          <a:xfrm>
            <a:off x="1524000" y="5791201"/>
            <a:ext cx="6324600" cy="26464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1pPr>
            <a:lvl2pPr marL="456902" algn="ctr" rtl="0" eaLnBrk="0" fontAlgn="base" hangingPunct="0">
              <a:spcBef>
                <a:spcPct val="5000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2pPr>
            <a:lvl3pPr marL="913808" algn="ctr" rtl="0" eaLnBrk="0" fontAlgn="base" hangingPunct="0">
              <a:spcBef>
                <a:spcPct val="5000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3pPr>
            <a:lvl4pPr marL="1370713" algn="ctr" rtl="0" eaLnBrk="0" fontAlgn="base" hangingPunct="0">
              <a:spcBef>
                <a:spcPct val="5000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4pPr>
            <a:lvl5pPr marL="1827617" algn="ctr" rtl="0" eaLnBrk="0" fontAlgn="base" hangingPunct="0">
              <a:spcBef>
                <a:spcPct val="5000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5pPr>
            <a:lvl6pPr marL="2284516" algn="l" defTabSz="913808" rtl="0" eaLnBrk="1" latinLnBrk="0" hangingPunct="1"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6pPr>
            <a:lvl7pPr marL="2741419" algn="l" defTabSz="913808" rtl="0" eaLnBrk="1" latinLnBrk="0" hangingPunct="1"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7pPr>
            <a:lvl8pPr marL="3198320" algn="l" defTabSz="913808" rtl="0" eaLnBrk="1" latinLnBrk="0" hangingPunct="1"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8pPr>
            <a:lvl9pPr marL="3655229" algn="l" defTabSz="913808" rtl="0" eaLnBrk="1" latinLnBrk="0" hangingPunct="1"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Sekulic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 et al.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BMC Cancer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2017;332:s12885; Dummer et al,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Br J Dermatol 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2020;182:1369.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143374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8D067-559C-64D9-CE41-2043F982E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199" y="391069"/>
            <a:ext cx="8229600" cy="1143000"/>
          </a:xfrm>
        </p:spPr>
        <p:txBody>
          <a:bodyPr/>
          <a:lstStyle/>
          <a:p>
            <a:r>
              <a:rPr lang="en-US" sz="3200" dirty="0"/>
              <a:t>Real World Data in BCC: </a:t>
            </a:r>
            <a:br>
              <a:rPr lang="en-US" sz="3200" dirty="0"/>
            </a:br>
            <a:r>
              <a:rPr lang="en-US" sz="3200" dirty="0"/>
              <a:t>HHI Discontinuation Is Common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A95D19-F3D1-209A-26EE-CF6336824F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300" t="2305" b="73708"/>
          <a:stretch/>
        </p:blipFill>
        <p:spPr>
          <a:xfrm>
            <a:off x="1537985" y="2101997"/>
            <a:ext cx="9010526" cy="28133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9533E1-A73A-8525-9F6E-DF4AFDEA48DC}"/>
              </a:ext>
            </a:extLst>
          </p:cNvPr>
          <p:cNvSpPr txBox="1"/>
          <p:nvPr/>
        </p:nvSpPr>
        <p:spPr>
          <a:xfrm rot="16200000">
            <a:off x="-238981" y="3237737"/>
            <a:ext cx="32720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sm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Cumulative Risk of first </a:t>
            </a:r>
            <a:r>
              <a:rPr kumimoji="0" lang="en-US" sz="1050" b="1" i="0" u="none" strike="noStrike" kern="1200" cap="small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HhI</a:t>
            </a:r>
            <a:r>
              <a:rPr kumimoji="0" lang="en-US" sz="1050" b="1" i="0" u="none" strike="noStrike" kern="1200" cap="sm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 discontinuation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E90319-234E-234A-6017-58D879B89BC3}"/>
              </a:ext>
            </a:extLst>
          </p:cNvPr>
          <p:cNvSpPr txBox="1"/>
          <p:nvPr/>
        </p:nvSpPr>
        <p:spPr>
          <a:xfrm>
            <a:off x="5735163" y="4921016"/>
            <a:ext cx="72167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sm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Months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1F79B138-B8BB-44E4-B8B8-251427D459C4}"/>
              </a:ext>
            </a:extLst>
          </p:cNvPr>
          <p:cNvSpPr txBox="1">
            <a:spLocks/>
          </p:cNvSpPr>
          <p:nvPr/>
        </p:nvSpPr>
        <p:spPr>
          <a:xfrm>
            <a:off x="1524000" y="5663435"/>
            <a:ext cx="5279716" cy="39241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1pPr>
            <a:lvl2pPr marL="456902" algn="ctr" rtl="0" eaLnBrk="0" fontAlgn="base" hangingPunct="0">
              <a:spcBef>
                <a:spcPct val="5000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2pPr>
            <a:lvl3pPr marL="913808" algn="ctr" rtl="0" eaLnBrk="0" fontAlgn="base" hangingPunct="0">
              <a:spcBef>
                <a:spcPct val="5000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3pPr>
            <a:lvl4pPr marL="1370713" algn="ctr" rtl="0" eaLnBrk="0" fontAlgn="base" hangingPunct="0">
              <a:spcBef>
                <a:spcPct val="5000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4pPr>
            <a:lvl5pPr marL="1827617" algn="ctr" rtl="0" eaLnBrk="0" fontAlgn="base" hangingPunct="0">
              <a:spcBef>
                <a:spcPct val="5000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5pPr>
            <a:lvl6pPr marL="2284516" algn="l" defTabSz="913808" rtl="0" eaLnBrk="1" latinLnBrk="0" hangingPunct="1"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6pPr>
            <a:lvl7pPr marL="2741419" algn="l" defTabSz="913808" rtl="0" eaLnBrk="1" latinLnBrk="0" hangingPunct="1"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7pPr>
            <a:lvl8pPr marL="3198320" algn="l" defTabSz="913808" rtl="0" eaLnBrk="1" latinLnBrk="0" hangingPunct="1"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8pPr>
            <a:lvl9pPr marL="3655229" algn="l" defTabSz="913808" rtl="0" eaLnBrk="1" latinLnBrk="0" hangingPunct="1"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 W, et al. </a:t>
            </a:r>
            <a:r>
              <a:rPr kumimoji="0" lang="it-IT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Future Oncol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2022 Jul;18(23):2561-2572.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811075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59742-C2FE-D041-B6BA-62AF920E6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51133"/>
            <a:ext cx="8229600" cy="1143000"/>
          </a:xfrm>
        </p:spPr>
        <p:txBody>
          <a:bodyPr/>
          <a:lstStyle/>
          <a:p>
            <a:r>
              <a:rPr lang="en-US" sz="3200" dirty="0"/>
              <a:t>Cemiplimab in Basal Cell Carcinoma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472A7C2-56FC-2943-BD01-8E36A20A2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328" y="1295400"/>
            <a:ext cx="5330800" cy="416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785B636-D330-C94D-8203-6E832907A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137" y="3347508"/>
            <a:ext cx="5782663" cy="268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0E6EE4-5321-E140-A787-ABB85711CC5B}"/>
              </a:ext>
            </a:extLst>
          </p:cNvPr>
          <p:cNvSpPr txBox="1"/>
          <p:nvPr/>
        </p:nvSpPr>
        <p:spPr>
          <a:xfrm>
            <a:off x="6781800" y="1194133"/>
            <a:ext cx="3657600" cy="19389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Locally advanced BCC; intolerant or PD on HHI, or SD X 9 months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ORR 32.1% (7.1% CR)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DCR 79.8%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4914F4E5-0F8D-8F45-875E-F2DD0A8CAF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5638800"/>
            <a:ext cx="4495800" cy="215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r>
              <a:rPr kumimoji="0" lang="en-GB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Stratigos</a:t>
            </a:r>
            <a:r>
              <a:rPr kumimoji="0" lang="en-GB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AJ, </a:t>
            </a:r>
            <a:r>
              <a:rPr kumimoji="0" lang="en-GB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Sekulic</a:t>
            </a:r>
            <a:r>
              <a:rPr kumimoji="0" lang="en-GB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A, et al. </a:t>
            </a:r>
            <a:r>
              <a:rPr kumimoji="0" lang="en-GB" alt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Lancet Oncol </a:t>
            </a:r>
            <a:r>
              <a:rPr kumimoji="0" lang="en-GB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2021;22:848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r>
              <a:rPr kumimoji="0" lang="en-GB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Stratigos</a:t>
            </a:r>
            <a:r>
              <a:rPr kumimoji="0" lang="en-GB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AJ, </a:t>
            </a:r>
            <a:r>
              <a:rPr kumimoji="0" lang="en-GB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Sekulic</a:t>
            </a:r>
            <a:r>
              <a:rPr kumimoji="0" lang="en-GB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A, et al. </a:t>
            </a:r>
            <a:r>
              <a:rPr kumimoji="0" lang="en-GB" alt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J Am </a:t>
            </a:r>
            <a:r>
              <a:rPr kumimoji="0" lang="en-GB" alt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Acad</a:t>
            </a:r>
            <a:r>
              <a:rPr kumimoji="0" lang="en-GB" alt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Dermatol </a:t>
            </a:r>
            <a:r>
              <a:rPr kumimoji="0" lang="en-GB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2024;90:414</a:t>
            </a:r>
          </a:p>
        </p:txBody>
      </p:sp>
    </p:spTree>
    <p:extLst>
      <p:ext uri="{BB962C8B-B14F-4D97-AF65-F5344CB8AC3E}">
        <p14:creationId xmlns:p14="http://schemas.microsoft.com/office/powerpoint/2010/main" val="770586646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76372-5BEE-47E2-C1A5-71B3A1626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Cemiplimab</a:t>
            </a:r>
            <a:r>
              <a:rPr lang="en-US" dirty="0"/>
              <a:t> For Metastatic BCC After HHI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9535AE8-9405-5901-B83E-A2739D09E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669" y="1504007"/>
            <a:ext cx="8022662" cy="284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CDC939-F8C1-A0EF-5E4A-2BEBB8194AAA}"/>
              </a:ext>
            </a:extLst>
          </p:cNvPr>
          <p:cNvSpPr txBox="1"/>
          <p:nvPr/>
        </p:nvSpPr>
        <p:spPr>
          <a:xfrm>
            <a:off x="3124200" y="4434523"/>
            <a:ext cx="5943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ORR: 22%; CR: 4%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mPFS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10 months (95% CI, 4-16)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AF180A3A-94A4-EB09-87D9-BE0EB17B310F}"/>
              </a:ext>
            </a:extLst>
          </p:cNvPr>
          <p:cNvSpPr txBox="1">
            <a:spLocks/>
          </p:cNvSpPr>
          <p:nvPr/>
        </p:nvSpPr>
        <p:spPr>
          <a:xfrm>
            <a:off x="1524000" y="5715001"/>
            <a:ext cx="3733800" cy="27914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1pPr>
            <a:lvl2pPr marL="456902" algn="ctr" rtl="0" eaLnBrk="0" fontAlgn="base" hangingPunct="0">
              <a:spcBef>
                <a:spcPct val="5000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2pPr>
            <a:lvl3pPr marL="913808" algn="ctr" rtl="0" eaLnBrk="0" fontAlgn="base" hangingPunct="0">
              <a:spcBef>
                <a:spcPct val="5000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3pPr>
            <a:lvl4pPr marL="1370713" algn="ctr" rtl="0" eaLnBrk="0" fontAlgn="base" hangingPunct="0">
              <a:spcBef>
                <a:spcPct val="5000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4pPr>
            <a:lvl5pPr marL="1827617" algn="ctr" rtl="0" eaLnBrk="0" fontAlgn="base" hangingPunct="0">
              <a:spcBef>
                <a:spcPct val="5000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5pPr>
            <a:lvl6pPr marL="2284516" algn="l" defTabSz="913808" rtl="0" eaLnBrk="1" latinLnBrk="0" hangingPunct="1"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6pPr>
            <a:lvl7pPr marL="2741419" algn="l" defTabSz="913808" rtl="0" eaLnBrk="1" latinLnBrk="0" hangingPunct="1"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7pPr>
            <a:lvl8pPr marL="3198320" algn="l" defTabSz="913808" rtl="0" eaLnBrk="1" latinLnBrk="0" hangingPunct="1"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8pPr>
            <a:lvl9pPr marL="3655229" algn="l" defTabSz="913808" rtl="0" eaLnBrk="1" latinLnBrk="0" hangingPunct="1"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Lewis KD, Peris K, et al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Ann Oncol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2024;35(2):221-28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596457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0B60B-A9C4-4BC4-87BE-FD9BDEBBC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Nivolumab + </a:t>
            </a:r>
            <a:r>
              <a:rPr lang="en-US" sz="3200" dirty="0" err="1"/>
              <a:t>Relatlimab</a:t>
            </a:r>
            <a:r>
              <a:rPr lang="en-US" sz="3200" dirty="0"/>
              <a:t> in </a:t>
            </a:r>
            <a:br>
              <a:rPr lang="en-US" sz="3200" dirty="0"/>
            </a:br>
            <a:r>
              <a:rPr lang="en-US" sz="3200" dirty="0"/>
              <a:t>Advanced BCC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F6875A-54F4-4C4D-84BF-36CEC9FB99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N=19 </a:t>
            </a:r>
          </a:p>
          <a:p>
            <a:pPr lvl="1"/>
            <a:r>
              <a:rPr lang="en-US" dirty="0"/>
              <a:t>13 (NIVO alone); ORR 46% </a:t>
            </a:r>
          </a:p>
          <a:p>
            <a:pPr lvl="2"/>
            <a:r>
              <a:rPr lang="en-US" dirty="0"/>
              <a:t>9 HHI naïve (5/9: ORR 56%)	</a:t>
            </a:r>
          </a:p>
          <a:p>
            <a:pPr lvl="1"/>
            <a:r>
              <a:rPr lang="en-US" dirty="0"/>
              <a:t>5 (NIVO + RELA)</a:t>
            </a:r>
          </a:p>
          <a:p>
            <a:pPr lvl="2"/>
            <a:r>
              <a:rPr lang="en-US" dirty="0"/>
              <a:t>ORR 20% (1/5); SD 60% (3/5)</a:t>
            </a:r>
          </a:p>
          <a:p>
            <a:pPr lvl="1"/>
            <a:r>
              <a:rPr lang="en-US" dirty="0"/>
              <a:t>1 (NIVO + IPI)</a:t>
            </a:r>
          </a:p>
          <a:p>
            <a:pPr lvl="2"/>
            <a:r>
              <a:rPr lang="en-US" dirty="0"/>
              <a:t>No response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E503A77E-CC9E-4D1B-940C-00C6C79C3547}"/>
              </a:ext>
            </a:extLst>
          </p:cNvPr>
          <p:cNvSpPr txBox="1">
            <a:spLocks/>
          </p:cNvSpPr>
          <p:nvPr/>
        </p:nvSpPr>
        <p:spPr>
          <a:xfrm>
            <a:off x="1524000" y="5626787"/>
            <a:ext cx="2971800" cy="51548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1pPr>
            <a:lvl2pPr marL="456902" algn="ctr" rtl="0" eaLnBrk="0" fontAlgn="base" hangingPunct="0">
              <a:spcBef>
                <a:spcPct val="5000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2pPr>
            <a:lvl3pPr marL="913808" algn="ctr" rtl="0" eaLnBrk="0" fontAlgn="base" hangingPunct="0">
              <a:spcBef>
                <a:spcPct val="5000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3pPr>
            <a:lvl4pPr marL="1370713" algn="ctr" rtl="0" eaLnBrk="0" fontAlgn="base" hangingPunct="0">
              <a:spcBef>
                <a:spcPct val="5000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4pPr>
            <a:lvl5pPr marL="1827617" algn="ctr" rtl="0" eaLnBrk="0" fontAlgn="base" hangingPunct="0">
              <a:spcBef>
                <a:spcPct val="5000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5pPr>
            <a:lvl6pPr marL="2284516" algn="l" defTabSz="913808" rtl="0" eaLnBrk="1" latinLnBrk="0" hangingPunct="1"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6pPr>
            <a:lvl7pPr marL="2741419" algn="l" defTabSz="913808" rtl="0" eaLnBrk="1" latinLnBrk="0" hangingPunct="1"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7pPr>
            <a:lvl8pPr marL="3198320" algn="l" defTabSz="913808" rtl="0" eaLnBrk="1" latinLnBrk="0" hangingPunct="1"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8pPr>
            <a:lvl9pPr marL="3655229" algn="l" defTabSz="913808" rtl="0" eaLnBrk="1" latinLnBrk="0" hangingPunct="1"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Schenk et al. ESMO 2022; Poster 820P</a:t>
            </a:r>
          </a:p>
        </p:txBody>
      </p:sp>
    </p:spTree>
    <p:extLst>
      <p:ext uri="{BB962C8B-B14F-4D97-AF65-F5344CB8AC3E}">
        <p14:creationId xmlns:p14="http://schemas.microsoft.com/office/powerpoint/2010/main" val="963992574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74F49-6134-6C73-EEF9-69D14E6A2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Therapies of Interest in NMSC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B4268-FC13-0E43-9F0A-BD3FD7CEA7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Intralesional</a:t>
            </a:r>
          </a:p>
          <a:p>
            <a:pPr lvl="1"/>
            <a:r>
              <a:rPr lang="en-US" dirty="0"/>
              <a:t>RP1 (CERPASS, ARTACUS): CSCC</a:t>
            </a:r>
          </a:p>
          <a:p>
            <a:pPr lvl="1"/>
            <a:r>
              <a:rPr lang="en-US" dirty="0" err="1"/>
              <a:t>Daromun</a:t>
            </a:r>
            <a:r>
              <a:rPr lang="en-US" dirty="0"/>
              <a:t> (L19IL2 + L19TNF): BCC</a:t>
            </a:r>
          </a:p>
          <a:p>
            <a:pPr lvl="1"/>
            <a:r>
              <a:rPr lang="en-US" dirty="0"/>
              <a:t>IFX-Hu2.0: Merkel cell carcinoma (MCC)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Systemic</a:t>
            </a:r>
          </a:p>
          <a:p>
            <a:pPr lvl="1"/>
            <a:r>
              <a:rPr lang="en-US" dirty="0"/>
              <a:t>Neoadjuvant nivolumab plus </a:t>
            </a:r>
            <a:r>
              <a:rPr lang="en-US" dirty="0" err="1"/>
              <a:t>relatlimab</a:t>
            </a:r>
            <a:r>
              <a:rPr lang="en-US" dirty="0"/>
              <a:t>: MCC</a:t>
            </a:r>
          </a:p>
        </p:txBody>
      </p:sp>
    </p:spTree>
    <p:extLst>
      <p:ext uri="{BB962C8B-B14F-4D97-AF65-F5344CB8AC3E}">
        <p14:creationId xmlns:p14="http://schemas.microsoft.com/office/powerpoint/2010/main" val="148371864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1A6C8-C92E-A241-858C-742836094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Commercial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225B5-DDBB-F04C-87FC-4A699DA27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1640" y="1240953"/>
            <a:ext cx="9436848" cy="1323951"/>
          </a:xfrm>
        </p:spPr>
        <p:txBody>
          <a:bodyPr/>
          <a:lstStyle/>
          <a:p>
            <a:pPr marL="98425" indent="0">
              <a:buNone/>
            </a:pPr>
            <a:r>
              <a:rPr lang="en-US" sz="2500" b="0" dirty="0">
                <a:solidFill>
                  <a:schemeClr val="tx1"/>
                </a:solidFill>
              </a:rPr>
              <a:t>This activity is supported by an educational grant from Merck.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F6875F1-59FE-254D-A8FE-1316270A7DC6}"/>
              </a:ext>
            </a:extLst>
          </p:cNvPr>
          <p:cNvSpPr txBox="1">
            <a:spLocks/>
          </p:cNvSpPr>
          <p:nvPr/>
        </p:nvSpPr>
        <p:spPr bwMode="auto">
          <a:xfrm>
            <a:off x="912286" y="3251348"/>
            <a:ext cx="1053229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12750" rtl="0" eaLnBrk="0" fontAlgn="base" latinLnBrk="0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Research To Practice CME Planning Committee Members, </a:t>
            </a:r>
            <a:b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</a:b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Staff and Reviewers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0DDE065-FB06-F943-98BC-99AF1283D66B}"/>
              </a:ext>
            </a:extLst>
          </p:cNvPr>
          <p:cNvSpPr txBox="1">
            <a:spLocks/>
          </p:cNvSpPr>
          <p:nvPr/>
        </p:nvSpPr>
        <p:spPr bwMode="auto">
          <a:xfrm>
            <a:off x="1051640" y="4581128"/>
            <a:ext cx="10512305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90525" indent="-292100" algn="l" defTabSz="412750" rtl="0" eaLnBrk="0" fontAlgn="base" hangingPunct="0">
              <a:lnSpc>
                <a:spcPct val="105000"/>
              </a:lnSpc>
              <a:spcBef>
                <a:spcPct val="3000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Arial" pitchFamily="-72" charset="0"/>
              <a:buChar char="•"/>
              <a:defRPr sz="2900" b="1">
                <a:solidFill>
                  <a:srgbClr val="000000"/>
                </a:solidFill>
                <a:latin typeface="Calibri" charset="0"/>
                <a:ea typeface="MS PGothic" pitchFamily="34" charset="-128"/>
                <a:cs typeface="MS PGothic" charset="0"/>
              </a:defRPr>
            </a:lvl1pPr>
            <a:lvl2pPr marL="782638" indent="-260350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-72" charset="2"/>
              <a:buChar char=""/>
              <a:defRPr sz="2600" b="1">
                <a:solidFill>
                  <a:srgbClr val="000000"/>
                </a:solidFill>
                <a:latin typeface="Calibri" charset="0"/>
                <a:ea typeface="MS PGothic" pitchFamily="34" charset="-128"/>
              </a:defRPr>
            </a:lvl2pPr>
            <a:lvl3pPr marL="1173163" indent="-193675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Char char=""/>
              <a:defRPr sz="24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  <a:cs typeface="ＭＳ Ｐゴシック" pitchFamily="-72" charset="-128"/>
              </a:defRPr>
            </a:lvl3pPr>
            <a:lvl4pPr marL="1565275" indent="-193675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-72" charset="2"/>
              <a:buChar char=""/>
              <a:defRPr sz="22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</a:defRPr>
            </a:lvl4pPr>
            <a:lvl5pPr marL="1957388" indent="-195263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Char char=""/>
              <a:defRPr sz="20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</a:defRPr>
            </a:lvl5pPr>
            <a:lvl6pPr marL="2615386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6pPr>
            <a:lvl7pPr marL="3072444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7pPr>
            <a:lvl8pPr marL="3529502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8pPr>
            <a:lvl9pPr marL="3986559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98425" marR="0" lvl="0" indent="0" algn="l" defTabSz="412750" rtl="0" eaLnBrk="0" fontAlgn="base" latinLnBrk="0" hangingPunct="0">
              <a:lnSpc>
                <a:spcPct val="105000"/>
              </a:lnSpc>
              <a:spcBef>
                <a:spcPct val="3000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Arial" pitchFamily="-72" charset="0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Planners, scientific staff and independent reviewers for Research To Practice have no relevant conflicts of interest to disclose.</a:t>
            </a:r>
          </a:p>
        </p:txBody>
      </p:sp>
    </p:spTree>
    <p:extLst>
      <p:ext uri="{BB962C8B-B14F-4D97-AF65-F5344CB8AC3E}">
        <p14:creationId xmlns:p14="http://schemas.microsoft.com/office/powerpoint/2010/main" val="199458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7687AEB-56FE-F74B-99EC-5789F3198E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9790" y="1066801"/>
            <a:ext cx="8229600" cy="4525963"/>
          </a:xfrm>
        </p:spPr>
        <p:txBody>
          <a:bodyPr>
            <a:normAutofit fontScale="92500" lnSpcReduction="10000"/>
          </a:bodyPr>
          <a:lstStyle/>
          <a:p>
            <a:endParaRPr lang="en-US" sz="788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788" i="1" dirty="0">
              <a:solidFill>
                <a:srgbClr val="FF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/>
              <a:t>Anti-PD1-based therapy is SOC front-line treatment for advanced CSCC</a:t>
            </a:r>
          </a:p>
          <a:p>
            <a:endParaRPr lang="en-US" dirty="0"/>
          </a:p>
          <a:p>
            <a:r>
              <a:rPr lang="en-US" dirty="0"/>
              <a:t>Neoadjuvant anti-PD1 therapy is effective with high </a:t>
            </a:r>
            <a:r>
              <a:rPr lang="en-US" dirty="0" err="1"/>
              <a:t>pCR</a:t>
            </a:r>
            <a:r>
              <a:rPr lang="en-US" dirty="0"/>
              <a:t> rate in CSCC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Early promise of IT in HHI-refractory BCC is encouraging and warrants investigation as front-line therapy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788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7F9F6B-EE4D-1F4C-854B-B84056454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5366" y="134587"/>
            <a:ext cx="8229600" cy="1143000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62575345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AF690AF-19BF-01A1-8D52-20A82A949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5480" y="1916832"/>
            <a:ext cx="9361040" cy="2520280"/>
          </a:xfrm>
          <a:solidFill>
            <a:srgbClr val="E9F8FD"/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txBody>
          <a:bodyPr lIns="365760" rIns="365760" anchor="ctr"/>
          <a:lstStyle/>
          <a:p>
            <a:pPr marL="98425" indent="0">
              <a:lnSpc>
                <a:spcPct val="100000"/>
              </a:lnSpc>
              <a:buNone/>
            </a:pPr>
            <a:r>
              <a:rPr lang="en-US" sz="3200" dirty="0"/>
              <a:t>This educational activity contains discussion of </a:t>
            </a:r>
            <a:br>
              <a:rPr lang="en-US" sz="3200" dirty="0"/>
            </a:br>
            <a:r>
              <a:rPr lang="en-US" sz="3200" dirty="0"/>
              <a:t>non-FDA-approved uses of agents and regimens. Please refer to official prescribing information for each product for approved indications. </a:t>
            </a:r>
          </a:p>
        </p:txBody>
      </p:sp>
    </p:spTree>
    <p:extLst>
      <p:ext uri="{BB962C8B-B14F-4D97-AF65-F5344CB8AC3E}">
        <p14:creationId xmlns:p14="http://schemas.microsoft.com/office/powerpoint/2010/main" val="406719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536" y="0"/>
            <a:ext cx="8424936" cy="126876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Agenda</a:t>
            </a:r>
            <a:endParaRPr lang="en-US" sz="2800" dirty="0">
              <a:solidFill>
                <a:srgbClr val="0432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04528" y="1268760"/>
            <a:ext cx="9944000" cy="5303520"/>
          </a:xfrm>
        </p:spPr>
        <p:txBody>
          <a:bodyPr/>
          <a:lstStyle/>
          <a:p>
            <a:pPr marL="98425" inden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accent2"/>
                </a:solidFill>
              </a:rPr>
              <a:t>Introduction</a:t>
            </a:r>
          </a:p>
          <a:p>
            <a:pPr marL="98425" inden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accent2"/>
                </a:solidFill>
              </a:rPr>
              <a:t>Module 1: </a:t>
            </a:r>
            <a:r>
              <a:rPr lang="en-US" sz="2800" dirty="0">
                <a:solidFill>
                  <a:schemeClr val="tx1"/>
                </a:solidFill>
              </a:rPr>
              <a:t>Evidence-Based Treatment of Nonmetastatic and Metastatic Melanoma — Dr Luke</a:t>
            </a:r>
          </a:p>
          <a:p>
            <a:pPr marL="98425" inden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accent2"/>
                </a:solidFill>
              </a:rPr>
              <a:t>Module 2: </a:t>
            </a:r>
            <a:r>
              <a:rPr lang="en-US" sz="2800" dirty="0">
                <a:solidFill>
                  <a:schemeClr val="tx1"/>
                </a:solidFill>
              </a:rPr>
              <a:t>Optimizing the Management of Nonmelanoma Skin Cancers — Dr </a:t>
            </a:r>
            <a:r>
              <a:rPr lang="en-US" sz="2800" dirty="0" err="1">
                <a:solidFill>
                  <a:schemeClr val="tx1"/>
                </a:solidFill>
              </a:rPr>
              <a:t>Khushalani</a:t>
            </a:r>
            <a:endParaRPr lang="en-US" sz="2800" dirty="0">
              <a:solidFill>
                <a:schemeClr val="tx1"/>
              </a:solidFill>
            </a:endParaRPr>
          </a:p>
          <a:p>
            <a:pPr marL="98425" inden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None/>
            </a:pPr>
            <a:endParaRPr lang="en-US" sz="28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766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089A614-9CA3-C9D6-A9F3-B2F94A05579F}"/>
              </a:ext>
            </a:extLst>
          </p:cNvPr>
          <p:cNvSpPr/>
          <p:nvPr/>
        </p:nvSpPr>
        <p:spPr bwMode="auto">
          <a:xfrm>
            <a:off x="694746" y="1196752"/>
            <a:ext cx="10945870" cy="576064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536" y="0"/>
            <a:ext cx="8424936" cy="126876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Agenda</a:t>
            </a:r>
            <a:endParaRPr lang="en-US" sz="2800" dirty="0">
              <a:solidFill>
                <a:srgbClr val="0432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04528" y="1268760"/>
            <a:ext cx="9727976" cy="5303520"/>
          </a:xfrm>
        </p:spPr>
        <p:txBody>
          <a:bodyPr/>
          <a:lstStyle/>
          <a:p>
            <a:pPr marL="98425" inden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bg1"/>
                </a:solidFill>
              </a:rPr>
              <a:t>Introduction</a:t>
            </a:r>
          </a:p>
          <a:p>
            <a:pPr marL="98425" inden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accent2"/>
                </a:solidFill>
              </a:rPr>
              <a:t>Module 1: </a:t>
            </a:r>
            <a:r>
              <a:rPr lang="en-US" sz="2800" dirty="0">
                <a:solidFill>
                  <a:schemeClr val="tx1"/>
                </a:solidFill>
              </a:rPr>
              <a:t>Evidence-Based Treatment of Nonmetastatic and Metastatic Melanoma — Dr Luke</a:t>
            </a:r>
          </a:p>
          <a:p>
            <a:pPr marL="98425" inden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accent2"/>
                </a:solidFill>
              </a:rPr>
              <a:t>Module 2: </a:t>
            </a:r>
            <a:r>
              <a:rPr lang="en-US" sz="2800" dirty="0">
                <a:solidFill>
                  <a:schemeClr val="tx1"/>
                </a:solidFill>
              </a:rPr>
              <a:t>Optimizing the Management of Nonmelanoma Skin Cancers — Dr </a:t>
            </a:r>
            <a:r>
              <a:rPr lang="en-US" sz="2800" dirty="0" err="1">
                <a:solidFill>
                  <a:schemeClr val="tx1"/>
                </a:solidFill>
              </a:rPr>
              <a:t>Khushalani</a:t>
            </a:r>
            <a:endParaRPr lang="en-US" sz="2800" dirty="0">
              <a:solidFill>
                <a:schemeClr val="tx1"/>
              </a:solidFill>
            </a:endParaRPr>
          </a:p>
          <a:p>
            <a:pPr marL="98425" inden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None/>
            </a:pPr>
            <a:endParaRPr lang="en-US" sz="28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309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CFG_REPOLL" val="true"/>
  <p:tag name="KPI_CFG_RPCLEARS" val="true"/>
  <p:tag name="KPI_CFG_FB_TYPE" val="Tiny Counter"/>
  <p:tag name="KPI_CFG_FB_MONITOR" val="Slide Show Monitor"/>
  <p:tag name="KPI_CFG_FB_POSITION" val="Bottom Right"/>
  <p:tag name="KPI_CFG_INS_CLK" val="false"/>
  <p:tag name="KPI_CFG_UNITS" val="1"/>
  <p:tag name="KPI_CFG_SPEED" val="false"/>
  <p:tag name="KPI_SLIDE_COUNT" val="89"/>
  <p:tag name="KPI_VERSION" val="2.0.10292.1"/>
  <p:tag name="KPI_STORAGE" val="&lt;keypoint&quot;&quot;&lt;roster&quot;&quot;&lt;currentId&quot;200&quot;&gt;&lt;trIndex&quot;&quot;&lt;tr(@tid:1@pid:1)&quot;&quot;&lt;v&quot;1&quot;&gt;&gt;&lt;tr(@tid:1@pid:2)&quot;&quot;&lt;v&quot;2&quot;&gt;&gt;&lt;tr(@tid:1@pid:3)&quot;&quot;&lt;v&quot;3&quot;&gt;&gt;&lt;tr(@tid:1@pid:4)&quot;&quot;&lt;v&quot;4&quot;&gt;&gt;&lt;tr(@tid:1@pid:5)&quot;&quot;&lt;v&quot;5&quot;&gt;&gt;&lt;tr(@tid:1@pid:6)&quot;&quot;&lt;v&quot;6&quot;&gt;&gt;&lt;tr(@tid:1@pid:7)&quot;&quot;&lt;v&quot;7&quot;&gt;&gt;&lt;tr(@tid:1@pid:8)&quot;&quot;&lt;v&quot;8&quot;&gt;&gt;&lt;tr(@tid:1@pid:9)&quot;&quot;&lt;v&quot;9&quot;&gt;&gt;&lt;tr(@tid:1@pid:10)&quot;&quot;&lt;v&quot;10&quot;&gt;&gt;&lt;tr(@tid:1@pid:11)&quot;&quot;&lt;v&quot;11&quot;&gt;&gt;&lt;tr(@tid:1@pid:12)&quot;&quot;&lt;v&quot;12&quot;&gt;&gt;&lt;tr(@tid:1@pid:13)&quot;&quot;&lt;v&quot;13&quot;&gt;&gt;&lt;tr(@tid:1@pid:14)&quot;&quot;&lt;v&quot;14&quot;&gt;&gt;&lt;tr(@tid:1@pid:15)&quot;&quot;&lt;v&quot;15&quot;&gt;&gt;&lt;tr(@tid:1@pid:16)&quot;&quot;&lt;v&quot;16&quot;&gt;&gt;&lt;tr(@tid:1@pid:17)&quot;&quot;&lt;v&quot;17&quot;&gt;&gt;&lt;tr(@tid:1@pid:18)&quot;&quot;&lt;v&quot;18&quot;&gt;&gt;&lt;tr(@tid:1@pid:19)&quot;&quot;&lt;v&quot;19&quot;&gt;&gt;&lt;tr(@tid:1@pid:20)&quot;&quot;&lt;v&quot;20&quot;&gt;&gt;&lt;tr(@tid:1@pid:21)&quot;&quot;&lt;v&quot;21&quot;&gt;&gt;&lt;tr(@tid:1@pid:22)&quot;&quot;&lt;v&quot;22&quot;&gt;&gt;&lt;tr(@tid:1@pid:23)&quot;&quot;&lt;v&quot;23&quot;&gt;&gt;&lt;tr(@tid:1@pid:24)&quot;&quot;&lt;v&quot;24&quot;&gt;&gt;&lt;tr(@tid:1@pid:25)&quot;&quot;&lt;v&quot;25&quot;&gt;&gt;&lt;tr(@tid:1@pid:26)&quot;&quot;&lt;v&quot;26&quot;&gt;&gt;&lt;tr(@tid:1@pid:27)&quot;&quot;&lt;v&quot;27&quot;&gt;&gt;&lt;tr(@tid:1@pid:28)&quot;&quot;&lt;v&quot;28&quot;&gt;&gt;&lt;tr(@tid:1@pid:29)&quot;&quot;&lt;v&quot;29&quot;&gt;&gt;&lt;tr(@tid:1@pid:30)&quot;&quot;&lt;v&quot;30&quot;&gt;&gt;&lt;tr(@tid:1@pid:31)&quot;&quot;&lt;v&quot;31&quot;&gt;&gt;&lt;tr(@tid:1@pid:32)&quot;&quot;&lt;v&quot;32&quot;&gt;&gt;&lt;tr(@tid:1@pid:33)&quot;&quot;&lt;v&quot;33&quot;&gt;&gt;&lt;tr(@tid:1@pid:34)&quot;&quot;&lt;v&quot;34&quot;&gt;&gt;&lt;tr(@tid:1@pid:35)&quot;&quot;&lt;v&quot;35&quot;&gt;&gt;&lt;tr(@tid:1@pid:36)&quot;&quot;&lt;v&quot;36&quot;&gt;&gt;&lt;tr(@tid:1@pid:37)&quot;&quot;&lt;v&quot;37&quot;&gt;&gt;&lt;tr(@tid:1@pid:38)&quot;&quot;&lt;v&quot;38&quot;&gt;&gt;&lt;tr(@tid:1@pid:39)&quot;&quot;&lt;v&quot;39&quot;&gt;&gt;&lt;tr(@tid:1@pid:40)&quot;&quot;&lt;v&quot;40&quot;&gt;&gt;&lt;tr(@tid:1@pid:41)&quot;&quot;&lt;v&quot;41&quot;&gt;&gt;&lt;tr(@tid:1@pid:42)&quot;&quot;&lt;v&quot;42&quot;&gt;&gt;&lt;tr(@tid:1@pid:43)&quot;&quot;&lt;v&quot;43&quot;&gt;&gt;&lt;tr(@tid:1@pid:44)&quot;&quot;&lt;v&quot;44&quot;&gt;&gt;&lt;tr(@tid:1@pid:45)&quot;&quot;&lt;v&quot;45&quot;&gt;&gt;&lt;tr(@tid:1@pid:46)&quot;&quot;&lt;v&quot;46&quot;&gt;&gt;&lt;tr(@tid:1@pid:47)&quot;&quot;&lt;v&quot;47&quot;&gt;&gt;&lt;tr(@tid:1@pid:48)&quot;&quot;&lt;v&quot;48&quot;&gt;&gt;&lt;tr(@tid:1@pid:49)&quot;&quot;&lt;v&quot;49&quot;&gt;&gt;&lt;tr(@tid:1@pid:50)&quot;&quot;&lt;v&quot;50&quot;&gt;&gt;&lt;tr(@tid:1@pid:51)&quot;&quot;&lt;v&quot;51&quot;&gt;&gt;&lt;tr(@tid:1@pid:52)&quot;&quot;&lt;v&quot;52&quot;&gt;&gt;&lt;tr(@tid:1@pid:53)&quot;&quot;&lt;v&quot;53&quot;&gt;&gt;&lt;tr(@tid:1@pid:54)&quot;&quot;&lt;v&quot;54&quot;&gt;&gt;&lt;tr(@tid:1@pid:55)&quot;&quot;&lt;v&quot;55&quot;&gt;&gt;&lt;tr(@tid:1@pid:56)&quot;&quot;&lt;v&quot;56&quot;&gt;&gt;&lt;tr(@tid:1@pid:57)&quot;&quot;&lt;v&quot;57&quot;&gt;&gt;&lt;tr(@tid:1@pid:58)&quot;&quot;&lt;v&quot;58&quot;&gt;&gt;&lt;tr(@tid:1@pid:59)&quot;&quot;&lt;v&quot;59&quot;&gt;&gt;&lt;tr(@tid:1@pid:60)&quot;&quot;&lt;v&quot;60&quot;&gt;&gt;&lt;tr(@tid:1@pid:61)&quot;&quot;&lt;v&quot;61&quot;&gt;&gt;&lt;tr(@tid:1@pid:62)&quot;&quot;&lt;v&quot;62&quot;&gt;&gt;&lt;tr(@tid:1@pid:63)&quot;&quot;&lt;v&quot;63&quot;&gt;&gt;&lt;tr(@tid:1@pid:64)&quot;&quot;&lt;v&quot;64&quot;&gt;&gt;&lt;tr(@tid:1@pid:65)&quot;&quot;&lt;v&quot;65&quot;&gt;&gt;&lt;tr(@tid:1@pid:66)&quot;&quot;&lt;v&quot;66&quot;&gt;&gt;&lt;tr(@tid:1@pid:67)&quot;&quot;&lt;v&quot;67&quot;&gt;&gt;&lt;tr(@tid:1@pid:68)&quot;&quot;&lt;v&quot;68&quot;&gt;&gt;&lt;tr(@tid:1@pid:69)&quot;&quot;&lt;v&quot;69&quot;&gt;&gt;&lt;tr(@tid:1@pid:70)&quot;&quot;&lt;v&quot;70&quot;&gt;&gt;&lt;tr(@tid:1@pid:71)&quot;&quot;&lt;v&quot;71&quot;&gt;&gt;&lt;tr(@tid:1@pid:72)&quot;&quot;&lt;v&quot;72&quot;&gt;&gt;&lt;tr(@tid:1@pid:73)&quot;&quot;&lt;v&quot;73&quot;&gt;&gt;&lt;tr(@tid:1@pid:74)&quot;&quot;&lt;v&quot;74&quot;&gt;&gt;&lt;tr(@tid:1@pid:75)&quot;&quot;&lt;v&quot;75&quot;&gt;&gt;&lt;tr(@tid:1@pid:76)&quot;&quot;&lt;v&quot;76&quot;&gt;&gt;&lt;tr(@tid:1@pid:77)&quot;&quot;&lt;v&quot;77&quot;&gt;&gt;&lt;tr(@tid:1@pid:78)&quot;&quot;&lt;v&quot;78&quot;&gt;&gt;&lt;tr(@tid:1@pid:79)&quot;&quot;&lt;v&quot;79&quot;&gt;&gt;&lt;tr(@tid:1@pid:80)&quot;&quot;&lt;v&quot;80&quot;&gt;&gt;&lt;tr(@tid:1@pid:81)&quot;&quot;&lt;v&quot;81&quot;&gt;&gt;&lt;tr(@tid:1@pid:82)&quot;&quot;&lt;v&quot;82&quot;&gt;&gt;&lt;tr(@tid:1@pid:83)&quot;&quot;&lt;v&quot;83&quot;&gt;&gt;&lt;tr(@tid:1@pid:84)&quot;&quot;&lt;v&quot;84&quot;&gt;&gt;&lt;tr(@tid:1@pid:85)&quot;&quot;&lt;v&quot;85&quot;&gt;&gt;&lt;tr(@tid:1@pid:86)&quot;&quot;&lt;v&quot;86&quot;&gt;&gt;&lt;tr(@tid:1@pid:87)&quot;&quot;&lt;v&quot;87&quot;&gt;&gt;&lt;tr(@tid:1@pid:88)&quot;&quot;&lt;v&quot;88&quot;&gt;&gt;&lt;tr(@tid:1@pid:89)&quot;&quot;&lt;v&quot;89&quot;&gt;&gt;&lt;tr(@tid:1@pid:90)&quot;&quot;&lt;v&quot;90&quot;&gt;&gt;&lt;tr(@tid:1@pid:91)&quot;&quot;&lt;v&quot;91&quot;&gt;&gt;&lt;tr(@tid:1@pid:92)&quot;&quot;&lt;v&quot;92&quot;&gt;&gt;&lt;tr(@tid:1@pid:93)&quot;&quot;&lt;v&quot;93&quot;&gt;&gt;&lt;tr(@tid:1@pid:94)&quot;&quot;&lt;v&quot;94&quot;&gt;&gt;&lt;tr(@tid:1@pid:95)&quot;&quot;&lt;v&quot;95&quot;&gt;&gt;&lt;tr(@tid:1@pid:96)&quot;&quot;&lt;v&quot;96&quot;&gt;&gt;&lt;tr(@tid:1@pid:97)&quot;&quot;&lt;v&quot;97&quot;&gt;&gt;&lt;tr(@tid:1@pid:98)&quot;&quot;&lt;v&quot;98&quot;&gt;&gt;&lt;tr(@tid:1@pid:99)&quot;&quot;&lt;v&quot;99&quot;&gt;&gt;&lt;tr(@tid:1@pid:100)&quot;&quot;&lt;v&quot;100&quot;&gt;&gt;&lt;tr(@tid:2@pid:1)&quot;&quot;&lt;v&quot;101&quot;&gt;&gt;&lt;tr(@tid:2@pid:2)&quot;&quot;&lt;v&quot;102&quot;&gt;&gt;&lt;tr(@tid:2@pid:3)&quot;&quot;&lt;v&quot;103&quot;&gt;&gt;&lt;tr(@tid:2@pid:4)&quot;&quot;&lt;v&quot;104&quot;&gt;&gt;&lt;tr(@tid:2@pid:5)&quot;&quot;&lt;v&quot;105&quot;&gt;&gt;&lt;tr(@tid:2@pid:6)&quot;&quot;&lt;v&quot;106&quot;&gt;&gt;&lt;tr(@tid:2@pid:7)&quot;&quot;&lt;v&quot;107&quot;&gt;&gt;&lt;tr(@tid:2@pid:8)&quot;&quot;&lt;v&quot;108&quot;&gt;&gt;&lt;tr(@tid:2@pid:9)&quot;&quot;&lt;v&quot;109&quot;&gt;&gt;&lt;tr(@tid:2@pid:10)&quot;&quot;&lt;v&quot;110&quot;&gt;&gt;&lt;tr(@tid:2@pid:11)&quot;&quot;&lt;v&quot;111&quot;&gt;&gt;&lt;tr(@tid:2@pid:12)&quot;&quot;&lt;v&quot;112&quot;&gt;&gt;&lt;tr(@tid:2@pid:13)&quot;&quot;&lt;v&quot;113&quot;&gt;&gt;&lt;tr(@tid:2@pid:14)&quot;&quot;&lt;v&quot;114&quot;&gt;&gt;&lt;tr(@tid:2@pid:15)&quot;&quot;&lt;v&quot;115&quot;&gt;&gt;&lt;tr(@tid:2@pid:16)&quot;&quot;&lt;v&quot;116&quot;&gt;&gt;&lt;tr(@tid:2@pid:17)&quot;&quot;&lt;v&quot;117&quot;&gt;&gt;&lt;tr(@tid:2@pid:18)&quot;&quot;&lt;v&quot;118&quot;&gt;&gt;&lt;tr(@tid:2@pid:19)&quot;&quot;&lt;v&quot;119&quot;&gt;&gt;&lt;tr(@tid:2@pid:20)&quot;&quot;&lt;v&quot;120&quot;&gt;&gt;&lt;tr(@tid:2@pid:21)&quot;&quot;&lt;v&quot;121&quot;&gt;&gt;&lt;tr(@tid:2@pid:22)&quot;&quot;&lt;v&quot;122&quot;&gt;&gt;&lt;tr(@tid:2@pid:23)&quot;&quot;&lt;v&quot;123&quot;&gt;&gt;&lt;tr(@tid:2@pid:24)&quot;&quot;&lt;v&quot;124&quot;&gt;&gt;&lt;tr(@tid:2@pid:25)&quot;&quot;&lt;v&quot;125&quot;&gt;&gt;&lt;tr(@tid:2@pid:26)&quot;&quot;&lt;v&quot;126&quot;&gt;&gt;&lt;tr(@tid:2@pid:27)&quot;&quot;&lt;v&quot;127&quot;&gt;&gt;&lt;tr(@tid:2@pid:28)&quot;&quot;&lt;v&quot;128&quot;&gt;&gt;&lt;tr(@tid:2@pid:29)&quot;&quot;&lt;v&quot;129&quot;&gt;&gt;&lt;tr(@tid:2@pid:30)&quot;&quot;&lt;v&quot;130&quot;&gt;&gt;&lt;tr(@tid:2@pid:31)&quot;&quot;&lt;v&quot;131&quot;&gt;&gt;&lt;tr(@tid:2@pid:32)&quot;&quot;&lt;v&quot;132&quot;&gt;&gt;&lt;tr(@tid:2@pid:33)&quot;&quot;&lt;v&quot;133&quot;&gt;&gt;&lt;tr(@tid:2@pid:34)&quot;&quot;&lt;v&quot;134&quot;&gt;&gt;&lt;tr(@tid:2@pid:35)&quot;&quot;&lt;v&quot;135&quot;&gt;&gt;&lt;tr(@tid:2@pid:36)&quot;&quot;&lt;v&quot;136&quot;&gt;&gt;&lt;tr(@tid:2@pid:37)&quot;&quot;&lt;v&quot;137&quot;&gt;&gt;&lt;tr(@tid:2@pid:38)&quot;&quot;&lt;v&quot;138&quot;&gt;&gt;&lt;tr(@tid:2@pid:39)&quot;&quot;&lt;v&quot;139&quot;&gt;&gt;&lt;tr(@tid:2@pid:40)&quot;&quot;&lt;v&quot;140&quot;&gt;&gt;&lt;tr(@tid:2@pid:41)&quot;&quot;&lt;v&quot;141&quot;&gt;&gt;&lt;tr(@tid:2@pid:42)&quot;&quot;&lt;v&quot;142&quot;&gt;&gt;&lt;tr(@tid:2@pid:43)&quot;&quot;&lt;v&quot;143&quot;&gt;&gt;&lt;tr(@tid:2@pid:44)&quot;&quot;&lt;v&quot;144&quot;&gt;&gt;&lt;tr(@tid:2@pid:45)&quot;&quot;&lt;v&quot;145&quot;&gt;&gt;&lt;tr(@tid:2@pid:46)&quot;&quot;&lt;v&quot;146&quot;&gt;&gt;&lt;tr(@tid:2@pid:47)&quot;&quot;&lt;v&quot;147&quot;&gt;&gt;&lt;tr(@tid:2@pid:48)&quot;&quot;&lt;v&quot;148&quot;&gt;&gt;&lt;tr(@tid:2@pid:49)&quot;&quot;&lt;v&quot;149&quot;&gt;&gt;&lt;tr(@tid:2@pid:50)&quot;&quot;&lt;v&quot;150&quot;&gt;&gt;&lt;tr(@tid:2@pid:51)&quot;&quot;&lt;v&quot;151&quot;&gt;&gt;&lt;tr(@tid:2@pid:52)&quot;&quot;&lt;v&quot;152&quot;&gt;&gt;&lt;tr(@tid:2@pid:53)&quot;&quot;&lt;v&quot;153&quot;&gt;&gt;&lt;tr(@tid:2@pid:54)&quot;&quot;&lt;v&quot;154&quot;&gt;&gt;&lt;tr(@tid:2@pid:55)&quot;&quot;&lt;v&quot;155&quot;&gt;&gt;&lt;tr(@tid:2@pid:56)&quot;&quot;&lt;v&quot;156&quot;&gt;&gt;&lt;tr(@tid:2@pid:57)&quot;&quot;&lt;v&quot;157&quot;&gt;&gt;&lt;tr(@tid:2@pid:58)&quot;&quot;&lt;v&quot;158&quot;&gt;&gt;&lt;tr(@tid:2@pid:59)&quot;&quot;&lt;v&quot;159&quot;&gt;&gt;&lt;tr(@tid:2@pid:60)&quot;&quot;&lt;v&quot;160&quot;&gt;&gt;&lt;tr(@tid:2@pid:61)&quot;&quot;&lt;v&quot;161&quot;&gt;&gt;&lt;tr(@tid:2@pid:62)&quot;&quot;&lt;v&quot;162&quot;&gt;&gt;&lt;tr(@tid:2@pid:63)&quot;&quot;&lt;v&quot;163&quot;&gt;&gt;&lt;tr(@tid:2@pid:64)&quot;&quot;&lt;v&quot;164&quot;&gt;&gt;&lt;tr(@tid:2@pid:65)&quot;&quot;&lt;v&quot;165&quot;&gt;&gt;&lt;tr(@tid:2@pid:66)&quot;&quot;&lt;v&quot;166&quot;&gt;&gt;&lt;tr(@tid:2@pid:67)&quot;&quot;&lt;v&quot;167&quot;&gt;&gt;&lt;tr(@tid:2@pid:68)&quot;&quot;&lt;v&quot;168&quot;&gt;&gt;&lt;tr(@tid:2@pid:69)&quot;&quot;&lt;v&quot;169&quot;&gt;&gt;&lt;tr(@tid:2@pid:70)&quot;&quot;&lt;v&quot;170&quot;&gt;&gt;&lt;tr(@tid:2@pid:71)&quot;&quot;&lt;v&quot;171&quot;&gt;&gt;&lt;tr(@tid:2@pid:72)&quot;&quot;&lt;v&quot;172&quot;&gt;&gt;&lt;tr(@tid:2@pid:73)&quot;&quot;&lt;v&quot;173&quot;&gt;&gt;&lt;tr(@tid:2@pid:74)&quot;&quot;&lt;v&quot;174&quot;&gt;&gt;&lt;tr(@tid:2@pid:75)&quot;&quot;&lt;v&quot;175&quot;&gt;&gt;&lt;tr(@tid:2@pid:76)&quot;&quot;&lt;v&quot;176&quot;&gt;&gt;&lt;tr(@tid:2@pid:77)&quot;&quot;&lt;v&quot;177&quot;&gt;&gt;&lt;tr(@tid:2@pid:78)&quot;&quot;&lt;v&quot;178&quot;&gt;&gt;&lt;tr(@tid:2@pid:79)&quot;&quot;&lt;v&quot;179&quot;&gt;&gt;&lt;tr(@tid:2@pid:80)&quot;&quot;&lt;v&quot;180&quot;&gt;&gt;&lt;tr(@tid:2@pid:81)&quot;&quot;&lt;v&quot;181&quot;&gt;&gt;&lt;tr(@tid:2@pid:82)&quot;&quot;&lt;v&quot;182&quot;&gt;&gt;&lt;tr(@tid:2@pid:83)&quot;&quot;&lt;v&quot;183&quot;&gt;&gt;&lt;tr(@tid:2@pid:84)&quot;&quot;&lt;v&quot;184&quot;&gt;&gt;&lt;tr(@tid:2@pid:85)&quot;&quot;&lt;v&quot;185&quot;&gt;&gt;&lt;tr(@tid:2@pid:86)&quot;&quot;&lt;v&quot;186&quot;&gt;&gt;&lt;tr(@tid:2@pid:87)&quot;&quot;&lt;v&quot;187&quot;&gt;&gt;&lt;tr(@tid:2@pid:88)&quot;&quot;&lt;v&quot;188&quot;&gt;&gt;&lt;tr(@tid:2@pid:89)&quot;&quot;&lt;v&quot;189&quot;&gt;&gt;&lt;tr(@tid:2@pid:90)&quot;&quot;&lt;v&quot;190&quot;&gt;&gt;&lt;tr(@tid:2@pid:91)&quot;&quot;&lt;v&quot;191&quot;&gt;&gt;&lt;tr(@tid:2@pid:92)&quot;&quot;&lt;v&quot;192&quot;&gt;&gt;&lt;tr(@tid:2@pid:93)&quot;&quot;&lt;v&quot;193&quot;&gt;&gt;&lt;tr(@tid:2@pid:94)&quot;&quot;&lt;v&quot;194&quot;&gt;&gt;&lt;tr(@tid:2@pid:95)&quot;&quot;&lt;v&quot;195&quot;&gt;&gt;&lt;tr(@tid:2@pid:96)&quot;&quot;&lt;v&quot;196&quot;&gt;&gt;&lt;tr(@tid:2@pid:97)&quot;&quot;&lt;v&quot;197&quot;&gt;&gt;&lt;tr(@tid:2@pid:98)&quot;&quot;&lt;v&quot;198&quot;&gt;&gt;&lt;tr(@tid:2@pid:99)&quot;&quot;&lt;v&quot;199&quot;&gt;&gt;&lt;tr(@tid:2@pid:100)&quot;&quot;&lt;v&quot;200&quot;&gt;&gt;&gt;&lt;people&quot;&quot;&lt;p(@id:101)&quot;&quot;&lt;f(@i:0)&quot;Keypad&quot;&gt;&lt;f(@i:1)&quot;1&quot;&gt;&gt;&lt;p(@id:102)&quot;&quot;&lt;f(@i:0)&quot;Keypad&quot;&gt;&lt;f(@i:1)&quot;2&quot;&gt;&gt;&lt;p(@id:103)&quot;&quot;&lt;f(@i:0)&quot;Keypad&quot;&gt;&lt;f(@i:1)&quot;3&quot;&gt;&gt;&lt;p(@id:104)&quot;&quot;&lt;f(@i:0)&quot;Keypad&quot;&gt;&lt;f(@i:1)&quot;4&quot;&gt;&gt;&lt;p(@id:105)&quot;&quot;&lt;f(@i:0)&quot;Keypad&quot;&gt;&lt;f(@i:1)&quot;5&quot;&gt;&gt;&lt;p(@id:106)&quot;&quot;&lt;f(@i:0)&quot;Keypad&quot;&gt;&lt;f(@i:1)&quot;6&quot;&gt;&gt;&lt;p(@id:107)&quot;&quot;&lt;f(@i:0)&quot;Keypad&quot;&gt;&lt;f(@i:1)&quot;7&quot;&gt;&gt;&lt;p(@id:108)&quot;&quot;&lt;f(@i:0)&quot;Keypad&quot;&gt;&lt;f(@i:1)&quot;8&quot;&gt;&gt;&lt;p(@id:109)&quot;&quot;&lt;f(@i:0)&quot;Keypad&quot;&gt;&lt;f(@i:1)&quot;9&quot;&gt;&gt;&lt;p(@id:110)&quot;&quot;&lt;f(@i:0)&quot;Keypad&quot;&gt;&lt;f(@i:1)&quot;10&quot;&gt;&gt;&lt;p(@id:111)&quot;&quot;&lt;f(@i:0)&quot;Keypad&quot;&gt;&lt;f(@i:1)&quot;11&quot;&gt;&gt;&lt;p(@id:112)&quot;&quot;&lt;f(@i:0)&quot;Keypad&quot;&gt;&lt;f(@i:1)&quot;12&quot;&gt;&gt;&lt;p(@id:113)&quot;&quot;&lt;f(@i:0)&quot;Keypad&quot;&gt;&lt;f(@i:1)&quot;13&quot;&gt;&gt;&lt;p(@id:114)&quot;&quot;&lt;f(@i:0)&quot;Keypad&quot;&gt;&lt;f(@i:1)&quot;14&quot;&gt;&gt;&lt;p(@id:115)&quot;&quot;&lt;f(@i:0)&quot;Keypad&quot;&gt;&lt;f(@i:1)&quot;15&quot;&gt;&gt;&lt;p(@id:116)&quot;&quot;&lt;f(@i:0)&quot;Keypad&quot;&gt;&lt;f(@i:1)&quot;16&quot;&gt;&gt;&lt;p(@id:117)&quot;&quot;&lt;f(@i:0)&quot;Keypad&quot;&gt;&lt;f(@i:1)&quot;17&quot;&gt;&gt;&lt;p(@id:118)&quot;&quot;&lt;f(@i:0)&quot;Keypad&quot;&gt;&lt;f(@i:1)&quot;18&quot;&gt;&gt;&lt;p(@id:119)&quot;&quot;&lt;f(@i:0)&quot;Keypad&quot;&gt;&lt;f(@i:1)&quot;19&quot;&gt;&gt;&lt;p(@id:120)&quot;&quot;&lt;f(@i:0)&quot;Keypad&quot;&gt;&lt;f(@i:1)&quot;20&quot;&gt;&gt;&lt;p(@id:121)&quot;&quot;&lt;f(@i:0)&quot;Keypad&quot;&gt;&lt;f(@i:1)&quot;21&quot;&gt;&gt;&lt;p(@id:122)&quot;&quot;&lt;f(@i:0)&quot;Keypad&quot;&gt;&lt;f(@i:1)&quot;22&quot;&gt;&gt;&lt;p(@id:123)&quot;&quot;&lt;f(@i:0)&quot;Keypad&quot;&gt;&lt;f(@i:1)&quot;23&quot;&gt;&gt;&lt;p(@id:124)&quot;&quot;&lt;f(@i:0)&quot;Keypad&quot;&gt;&lt;f(@i:1)&quot;24&quot;&gt;&gt;&lt;p(@id:125)&quot;&quot;&lt;f(@i:0)&quot;Keypad&quot;&gt;&lt;f(@i:1)&quot;25&quot;&gt;&gt;&lt;p(@id:126)&quot;&quot;&lt;f(@i:0)&quot;Keypad&quot;&gt;&lt;f(@i:1)&quot;26&quot;&gt;&gt;&lt;p(@id:127)&quot;&quot;&lt;f(@i:0)&quot;Keypad&quot;&gt;&lt;f(@i:1)&quot;27&quot;&gt;&gt;&lt;p(@id:128)&quot;&quot;&lt;f(@i:0)&quot;Keypad&quot;&gt;&lt;f(@i:1)&quot;28&quot;&gt;&gt;&lt;p(@id:129)&quot;&quot;&lt;f(@i:0)&quot;Keypad&quot;&gt;&lt;f(@i:1)&quot;29&quot;&gt;&gt;&lt;p(@id:130)&quot;&quot;&lt;f(@i:0)&quot;Keypad&quot;&gt;&lt;f(@i:1)&quot;30&quot;&gt;&gt;&lt;p(@id:131)&quot;&quot;&lt;f(@i:0)&quot;Keypad&quot;&gt;&lt;f(@i:1)&quot;31&quot;&gt;&gt;&lt;p(@id:132)&quot;&quot;&lt;f(@i:0)&quot;Keypad&quot;&gt;&lt;f(@i:1)&quot;32&quot;&gt;&gt;&lt;p(@id:133)&quot;&quot;&lt;f(@i:0)&quot;Keypad&quot;&gt;&lt;f(@i:1)&quot;33&quot;&gt;&gt;&lt;p(@id:134)&quot;&quot;&lt;f(@i:0)&quot;Keypad&quot;&gt;&lt;f(@i:1)&quot;34&quot;&gt;&gt;&lt;p(@id:135)&quot;&quot;&lt;f(@i:0)&quot;Keypad&quot;&gt;&lt;f(@i:1)&quot;35&quot;&gt;&gt;&lt;p(@id:136)&quot;&quot;&lt;f(@i:0)&quot;Keypad&quot;&gt;&lt;f(@i:1)&quot;36&quot;&gt;&gt;&lt;p(@id:137)&quot;&quot;&lt;f(@i:0)&quot;Keypad&quot;&gt;&lt;f(@i:1)&quot;37&quot;&gt;&gt;&lt;p(@id:138)&quot;&quot;&lt;f(@i:0)&quot;Keypad&quot;&gt;&lt;f(@i:1)&quot;38&quot;&gt;&gt;&lt;p(@id:139)&quot;&quot;&lt;f(@i:0)&quot;Keypad&quot;&gt;&lt;f(@i:1)&quot;39&quot;&gt;&gt;&lt;p(@id:140)&quot;&quot;&lt;f(@i:0)&quot;Keypad&quot;&gt;&lt;f(@i:1)&quot;40&quot;&gt;&gt;&lt;p(@id:141)&quot;&quot;&lt;f(@i:0)&quot;Keypad&quot;&gt;&lt;f(@i:1)&quot;41&quot;&gt;&gt;&lt;p(@id:142)&quot;&quot;&lt;f(@i:0)&quot;Keypad&quot;&gt;&lt;f(@i:1)&quot;42&quot;&gt;&gt;&lt;p(@id:143)&quot;&quot;&lt;f(@i:0)&quot;Keypad&quot;&gt;&lt;f(@i:1)&quot;43&quot;&gt;&gt;&lt;p(@id:144)&quot;&quot;&lt;f(@i:0)&quot;Keypad&quot;&gt;&lt;f(@i:1)&quot;44&quot;&gt;&gt;&lt;p(@id:145)&quot;&quot;&lt;f(@i:0)&quot;Keypad&quot;&gt;&lt;f(@i:1)&quot;45&quot;&gt;&gt;&lt;p(@id:146)&quot;&quot;&lt;f(@i:0)&quot;Keypad&quot;&gt;&lt;f(@i:1)&quot;46&quot;&gt;&gt;&lt;p(@id:147)&quot;&quot;&lt;f(@i:0)&quot;Keypad&quot;&gt;&lt;f(@i:1)&quot;47&quot;&gt;&gt;&lt;p(@id:148)&quot;&quot;&lt;f(@i:0)&quot;Keypad&quot;&gt;&lt;f(@i:1)&quot;48&quot;&gt;&gt;&lt;p(@id:149)&quot;&quot;&lt;f(@i:0)&quot;Keypad&quot;&gt;&lt;f(@i:1)&quot;49&quot;&gt;&gt;&lt;p(@id:150)&quot;&quot;&lt;f(@i:0)&quot;Keypad&quot;&gt;&lt;f(@i:1)&quot;50&quot;&gt;&gt;&lt;p(@id:151)&quot;&quot;&lt;f(@i:0)&quot;Keypad&quot;&gt;&lt;f(@i:1)&quot;51&quot;&gt;&gt;&lt;p(@id:152)&quot;&quot;&lt;f(@i:0)&quot;Keypad&quot;&gt;&lt;f(@i:1)&quot;52&quot;&gt;&gt;&lt;p(@id:153)&quot;&quot;&lt;f(@i:0)&quot;Keypad&quot;&gt;&lt;f(@i:1)&quot;53&quot;&gt;&gt;&lt;p(@id:154)&quot;&quot;&lt;f(@i:0)&quot;Keypad&quot;&gt;&lt;f(@i:1)&quot;54&quot;&gt;&gt;&lt;p(@id:155)&quot;&quot;&lt;f(@i:0)&quot;Keypad&quot;&gt;&lt;f(@i:1)&quot;55&quot;&gt;&gt;&lt;p(@id:156)&quot;&quot;&lt;f(@i:0)&quot;Keypad&quot;&gt;&lt;f(@i:1)&quot;56&quot;&gt;&gt;&lt;p(@id:157)&quot;&quot;&lt;f(@i:0)&quot;Keypad&quot;&gt;&lt;f(@i:1)&quot;57&quot;&gt;&gt;&lt;p(@id:158)&quot;&quot;&lt;f(@i:0)&quot;Keypad&quot;&gt;&lt;f(@i:1)&quot;58&quot;&gt;&gt;&lt;p(@id:159)&quot;&quot;&lt;f(@i:0)&quot;Keypad&quot;&gt;&lt;f(@i:1)&quot;59&quot;&gt;&gt;&lt;p(@id:160)&quot;&quot;&lt;f(@i:0)&quot;Keypad&quot;&gt;&lt;f(@i:1)&quot;60&quot;&gt;&gt;&lt;p(@id:161)&quot;&quot;&lt;f(@i:0)&quot;Keypad&quot;&gt;&lt;f(@i:1)&quot;61&quot;&gt;&gt;&lt;p(@id:162)&quot;&quot;&lt;f(@i:0)&quot;Keypad&quot;&gt;&lt;f(@i:1)&quot;62&quot;&gt;&gt;&lt;p(@id:163)&quot;&quot;&lt;f(@i:0)&quot;Keypad&quot;&gt;&lt;f(@i:1)&quot;63&quot;&gt;&gt;&lt;p(@id:164)&quot;&quot;&lt;f(@i:0)&quot;Keypad&quot;&gt;&lt;f(@i:1)&quot;64&quot;&gt;&gt;&lt;p(@id:165)&quot;&quot;&lt;f(@i:0)&quot;Keypad&quot;&gt;&lt;f(@i:1)&quot;65&quot;&gt;&gt;&lt;p(@id:166)&quot;&quot;&lt;f(@i:0)&quot;Keypad&quot;&gt;&lt;f(@i:1)&quot;66&quot;&gt;&gt;&lt;p(@id:167)&quot;&quot;&lt;f(@i:0)&quot;Keypad&quot;&gt;&lt;f(@i:1)&quot;67&quot;&gt;&gt;&lt;p(@id:168)&quot;&quot;&lt;f(@i:0)&quot;Keypad&quot;&gt;&lt;f(@i:1)&quot;68&quot;&gt;&gt;&lt;p(@id:169)&quot;&quot;&lt;f(@i:0)&quot;Keypad&quot;&gt;&lt;f(@i:1)&quot;69&quot;&gt;&gt;&lt;p(@id:170)&quot;&quot;&lt;f(@i:0)&quot;Keypad&quot;&gt;&lt;f(@i:1)&quot;70&quot;&gt;&gt;&lt;p(@id:171)&quot;&quot;&lt;f(@i:0)&quot;Keypad&quot;&gt;&lt;f(@i:1)&quot;71&quot;&gt;&gt;&lt;p(@id:172)&quot;&quot;&lt;f(@i:0)&quot;Keypad&quot;&gt;&lt;f(@i:1)&quot;72&quot;&gt;&gt;&lt;p(@id:173)&quot;&quot;&lt;f(@i:0)&quot;Keypad&quot;&gt;&lt;f(@i:1)&quot;73&quot;&gt;&gt;&lt;p(@id:174)&quot;&quot;&lt;f(@i:0)&quot;Keypad&quot;&gt;&lt;f(@i:1)&quot;74&quot;&gt;&gt;&lt;p(@id:175)&quot;&quot;&lt;f(@i:0)&quot;Keypad&quot;&gt;&lt;f(@i:1)&quot;75&quot;&gt;&gt;&lt;p(@id:176)&quot;&quot;&lt;f(@i:0)&quot;Keypad&quot;&gt;&lt;f(@i:1)&quot;76&quot;&gt;&gt;&lt;p(@id:177)&quot;&quot;&lt;f(@i:0)&quot;Keypad&quot;&gt;&lt;f(@i:1)&quot;77&quot;&gt;&gt;&lt;p(@id:178)&quot;&quot;&lt;f(@i:0)&quot;Keypad&quot;&gt;&lt;f(@i:1)&quot;78&quot;&gt;&gt;&lt;p(@id:179)&quot;&quot;&lt;f(@i:0)&quot;Keypad&quot;&gt;&lt;f(@i:1)&quot;79&quot;&gt;&gt;&lt;p(@id:180)&quot;&quot;&lt;f(@i:0)&quot;Keypad&quot;&gt;&lt;f(@i:1)&quot;80&quot;&gt;&gt;&lt;p(@id:181)&quot;&quot;&lt;f(@i:0)&quot;Keypad&quot;&gt;&lt;f(@i:1)&quot;81&quot;&gt;&gt;&lt;p(@id:182)&quot;&quot;&lt;f(@i:0)&quot;Keypad&quot;&gt;&lt;f(@i:1)&quot;82&quot;&gt;&gt;&lt;p(@id:183)&quot;&quot;&lt;f(@i:0)&quot;Keypad&quot;&gt;&lt;f(@i:1)&quot;83&quot;&gt;&gt;&lt;p(@id:184)&quot;&quot;&lt;f(@i:0)&quot;Keypad&quot;&gt;&lt;f(@i:1)&quot;84&quot;&gt;&gt;&lt;p(@id:185)&quot;&quot;&lt;f(@i:0)&quot;Keypad&quot;&gt;&lt;f(@i:1)&quot;85&quot;&gt;&gt;&lt;p(@id:186)&quot;&quot;&lt;f(@i:0)&quot;Keypad&quot;&gt;&lt;f(@i:1)&quot;86&quot;&gt;&gt;&lt;p(@id:187)&quot;&quot;&lt;f(@i:0)&quot;Keypad&quot;&gt;&lt;f(@i:1)&quot;87&quot;&gt;&gt;&lt;p(@id:188)&quot;&quot;&lt;f(@i:0)&quot;Keypad&quot;&gt;&lt;f(@i:1)&quot;88&quot;&gt;&gt;&lt;p(@id:189)&quot;&quot;&lt;f(@i:0)&quot;Keypad&quot;&gt;&lt;f(@i:1)&quot;89&quot;&gt;&gt;&lt;p(@id:190)&quot;&quot;&lt;f(@i:0)&quot;Keypad&quot;&gt;&lt;f(@i:1)&quot;90&quot;&gt;&gt;&lt;p(@id:191)&quot;&quot;&lt;f(@i:0)&quot;Keypad&quot;&gt;&lt;f(@i:1)&quot;91&quot;&gt;&gt;&lt;p(@id:192)&quot;&quot;&lt;f(@i:0)&quot;Keypad&quot;&gt;&lt;f(@i:1)&quot;92&quot;&gt;&gt;&lt;p(@id:193)&quot;&quot;&lt;f(@i:0)&quot;Keypad&quot;&gt;&lt;f(@i:1)&quot;93&quot;&gt;&gt;&lt;p(@id:194)&quot;&quot;&lt;f(@i:0)&quot;Keypad&quot;&gt;&lt;f(@i:1)&quot;94&quot;&gt;&gt;&lt;p(@id:195)&quot;&quot;&lt;f(@i:0)&quot;Keypad&quot;&gt;&lt;f(@i:1)&quot;95&quot;&gt;&gt;&lt;p(@id:196)&quot;&quot;&lt;f(@i:0)&quot;Keypad&quot;&gt;&lt;f(@i:1)&quot;96&quot;&gt;&gt;&lt;p(@id:197)&quot;&quot;&lt;f(@i:0)&quot;Keypad&quot;&gt;&lt;f(@i:1)&quot;97&quot;&gt;&gt;&lt;p(@id:198)&quot;&quot;&lt;f(@i:0)&quot;Keypad&quot;&gt;&lt;f(@i:1)&quot;98&quot;&gt;&gt;&lt;p(@id:199)&quot;&quot;&lt;f(@i:0)&quot;Keypad&quot;&gt;&lt;f(@i:1)&quot;99&quot;&gt;&gt;&lt;p(@id:200)&quot;&quot;&lt;f(@i:0)&quot;Keypad&quot;&gt;&lt;f(@i:1)&quot;100&quot;&gt;&gt;&gt;&lt;fields&quot;&quot;&lt;fld(@i:0)&quot;&quot;&lt;n&quot;First Name&quot;&gt;&gt;&lt;fld(@i:1)&quot;&quot;&lt;n&quot;Last Name&quot;&gt;&gt;&lt;fld(@i:2)&quot;&quot;&lt;n&quot;Entry Disabled&quot;&gt;&gt;&lt;fld(@i:3)&quot;&quot;&lt;n&quot;Participant Group&quot;&gt;&gt;&lt;fld(@i:4)&quot;&quot;&lt;n&quot;Team&quot;&gt;&gt;&lt;fld(@i:5)&quot;&quot;&lt;n&quot;Voting Weight&quot;&gt;&gt;&gt;&gt;&lt;chart&quot;&quot;&lt;styles&quot;&quot;&gt;&gt;&lt;teams&quot;&quot;&gt;&lt;transceivers&quot;&quot;&lt;t(@id:2@tt:ReplyPlus@n:Transceiver 2)&quot;&quot;&lt;f(@id:c)&quot;3&quot;&gt;&lt;f(@id:comType)&quot;Usb&quot;&gt;&lt;f(@id:com)&quot;[Auto]&quot;&gt;&lt;f(@id:kIdType)&quot;Static&quot;&gt;&lt;f(@id:ac)&quot;false&quot;&gt;&lt;f(@id:bl)&quot;Normal&quot;&gt;&lt;f(@id:dm)&quot;false&quot;&gt;&lt;f(@id:dp)&quot;false&quot;&gt;&lt;f(@id:kMin)&quot;1&quot;&gt;&lt;f(@id:kMax)&quot;250&quot;&gt;&lt;f(@id:pl)&quot;EuMax&quot;&gt;&lt;f(@id:rs)&quot;false&quot;&gt;&lt;f(@id:rr)&quot;false&quot;&gt;&lt;f(@id:sr)&quot;true&quot;&gt;&lt;f(@id:ss)&quot;true&quot;&gt;&lt;f(@id:wa)&quot;Off&quot;&gt;&gt;&gt;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heme/theme1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White blue bottom Moffitt">
  <a:themeElements>
    <a:clrScheme name="1_White blue bottom Moffit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White blue bottom Moffit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571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 MT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571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 MT" pitchFamily="34" charset="0"/>
          </a:defRPr>
        </a:defPPr>
      </a:lstStyle>
    </a:lnDef>
  </a:objectDefaults>
  <a:extraClrSchemeLst>
    <a:extraClrScheme>
      <a:clrScheme name="1_White blue bottom Moffit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 blue bottom Moffit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 blue bottom Moffit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 blue bottom Moffit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 blue bottom Moffit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 blue bottom Moffit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 blue bottom Moffit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 blue bottom Moffit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 blue bottom Moffit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 blue bottom Moffit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 blue bottom Moffit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 blue bottom Moffit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O_TITLE">
  <a:themeElements>
    <a:clrScheme name="OneOncology_Colors">
      <a:dk1>
        <a:srgbClr val="373838"/>
      </a:dk1>
      <a:lt1>
        <a:srgbClr val="FFFFFF"/>
      </a:lt1>
      <a:dk2>
        <a:srgbClr val="013432"/>
      </a:dk2>
      <a:lt2>
        <a:srgbClr val="DDE5ED"/>
      </a:lt2>
      <a:accent1>
        <a:srgbClr val="34B78F"/>
      </a:accent1>
      <a:accent2>
        <a:srgbClr val="1B806D"/>
      </a:accent2>
      <a:accent3>
        <a:srgbClr val="00573F"/>
      </a:accent3>
      <a:accent4>
        <a:srgbClr val="00A3EB"/>
      </a:accent4>
      <a:accent5>
        <a:srgbClr val="006CA9"/>
      </a:accent5>
      <a:accent6>
        <a:srgbClr val="004679"/>
      </a:accent6>
      <a:hlink>
        <a:srgbClr val="34B78F"/>
      </a:hlink>
      <a:folHlink>
        <a:srgbClr val="00573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O_PPT_TEMPLATE_FINAL_2023_Q3" id="{05C8B19C-71A9-F345-8F21-648E79E64CDF}" vid="{5BD77A82-99EF-CA46-966E-D5E76D8C7256}"/>
    </a:ext>
  </a:extLst>
</a:theme>
</file>

<file path=ppt/theme/theme5.xml><?xml version="1.0" encoding="utf-8"?>
<a:theme xmlns:a="http://schemas.openxmlformats.org/drawingml/2006/main" name="2022_CCO_Template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CO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0">
          <a:solidFill>
            <a:schemeClr val="bg1"/>
          </a:solidFill>
          <a:miter lim="800000"/>
          <a:headEnd/>
          <a:tailEnd/>
        </a:ln>
      </a:spPr>
      <a:bodyPr anchor="b"/>
      <a:lstStyle>
        <a:defPPr algn="ctr" eaLnBrk="1" hangingPunct="1">
          <a:spcBef>
            <a:spcPct val="35000"/>
          </a:spcBef>
          <a:spcAft>
            <a:spcPct val="25000"/>
          </a:spcAft>
          <a:buClr>
            <a:schemeClr val="folHlink"/>
          </a:buClr>
          <a:buNone/>
          <a:defRPr sz="1800" b="0" dirty="0">
            <a:solidFill>
              <a:schemeClr val="tx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algn="ctr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7_HTAA_Diabetes" id="{1367EE62-49C0-41AA-9F7D-AEA8A8F73D1D}" vid="{45DB6FF6-6200-4F3D-90FC-F48B64252754}"/>
    </a:ext>
  </a:extLst>
</a:theme>
</file>

<file path=ppt/theme/theme6.xml><?xml version="1.0" encoding="utf-8"?>
<a:theme xmlns:a="http://schemas.openxmlformats.org/drawingml/2006/main" name="2_2022_CCO_Template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CO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0">
          <a:solidFill>
            <a:schemeClr val="bg1"/>
          </a:solidFill>
          <a:miter lim="800000"/>
          <a:headEnd/>
          <a:tailEnd/>
        </a:ln>
      </a:spPr>
      <a:bodyPr anchor="b"/>
      <a:lstStyle>
        <a:defPPr algn="ctr" eaLnBrk="1" hangingPunct="1">
          <a:spcBef>
            <a:spcPct val="35000"/>
          </a:spcBef>
          <a:spcAft>
            <a:spcPct val="25000"/>
          </a:spcAft>
          <a:buClr>
            <a:schemeClr val="folHlink"/>
          </a:buClr>
          <a:buNone/>
          <a:defRPr sz="1800" b="0" dirty="0">
            <a:solidFill>
              <a:schemeClr val="tx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algn="ctr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7_HTAA_Diabetes" id="{1367EE62-49C0-41AA-9F7D-AEA8A8F73D1D}" vid="{45DB6FF6-6200-4F3D-90FC-F48B64252754}"/>
    </a:ext>
  </a:extLst>
</a:theme>
</file>

<file path=ppt/theme/theme7.xml><?xml version="1.0" encoding="utf-8"?>
<a:theme xmlns:a="http://schemas.openxmlformats.org/drawingml/2006/main" name="3_2022_CCO_Template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CO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0">
          <a:solidFill>
            <a:schemeClr val="bg1"/>
          </a:solidFill>
          <a:miter lim="800000"/>
          <a:headEnd/>
          <a:tailEnd/>
        </a:ln>
      </a:spPr>
      <a:bodyPr anchor="b"/>
      <a:lstStyle>
        <a:defPPr algn="ctr" eaLnBrk="1" hangingPunct="1">
          <a:spcBef>
            <a:spcPct val="35000"/>
          </a:spcBef>
          <a:spcAft>
            <a:spcPct val="25000"/>
          </a:spcAft>
          <a:buClr>
            <a:schemeClr val="folHlink"/>
          </a:buClr>
          <a:buNone/>
          <a:defRPr sz="1800" b="0" dirty="0">
            <a:solidFill>
              <a:schemeClr val="tx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algn="ctr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7_HTAA_Diabetes" id="{1367EE62-49C0-41AA-9F7D-AEA8A8F73D1D}" vid="{45DB6FF6-6200-4F3D-90FC-F48B64252754}"/>
    </a:ext>
  </a:extLst>
</a:theme>
</file>

<file path=ppt/theme/theme8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2_White blue bottom Moffitt">
  <a:themeElements>
    <a:clrScheme name="White blue bottom Moffit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White blue bottom Moffit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571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 MT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571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 MT" pitchFamily="34" charset="0"/>
          </a:defRPr>
        </a:defPPr>
      </a:lstStyle>
    </a:lnDef>
  </a:objectDefaults>
  <a:extraClrSchemeLst>
    <a:extraClrScheme>
      <a:clrScheme name="White blue bottom Moffit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blue bottom Moffit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blue bottom Moffit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blue bottom Moffit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blue bottom Moffit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blue bottom Moffit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blue bottom Moffit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blue bottom Moffit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blue bottom Moffit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blue bottom Moffit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blue bottom Moffit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blue bottom Moffit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62A45804C7345BFDE61DA2C172BE7" ma:contentTypeVersion="21" ma:contentTypeDescription="Create a new document." ma:contentTypeScope="" ma:versionID="500711ca9c67da191d2b15b5ca992245">
  <xsd:schema xmlns:xsd="http://www.w3.org/2001/XMLSchema" xmlns:xs="http://www.w3.org/2001/XMLSchema" xmlns:p="http://schemas.microsoft.com/office/2006/metadata/properties" xmlns:ns1="96f1686b-f877-4eb8-89ab-3a67a5dc2612" xmlns:ns3="b4104d5b-b872-4636-a728-507be7308f43" targetNamespace="http://schemas.microsoft.com/office/2006/metadata/properties" ma:root="true" ma:fieldsID="b508e5b81f94dd78c708f6de3fbd9d7e" ns1:_="" ns3:_="">
    <xsd:import namespace="96f1686b-f877-4eb8-89ab-3a67a5dc2612"/>
    <xsd:import namespace="b4104d5b-b872-4636-a728-507be7308f43"/>
    <xsd:element name="properties">
      <xsd:complexType>
        <xsd:sequence>
          <xsd:element name="documentManagement">
            <xsd:complexType>
              <xsd:all>
                <xsd:element ref="ns1:QID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AutoTags" minOccurs="0"/>
                <xsd:element ref="ns1:MediaServiceOCR" minOccurs="0"/>
                <xsd:element ref="ns1:MediaServiceDateTaken" minOccurs="0"/>
                <xsd:element ref="ns1:MediaServiceLocation" minOccurs="0"/>
                <xsd:element ref="ns3:SharedWithUsers" minOccurs="0"/>
                <xsd:element ref="ns3:SharedWithDetails" minOccurs="0"/>
                <xsd:element ref="ns1:MediaServiceEventHashCode" minOccurs="0"/>
                <xsd:element ref="ns1:MediaServiceGenerationTime" minOccurs="0"/>
                <xsd:element ref="ns3:TaxKeywordTaxHTField" minOccurs="0"/>
                <xsd:element ref="ns3:TaxCatchAll" minOccurs="0"/>
                <xsd:element ref="ns1:MediaServiceAutoKeyPoints" minOccurs="0"/>
                <xsd:element ref="ns1:MediaServiceKeyPoints" minOccurs="0"/>
                <xsd:element ref="ns1:lcf76f155ced4ddcb4097134ff3c332f" minOccurs="0"/>
                <xsd:element ref="ns1:MediaServiceObjectDetectorVersions" minOccurs="0"/>
                <xsd:element ref="ns1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1686b-f877-4eb8-89ab-3a67a5dc2612" elementFormDefault="qualified">
    <xsd:import namespace="http://schemas.microsoft.com/office/2006/documentManagement/types"/>
    <xsd:import namespace="http://schemas.microsoft.com/office/infopath/2007/PartnerControls"/>
    <xsd:element name="QID" ma:index="0" nillable="true" ma:displayName="QID" ma:indexed="true" ma:internalName="QID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Not started"/>
          <xsd:enumeration value="Web Build"/>
          <xsd:enumeration value="In Progress"/>
          <xsd:enumeration value="Launched"/>
          <xsd:enumeration value="Complete"/>
          <xsd:enumeration value="Delay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8" nillable="true" ma:displayName="MediaServiceAutoTags" ma:internalName="MediaServiceAutoTags" ma:readOnly="true">
      <xsd:simpleType>
        <xsd:restriction base="dms:Text"/>
      </xsd:simpleType>
    </xsd:element>
    <xsd:element name="MediaServiceOCR" ma:index="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4c811d1f-5e4a-4ee3-9cfd-88a4fb073c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04d5b-b872-4636-a728-507be7308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1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d75259b8-d078-43ce-9531-d35c0553c861}" ma:internalName="TaxCatchAll" ma:showField="CatchAllData" ma:web="b4104d5b-b872-4636-a728-507be7308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96f1686b-f877-4eb8-89ab-3a67a5dc2612" xsi:nil="true"/>
    <TaxCatchAll xmlns="b4104d5b-b872-4636-a728-507be7308f43" xsi:nil="true"/>
    <QID xmlns="96f1686b-f877-4eb8-89ab-3a67a5dc2612" xsi:nil="true"/>
    <lcf76f155ced4ddcb4097134ff3c332f xmlns="96f1686b-f877-4eb8-89ab-3a67a5dc2612">
      <Terms xmlns="http://schemas.microsoft.com/office/infopath/2007/PartnerControls"/>
    </lcf76f155ced4ddcb4097134ff3c332f>
    <TaxKeywordTaxHTField xmlns="b4104d5b-b872-4636-a728-507be7308f43">
      <Terms xmlns="http://schemas.microsoft.com/office/infopath/2007/PartnerControls"/>
    </TaxKeywordTaxHTField>
  </documentManagement>
</p:properties>
</file>

<file path=customXml/itemProps1.xml><?xml version="1.0" encoding="utf-8"?>
<ds:datastoreItem xmlns:ds="http://schemas.openxmlformats.org/officeDocument/2006/customXml" ds:itemID="{C9ABE92A-4845-4442-B1C8-D83DF63A576A}"/>
</file>

<file path=customXml/itemProps2.xml><?xml version="1.0" encoding="utf-8"?>
<ds:datastoreItem xmlns:ds="http://schemas.openxmlformats.org/officeDocument/2006/customXml" ds:itemID="{DBE1E5D4-E4E5-49B1-9AA7-6AC96BA593D7}"/>
</file>

<file path=customXml/itemProps3.xml><?xml version="1.0" encoding="utf-8"?>
<ds:datastoreItem xmlns:ds="http://schemas.openxmlformats.org/officeDocument/2006/customXml" ds:itemID="{2C11AB21-8762-4CEE-AA75-20DB3EBDA8F4}"/>
</file>

<file path=docProps/app.xml><?xml version="1.0" encoding="utf-8"?>
<Properties xmlns="http://schemas.openxmlformats.org/officeDocument/2006/extended-properties" xmlns:vt="http://schemas.openxmlformats.org/officeDocument/2006/docPropsVTypes">
  <TotalTime>32385</TotalTime>
  <Words>3325</Words>
  <Application>Microsoft Macintosh PowerPoint</Application>
  <PresentationFormat>Widescreen</PresentationFormat>
  <Paragraphs>381</Paragraphs>
  <Slides>60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60</vt:i4>
      </vt:variant>
    </vt:vector>
  </HeadingPairs>
  <TitlesOfParts>
    <vt:vector size="81" baseType="lpstr">
      <vt:lpstr>Arial</vt:lpstr>
      <vt:lpstr>Basis Grotesque</vt:lpstr>
      <vt:lpstr>Calibri</vt:lpstr>
      <vt:lpstr>Canela Light</vt:lpstr>
      <vt:lpstr>Century Gothic</vt:lpstr>
      <vt:lpstr>Georgia</vt:lpstr>
      <vt:lpstr>Gill Sans MT</vt:lpstr>
      <vt:lpstr>Helvetica</vt:lpstr>
      <vt:lpstr>Symbol</vt:lpstr>
      <vt:lpstr>Times New Roman</vt:lpstr>
      <vt:lpstr>Wingdings</vt:lpstr>
      <vt:lpstr>3_Default Design</vt:lpstr>
      <vt:lpstr>8_Default Design</vt:lpstr>
      <vt:lpstr>7_Default Design</vt:lpstr>
      <vt:lpstr>OO_TITLE</vt:lpstr>
      <vt:lpstr>2022_CCO_Template</vt:lpstr>
      <vt:lpstr>2_2022_CCO_Template</vt:lpstr>
      <vt:lpstr>3_2022_CCO_Template</vt:lpstr>
      <vt:lpstr>Default Design</vt:lpstr>
      <vt:lpstr>12_White blue bottom Moffitt</vt:lpstr>
      <vt:lpstr>3_White blue bottom Moffitt</vt:lpstr>
      <vt:lpstr>Investigator Perspectives on Available Research and  Challenging Questions in Melanoma and Nonmelanoma  Skin Cancers: A Post-ASCO 2024 Annual Review</vt:lpstr>
      <vt:lpstr>Faculty</vt:lpstr>
      <vt:lpstr>Dr Khushalani — Disclosures Faculty</vt:lpstr>
      <vt:lpstr>Dr Luke — Disclosures Faculty</vt:lpstr>
      <vt:lpstr>Dr Love — Disclosures</vt:lpstr>
      <vt:lpstr>Commercial Support</vt:lpstr>
      <vt:lpstr>PowerPoint Presentation</vt:lpstr>
      <vt:lpstr>Agenda</vt:lpstr>
      <vt:lpstr>Agenda</vt:lpstr>
      <vt:lpstr>Key ASCO 2024 Data Sets </vt:lpstr>
      <vt:lpstr>Key ASCO 2024 Data Sets </vt:lpstr>
      <vt:lpstr>Agenda</vt:lpstr>
      <vt:lpstr>Where Are We Now with the Management of Melanoma?</vt:lpstr>
      <vt:lpstr>Evidence-Based Treatment of Nonmetastatic  and Metastatic Melanoma   Jason J Luke, MD Director of the Cancer Immunotherapeutics Center UPMC Hillman Cancer Center Associate Professor of Medicine University of Pittsburgh Pittsburgh, Pennsylvania</vt:lpstr>
      <vt:lpstr>PowerPoint Presentation</vt:lpstr>
      <vt:lpstr>NADINA Trial Design</vt:lpstr>
      <vt:lpstr>NADINA Event-Free Survival (EFS) and Pathologic Response</vt:lpstr>
      <vt:lpstr>FDA-Approved Adjuvant Immunotherapy Options for Melanoma</vt:lpstr>
      <vt:lpstr>PowerPoint Presentation</vt:lpstr>
      <vt:lpstr>Final Analysis of COMBI-AD: Overall Survival (ITT Population)</vt:lpstr>
      <vt:lpstr>Subgroup Analysis of COMBI-AD: Effect of Treatment on Overall Survival by BRAF V600 Mutations (ITT Population)</vt:lpstr>
      <vt:lpstr>PowerPoint Presentation</vt:lpstr>
      <vt:lpstr>PowerPoint Presentation</vt:lpstr>
      <vt:lpstr>KEYNOTE-942 Trial Design: Pembrolizumab with or without Individualized Neoantigen Therapy (INT)</vt:lpstr>
      <vt:lpstr>KEYNOTE-942 Primary Endpoint: Recurrence-Free Survival</vt:lpstr>
      <vt:lpstr>KEYNOTE-942: Distant Metastasis-Free Survival</vt:lpstr>
      <vt:lpstr>RELATIVITY-047 Trial: Nivolumab (Anti-PD-1) and Relatlimab (Anti-LAG-3)</vt:lpstr>
      <vt:lpstr>Phase I Expansion Cohort of Fianlimab and Cemiplimab for Patients with Advanced Melanoma: Anti-PD-1/PD-L1 Naïve Group</vt:lpstr>
      <vt:lpstr>Phase III Trial of Fianlimab/Cemiplimab versus Pembrolizumab for Patients with Previously Untreated Unresectable Locally Advanced or Metastatic Melanoma</vt:lpstr>
      <vt:lpstr>PowerPoint Presentation</vt:lpstr>
      <vt:lpstr>PowerPoint Presentation</vt:lpstr>
      <vt:lpstr>IOV-COM-202 Cohort 1A: Response Summary</vt:lpstr>
      <vt:lpstr>TILVANCE-301: An Ongoing Phase III Confirmatory Trial</vt:lpstr>
      <vt:lpstr>Agenda</vt:lpstr>
      <vt:lpstr>Where Are We Now with the Management of  Nonmelanoma Skin Cancers?</vt:lpstr>
      <vt:lpstr>Optimizing the Management of  Non-Melanoma Skin Cancer:  Updates from ASCO 2024</vt:lpstr>
      <vt:lpstr>Long Term Data for Anti-PD1 Therapy for  Advanced Cutaneous Squamous Cell Carcinoma</vt:lpstr>
      <vt:lpstr>TMB and Response to Anti-PD1 Therapy</vt:lpstr>
      <vt:lpstr>EMPOWER-CSCC 1: Cemiplimab in Advanced CSCC</vt:lpstr>
      <vt:lpstr>KEYNOTE-629 Pembrolizumab in Advanced CSCC</vt:lpstr>
      <vt:lpstr>Survival on KEYNOTE-629</vt:lpstr>
      <vt:lpstr>KEYNOTE-629 Safety</vt:lpstr>
      <vt:lpstr>Conclusion:   Anti-PD1 monotherapy with cemiplimab or pembrolizumab can provide deep and durable responses in advanced, unresectable CSCC  Unanswered Questions: 1. Do we need to explore combination IO therapy? 2. Biomarkers of response needed</vt:lpstr>
      <vt:lpstr>PET-CT as a Prognostic Biomarker</vt:lpstr>
      <vt:lpstr>PowerPoint Presentation</vt:lpstr>
      <vt:lpstr>Neoadjuvant Therapy for Resectable High-Risk Cutaneous Squamous Cell Carcinoma</vt:lpstr>
      <vt:lpstr>Neoadjuvant Cemiplimab in Resectable CSCC</vt:lpstr>
      <vt:lpstr>Neoadjuvant Cemiplimab</vt:lpstr>
      <vt:lpstr>Event-free Survival with Neoadjuvant Cemiplimab</vt:lpstr>
      <vt:lpstr>Neoadjuvant Pembrolizumab in CSCC</vt:lpstr>
      <vt:lpstr>DESQUAMATE Study</vt:lpstr>
      <vt:lpstr>DESQUAMATE Results</vt:lpstr>
      <vt:lpstr>Adjuvant Trials in High-Risk CSCC</vt:lpstr>
      <vt:lpstr>Hedgehog Inhibitors in BCC</vt:lpstr>
      <vt:lpstr>Real World Data in BCC:  HHI Discontinuation Is Common</vt:lpstr>
      <vt:lpstr>Cemiplimab in Basal Cell Carcinoma</vt:lpstr>
      <vt:lpstr>Cemiplimab For Metastatic BCC After HHI</vt:lpstr>
      <vt:lpstr>Nivolumab + Relatlimab in  Advanced BCC</vt:lpstr>
      <vt:lpstr>Therapies of Interest in NMSC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In Review Prostate Cancer  Wednesday, November 18, 2020 2:00 PM – 3:30 PM ET</dc:title>
  <dc:creator>Rick Kaderman</dc:creator>
  <cp:lastModifiedBy>Silvana Izquierdo</cp:lastModifiedBy>
  <cp:revision>2478</cp:revision>
  <cp:lastPrinted>2020-12-08T02:40:56Z</cp:lastPrinted>
  <dcterms:created xsi:type="dcterms:W3CDTF">2020-11-13T19:02:13Z</dcterms:created>
  <dcterms:modified xsi:type="dcterms:W3CDTF">2024-06-14T12:32:59Z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0x01010018862A45804C7345BFDE61DA2C172BE7</vt:lpwstr>
  </property>
</Properties>
</file>