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55.xml" ContentType="application/vnd.openxmlformats-officedocument.presentationml.slide+xml"/>
  <Override PartName="/ppt/presentation.xml" ContentType="application/vnd.openxmlformats-officedocument.presentationml.presentation.main+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slideLayouts/slideLayout45.xml" ContentType="application/vnd.openxmlformats-officedocument.presentationml.slideLayou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Masters/slideMaster15.xml" ContentType="application/vnd.openxmlformats-officedocument.presentationml.slideMaster+xml"/>
  <Override PartName="/ppt/slideMasters/slideMaster14.xml" ContentType="application/vnd.openxmlformats-officedocument.presentationml.slideMaster+xml"/>
  <Override PartName="/ppt/slideMasters/slideMaster13.xml" ContentType="application/vnd.openxmlformats-officedocument.presentationml.slideMaster+xml"/>
  <Override PartName="/ppt/slideMasters/slideMaster12.xml" ContentType="application/vnd.openxmlformats-officedocument.presentationml.slideMaster+xml"/>
  <Override PartName="/ppt/slideMasters/slideMaster11.xml" ContentType="application/vnd.openxmlformats-officedocument.presentationml.slideMaster+xml"/>
  <Override PartName="/ppt/slideMasters/slideMaster10.xml" ContentType="application/vnd.openxmlformats-officedocument.presentationml.slideMaster+xml"/>
  <Override PartName="/ppt/slideMasters/slideMaster9.xml" ContentType="application/vnd.openxmlformats-officedocument.presentationml.slideMaster+xml"/>
  <Override PartName="/ppt/slideMasters/slideMaster8.xml" ContentType="application/vnd.openxmlformats-officedocument.presentationml.slideMaster+xml"/>
  <Override PartName="/ppt/slideMasters/slideMaster7.xml" ContentType="application/vnd.openxmlformats-officedocument.presentationml.slideMaster+xml"/>
  <Override PartName="/ppt/slideMasters/slideMaster6.xml" ContentType="application/vnd.openxmlformats-officedocument.presentationml.slideMaster+xml"/>
  <Override PartName="/ppt/slideMasters/slideMaster5.xml" ContentType="application/vnd.openxmlformats-officedocument.presentationml.slideMaster+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2.xml" ContentType="application/vnd.openxmlformats-officedocument.theme+xml"/>
  <Override PartName="/ppt/commentAuthors.xml" ContentType="application/vnd.openxmlformats-officedocument.presentationml.commentAuthors+xml"/>
  <Override PartName="/ppt/theme/theme3.xml" ContentType="application/vnd.openxmlformats-officedocument.theme+xml"/>
  <Override PartName="/ppt/theme/theme4.xml" ContentType="application/vnd.openxmlformats-officedocument.theme+xml"/>
  <Override PartName="/ppt/theme/theme1.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7.xml" ContentType="application/vnd.openxmlformats-officedocument.theme+xml"/>
  <Override PartName="/ppt/theme/theme16.xml" ContentType="application/vnd.openxmlformats-officedocument.theme+xml"/>
  <Override PartName="/ppt/theme/theme15.xml" ContentType="application/vnd.openxmlformats-officedocument.theme+xml"/>
  <Override PartName="/ppt/theme/theme14.xml" ContentType="application/vnd.openxmlformats-officedocument.theme+xml"/>
  <Override PartName="/ppt/theme/theme13.xml" ContentType="application/vnd.openxmlformats-officedocument.theme+xml"/>
  <Override PartName="/ppt/theme/theme12.xml" ContentType="application/vnd.openxmlformats-officedocument.theme+xml"/>
  <Override PartName="/ppt/theme/theme1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1.xml" ContentType="application/vnd.openxmlformats-officedocument.presentationml.tags+xml"/>
  <Override PartName="/ppt/tags/tag19.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20.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3.xml" ContentType="application/vnd.openxmlformats-officedocument.presentationml.tags+xml"/>
  <Override PartName="/ppt/tags/tag2.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1.xml" ContentType="application/vnd.openxmlformats-officedocument.presentationml.tags+xml"/>
  <Override PartName="/ppt/tags/tag2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5170" r:id="rId2"/>
    <p:sldMasterId id="2147485210" r:id="rId3"/>
    <p:sldMasterId id="2147485222" r:id="rId4"/>
    <p:sldMasterId id="2147485232" r:id="rId5"/>
    <p:sldMasterId id="2147485253" r:id="rId6"/>
    <p:sldMasterId id="2147485259" r:id="rId7"/>
    <p:sldMasterId id="2147485272" r:id="rId8"/>
    <p:sldMasterId id="2147485316" r:id="rId9"/>
    <p:sldMasterId id="2147485319" r:id="rId10"/>
    <p:sldMasterId id="2147485332" r:id="rId11"/>
    <p:sldMasterId id="2147485335" r:id="rId12"/>
    <p:sldMasterId id="2147485349" r:id="rId13"/>
    <p:sldMasterId id="2147485374" r:id="rId14"/>
    <p:sldMasterId id="2147485397" r:id="rId15"/>
  </p:sldMasterIdLst>
  <p:notesMasterIdLst>
    <p:notesMasterId r:id="rId85"/>
  </p:notesMasterIdLst>
  <p:handoutMasterIdLst>
    <p:handoutMasterId r:id="rId86"/>
  </p:handoutMasterIdLst>
  <p:sldIdLst>
    <p:sldId id="2147472025" r:id="rId16"/>
    <p:sldId id="2147483415" r:id="rId17"/>
    <p:sldId id="2147472026" r:id="rId18"/>
    <p:sldId id="2147483438" r:id="rId19"/>
    <p:sldId id="2147471660" r:id="rId20"/>
    <p:sldId id="2147480007" r:id="rId21"/>
    <p:sldId id="2147480108" r:id="rId22"/>
    <p:sldId id="2147481032" r:id="rId23"/>
    <p:sldId id="2147480291" r:id="rId24"/>
    <p:sldId id="2147480292" r:id="rId25"/>
    <p:sldId id="2147480293" r:id="rId26"/>
    <p:sldId id="2147480294" r:id="rId27"/>
    <p:sldId id="2147483416" r:id="rId28"/>
    <p:sldId id="2147483434" r:id="rId29"/>
    <p:sldId id="2147483402" r:id="rId30"/>
    <p:sldId id="2147483419" r:id="rId31"/>
    <p:sldId id="2145706753" r:id="rId32"/>
    <p:sldId id="2147480276" r:id="rId33"/>
    <p:sldId id="2147480008" r:id="rId34"/>
    <p:sldId id="302" r:id="rId35"/>
    <p:sldId id="2147483395" r:id="rId36"/>
    <p:sldId id="308" r:id="rId37"/>
    <p:sldId id="2147483405" r:id="rId38"/>
    <p:sldId id="2147483435" r:id="rId39"/>
    <p:sldId id="2147483425" r:id="rId40"/>
    <p:sldId id="258" r:id="rId41"/>
    <p:sldId id="259" r:id="rId42"/>
    <p:sldId id="2147483426" r:id="rId43"/>
    <p:sldId id="260" r:id="rId44"/>
    <p:sldId id="269" r:id="rId45"/>
    <p:sldId id="2147483427" r:id="rId46"/>
    <p:sldId id="262" r:id="rId47"/>
    <p:sldId id="271" r:id="rId48"/>
    <p:sldId id="263" r:id="rId49"/>
    <p:sldId id="267" r:id="rId50"/>
    <p:sldId id="280" r:id="rId51"/>
    <p:sldId id="2147483436" r:id="rId52"/>
    <p:sldId id="2147483428" r:id="rId53"/>
    <p:sldId id="490" r:id="rId54"/>
    <p:sldId id="491" r:id="rId55"/>
    <p:sldId id="497" r:id="rId56"/>
    <p:sldId id="2147483403" r:id="rId57"/>
    <p:sldId id="2147483431" r:id="rId58"/>
    <p:sldId id="2134804470" r:id="rId59"/>
    <p:sldId id="2147479804" r:id="rId60"/>
    <p:sldId id="2147197233" r:id="rId61"/>
    <p:sldId id="2147483404" r:id="rId62"/>
    <p:sldId id="2147483432" r:id="rId63"/>
    <p:sldId id="2147470484" r:id="rId64"/>
    <p:sldId id="2147472569" r:id="rId65"/>
    <p:sldId id="2147472694" r:id="rId66"/>
    <p:sldId id="2147483397" r:id="rId67"/>
    <p:sldId id="2147472697" r:id="rId68"/>
    <p:sldId id="2147470488" r:id="rId69"/>
    <p:sldId id="2147470489" r:id="rId70"/>
    <p:sldId id="2147483407" r:id="rId71"/>
    <p:sldId id="2147472746" r:id="rId72"/>
    <p:sldId id="2147472674" r:id="rId73"/>
    <p:sldId id="2147472686" r:id="rId74"/>
    <p:sldId id="2147483408" r:id="rId75"/>
    <p:sldId id="2147483429" r:id="rId76"/>
    <p:sldId id="2147482319" r:id="rId77"/>
    <p:sldId id="2147483400" r:id="rId78"/>
    <p:sldId id="2147483386" r:id="rId79"/>
    <p:sldId id="2147483387" r:id="rId80"/>
    <p:sldId id="505" r:id="rId81"/>
    <p:sldId id="2145706097" r:id="rId82"/>
    <p:sldId id="2145706099" r:id="rId83"/>
    <p:sldId id="2145706364" r:id="rId84"/>
  </p:sldIdLst>
  <p:sldSz cx="12192000" cy="6858000"/>
  <p:notesSz cx="7772400" cy="10058400"/>
  <p:custDataLst>
    <p:tags r:id="rId87"/>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browse/>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37DC0"/>
    <a:srgbClr val="E8860F"/>
    <a:srgbClr val="F28C0F"/>
    <a:srgbClr val="000000"/>
    <a:srgbClr val="0068CD"/>
    <a:srgbClr val="599BD6"/>
    <a:srgbClr val="002B51"/>
    <a:srgbClr val="F7E2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87" autoAdjust="0"/>
    <p:restoredTop sz="96327" autoAdjust="0"/>
  </p:normalViewPr>
  <p:slideViewPr>
    <p:cSldViewPr>
      <p:cViewPr varScale="1">
        <p:scale>
          <a:sx n="123" d="100"/>
          <a:sy n="123" d="100"/>
        </p:scale>
        <p:origin x="200" y="200"/>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70" d="100"/>
        <a:sy n="170" d="100"/>
      </p:scale>
      <p:origin x="0" y="0"/>
    </p:cViewPr>
  </p:sorterViewPr>
  <p:notesViewPr>
    <p:cSldViewPr>
      <p:cViewPr varScale="1">
        <p:scale>
          <a:sx n="78" d="100"/>
          <a:sy n="78" d="100"/>
        </p:scale>
        <p:origin x="3856"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presProps" Target="presProps.xml"/><Relationship Id="rId16" Type="http://schemas.openxmlformats.org/officeDocument/2006/relationships/slide" Target="slides/slide1.xml"/><Relationship Id="rId11" Type="http://schemas.openxmlformats.org/officeDocument/2006/relationships/slideMaster" Target="slideMasters/slideMaster11.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5.xml"/><Relationship Id="rId90" Type="http://schemas.openxmlformats.org/officeDocument/2006/relationships/viewProps" Target="viewProps.xml"/><Relationship Id="rId95" Type="http://schemas.openxmlformats.org/officeDocument/2006/relationships/customXml" Target="../customXml/item3.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notesMaster" Target="notesMasters/notesMaster1.xml"/><Relationship Id="rId93"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commentAuthors" Target="commentAuthors.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10.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handoutMaster" Target="handoutMasters/handoutMaster1.xml"/><Relationship Id="rId94"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7.xml"/><Relationship Id="rId71" Type="http://schemas.openxmlformats.org/officeDocument/2006/relationships/slide" Target="slides/slide56.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tags" Target="tags/tag1.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4.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1/16/24</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a:latin typeface="Times New Roman" pitchFamily="-72" charset="0"/>
              <a:ea typeface="MS PGothic" charset="0"/>
            </a:endParaRPr>
          </a:p>
        </p:txBody>
      </p:sp>
    </p:spTree>
    <p:extLst>
      <p:ext uri="{BB962C8B-B14F-4D97-AF65-F5344CB8AC3E}">
        <p14:creationId xmlns:p14="http://schemas.microsoft.com/office/powerpoint/2010/main" val="3431878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95634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27519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Google Shape;4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 name="Google Shape;4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S PGothic"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 name="Google Shape;133;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16942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2591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99157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12017-CE9E-4039-AE09-2121485C6C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1941980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12017-CE9E-4039-AE09-2121485C6C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849863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874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7005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12017-CE9E-4039-AE09-2121485C6C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104043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12017-CE9E-4039-AE09-2121485C6C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9357152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54258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12017-CE9E-4039-AE09-2121485C6C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112925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12017-CE9E-4039-AE09-2121485C6C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798446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12017-CE9E-4039-AE09-2121485C6C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955213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12017-CE9E-4039-AE09-2121485C6C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1536184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154916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42682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78716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5599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285750"/>
            <a:ext cx="4902200" cy="27574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Arial" panose="020B0604020202020204" pitchFamily="34" charset="0"/>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endParaRPr>
          </a:p>
        </p:txBody>
      </p:sp>
    </p:spTree>
    <p:extLst>
      <p:ext uri="{BB962C8B-B14F-4D97-AF65-F5344CB8AC3E}">
        <p14:creationId xmlns:p14="http://schemas.microsoft.com/office/powerpoint/2010/main" val="3798010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18EADC-737C-439E-91DD-F1A9637F9C27}" type="slidenum">
              <a:rPr kumimoji="0" lang="en-US" sz="1300" b="0" i="0" u="none" strike="noStrike" kern="1200" cap="none" spc="0" normalizeH="0" baseline="0" noProof="0" smtClean="0">
                <a:ln>
                  <a:noFill/>
                </a:ln>
                <a:solidFill>
                  <a:prstClr val="black"/>
                </a:solidFill>
                <a:effectLst/>
                <a:uLnTx/>
                <a:uFillTx/>
                <a:latin typeface="Abadi" panose="020B0604020104020204" pitchFamily="34" charset="0"/>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300" b="0" i="0" u="none" strike="noStrike" kern="1200" cap="none" spc="0" normalizeH="0" baseline="0" noProof="0" dirty="0">
              <a:ln>
                <a:noFill/>
              </a:ln>
              <a:solidFill>
                <a:prstClr val="black"/>
              </a:solidFill>
              <a:effectLst/>
              <a:uLnTx/>
              <a:uFillTx/>
              <a:latin typeface="Abadi" panose="020B0604020104020204" pitchFamily="34" charset="0"/>
              <a:ea typeface="MS PGothic" charset="0"/>
              <a:cs typeface="+mn-cs"/>
            </a:endParaRPr>
          </a:p>
        </p:txBody>
      </p:sp>
    </p:spTree>
    <p:extLst>
      <p:ext uri="{BB962C8B-B14F-4D97-AF65-F5344CB8AC3E}">
        <p14:creationId xmlns:p14="http://schemas.microsoft.com/office/powerpoint/2010/main" val="838317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0150" y="285750"/>
            <a:ext cx="4902200" cy="2757488"/>
          </a:xfrm>
        </p:spPr>
      </p:sp>
      <p:sp>
        <p:nvSpPr>
          <p:cNvPr id="3" name="Notes Placeholder 2"/>
          <p:cNvSpPr>
            <a:spLocks noGrp="1"/>
          </p:cNvSpPr>
          <p:nvPr>
            <p:ph type="body" idx="1"/>
          </p:nvPr>
        </p:nvSpPr>
        <p:spPr>
          <a:xfrm>
            <a:off x="667068" y="3403601"/>
            <a:ext cx="5336540" cy="5731550"/>
          </a:xfrm>
        </p:spPr>
        <p:txBody>
          <a:bodyPr/>
          <a:lstStyle/>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857A81-DEF9-4B57-AC08-20326D7F815B}" type="slidenum">
              <a:rPr kumimoji="0" lang="en-GB" sz="800" b="0" i="0" u="none" strike="noStrike" kern="1200" cap="none" spc="0" normalizeH="0" baseline="0" noProof="0" smtClean="0">
                <a:ln>
                  <a:noFill/>
                </a:ln>
                <a:solidFill>
                  <a:srgbClr val="3F4444"/>
                </a:solidFill>
                <a:effectLst/>
                <a:uLnTx/>
                <a:uFillTx/>
                <a:latin typeface="Arial" panose="020B0604020202020204" pitchFamily="34" charset="0"/>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8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endParaRPr>
          </a:p>
        </p:txBody>
      </p:sp>
    </p:spTree>
    <p:extLst>
      <p:ext uri="{BB962C8B-B14F-4D97-AF65-F5344CB8AC3E}">
        <p14:creationId xmlns:p14="http://schemas.microsoft.com/office/powerpoint/2010/main" val="16087118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24811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1147250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2917352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771422-4274-3D4F-8582-1744C4D579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6476061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4835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21062255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864171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16559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94B695-4959-034C-8CA3-8676768617D7}" type="slidenum">
              <a:rPr kumimoji="0" lang="en-US" sz="1200" b="0" i="0" u="none" strike="noStrike" kern="1200" cap="none" spc="0" normalizeH="0" baseline="0" noProof="0" smtClean="0">
                <a:ln>
                  <a:noFill/>
                </a:ln>
                <a:solidFill>
                  <a:prstClr val="black"/>
                </a:solidFill>
                <a:effectLst/>
                <a:uLnTx/>
                <a:uFillTx/>
                <a:latin typeface="Calibri"/>
                <a:ea typeface="MS PGothic"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S PGothic" charset="0"/>
              <a:cs typeface="+mn-cs"/>
            </a:endParaRPr>
          </a:p>
        </p:txBody>
      </p:sp>
    </p:spTree>
    <p:extLst>
      <p:ext uri="{BB962C8B-B14F-4D97-AF65-F5344CB8AC3E}">
        <p14:creationId xmlns:p14="http://schemas.microsoft.com/office/powerpoint/2010/main" val="365381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849012-2BA9-4599-B7CF-93A416617A9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2077471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52902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2752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2748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54555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4478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ags" Target="../tags/tag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9.xml"/></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2" Type="http://schemas.openxmlformats.org/officeDocument/2006/relationships/slideMaster" Target="../slideMasters/slideMaster15.xml"/><Relationship Id="rId1" Type="http://schemas.openxmlformats.org/officeDocument/2006/relationships/tags" Target="../tags/tag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9.pn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2785-62DE-400A-9673-8837A2E7C8F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8F4C7A1-13A6-4C2C-BDAF-862E80ADC7D5}"/>
              </a:ext>
            </a:extLst>
          </p:cNvPr>
          <p:cNvSpPr>
            <a:spLocks noGrp="1"/>
          </p:cNvSpPr>
          <p:nvPr>
            <p:ph type="dt" sz="half" idx="10"/>
          </p:nvPr>
        </p:nvSpPr>
        <p:spPr/>
        <p:txBody>
          <a:bodyPr/>
          <a:lstStyle/>
          <a:p>
            <a:fld id="{7C58472D-4D1E-482F-A488-089645B80300}" type="datetimeFigureOut">
              <a:rPr lang="en-GB" smtClean="0"/>
              <a:t>16/01/2024</a:t>
            </a:fld>
            <a:endParaRPr lang="en-GB" dirty="0"/>
          </a:p>
        </p:txBody>
      </p:sp>
      <p:sp>
        <p:nvSpPr>
          <p:cNvPr id="4" name="Footer Placeholder 3">
            <a:extLst>
              <a:ext uri="{FF2B5EF4-FFF2-40B4-BE49-F238E27FC236}">
                <a16:creationId xmlns:a16="http://schemas.microsoft.com/office/drawing/2014/main" id="{786BDD9A-BB7F-4D92-988F-8FCA6C3EB1AD}"/>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2F89CAEF-86DB-427E-B8BF-A411C9E8F847}"/>
              </a:ext>
            </a:extLst>
          </p:cNvPr>
          <p:cNvSpPr>
            <a:spLocks noGrp="1"/>
          </p:cNvSpPr>
          <p:nvPr>
            <p:ph type="sldNum" sz="quarter" idx="12"/>
          </p:nvPr>
        </p:nvSpPr>
        <p:spPr/>
        <p:txBody>
          <a:bodyPr/>
          <a:lstStyle/>
          <a:p>
            <a:fld id="{CE2D3CC6-3415-4E78-BD48-4F77A2294D50}" type="slidenum">
              <a:rPr lang="en-GB" smtClean="0"/>
              <a:t>‹#›</a:t>
            </a:fld>
            <a:endParaRPr lang="en-GB" dirty="0"/>
          </a:p>
        </p:txBody>
      </p:sp>
    </p:spTree>
    <p:extLst>
      <p:ext uri="{BB962C8B-B14F-4D97-AF65-F5344CB8AC3E}">
        <p14:creationId xmlns:p14="http://schemas.microsoft.com/office/powerpoint/2010/main" val="579793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41941880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B7AC08-8351-794E-B9F7-37538C578827}" type="datetime1">
              <a:rPr lang="en-US" smtClean="0"/>
              <a:t>1/16/24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dirty="0"/>
              <a:t>Presented by:</a:t>
            </a:r>
          </a:p>
        </p:txBody>
      </p:sp>
      <p:sp>
        <p:nvSpPr>
          <p:cNvPr id="6" name="Slide Number Placeholder 5"/>
          <p:cNvSpPr>
            <a:spLocks noGrp="1"/>
          </p:cNvSpPr>
          <p:nvPr>
            <p:ph type="sldNum" sz="quarter" idx="12"/>
          </p:nvPr>
        </p:nvSpPr>
        <p:spPr/>
        <p:txBody>
          <a:bodyPr/>
          <a:lstStyle>
            <a:lvl1pPr>
              <a:defRPr/>
            </a:lvl1pPr>
          </a:lstStyle>
          <a:p>
            <a:pPr>
              <a:defRPr/>
            </a:pPr>
            <a:fld id="{103E8180-56E4-1C41-BF1E-780A3F5263BF}" type="slidenum">
              <a:rPr lang="en-US"/>
              <a:pPr>
                <a:defRPr/>
              </a:pPr>
              <a:t>‹#›</a:t>
            </a:fld>
            <a:endParaRPr lang="en-US" dirty="0"/>
          </a:p>
        </p:txBody>
      </p:sp>
    </p:spTree>
    <p:extLst>
      <p:ext uri="{BB962C8B-B14F-4D97-AF65-F5344CB8AC3E}">
        <p14:creationId xmlns:p14="http://schemas.microsoft.com/office/powerpoint/2010/main" val="1135403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28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3" name="Text Placeholder 2">
            <a:extLst>
              <a:ext uri="{FF2B5EF4-FFF2-40B4-BE49-F238E27FC236}">
                <a16:creationId xmlns:a16="http://schemas.microsoft.com/office/drawing/2014/main" id="{03F7A2D0-92E0-4C0D-9F4A-960014704AA4}"/>
              </a:ext>
            </a:extLst>
          </p:cNvPr>
          <p:cNvSpPr>
            <a:spLocks noGrp="1"/>
          </p:cNvSpPr>
          <p:nvPr>
            <p:ph type="body" sz="quarter" idx="10" hasCustomPrompt="1"/>
          </p:nvPr>
        </p:nvSpPr>
        <p:spPr>
          <a:xfrm>
            <a:off x="81600" y="6322695"/>
            <a:ext cx="11064240" cy="274320"/>
          </a:xfrm>
          <a:prstGeom prst="rect">
            <a:avLst/>
          </a:prstGeom>
        </p:spPr>
        <p:txBody>
          <a:bodyPr lIns="91440" tIns="45720" rIns="91440" bIns="45720" anchor="b"/>
          <a:lstStyle>
            <a:lvl1pPr marL="0" indent="0">
              <a:spcBef>
                <a:spcPts val="300"/>
              </a:spcBef>
              <a:buNone/>
              <a:defRPr sz="1000"/>
            </a:lvl1pPr>
            <a:lvl2pPr marL="609585" indent="0">
              <a:buNone/>
              <a:defRPr sz="1000"/>
            </a:lvl2pPr>
            <a:lvl3pPr marL="1219170" indent="0">
              <a:buNone/>
              <a:defRPr sz="1000"/>
            </a:lvl3pPr>
            <a:lvl4pPr marL="1828755" indent="0">
              <a:buNone/>
              <a:defRPr sz="1000"/>
            </a:lvl4pPr>
            <a:lvl5pPr marL="2438339" indent="0">
              <a:buNone/>
              <a:defRPr sz="1000"/>
            </a:lvl5pPr>
          </a:lstStyle>
          <a:p>
            <a:pPr lvl="0"/>
            <a:r>
              <a:rPr lang="en-US"/>
              <a:t>Footer</a:t>
            </a:r>
          </a:p>
        </p:txBody>
      </p:sp>
      <p:sp>
        <p:nvSpPr>
          <p:cNvPr id="8" name="Slide Number Placeholder 5">
            <a:extLst>
              <a:ext uri="{FF2B5EF4-FFF2-40B4-BE49-F238E27FC236}">
                <a16:creationId xmlns:a16="http://schemas.microsoft.com/office/drawing/2014/main" id="{17735340-C9C0-4A39-BA41-68495B0E5A06}"/>
              </a:ext>
            </a:extLst>
          </p:cNvPr>
          <p:cNvSpPr>
            <a:spLocks noGrp="1"/>
          </p:cNvSpPr>
          <p:nvPr>
            <p:ph type="sldNum" sz="quarter" idx="4"/>
          </p:nvPr>
        </p:nvSpPr>
        <p:spPr>
          <a:xfrm>
            <a:off x="81600" y="6623226"/>
            <a:ext cx="528000" cy="228600"/>
          </a:xfrm>
          <a:prstGeom prst="rect">
            <a:avLst/>
          </a:prstGeom>
        </p:spPr>
        <p:txBody>
          <a:bodyPr vert="horz" lIns="91440" tIns="45720" rIns="91440" bIns="45720" rtlCol="0" anchor="b" anchorCtr="0"/>
          <a:lstStyle>
            <a:lvl1pPr algn="l">
              <a:defRPr sz="1000"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4" name="Content Placeholder 3">
            <a:extLst>
              <a:ext uri="{FF2B5EF4-FFF2-40B4-BE49-F238E27FC236}">
                <a16:creationId xmlns:a16="http://schemas.microsoft.com/office/drawing/2014/main" id="{16C1A277-F27F-45FA-A155-5CB5D34DE122}"/>
              </a:ext>
            </a:extLst>
          </p:cNvPr>
          <p:cNvSpPr>
            <a:spLocks noGrp="1"/>
          </p:cNvSpPr>
          <p:nvPr>
            <p:ph sz="quarter" idx="11"/>
          </p:nvPr>
        </p:nvSpPr>
        <p:spPr>
          <a:xfrm>
            <a:off x="325438" y="1138238"/>
            <a:ext cx="11012487" cy="5018722"/>
          </a:xfrm>
          <a:prstGeom prst="rect">
            <a:avLst/>
          </a:prstGeom>
        </p:spPr>
        <p:txBody>
          <a:bodyPr/>
          <a:lstStyle>
            <a:lvl1pPr marL="228600" indent="-228600">
              <a:spcBef>
                <a:spcPts val="1800"/>
              </a:spcBef>
              <a:buClr>
                <a:schemeClr val="tx2"/>
              </a:buClr>
              <a:defRPr sz="2400"/>
            </a:lvl1pPr>
            <a:lvl2pPr marL="685800" indent="-228600">
              <a:spcBef>
                <a:spcPts val="600"/>
              </a:spcBef>
              <a:buClr>
                <a:schemeClr val="tx2"/>
              </a:buClr>
              <a:defRPr sz="2000"/>
            </a:lvl2pPr>
            <a:lvl3pPr marL="1143000" indent="-228600">
              <a:spcBef>
                <a:spcPts val="600"/>
              </a:spcBef>
              <a:buClr>
                <a:schemeClr val="tx2"/>
              </a:buClr>
              <a:buSzPct val="75000"/>
              <a:buFont typeface="Wingdings" panose="05000000000000000000" pitchFamily="2" charset="2"/>
              <a:buChar char="§"/>
              <a:defRPr sz="1800"/>
            </a:lvl3pPr>
            <a:lvl4pPr marL="1371600" marR="0" indent="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None/>
              <a:tabLst/>
              <a:defRPr sz="1600"/>
            </a:lvl4pPr>
            <a:lvl5pPr>
              <a:defRPr sz="1200"/>
            </a:lvl5pPr>
          </a:lstStyle>
          <a:p>
            <a:pPr lvl="0"/>
            <a:r>
              <a:rPr lang="en-US"/>
              <a:t>Edit Master text styles</a:t>
            </a:r>
          </a:p>
          <a:p>
            <a:pPr lvl="1"/>
            <a:r>
              <a:rPr lang="en-US"/>
              <a:t>Second level</a:t>
            </a:r>
          </a:p>
          <a:p>
            <a:pPr lvl="2"/>
            <a:r>
              <a:rPr lang="en-US"/>
              <a:t>Third level</a:t>
            </a:r>
          </a:p>
          <a:p>
            <a:pPr marL="1600200" marR="0" lvl="3" indent="-228600" algn="l" defTabSz="609585" rtl="0" eaLnBrk="1" fontAlgn="auto" latinLnBrk="0" hangingPunct="1">
              <a:lnSpc>
                <a:spcPct val="100000"/>
              </a:lnSpc>
              <a:spcBef>
                <a:spcPts val="300"/>
              </a:spcBef>
              <a:spcAft>
                <a:spcPts val="0"/>
              </a:spcAft>
              <a:buClr>
                <a:schemeClr val="tx2"/>
              </a:buClr>
              <a:buSzTx/>
              <a:buFont typeface="Courier New" panose="02070309020205020404" pitchFamily="49" charset="0"/>
              <a:buChar char="o"/>
              <a:tabLst/>
              <a:defRPr/>
            </a:pPr>
            <a:r>
              <a:rPr lang="en-US"/>
              <a:t>Fourth level</a:t>
            </a:r>
          </a:p>
        </p:txBody>
      </p:sp>
    </p:spTree>
    <p:extLst>
      <p:ext uri="{BB962C8B-B14F-4D97-AF65-F5344CB8AC3E}">
        <p14:creationId xmlns:p14="http://schemas.microsoft.com/office/powerpoint/2010/main" val="30927856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800" indent="-228600">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7E938F29-84D5-4449-9358-343332B4BEF7}"/>
              </a:ext>
            </a:extLst>
          </p:cNvPr>
          <p:cNvSpPr>
            <a:spLocks noGrp="1"/>
          </p:cNvSpPr>
          <p:nvPr>
            <p:ph type="sldNum" sz="quarter" idx="22"/>
          </p:nvPr>
        </p:nvSpPr>
        <p:spPr/>
        <p:txBody>
          <a:bodyPr/>
          <a:lstStyle>
            <a:lvl1pPr>
              <a:lnSpc>
                <a:spcPct val="100000"/>
              </a:lnSpc>
              <a:defRPr/>
            </a:lvl1pPr>
          </a:lstStyle>
          <a:p>
            <a:fld id="{F8E47D07-9D1E-4FE9-B31A-2F5863681021}" type="slidenum">
              <a:rPr lang="en-GB" smtClean="0"/>
              <a:pPr/>
              <a:t>‹#›</a:t>
            </a:fld>
            <a:endParaRPr lang="en-GB" dirty="0"/>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88" y="6200774"/>
            <a:ext cx="9729787" cy="657225"/>
          </a:xfrm>
        </p:spPr>
        <p:txBody>
          <a:bodyPr anchor="b" anchorCtr="0">
            <a:noAutofit/>
          </a:bodyPr>
          <a:lstStyle>
            <a:lvl1pPr>
              <a:lnSpc>
                <a:spcPct val="100000"/>
              </a:lnSpc>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3745422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00000"/>
              </a:lnSpc>
              <a:spcBef>
                <a:spcPts val="60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00000"/>
              </a:lnSpc>
              <a:spcBef>
                <a:spcPts val="60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Tree>
    <p:extLst>
      <p:ext uri="{BB962C8B-B14F-4D97-AF65-F5344CB8AC3E}">
        <p14:creationId xmlns:p14="http://schemas.microsoft.com/office/powerpoint/2010/main" val="2288395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lstStyle>
            <a:lvl1pPr>
              <a:lnSpc>
                <a:spcPct val="100000"/>
              </a:lnSpc>
              <a:defRPr/>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4608000"/>
          </a:xfrm>
        </p:spPr>
        <p:txBody>
          <a:bodyPr>
            <a:noAutofit/>
          </a:bodyPr>
          <a:lstStyle>
            <a:lvl1pPr>
              <a:lnSpc>
                <a:spcPct val="100000"/>
              </a:lnSpc>
              <a:spcBef>
                <a:spcPts val="600"/>
              </a:spcBef>
              <a:spcAft>
                <a:spcPts val="600"/>
              </a:spcAft>
              <a:defRPr/>
            </a:lvl1pPr>
            <a:lvl2pPr marL="460788" indent="-228594">
              <a:lnSpc>
                <a:spcPct val="100000"/>
              </a:lnSpc>
              <a:defRPr/>
            </a:lvl2pPr>
            <a:lvl3pPr>
              <a:lnSpc>
                <a:spcPct val="100000"/>
              </a:lnSpc>
              <a:defRPr/>
            </a:lvl3pPr>
            <a:lvl4pPr>
              <a:lnSpc>
                <a:spcPct val="100000"/>
              </a:lnSpc>
              <a:defRPr/>
            </a:lvl4pPr>
            <a:lvl5pPr>
              <a:lnSpc>
                <a:spcPct val="100000"/>
              </a:lnSpc>
              <a:defRPr/>
            </a:lvl5pPr>
          </a:lstStyle>
          <a:p>
            <a:pPr lvl="0"/>
            <a:r>
              <a:rPr lang="en-US"/>
              <a:t>Click to add text here. </a:t>
            </a:r>
            <a:br>
              <a:rPr lang="en-US"/>
            </a:br>
            <a:r>
              <a:rPr lang="en-US"/>
              <a:t>When pasting copy from other slides, be sure to right-click and choose ‘Keep text only’.</a:t>
            </a:r>
            <a:br>
              <a:rPr lang="en-US"/>
            </a:br>
            <a:r>
              <a:rPr lang="en-US"/>
              <a:t>To increase bullet level, select your text and press Tab.</a:t>
            </a:r>
            <a:br>
              <a:rPr lang="en-US"/>
            </a:br>
            <a:r>
              <a:rPr lang="en-US"/>
              <a:t>To decrease bullet level, select your bullet text and press Shift + Tab.</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47238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15" name="Title 8"/>
          <p:cNvSpPr>
            <a:spLocks noGrp="1"/>
          </p:cNvSpPr>
          <p:nvPr>
            <p:ph type="title" hasCustomPrompt="1"/>
          </p:nvPr>
        </p:nvSpPr>
        <p:spPr>
          <a:xfrm>
            <a:off x="31680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title</a:t>
            </a:r>
          </a:p>
        </p:txBody>
      </p:sp>
      <p:sp>
        <p:nvSpPr>
          <p:cNvPr id="6" name="Text Placeholder 3"/>
          <p:cNvSpPr>
            <a:spLocks noGrp="1"/>
          </p:cNvSpPr>
          <p:nvPr>
            <p:ph type="body" sz="quarter" idx="11" hasCustomPrompt="1"/>
          </p:nvPr>
        </p:nvSpPr>
        <p:spPr>
          <a:xfrm>
            <a:off x="316082" y="1552684"/>
            <a:ext cx="9364951" cy="4229521"/>
          </a:xfrm>
          <a:prstGeom prst="rect">
            <a:avLst/>
          </a:prstGeom>
        </p:spPr>
        <p:txBody>
          <a:bodyPr vert="horz"/>
          <a:lstStyle>
            <a:lvl1pPr marL="0" indent="0">
              <a:spcBef>
                <a:spcPts val="0"/>
              </a:spcBef>
              <a:buNone/>
              <a:defRPr sz="3200" baseline="0">
                <a:solidFill>
                  <a:schemeClr val="tx1"/>
                </a:solidFill>
                <a:latin typeface="Arial" pitchFamily="34" charset="0"/>
                <a:cs typeface="Arial" pitchFamily="34" charset="0"/>
              </a:defRPr>
            </a:lvl1pPr>
            <a:lvl2pPr marL="609585" indent="0">
              <a:buNone/>
              <a:defRPr sz="3200"/>
            </a:lvl2pPr>
            <a:lvl3pPr marL="1219170" indent="0">
              <a:buNone/>
              <a:defRPr sz="3200"/>
            </a:lvl3pPr>
            <a:lvl4pPr marL="1828754" indent="0">
              <a:buNone/>
              <a:defRPr sz="3200"/>
            </a:lvl4pPr>
            <a:lvl5pPr marL="2438339" indent="0">
              <a:buNone/>
              <a:defRPr sz="3200"/>
            </a:lvl5pPr>
          </a:lstStyle>
          <a:p>
            <a:pPr lvl="0"/>
            <a:r>
              <a:rPr lang="en-GB" noProof="0"/>
              <a:t>Click to add introduction text</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8195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Nav Contents 1">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1 title</a:t>
            </a:r>
          </a:p>
        </p:txBody>
      </p:sp>
      <p:sp>
        <p:nvSpPr>
          <p:cNvPr id="61" name="Table Placeholder 29"/>
          <p:cNvSpPr>
            <a:spLocks noGrp="1"/>
          </p:cNvSpPr>
          <p:nvPr>
            <p:ph type="tbl" sz="quarter" idx="15"/>
          </p:nvPr>
        </p:nvSpPr>
        <p:spPr>
          <a:xfrm>
            <a:off x="1315200"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2"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830051"/>
              </a:solidFill>
              <a:effectLst/>
              <a:uLnTx/>
              <a:uFillTx/>
              <a:latin typeface="Arial" pitchFamily="34" charset="0"/>
              <a:cs typeface="Arial" pitchFamily="34" charset="0"/>
            </a:endParaRPr>
          </a:p>
        </p:txBody>
      </p:sp>
      <p:sp>
        <p:nvSpPr>
          <p:cNvPr id="63" name="Text Placeholder 49"/>
          <p:cNvSpPr>
            <a:spLocks noGrp="1"/>
          </p:cNvSpPr>
          <p:nvPr>
            <p:ph type="body" sz="quarter" idx="26" hasCustomPrompt="1"/>
          </p:nvPr>
        </p:nvSpPr>
        <p:spPr>
          <a:xfrm>
            <a:off x="440267" y="1731600"/>
            <a:ext cx="720000" cy="540000"/>
          </a:xfrm>
          <a:prstGeom prst="rect">
            <a:avLst/>
          </a:prstGeom>
          <a:solidFill>
            <a:srgbClr val="D8DCDE"/>
          </a:solidFill>
          <a:ln w="19050" cmpd="sng">
            <a:noFill/>
          </a:ln>
        </p:spPr>
        <p:txBody>
          <a:bodyPr vert="horz" anchor="ctr"/>
          <a:lstStyle>
            <a:lvl1pPr marL="0" indent="0" algn="ctr">
              <a:lnSpc>
                <a:spcPct val="90000"/>
              </a:lnSpc>
              <a:spcBef>
                <a:spcPts val="800"/>
              </a:spcBef>
              <a:buNone/>
              <a:defRPr sz="2400" b="1">
                <a:solidFill>
                  <a:schemeClr val="tx2"/>
                </a:solidFill>
                <a:latin typeface="Arial" pitchFamily="34" charset="0"/>
                <a:cs typeface="Arial" pitchFamily="34" charset="0"/>
              </a:defRPr>
            </a:lvl1pPr>
          </a:lstStyle>
          <a:p>
            <a:pPr marL="0" marR="0" lvl="0" indent="0" algn="ctr" defTabSz="1219170" eaLnBrk="1" fontAlgn="auto" latinLnBrk="0" hangingPunct="1">
              <a:lnSpc>
                <a:spcPct val="90000"/>
              </a:lnSpc>
              <a:spcBef>
                <a:spcPts val="800"/>
              </a:spcBef>
              <a:spcAft>
                <a:spcPts val="0"/>
              </a:spcAft>
              <a:buClrTx/>
              <a:buSzTx/>
              <a:buFontTx/>
              <a:buNone/>
              <a:tabLst/>
              <a:defRPr/>
            </a:pPr>
            <a:r>
              <a:rPr kumimoji="0" lang="en-GB" sz="2400" b="1" i="0" u="none" strike="noStrike" kern="0" cap="none" spc="0" normalizeH="0" baseline="0" noProof="0">
                <a:ln>
                  <a:noFill/>
                </a:ln>
                <a:solidFill>
                  <a:srgbClr val="830051"/>
                </a:solidFill>
                <a:effectLst/>
                <a:uLnTx/>
                <a:uFillTx/>
                <a:latin typeface="Arial" pitchFamily="34" charset="0"/>
                <a:cs typeface="Arial" pitchFamily="34" charset="0"/>
              </a:rPr>
              <a:t>1</a:t>
            </a:r>
          </a:p>
        </p:txBody>
      </p:sp>
      <p:sp>
        <p:nvSpPr>
          <p:cNvPr id="64"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5"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6" name="Text Placeholder 49"/>
          <p:cNvSpPr>
            <a:spLocks noGrp="1"/>
          </p:cNvSpPr>
          <p:nvPr>
            <p:ph type="body" sz="quarter" idx="29" hasCustomPrompt="1"/>
          </p:nvPr>
        </p:nvSpPr>
        <p:spPr>
          <a:xfrm>
            <a:off x="440267" y="2403956"/>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2</a:t>
            </a:r>
          </a:p>
        </p:txBody>
      </p:sp>
      <p:sp>
        <p:nvSpPr>
          <p:cNvPr id="67"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68"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69"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3</a:t>
            </a:r>
          </a:p>
        </p:txBody>
      </p:sp>
      <p:sp>
        <p:nvSpPr>
          <p:cNvPr id="70"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1"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2" name="Text Placeholder 49"/>
          <p:cNvSpPr>
            <a:spLocks noGrp="1"/>
          </p:cNvSpPr>
          <p:nvPr>
            <p:ph type="body" sz="quarter" idx="35" hasCustomPrompt="1"/>
          </p:nvPr>
        </p:nvSpPr>
        <p:spPr>
          <a:xfrm>
            <a:off x="440267" y="3763643"/>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4</a:t>
            </a:r>
          </a:p>
        </p:txBody>
      </p:sp>
      <p:sp>
        <p:nvSpPr>
          <p:cNvPr id="73"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4"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5" name="Text Placeholder 49"/>
          <p:cNvSpPr>
            <a:spLocks noGrp="1"/>
          </p:cNvSpPr>
          <p:nvPr>
            <p:ph type="body" sz="quarter" idx="38" hasCustomPrompt="1"/>
          </p:nvPr>
        </p:nvSpPr>
        <p:spPr>
          <a:xfrm>
            <a:off x="440267" y="444134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5</a:t>
            </a:r>
          </a:p>
        </p:txBody>
      </p:sp>
      <p:sp>
        <p:nvSpPr>
          <p:cNvPr id="76"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en-GB" sz="133" b="0" i="0" u="none" strike="noStrike" kern="0" cap="none" spc="0" normalizeH="0" baseline="0" noProof="0" dirty="0">
              <a:ln>
                <a:noFill/>
              </a:ln>
              <a:solidFill>
                <a:sysClr val="windowText" lastClr="000000"/>
              </a:solidFill>
              <a:effectLst/>
              <a:uLnTx/>
              <a:uFillTx/>
              <a:latin typeface="Arial" pitchFamily="34" charset="0"/>
              <a:cs typeface="Arial" pitchFamily="34" charset="0"/>
            </a:endParaRPr>
          </a:p>
        </p:txBody>
      </p:sp>
      <p:sp>
        <p:nvSpPr>
          <p:cNvPr id="77"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marL="0" marR="0" lvl="0" indent="0" defTabSz="1219170" eaLnBrk="1" fontAlgn="auto" latinLnBrk="0" hangingPunct="1">
              <a:lnSpc>
                <a:spcPct val="60000"/>
              </a:lnSpc>
              <a:spcBef>
                <a:spcPts val="0"/>
              </a:spcBef>
              <a:spcAft>
                <a:spcPts val="0"/>
              </a:spcAft>
              <a:buClrTx/>
              <a:buSzTx/>
              <a:buFontTx/>
              <a:buNone/>
              <a:tabLst/>
              <a:defRPr/>
            </a:pPr>
            <a:endParaRPr kumimoji="0" lang="en-GB" sz="2133" b="1" i="0" u="none" strike="noStrike" kern="0" cap="none" spc="0" normalizeH="0" baseline="0" noProof="0">
              <a:ln>
                <a:noFill/>
              </a:ln>
              <a:solidFill>
                <a:srgbClr val="C4CACD"/>
              </a:solidFill>
              <a:effectLst/>
              <a:uLnTx/>
              <a:uFillTx/>
              <a:latin typeface="Arial" pitchFamily="34" charset="0"/>
              <a:cs typeface="Arial" pitchFamily="34" charset="0"/>
            </a:endParaRPr>
          </a:p>
        </p:txBody>
      </p:sp>
      <p:sp>
        <p:nvSpPr>
          <p:cNvPr id="78" name="Text Placeholder 49"/>
          <p:cNvSpPr>
            <a:spLocks noGrp="1"/>
          </p:cNvSpPr>
          <p:nvPr>
            <p:ph type="body" sz="quarter" idx="41" hasCustomPrompt="1"/>
          </p:nvPr>
        </p:nvSpPr>
        <p:spPr>
          <a:xfrm>
            <a:off x="440267" y="5129635"/>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marL="0" marR="0" lvl="0" indent="0" algn="ctr" defTabSz="1219170" eaLnBrk="1" fontAlgn="auto" latinLnBrk="0" hangingPunct="1">
              <a:lnSpc>
                <a:spcPct val="90000"/>
              </a:lnSpc>
              <a:spcBef>
                <a:spcPts val="0"/>
              </a:spcBef>
              <a:spcAft>
                <a:spcPts val="0"/>
              </a:spcAft>
              <a:buClrTx/>
              <a:buSzTx/>
              <a:buFontTx/>
              <a:buNone/>
              <a:tabLst/>
              <a:defRPr/>
            </a:pPr>
            <a:r>
              <a:rPr kumimoji="0" lang="en-GB" sz="2400" b="1" i="0" u="none" strike="noStrike" kern="0" cap="none" spc="0" normalizeH="0" baseline="0" noProof="0">
                <a:ln>
                  <a:noFill/>
                </a:ln>
                <a:solidFill>
                  <a:srgbClr val="C4CACD"/>
                </a:solidFill>
                <a:effectLst/>
                <a:uLnTx/>
                <a:uFillTx/>
                <a:latin typeface="Arial" pitchFamily="34" charset="0"/>
                <a:cs typeface="Arial" pitchFamily="34" charset="0"/>
              </a:rPr>
              <a:t>6</a:t>
            </a:r>
          </a:p>
        </p:txBody>
      </p:sp>
      <p:sp>
        <p:nvSpPr>
          <p:cNvPr id="23"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5977958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Nav Contents 2">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2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724129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Nav Contents 3">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3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148936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Nav Contents 4">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4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80181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Nav Contents 5">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5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830051"/>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357113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Nav Contents 6">
    <p:spTree>
      <p:nvGrpSpPr>
        <p:cNvPr id="1" name=""/>
        <p:cNvGrpSpPr/>
        <p:nvPr/>
      </p:nvGrpSpPr>
      <p:grpSpPr>
        <a:xfrm>
          <a:off x="0" y="0"/>
          <a:ext cx="0" cy="0"/>
          <a:chOff x="0" y="0"/>
          <a:chExt cx="0" cy="0"/>
        </a:xfrm>
      </p:grpSpPr>
      <p:sp>
        <p:nvSpPr>
          <p:cNvPr id="32" name="Title 8"/>
          <p:cNvSpPr>
            <a:spLocks noGrp="1"/>
          </p:cNvSpPr>
          <p:nvPr>
            <p:ph type="title" hasCustomPrompt="1"/>
          </p:nvPr>
        </p:nvSpPr>
        <p:spPr>
          <a:xfrm>
            <a:off x="316081" y="192000"/>
            <a:ext cx="11040000" cy="672000"/>
          </a:xfrm>
          <a:prstGeom prst="rect">
            <a:avLst/>
          </a:prstGeom>
        </p:spPr>
        <p:txBody>
          <a:bodyPr vert="horz"/>
          <a:lstStyle>
            <a:lvl1pPr algn="l">
              <a:lnSpc>
                <a:spcPct val="100000"/>
              </a:lnSpc>
              <a:defRPr sz="3200" b="1" baseline="0">
                <a:solidFill>
                  <a:schemeClr val="tx2"/>
                </a:solidFill>
                <a:latin typeface="Arial" pitchFamily="34" charset="0"/>
                <a:cs typeface="Arial" pitchFamily="34" charset="0"/>
              </a:defRPr>
            </a:lvl1pPr>
          </a:lstStyle>
          <a:p>
            <a:r>
              <a:rPr lang="en-GB" noProof="0"/>
              <a:t>Click to add navigation 6 title</a:t>
            </a:r>
          </a:p>
        </p:txBody>
      </p:sp>
      <p:sp>
        <p:nvSpPr>
          <p:cNvPr id="23" name="Table Placeholder 29"/>
          <p:cNvSpPr>
            <a:spLocks noGrp="1"/>
          </p:cNvSpPr>
          <p:nvPr>
            <p:ph type="tbl" sz="quarter" idx="15"/>
          </p:nvPr>
        </p:nvSpPr>
        <p:spPr>
          <a:xfrm>
            <a:off x="1316572" y="1731133"/>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4" name="Text Placeholder 2"/>
          <p:cNvSpPr>
            <a:spLocks noGrp="1"/>
          </p:cNvSpPr>
          <p:nvPr>
            <p:ph type="body" sz="quarter" idx="14"/>
          </p:nvPr>
        </p:nvSpPr>
        <p:spPr>
          <a:xfrm>
            <a:off x="1395599" y="1879886"/>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5" name="Text Placeholder 49"/>
          <p:cNvSpPr>
            <a:spLocks noGrp="1"/>
          </p:cNvSpPr>
          <p:nvPr>
            <p:ph type="body" sz="quarter" idx="26" hasCustomPrompt="1"/>
          </p:nvPr>
        </p:nvSpPr>
        <p:spPr>
          <a:xfrm>
            <a:off x="440267" y="1731600"/>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1</a:t>
            </a:r>
          </a:p>
        </p:txBody>
      </p:sp>
      <p:sp>
        <p:nvSpPr>
          <p:cNvPr id="26" name="Table Placeholder 29"/>
          <p:cNvSpPr>
            <a:spLocks noGrp="1"/>
          </p:cNvSpPr>
          <p:nvPr>
            <p:ph type="tbl" sz="quarter" idx="27"/>
          </p:nvPr>
        </p:nvSpPr>
        <p:spPr>
          <a:xfrm>
            <a:off x="1316572" y="240348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28" name="Text Placeholder 2"/>
          <p:cNvSpPr>
            <a:spLocks noGrp="1"/>
          </p:cNvSpPr>
          <p:nvPr>
            <p:ph type="body" sz="quarter" idx="28"/>
          </p:nvPr>
        </p:nvSpPr>
        <p:spPr>
          <a:xfrm>
            <a:off x="1395599" y="2552242"/>
            <a:ext cx="7624231" cy="394199"/>
          </a:xfrm>
          <a:prstGeom prst="rect">
            <a:avLst/>
          </a:prstGeom>
        </p:spPr>
        <p:txBody>
          <a:bodyPr vert="horz"/>
          <a:lstStyle>
            <a:lvl1pPr marL="0" indent="0">
              <a:lnSpc>
                <a:spcPct val="60000"/>
              </a:lnSpc>
              <a:buNone/>
              <a:defRPr sz="2133" b="1" baseline="0">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29" name="Text Placeholder 49"/>
          <p:cNvSpPr>
            <a:spLocks noGrp="1"/>
          </p:cNvSpPr>
          <p:nvPr>
            <p:ph type="body" sz="quarter" idx="29" hasCustomPrompt="1"/>
          </p:nvPr>
        </p:nvSpPr>
        <p:spPr>
          <a:xfrm>
            <a:off x="440267" y="2403956"/>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2</a:t>
            </a:r>
          </a:p>
        </p:txBody>
      </p:sp>
      <p:sp>
        <p:nvSpPr>
          <p:cNvPr id="30" name="Table Placeholder 29"/>
          <p:cNvSpPr>
            <a:spLocks noGrp="1"/>
          </p:cNvSpPr>
          <p:nvPr>
            <p:ph type="tbl" sz="quarter" idx="30"/>
          </p:nvPr>
        </p:nvSpPr>
        <p:spPr>
          <a:xfrm>
            <a:off x="1316572" y="3082231"/>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1" name="Text Placeholder 2"/>
          <p:cNvSpPr>
            <a:spLocks noGrp="1"/>
          </p:cNvSpPr>
          <p:nvPr>
            <p:ph type="body" sz="quarter" idx="31"/>
          </p:nvPr>
        </p:nvSpPr>
        <p:spPr>
          <a:xfrm>
            <a:off x="1395599" y="3230983"/>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3" name="Text Placeholder 49"/>
          <p:cNvSpPr>
            <a:spLocks noGrp="1"/>
          </p:cNvSpPr>
          <p:nvPr>
            <p:ph type="body" sz="quarter" idx="32" hasCustomPrompt="1"/>
          </p:nvPr>
        </p:nvSpPr>
        <p:spPr>
          <a:xfrm>
            <a:off x="440267" y="3082699"/>
            <a:ext cx="720000" cy="540000"/>
          </a:xfrm>
          <a:prstGeom prst="rect">
            <a:avLst/>
          </a:prstGeom>
          <a:solidFill>
            <a:srgbClr val="830051"/>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3</a:t>
            </a:r>
          </a:p>
        </p:txBody>
      </p:sp>
      <p:sp>
        <p:nvSpPr>
          <p:cNvPr id="34" name="Table Placeholder 29"/>
          <p:cNvSpPr>
            <a:spLocks noGrp="1"/>
          </p:cNvSpPr>
          <p:nvPr>
            <p:ph type="tbl" sz="quarter" idx="33"/>
          </p:nvPr>
        </p:nvSpPr>
        <p:spPr>
          <a:xfrm>
            <a:off x="1316572" y="3763175"/>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5" name="Text Placeholder 2"/>
          <p:cNvSpPr>
            <a:spLocks noGrp="1"/>
          </p:cNvSpPr>
          <p:nvPr>
            <p:ph type="body" sz="quarter" idx="34"/>
          </p:nvPr>
        </p:nvSpPr>
        <p:spPr>
          <a:xfrm>
            <a:off x="1395599" y="3911927"/>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6" name="Text Placeholder 49"/>
          <p:cNvSpPr>
            <a:spLocks noGrp="1"/>
          </p:cNvSpPr>
          <p:nvPr>
            <p:ph type="body" sz="quarter" idx="35" hasCustomPrompt="1"/>
          </p:nvPr>
        </p:nvSpPr>
        <p:spPr>
          <a:xfrm>
            <a:off x="440267" y="3763643"/>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4</a:t>
            </a:r>
          </a:p>
        </p:txBody>
      </p:sp>
      <p:sp>
        <p:nvSpPr>
          <p:cNvPr id="37" name="Table Placeholder 29"/>
          <p:cNvSpPr>
            <a:spLocks noGrp="1"/>
          </p:cNvSpPr>
          <p:nvPr>
            <p:ph type="tbl" sz="quarter" idx="36"/>
          </p:nvPr>
        </p:nvSpPr>
        <p:spPr>
          <a:xfrm>
            <a:off x="1316572" y="4440879"/>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38" name="Text Placeholder 2"/>
          <p:cNvSpPr>
            <a:spLocks noGrp="1"/>
          </p:cNvSpPr>
          <p:nvPr>
            <p:ph type="body" sz="quarter" idx="37"/>
          </p:nvPr>
        </p:nvSpPr>
        <p:spPr>
          <a:xfrm>
            <a:off x="1395599" y="4589630"/>
            <a:ext cx="7624231" cy="394199"/>
          </a:xfrm>
          <a:prstGeom prst="rect">
            <a:avLst/>
          </a:prstGeom>
        </p:spPr>
        <p:txBody>
          <a:bodyPr vert="horz"/>
          <a:lstStyle>
            <a:lvl1pPr marL="0" indent="0">
              <a:lnSpc>
                <a:spcPct val="60000"/>
              </a:lnSpc>
              <a:buNone/>
              <a:defRPr sz="2133" b="1">
                <a:solidFill>
                  <a:srgbClr val="C4CACD"/>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39" name="Text Placeholder 49"/>
          <p:cNvSpPr>
            <a:spLocks noGrp="1"/>
          </p:cNvSpPr>
          <p:nvPr>
            <p:ph type="body" sz="quarter" idx="38" hasCustomPrompt="1"/>
          </p:nvPr>
        </p:nvSpPr>
        <p:spPr>
          <a:xfrm>
            <a:off x="440267" y="4441345"/>
            <a:ext cx="720000" cy="540000"/>
          </a:xfrm>
          <a:prstGeom prst="rect">
            <a:avLst/>
          </a:prstGeom>
          <a:solidFill>
            <a:schemeClr val="tx2"/>
          </a:solidFill>
          <a:ln w="19050" cmpd="sng">
            <a:noFill/>
          </a:ln>
        </p:spPr>
        <p:txBody>
          <a:bodyPr vert="horz" anchor="ctr"/>
          <a:lstStyle>
            <a:lvl1pPr marL="0" indent="0" algn="ctr">
              <a:lnSpc>
                <a:spcPct val="90000"/>
              </a:lnSpc>
              <a:spcBef>
                <a:spcPts val="0"/>
              </a:spcBef>
              <a:buNone/>
              <a:defRPr sz="2400" b="1">
                <a:solidFill>
                  <a:srgbClr val="C4CACD"/>
                </a:solidFill>
                <a:latin typeface="Arial" pitchFamily="34" charset="0"/>
                <a:cs typeface="Arial" pitchFamily="34" charset="0"/>
              </a:defRPr>
            </a:lvl1pPr>
          </a:lstStyle>
          <a:p>
            <a:pPr lvl="0"/>
            <a:r>
              <a:rPr lang="en-GB" noProof="0"/>
              <a:t>5</a:t>
            </a:r>
          </a:p>
        </p:txBody>
      </p:sp>
      <p:sp>
        <p:nvSpPr>
          <p:cNvPr id="40" name="Table Placeholder 29"/>
          <p:cNvSpPr>
            <a:spLocks noGrp="1"/>
          </p:cNvSpPr>
          <p:nvPr>
            <p:ph type="tbl" sz="quarter" idx="39"/>
          </p:nvPr>
        </p:nvSpPr>
        <p:spPr>
          <a:xfrm>
            <a:off x="1316572" y="5129167"/>
            <a:ext cx="7968000" cy="540000"/>
          </a:xfrm>
          <a:prstGeom prst="rect">
            <a:avLst/>
          </a:prstGeom>
          <a:solidFill>
            <a:srgbClr val="D8DCDE"/>
          </a:solidFill>
        </p:spPr>
        <p:txBody>
          <a:bodyPr vert="horz"/>
          <a:lstStyle>
            <a:lvl1pPr marL="0" indent="0">
              <a:buNone/>
              <a:defRPr sz="133">
                <a:latin typeface="Arial" pitchFamily="34" charset="0"/>
                <a:cs typeface="Arial" pitchFamily="34" charset="0"/>
              </a:defRPr>
            </a:lvl1pPr>
          </a:lstStyle>
          <a:p>
            <a:endParaRPr lang="en-GB" noProof="0" dirty="0"/>
          </a:p>
        </p:txBody>
      </p:sp>
      <p:sp>
        <p:nvSpPr>
          <p:cNvPr id="41" name="Text Placeholder 2"/>
          <p:cNvSpPr>
            <a:spLocks noGrp="1"/>
          </p:cNvSpPr>
          <p:nvPr>
            <p:ph type="body" sz="quarter" idx="40"/>
          </p:nvPr>
        </p:nvSpPr>
        <p:spPr>
          <a:xfrm>
            <a:off x="1395599" y="5277919"/>
            <a:ext cx="7624231" cy="394199"/>
          </a:xfrm>
          <a:prstGeom prst="rect">
            <a:avLst/>
          </a:prstGeom>
        </p:spPr>
        <p:txBody>
          <a:bodyPr vert="horz"/>
          <a:lstStyle>
            <a:lvl1pPr marL="0" indent="0">
              <a:lnSpc>
                <a:spcPct val="60000"/>
              </a:lnSpc>
              <a:buNone/>
              <a:defRPr sz="2133" b="1">
                <a:solidFill>
                  <a:schemeClr val="tx2"/>
                </a:solidFill>
                <a:latin typeface="Arial" pitchFamily="34" charset="0"/>
                <a:cs typeface="Arial" pitchFamily="34" charset="0"/>
              </a:defRPr>
            </a:lvl1pPr>
            <a:lvl2pPr marL="609585" indent="0">
              <a:buNone/>
              <a:defRPr sz="2400" b="1"/>
            </a:lvl2pPr>
            <a:lvl3pPr marL="1219170" indent="0">
              <a:buNone/>
              <a:defRPr sz="2400" b="1"/>
            </a:lvl3pPr>
            <a:lvl4pPr marL="1828754" indent="0">
              <a:buNone/>
              <a:defRPr sz="2400" b="1"/>
            </a:lvl4pPr>
            <a:lvl5pPr marL="2438339" indent="0">
              <a:buNone/>
              <a:defRPr sz="2400" b="1"/>
            </a:lvl5pPr>
          </a:lstStyle>
          <a:p>
            <a:pPr lvl="0"/>
            <a:endParaRPr lang="en-GB" noProof="0"/>
          </a:p>
        </p:txBody>
      </p:sp>
      <p:sp>
        <p:nvSpPr>
          <p:cNvPr id="42" name="Text Placeholder 49"/>
          <p:cNvSpPr>
            <a:spLocks noGrp="1"/>
          </p:cNvSpPr>
          <p:nvPr>
            <p:ph type="body" sz="quarter" idx="41" hasCustomPrompt="1"/>
          </p:nvPr>
        </p:nvSpPr>
        <p:spPr>
          <a:xfrm>
            <a:off x="440267" y="5129635"/>
            <a:ext cx="720000" cy="540000"/>
          </a:xfrm>
          <a:prstGeom prst="rect">
            <a:avLst/>
          </a:prstGeom>
          <a:solidFill>
            <a:srgbClr val="D8DCDE"/>
          </a:solidFill>
          <a:ln w="19050" cmpd="sng">
            <a:noFill/>
          </a:ln>
        </p:spPr>
        <p:txBody>
          <a:bodyPr vert="horz" anchor="ctr"/>
          <a:lstStyle>
            <a:lvl1pPr marL="0" indent="0" algn="ctr">
              <a:lnSpc>
                <a:spcPct val="90000"/>
              </a:lnSpc>
              <a:spcBef>
                <a:spcPts val="0"/>
              </a:spcBef>
              <a:buNone/>
              <a:defRPr sz="2400" b="1">
                <a:solidFill>
                  <a:schemeClr val="tx2"/>
                </a:solidFill>
                <a:latin typeface="Arial" pitchFamily="34" charset="0"/>
                <a:cs typeface="Arial" pitchFamily="34" charset="0"/>
              </a:defRPr>
            </a:lvl1pPr>
          </a:lstStyle>
          <a:p>
            <a:pPr lvl="0"/>
            <a:r>
              <a:rPr lang="en-GB" noProof="0"/>
              <a:t>6</a:t>
            </a:r>
          </a:p>
        </p:txBody>
      </p:sp>
      <p:sp>
        <p:nvSpPr>
          <p:cNvPr id="2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0007895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10" name="Rectangle 9"/>
          <p:cNvSpPr>
            <a:spLocks noGrp="1" noChangeArrowheads="1"/>
          </p:cNvSpPr>
          <p:nvPr userDrawn="1"/>
        </p:nvSpPr>
        <p:spPr bwMode="auto">
          <a:xfrm>
            <a:off x="705012" y="4575175"/>
            <a:ext cx="3585633" cy="381000"/>
          </a:xfrm>
          <a:prstGeom prst="rect">
            <a:avLst/>
          </a:prstGeom>
          <a:noFill/>
          <a:ln w="9525">
            <a:noFill/>
            <a:miter lim="800000"/>
            <a:headEnd/>
            <a:tailEnd/>
          </a:ln>
          <a:effectLst/>
        </p:spPr>
        <p:txBody>
          <a:bodyPr anchor="b"/>
          <a:lstStyle/>
          <a:p>
            <a:r>
              <a:rPr lang="en-GB" sz="1867" b="1" dirty="0">
                <a:solidFill>
                  <a:schemeClr val="tx1"/>
                </a:solidFill>
                <a:latin typeface="Arial" pitchFamily="34" charset="0"/>
                <a:cs typeface="Arial" pitchFamily="34" charset="0"/>
              </a:rPr>
              <a:t>Confidentiality Notice </a:t>
            </a:r>
            <a:endParaRPr lang="en-GB" sz="3200" dirty="0">
              <a:solidFill>
                <a:schemeClr val="tx1"/>
              </a:solidFill>
              <a:latin typeface="Arial" pitchFamily="34" charset="0"/>
              <a:cs typeface="Arial" pitchFamily="34" charset="0"/>
            </a:endParaRPr>
          </a:p>
        </p:txBody>
      </p:sp>
      <p:sp>
        <p:nvSpPr>
          <p:cNvPr id="11" name="Rectangle 10"/>
          <p:cNvSpPr>
            <a:spLocks noGrp="1" noChangeArrowheads="1"/>
          </p:cNvSpPr>
          <p:nvPr userDrawn="1"/>
        </p:nvSpPr>
        <p:spPr bwMode="auto">
          <a:xfrm>
            <a:off x="721944" y="4956175"/>
            <a:ext cx="9920657" cy="864000"/>
          </a:xfrm>
          <a:prstGeom prst="rect">
            <a:avLst/>
          </a:prstGeom>
          <a:noFill/>
          <a:ln w="9525">
            <a:noFill/>
            <a:miter lim="800000"/>
            <a:headEnd/>
            <a:tailEnd/>
          </a:ln>
          <a:effectLst/>
        </p:spPr>
        <p:txBody>
          <a:bodyPr/>
          <a:lstStyle/>
          <a:p>
            <a:r>
              <a:rPr lang="en-GB" sz="1200" dirty="0">
                <a:solidFill>
                  <a:schemeClr val="tx1"/>
                </a:solidFill>
                <a:latin typeface="Arial" pitchFamily="34" charset="0"/>
                <a:cs typeface="Arial" pitchFamily="34" charset="0"/>
              </a:rPr>
              <a:t>This file is</a:t>
            </a:r>
            <a:r>
              <a:rPr lang="en-US" sz="1200" dirty="0">
                <a:solidFill>
                  <a:schemeClr val="tx1"/>
                </a:solidFill>
                <a:latin typeface="Arial" pitchFamily="34" charset="0"/>
                <a:cs typeface="Arial" pitchFamily="34" charset="0"/>
              </a:rPr>
              <a:t> private and may contain confidential and proprietary information. If you have received this file in error, please notify us and remove </a:t>
            </a:r>
          </a:p>
          <a:p>
            <a:r>
              <a:rPr lang="en-US" sz="1200" dirty="0">
                <a:solidFill>
                  <a:schemeClr val="tx1"/>
                </a:solidFill>
                <a:latin typeface="Arial" pitchFamily="34" charset="0"/>
                <a:cs typeface="Arial" pitchFamily="34" charset="0"/>
              </a:rPr>
              <a:t>it from your system and note that you must not copy, distribute or take any action in reliance on it. Any unauthorized use or disclosure of the contents of this file is not permitted and may be unlawful. AstraZeneca PLC, 2 Kingdom Street, London, W2 6BD, UK, T: +44(0)20 7604 </a:t>
            </a:r>
            <a:r>
              <a:rPr lang="en-GB" sz="1200" dirty="0">
                <a:solidFill>
                  <a:schemeClr val="tx1"/>
                </a:solidFill>
                <a:latin typeface="Arial" pitchFamily="34" charset="0"/>
                <a:cs typeface="Arial" pitchFamily="34" charset="0"/>
              </a:rPr>
              <a:t>8000</a:t>
            </a:r>
            <a:r>
              <a:rPr lang="en-US" sz="1200" dirty="0">
                <a:solidFill>
                  <a:schemeClr val="tx1"/>
                </a:solidFill>
                <a:latin typeface="Arial" pitchFamily="34" charset="0"/>
                <a:cs typeface="Arial" pitchFamily="34" charset="0"/>
              </a:rPr>
              <a:t>, </a:t>
            </a:r>
          </a:p>
          <a:p>
            <a:r>
              <a:rPr lang="en-US" sz="1200" dirty="0">
                <a:solidFill>
                  <a:schemeClr val="tx1"/>
                </a:solidFill>
                <a:latin typeface="Arial" pitchFamily="34" charset="0"/>
                <a:cs typeface="Arial" pitchFamily="34" charset="0"/>
              </a:rPr>
              <a:t>F: +44 (0)20 7604</a:t>
            </a:r>
            <a:r>
              <a:rPr lang="en-GB" sz="1200" dirty="0">
                <a:solidFill>
                  <a:schemeClr val="tx1"/>
                </a:solidFill>
                <a:latin typeface="Arial" pitchFamily="34" charset="0"/>
                <a:cs typeface="Arial" pitchFamily="34" charset="0"/>
              </a:rPr>
              <a:t> 8151</a:t>
            </a:r>
            <a:r>
              <a:rPr lang="en-US" sz="1200" dirty="0">
                <a:solidFill>
                  <a:schemeClr val="tx1"/>
                </a:solidFill>
                <a:latin typeface="Arial" pitchFamily="34" charset="0"/>
                <a:cs typeface="Arial" pitchFamily="34" charset="0"/>
              </a:rPr>
              <a:t>, www.astrazeneca.com</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2025599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ullet Content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a:lnSpc>
                <a:spcPct val="100000"/>
              </a:lnSpc>
              <a:defRPr sz="3200" b="1" baseline="0">
                <a:solidFill>
                  <a:srgbClr val="830051"/>
                </a:solidFill>
                <a:latin typeface="Arial" pitchFamily="34" charset="0"/>
                <a:cs typeface="Arial" pitchFamily="34" charset="0"/>
              </a:defRPr>
            </a:lvl1pPr>
          </a:lstStyle>
          <a:p>
            <a:r>
              <a:rPr lang="en-GB" noProof="0"/>
              <a:t>Click to add title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00000"/>
              </a:lnSpc>
              <a:spcBef>
                <a:spcPts val="60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00000"/>
              </a:lnSpc>
              <a:spcBef>
                <a:spcPts val="60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Tree>
    <p:extLst>
      <p:ext uri="{BB962C8B-B14F-4D97-AF65-F5344CB8AC3E}">
        <p14:creationId xmlns:p14="http://schemas.microsoft.com/office/powerpoint/2010/main" val="1598424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ullet Content 1 with Subtitle">
    <p:spTree>
      <p:nvGrpSpPr>
        <p:cNvPr id="1" name=""/>
        <p:cNvGrpSpPr/>
        <p:nvPr/>
      </p:nvGrpSpPr>
      <p:grpSpPr>
        <a:xfrm>
          <a:off x="0" y="0"/>
          <a:ext cx="0" cy="0"/>
          <a:chOff x="0" y="0"/>
          <a:chExt cx="0" cy="0"/>
        </a:xfrm>
      </p:grpSpPr>
      <p:sp>
        <p:nvSpPr>
          <p:cNvPr id="8" name="Content Placeholder 2"/>
          <p:cNvSpPr>
            <a:spLocks noGrp="1"/>
          </p:cNvSpPr>
          <p:nvPr>
            <p:ph idx="15" hasCustomPrompt="1"/>
          </p:nvPr>
        </p:nvSpPr>
        <p:spPr>
          <a:xfrm>
            <a:off x="316800" y="1495625"/>
            <a:ext cx="940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defTabSz="719649">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Subtitle 2"/>
          <p:cNvSpPr>
            <a:spLocks noGrp="1"/>
          </p:cNvSpPr>
          <p:nvPr>
            <p:ph type="subTitle" idx="10" hasCustomPrompt="1"/>
          </p:nvPr>
        </p:nvSpPr>
        <p:spPr>
          <a:xfrm>
            <a:off x="316082" y="702468"/>
            <a:ext cx="11687535" cy="432000"/>
          </a:xfrm>
          <a:prstGeom prst="rect">
            <a:avLst/>
          </a:prstGeom>
        </p:spPr>
        <p:txBody>
          <a:bodyPr/>
          <a:lstStyle>
            <a:lvl1pPr marL="0" indent="0" algn="l">
              <a:lnSpc>
                <a:spcPct val="100000"/>
              </a:lnSpc>
              <a:spcBef>
                <a:spcPts val="0"/>
              </a:spcBef>
              <a:buNone/>
              <a:defRPr sz="3200">
                <a:solidFill>
                  <a:schemeClr val="tx2"/>
                </a:solidFill>
                <a:latin typeface="Arial" pitchFamily="34" charset="0"/>
                <a:cs typeface="Arial" pitchFamily="34" charset="0"/>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GB" noProof="0"/>
              <a:t>Click to add subtitle</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426188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ody Only 1">
    <p:spTree>
      <p:nvGrpSpPr>
        <p:cNvPr id="1" name=""/>
        <p:cNvGrpSpPr/>
        <p:nvPr/>
      </p:nvGrpSpPr>
      <p:grpSpPr>
        <a:xfrm>
          <a:off x="0" y="0"/>
          <a:ext cx="0" cy="0"/>
          <a:chOff x="0" y="0"/>
          <a:chExt cx="0" cy="0"/>
        </a:xfrm>
      </p:grpSpPr>
      <p:sp>
        <p:nvSpPr>
          <p:cNvPr id="5"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
        <p:nvSpPr>
          <p:cNvPr id="6" name="Text Placeholder 3"/>
          <p:cNvSpPr>
            <a:spLocks noGrp="1"/>
          </p:cNvSpPr>
          <p:nvPr>
            <p:ph type="body" sz="quarter" idx="11"/>
          </p:nvPr>
        </p:nvSpPr>
        <p:spPr>
          <a:xfrm>
            <a:off x="316800" y="1649463"/>
            <a:ext cx="940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Tree>
    <p:extLst>
      <p:ext uri="{BB962C8B-B14F-4D97-AF65-F5344CB8AC3E}">
        <p14:creationId xmlns:p14="http://schemas.microsoft.com/office/powerpoint/2010/main" val="14713031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ody and Content 1">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315383" y="1649464"/>
            <a:ext cx="9408000" cy="2160000"/>
          </a:xfrm>
          <a:prstGeom prst="rect">
            <a:avLst/>
          </a:prstGeom>
        </p:spPr>
        <p:txBody>
          <a:bodyPr vert="horz"/>
          <a:lstStyle>
            <a:lvl1pPr marL="0" marR="0" indent="0" algn="l" defTabSz="914377" rtl="0" eaLnBrk="1" fontAlgn="base" latinLnBrk="0" hangingPunct="1">
              <a:lnSpc>
                <a:spcPct val="100000"/>
              </a:lnSpc>
              <a:spcBef>
                <a:spcPct val="0"/>
              </a:spcBef>
              <a:spcAft>
                <a:spcPct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9" name="Content Placeholder 2"/>
          <p:cNvSpPr>
            <a:spLocks noGrp="1"/>
          </p:cNvSpPr>
          <p:nvPr>
            <p:ph idx="14" hasCustomPrompt="1"/>
          </p:nvPr>
        </p:nvSpPr>
        <p:spPr>
          <a:xfrm>
            <a:off x="316800" y="3874617"/>
            <a:ext cx="9408000" cy="192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974485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ody 1 with Content 2">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0" name="Content Placeholder 2"/>
          <p:cNvSpPr>
            <a:spLocks noGrp="1"/>
          </p:cNvSpPr>
          <p:nvPr>
            <p:ph idx="13" hasCustomPrompt="1"/>
          </p:nvPr>
        </p:nvSpPr>
        <p:spPr>
          <a:xfrm>
            <a:off x="316083"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defTabSz="596885">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11" name="Content Placeholder 2"/>
          <p:cNvSpPr>
            <a:spLocks noGrp="1"/>
          </p:cNvSpPr>
          <p:nvPr>
            <p:ph idx="15" hasCustomPrompt="1"/>
          </p:nvPr>
        </p:nvSpPr>
        <p:spPr>
          <a:xfrm>
            <a:off x="6240000" y="3877689"/>
            <a:ext cx="5448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282852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ody 1 with Content 3">
    <p:spTree>
      <p:nvGrpSpPr>
        <p:cNvPr id="1" name=""/>
        <p:cNvGrpSpPr/>
        <p:nvPr/>
      </p:nvGrpSpPr>
      <p:grpSpPr>
        <a:xfrm>
          <a:off x="0" y="0"/>
          <a:ext cx="0" cy="0"/>
          <a:chOff x="0" y="0"/>
          <a:chExt cx="0" cy="0"/>
        </a:xfrm>
      </p:grpSpPr>
      <p:sp>
        <p:nvSpPr>
          <p:cNvPr id="9" name="Content Placeholder 2"/>
          <p:cNvSpPr>
            <a:spLocks noGrp="1"/>
          </p:cNvSpPr>
          <p:nvPr>
            <p:ph idx="14"/>
          </p:nvPr>
        </p:nvSpPr>
        <p:spPr>
          <a:xfrm>
            <a:off x="316800" y="1649465"/>
            <a:ext cx="9408000" cy="2160000"/>
          </a:xfrm>
          <a:prstGeom prst="rect">
            <a:avLst/>
          </a:prstGeom>
        </p:spPr>
        <p:txBody>
          <a:bodyPr/>
          <a:lstStyle>
            <a:lvl1pPr marL="0" indent="0">
              <a:lnSpc>
                <a:spcPct val="100000"/>
              </a:lnSpc>
              <a:spcBef>
                <a:spcPts val="0"/>
              </a:spcBef>
              <a:buClr>
                <a:srgbClr val="830051"/>
              </a:buClr>
              <a:buFont typeface="Arial" pitchFamily="34" charset="0"/>
              <a:buNone/>
              <a:defRPr sz="2400">
                <a:solidFill>
                  <a:schemeClr val="tx1"/>
                </a:solidFill>
                <a:latin typeface="Arial" pitchFamily="34" charset="0"/>
                <a:cs typeface="Arial" pitchFamily="34" charset="0"/>
              </a:defRPr>
            </a:lvl1pPr>
            <a:lvl2pPr marL="539987" indent="-179996">
              <a:lnSpc>
                <a:spcPct val="100000"/>
              </a:lnSpc>
              <a:spcBef>
                <a:spcPts val="0"/>
              </a:spcBef>
              <a:buNone/>
              <a:defRPr sz="18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Click to edit Master text styles</a:t>
            </a:r>
          </a:p>
        </p:txBody>
      </p:sp>
      <p:sp>
        <p:nvSpPr>
          <p:cNvPr id="12" name="Content Placeholder 2"/>
          <p:cNvSpPr>
            <a:spLocks noGrp="1"/>
          </p:cNvSpPr>
          <p:nvPr>
            <p:ph idx="15" hasCustomPrompt="1"/>
          </p:nvPr>
        </p:nvSpPr>
        <p:spPr>
          <a:xfrm>
            <a:off x="31608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3" name="Content Placeholder 2"/>
          <p:cNvSpPr>
            <a:spLocks noGrp="1"/>
          </p:cNvSpPr>
          <p:nvPr>
            <p:ph idx="16" hasCustomPrompt="1"/>
          </p:nvPr>
        </p:nvSpPr>
        <p:spPr>
          <a:xfrm>
            <a:off x="4333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14" name="Content Placeholder 2"/>
          <p:cNvSpPr>
            <a:spLocks noGrp="1"/>
          </p:cNvSpPr>
          <p:nvPr>
            <p:ph idx="17" hasCustomPrompt="1"/>
          </p:nvPr>
        </p:nvSpPr>
        <p:spPr>
          <a:xfrm>
            <a:off x="8365631" y="3877689"/>
            <a:ext cx="3552000" cy="1920000"/>
          </a:xfrm>
          <a:prstGeom prst="rect">
            <a:avLst/>
          </a:prstGeom>
        </p:spPr>
        <p:txBody>
          <a:bodyPr/>
          <a:lstStyle>
            <a:lvl1pPr marL="179996" indent="-179996">
              <a:lnSpc>
                <a:spcPct val="150000"/>
              </a:lnSpc>
              <a:spcBef>
                <a:spcPts val="0"/>
              </a:spcBef>
              <a:buClr>
                <a:schemeClr val="tx2"/>
              </a:buClr>
              <a:buFont typeface="Arial" pitchFamily="34" charset="0"/>
              <a:buChar char="•"/>
              <a:defRPr sz="1867">
                <a:solidFill>
                  <a:schemeClr val="tx1"/>
                </a:solidFill>
                <a:latin typeface="Arial" pitchFamily="34" charset="0"/>
                <a:cs typeface="Arial" pitchFamily="34" charset="0"/>
              </a:defRPr>
            </a:lvl1pPr>
            <a:lvl2pPr marL="539987" indent="-179996">
              <a:lnSpc>
                <a:spcPct val="150000"/>
              </a:lnSpc>
              <a:spcBef>
                <a:spcPts val="0"/>
              </a:spcBef>
              <a:defRPr sz="1867"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427288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ody Only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4" name="Text Placeholder 3"/>
          <p:cNvSpPr>
            <a:spLocks noGrp="1"/>
          </p:cNvSpPr>
          <p:nvPr>
            <p:ph type="body" sz="quarter" idx="12"/>
          </p:nvPr>
        </p:nvSpPr>
        <p:spPr>
          <a:xfrm>
            <a:off x="6240000" y="1649464"/>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1011994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ody and Content Right 1">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0370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0"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647416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ody and Content Right 2">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649465"/>
            <a:ext cx="5448000" cy="2160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Content Placeholder 2"/>
          <p:cNvSpPr>
            <a:spLocks noGrp="1"/>
          </p:cNvSpPr>
          <p:nvPr>
            <p:ph idx="14" hasCustomPrompt="1"/>
          </p:nvPr>
        </p:nvSpPr>
        <p:spPr>
          <a:xfrm>
            <a:off x="6240000" y="1512444"/>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5" hasCustomPrompt="1"/>
          </p:nvPr>
        </p:nvSpPr>
        <p:spPr>
          <a:xfrm>
            <a:off x="6237999" y="3724313"/>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10"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1"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075659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Double Content">
    <p:spTree>
      <p:nvGrpSpPr>
        <p:cNvPr id="1" name=""/>
        <p:cNvGrpSpPr/>
        <p:nvPr/>
      </p:nvGrpSpPr>
      <p:grpSpPr>
        <a:xfrm>
          <a:off x="0" y="0"/>
          <a:ext cx="0" cy="0"/>
          <a:chOff x="0" y="0"/>
          <a:chExt cx="0" cy="0"/>
        </a:xfrm>
      </p:grpSpPr>
      <p:sp>
        <p:nvSpPr>
          <p:cNvPr id="10" name="Content Placeholder 2"/>
          <p:cNvSpPr>
            <a:spLocks noGrp="1"/>
          </p:cNvSpPr>
          <p:nvPr>
            <p:ph idx="15" hasCustomPrompt="1"/>
          </p:nvPr>
        </p:nvSpPr>
        <p:spPr>
          <a:xfrm>
            <a:off x="316081"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9" name="Content Placeholder 2"/>
          <p:cNvSpPr>
            <a:spLocks noGrp="1"/>
          </p:cNvSpPr>
          <p:nvPr>
            <p:ph idx="14" hasCustomPrompt="1"/>
          </p:nvPr>
        </p:nvSpPr>
        <p:spPr>
          <a:xfrm>
            <a:off x="6240000" y="1498267"/>
            <a:ext cx="5448000" cy="2160000"/>
          </a:xfrm>
          <a:prstGeom prst="rect">
            <a:avLst/>
          </a:prstGeom>
        </p:spPr>
        <p:txBody>
          <a:bodyPr/>
          <a:lstStyle>
            <a:lvl1pPr marL="179996" indent="-179996">
              <a:lnSpc>
                <a:spcPct val="150000"/>
              </a:lnSpc>
              <a:spcBef>
                <a:spcPts val="0"/>
              </a:spcBef>
              <a:buClr>
                <a:srgbClr val="830051"/>
              </a:buClr>
              <a:buFont typeface="Arial" pitchFamily="34" charset="0"/>
              <a:buChar char="•"/>
              <a:defRPr sz="2400">
                <a:solidFill>
                  <a:schemeClr val="tx1"/>
                </a:solidFill>
                <a:latin typeface="Arial" pitchFamily="34" charset="0"/>
                <a:cs typeface="Arial" pitchFamily="34" charset="0"/>
              </a:defRPr>
            </a:lvl1pPr>
            <a:lvl2pPr marL="860978" indent="-380990">
              <a:lnSpc>
                <a:spcPct val="150000"/>
              </a:lnSpc>
              <a:spcBef>
                <a:spcPts val="0"/>
              </a:spcBef>
              <a:defRPr lang="en-GB" sz="2400" kern="1200" baseline="0" noProof="0" dirty="0" smtClean="0">
                <a:solidFill>
                  <a:schemeClr val="tx1"/>
                </a:solidFill>
                <a:latin typeface="Arial" pitchFamily="34" charset="0"/>
                <a:ea typeface="+mn-ea"/>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marL="719982" lvl="1" indent="-239994" algn="l" defTabSz="609585" rtl="0" eaLnBrk="1" latinLnBrk="0" hangingPunct="1">
              <a:lnSpc>
                <a:spcPct val="150000"/>
              </a:lnSpc>
              <a:spcBef>
                <a:spcPts val="0"/>
              </a:spcBef>
              <a:buFont typeface="Arial"/>
              <a:buChar char="–"/>
            </a:pPr>
            <a:r>
              <a:rPr lang="en-GB" noProof="0"/>
              <a:t>Second level</a:t>
            </a:r>
          </a:p>
          <a:p>
            <a:pPr marL="719982" lvl="1" indent="-239994" algn="l" defTabSz="609585" rtl="0" eaLnBrk="1" latinLnBrk="0" hangingPunct="1">
              <a:lnSpc>
                <a:spcPct val="150000"/>
              </a:lnSpc>
              <a:spcBef>
                <a:spcPts val="0"/>
              </a:spcBef>
              <a:buFont typeface="Arial"/>
              <a:buChar char="–"/>
            </a:pPr>
            <a:r>
              <a:rPr lang="en-GB" noProof="0"/>
              <a:t>Third level</a:t>
            </a:r>
          </a:p>
          <a:p>
            <a:pPr marL="719982" lvl="1" indent="-239994" algn="l" defTabSz="609585" rtl="0" eaLnBrk="1" latinLnBrk="0" hangingPunct="1">
              <a:lnSpc>
                <a:spcPct val="150000"/>
              </a:lnSpc>
              <a:spcBef>
                <a:spcPts val="0"/>
              </a:spcBef>
              <a:buFont typeface="Arial"/>
              <a:buChar char="–"/>
            </a:pPr>
            <a:r>
              <a:rPr lang="en-GB" noProof="0"/>
              <a:t>Fourth level</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714106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riple Headings with Triple Content">
    <p:spTree>
      <p:nvGrpSpPr>
        <p:cNvPr id="1" name=""/>
        <p:cNvGrpSpPr/>
        <p:nvPr/>
      </p:nvGrpSpPr>
      <p:grpSpPr>
        <a:xfrm>
          <a:off x="0" y="0"/>
          <a:ext cx="0" cy="0"/>
          <a:chOff x="0" y="0"/>
          <a:chExt cx="0" cy="0"/>
        </a:xfrm>
      </p:grpSpPr>
      <p:sp>
        <p:nvSpPr>
          <p:cNvPr id="7" name="Text Placeholder 3"/>
          <p:cNvSpPr>
            <a:spLocks noGrp="1"/>
          </p:cNvSpPr>
          <p:nvPr>
            <p:ph type="body" sz="quarter" idx="11"/>
          </p:nvPr>
        </p:nvSpPr>
        <p:spPr>
          <a:xfrm>
            <a:off x="3168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8" name="Text Placeholder 3"/>
          <p:cNvSpPr>
            <a:spLocks noGrp="1"/>
          </p:cNvSpPr>
          <p:nvPr>
            <p:ph type="body" sz="quarter" idx="12"/>
          </p:nvPr>
        </p:nvSpPr>
        <p:spPr>
          <a:xfrm>
            <a:off x="8352000" y="1783188"/>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3" name="Text Placeholder 3"/>
          <p:cNvSpPr>
            <a:spLocks noGrp="1"/>
          </p:cNvSpPr>
          <p:nvPr>
            <p:ph type="body" sz="quarter" idx="13"/>
          </p:nvPr>
        </p:nvSpPr>
        <p:spPr>
          <a:xfrm>
            <a:off x="4320000" y="1772447"/>
            <a:ext cx="3552000" cy="936000"/>
          </a:xfrm>
          <a:prstGeom prst="rect">
            <a:avLst/>
          </a:prstGeom>
        </p:spPr>
        <p:txBody>
          <a:bodyPr vert="horz"/>
          <a:lstStyle>
            <a:lvl1pPr marL="0" indent="0" algn="l">
              <a:spcBef>
                <a:spcPts val="0"/>
              </a:spcBef>
              <a:buNone/>
              <a:defRPr sz="1400" b="1"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9" name="Content Placeholder 2"/>
          <p:cNvSpPr>
            <a:spLocks noGrp="1"/>
          </p:cNvSpPr>
          <p:nvPr>
            <p:ph idx="14" hasCustomPrompt="1"/>
          </p:nvPr>
        </p:nvSpPr>
        <p:spPr>
          <a:xfrm>
            <a:off x="316800"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0" name="Content Placeholder 2"/>
          <p:cNvSpPr>
            <a:spLocks noGrp="1"/>
          </p:cNvSpPr>
          <p:nvPr>
            <p:ph idx="15" hasCustomPrompt="1"/>
          </p:nvPr>
        </p:nvSpPr>
        <p:spPr>
          <a:xfrm>
            <a:off x="4333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2" name="Content Placeholder 2"/>
          <p:cNvSpPr>
            <a:spLocks noGrp="1"/>
          </p:cNvSpPr>
          <p:nvPr>
            <p:ph idx="16" hasCustomPrompt="1"/>
          </p:nvPr>
        </p:nvSpPr>
        <p:spPr>
          <a:xfrm>
            <a:off x="8365631" y="2760739"/>
            <a:ext cx="3552000" cy="2160000"/>
          </a:xfrm>
          <a:prstGeom prst="rect">
            <a:avLst/>
          </a:prstGeom>
        </p:spPr>
        <p:txBody>
          <a:bodyPr/>
          <a:lstStyle>
            <a:lvl1pPr marL="179996" indent="-179996">
              <a:lnSpc>
                <a:spcPct val="150000"/>
              </a:lnSpc>
              <a:spcBef>
                <a:spcPts val="0"/>
              </a:spcBef>
              <a:buClr>
                <a:schemeClr val="tx2"/>
              </a:buClr>
              <a:buFont typeface="Arial" pitchFamily="34" charset="0"/>
              <a:buChar char="•"/>
              <a:defRPr sz="1400">
                <a:solidFill>
                  <a:schemeClr val="tx1"/>
                </a:solidFill>
                <a:latin typeface="Arial" pitchFamily="34" charset="0"/>
                <a:cs typeface="Arial" pitchFamily="34" charset="0"/>
              </a:defRPr>
            </a:lvl1pPr>
            <a:lvl2pPr marL="539987" indent="-179996">
              <a:lnSpc>
                <a:spcPct val="150000"/>
              </a:lnSpc>
              <a:spcBef>
                <a:spcPts val="0"/>
              </a:spcBef>
              <a:defRPr sz="1400"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1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14"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722331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ody and Picture Right 1">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70400"/>
            <a:ext cx="5448000" cy="3781317"/>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1623349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ody and Picture Right 2">
    <p:spTree>
      <p:nvGrpSpPr>
        <p:cNvPr id="1" name=""/>
        <p:cNvGrpSpPr/>
        <p:nvPr/>
      </p:nvGrpSpPr>
      <p:grpSpPr>
        <a:xfrm>
          <a:off x="0" y="0"/>
          <a:ext cx="0" cy="0"/>
          <a:chOff x="0" y="0"/>
          <a:chExt cx="0" cy="0"/>
        </a:xfrm>
      </p:grpSpPr>
      <p:sp>
        <p:nvSpPr>
          <p:cNvPr id="4" name="Text Placeholder 3"/>
          <p:cNvSpPr>
            <a:spLocks noGrp="1"/>
          </p:cNvSpPr>
          <p:nvPr>
            <p:ph type="body" sz="quarter" idx="11"/>
          </p:nvPr>
        </p:nvSpPr>
        <p:spPr>
          <a:xfrm>
            <a:off x="316800" y="1649465"/>
            <a:ext cx="5448000" cy="936000"/>
          </a:xfrm>
          <a:prstGeom prst="rect">
            <a:avLst/>
          </a:prstGeom>
        </p:spPr>
        <p:txBody>
          <a:bodyPr vert="horz"/>
          <a:lstStyle>
            <a:lvl1pPr marL="0" indent="0" algn="l">
              <a:spcBef>
                <a:spcPts val="0"/>
              </a:spcBef>
              <a:buNone/>
              <a:defRPr sz="2400" baseline="0">
                <a:solidFill>
                  <a:schemeClr val="tx1"/>
                </a:solidFill>
                <a:latin typeface="Arial" pitchFamily="34" charset="0"/>
                <a:cs typeface="Arial" pitchFamily="34" charset="0"/>
              </a:defRPr>
            </a:lvl1pPr>
            <a:lvl2pPr marL="457189" indent="0" algn="l">
              <a:buNone/>
              <a:defRPr sz="1400"/>
            </a:lvl2pPr>
            <a:lvl3pPr marL="914377" indent="0" algn="l">
              <a:buNone/>
              <a:defRPr sz="1400"/>
            </a:lvl3pPr>
            <a:lvl4pPr marL="1371566" indent="0" algn="l">
              <a:buNone/>
              <a:defRPr sz="1400"/>
            </a:lvl4pPr>
            <a:lvl5pPr marL="1828754" indent="0" algn="l">
              <a:buNone/>
              <a:defRPr sz="1400"/>
            </a:lvl5pPr>
          </a:lstStyle>
          <a:p>
            <a:pPr lvl="0"/>
            <a:r>
              <a:rPr lang="en-GB" noProof="0"/>
              <a:t>Click to edit Master text styles</a:t>
            </a:r>
          </a:p>
        </p:txBody>
      </p:sp>
      <p:sp>
        <p:nvSpPr>
          <p:cNvPr id="19" name="Picture Placeholder 16"/>
          <p:cNvSpPr>
            <a:spLocks noGrp="1"/>
          </p:cNvSpPr>
          <p:nvPr>
            <p:ph type="pic" sz="quarter" idx="14"/>
          </p:nvPr>
        </p:nvSpPr>
        <p:spPr>
          <a:xfrm>
            <a:off x="6240000" y="1681689"/>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0" name="Picture Placeholder 16"/>
          <p:cNvSpPr>
            <a:spLocks noGrp="1"/>
          </p:cNvSpPr>
          <p:nvPr>
            <p:ph type="pic" sz="quarter" idx="15"/>
          </p:nvPr>
        </p:nvSpPr>
        <p:spPr>
          <a:xfrm>
            <a:off x="6240000" y="3872337"/>
            <a:ext cx="5448000" cy="1980000"/>
          </a:xfrm>
          <a:prstGeom prst="rect">
            <a:avLst/>
          </a:prstGeom>
        </p:spPr>
        <p:txBody>
          <a:bodyPr vert="horz" lIns="0" tIns="0" rIns="0" bIns="0" anchor="ctr" anchorCtr="0"/>
          <a:lstStyle>
            <a:lvl1pPr marL="0" indent="0" algn="ctr">
              <a:spcBef>
                <a:spcPts val="0"/>
              </a:spcBef>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942596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ody and Picture Lower 1">
    <p:spTree>
      <p:nvGrpSpPr>
        <p:cNvPr id="1" name=""/>
        <p:cNvGrpSpPr/>
        <p:nvPr/>
      </p:nvGrpSpPr>
      <p:grpSpPr>
        <a:xfrm>
          <a:off x="0" y="0"/>
          <a:ext cx="0" cy="0"/>
          <a:chOff x="0" y="0"/>
          <a:chExt cx="0" cy="0"/>
        </a:xfrm>
      </p:grpSpPr>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3"/>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6"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7"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15072320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ody and Picture Lower 2">
    <p:spTree>
      <p:nvGrpSpPr>
        <p:cNvPr id="1" name=""/>
        <p:cNvGrpSpPr/>
        <p:nvPr/>
      </p:nvGrpSpPr>
      <p:grpSpPr>
        <a:xfrm>
          <a:off x="0" y="0"/>
          <a:ext cx="0" cy="0"/>
          <a:chOff x="0" y="0"/>
          <a:chExt cx="0" cy="0"/>
        </a:xfrm>
      </p:grpSpPr>
      <p:sp>
        <p:nvSpPr>
          <p:cNvPr id="21" name="Picture Placeholder 16"/>
          <p:cNvSpPr>
            <a:spLocks noGrp="1"/>
          </p:cNvSpPr>
          <p:nvPr>
            <p:ph type="pic" sz="quarter" idx="15"/>
          </p:nvPr>
        </p:nvSpPr>
        <p:spPr>
          <a:xfrm>
            <a:off x="61584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2" name="Picture Placeholder 16"/>
          <p:cNvSpPr>
            <a:spLocks noGrp="1"/>
          </p:cNvSpPr>
          <p:nvPr>
            <p:ph type="pic" sz="quarter" idx="16"/>
          </p:nvPr>
        </p:nvSpPr>
        <p:spPr>
          <a:xfrm>
            <a:off x="436800" y="3689056"/>
            <a:ext cx="552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7" name="Text Placeholder 2"/>
          <p:cNvSpPr>
            <a:spLocks noGrp="1"/>
          </p:cNvSpPr>
          <p:nvPr>
            <p:ph type="body" sz="quarter" idx="13"/>
          </p:nvPr>
        </p:nvSpPr>
        <p:spPr>
          <a:xfrm>
            <a:off x="315383" y="1649465"/>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7"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8"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2771827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Body and Picture Lower 3">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436800"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8" name="Picture Placeholder 16"/>
          <p:cNvSpPr>
            <a:spLocks noGrp="1"/>
          </p:cNvSpPr>
          <p:nvPr>
            <p:ph type="pic" sz="quarter" idx="15"/>
          </p:nvPr>
        </p:nvSpPr>
        <p:spPr>
          <a:xfrm>
            <a:off x="42680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19" name="Picture Placeholder 16"/>
          <p:cNvSpPr>
            <a:spLocks noGrp="1"/>
          </p:cNvSpPr>
          <p:nvPr>
            <p:ph type="pic" sz="quarter" idx="16"/>
          </p:nvPr>
        </p:nvSpPr>
        <p:spPr>
          <a:xfrm>
            <a:off x="8090331" y="3689056"/>
            <a:ext cx="3600000" cy="2160000"/>
          </a:xfrm>
          <a:prstGeom prst="rect">
            <a:avLst/>
          </a:prstGeom>
        </p:spPr>
        <p:txBody>
          <a:bodyPr vert="horz" lIns="0" tIns="0" rIns="0" bIns="0" anchor="ctr" anchorCtr="0"/>
          <a:lstStyle>
            <a:lvl1pPr marL="0" indent="0" algn="ctr">
              <a:lnSpc>
                <a:spcPct val="100000"/>
              </a:lnSpc>
              <a:spcBef>
                <a:spcPts val="0"/>
              </a:spcBef>
              <a:spcAft>
                <a:spcPts val="0"/>
              </a:spcAft>
              <a:buNone/>
              <a:defRPr sz="1400" baseline="0">
                <a:solidFill>
                  <a:schemeClr val="tx1"/>
                </a:solidFill>
                <a:latin typeface="Arial" pitchFamily="34" charset="0"/>
                <a:cs typeface="Arial" pitchFamily="34" charset="0"/>
              </a:defRPr>
            </a:lvl1pPr>
          </a:lstStyle>
          <a:p>
            <a:r>
              <a:rPr lang="en-GB" noProof="0" dirty="0"/>
              <a:t>Click icon to add picture</a:t>
            </a:r>
          </a:p>
        </p:txBody>
      </p:sp>
      <p:sp>
        <p:nvSpPr>
          <p:cNvPr id="21" name="Text Placeholder 2"/>
          <p:cNvSpPr>
            <a:spLocks noGrp="1"/>
          </p:cNvSpPr>
          <p:nvPr>
            <p:ph type="body" sz="quarter" idx="13"/>
          </p:nvPr>
        </p:nvSpPr>
        <p:spPr>
          <a:xfrm>
            <a:off x="315383" y="1649464"/>
            <a:ext cx="9408000" cy="1920000"/>
          </a:xfrm>
          <a:prstGeom prst="rect">
            <a:avLst/>
          </a:prstGeom>
        </p:spPr>
        <p:txBody>
          <a:bodyPr vert="horz"/>
          <a:lstStyle>
            <a:lvl1pPr marL="0" marR="0" indent="0" algn="l" defTabSz="914377" rtl="0" eaLnBrk="1" fontAlgn="base" latinLnBrk="0" hangingPunct="1">
              <a:lnSpc>
                <a:spcPct val="100000"/>
              </a:lnSpc>
              <a:spcBef>
                <a:spcPts val="0"/>
              </a:spcBef>
              <a:spcAft>
                <a:spcPts val="0"/>
              </a:spcAft>
              <a:buClrTx/>
              <a:buSzTx/>
              <a:buFontTx/>
              <a:buNone/>
              <a:tabLst/>
              <a:defRPr sz="2400">
                <a:solidFill>
                  <a:schemeClr val="tx1"/>
                </a:solidFill>
                <a:latin typeface="Arial" pitchFamily="34" charset="0"/>
                <a:cs typeface="Arial" pitchFamily="34" charset="0"/>
              </a:defRPr>
            </a:lvl1pPr>
            <a:lvl2pPr marL="265107" marR="0" indent="-263519" algn="l" defTabSz="914377" rtl="0" eaLnBrk="1" fontAlgn="base" latinLnBrk="0" hangingPunct="1">
              <a:lnSpc>
                <a:spcPct val="90000"/>
              </a:lnSpc>
              <a:spcBef>
                <a:spcPct val="0"/>
              </a:spcBef>
              <a:spcAft>
                <a:spcPct val="0"/>
              </a:spcAft>
              <a:buClrTx/>
              <a:buSzTx/>
              <a:buFontTx/>
              <a:buChar char="•"/>
              <a:tabLst/>
              <a:defRPr sz="1800"/>
            </a:lvl2pPr>
            <a:lvl3pPr marL="622284" marR="0" indent="-180970" algn="l" defTabSz="914377" rtl="0" eaLnBrk="1" fontAlgn="base" latinLnBrk="0" hangingPunct="1">
              <a:lnSpc>
                <a:spcPct val="90000"/>
              </a:lnSpc>
              <a:spcBef>
                <a:spcPct val="0"/>
              </a:spcBef>
              <a:spcAft>
                <a:spcPct val="0"/>
              </a:spcAft>
              <a:buClrTx/>
              <a:buSzTx/>
              <a:buFont typeface="Arial" charset="0"/>
              <a:buChar char="-"/>
              <a:tabLst/>
              <a:defRPr sz="1800"/>
            </a:lvl3pPr>
            <a:lvl4pPr marL="1657309" indent="-285744">
              <a:buFont typeface="Arial"/>
              <a:buChar char="•"/>
              <a:defRPr sz="1800"/>
            </a:lvl4pPr>
            <a:lvl5pPr marL="2114498" indent="-285744">
              <a:buFont typeface="Arial"/>
              <a:buChar char="•"/>
              <a:defRPr sz="1800"/>
            </a:lvl5pPr>
          </a:lstStyle>
          <a:p>
            <a:pPr lvl="0"/>
            <a:r>
              <a:rPr lang="en-GB" noProof="0"/>
              <a:t>Click to edit Master text styles</a:t>
            </a:r>
          </a:p>
        </p:txBody>
      </p:sp>
      <p:sp>
        <p:nvSpPr>
          <p:cNvPr id="8"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4276303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Contents List">
    <p:spTree>
      <p:nvGrpSpPr>
        <p:cNvPr id="1" name=""/>
        <p:cNvGrpSpPr/>
        <p:nvPr/>
      </p:nvGrpSpPr>
      <p:grpSpPr>
        <a:xfrm>
          <a:off x="0" y="0"/>
          <a:ext cx="0" cy="0"/>
          <a:chOff x="0" y="0"/>
          <a:chExt cx="0" cy="0"/>
        </a:xfrm>
      </p:grpSpPr>
      <p:sp>
        <p:nvSpPr>
          <p:cNvPr id="7" name="Content Placeholder 2"/>
          <p:cNvSpPr>
            <a:spLocks noGrp="1"/>
          </p:cNvSpPr>
          <p:nvPr>
            <p:ph idx="1" hasCustomPrompt="1"/>
          </p:nvPr>
        </p:nvSpPr>
        <p:spPr>
          <a:xfrm>
            <a:off x="315383" y="1644095"/>
            <a:ext cx="11688232" cy="4230000"/>
          </a:xfrm>
          <a:prstGeom prst="rect">
            <a:avLst/>
          </a:prstGeom>
        </p:spPr>
        <p:txBody>
          <a:bodyPr/>
          <a:lstStyle>
            <a:lvl1pPr marL="359824" indent="-359824">
              <a:lnSpc>
                <a:spcPct val="100000"/>
              </a:lnSpc>
              <a:spcBef>
                <a:spcPts val="0"/>
              </a:spcBef>
              <a:buClrTx/>
              <a:buFont typeface="+mj-lt"/>
              <a:buAutoNum type="arabicPeriod"/>
              <a:defRPr sz="2400" b="1">
                <a:solidFill>
                  <a:schemeClr val="tx1"/>
                </a:solidFill>
                <a:latin typeface="Arial" pitchFamily="34" charset="0"/>
                <a:cs typeface="Arial" pitchFamily="34" charset="0"/>
              </a:defRPr>
            </a:lvl1pPr>
            <a:lvl2pPr marL="629984" indent="-179996">
              <a:lnSpc>
                <a:spcPct val="150000"/>
              </a:lnSpc>
              <a:spcBef>
                <a:spcPts val="0"/>
              </a:spcBef>
              <a:buClrTx/>
              <a:buFont typeface="Arial" pitchFamily="34" charset="0"/>
              <a:buChar char="•"/>
              <a:defRPr sz="2133" baseline="0">
                <a:solidFill>
                  <a:schemeClr val="tx1"/>
                </a:solidFill>
                <a:latin typeface="Arial" pitchFamily="34" charset="0"/>
                <a:cs typeface="Arial" pitchFamily="34" charset="0"/>
              </a:defRPr>
            </a:lvl2pPr>
            <a:lvl3pPr>
              <a:defRPr sz="1400" baseline="0">
                <a:latin typeface="Arial" pitchFamily="34" charset="0"/>
                <a:cs typeface="Arial" pitchFamily="34" charset="0"/>
              </a:defRPr>
            </a:lvl3pPr>
            <a:lvl4pPr marL="622784" indent="-179996">
              <a:defRPr sz="1400">
                <a:latin typeface="Arial" pitchFamily="34" charset="0"/>
                <a:cs typeface="Arial" pitchFamily="34" charset="0"/>
              </a:defRPr>
            </a:lvl4pPr>
            <a:lvl5pPr marL="622784">
              <a:defRPr sz="1400">
                <a:latin typeface="Arial" pitchFamily="34" charset="0"/>
                <a:cs typeface="Arial" pitchFamily="34" charset="0"/>
              </a:defRPr>
            </a:lvl5pPr>
            <a:lvl6pPr>
              <a:defRPr>
                <a:latin typeface="Arial" pitchFamily="34" charset="0"/>
                <a:cs typeface="Arial" pitchFamily="34" charset="0"/>
              </a:defRPr>
            </a:lvl6pPr>
          </a:lstStyle>
          <a:p>
            <a:r>
              <a:rPr lang="en-GB" noProof="0"/>
              <a:t>First level</a:t>
            </a:r>
          </a:p>
          <a:p>
            <a:pPr lvl="1"/>
            <a:r>
              <a:rPr lang="en-GB" noProof="0"/>
              <a:t>Second level</a:t>
            </a:r>
          </a:p>
          <a:p>
            <a:pPr lvl="1"/>
            <a:r>
              <a:rPr lang="en-GB" noProof="0"/>
              <a:t>Third level</a:t>
            </a:r>
          </a:p>
          <a:p>
            <a:pPr lvl="1"/>
            <a:r>
              <a:rPr lang="en-GB" noProof="0"/>
              <a:t>Fourth level</a:t>
            </a:r>
          </a:p>
        </p:txBody>
      </p:sp>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9"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content title</a:t>
            </a:r>
          </a:p>
        </p:txBody>
      </p:sp>
    </p:spTree>
    <p:extLst>
      <p:ext uri="{BB962C8B-B14F-4D97-AF65-F5344CB8AC3E}">
        <p14:creationId xmlns:p14="http://schemas.microsoft.com/office/powerpoint/2010/main" val="1043570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sp>
        <p:nvSpPr>
          <p:cNvPr id="6" name="Title 8"/>
          <p:cNvSpPr>
            <a:spLocks noGrp="1"/>
          </p:cNvSpPr>
          <p:nvPr>
            <p:ph type="title" hasCustomPrompt="1"/>
          </p:nvPr>
        </p:nvSpPr>
        <p:spPr>
          <a:xfrm>
            <a:off x="316083" y="192000"/>
            <a:ext cx="11687535" cy="672000"/>
          </a:xfrm>
          <a:prstGeom prst="rect">
            <a:avLst/>
          </a:prstGeom>
        </p:spPr>
        <p:txBody>
          <a:bodyPr vert="horz"/>
          <a:lstStyle>
            <a:lvl1pPr algn="l" defTabSz="609585" rtl="0" eaLnBrk="1" latinLnBrk="0" hangingPunct="1">
              <a:lnSpc>
                <a:spcPct val="100000"/>
              </a:lnSpc>
              <a:spcBef>
                <a:spcPct val="0"/>
              </a:spcBef>
              <a:buNone/>
              <a:defRPr lang="en-GB" sz="3200" b="1" kern="1200" baseline="0" noProof="0" dirty="0">
                <a:solidFill>
                  <a:srgbClr val="830051"/>
                </a:solidFill>
                <a:latin typeface="Arial" pitchFamily="34" charset="0"/>
                <a:ea typeface="+mj-ea"/>
                <a:cs typeface="Arial" pitchFamily="34" charset="0"/>
              </a:defRPr>
            </a:lvl1pPr>
          </a:lstStyle>
          <a:p>
            <a:r>
              <a:rPr lang="en-GB" noProof="0"/>
              <a:t>Click to add title</a:t>
            </a:r>
          </a:p>
        </p:txBody>
      </p:sp>
    </p:spTree>
    <p:extLst>
      <p:ext uri="{BB962C8B-B14F-4D97-AF65-F5344CB8AC3E}">
        <p14:creationId xmlns:p14="http://schemas.microsoft.com/office/powerpoint/2010/main" val="3097834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0425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57511"/>
            <a:ext cx="11277600" cy="454516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BACB930-CE3F-4743-B072-2338D7EF26EF}" type="datetime1">
              <a:rPr lang="en-US" smtClean="0"/>
              <a:t>1/16/24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7432E5-F8E0-41AE-9A6B-AD730338B005}" type="slidenum">
              <a:rPr lang="en-US" smtClean="0"/>
              <a:pPr/>
              <a:t>‹#›</a:t>
            </a:fld>
            <a:endParaRPr lang="en-US" dirty="0"/>
          </a:p>
        </p:txBody>
      </p:sp>
      <p:sp>
        <p:nvSpPr>
          <p:cNvPr id="8" name="Text Placeholder 7"/>
          <p:cNvSpPr>
            <a:spLocks noGrp="1"/>
          </p:cNvSpPr>
          <p:nvPr>
            <p:ph type="body" sz="quarter" idx="13" hasCustomPrompt="1"/>
          </p:nvPr>
        </p:nvSpPr>
        <p:spPr>
          <a:xfrm>
            <a:off x="457200" y="5852160"/>
            <a:ext cx="10058400" cy="1005840"/>
          </a:xfrm>
        </p:spPr>
        <p:txBody>
          <a:bodyPr anchor="b">
            <a:normAutofit/>
          </a:bodyPr>
          <a:lstStyle>
            <a:lvl1pPr marL="0" indent="0">
              <a:spcBef>
                <a:spcPts val="300"/>
              </a:spcBef>
              <a:buNone/>
              <a:defRPr sz="1000">
                <a:solidFill>
                  <a:schemeClr val="tx1"/>
                </a:solidFill>
              </a:defRPr>
            </a:lvl1pPr>
            <a:lvl2pPr marL="228594" indent="0">
              <a:buNone/>
              <a:defRPr>
                <a:solidFill>
                  <a:schemeClr val="tx1"/>
                </a:solidFill>
              </a:defRPr>
            </a:lvl2pPr>
            <a:lvl3pPr marL="457189" indent="0">
              <a:buNone/>
              <a:defRPr>
                <a:solidFill>
                  <a:schemeClr val="tx1"/>
                </a:solidFill>
              </a:defRPr>
            </a:lvl3pPr>
            <a:lvl4pPr marL="685783" indent="0">
              <a:buNone/>
              <a:defRPr>
                <a:solidFill>
                  <a:schemeClr val="tx1"/>
                </a:solidFill>
              </a:defRPr>
            </a:lvl4pPr>
            <a:lvl5pPr marL="914377" indent="0">
              <a:buNone/>
              <a:defRPr>
                <a:solidFill>
                  <a:schemeClr val="tx1"/>
                </a:solidFill>
              </a:defRPr>
            </a:lvl5pPr>
          </a:lstStyle>
          <a:p>
            <a:pPr lvl="0"/>
            <a:r>
              <a:rPr lang="en-US"/>
              <a:t>Reference(s)</a:t>
            </a:r>
          </a:p>
        </p:txBody>
      </p:sp>
      <p:cxnSp>
        <p:nvCxnSpPr>
          <p:cNvPr id="13" name="Straight Connector 12">
            <a:extLst>
              <a:ext uri="{FF2B5EF4-FFF2-40B4-BE49-F238E27FC236}">
                <a16:creationId xmlns:a16="http://schemas.microsoft.com/office/drawing/2014/main" id="{42C8970D-E5E3-4B88-8B63-7155B16BF9C7}"/>
              </a:ext>
            </a:extLst>
          </p:cNvPr>
          <p:cNvCxnSpPr>
            <a:cxnSpLocks/>
          </p:cNvCxnSpPr>
          <p:nvPr userDrawn="1"/>
        </p:nvCxnSpPr>
        <p:spPr>
          <a:xfrm>
            <a:off x="457200" y="6217855"/>
            <a:ext cx="11277600" cy="0"/>
          </a:xfrm>
          <a:prstGeom prst="line">
            <a:avLst/>
          </a:prstGeom>
          <a:ln w="6350">
            <a:gradFill flip="none" rotWithShape="1">
              <a:gsLst>
                <a:gs pos="2000">
                  <a:schemeClr val="accent1">
                    <a:lumMod val="5000"/>
                    <a:lumOff val="95000"/>
                  </a:schemeClr>
                </a:gs>
                <a:gs pos="40000">
                  <a:schemeClr val="accent1">
                    <a:lumMod val="45000"/>
                    <a:lumOff val="55000"/>
                  </a:schemeClr>
                </a:gs>
                <a:gs pos="60000">
                  <a:schemeClr val="accent1">
                    <a:lumMod val="45000"/>
                    <a:lumOff val="55000"/>
                  </a:schemeClr>
                </a:gs>
                <a:gs pos="100000">
                  <a:srgbClr val="7F134C">
                    <a:alpha val="40000"/>
                  </a:srgbClr>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70842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with bar and logo">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38570DB-4593-27DE-1400-73746AB378D7}"/>
              </a:ext>
            </a:extLst>
          </p:cNvPr>
          <p:cNvSpPr>
            <a:spLocks noGrp="1"/>
          </p:cNvSpPr>
          <p:nvPr>
            <p:ph type="sldNum" sz="quarter" idx="11"/>
          </p:nvPr>
        </p:nvSpPr>
        <p:spPr/>
        <p:txBody>
          <a:bodyPr/>
          <a:lstStyle/>
          <a:p>
            <a:fld id="{7AF8E309-D608-654D-B811-6A2C46C88181}" type="slidenum">
              <a:rPr lang="en-US" smtClean="0"/>
              <a:pPr/>
              <a:t>‹#›</a:t>
            </a:fld>
            <a:endParaRPr lang="en-US" dirty="0"/>
          </a:p>
        </p:txBody>
      </p:sp>
    </p:spTree>
    <p:extLst>
      <p:ext uri="{BB962C8B-B14F-4D97-AF65-F5344CB8AC3E}">
        <p14:creationId xmlns:p14="http://schemas.microsoft.com/office/powerpoint/2010/main" val="3845649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8" name="Content Placeholder 7">
            <a:extLst>
              <a:ext uri="{FF2B5EF4-FFF2-40B4-BE49-F238E27FC236}">
                <a16:creationId xmlns:a16="http://schemas.microsoft.com/office/drawing/2014/main" id="{91E4B5EC-9E53-45C3-B765-C1C483A070D0}"/>
              </a:ext>
            </a:extLst>
          </p:cNvPr>
          <p:cNvSpPr>
            <a:spLocks noGrp="1"/>
          </p:cNvSpPr>
          <p:nvPr>
            <p:ph sz="quarter" idx="19" hasCustomPrompt="1"/>
          </p:nvPr>
        </p:nvSpPr>
        <p:spPr>
          <a:xfrm>
            <a:off x="407988" y="1567815"/>
            <a:ext cx="11376024" cy="3724096"/>
          </a:xfrm>
        </p:spPr>
        <p:txBody>
          <a:bodyPr>
            <a:spAutoFit/>
          </a:bodyPr>
          <a:lstStyle>
            <a:lvl1pPr>
              <a:defRPr/>
            </a:lvl1pPr>
            <a:lvl2pPr marL="575986" indent="-287993">
              <a:defRPr/>
            </a:lvl2pPr>
          </a:lstStyle>
          <a:p>
            <a:pPr lvl="0"/>
            <a:r>
              <a:rPr lang="en-US"/>
              <a:t>Click to add text here. </a:t>
            </a:r>
            <a:br>
              <a:rPr lang="en-US"/>
            </a:br>
            <a:r>
              <a:rPr lang="en-US"/>
              <a:t>When pasting copy from other slides, be sure to right-click and choose ‘Keep text only’. </a:t>
            </a:r>
            <a:br>
              <a:rPr lang="en-US"/>
            </a:br>
            <a:r>
              <a:rPr lang="en-US"/>
              <a:t>To increase bullet level, select your text and press Tab.</a:t>
            </a:r>
            <a:br>
              <a:rPr lang="en-US"/>
            </a:br>
            <a:r>
              <a:rPr lang="en-US"/>
              <a:t>To decrease bullet level, select your bullet text and press Shift + Tab. </a:t>
            </a:r>
          </a:p>
          <a:p>
            <a:pPr lvl="1"/>
            <a:r>
              <a:rPr lang="en-US"/>
              <a:t>Second level</a:t>
            </a:r>
          </a:p>
          <a:p>
            <a:pPr lvl="2"/>
            <a:r>
              <a:rPr lang="en-US"/>
              <a:t>Third level</a:t>
            </a:r>
          </a:p>
          <a:p>
            <a:pPr lvl="3"/>
            <a:r>
              <a:rPr lang="en-US"/>
              <a:t>Fourth level</a:t>
            </a:r>
          </a:p>
          <a:p>
            <a:pPr lvl="4"/>
            <a:r>
              <a:rPr lang="en-US"/>
              <a:t>Fifth level</a:t>
            </a:r>
          </a:p>
        </p:txBody>
      </p:sp>
      <p:sp>
        <p:nvSpPr>
          <p:cNvPr id="11" name="Text Placeholder 96">
            <a:extLst>
              <a:ext uri="{FF2B5EF4-FFF2-40B4-BE49-F238E27FC236}">
                <a16:creationId xmlns:a16="http://schemas.microsoft.com/office/drawing/2014/main" id="{C949FF72-87ED-4607-89DB-176C532FA3A0}"/>
              </a:ext>
            </a:extLst>
          </p:cNvPr>
          <p:cNvSpPr>
            <a:spLocks noGrp="1"/>
          </p:cNvSpPr>
          <p:nvPr>
            <p:ph type="body" sz="quarter" idx="111" hasCustomPrompt="1"/>
          </p:nvPr>
        </p:nvSpPr>
        <p:spPr>
          <a:xfrm>
            <a:off x="407990" y="6200776"/>
            <a:ext cx="6958012"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24203856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635B2-3D27-4FA3-B863-05E4C9624AB6}"/>
              </a:ext>
            </a:extLst>
          </p:cNvPr>
          <p:cNvSpPr>
            <a:spLocks noGrp="1"/>
          </p:cNvSpPr>
          <p:nvPr>
            <p:ph type="title" hasCustomPrompt="1"/>
          </p:nvPr>
        </p:nvSpPr>
        <p:spPr/>
        <p:txBody>
          <a:bodyPr>
            <a:normAutofit/>
          </a:bodyPr>
          <a:lstStyle>
            <a:lvl1pPr>
              <a:defRPr sz="3200"/>
            </a:lvl1pPr>
          </a:lstStyle>
          <a:p>
            <a:r>
              <a:rPr lang="en-US"/>
              <a:t>Click to enter title here</a:t>
            </a:r>
          </a:p>
        </p:txBody>
      </p:sp>
      <p:sp>
        <p:nvSpPr>
          <p:cNvPr id="11" name="Slide Number Placeholder 10">
            <a:extLst>
              <a:ext uri="{FF2B5EF4-FFF2-40B4-BE49-F238E27FC236}">
                <a16:creationId xmlns:a16="http://schemas.microsoft.com/office/drawing/2014/main" id="{A7BF9FC5-73CA-47D5-891A-42CBDE79952C}"/>
              </a:ext>
            </a:extLst>
          </p:cNvPr>
          <p:cNvSpPr>
            <a:spLocks noGrp="1"/>
          </p:cNvSpPr>
          <p:nvPr>
            <p:ph type="sldNum" sz="quarter" idx="12"/>
          </p:nvPr>
        </p:nvSpPr>
        <p:spPr>
          <a:xfrm>
            <a:off x="1" y="6456260"/>
            <a:ext cx="407988" cy="309145"/>
          </a:xfrm>
          <a:prstGeom prst="rect">
            <a:avLst/>
          </a:prstGeom>
        </p:spPr>
        <p:txBody>
          <a:bodyPr/>
          <a:lstStyle/>
          <a:p>
            <a:fld id="{F8E47D07-9D1E-4FE9-B31A-2F5863681021}" type="slidenum">
              <a:rPr lang="en-GB" smtClean="0"/>
              <a:pPr/>
              <a:t>‹#›</a:t>
            </a:fld>
            <a:endParaRPr lang="en-GB" dirty="0"/>
          </a:p>
        </p:txBody>
      </p:sp>
      <p:sp>
        <p:nvSpPr>
          <p:cNvPr id="6" name="Text Placeholder 96">
            <a:extLst>
              <a:ext uri="{FF2B5EF4-FFF2-40B4-BE49-F238E27FC236}">
                <a16:creationId xmlns:a16="http://schemas.microsoft.com/office/drawing/2014/main" id="{462FAF15-0CB5-418E-A59C-EA8FADE526AE}"/>
              </a:ext>
            </a:extLst>
          </p:cNvPr>
          <p:cNvSpPr>
            <a:spLocks noGrp="1"/>
          </p:cNvSpPr>
          <p:nvPr>
            <p:ph type="body" sz="quarter" idx="111" hasCustomPrompt="1"/>
          </p:nvPr>
        </p:nvSpPr>
        <p:spPr>
          <a:xfrm>
            <a:off x="407989" y="6200776"/>
            <a:ext cx="9729787" cy="657225"/>
          </a:xfrm>
        </p:spPr>
        <p:txBody>
          <a:bodyPr anchor="b" anchorCtr="0">
            <a:noAutofit/>
          </a:bodyPr>
          <a:lstStyle>
            <a:lvl1pPr>
              <a:spcAft>
                <a:spcPts val="300"/>
              </a:spcAft>
              <a:buNone/>
              <a:defRPr sz="800"/>
            </a:lvl1pPr>
          </a:lstStyle>
          <a:p>
            <a:pPr lvl="0"/>
            <a:r>
              <a:rPr lang="en-US"/>
              <a:t>Footnotes</a:t>
            </a:r>
          </a:p>
        </p:txBody>
      </p:sp>
    </p:spTree>
    <p:custDataLst>
      <p:tags r:id="rId1"/>
    </p:custDataLst>
    <p:extLst>
      <p:ext uri="{BB962C8B-B14F-4D97-AF65-F5344CB8AC3E}">
        <p14:creationId xmlns:p14="http://schemas.microsoft.com/office/powerpoint/2010/main" val="171402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391">
          <p15:clr>
            <a:srgbClr val="A4A3A4"/>
          </p15:clr>
        </p15:guide>
        <p15:guide id="2" pos="1463">
          <p15:clr>
            <a:srgbClr val="A4A3A4"/>
          </p15:clr>
        </p15:guide>
        <p15:guide id="3" pos="2598">
          <p15:clr>
            <a:srgbClr val="A4A3A4"/>
          </p15:clr>
        </p15:guide>
        <p15:guide id="4" pos="2669">
          <p15:clr>
            <a:srgbClr val="A4A3A4"/>
          </p15:clr>
        </p15:guide>
        <p15:guide id="5" pos="3804">
          <p15:clr>
            <a:srgbClr val="A4A3A4"/>
          </p15:clr>
        </p15:guide>
        <p15:guide id="6" pos="3876">
          <p15:clr>
            <a:srgbClr val="A4A3A4"/>
          </p15:clr>
        </p15:guide>
        <p15:guide id="7" pos="5009">
          <p15:clr>
            <a:srgbClr val="A4A3A4"/>
          </p15:clr>
        </p15:guide>
        <p15:guide id="8" pos="5082">
          <p15:clr>
            <a:srgbClr val="A4A3A4"/>
          </p15:clr>
        </p15:guide>
        <p15:guide id="9" pos="6215">
          <p15:clr>
            <a:srgbClr val="A4A3A4"/>
          </p15:clr>
        </p15:guide>
        <p15:guide id="10" pos="6288">
          <p15:clr>
            <a:srgbClr val="A4A3A4"/>
          </p15:clr>
        </p15:guide>
        <p15:guide id="11" orient="horz" pos="890">
          <p15:clr>
            <a:srgbClr val="C35EA4"/>
          </p15:clr>
        </p15:guide>
        <p15:guide id="12" orient="horz" pos="981">
          <p15:clr>
            <a:srgbClr val="C35E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21F87-42DE-8C4C-8AA4-88B9B10A3A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8E78D1-9708-584B-B329-B62507F128B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64EC63-3DB6-7D43-81E2-DE75A5D74C45}"/>
              </a:ext>
            </a:extLst>
          </p:cNvPr>
          <p:cNvSpPr>
            <a:spLocks noGrp="1"/>
          </p:cNvSpPr>
          <p:nvPr>
            <p:ph type="dt" sz="half" idx="10"/>
          </p:nvPr>
        </p:nvSpPr>
        <p:spPr/>
        <p:txBody>
          <a:bodyPr/>
          <a:lstStyle/>
          <a:p>
            <a:fld id="{168388CC-078C-364C-99DA-88CAFC0F48AE}" type="datetimeFigureOut">
              <a:rPr lang="en-US" smtClean="0"/>
              <a:t>1/16/24</a:t>
            </a:fld>
            <a:endParaRPr lang="en-US" dirty="0"/>
          </a:p>
        </p:txBody>
      </p:sp>
      <p:sp>
        <p:nvSpPr>
          <p:cNvPr id="5" name="Footer Placeholder 4">
            <a:extLst>
              <a:ext uri="{FF2B5EF4-FFF2-40B4-BE49-F238E27FC236}">
                <a16:creationId xmlns:a16="http://schemas.microsoft.com/office/drawing/2014/main" id="{0FEA993B-A3B0-C24A-9863-9FCA8C981EC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ECDD6B1-B9DC-764E-BAEB-50E7D6701F46}"/>
              </a:ext>
            </a:extLst>
          </p:cNvPr>
          <p:cNvSpPr>
            <a:spLocks noGrp="1"/>
          </p:cNvSpPr>
          <p:nvPr>
            <p:ph type="sldNum" sz="quarter" idx="12"/>
          </p:nvPr>
        </p:nvSpPr>
        <p:spPr/>
        <p:txBody>
          <a:bodyPr/>
          <a:lstStyle/>
          <a:p>
            <a:fld id="{B22653DD-7431-224F-9BFD-837337536351}" type="slidenum">
              <a:rPr lang="en-US" smtClean="0"/>
              <a:t>‹#›</a:t>
            </a:fld>
            <a:endParaRPr lang="en-US" dirty="0"/>
          </a:p>
        </p:txBody>
      </p:sp>
    </p:spTree>
    <p:extLst>
      <p:ext uri="{BB962C8B-B14F-4D97-AF65-F5344CB8AC3E}">
        <p14:creationId xmlns:p14="http://schemas.microsoft.com/office/powerpoint/2010/main" val="2822629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7C8F5-60DB-4473-9DFD-65746C43DCEA}"/>
              </a:ext>
            </a:extLst>
          </p:cNvPr>
          <p:cNvSpPr>
            <a:spLocks noGrp="1"/>
          </p:cNvSpPr>
          <p:nvPr>
            <p:ph type="title"/>
          </p:nvPr>
        </p:nvSpPr>
        <p:spPr/>
        <p:txBody>
          <a:bodyPr/>
          <a:lstStyle/>
          <a:p>
            <a:r>
              <a:rPr lang="en-US"/>
              <a:t>Click to edit Master title style</a:t>
            </a:r>
          </a:p>
        </p:txBody>
      </p:sp>
      <p:sp>
        <p:nvSpPr>
          <p:cNvPr id="4" name="Textplatzhalter 3"/>
          <p:cNvSpPr>
            <a:spLocks noGrp="1"/>
          </p:cNvSpPr>
          <p:nvPr>
            <p:ph type="body" sz="quarter" idx="10"/>
          </p:nvPr>
        </p:nvSpPr>
        <p:spPr>
          <a:xfrm>
            <a:off x="1279525" y="1863725"/>
            <a:ext cx="549275" cy="25241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9014942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Title w notes w reference">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8" name="Text Placeholder 3"/>
          <p:cNvSpPr>
            <a:spLocks noGrp="1"/>
          </p:cNvSpPr>
          <p:nvPr>
            <p:ph type="body" sz="quarter" idx="13" hasCustomPrompt="1"/>
          </p:nvPr>
        </p:nvSpPr>
        <p:spPr>
          <a:xfrm>
            <a:off x="8808722" y="1081908"/>
            <a:ext cx="3383279" cy="5776093"/>
          </a:xfrm>
          <a:solidFill>
            <a:schemeClr val="bg1">
              <a:lumMod val="95000"/>
            </a:schemeClr>
          </a:solidFill>
        </p:spPr>
        <p:txBody>
          <a:bodyPr wrap="square" lIns="288000" tIns="72000" rIns="360000" bIns="72000" anchor="ctr" anchorCtr="0">
            <a:normAutofit/>
          </a:bodyPr>
          <a:lstStyle>
            <a:lvl1pPr>
              <a:defRPr sz="1600" b="0" i="0"/>
            </a:lvl1pPr>
          </a:lstStyle>
          <a:p>
            <a:pPr lvl="0"/>
            <a:r>
              <a:rPr lang="en-US"/>
              <a:t>Notes comes here</a:t>
            </a:r>
          </a:p>
        </p:txBody>
      </p:sp>
      <p:sp>
        <p:nvSpPr>
          <p:cNvPr id="7" name="Text Placeholder 3"/>
          <p:cNvSpPr>
            <a:spLocks noGrp="1"/>
          </p:cNvSpPr>
          <p:nvPr>
            <p:ph type="body" sz="quarter" idx="14" hasCustomPrompt="1"/>
          </p:nvPr>
        </p:nvSpPr>
        <p:spPr>
          <a:xfrm>
            <a:off x="2" y="6543317"/>
            <a:ext cx="8808719" cy="314684"/>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
        <p:nvSpPr>
          <p:cNvPr id="9" name="Text Placeholder 3"/>
          <p:cNvSpPr>
            <a:spLocks noGrp="1"/>
          </p:cNvSpPr>
          <p:nvPr>
            <p:ph type="body" sz="quarter" idx="11" hasCustomPrompt="1"/>
          </p:nvPr>
        </p:nvSpPr>
        <p:spPr>
          <a:xfrm>
            <a:off x="1" y="1081909"/>
            <a:ext cx="8808720"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Tree>
    <p:extLst>
      <p:ext uri="{BB962C8B-B14F-4D97-AF65-F5344CB8AC3E}">
        <p14:creationId xmlns:p14="http://schemas.microsoft.com/office/powerpoint/2010/main" val="5370887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0389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1_Title Only_showfil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BFF6DC-B3F2-204D-F831-99E8AE2033BF}"/>
              </a:ext>
            </a:extLst>
          </p:cNvPr>
          <p:cNvSpPr>
            <a:spLocks noGrp="1"/>
          </p:cNvSpPr>
          <p:nvPr>
            <p:ph type="title"/>
          </p:nvPr>
        </p:nvSpPr>
        <p:spPr>
          <a:xfrm>
            <a:off x="416827" y="178762"/>
            <a:ext cx="11343376" cy="838799"/>
          </a:xfrm>
        </p:spPr>
        <p:txBody>
          <a:bodyPr anchor="b"/>
          <a:lstStyle>
            <a:lvl1pPr algn="l">
              <a:defRPr sz="2400" b="1">
                <a:solidFill>
                  <a:schemeClr val="bg1"/>
                </a:solidFill>
                <a:latin typeface="Roche Sans Medium Medium" panose="020B0604030201040101" pitchFamily="34" charset="0"/>
              </a:defRPr>
            </a:lvl1pPr>
          </a:lstStyle>
          <a:p>
            <a:r>
              <a:rPr lang="en-US"/>
              <a:t>Click to edit Master title style</a:t>
            </a:r>
            <a:endParaRPr lang="en-GB"/>
          </a:p>
        </p:txBody>
      </p:sp>
      <p:sp>
        <p:nvSpPr>
          <p:cNvPr id="4" name="Text Placeholder 9">
            <a:extLst>
              <a:ext uri="{FF2B5EF4-FFF2-40B4-BE49-F238E27FC236}">
                <a16:creationId xmlns:a16="http://schemas.microsoft.com/office/drawing/2014/main" id="{11C00F42-4922-B06D-55E5-38891A8D10E6}"/>
              </a:ext>
            </a:extLst>
          </p:cNvPr>
          <p:cNvSpPr>
            <a:spLocks noGrp="1"/>
          </p:cNvSpPr>
          <p:nvPr>
            <p:ph type="body" sz="quarter" idx="20" hasCustomPrompt="1"/>
          </p:nvPr>
        </p:nvSpPr>
        <p:spPr>
          <a:xfrm>
            <a:off x="416827" y="6680774"/>
            <a:ext cx="11343376" cy="113877"/>
          </a:xfrm>
        </p:spPr>
        <p:txBody>
          <a:bodyPr wrap="square" tIns="0" bIns="0" anchor="b">
            <a:spAutoFit/>
          </a:bodyPr>
          <a:lstStyle>
            <a:lvl1pPr marL="0" indent="0" algn="l">
              <a:lnSpc>
                <a:spcPct val="90000"/>
              </a:lnSpc>
              <a:spcBef>
                <a:spcPts val="0"/>
              </a:spcBef>
              <a:buNone/>
              <a:defRPr sz="800">
                <a:latin typeface="Roche Sans Light Light" panose="020B0304030201040101" pitchFamily="34" charset="0"/>
              </a:defRPr>
            </a:lvl1pPr>
            <a:lvl2pPr algn="r">
              <a:defRPr/>
            </a:lvl2pPr>
            <a:lvl3pPr algn="r">
              <a:defRPr/>
            </a:lvl3pPr>
            <a:lvl4pPr algn="r">
              <a:defRPr/>
            </a:lvl4pPr>
            <a:lvl5pPr algn="r">
              <a:defRPr/>
            </a:lvl5pPr>
          </a:lstStyle>
          <a:p>
            <a:pPr lvl="0"/>
            <a:r>
              <a:rPr lang="en-GB"/>
              <a:t>Click to add footnote</a:t>
            </a:r>
          </a:p>
        </p:txBody>
      </p:sp>
    </p:spTree>
    <p:extLst>
      <p:ext uri="{BB962C8B-B14F-4D97-AF65-F5344CB8AC3E}">
        <p14:creationId xmlns:p14="http://schemas.microsoft.com/office/powerpoint/2010/main" val="2710614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extLst>
    <p:ext uri="{DCECCB84-F9BA-43D5-87BE-67443E8EF086}">
      <p15:sldGuideLst xmlns:p15="http://schemas.microsoft.com/office/powerpoint/2012/main">
        <p15:guide id="1" orient="horz" pos="918">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5844953" y="6402717"/>
            <a:ext cx="6005160" cy="184666"/>
          </a:xfrm>
          <a:prstGeom prst="rect">
            <a:avLst/>
          </a:prstGeom>
          <a:noFill/>
        </p:spPr>
        <p:txBody>
          <a:bodyPr wrap="square" lIns="0" tIns="0" rIns="120000" bIns="0" rtlCol="0">
            <a:sp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en-CH" sz="1200" b="0" i="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en-CH" sz="1200" b="0" i="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70" marR="0" lvl="0" indent="-304784"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0388" y="6340050"/>
            <a:ext cx="3201037" cy="240833"/>
          </a:xfrm>
          <a:prstGeom prst="rect">
            <a:avLst/>
          </a:prstGeom>
          <a:noFill/>
          <a:ln>
            <a:noFill/>
          </a:ln>
        </p:spPr>
        <p:txBody>
          <a:bodyPr spcFirstLastPara="1" vert="horz" wrap="square" lIns="0" tIns="0" rIns="0" bIns="0" anchor="ctr" anchorCtr="0">
            <a:spAutoFit/>
          </a:bodyPr>
          <a:lstStyle>
            <a:lvl1pPr marL="609570" marR="0" lvl="0" indent="-304784"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40" marR="0" lvl="1"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09" marR="0" lvl="2" indent="-440245"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278" marR="0" lvl="3"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848" marR="0" lvl="4"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418" marR="0" lvl="5"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6987" marR="0" lvl="6"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557" marR="0" lvl="7"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126" marR="0" lvl="8" indent="-440245"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err="1"/>
              <a:t>Add</a:t>
            </a:r>
            <a:r>
              <a:rPr lang="fr-CH"/>
              <a:t> </a:t>
            </a:r>
            <a:r>
              <a:rPr lang="fr-CH" err="1"/>
              <a:t>name</a:t>
            </a:r>
            <a:r>
              <a:rPr lang="fr-CH"/>
              <a:t> of </a:t>
            </a:r>
            <a:r>
              <a:rPr lang="fr-CH" err="1"/>
              <a:t>presenter</a:t>
            </a:r>
            <a:r>
              <a:rPr lang="fr-CH"/>
              <a:t> </a:t>
            </a:r>
            <a:r>
              <a:rPr lang="fr-CH" err="1"/>
              <a:t>here</a:t>
            </a:r>
            <a:endParaRPr/>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78367" y="6225716"/>
            <a:ext cx="1659092" cy="333781"/>
          </a:xfrm>
          <a:prstGeom prst="rect">
            <a:avLst/>
          </a:prstGeom>
        </p:spPr>
      </p:pic>
    </p:spTree>
    <p:extLst>
      <p:ext uri="{BB962C8B-B14F-4D97-AF65-F5344CB8AC3E}">
        <p14:creationId xmlns:p14="http://schemas.microsoft.com/office/powerpoint/2010/main" val="419736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1CA76-7CE2-4970-BD02-33A3CA0C887D}"/>
              </a:ext>
            </a:extLst>
          </p:cNvPr>
          <p:cNvSpPr>
            <a:spLocks noGrp="1"/>
          </p:cNvSpPr>
          <p:nvPr>
            <p:ph type="title"/>
          </p:nvPr>
        </p:nvSpPr>
        <p:spPr/>
        <p:txBody>
          <a:bodyPr>
            <a:normAutofit/>
          </a:bodyPr>
          <a:lstStyle>
            <a:lvl1pPr>
              <a:defRPr sz="3200" b="1">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11B8D69F-3700-4BCF-955E-8225131836CE}"/>
              </a:ext>
            </a:extLst>
          </p:cNvPr>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996E147-CA84-4258-821B-C5DD5FF2454F}"/>
              </a:ext>
            </a:extLst>
          </p:cNvPr>
          <p:cNvSpPr>
            <a:spLocks noGrp="1"/>
          </p:cNvSpPr>
          <p:nvPr>
            <p:ph type="sldNum" sz="quarter" idx="12"/>
          </p:nvPr>
        </p:nvSpPr>
        <p:spPr/>
        <p:txBody>
          <a:bodyPr/>
          <a:lstStyle/>
          <a:p>
            <a:fld id="{E018F977-6C15-49B1-AA07-BEE9975E7737}" type="slidenum">
              <a:rPr lang="en-US" smtClean="0"/>
              <a:t>‹#›</a:t>
            </a:fld>
            <a:endParaRPr lang="en-US" dirty="0"/>
          </a:p>
        </p:txBody>
      </p:sp>
      <p:sp>
        <p:nvSpPr>
          <p:cNvPr id="8" name="Text Placeholder 7">
            <a:extLst>
              <a:ext uri="{FF2B5EF4-FFF2-40B4-BE49-F238E27FC236}">
                <a16:creationId xmlns:a16="http://schemas.microsoft.com/office/drawing/2014/main" id="{66C76C54-2CFF-6D40-B53F-7312826CFBE1}"/>
              </a:ext>
            </a:extLst>
          </p:cNvPr>
          <p:cNvSpPr>
            <a:spLocks noGrp="1"/>
          </p:cNvSpPr>
          <p:nvPr>
            <p:ph type="body" sz="quarter" idx="13" hasCustomPrompt="1"/>
          </p:nvPr>
        </p:nvSpPr>
        <p:spPr>
          <a:xfrm>
            <a:off x="1968650" y="6356349"/>
            <a:ext cx="9628095" cy="501651"/>
          </a:xfrm>
        </p:spPr>
        <p:txBody>
          <a:bodyPr anchor="b">
            <a:normAutofit/>
          </a:bodyPr>
          <a:lstStyle>
            <a:lvl1pPr marL="0" indent="0">
              <a:buNone/>
              <a:defRPr sz="900">
                <a:latin typeface="Arial" panose="020B0604020202020204" pitchFamily="34" charset="0"/>
                <a:cs typeface="Arial" panose="020B0604020202020204" pitchFamily="34" charset="0"/>
              </a:defRPr>
            </a:lvl1pPr>
          </a:lstStyle>
          <a:p>
            <a:pPr lvl="0"/>
            <a:r>
              <a:rPr lang="en-US"/>
              <a:t>References/Footnotes/Abbreviations</a:t>
            </a:r>
          </a:p>
        </p:txBody>
      </p:sp>
    </p:spTree>
    <p:extLst>
      <p:ext uri="{BB962C8B-B14F-4D97-AF65-F5344CB8AC3E}">
        <p14:creationId xmlns:p14="http://schemas.microsoft.com/office/powerpoint/2010/main" val="446192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Title, Subtitle and Source">
    <p:spTree>
      <p:nvGrpSpPr>
        <p:cNvPr id="1" name=""/>
        <p:cNvGrpSpPr/>
        <p:nvPr/>
      </p:nvGrpSpPr>
      <p:grpSpPr>
        <a:xfrm>
          <a:off x="0" y="0"/>
          <a:ext cx="0" cy="0"/>
          <a:chOff x="0" y="0"/>
          <a:chExt cx="0" cy="0"/>
        </a:xfrm>
      </p:grpSpPr>
      <p:sp>
        <p:nvSpPr>
          <p:cNvPr id="9" name="Text Placeholder 2"/>
          <p:cNvSpPr>
            <a:spLocks noGrp="1"/>
          </p:cNvSpPr>
          <p:nvPr>
            <p:ph type="body" sz="quarter" idx="16" hasCustomPrompt="1"/>
          </p:nvPr>
        </p:nvSpPr>
        <p:spPr bwMode="gray">
          <a:xfrm>
            <a:off x="448174" y="5806440"/>
            <a:ext cx="11295783" cy="347472"/>
          </a:xfrm>
        </p:spPr>
        <p:txBody>
          <a:bodyPr lIns="0" tIns="0" rIns="0" bIns="0" anchor="b"/>
          <a:lstStyle>
            <a:lvl1pPr marL="228594" indent="-228594" algn="l" defTabSz="914377" rtl="0" eaLnBrk="1" latinLnBrk="0" hangingPunct="1">
              <a:lnSpc>
                <a:spcPct val="85000"/>
              </a:lnSpc>
              <a:spcBef>
                <a:spcPts val="200"/>
              </a:spcBef>
              <a:buClr>
                <a:schemeClr val="accent2"/>
              </a:buClr>
              <a:buSzPct val="85000"/>
              <a:buFont typeface="Arial" pitchFamily="34" charset="0"/>
              <a:buNone/>
              <a:tabLst>
                <a:tab pos="174621" algn="r"/>
                <a:tab pos="228594" algn="l"/>
              </a:tabLst>
              <a:defRPr lang="en-US" sz="800" kern="1200" dirty="0">
                <a:solidFill>
                  <a:srgbClr val="A1AAB1"/>
                </a:solidFill>
                <a:latin typeface="+mn-lt"/>
                <a:ea typeface="+mn-ea"/>
                <a:cs typeface="Arial" pitchFamily="34" charset="0"/>
              </a:defRPr>
            </a:lvl1pPr>
          </a:lstStyle>
          <a:p>
            <a:pPr lvl="0"/>
            <a:r>
              <a:rPr lang="en-US"/>
              <a:t>Click to edit source</a:t>
            </a:r>
          </a:p>
        </p:txBody>
      </p:sp>
      <p:sp>
        <p:nvSpPr>
          <p:cNvPr id="2" name="Title 1"/>
          <p:cNvSpPr>
            <a:spLocks noGrp="1"/>
          </p:cNvSpPr>
          <p:nvPr>
            <p:ph type="title"/>
          </p:nvPr>
        </p:nvSpPr>
        <p:spPr bwMode="gray"/>
        <p:txBody>
          <a:bodyPr/>
          <a:lstStyle/>
          <a:p>
            <a:r>
              <a:rPr lang="en-US"/>
              <a:t>Click to edit Master title style</a:t>
            </a:r>
          </a:p>
        </p:txBody>
      </p:sp>
      <p:sp>
        <p:nvSpPr>
          <p:cNvPr id="6" name="Text Placeholder 5">
            <a:extLst>
              <a:ext uri="{FF2B5EF4-FFF2-40B4-BE49-F238E27FC236}">
                <a16:creationId xmlns:a16="http://schemas.microsoft.com/office/drawing/2014/main" id="{29F4B20F-8B16-4CA5-8944-B5C611C7B971}"/>
              </a:ext>
            </a:extLst>
          </p:cNvPr>
          <p:cNvSpPr>
            <a:spLocks noGrp="1"/>
          </p:cNvSpPr>
          <p:nvPr>
            <p:ph type="body" sz="quarter" idx="17"/>
          </p:nvPr>
        </p:nvSpPr>
        <p:spPr>
          <a:xfrm>
            <a:off x="444616" y="1574801"/>
            <a:ext cx="11318648" cy="4076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067971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560">
          <p15:clr>
            <a:srgbClr val="FBAE40"/>
          </p15:clr>
        </p15:guide>
        <p15:guide id="2" pos="280">
          <p15:clr>
            <a:srgbClr val="FBAE40"/>
          </p15:clr>
        </p15:guide>
        <p15:guide id="3" pos="7408">
          <p15:clr>
            <a:srgbClr val="FBAE40"/>
          </p15:clr>
        </p15:guide>
        <p15:guide id="4" orient="horz" pos="856">
          <p15:clr>
            <a:srgbClr val="FBAE40"/>
          </p15:clr>
        </p15:guide>
        <p15:guide id="5" orient="horz" pos="992">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DS AZ_Title (one line) No Content">
    <p:spTree>
      <p:nvGrpSpPr>
        <p:cNvPr id="1" name=""/>
        <p:cNvGrpSpPr/>
        <p:nvPr/>
      </p:nvGrpSpPr>
      <p:grpSpPr>
        <a:xfrm>
          <a:off x="0" y="0"/>
          <a:ext cx="0" cy="0"/>
          <a:chOff x="0" y="0"/>
          <a:chExt cx="0" cy="0"/>
        </a:xfrm>
      </p:grpSpPr>
      <p:sp>
        <p:nvSpPr>
          <p:cNvPr id="4" name="Title 8"/>
          <p:cNvSpPr>
            <a:spLocks noGrp="1"/>
          </p:cNvSpPr>
          <p:nvPr>
            <p:ph type="title" hasCustomPrompt="1"/>
          </p:nvPr>
        </p:nvSpPr>
        <p:spPr>
          <a:xfrm>
            <a:off x="397565" y="231269"/>
            <a:ext cx="11616636" cy="461665"/>
          </a:xfrm>
          <a:prstGeom prst="rect">
            <a:avLst/>
          </a:prstGeom>
        </p:spPr>
        <p:txBody>
          <a:bodyPr vert="horz" wrap="square" lIns="91440">
            <a:spAutoFit/>
          </a:bodyPr>
          <a:lstStyle>
            <a:lvl1pPr algn="l">
              <a:defRPr sz="2400" b="1" baseline="0">
                <a:solidFill>
                  <a:schemeClr val="accent1"/>
                </a:solidFill>
                <a:latin typeface="Arial" pitchFamily="34" charset="0"/>
                <a:cs typeface="Arial" pitchFamily="34" charset="0"/>
              </a:defRPr>
            </a:lvl1pPr>
          </a:lstStyle>
          <a:p>
            <a:r>
              <a:rPr lang="en-GB" noProof="0"/>
              <a:t>Click to add slide title</a:t>
            </a:r>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chemeClr val="tx1"/>
              </a:solidFill>
            </a:endParaRPr>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447440"/>
            <a:ext cx="3413760" cy="12192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400" dirty="0">
              <a:solidFill>
                <a:schemeClr val="accent3">
                  <a:lumMod val="75000"/>
                </a:schemeClr>
              </a:solidFill>
            </a:endParaRPr>
          </a:p>
        </p:txBody>
      </p:sp>
      <p:sp>
        <p:nvSpPr>
          <p:cNvPr id="8" name="Text Placeholder 9"/>
          <p:cNvSpPr>
            <a:spLocks noGrp="1"/>
          </p:cNvSpPr>
          <p:nvPr>
            <p:ph type="body" sz="quarter" idx="12" hasCustomPrompt="1"/>
          </p:nvPr>
        </p:nvSpPr>
        <p:spPr>
          <a:xfrm>
            <a:off x="397565" y="6125313"/>
            <a:ext cx="11616636" cy="200055"/>
          </a:xfrm>
          <a:prstGeom prst="rect">
            <a:avLst/>
          </a:prstGeom>
        </p:spPr>
        <p:txBody>
          <a:bodyPr wrap="square" anchor="b" anchorCtr="0">
            <a:spAutoFit/>
          </a:bodyPr>
          <a:lstStyle>
            <a:lvl1pPr marL="0" indent="0">
              <a:spcBef>
                <a:spcPts val="0"/>
              </a:spcBef>
              <a:buNone/>
              <a:defRPr sz="700">
                <a:solidFill>
                  <a:schemeClr val="accent1"/>
                </a:solidFill>
              </a:defRPr>
            </a:lvl1pPr>
            <a:lvl2pPr marL="0" indent="0">
              <a:spcBef>
                <a:spcPts val="0"/>
              </a:spcBef>
              <a:buNone/>
              <a:defRPr sz="933"/>
            </a:lvl2pPr>
            <a:lvl3pPr marL="0" indent="0">
              <a:spcBef>
                <a:spcPts val="0"/>
              </a:spcBef>
              <a:buNone/>
              <a:defRPr sz="933"/>
            </a:lvl3pPr>
            <a:lvl4pPr marL="0" indent="0">
              <a:spcBef>
                <a:spcPts val="0"/>
              </a:spcBef>
              <a:buNone/>
              <a:defRPr sz="933"/>
            </a:lvl4pPr>
            <a:lvl5pPr marL="0" indent="0">
              <a:spcBef>
                <a:spcPts val="0"/>
              </a:spcBef>
              <a:buNone/>
              <a:defRPr sz="933"/>
            </a:lvl5pPr>
          </a:lstStyle>
          <a:p>
            <a:pPr lvl="0"/>
            <a:r>
              <a:rPr lang="en-US"/>
              <a:t>References. 7 pt.</a:t>
            </a:r>
          </a:p>
        </p:txBody>
      </p:sp>
      <p:pic>
        <p:nvPicPr>
          <p:cNvPr id="9" name="Picture 8" descr="DSI-AZ-hor-COLOR.png">
            <a:extLst>
              <a:ext uri="{FF2B5EF4-FFF2-40B4-BE49-F238E27FC236}">
                <a16:creationId xmlns:a16="http://schemas.microsoft.com/office/drawing/2014/main" id="{C9D52CBE-82A0-4FC9-9901-F5CA94FAC19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 y="6223878"/>
            <a:ext cx="3439107" cy="684000"/>
          </a:xfrm>
          <a:prstGeom prst="rect">
            <a:avLst/>
          </a:prstGeom>
        </p:spPr>
      </p:pic>
    </p:spTree>
    <p:extLst>
      <p:ext uri="{BB962C8B-B14F-4D97-AF65-F5344CB8AC3E}">
        <p14:creationId xmlns:p14="http://schemas.microsoft.com/office/powerpoint/2010/main" val="3878216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DS AZ_Title and Text">
    <p:spTree>
      <p:nvGrpSpPr>
        <p:cNvPr id="1" name=""/>
        <p:cNvGrpSpPr/>
        <p:nvPr/>
      </p:nvGrpSpPr>
      <p:grpSpPr>
        <a:xfrm>
          <a:off x="0" y="0"/>
          <a:ext cx="0" cy="0"/>
          <a:chOff x="0" y="0"/>
          <a:chExt cx="0" cy="0"/>
        </a:xfrm>
      </p:grpSpPr>
      <p:grpSp>
        <p:nvGrpSpPr>
          <p:cNvPr id="3" name="グループ化 2"/>
          <p:cNvGrpSpPr/>
          <p:nvPr userDrawn="1"/>
        </p:nvGrpSpPr>
        <p:grpSpPr>
          <a:xfrm>
            <a:off x="297161" y="6394731"/>
            <a:ext cx="2835289" cy="452445"/>
            <a:chOff x="222870" y="4796048"/>
            <a:chExt cx="2126467" cy="339334"/>
          </a:xfrm>
        </p:grpSpPr>
        <p:pic>
          <p:nvPicPr>
            <p:cNvPr id="12" name="図 11"/>
            <p:cNvPicPr>
              <a:picLocks noChangeAspect="1"/>
            </p:cNvPicPr>
            <p:nvPr userDrawn="1"/>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22870" y="4826863"/>
              <a:ext cx="1070124" cy="308519"/>
            </a:xfrm>
            <a:prstGeom prst="rect">
              <a:avLst/>
            </a:prstGeom>
          </p:spPr>
        </p:pic>
        <p:pic>
          <p:nvPicPr>
            <p:cNvPr id="17" name="Picture 29">
              <a:extLst>
                <a:ext uri="{FF2B5EF4-FFF2-40B4-BE49-F238E27FC236}">
                  <a16:creationId xmlns:a16="http://schemas.microsoft.com/office/drawing/2014/main" id="{75B88068-886C-4F98-B86E-1EE77AAE9D9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441792" y="4796048"/>
              <a:ext cx="907545" cy="243373"/>
            </a:xfrm>
            <a:prstGeom prst="rect">
              <a:avLst/>
            </a:prstGeom>
          </p:spPr>
        </p:pic>
        <p:cxnSp>
          <p:nvCxnSpPr>
            <p:cNvPr id="18" name="Straight Connector 30">
              <a:extLst>
                <a:ext uri="{FF2B5EF4-FFF2-40B4-BE49-F238E27FC236}">
                  <a16:creationId xmlns:a16="http://schemas.microsoft.com/office/drawing/2014/main" id="{97B4F557-9642-41D8-B55F-61B3851CE587}"/>
                </a:ext>
              </a:extLst>
            </p:cNvPr>
            <p:cNvCxnSpPr/>
            <p:nvPr userDrawn="1"/>
          </p:nvCxnSpPr>
          <p:spPr>
            <a:xfrm>
              <a:off x="1336227" y="4899076"/>
              <a:ext cx="0" cy="163420"/>
            </a:xfrm>
            <a:prstGeom prst="line">
              <a:avLst/>
            </a:prstGeom>
            <a:ln w="9525">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 name="Title 8"/>
          <p:cNvSpPr>
            <a:spLocks noGrp="1"/>
          </p:cNvSpPr>
          <p:nvPr userDrawn="1">
            <p:ph type="title" hasCustomPrompt="1"/>
          </p:nvPr>
        </p:nvSpPr>
        <p:spPr>
          <a:xfrm>
            <a:off x="406399" y="192000"/>
            <a:ext cx="11366500" cy="672000"/>
          </a:xfrm>
          <a:prstGeom prst="rect">
            <a:avLst/>
          </a:prstGeom>
        </p:spPr>
        <p:txBody>
          <a:bodyPr vert="horz" lIns="0"/>
          <a:lstStyle>
            <a:lvl1pPr algn="l">
              <a:defRPr sz="3733" b="1" baseline="0">
                <a:solidFill>
                  <a:schemeClr val="tx2"/>
                </a:solidFill>
                <a:latin typeface="Arial" pitchFamily="34" charset="0"/>
                <a:cs typeface="Arial" pitchFamily="34" charset="0"/>
              </a:defRPr>
            </a:lvl1pPr>
          </a:lstStyle>
          <a:p>
            <a:r>
              <a:rPr lang="en-GB" noProof="0"/>
              <a:t>Click to add slide title</a:t>
            </a:r>
          </a:p>
        </p:txBody>
      </p:sp>
      <p:sp>
        <p:nvSpPr>
          <p:cNvPr id="2" name="Slide Number Placeholder 1">
            <a:extLst>
              <a:ext uri="{FF2B5EF4-FFF2-40B4-BE49-F238E27FC236}">
                <a16:creationId xmlns:a16="http://schemas.microsoft.com/office/drawing/2014/main" id="{24E26D3C-57EC-4CEF-A2A8-A07986F7F862}"/>
              </a:ext>
            </a:extLst>
          </p:cNvPr>
          <p:cNvSpPr>
            <a:spLocks noGrp="1"/>
          </p:cNvSpPr>
          <p:nvPr userDrawn="1">
            <p:ph type="sldNum" sz="quarter" idx="10"/>
          </p:nvPr>
        </p:nvSpPr>
        <p:spPr>
          <a:xfrm>
            <a:off x="11244900" y="6527800"/>
            <a:ext cx="528000" cy="201339"/>
          </a:xfrm>
        </p:spPr>
        <p:txBody>
          <a:bodyPr/>
          <a:lstStyle/>
          <a:p>
            <a:fld id="{3C4F54F3-C349-4609-AFEE-01462D5C7942}" type="slidenum">
              <a:rPr lang="en-GB" smtClean="0"/>
              <a:pPr/>
              <a:t>‹#›</a:t>
            </a:fld>
            <a:endParaRPr lang="en-GB" dirty="0"/>
          </a:p>
        </p:txBody>
      </p:sp>
      <p:sp>
        <p:nvSpPr>
          <p:cNvPr id="5" name="Rectangle 4">
            <a:extLst>
              <a:ext uri="{FF2B5EF4-FFF2-40B4-BE49-F238E27FC236}">
                <a16:creationId xmlns:a16="http://schemas.microsoft.com/office/drawing/2014/main" id="{4A495E37-014D-4325-B58C-6895D9962CA8}"/>
              </a:ext>
            </a:extLst>
          </p:cNvPr>
          <p:cNvSpPr/>
          <p:nvPr userDrawn="1"/>
        </p:nvSpPr>
        <p:spPr>
          <a:xfrm>
            <a:off x="0" y="1740"/>
            <a:ext cx="8778240" cy="1219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 name="Rectangle 6">
            <a:extLst>
              <a:ext uri="{FF2B5EF4-FFF2-40B4-BE49-F238E27FC236}">
                <a16:creationId xmlns:a16="http://schemas.microsoft.com/office/drawing/2014/main" id="{1E047106-60B3-4DBC-AF5B-2C0B9225BB37}"/>
              </a:ext>
            </a:extLst>
          </p:cNvPr>
          <p:cNvSpPr/>
          <p:nvPr userDrawn="1"/>
        </p:nvSpPr>
        <p:spPr>
          <a:xfrm>
            <a:off x="8778240" y="6355080"/>
            <a:ext cx="3413760" cy="12192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8" name="Text Placeholder 7">
            <a:extLst>
              <a:ext uri="{FF2B5EF4-FFF2-40B4-BE49-F238E27FC236}">
                <a16:creationId xmlns:a16="http://schemas.microsoft.com/office/drawing/2014/main" id="{B12EC8AA-523E-4C27-980C-E290647A9431}"/>
              </a:ext>
            </a:extLst>
          </p:cNvPr>
          <p:cNvSpPr>
            <a:spLocks noGrp="1"/>
          </p:cNvSpPr>
          <p:nvPr userDrawn="1">
            <p:ph type="body" sz="quarter" idx="11" hasCustomPrompt="1"/>
          </p:nvPr>
        </p:nvSpPr>
        <p:spPr>
          <a:xfrm>
            <a:off x="406401" y="1600201"/>
            <a:ext cx="11366500" cy="4552951"/>
          </a:xfrm>
          <a:prstGeom prst="rect">
            <a:avLst/>
          </a:prstGeom>
        </p:spPr>
        <p:txBody>
          <a:bodyPr lIns="0"/>
          <a:lstStyle>
            <a:lvl1pPr marL="0" indent="0">
              <a:buFont typeface="Arial" panose="020B0604020202020204" pitchFamily="34" charset="0"/>
              <a:buNone/>
              <a:defRPr sz="3733">
                <a:solidFill>
                  <a:schemeClr val="tx2"/>
                </a:solidFill>
              </a:defRPr>
            </a:lvl1pPr>
            <a:lvl2pPr marL="304792" indent="-304792">
              <a:buClr>
                <a:schemeClr val="accent3"/>
              </a:buClr>
              <a:buFont typeface="Arial" panose="020B0604020202020204" pitchFamily="34" charset="0"/>
              <a:buChar char="•"/>
              <a:defRPr sz="3200">
                <a:solidFill>
                  <a:schemeClr val="tx2"/>
                </a:solidFill>
              </a:defRPr>
            </a:lvl2pPr>
            <a:lvl3pPr marL="609585" indent="-304792">
              <a:buClr>
                <a:schemeClr val="accent3"/>
              </a:buClr>
              <a:buFont typeface="Arial" panose="020B0604020202020204" pitchFamily="34" charset="0"/>
              <a:buChar char="–"/>
              <a:defRPr sz="2667">
                <a:solidFill>
                  <a:schemeClr val="tx2"/>
                </a:solidFill>
              </a:defRPr>
            </a:lvl3pPr>
            <a:lvl4pPr marL="914377" indent="-304792">
              <a:buClr>
                <a:schemeClr val="accent3"/>
              </a:buClr>
              <a:buFont typeface="Arial" panose="020B0604020202020204" pitchFamily="34" charset="0"/>
              <a:buChar char="•"/>
              <a:defRPr sz="2400">
                <a:solidFill>
                  <a:schemeClr val="tx2"/>
                </a:solidFill>
              </a:defRPr>
            </a:lvl4pPr>
            <a:lvl5pPr marL="1219170" indent="-304792">
              <a:buClr>
                <a:schemeClr val="accent3"/>
              </a:buClr>
              <a:buFont typeface="Arial" panose="020B0604020202020204" pitchFamily="34" charset="0"/>
              <a:buChar char="–"/>
              <a:defRPr sz="2400">
                <a:solidFill>
                  <a:schemeClr val="tx2"/>
                </a:solidFill>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4767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756">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2DD4B-BBCF-AC44-B07B-3E667A7B7D15}"/>
              </a:ext>
            </a:extLst>
          </p:cNvPr>
          <p:cNvSpPr>
            <a:spLocks noGrp="1"/>
          </p:cNvSpPr>
          <p:nvPr>
            <p:ph type="title"/>
          </p:nvPr>
        </p:nvSpPr>
        <p:spPr>
          <a:xfrm>
            <a:off x="365760" y="182880"/>
            <a:ext cx="9504381" cy="7924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7A0088C-FC72-654C-9D9A-8E4951550403}"/>
              </a:ext>
            </a:extLst>
          </p:cNvPr>
          <p:cNvSpPr>
            <a:spLocks noGrp="1"/>
          </p:cNvSpPr>
          <p:nvPr>
            <p:ph idx="1"/>
          </p:nvPr>
        </p:nvSpPr>
        <p:spPr>
          <a:xfrm>
            <a:off x="365761" y="1246095"/>
            <a:ext cx="11553191" cy="4746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a:extLst>
              <a:ext uri="{FF2B5EF4-FFF2-40B4-BE49-F238E27FC236}">
                <a16:creationId xmlns:a16="http://schemas.microsoft.com/office/drawing/2014/main" id="{E7DB42CA-F630-40FE-AB31-0F8577D4D492}"/>
              </a:ext>
            </a:extLst>
          </p:cNvPr>
          <p:cNvSpPr>
            <a:spLocks noGrp="1"/>
          </p:cNvSpPr>
          <p:nvPr>
            <p:ph sz="quarter" idx="10"/>
          </p:nvPr>
        </p:nvSpPr>
        <p:spPr>
          <a:xfrm>
            <a:off x="215902" y="5992566"/>
            <a:ext cx="11785599" cy="271463"/>
          </a:xfrm>
        </p:spPr>
        <p:txBody>
          <a:bodyPr bIns="0" anchor="b"/>
          <a:lstStyle>
            <a:lvl1pPr marL="0" indent="0">
              <a:spcBef>
                <a:spcPts val="0"/>
              </a:spcBef>
              <a:buNone/>
              <a:defRPr sz="800">
                <a:solidFill>
                  <a:schemeClr val="tx1"/>
                </a:solidFill>
              </a:defRPr>
            </a:lvl1pPr>
            <a:lvl2pPr>
              <a:defRPr sz="900"/>
            </a:lvl2pPr>
            <a:lvl3pPr>
              <a:defRPr sz="900"/>
            </a:lvl3pPr>
            <a:lvl4pPr>
              <a:defRPr sz="900"/>
            </a:lvl4pPr>
            <a:lvl5pPr>
              <a:defRPr sz="900"/>
            </a:lvl5pPr>
          </a:lstStyle>
          <a:p>
            <a:pPr lvl="0"/>
            <a:r>
              <a:rPr lang="en-US"/>
              <a:t>Click to edit Master text styles</a:t>
            </a:r>
          </a:p>
        </p:txBody>
      </p:sp>
      <p:sp>
        <p:nvSpPr>
          <p:cNvPr id="5" name="Rectangle 4">
            <a:extLst>
              <a:ext uri="{FF2B5EF4-FFF2-40B4-BE49-F238E27FC236}">
                <a16:creationId xmlns:a16="http://schemas.microsoft.com/office/drawing/2014/main" id="{D5AB8C6F-5477-44EE-96AF-8C9E021A48DB}"/>
              </a:ext>
            </a:extLst>
          </p:cNvPr>
          <p:cNvSpPr/>
          <p:nvPr userDrawn="1"/>
        </p:nvSpPr>
        <p:spPr>
          <a:xfrm>
            <a:off x="11918951" y="6585440"/>
            <a:ext cx="196361" cy="2373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3AD5C51-72FB-945E-6A24-6FC7B5B62EF3}"/>
              </a:ext>
            </a:extLst>
          </p:cNvPr>
          <p:cNvSpPr txBox="1"/>
          <p:nvPr userDrawn="1"/>
        </p:nvSpPr>
        <p:spPr>
          <a:xfrm>
            <a:off x="11518361" y="6589481"/>
            <a:ext cx="661481" cy="246221"/>
          </a:xfrm>
          <a:prstGeom prst="rect">
            <a:avLst/>
          </a:prstGeom>
          <a:noFill/>
        </p:spPr>
        <p:txBody>
          <a:bodyPr wrap="square" rtlCol="0">
            <a:spAutoFit/>
          </a:bodyPr>
          <a:lstStyle/>
          <a:p>
            <a:pPr algn="r"/>
            <a:fld id="{BE208887-CFD3-4A90-B034-4D5C4E8F4C41}" type="slidenum">
              <a:rPr lang="en-US" sz="1000" b="1" smtClean="0"/>
              <a:pPr algn="r"/>
              <a:t>‹#›</a:t>
            </a:fld>
            <a:endParaRPr lang="en-US" sz="1000" b="1" dirty="0"/>
          </a:p>
        </p:txBody>
      </p:sp>
    </p:spTree>
    <p:extLst>
      <p:ext uri="{BB962C8B-B14F-4D97-AF65-F5344CB8AC3E}">
        <p14:creationId xmlns:p14="http://schemas.microsoft.com/office/powerpoint/2010/main" val="36641599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4128170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3599354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
        <p:cNvGrpSpPr/>
        <p:nvPr/>
      </p:nvGrpSpPr>
      <p:grpSpPr>
        <a:xfrm>
          <a:off x="0" y="0"/>
          <a:ext cx="0" cy="0"/>
          <a:chOff x="0" y="0"/>
          <a:chExt cx="0" cy="0"/>
        </a:xfrm>
      </p:grpSpPr>
      <p:pic>
        <p:nvPicPr>
          <p:cNvPr id="13" name="Google Shape;13;p3"/>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14" name="Google Shape;14;p3"/>
          <p:cNvSpPr txBox="1">
            <a:spLocks noGrp="1"/>
          </p:cNvSpPr>
          <p:nvPr>
            <p:ph type="body" idx="1"/>
          </p:nvPr>
        </p:nvSpPr>
        <p:spPr>
          <a:xfrm>
            <a:off x="508000" y="1454311"/>
            <a:ext cx="10972800" cy="4525963"/>
          </a:xfrm>
          <a:prstGeom prst="rect">
            <a:avLst/>
          </a:prstGeom>
          <a:noFill/>
          <a:ln>
            <a:noFill/>
          </a:ln>
        </p:spPr>
        <p:txBody>
          <a:bodyPr spcFirstLastPara="1" wrap="square" lIns="91425" tIns="45700" rIns="91425" bIns="45700" anchor="t" anchorCtr="0">
            <a:noAutofit/>
          </a:bodyPr>
          <a:lstStyle>
            <a:lvl1pPr marL="609585" marR="0" lvl="0" indent="-491054" algn="l" rtl="0">
              <a:lnSpc>
                <a:spcPct val="100000"/>
              </a:lnSpc>
              <a:spcBef>
                <a:spcPts val="1200"/>
              </a:spcBef>
              <a:spcAft>
                <a:spcPts val="0"/>
              </a:spcAft>
              <a:buClr>
                <a:srgbClr val="4DAF46"/>
              </a:buClr>
              <a:buSzPts val="2200"/>
              <a:buFont typeface="Noto Sans Symbols"/>
              <a:buChar char="▪"/>
              <a:defRPr sz="2933" b="0" i="0" u="none" strike="noStrike" cap="none">
                <a:solidFill>
                  <a:schemeClr val="dk1"/>
                </a:solidFill>
                <a:latin typeface="Arial"/>
                <a:ea typeface="Arial"/>
                <a:cs typeface="Arial"/>
                <a:sym typeface="Arial"/>
              </a:defRPr>
            </a:lvl1pPr>
            <a:lvl2pPr marL="1219170" marR="0" lvl="1" indent="-474121" algn="l" rtl="0">
              <a:lnSpc>
                <a:spcPct val="100000"/>
              </a:lnSpc>
              <a:spcBef>
                <a:spcPts val="1200"/>
              </a:spcBef>
              <a:spcAft>
                <a:spcPts val="0"/>
              </a:spcAft>
              <a:buClr>
                <a:srgbClr val="4DAF46"/>
              </a:buClr>
              <a:buSzPts val="2000"/>
              <a:buFont typeface="Arial"/>
              <a:buChar char="•"/>
              <a:defRPr sz="2667" b="0" i="0" u="none" strike="noStrike" cap="none">
                <a:solidFill>
                  <a:schemeClr val="dk1"/>
                </a:solidFill>
                <a:latin typeface="Arial"/>
                <a:ea typeface="Arial"/>
                <a:cs typeface="Arial"/>
                <a:sym typeface="Arial"/>
              </a:defRPr>
            </a:lvl2pPr>
            <a:lvl3pPr marL="1828754" marR="0" lvl="2" indent="-457189" algn="l" rtl="0">
              <a:lnSpc>
                <a:spcPct val="100000"/>
              </a:lnSpc>
              <a:spcBef>
                <a:spcPts val="1200"/>
              </a:spcBef>
              <a:spcAft>
                <a:spcPts val="0"/>
              </a:spcAft>
              <a:buClr>
                <a:srgbClr val="4DAF46"/>
              </a:buClr>
              <a:buSzPts val="1800"/>
              <a:buFont typeface="Noto Sans Symbols"/>
              <a:buChar char="❑"/>
              <a:defRPr sz="2400" b="0" i="0" u="none" strike="noStrike" cap="none">
                <a:solidFill>
                  <a:schemeClr val="dk1"/>
                </a:solidFill>
                <a:latin typeface="Arial"/>
                <a:ea typeface="Arial"/>
                <a:cs typeface="Arial"/>
                <a:sym typeface="Arial"/>
              </a:defRPr>
            </a:lvl3pPr>
            <a:lvl4pPr marL="2438339" marR="0" lvl="3" indent="-440256" algn="l" rtl="0">
              <a:lnSpc>
                <a:spcPct val="100000"/>
              </a:lnSpc>
              <a:spcBef>
                <a:spcPts val="1200"/>
              </a:spcBef>
              <a:spcAft>
                <a:spcPts val="0"/>
              </a:spcAft>
              <a:buClr>
                <a:srgbClr val="4DAF46"/>
              </a:buClr>
              <a:buSzPts val="1600"/>
              <a:buFont typeface="Courier New"/>
              <a:buChar char="o"/>
              <a:defRPr sz="2133" b="0" i="0" u="none" strike="noStrike" cap="none">
                <a:solidFill>
                  <a:schemeClr val="dk1"/>
                </a:solidFill>
                <a:latin typeface="Arial"/>
                <a:ea typeface="Arial"/>
                <a:cs typeface="Arial"/>
                <a:sym typeface="Arial"/>
              </a:defRPr>
            </a:lvl4pPr>
            <a:lvl5pPr marL="3047924" marR="0" lvl="4" indent="-423323" algn="l" rtl="0">
              <a:lnSpc>
                <a:spcPct val="100000"/>
              </a:lnSpc>
              <a:spcBef>
                <a:spcPts val="1200"/>
              </a:spcBef>
              <a:spcAft>
                <a:spcPts val="0"/>
              </a:spcAft>
              <a:buClr>
                <a:srgbClr val="4DAF46"/>
              </a:buClr>
              <a:buSzPts val="1400"/>
              <a:buFont typeface="Merriweather Sans"/>
              <a:buChar char="-"/>
              <a:defRPr sz="1867" b="0" i="0" u="none" strike="noStrike" cap="none">
                <a:solidFill>
                  <a:schemeClr val="dk1"/>
                </a:solidFill>
                <a:latin typeface="Arial"/>
                <a:ea typeface="Arial"/>
                <a:cs typeface="Arial"/>
                <a:sym typeface="Arial"/>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5" name="Google Shape;15;p3"/>
          <p:cNvSpPr txBox="1">
            <a:spLocks noGrp="1"/>
          </p:cNvSpPr>
          <p:nvPr>
            <p:ph type="title"/>
          </p:nvPr>
        </p:nvSpPr>
        <p:spPr>
          <a:xfrm>
            <a:off x="508000" y="55312"/>
            <a:ext cx="7737296" cy="94964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Clr>
                <a:schemeClr val="dk1"/>
              </a:buClr>
              <a:buSzPts val="2600"/>
              <a:buFont typeface="Arial"/>
              <a:buNone/>
              <a:defRPr sz="3467" b="0" i="0" u="none" strike="noStrike" cap="none">
                <a:solidFill>
                  <a:schemeClr val="dk1"/>
                </a:solidFill>
                <a:latin typeface="Arial"/>
                <a:ea typeface="Arial"/>
                <a:cs typeface="Arial"/>
                <a:sym typeface="Arial"/>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a:endParaRPr/>
          </a:p>
        </p:txBody>
      </p:sp>
      <p:sp>
        <p:nvSpPr>
          <p:cNvPr id="2" name="TextBox 1">
            <a:extLst>
              <a:ext uri="{FF2B5EF4-FFF2-40B4-BE49-F238E27FC236}">
                <a16:creationId xmlns:a16="http://schemas.microsoft.com/office/drawing/2014/main" id="{95738127-B396-F75F-C578-08FEC7878029}"/>
              </a:ext>
            </a:extLst>
          </p:cNvPr>
          <p:cNvSpPr txBox="1"/>
          <p:nvPr userDrawn="1"/>
        </p:nvSpPr>
        <p:spPr>
          <a:xfrm>
            <a:off x="11731302" y="-12700"/>
            <a:ext cx="394660" cy="297454"/>
          </a:xfrm>
          <a:prstGeom prst="rect">
            <a:avLst/>
          </a:prstGeom>
          <a:noFill/>
        </p:spPr>
        <p:txBody>
          <a:bodyPr wrap="none" rtlCol="0">
            <a:spAutoFit/>
          </a:bodyPr>
          <a:lstStyle/>
          <a:p>
            <a:fld id="{044B10AF-DFD0-4F25-B2C7-3F3C31372120}" type="slidenum">
              <a:rPr lang="en-US" sz="1333" smtClean="0"/>
              <a:t>‹#›</a:t>
            </a:fld>
            <a:endParaRPr lang="en-US" sz="1333" dirty="0"/>
          </a:p>
        </p:txBody>
      </p:sp>
    </p:spTree>
    <p:extLst>
      <p:ext uri="{BB962C8B-B14F-4D97-AF65-F5344CB8AC3E}">
        <p14:creationId xmlns:p14="http://schemas.microsoft.com/office/powerpoint/2010/main" val="504368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6226" y="3574"/>
            <a:ext cx="12188947" cy="6856282"/>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178374" y="2282686"/>
            <a:ext cx="5342205" cy="2380327"/>
          </a:xfrm>
        </p:spPr>
        <p:txBody>
          <a:bodyPr anchor="b">
            <a:normAutofit/>
          </a:bodyPr>
          <a:lstStyle>
            <a:lvl1pPr>
              <a:defRPr sz="4800">
                <a:solidFill>
                  <a:schemeClr val="bg1"/>
                </a:solidFill>
                <a:effectLst/>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172024" y="4787255"/>
            <a:ext cx="5342205" cy="817973"/>
          </a:xfrm>
        </p:spPr>
        <p:txBody>
          <a:bodyPr lIns="0" tIns="0" rIns="0" bIns="0">
            <a:noAutofit/>
          </a:bodyPr>
          <a:lstStyle>
            <a:lvl1pPr marL="0" indent="0">
              <a:buNone/>
              <a:defRPr sz="2800" b="1">
                <a:solidFill>
                  <a:schemeClr val="accent5"/>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tx1"/>
                </a:solidFill>
              </a:rPr>
              <a:t>Confidential and for Internal Use Only.</a:t>
            </a:r>
          </a:p>
        </p:txBody>
      </p:sp>
    </p:spTree>
    <p:extLst>
      <p:ext uri="{BB962C8B-B14F-4D97-AF65-F5344CB8AC3E}">
        <p14:creationId xmlns:p14="http://schemas.microsoft.com/office/powerpoint/2010/main" val="726915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9F74A2C-1B7E-EA4D-A968-F7653CE6772E}"/>
              </a:ext>
            </a:extLst>
          </p:cNvPr>
          <p:cNvSpPr/>
          <p:nvPr userDrawn="1"/>
        </p:nvSpPr>
        <p:spPr>
          <a:xfrm>
            <a:off x="0" y="0"/>
            <a:ext cx="1218565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F5E58BBF-42E4-AD4E-97E2-21A7C6F7A48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1" y="3574"/>
            <a:ext cx="12188949" cy="6856284"/>
          </a:xfrm>
          <a:prstGeom prst="rect">
            <a:avLst/>
          </a:prstGeom>
        </p:spPr>
      </p:pic>
      <p:sp>
        <p:nvSpPr>
          <p:cNvPr id="2" name="Title 1">
            <a:extLst>
              <a:ext uri="{FF2B5EF4-FFF2-40B4-BE49-F238E27FC236}">
                <a16:creationId xmlns:a16="http://schemas.microsoft.com/office/drawing/2014/main" id="{A49A1D7F-42E5-744A-B105-2EE2F92CCCE3}"/>
              </a:ext>
            </a:extLst>
          </p:cNvPr>
          <p:cNvSpPr>
            <a:spLocks noGrp="1"/>
          </p:cNvSpPr>
          <p:nvPr>
            <p:ph type="title"/>
          </p:nvPr>
        </p:nvSpPr>
        <p:spPr>
          <a:xfrm>
            <a:off x="6579909" y="2840181"/>
            <a:ext cx="4873282" cy="1187167"/>
          </a:xfrm>
        </p:spPr>
        <p:txBody>
          <a:bodyPr anchor="ctr" anchorCtr="0">
            <a:normAutofit/>
          </a:bodyPr>
          <a:lstStyle>
            <a:lvl1pPr>
              <a:defRPr sz="4400">
                <a:solidFill>
                  <a:schemeClr val="accent4"/>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4671D49D-D782-6548-B199-80BAA995A843}"/>
              </a:ext>
            </a:extLst>
          </p:cNvPr>
          <p:cNvSpPr>
            <a:spLocks noGrp="1"/>
          </p:cNvSpPr>
          <p:nvPr>
            <p:ph type="body" idx="1" hasCustomPrompt="1"/>
          </p:nvPr>
        </p:nvSpPr>
        <p:spPr>
          <a:xfrm>
            <a:off x="6573559" y="4151591"/>
            <a:ext cx="4873282" cy="817973"/>
          </a:xfrm>
        </p:spPr>
        <p:txBody>
          <a:bodyPr lIns="0" tIns="0" rIns="0" bIns="0">
            <a:noAutofit/>
          </a:bodyPr>
          <a:lstStyle>
            <a:lvl1pPr marL="0" indent="0">
              <a:buNone/>
              <a:defRPr sz="2400" b="1">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11" name="Rectangle 10">
            <a:extLst>
              <a:ext uri="{FF2B5EF4-FFF2-40B4-BE49-F238E27FC236}">
                <a16:creationId xmlns:a16="http://schemas.microsoft.com/office/drawing/2014/main" id="{B7B40B94-1307-5748-9202-1D25B40D24E2}"/>
              </a:ext>
            </a:extLst>
          </p:cNvPr>
          <p:cNvSpPr/>
          <p:nvPr userDrawn="1"/>
        </p:nvSpPr>
        <p:spPr>
          <a:xfrm>
            <a:off x="276120" y="6572154"/>
            <a:ext cx="2249334" cy="246221"/>
          </a:xfrm>
          <a:prstGeom prst="rect">
            <a:avLst/>
          </a:prstGeom>
        </p:spPr>
        <p:txBody>
          <a:bodyPr wrap="none">
            <a:spAutoFit/>
          </a:bodyPr>
          <a:lstStyle/>
          <a:p>
            <a:r>
              <a:rPr lang="en-US" sz="1000" i="1" dirty="0">
                <a:solidFill>
                  <a:schemeClr val="bg1">
                    <a:lumMod val="95000"/>
                  </a:schemeClr>
                </a:solidFill>
              </a:rPr>
              <a:t>Confidential and for Internal Use Only.</a:t>
            </a:r>
          </a:p>
        </p:txBody>
      </p:sp>
    </p:spTree>
    <p:extLst>
      <p:ext uri="{BB962C8B-B14F-4D97-AF65-F5344CB8AC3E}">
        <p14:creationId xmlns:p14="http://schemas.microsoft.com/office/powerpoint/2010/main" val="3984770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wrap="square">
            <a:noAutofit/>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4946290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nu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1" y="1365814"/>
            <a:ext cx="10746920" cy="4583574"/>
          </a:xfrm>
        </p:spPr>
        <p:txBody>
          <a:bodyPr>
            <a:noAutofit/>
          </a:bodyPr>
          <a:lstStyle>
            <a:lvl1pPr marL="320040" indent="-320040">
              <a:spcBef>
                <a:spcPts val="1200"/>
              </a:spcBef>
              <a:buFont typeface="+mj-lt"/>
              <a:buAutoNum type="arabicPeriod"/>
              <a:defRPr>
                <a:solidFill>
                  <a:schemeClr val="accent2"/>
                </a:solidFill>
              </a:defRPr>
            </a:lvl1pPr>
            <a:lvl2pPr marL="822960" indent="-457200">
              <a:buFont typeface="+mj-lt"/>
              <a:buAutoNum type="arabicPeriod"/>
              <a:defRPr/>
            </a:lvl2pPr>
            <a:lvl3pPr marL="1280160" indent="-457200">
              <a:buFont typeface="+mj-lt"/>
              <a:buAutoNum type="arabicPeriod"/>
              <a:defRPr/>
            </a:lvl3pPr>
            <a:lvl4pPr marL="1623060" indent="-342900">
              <a:buFont typeface="+mj-lt"/>
              <a:buAutoNum type="arabicPeriod"/>
              <a:defRPr/>
            </a:lvl4pPr>
            <a:lvl5pPr marL="2080260" indent="-342900">
              <a:buFont typeface="+mj-lt"/>
              <a:buAutoNum type="arabicPeriod"/>
              <a:defRPr/>
            </a:lvl5pPr>
          </a:lstStyle>
          <a:p>
            <a:pPr lvl="0"/>
            <a:r>
              <a:rPr lang="en-US" dirty="0"/>
              <a:t>Edit Master text styles</a:t>
            </a:r>
          </a:p>
        </p:txBody>
      </p:sp>
      <p:sp>
        <p:nvSpPr>
          <p:cNvPr id="4" name="Slide Number Placeholder 5">
            <a:extLst>
              <a:ext uri="{FF2B5EF4-FFF2-40B4-BE49-F238E27FC236}">
                <a16:creationId xmlns:a16="http://schemas.microsoft.com/office/drawing/2014/main" id="{AA05E7F9-8454-DD4F-BDAC-3D5705533B91}"/>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33CBFE31-F981-4B47-ABF8-4E35F06D07FB}"/>
              </a:ext>
            </a:extLst>
          </p:cNvPr>
          <p:cNvSpPr>
            <a:spLocks noGrp="1"/>
          </p:cNvSpPr>
          <p:nvPr>
            <p:ph type="body" sz="quarter" idx="10"/>
          </p:nvPr>
        </p:nvSpPr>
        <p:spPr>
          <a:xfrm>
            <a:off x="699911" y="6149087"/>
            <a:ext cx="6252218" cy="598841"/>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2949246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327441"/>
            <a:ext cx="10792178" cy="920998"/>
          </a:xfrm>
        </p:spPr>
        <p:txBody>
          <a:bodyPr/>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2">
            <a:extLst>
              <a:ext uri="{FF2B5EF4-FFF2-40B4-BE49-F238E27FC236}">
                <a16:creationId xmlns:a16="http://schemas.microsoft.com/office/drawing/2014/main" id="{FC3C44D1-6018-C14B-AADC-3D4356627D72}"/>
              </a:ext>
            </a:extLst>
          </p:cNvPr>
          <p:cNvSpPr>
            <a:spLocks noGrp="1"/>
          </p:cNvSpPr>
          <p:nvPr>
            <p:ph idx="10" hasCustomPrompt="1"/>
          </p:nvPr>
        </p:nvSpPr>
        <p:spPr>
          <a:xfrm>
            <a:off x="6216368" y="1364400"/>
            <a:ext cx="5275720" cy="4571721"/>
          </a:xfr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7" name="Text Placeholder 4">
            <a:extLst>
              <a:ext uri="{FF2B5EF4-FFF2-40B4-BE49-F238E27FC236}">
                <a16:creationId xmlns:a16="http://schemas.microsoft.com/office/drawing/2014/main" id="{C656DBD9-166C-D14A-8B9D-37306A35850E}"/>
              </a:ext>
            </a:extLst>
          </p:cNvPr>
          <p:cNvSpPr>
            <a:spLocks noGrp="1"/>
          </p:cNvSpPr>
          <p:nvPr>
            <p:ph type="body" sz="quarter" idx="11"/>
          </p:nvPr>
        </p:nvSpPr>
        <p:spPr>
          <a:xfrm>
            <a:off x="699912" y="6180880"/>
            <a:ext cx="6292559" cy="56704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4091846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1" y="327441"/>
            <a:ext cx="10792178" cy="920998"/>
          </a:xfrm>
        </p:spPr>
        <p:txBody>
          <a:bodyPr/>
          <a:lstStyle>
            <a:lvl1pPr>
              <a:defRPr sz="3200"/>
            </a:lvl1pPr>
          </a:lstStyle>
          <a:p>
            <a:r>
              <a:rPr lang="en-US" dirty="0"/>
              <a:t>Click to edit Master title style</a:t>
            </a:r>
          </a:p>
        </p:txBody>
      </p:sp>
      <p:sp>
        <p:nvSpPr>
          <p:cNvPr id="3" name="Slide Number Placeholder 5">
            <a:extLst>
              <a:ext uri="{FF2B5EF4-FFF2-40B4-BE49-F238E27FC236}">
                <a16:creationId xmlns:a16="http://schemas.microsoft.com/office/drawing/2014/main" id="{E0A17520-171D-0642-9E2B-0F8E1436C9BB}"/>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5" name="Text Placeholder 4">
            <a:extLst>
              <a:ext uri="{FF2B5EF4-FFF2-40B4-BE49-F238E27FC236}">
                <a16:creationId xmlns:a16="http://schemas.microsoft.com/office/drawing/2014/main" id="{F39B6D79-1C47-B44F-8CCD-365B5D26CC50}"/>
              </a:ext>
            </a:extLst>
          </p:cNvPr>
          <p:cNvSpPr>
            <a:spLocks noGrp="1"/>
          </p:cNvSpPr>
          <p:nvPr>
            <p:ph type="body" sz="quarter" idx="10"/>
          </p:nvPr>
        </p:nvSpPr>
        <p:spPr>
          <a:xfrm>
            <a:off x="699911" y="6192455"/>
            <a:ext cx="6285836" cy="555473"/>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627251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EBB3F1E2-475A-E547-8906-62D3C9D67802}"/>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p>
        </p:txBody>
      </p:sp>
      <p:sp>
        <p:nvSpPr>
          <p:cNvPr id="4" name="Text Placeholder 4">
            <a:extLst>
              <a:ext uri="{FF2B5EF4-FFF2-40B4-BE49-F238E27FC236}">
                <a16:creationId xmlns:a16="http://schemas.microsoft.com/office/drawing/2014/main" id="{CF9F025D-20F3-C94C-ADA6-B34FB44CED26}"/>
              </a:ext>
            </a:extLst>
          </p:cNvPr>
          <p:cNvSpPr>
            <a:spLocks noGrp="1"/>
          </p:cNvSpPr>
          <p:nvPr>
            <p:ph type="body" sz="quarter" idx="10"/>
          </p:nvPr>
        </p:nvSpPr>
        <p:spPr>
          <a:xfrm>
            <a:off x="717631" y="6157731"/>
            <a:ext cx="6247946" cy="590197"/>
          </a:xfrm>
        </p:spPr>
        <p:txBody>
          <a:bodyPr anchor="b">
            <a:noAutofit/>
          </a:bodyPr>
          <a:lstStyle>
            <a:lvl1pPr marL="0" indent="0">
              <a:spcAft>
                <a:spcPts val="0"/>
              </a:spcAft>
              <a:buNone/>
              <a:defRPr sz="9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3704852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20FE9-DD45-2D47-CCEE-5A332C75D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C58A9B-C1FA-1478-9ECE-7036B15930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B935D9-C321-527A-486F-84FDB8AE57D0}"/>
              </a:ext>
            </a:extLst>
          </p:cNvPr>
          <p:cNvSpPr>
            <a:spLocks noGrp="1"/>
          </p:cNvSpPr>
          <p:nvPr>
            <p:ph type="dt" sz="half" idx="10"/>
          </p:nvPr>
        </p:nvSpPr>
        <p:spPr/>
        <p:txBody>
          <a:bodyPr/>
          <a:lstStyle/>
          <a:p>
            <a:fld id="{8083FAC0-AF72-224F-8FD1-68999169D545}" type="datetimeFigureOut">
              <a:rPr lang="en-US" smtClean="0"/>
              <a:t>1/16/24</a:t>
            </a:fld>
            <a:endParaRPr lang="en-US" dirty="0"/>
          </a:p>
        </p:txBody>
      </p:sp>
      <p:sp>
        <p:nvSpPr>
          <p:cNvPr id="5" name="Footer Placeholder 4">
            <a:extLst>
              <a:ext uri="{FF2B5EF4-FFF2-40B4-BE49-F238E27FC236}">
                <a16:creationId xmlns:a16="http://schemas.microsoft.com/office/drawing/2014/main" id="{B3DFC69C-F73A-DE4F-25F2-52035CFB885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23DF97-7EF4-9E2D-C295-396A4EDD8B7A}"/>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2048744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F04224-6B3D-AFB0-682D-72BD0893A026}"/>
              </a:ext>
            </a:extLst>
          </p:cNvPr>
          <p:cNvSpPr>
            <a:spLocks noGrp="1"/>
          </p:cNvSpPr>
          <p:nvPr>
            <p:ph type="dt" sz="half" idx="10"/>
          </p:nvPr>
        </p:nvSpPr>
        <p:spPr/>
        <p:txBody>
          <a:bodyPr/>
          <a:lstStyle/>
          <a:p>
            <a:fld id="{8083FAC0-AF72-224F-8FD1-68999169D545}" type="datetimeFigureOut">
              <a:rPr lang="en-US" smtClean="0"/>
              <a:t>1/16/24</a:t>
            </a:fld>
            <a:endParaRPr lang="en-US" dirty="0"/>
          </a:p>
        </p:txBody>
      </p:sp>
      <p:sp>
        <p:nvSpPr>
          <p:cNvPr id="3" name="Footer Placeholder 2">
            <a:extLst>
              <a:ext uri="{FF2B5EF4-FFF2-40B4-BE49-F238E27FC236}">
                <a16:creationId xmlns:a16="http://schemas.microsoft.com/office/drawing/2014/main" id="{4467AD95-E78A-DBC1-82A8-153B5166E3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92BFB9DD-C9D6-3CE0-AD03-463B16B0986E}"/>
              </a:ext>
            </a:extLst>
          </p:cNvPr>
          <p:cNvSpPr>
            <a:spLocks noGrp="1"/>
          </p:cNvSpPr>
          <p:nvPr>
            <p:ph type="sldNum" sz="quarter" idx="12"/>
          </p:nvPr>
        </p:nvSpPr>
        <p:spPr/>
        <p:txBody>
          <a:bodyPr/>
          <a:lstStyle/>
          <a:p>
            <a:fld id="{18A24599-43B9-6040-A0FE-7C46A60A0A75}" type="slidenum">
              <a:rPr lang="en-US" smtClean="0"/>
              <a:t>‹#›</a:t>
            </a:fld>
            <a:endParaRPr lang="en-US" dirty="0"/>
          </a:p>
        </p:txBody>
      </p:sp>
    </p:spTree>
    <p:extLst>
      <p:ext uri="{BB962C8B-B14F-4D97-AF65-F5344CB8AC3E}">
        <p14:creationId xmlns:p14="http://schemas.microsoft.com/office/powerpoint/2010/main" val="393660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p:cSld name="Slide with ASCO Abstrac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84DF-B10E-4547-8B06-A31562ABBB6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4118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CB715-DDCC-184D-B2D7-D091E66023EF}"/>
              </a:ext>
            </a:extLst>
          </p:cNvPr>
          <p:cNvSpPr>
            <a:spLocks noGrp="1"/>
          </p:cNvSpPr>
          <p:nvPr>
            <p:ph type="title"/>
          </p:nvPr>
        </p:nvSpPr>
        <p:spPr>
          <a:xfrm>
            <a:off x="699912" y="110072"/>
            <a:ext cx="10792178" cy="113400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ACBFAA7-E18F-214C-B258-46BD7FCF3DA2}"/>
              </a:ext>
            </a:extLst>
          </p:cNvPr>
          <p:cNvSpPr>
            <a:spLocks noGrp="1"/>
          </p:cNvSpPr>
          <p:nvPr>
            <p:ph idx="1" hasCustomPrompt="1"/>
          </p:nvPr>
        </p:nvSpPr>
        <p:spPr>
          <a:xfrm>
            <a:off x="699912" y="1468800"/>
            <a:ext cx="5275720" cy="4474361"/>
          </a:xfrm>
        </p:spPr>
        <p:txBody>
          <a:bodyPr>
            <a:noAutofit/>
          </a:bodyPr>
          <a:lstStyle>
            <a:lvl1pPr>
              <a:buFont typeface="+mj-lt"/>
              <a:buAutoNum type="arabicPeriod"/>
              <a:defRPr/>
            </a:lvl1pPr>
            <a:lvl2pPr>
              <a:buNone/>
              <a:defRPr/>
            </a:lvl2pPr>
          </a:lstStyle>
          <a:p>
            <a:pPr lvl="0"/>
            <a:r>
              <a:rPr lang="en-US" dirty="0"/>
              <a:t>Edit Master text styles</a:t>
            </a:r>
          </a:p>
        </p:txBody>
      </p:sp>
      <p:sp>
        <p:nvSpPr>
          <p:cNvPr id="5" name="Slide Number Placeholder 5">
            <a:extLst>
              <a:ext uri="{FF2B5EF4-FFF2-40B4-BE49-F238E27FC236}">
                <a16:creationId xmlns:a16="http://schemas.microsoft.com/office/drawing/2014/main" id="{5E3874B8-9CF3-B84C-966C-0EBDD5046885}"/>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rgbClr val="728592"/>
                </a:solidFill>
              </a:defRPr>
            </a:lvl1pPr>
          </a:lstStyle>
          <a:p>
            <a:fld id="{2DB2551F-0F36-184F-87EE-E0604C929E46}" type="slidenum">
              <a:rPr lang="en-US" smtClean="0"/>
              <a:pPr/>
              <a:t>‹#›</a:t>
            </a:fld>
            <a:endParaRPr lang="en-US" dirty="0"/>
          </a:p>
        </p:txBody>
      </p:sp>
      <p:sp>
        <p:nvSpPr>
          <p:cNvPr id="8" name="Text Placeholder 4">
            <a:extLst>
              <a:ext uri="{FF2B5EF4-FFF2-40B4-BE49-F238E27FC236}">
                <a16:creationId xmlns:a16="http://schemas.microsoft.com/office/drawing/2014/main" id="{A893098A-55C2-C94A-A5A6-2BCEEC19A856}"/>
              </a:ext>
            </a:extLst>
          </p:cNvPr>
          <p:cNvSpPr>
            <a:spLocks noGrp="1"/>
          </p:cNvSpPr>
          <p:nvPr>
            <p:ph type="body" sz="quarter" idx="11"/>
          </p:nvPr>
        </p:nvSpPr>
        <p:spPr>
          <a:xfrm>
            <a:off x="699912" y="6060558"/>
            <a:ext cx="7682088" cy="687369"/>
          </a:xfrm>
        </p:spPr>
        <p:txBody>
          <a:bodyPr anchor="b">
            <a:noAutofit/>
          </a:bodyPr>
          <a:lstStyle>
            <a:lvl1pPr marL="0" indent="0">
              <a:spcAft>
                <a:spcPts val="0"/>
              </a:spcAft>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dirty="0"/>
              <a:t>Click to edit Master text styles</a:t>
            </a:r>
          </a:p>
        </p:txBody>
      </p:sp>
    </p:spTree>
    <p:extLst>
      <p:ext uri="{BB962C8B-B14F-4D97-AF65-F5344CB8AC3E}">
        <p14:creationId xmlns:p14="http://schemas.microsoft.com/office/powerpoint/2010/main" val="1792130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Interactive Voting Multi Response Question" type="titleOnly">
  <p:cSld name="Interactive Voting Multi Response 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5F19D-CC09-EA7E-B510-D346431EB27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4910F86-8C61-E570-1310-2E90FBE897ED}"/>
              </a:ext>
            </a:extLst>
          </p:cNvPr>
          <p:cNvSpPr>
            <a:spLocks noGrp="1"/>
          </p:cNvSpPr>
          <p:nvPr>
            <p:ph type="sldNum" sz="quarter" idx="10"/>
          </p:nvPr>
        </p:nvSpPr>
        <p:spPr/>
        <p:txBody>
          <a:bodyPr/>
          <a:lstStyle/>
          <a:p>
            <a:fld id="{2DB2551F-0F36-184F-87EE-E0604C929E46}" type="slidenum">
              <a:rPr lang="en-US" smtClean="0"/>
              <a:pPr/>
              <a:t>‹#›</a:t>
            </a:fld>
            <a:endParaRPr lang="en-US" dirty="0"/>
          </a:p>
        </p:txBody>
      </p:sp>
      <p:sp>
        <p:nvSpPr>
          <p:cNvPr id="4" name="question">
            <a:extLst>
              <a:ext uri="{FF2B5EF4-FFF2-40B4-BE49-F238E27FC236}">
                <a16:creationId xmlns:a16="http://schemas.microsoft.com/office/drawing/2014/main" id="{9A55DF37-2033-0D15-7006-2D4AB202F85E}"/>
              </a:ext>
            </a:extLst>
          </p:cNvPr>
          <p:cNvSpPr>
            <a:spLocks noGrp="1"/>
          </p:cNvSpPr>
          <p:nvPr>
            <p:ph type="body" idx="11" hasCustomPrompt="1"/>
          </p:nvPr>
        </p:nvSpPr>
        <p:spPr>
          <a:xfrm>
            <a:off x="699911" y="1398000"/>
            <a:ext cx="10792178" cy="685800"/>
          </a:xfrm>
        </p:spPr>
        <p:txBody>
          <a:bodyPr/>
          <a:lstStyle>
            <a:lvl1pPr marL="0" indent="0" algn="l" defTabSz="914400" rtl="0" eaLnBrk="1" latinLnBrk="0" hangingPunct="1">
              <a:lnSpc>
                <a:spcPct val="100000"/>
              </a:lnSpc>
              <a:spcBef>
                <a:spcPts val="300"/>
              </a:spcBef>
              <a:buClr>
                <a:schemeClr val="accent4"/>
              </a:buClr>
              <a:buFontTx/>
              <a:buNone/>
              <a:defRPr/>
            </a:lvl1pPr>
            <a:lvl2pPr marL="45720" indent="0" algn="l" defTabSz="914400" rtl="0" eaLnBrk="1" latinLnBrk="0" hangingPunct="1">
              <a:lnSpc>
                <a:spcPct val="100000"/>
              </a:lnSpc>
              <a:spcBef>
                <a:spcPts val="300"/>
              </a:spcBef>
              <a:buClr>
                <a:schemeClr val="accent4"/>
              </a:buClr>
              <a:buFontTx/>
              <a:buNone/>
              <a:defRPr/>
            </a:lvl2pPr>
            <a:lvl3pPr marL="502920" indent="0" algn="l" defTabSz="914400" rtl="0" eaLnBrk="1" latinLnBrk="0" hangingPunct="1">
              <a:lnSpc>
                <a:spcPct val="100000"/>
              </a:lnSpc>
              <a:spcBef>
                <a:spcPts val="300"/>
              </a:spcBef>
              <a:buClr>
                <a:schemeClr val="accent4"/>
              </a:buClr>
              <a:buFontTx/>
              <a:buNone/>
              <a:defRPr/>
            </a:lvl3pPr>
            <a:lvl4pPr marL="960120" indent="0" algn="l" defTabSz="914400" rtl="0" eaLnBrk="1" latinLnBrk="0" hangingPunct="1">
              <a:lnSpc>
                <a:spcPct val="100000"/>
              </a:lnSpc>
              <a:spcBef>
                <a:spcPts val="300"/>
              </a:spcBef>
              <a:buClr>
                <a:schemeClr val="accent4"/>
              </a:buClr>
              <a:buFontTx/>
              <a:buNone/>
              <a:defRPr/>
            </a:lvl4pPr>
            <a:lvl5pPr marL="1417320" indent="0" algn="l" defTabSz="914400" rtl="0" eaLnBrk="1" latinLnBrk="0" hangingPunct="1">
              <a:lnSpc>
                <a:spcPct val="100000"/>
              </a:lnSpc>
              <a:spcBef>
                <a:spcPts val="300"/>
              </a:spcBef>
              <a:buClr>
                <a:schemeClr val="accent4"/>
              </a:buClr>
              <a:buFontTx/>
              <a:buNone/>
              <a:defRPr/>
            </a:lvl5pPr>
          </a:lstStyle>
          <a:p>
            <a:pPr lvl="0"/>
            <a:r>
              <a:rPr lang="en-US"/>
              <a:t>Click to add question here</a:t>
            </a:r>
          </a:p>
        </p:txBody>
      </p:sp>
      <p:sp>
        <p:nvSpPr>
          <p:cNvPr id="5" name="choices">
            <a:extLst>
              <a:ext uri="{FF2B5EF4-FFF2-40B4-BE49-F238E27FC236}">
                <a16:creationId xmlns:a16="http://schemas.microsoft.com/office/drawing/2014/main" id="{DF7B35AE-9FE0-C7E6-2DAB-C1C2CAD00E86}"/>
              </a:ext>
            </a:extLst>
          </p:cNvPr>
          <p:cNvSpPr>
            <a:spLocks noGrp="1"/>
          </p:cNvSpPr>
          <p:nvPr>
            <p:ph type="body" sz="quarter" idx="12" hasCustomPrompt="1"/>
          </p:nvPr>
        </p:nvSpPr>
        <p:spPr>
          <a:xfrm>
            <a:off x="699911" y="2236200"/>
            <a:ext cx="10792178" cy="4012200"/>
          </a:xfrm>
          <a:prstGeom prst="rect">
            <a:avLst/>
          </a:prstGeom>
        </p:spPr>
        <p:txBody>
          <a:bodyPr>
            <a:normAutofit/>
          </a:bodyPr>
          <a:lstStyle>
            <a:lvl1pPr marL="457200" indent="-320040" algn="l" defTabSz="914400" rtl="0" eaLnBrk="1" latinLnBrk="0" hangingPunct="1">
              <a:lnSpc>
                <a:spcPct val="100000"/>
              </a:lnSpc>
              <a:spcBef>
                <a:spcPts val="300"/>
              </a:spcBef>
              <a:buClr>
                <a:schemeClr val="accent4"/>
              </a:buClr>
              <a:buAutoNum type="arabicPeriod"/>
              <a:defRPr/>
            </a:lvl1pPr>
            <a:lvl2pPr marL="822960" indent="-320040" algn="l" defTabSz="914400" rtl="0" eaLnBrk="1" latinLnBrk="0" hangingPunct="1">
              <a:lnSpc>
                <a:spcPct val="100000"/>
              </a:lnSpc>
              <a:spcBef>
                <a:spcPts val="300"/>
              </a:spcBef>
              <a:buClr>
                <a:schemeClr val="accent4"/>
              </a:buClr>
              <a:buAutoNum type="arabicPeriod"/>
              <a:defRPr/>
            </a:lvl2pPr>
            <a:lvl3pPr marL="1280160" indent="-320040" algn="l" defTabSz="914400" rtl="0" eaLnBrk="1" latinLnBrk="0" hangingPunct="1">
              <a:lnSpc>
                <a:spcPct val="100000"/>
              </a:lnSpc>
              <a:spcBef>
                <a:spcPts val="300"/>
              </a:spcBef>
              <a:buClr>
                <a:schemeClr val="accent4"/>
              </a:buClr>
              <a:buAutoNum type="arabicPeriod"/>
              <a:defRPr/>
            </a:lvl3pPr>
            <a:lvl4pPr marL="1623060" indent="-320040" algn="l" defTabSz="914400" rtl="0" eaLnBrk="1" latinLnBrk="0" hangingPunct="1">
              <a:lnSpc>
                <a:spcPct val="100000"/>
              </a:lnSpc>
              <a:spcBef>
                <a:spcPts val="300"/>
              </a:spcBef>
              <a:buClr>
                <a:schemeClr val="accent4"/>
              </a:buClr>
              <a:buAutoNum type="arabicPeriod"/>
              <a:defRPr/>
            </a:lvl4pPr>
            <a:lvl5pPr marL="2080260" indent="-320040" algn="l" defTabSz="914400" rtl="0" eaLnBrk="1" latinLnBrk="0" hangingPunct="1">
              <a:lnSpc>
                <a:spcPct val="100000"/>
              </a:lnSpc>
              <a:spcBef>
                <a:spcPts val="300"/>
              </a:spcBef>
              <a:buClr>
                <a:schemeClr val="accent4"/>
              </a:buClr>
              <a:buAutoNum type="arabicPeriod"/>
              <a:defRPr/>
            </a:lvl5pPr>
          </a:lstStyle>
          <a:p>
            <a:pPr lvl="0"/>
            <a:r>
              <a:rPr lang="en-US"/>
              <a:t>Click to add choices here</a:t>
            </a:r>
          </a:p>
        </p:txBody>
      </p:sp>
    </p:spTree>
    <p:extLst>
      <p:ext uri="{BB962C8B-B14F-4D97-AF65-F5344CB8AC3E}">
        <p14:creationId xmlns:p14="http://schemas.microsoft.com/office/powerpoint/2010/main" val="152501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E4C6F-9391-1F7C-1724-9BB7AF37FA65}"/>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3613364F-CFEE-1453-0CC8-B108CEDA3C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906744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B8713E3-F145-DA12-5D1A-B19AEA771354}"/>
              </a:ext>
            </a:extLst>
          </p:cNvPr>
          <p:cNvSpPr>
            <a:spLocks noGrp="1"/>
          </p:cNvSpPr>
          <p:nvPr>
            <p:ph idx="1"/>
          </p:nvPr>
        </p:nvSpPr>
        <p:spPr>
          <a:xfrm>
            <a:off x="838200" y="1170432"/>
            <a:ext cx="105156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1">
            <a:extLst>
              <a:ext uri="{FF2B5EF4-FFF2-40B4-BE49-F238E27FC236}">
                <a16:creationId xmlns:a16="http://schemas.microsoft.com/office/drawing/2014/main" id="{FBDCDFF9-B0B9-77BB-3E72-5260D452C9CB}"/>
              </a:ext>
            </a:extLst>
          </p:cNvPr>
          <p:cNvSpPr>
            <a:spLocks noGrp="1"/>
          </p:cNvSpPr>
          <p:nvPr>
            <p:ph type="title"/>
          </p:nvPr>
        </p:nvSpPr>
        <p:spPr>
          <a:xfrm>
            <a:off x="838200" y="127000"/>
            <a:ext cx="10515600" cy="9144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872569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8003F-0DC0-4FAC-9FE4-6284F30CB4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1E5FBEB-7974-48BA-B42E-6CC0413AF4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016EF3-0E31-4BC9-9931-3E21A6BBD37B}"/>
              </a:ext>
            </a:extLst>
          </p:cNvPr>
          <p:cNvSpPr>
            <a:spLocks noGrp="1"/>
          </p:cNvSpPr>
          <p:nvPr>
            <p:ph type="dt" sz="half" idx="10"/>
          </p:nvPr>
        </p:nvSpPr>
        <p:spPr/>
        <p:txBody>
          <a:bodyPr/>
          <a:lstStyle/>
          <a:p>
            <a:fld id="{0C48E705-796D-45E4-9DA1-E64773B5388B}" type="datetimeFigureOut">
              <a:rPr lang="en-US" smtClean="0"/>
              <a:t>1/16/24</a:t>
            </a:fld>
            <a:endParaRPr lang="en-US"/>
          </a:p>
        </p:txBody>
      </p:sp>
      <p:sp>
        <p:nvSpPr>
          <p:cNvPr id="5" name="Footer Placeholder 4">
            <a:extLst>
              <a:ext uri="{FF2B5EF4-FFF2-40B4-BE49-F238E27FC236}">
                <a16:creationId xmlns:a16="http://schemas.microsoft.com/office/drawing/2014/main" id="{B34AB527-E0CB-44FE-91FC-A56D998AA2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5FADED-5EB9-480B-9AF1-9C3E91337617}"/>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26106949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A469-7D15-4077-9C53-5AD2D6C66E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2E805D-11A2-4231-8736-908A24D079F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878F6C-69CE-4DE8-91FF-51B42C98D866}"/>
              </a:ext>
            </a:extLst>
          </p:cNvPr>
          <p:cNvSpPr>
            <a:spLocks noGrp="1"/>
          </p:cNvSpPr>
          <p:nvPr>
            <p:ph type="dt" sz="half" idx="10"/>
          </p:nvPr>
        </p:nvSpPr>
        <p:spPr/>
        <p:txBody>
          <a:bodyPr/>
          <a:lstStyle/>
          <a:p>
            <a:fld id="{0C48E705-796D-45E4-9DA1-E64773B5388B}" type="datetimeFigureOut">
              <a:rPr lang="en-US" smtClean="0"/>
              <a:t>1/16/24</a:t>
            </a:fld>
            <a:endParaRPr lang="en-US"/>
          </a:p>
        </p:txBody>
      </p:sp>
      <p:sp>
        <p:nvSpPr>
          <p:cNvPr id="5" name="Footer Placeholder 4">
            <a:extLst>
              <a:ext uri="{FF2B5EF4-FFF2-40B4-BE49-F238E27FC236}">
                <a16:creationId xmlns:a16="http://schemas.microsoft.com/office/drawing/2014/main" id="{A6636FFC-F766-4B6C-B7B8-B87575A0D2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7E07F-C750-4FC4-9ED1-DC0396E81AEE}"/>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3026979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6E7DF-1CDF-4705-A385-127F851D9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9ABEEA9-25DA-438F-9AC5-AF407245F5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69C3826-858B-4376-B660-4C8FBA5C3840}"/>
              </a:ext>
            </a:extLst>
          </p:cNvPr>
          <p:cNvSpPr>
            <a:spLocks noGrp="1"/>
          </p:cNvSpPr>
          <p:nvPr>
            <p:ph type="dt" sz="half" idx="10"/>
          </p:nvPr>
        </p:nvSpPr>
        <p:spPr/>
        <p:txBody>
          <a:bodyPr/>
          <a:lstStyle/>
          <a:p>
            <a:fld id="{0C48E705-796D-45E4-9DA1-E64773B5388B}" type="datetimeFigureOut">
              <a:rPr lang="en-US" smtClean="0"/>
              <a:t>1/16/24</a:t>
            </a:fld>
            <a:endParaRPr lang="en-US"/>
          </a:p>
        </p:txBody>
      </p:sp>
      <p:sp>
        <p:nvSpPr>
          <p:cNvPr id="5" name="Footer Placeholder 4">
            <a:extLst>
              <a:ext uri="{FF2B5EF4-FFF2-40B4-BE49-F238E27FC236}">
                <a16:creationId xmlns:a16="http://schemas.microsoft.com/office/drawing/2014/main" id="{90D11F6D-9AB6-4F6A-A6D8-C5FA0CE51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7D75E4-096A-4D49-88B1-950F026084B7}"/>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465382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04BB8-C330-4476-9E04-151AE0F96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25EC4E-310D-4BB3-AAFA-F2A5F93398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613E6E-B859-4C05-8B3C-CAE77D73CF6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9498501-F18A-46BF-BC12-370A0494C8D3}"/>
              </a:ext>
            </a:extLst>
          </p:cNvPr>
          <p:cNvSpPr>
            <a:spLocks noGrp="1"/>
          </p:cNvSpPr>
          <p:nvPr>
            <p:ph type="dt" sz="half" idx="10"/>
          </p:nvPr>
        </p:nvSpPr>
        <p:spPr/>
        <p:txBody>
          <a:bodyPr/>
          <a:lstStyle/>
          <a:p>
            <a:fld id="{0C48E705-796D-45E4-9DA1-E64773B5388B}" type="datetimeFigureOut">
              <a:rPr lang="en-US" smtClean="0"/>
              <a:t>1/16/24</a:t>
            </a:fld>
            <a:endParaRPr lang="en-US"/>
          </a:p>
        </p:txBody>
      </p:sp>
      <p:sp>
        <p:nvSpPr>
          <p:cNvPr id="6" name="Footer Placeholder 5">
            <a:extLst>
              <a:ext uri="{FF2B5EF4-FFF2-40B4-BE49-F238E27FC236}">
                <a16:creationId xmlns:a16="http://schemas.microsoft.com/office/drawing/2014/main" id="{17088E4D-9B29-4AED-9FF8-9D2823DDEA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8A436-0004-4799-BED4-4BCEEFD35D80}"/>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3736665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C13F8-4624-472F-AE71-8D8D367BAD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9CCD7F-17E9-4BC5-BF2B-8E2DC7ACC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C0EF82-A511-474B-B2C1-E2662185AA3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7C54D2-1798-499F-846C-553DC26E6B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8BC5A40-5B68-4F30-9DE4-1FBA6397A0A8}"/>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8F768F-4A42-40C9-81A5-51A9E31E5E4A}"/>
              </a:ext>
            </a:extLst>
          </p:cNvPr>
          <p:cNvSpPr>
            <a:spLocks noGrp="1"/>
          </p:cNvSpPr>
          <p:nvPr>
            <p:ph type="dt" sz="half" idx="10"/>
          </p:nvPr>
        </p:nvSpPr>
        <p:spPr/>
        <p:txBody>
          <a:bodyPr/>
          <a:lstStyle/>
          <a:p>
            <a:fld id="{0C48E705-796D-45E4-9DA1-E64773B5388B}" type="datetimeFigureOut">
              <a:rPr lang="en-US" smtClean="0"/>
              <a:t>1/16/24</a:t>
            </a:fld>
            <a:endParaRPr lang="en-US"/>
          </a:p>
        </p:txBody>
      </p:sp>
      <p:sp>
        <p:nvSpPr>
          <p:cNvPr id="8" name="Footer Placeholder 7">
            <a:extLst>
              <a:ext uri="{FF2B5EF4-FFF2-40B4-BE49-F238E27FC236}">
                <a16:creationId xmlns:a16="http://schemas.microsoft.com/office/drawing/2014/main" id="{DE6696D8-C605-4864-ADED-D7BFC77AC3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90C07BD-04B5-4377-954B-B3E45086BB86}"/>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2946521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6EE40-EB8F-489A-8098-3BCD9122FA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E5D8FDA-B6AB-42DE-AA9E-32A8284D2C47}"/>
              </a:ext>
            </a:extLst>
          </p:cNvPr>
          <p:cNvSpPr>
            <a:spLocks noGrp="1"/>
          </p:cNvSpPr>
          <p:nvPr>
            <p:ph type="dt" sz="half" idx="10"/>
          </p:nvPr>
        </p:nvSpPr>
        <p:spPr/>
        <p:txBody>
          <a:bodyPr/>
          <a:lstStyle/>
          <a:p>
            <a:fld id="{0C48E705-796D-45E4-9DA1-E64773B5388B}" type="datetimeFigureOut">
              <a:rPr lang="en-US" smtClean="0"/>
              <a:t>1/16/24</a:t>
            </a:fld>
            <a:endParaRPr lang="en-US"/>
          </a:p>
        </p:txBody>
      </p:sp>
      <p:sp>
        <p:nvSpPr>
          <p:cNvPr id="4" name="Footer Placeholder 3">
            <a:extLst>
              <a:ext uri="{FF2B5EF4-FFF2-40B4-BE49-F238E27FC236}">
                <a16:creationId xmlns:a16="http://schemas.microsoft.com/office/drawing/2014/main" id="{28046128-43C8-4C7B-B1D3-979D4ECE5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991091-528E-4976-B1E6-9C155E410F8B}"/>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3073629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89D82CF-244B-4685-A489-B2325E972DD3}"/>
              </a:ext>
            </a:extLst>
          </p:cNvPr>
          <p:cNvSpPr>
            <a:spLocks noGrp="1"/>
          </p:cNvSpPr>
          <p:nvPr>
            <p:ph type="dt" sz="half" idx="10"/>
          </p:nvPr>
        </p:nvSpPr>
        <p:spPr/>
        <p:txBody>
          <a:bodyPr/>
          <a:lstStyle/>
          <a:p>
            <a:fld id="{0C48E705-796D-45E4-9DA1-E64773B5388B}" type="datetimeFigureOut">
              <a:rPr lang="en-US" smtClean="0"/>
              <a:t>1/16/24</a:t>
            </a:fld>
            <a:endParaRPr lang="en-US"/>
          </a:p>
        </p:txBody>
      </p:sp>
      <p:sp>
        <p:nvSpPr>
          <p:cNvPr id="3" name="Footer Placeholder 2">
            <a:extLst>
              <a:ext uri="{FF2B5EF4-FFF2-40B4-BE49-F238E27FC236}">
                <a16:creationId xmlns:a16="http://schemas.microsoft.com/office/drawing/2014/main" id="{266D41BC-5BEA-4799-BD07-D9ED98F423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D31B77-447A-442B-BA64-9977B5B9D340}"/>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76393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F914D-8876-4290-B405-5E84908363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26E9B-D4F1-4BA4-925F-CC152FDAE0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68CBEA-DD56-484E-B1C4-06D35D6AD2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2DEF63F-25CF-4351-AB46-3A90647675CB}"/>
              </a:ext>
            </a:extLst>
          </p:cNvPr>
          <p:cNvSpPr>
            <a:spLocks noGrp="1"/>
          </p:cNvSpPr>
          <p:nvPr>
            <p:ph type="dt" sz="half" idx="10"/>
          </p:nvPr>
        </p:nvSpPr>
        <p:spPr/>
        <p:txBody>
          <a:bodyPr/>
          <a:lstStyle/>
          <a:p>
            <a:fld id="{0C48E705-796D-45E4-9DA1-E64773B5388B}" type="datetimeFigureOut">
              <a:rPr lang="en-US" smtClean="0"/>
              <a:t>1/16/24</a:t>
            </a:fld>
            <a:endParaRPr lang="en-US"/>
          </a:p>
        </p:txBody>
      </p:sp>
      <p:sp>
        <p:nvSpPr>
          <p:cNvPr id="6" name="Footer Placeholder 5">
            <a:extLst>
              <a:ext uri="{FF2B5EF4-FFF2-40B4-BE49-F238E27FC236}">
                <a16:creationId xmlns:a16="http://schemas.microsoft.com/office/drawing/2014/main" id="{21B5BAA6-3607-49AC-B342-9E2F337DE9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C71FF4-3042-47ED-93C3-5849C9D3F27A}"/>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2896606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3411C-F506-4AB9-9280-B92DAA16D9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E7C0E1-2459-4457-B548-181D195D79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564C32-FFC8-42D6-A41B-7B9042803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8EA38E-A5F3-4F72-8098-3B95AAD4A7D9}"/>
              </a:ext>
            </a:extLst>
          </p:cNvPr>
          <p:cNvSpPr>
            <a:spLocks noGrp="1"/>
          </p:cNvSpPr>
          <p:nvPr>
            <p:ph type="dt" sz="half" idx="10"/>
          </p:nvPr>
        </p:nvSpPr>
        <p:spPr/>
        <p:txBody>
          <a:bodyPr/>
          <a:lstStyle/>
          <a:p>
            <a:fld id="{0C48E705-796D-45E4-9DA1-E64773B5388B}" type="datetimeFigureOut">
              <a:rPr lang="en-US" smtClean="0"/>
              <a:t>1/16/24</a:t>
            </a:fld>
            <a:endParaRPr lang="en-US"/>
          </a:p>
        </p:txBody>
      </p:sp>
      <p:sp>
        <p:nvSpPr>
          <p:cNvPr id="6" name="Footer Placeholder 5">
            <a:extLst>
              <a:ext uri="{FF2B5EF4-FFF2-40B4-BE49-F238E27FC236}">
                <a16:creationId xmlns:a16="http://schemas.microsoft.com/office/drawing/2014/main" id="{F36646A1-2CC7-4737-B5BA-7135C5CB01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92AEE2-832D-424C-8305-C8B8725D9C20}"/>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36623822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A049-940A-4D8B-94B9-CD932C0F95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5899EB-11ED-490A-8590-16D43F00BAD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E6E59-CC90-4843-8451-5012E16C2772}"/>
              </a:ext>
            </a:extLst>
          </p:cNvPr>
          <p:cNvSpPr>
            <a:spLocks noGrp="1"/>
          </p:cNvSpPr>
          <p:nvPr>
            <p:ph type="dt" sz="half" idx="10"/>
          </p:nvPr>
        </p:nvSpPr>
        <p:spPr/>
        <p:txBody>
          <a:bodyPr/>
          <a:lstStyle/>
          <a:p>
            <a:fld id="{0C48E705-796D-45E4-9DA1-E64773B5388B}" type="datetimeFigureOut">
              <a:rPr lang="en-US" smtClean="0"/>
              <a:t>1/16/24</a:t>
            </a:fld>
            <a:endParaRPr lang="en-US"/>
          </a:p>
        </p:txBody>
      </p:sp>
      <p:sp>
        <p:nvSpPr>
          <p:cNvPr id="5" name="Footer Placeholder 4">
            <a:extLst>
              <a:ext uri="{FF2B5EF4-FFF2-40B4-BE49-F238E27FC236}">
                <a16:creationId xmlns:a16="http://schemas.microsoft.com/office/drawing/2014/main" id="{D5BD5500-4078-4146-AEED-7C0DB1B3B6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F2208-5D11-42A6-BC96-BC35E55A32D7}"/>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4166842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AB7E7D-DBD6-4E3C-AB2C-A9B48A1380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0DF3A3E-4A80-4011-B7C5-6B5093B24CD5}"/>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3FE576-A456-4AF6-A8F8-A984B9D5060D}"/>
              </a:ext>
            </a:extLst>
          </p:cNvPr>
          <p:cNvSpPr>
            <a:spLocks noGrp="1"/>
          </p:cNvSpPr>
          <p:nvPr>
            <p:ph type="dt" sz="half" idx="10"/>
          </p:nvPr>
        </p:nvSpPr>
        <p:spPr/>
        <p:txBody>
          <a:bodyPr/>
          <a:lstStyle/>
          <a:p>
            <a:fld id="{0C48E705-796D-45E4-9DA1-E64773B5388B}" type="datetimeFigureOut">
              <a:rPr lang="en-US" smtClean="0"/>
              <a:t>1/16/24</a:t>
            </a:fld>
            <a:endParaRPr lang="en-US"/>
          </a:p>
        </p:txBody>
      </p:sp>
      <p:sp>
        <p:nvSpPr>
          <p:cNvPr id="5" name="Footer Placeholder 4">
            <a:extLst>
              <a:ext uri="{FF2B5EF4-FFF2-40B4-BE49-F238E27FC236}">
                <a16:creationId xmlns:a16="http://schemas.microsoft.com/office/drawing/2014/main" id="{EADB95A1-E8B4-4606-BD71-31654F9926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B0F92-0579-4C3B-8CF0-9620F84C187A}"/>
              </a:ext>
            </a:extLst>
          </p:cNvPr>
          <p:cNvSpPr>
            <a:spLocks noGrp="1"/>
          </p:cNvSpPr>
          <p:nvPr>
            <p:ph type="sldNum" sz="quarter" idx="12"/>
          </p:nvPr>
        </p:nvSpPr>
        <p:spPr/>
        <p:txBody>
          <a:bodyPr/>
          <a:lstStyle/>
          <a:p>
            <a:fld id="{74BC7295-EF1D-4FFB-B643-F3541806A310}" type="slidenum">
              <a:rPr lang="en-US" smtClean="0"/>
              <a:t>‹#›</a:t>
            </a:fld>
            <a:endParaRPr lang="en-US"/>
          </a:p>
        </p:txBody>
      </p:sp>
    </p:spTree>
    <p:extLst>
      <p:ext uri="{BB962C8B-B14F-4D97-AF65-F5344CB8AC3E}">
        <p14:creationId xmlns:p14="http://schemas.microsoft.com/office/powerpoint/2010/main" val="3579413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455BCAD1-B2C4-4556-B676-0AB35285D9E2}"/>
              </a:ext>
            </a:extLst>
          </p:cNvPr>
          <p:cNvSpPr>
            <a:spLocks noGrp="1"/>
          </p:cNvSpPr>
          <p:nvPr>
            <p:ph type="body" sz="quarter" idx="15" hasCustomPrompt="1"/>
          </p:nvPr>
        </p:nvSpPr>
        <p:spPr>
          <a:xfrm>
            <a:off x="3446097" y="6527256"/>
            <a:ext cx="4058674" cy="330743"/>
          </a:xfrm>
        </p:spPr>
        <p:txBody>
          <a:bodyPr lIns="0" tIns="0" rIns="0" bIns="0" anchor="t"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1362133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DE" dirty="0"/>
          </a:p>
        </p:txBody>
      </p:sp>
      <p:sp>
        <p:nvSpPr>
          <p:cNvPr id="4" name="Datumsplatzhalter 3"/>
          <p:cNvSpPr>
            <a:spLocks noGrp="1"/>
          </p:cNvSpPr>
          <p:nvPr>
            <p:ph type="dt" sz="half" idx="10"/>
          </p:nvPr>
        </p:nvSpPr>
        <p:spPr/>
        <p:txBody>
          <a:bodyPr anchor="t"/>
          <a:lstStyle/>
          <a:p>
            <a:r>
              <a:rPr lang="en-US"/>
              <a:t>Organisationseinheit</a:t>
            </a:r>
            <a:endParaRPr lang="de-DE"/>
          </a:p>
        </p:txBody>
      </p:sp>
      <p:sp>
        <p:nvSpPr>
          <p:cNvPr id="5" name="Fußzeilenplatzhalter 4"/>
          <p:cNvSpPr>
            <a:spLocks noGrp="1"/>
          </p:cNvSpPr>
          <p:nvPr>
            <p:ph type="ftr" sz="quarter" idx="11"/>
          </p:nvPr>
        </p:nvSpPr>
        <p:spPr>
          <a:xfrm>
            <a:off x="6372383" y="6365633"/>
            <a:ext cx="4850224" cy="226237"/>
          </a:xfrm>
        </p:spPr>
        <p:txBody>
          <a:bodyPr anchor="t"/>
          <a:lstStyle>
            <a:lvl1pPr algn="l">
              <a:defRPr/>
            </a:lvl1pPr>
          </a:lstStyle>
          <a:p>
            <a:r>
              <a:rPr lang="de-DE"/>
              <a:t>Titel der Präsentation ODER des Vortragenden</a:t>
            </a:r>
          </a:p>
        </p:txBody>
      </p:sp>
      <p:sp>
        <p:nvSpPr>
          <p:cNvPr id="6" name="Foliennummernplatzhalter 5"/>
          <p:cNvSpPr>
            <a:spLocks noGrp="1"/>
          </p:cNvSpPr>
          <p:nvPr>
            <p:ph type="sldNum" sz="quarter" idx="12"/>
          </p:nvPr>
        </p:nvSpPr>
        <p:spPr/>
        <p:txBody>
          <a:bodyPr anchor="b"/>
          <a:lstStyle/>
          <a:p>
            <a:fld id="{AB6C09D1-9D44-46E9-90D5-584F6311654E}" type="slidenum">
              <a:rPr lang="de-DE" smtClean="0"/>
              <a:t>‹#›</a:t>
            </a:fld>
            <a:endParaRPr lang="de-DE"/>
          </a:p>
        </p:txBody>
      </p:sp>
      <p:sp>
        <p:nvSpPr>
          <p:cNvPr id="8" name="Inhaltsplatzhalter 7"/>
          <p:cNvSpPr>
            <a:spLocks noGrp="1"/>
          </p:cNvSpPr>
          <p:nvPr>
            <p:ph sz="quarter" idx="13"/>
          </p:nvPr>
        </p:nvSpPr>
        <p:spPr>
          <a:xfrm>
            <a:off x="804333" y="1341437"/>
            <a:ext cx="10549467" cy="49672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GB"/>
          </a:p>
        </p:txBody>
      </p:sp>
    </p:spTree>
    <p:extLst>
      <p:ext uri="{BB962C8B-B14F-4D97-AF65-F5344CB8AC3E}">
        <p14:creationId xmlns:p14="http://schemas.microsoft.com/office/powerpoint/2010/main" val="826639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47">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40081" y="490957"/>
            <a:ext cx="2233782" cy="632905"/>
          </a:xfrm>
          <a:prstGeom prst="rect">
            <a:avLst/>
          </a:prstGeom>
        </p:spPr>
      </p:pic>
      <p:sp>
        <p:nvSpPr>
          <p:cNvPr id="8" name="Text Placeholder 4">
            <a:extLst>
              <a:ext uri="{FF2B5EF4-FFF2-40B4-BE49-F238E27FC236}">
                <a16:creationId xmlns:a16="http://schemas.microsoft.com/office/drawing/2014/main" id="{17D14182-7338-E24A-A336-65D15A265736}"/>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477764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1/16/24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228202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chemeClr val="bg1"/>
                </a:solidFill>
              </a:defRPr>
            </a:lvl1pPr>
          </a:lstStyle>
          <a:p>
            <a:fld id="{BE33F7A0-71F0-446B-9DE8-6D75BE64EE0F}" type="slidenum">
              <a:rPr lang="en-US" smtClean="0"/>
              <a:pPr/>
              <a:t>‹#›</a:t>
            </a:fld>
            <a:endParaRPr lang="en-US"/>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07BC0B0E-85B0-5647-8D1C-9EE40FB0FA12}"/>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22047765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Text Placeholder 4">
            <a:extLst>
              <a:ext uri="{FF2B5EF4-FFF2-40B4-BE49-F238E27FC236}">
                <a16:creationId xmlns:a16="http://schemas.microsoft.com/office/drawing/2014/main" id="{7CB67DAE-E1EF-8040-9240-16BFD8EDA7AE}"/>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329625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3658365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I-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5C360-C8CB-4B4D-B1E0-E331381792E1}"/>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4208250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76CE9E-A1AD-4D61-AB51-515DEE76ADB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56683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14B4DA-7259-4C28-8E1F-DDDF7A1E70A2}"/>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098" name="Rectangle 2"/>
          <p:cNvSpPr>
            <a:spLocks noGrp="1" noChangeArrowheads="1"/>
          </p:cNvSpPr>
          <p:nvPr>
            <p:ph type="ctrTitle"/>
          </p:nvPr>
        </p:nvSpPr>
        <p:spPr>
          <a:xfrm>
            <a:off x="1312863" y="2257425"/>
            <a:ext cx="6650037" cy="1822071"/>
          </a:xfrm>
        </p:spPr>
        <p:txBody>
          <a:bodyPr anchor="b"/>
          <a:lstStyle>
            <a:lvl1pPr algn="l">
              <a:defRPr sz="4000" b="1">
                <a:solidFill>
                  <a:schemeClr val="accent2"/>
                </a:solidFill>
              </a:defRPr>
            </a:lvl1pPr>
          </a:lstStyle>
          <a:p>
            <a:pPr lvl="0"/>
            <a:r>
              <a:rPr lang="en-GB" noProof="0" dirty="0"/>
              <a:t>Click to edit Master title style</a:t>
            </a:r>
          </a:p>
        </p:txBody>
      </p:sp>
      <p:sp>
        <p:nvSpPr>
          <p:cNvPr id="4099" name="Rectangle 3"/>
          <p:cNvSpPr>
            <a:spLocks noGrp="1" noChangeArrowheads="1"/>
          </p:cNvSpPr>
          <p:nvPr>
            <p:ph type="subTitle" idx="1"/>
          </p:nvPr>
        </p:nvSpPr>
        <p:spPr>
          <a:xfrm>
            <a:off x="1312863" y="4801998"/>
            <a:ext cx="6650038" cy="1752600"/>
          </a:xfrm>
        </p:spPr>
        <p:txBody>
          <a:bodyPr>
            <a:noAutofit/>
          </a:bodyPr>
          <a:lstStyle>
            <a:lvl1pPr marL="0" indent="0" algn="l">
              <a:spcBef>
                <a:spcPts val="0"/>
              </a:spcBef>
              <a:buFontTx/>
              <a:buNone/>
              <a:defRPr sz="2800">
                <a:solidFill>
                  <a:srgbClr val="A170AF"/>
                </a:solidFill>
              </a:defRPr>
            </a:lvl1pPr>
          </a:lstStyle>
          <a:p>
            <a:pPr lvl="0"/>
            <a:r>
              <a:rPr lang="en-GB" noProof="0" dirty="0"/>
              <a:t>Click to edit Master subtitle style</a:t>
            </a:r>
          </a:p>
        </p:txBody>
      </p:sp>
    </p:spTree>
    <p:extLst>
      <p:ext uri="{BB962C8B-B14F-4D97-AF65-F5344CB8AC3E}">
        <p14:creationId xmlns:p14="http://schemas.microsoft.com/office/powerpoint/2010/main" val="11700226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Divider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C5F408-DB23-41F1-8743-FF2ADF6CD16E}"/>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hasCustomPrompt="1"/>
          </p:nvPr>
        </p:nvSpPr>
        <p:spPr>
          <a:xfrm>
            <a:off x="6181942" y="4074555"/>
            <a:ext cx="5275261" cy="2171604"/>
          </a:xfrm>
        </p:spPr>
        <p:txBody>
          <a:bodyPr anchor="t">
            <a:noAutofit/>
          </a:bodyPr>
          <a:lstStyle>
            <a:lvl1pPr marL="0" indent="0" algn="l">
              <a:spcBef>
                <a:spcPts val="0"/>
              </a:spcBef>
              <a:buNone/>
              <a:defRPr sz="2400">
                <a:solidFill>
                  <a:srgbClr val="7FC9E5"/>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23" name="Rectangle 2">
            <a:extLst>
              <a:ext uri="{FF2B5EF4-FFF2-40B4-BE49-F238E27FC236}">
                <a16:creationId xmlns:a16="http://schemas.microsoft.com/office/drawing/2014/main" id="{C784437F-168B-4392-8F11-DE8503AF7FB8}"/>
              </a:ext>
            </a:extLst>
          </p:cNvPr>
          <p:cNvSpPr>
            <a:spLocks noGrp="1" noChangeArrowheads="1"/>
          </p:cNvSpPr>
          <p:nvPr>
            <p:ph type="ctrTitle"/>
          </p:nvPr>
        </p:nvSpPr>
        <p:spPr>
          <a:xfrm>
            <a:off x="6180139" y="1419226"/>
            <a:ext cx="5227636" cy="2555496"/>
          </a:xfrm>
        </p:spPr>
        <p:txBody>
          <a:bodyPr anchor="b"/>
          <a:lstStyle>
            <a:lvl1pPr algn="l">
              <a:defRPr sz="4400" b="1">
                <a:solidFill>
                  <a:schemeClr val="bg1"/>
                </a:solidFill>
              </a:defRPr>
            </a:lvl1pPr>
          </a:lstStyle>
          <a:p>
            <a:pPr lvl="0"/>
            <a:r>
              <a:rPr lang="en-GB" noProof="0" dirty="0"/>
              <a:t>Click to edit Master title style</a:t>
            </a:r>
          </a:p>
        </p:txBody>
      </p:sp>
    </p:spTree>
    <p:extLst>
      <p:ext uri="{BB962C8B-B14F-4D97-AF65-F5344CB8AC3E}">
        <p14:creationId xmlns:p14="http://schemas.microsoft.com/office/powerpoint/2010/main" val="23315306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Divider slide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3A19F6-7271-477F-9581-36BE3D41CFE9}"/>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Text Placeholder 2"/>
          <p:cNvSpPr>
            <a:spLocks noGrp="1"/>
          </p:cNvSpPr>
          <p:nvPr>
            <p:ph type="body" idx="1"/>
          </p:nvPr>
        </p:nvSpPr>
        <p:spPr>
          <a:xfrm>
            <a:off x="7926922" y="2200034"/>
            <a:ext cx="3510698" cy="3575926"/>
          </a:xfrm>
        </p:spPr>
        <p:txBody>
          <a:bodyPr anchor="t">
            <a:normAutofit/>
          </a:bodyPr>
          <a:lstStyle>
            <a:lvl1pPr marL="0" indent="0" algn="l">
              <a:lnSpc>
                <a:spcPct val="90000"/>
              </a:lnSpc>
              <a:spcBef>
                <a:spcPts val="0"/>
              </a:spcBef>
              <a:buNone/>
              <a:defRPr sz="2400">
                <a:solidFill>
                  <a:srgbClr val="D3CAC2"/>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320301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ntent slide ">
    <p:spTree>
      <p:nvGrpSpPr>
        <p:cNvPr id="1" name=""/>
        <p:cNvGrpSpPr/>
        <p:nvPr/>
      </p:nvGrpSpPr>
      <p:grpSpPr>
        <a:xfrm>
          <a:off x="0" y="0"/>
          <a:ext cx="0" cy="0"/>
          <a:chOff x="0" y="0"/>
          <a:chExt cx="0" cy="0"/>
        </a:xfrm>
      </p:grpSpPr>
      <p:sp>
        <p:nvSpPr>
          <p:cNvPr id="2" name="Title 1"/>
          <p:cNvSpPr>
            <a:spLocks noGrp="1"/>
          </p:cNvSpPr>
          <p:nvPr>
            <p:ph type="title"/>
          </p:nvPr>
        </p:nvSpPr>
        <p:spPr>
          <a:xfrm>
            <a:off x="641496" y="169992"/>
            <a:ext cx="9093600" cy="831600"/>
          </a:xfrm>
        </p:spPr>
        <p:txBody>
          <a:bodyPr/>
          <a:lstStyle>
            <a:lvl1pPr>
              <a:defRPr>
                <a:solidFill>
                  <a:schemeClr val="accent3"/>
                </a:solidFill>
              </a:defRPr>
            </a:lvl1pPr>
          </a:lstStyle>
          <a:p>
            <a:r>
              <a:rPr lang="en-US" dirty="0"/>
              <a:t>Click to edit Master title style</a:t>
            </a:r>
            <a:endParaRPr lang="en-GB" dirty="0"/>
          </a:p>
        </p:txBody>
      </p:sp>
      <p:sp>
        <p:nvSpPr>
          <p:cNvPr id="3" name="Content Placeholder 2"/>
          <p:cNvSpPr>
            <a:spLocks noGrp="1"/>
          </p:cNvSpPr>
          <p:nvPr>
            <p:ph idx="1"/>
          </p:nvPr>
        </p:nvSpPr>
        <p:spPr>
          <a:xfrm>
            <a:off x="641496" y="1493838"/>
            <a:ext cx="10769601" cy="4478338"/>
          </a:xfrm>
        </p:spPr>
        <p:txBody>
          <a:bodyPr/>
          <a:lstStyle>
            <a:lvl1pPr marL="265113" indent="-265113">
              <a:buClr>
                <a:schemeClr val="accent3"/>
              </a:buClr>
              <a:buFont typeface="Calibri" panose="020F0502020204030204" pitchFamily="34" charset="0"/>
              <a:buChar char="•"/>
              <a:defRPr>
                <a:solidFill>
                  <a:srgbClr val="223341"/>
                </a:solidFill>
              </a:defRPr>
            </a:lvl1pPr>
            <a:lvl2pPr marL="625475" indent="-265113">
              <a:buClr>
                <a:schemeClr val="accent3"/>
              </a:buClr>
              <a:tabLst/>
              <a:defRPr>
                <a:solidFill>
                  <a:srgbClr val="223341"/>
                </a:solidFill>
              </a:defRPr>
            </a:lvl2pPr>
            <a:lvl3pPr marL="898525" indent="-184150">
              <a:buClr>
                <a:schemeClr val="accent3"/>
              </a:buClr>
              <a:defRPr>
                <a:solidFill>
                  <a:srgbClr val="223341"/>
                </a:solidFill>
              </a:defRPr>
            </a:lvl3pPr>
            <a:lvl4pPr>
              <a:buClr>
                <a:schemeClr val="accent3"/>
              </a:buClr>
              <a:defRPr>
                <a:solidFill>
                  <a:srgbClr val="22334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641496" y="6394696"/>
            <a:ext cx="10790872"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2426970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178">
          <p15:clr>
            <a:srgbClr val="FBAE40"/>
          </p15:clr>
        </p15:guide>
        <p15:guide id="2" orient="horz" pos="2160">
          <p15:clr>
            <a:srgbClr val="FBAE40"/>
          </p15:clr>
        </p15:guide>
        <p15:guide id="3" pos="3840">
          <p15:clr>
            <a:srgbClr val="FBAE40"/>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31051" y="1493277"/>
            <a:ext cx="5297310" cy="4352670"/>
          </a:xfrm>
        </p:spPr>
        <p:txBody>
          <a:bodyPr>
            <a:noAutofit/>
          </a:bodyPr>
          <a:lstStyle>
            <a:lvl1pPr>
              <a:buClr>
                <a:schemeClr val="accent3"/>
              </a:buClr>
              <a:defRPr sz="2400"/>
            </a:lvl1pPr>
            <a:lvl2pPr marL="625475" indent="-265113">
              <a:buClr>
                <a:schemeClr val="accent3"/>
              </a:buClr>
              <a:defRPr sz="2000"/>
            </a:lvl2pPr>
            <a:lvl3pPr>
              <a:buClr>
                <a:schemeClr val="accent3"/>
              </a:buClr>
              <a:defRPr sz="1800"/>
            </a:lvl3pPr>
            <a:lvl4pPr>
              <a:buClr>
                <a:schemeClr val="accent3"/>
              </a:buClr>
              <a:defRPr sz="16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8" name="Content Placeholder 2">
            <a:extLst>
              <a:ext uri="{FF2B5EF4-FFF2-40B4-BE49-F238E27FC236}">
                <a16:creationId xmlns:a16="http://schemas.microsoft.com/office/drawing/2014/main" id="{6AB72A3E-55BE-4110-B2FD-00C2148C9A64}"/>
              </a:ext>
            </a:extLst>
          </p:cNvPr>
          <p:cNvSpPr>
            <a:spLocks noGrp="1"/>
          </p:cNvSpPr>
          <p:nvPr>
            <p:ph sz="half" idx="11" hasCustomPrompt="1"/>
          </p:nvPr>
        </p:nvSpPr>
        <p:spPr>
          <a:xfrm>
            <a:off x="6098401" y="1493277"/>
            <a:ext cx="5297310" cy="4352670"/>
          </a:xfrm>
        </p:spPr>
        <p:txBody>
          <a:bodyPr>
            <a:noAutofit/>
          </a:bodyPr>
          <a:lstStyle>
            <a:lvl1pPr marL="265113" indent="-265113">
              <a:buClr>
                <a:schemeClr val="accent3"/>
              </a:buClr>
              <a:defRPr lang="en-US" sz="2400" dirty="0">
                <a:solidFill>
                  <a:srgbClr val="223341"/>
                </a:solidFill>
                <a:latin typeface="+mn-lt"/>
                <a:ea typeface="+mn-ea"/>
                <a:cs typeface="+mn-cs"/>
              </a:defRPr>
            </a:lvl1pPr>
            <a:lvl2pPr marL="625475" indent="-265113">
              <a:buClr>
                <a:schemeClr val="accent3"/>
              </a:buClr>
              <a:defRPr lang="en-US" sz="2000" dirty="0">
                <a:solidFill>
                  <a:schemeClr val="tx1"/>
                </a:solidFill>
                <a:latin typeface="+mn-lt"/>
                <a:cs typeface="+mn-cs"/>
              </a:defRPr>
            </a:lvl2pPr>
            <a:lvl3pPr marL="898525" indent="-184150">
              <a:buClr>
                <a:schemeClr val="accent3"/>
              </a:buClr>
              <a:defRPr lang="en-US" sz="1800" dirty="0">
                <a:solidFill>
                  <a:schemeClr val="tx1"/>
                </a:solidFill>
                <a:latin typeface="+mn-lt"/>
                <a:cs typeface="+mn-cs"/>
              </a:defRPr>
            </a:lvl3pPr>
            <a:lvl4pPr marL="1163638" indent="-177800">
              <a:buClr>
                <a:schemeClr val="accent3"/>
              </a:buClr>
              <a:defRPr lang="en-US" sz="1600" dirty="0">
                <a:solidFill>
                  <a:schemeClr val="tx1"/>
                </a:solidFill>
                <a:latin typeface="+mn-lt"/>
                <a:cs typeface="+mn-cs"/>
              </a:defRPr>
            </a:lvl4pPr>
            <a:lvl5pPr>
              <a:defRPr sz="1800"/>
            </a:lvl5pPr>
            <a:lvl6pPr>
              <a:defRPr sz="1800"/>
            </a:lvl6pPr>
            <a:lvl7pPr>
              <a:defRPr sz="1800"/>
            </a:lvl7pPr>
            <a:lvl8pPr>
              <a:defRPr sz="1800"/>
            </a:lvl8pPr>
            <a:lvl9pPr>
              <a:defRPr sz="1800"/>
            </a:lvl9pPr>
          </a:lstStyle>
          <a:p>
            <a:pPr marL="265113" lvl="0" indent="-265113" algn="l" rtl="0" eaLnBrk="0" fontAlgn="base" hangingPunct="0">
              <a:lnSpc>
                <a:spcPct val="100000"/>
              </a:lnSpc>
              <a:spcBef>
                <a:spcPts val="1200"/>
              </a:spcBef>
              <a:spcAft>
                <a:spcPts val="0"/>
              </a:spcAft>
              <a:buClr>
                <a:srgbClr val="A170AF"/>
              </a:buClr>
              <a:buChar char="•"/>
            </a:pPr>
            <a:r>
              <a:rPr lang="en-US" dirty="0"/>
              <a:t>Click to edit Master text styles</a:t>
            </a:r>
          </a:p>
          <a:p>
            <a:pPr marL="625475" lvl="1" indent="-265113" algn="l" rtl="0" eaLnBrk="0" fontAlgn="base" hangingPunct="0">
              <a:lnSpc>
                <a:spcPct val="100000"/>
              </a:lnSpc>
              <a:spcBef>
                <a:spcPts val="600"/>
              </a:spcBef>
              <a:spcAft>
                <a:spcPts val="0"/>
              </a:spcAft>
              <a:buClr>
                <a:srgbClr val="A170AF"/>
              </a:buClr>
              <a:buFont typeface="Arial" pitchFamily="34" charset="0"/>
              <a:buChar char="–"/>
            </a:pPr>
            <a:r>
              <a:rPr lang="en-US" dirty="0"/>
              <a:t>Second level</a:t>
            </a:r>
          </a:p>
          <a:p>
            <a:pPr marL="898525" lvl="2" indent="-184150" algn="l" rtl="0" eaLnBrk="0" fontAlgn="base" hangingPunct="0">
              <a:lnSpc>
                <a:spcPct val="100000"/>
              </a:lnSpc>
              <a:spcBef>
                <a:spcPts val="300"/>
              </a:spcBef>
              <a:spcAft>
                <a:spcPts val="0"/>
              </a:spcAft>
              <a:buClr>
                <a:srgbClr val="A170AF"/>
              </a:buClr>
              <a:buFont typeface="Arial" pitchFamily="34" charset="0"/>
              <a:buChar char="•"/>
              <a:tabLst>
                <a:tab pos="2871788" algn="l"/>
              </a:tabLst>
            </a:pPr>
            <a:r>
              <a:rPr lang="en-US" dirty="0"/>
              <a:t>Third level</a:t>
            </a:r>
          </a:p>
          <a:p>
            <a:pPr marL="1163638" lvl="3" indent="-177800" algn="l" rtl="0" eaLnBrk="0" fontAlgn="base" hangingPunct="0">
              <a:lnSpc>
                <a:spcPct val="100000"/>
              </a:lnSpc>
              <a:spcBef>
                <a:spcPts val="0"/>
              </a:spcBef>
              <a:spcAft>
                <a:spcPts val="0"/>
              </a:spcAft>
              <a:buClr>
                <a:srgbClr val="A170AF"/>
              </a:buClr>
              <a:buFont typeface="Arial" charset="0"/>
              <a:buChar char="−"/>
              <a:tabLst>
                <a:tab pos="2871788" algn="l"/>
              </a:tabLst>
            </a:pPr>
            <a:r>
              <a:rPr lang="en-US" dirty="0"/>
              <a:t>Fourth level</a:t>
            </a:r>
          </a:p>
        </p:txBody>
      </p:sp>
      <p:sp>
        <p:nvSpPr>
          <p:cNvPr id="10" name="Text Placeholder 4">
            <a:extLst>
              <a:ext uri="{FF2B5EF4-FFF2-40B4-BE49-F238E27FC236}">
                <a16:creationId xmlns:a16="http://schemas.microsoft.com/office/drawing/2014/main" id="{D7CC57CE-1D60-4E90-8D43-02DD306C41DB}"/>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1629840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686630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2000" y="169992"/>
            <a:ext cx="9093600" cy="832612"/>
          </a:xfrm>
        </p:spPr>
        <p:txBody>
          <a:bodyPr/>
          <a:lstStyle>
            <a:lvl1pPr>
              <a:defRPr>
                <a:solidFill>
                  <a:schemeClr val="accent3"/>
                </a:solidFill>
              </a:defRPr>
            </a:lvl1pPr>
          </a:lstStyle>
          <a:p>
            <a:r>
              <a:rPr lang="en-US" dirty="0"/>
              <a:t>Click to edit Master title style</a:t>
            </a:r>
            <a:endParaRPr lang="en-GB" dirty="0"/>
          </a:p>
        </p:txBody>
      </p:sp>
      <p:sp>
        <p:nvSpPr>
          <p:cNvPr id="6" name="Text Placeholder 4">
            <a:extLst>
              <a:ext uri="{FF2B5EF4-FFF2-40B4-BE49-F238E27FC236}">
                <a16:creationId xmlns:a16="http://schemas.microsoft.com/office/drawing/2014/main" id="{4380B395-49EC-42CA-AC4A-5F0DB7D7E1CD}"/>
              </a:ext>
            </a:extLst>
          </p:cNvPr>
          <p:cNvSpPr>
            <a:spLocks noGrp="1"/>
          </p:cNvSpPr>
          <p:nvPr>
            <p:ph type="body" sz="quarter" idx="10" hasCustomPrompt="1"/>
          </p:nvPr>
        </p:nvSpPr>
        <p:spPr>
          <a:xfrm>
            <a:off x="616903" y="6401953"/>
            <a:ext cx="11176168" cy="231923"/>
          </a:xfrm>
        </p:spPr>
        <p:txBody>
          <a:bodyPr wrap="square" lIns="0" tIns="46800" rIns="90000" bIns="0" anchor="b">
            <a:spAutoFit/>
          </a:bodyPr>
          <a:lstStyle>
            <a:lvl1pPr marL="0" indent="0">
              <a:buFontTx/>
              <a:buNone/>
              <a:defRPr sz="1200"/>
            </a:lvl1pPr>
            <a:lvl2pPr marL="182563" indent="0">
              <a:buFontTx/>
              <a:buNone/>
              <a:defRPr sz="1400"/>
            </a:lvl2pPr>
            <a:lvl3pPr marL="357187" indent="0">
              <a:buFontTx/>
              <a:buNone/>
              <a:defRPr sz="1400"/>
            </a:lvl3pPr>
            <a:lvl4pPr marL="536575" indent="0">
              <a:buFontTx/>
              <a:buNone/>
              <a:defRPr sz="1400"/>
            </a:lvl4pPr>
            <a:lvl5pPr marL="712788" indent="0">
              <a:buFontTx/>
              <a:buNone/>
              <a:defRPr sz="1400"/>
            </a:lvl5pPr>
          </a:lstStyle>
          <a:p>
            <a:pPr lvl="0"/>
            <a:r>
              <a:rPr lang="en-US" dirty="0"/>
              <a:t>[reference]</a:t>
            </a:r>
          </a:p>
        </p:txBody>
      </p:sp>
    </p:spTree>
    <p:extLst>
      <p:ext uri="{BB962C8B-B14F-4D97-AF65-F5344CB8AC3E}">
        <p14:creationId xmlns:p14="http://schemas.microsoft.com/office/powerpoint/2010/main" val="8911321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CFDF-3A26-45A2-A174-463431200144}"/>
              </a:ext>
            </a:extLst>
          </p:cNvPr>
          <p:cNvSpPr>
            <a:spLocks noGrp="1"/>
          </p:cNvSpPr>
          <p:nvPr>
            <p:ph type="title"/>
          </p:nvPr>
        </p:nvSpPr>
        <p:spPr/>
        <p:txBody>
          <a:bodyPr vert="horz" lIns="0" tIns="45720" rIns="91440" bIns="45720" rtlCol="0" anchor="ctr">
            <a:normAutofit/>
          </a:bodyPr>
          <a:lstStyle>
            <a:lvl1pPr>
              <a:defRPr lang="en-GB" dirty="0"/>
            </a:lvl1pPr>
          </a:lstStyle>
          <a:p>
            <a:pPr lvl="0"/>
            <a:r>
              <a:rPr lang="en-US" dirty="0"/>
              <a:t>Click to edit Master title style</a:t>
            </a:r>
            <a:endParaRPr lang="en-GB" dirty="0"/>
          </a:p>
        </p:txBody>
      </p:sp>
      <p:sp>
        <p:nvSpPr>
          <p:cNvPr id="3" name="Content Placeholder 2">
            <a:extLst>
              <a:ext uri="{FF2B5EF4-FFF2-40B4-BE49-F238E27FC236}">
                <a16:creationId xmlns:a16="http://schemas.microsoft.com/office/drawing/2014/main" id="{CD0CD31D-977E-4649-A3E6-1BFCD184CF43}"/>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7EA16FC-CBDC-42A9-A2A5-97A2B558D651}"/>
              </a:ext>
            </a:extLst>
          </p:cNvPr>
          <p:cNvSpPr>
            <a:spLocks noGrp="1"/>
          </p:cNvSpPr>
          <p:nvPr>
            <p:ph type="dt" sz="half" idx="10"/>
          </p:nvPr>
        </p:nvSpPr>
        <p:spPr/>
        <p:txBody>
          <a:bodyPr/>
          <a:lstStyle/>
          <a:p>
            <a:fld id="{6FFE7DF8-0117-4213-9F03-2ECCD3FDD4C8}" type="datetimeFigureOut">
              <a:rPr lang="en-GB" smtClean="0"/>
              <a:t>16/01/2024</a:t>
            </a:fld>
            <a:endParaRPr lang="en-GB" dirty="0"/>
          </a:p>
        </p:txBody>
      </p:sp>
      <p:sp>
        <p:nvSpPr>
          <p:cNvPr id="5" name="Footer Placeholder 4">
            <a:extLst>
              <a:ext uri="{FF2B5EF4-FFF2-40B4-BE49-F238E27FC236}">
                <a16:creationId xmlns:a16="http://schemas.microsoft.com/office/drawing/2014/main" id="{8D3D14E4-4B52-4E9A-AD11-919B9B06642B}"/>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1D83703-26CE-4963-AF97-864A058C26B9}"/>
              </a:ext>
            </a:extLst>
          </p:cNvPr>
          <p:cNvSpPr>
            <a:spLocks noGrp="1"/>
          </p:cNvSpPr>
          <p:nvPr>
            <p:ph type="sldNum" sz="quarter" idx="12"/>
          </p:nvPr>
        </p:nvSpPr>
        <p:spPr/>
        <p:txBody>
          <a:bodyPr/>
          <a:lstStyle/>
          <a:p>
            <a:fld id="{5C47F532-BF6D-44C6-9166-D02A2FA56EED}" type="slidenum">
              <a:rPr lang="en-GB" smtClean="0"/>
              <a:t>‹#›</a:t>
            </a:fld>
            <a:endParaRPr lang="en-GB" dirty="0"/>
          </a:p>
        </p:txBody>
      </p:sp>
    </p:spTree>
    <p:extLst>
      <p:ext uri="{BB962C8B-B14F-4D97-AF65-F5344CB8AC3E}">
        <p14:creationId xmlns:p14="http://schemas.microsoft.com/office/powerpoint/2010/main" val="82099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65391023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617691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4250133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5244160"/>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131190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730961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04590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931058292"/>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28869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708571568"/>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7748116"/>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4255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742673"/>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29267447"/>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07204695"/>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2669807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88182669"/>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83918661"/>
      </p:ext>
    </p:extLst>
  </p:cSld>
  <p:clrMapOvr>
    <a:masterClrMapping/>
  </p:clrMapOvr>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2967281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34562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0009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1025196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46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68626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805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927856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147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4399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24282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110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612710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4152534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544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3385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9882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949251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8902132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1578038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967608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516100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1/16/24</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671720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3702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2303931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96714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674798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911938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805091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030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E1F77-A719-106F-3178-B046BFA955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E4C844-DEF8-261B-0C23-D09D7EAC22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AAED11-C54A-F58D-4513-B4B3ED35DC55}"/>
              </a:ext>
            </a:extLst>
          </p:cNvPr>
          <p:cNvSpPr>
            <a:spLocks noGrp="1"/>
          </p:cNvSpPr>
          <p:nvPr>
            <p:ph type="dt" sz="half" idx="10"/>
          </p:nvPr>
        </p:nvSpPr>
        <p:spPr/>
        <p:txBody>
          <a:bodyPr/>
          <a:lstStyle/>
          <a:p>
            <a:fld id="{501E7822-5CC0-4329-B7A3-9798008E977E}" type="datetimeFigureOut">
              <a:rPr lang="en-US" smtClean="0"/>
              <a:t>1/16/24</a:t>
            </a:fld>
            <a:endParaRPr lang="en-US"/>
          </a:p>
        </p:txBody>
      </p:sp>
      <p:sp>
        <p:nvSpPr>
          <p:cNvPr id="5" name="Footer Placeholder 4">
            <a:extLst>
              <a:ext uri="{FF2B5EF4-FFF2-40B4-BE49-F238E27FC236}">
                <a16:creationId xmlns:a16="http://schemas.microsoft.com/office/drawing/2014/main" id="{85398CDA-6532-A80D-9D05-024E292A9F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1DD61B-4A62-3B8C-FEC2-2DB6A815E03C}"/>
              </a:ext>
            </a:extLst>
          </p:cNvPr>
          <p:cNvSpPr>
            <a:spLocks noGrp="1"/>
          </p:cNvSpPr>
          <p:nvPr>
            <p:ph type="sldNum" sz="quarter" idx="12"/>
          </p:nvPr>
        </p:nvSpPr>
        <p:spPr/>
        <p:txBody>
          <a:bodyPr/>
          <a:lstStyle/>
          <a:p>
            <a:fld id="{44DFA624-750A-466D-A7CF-D797D1B00651}" type="slidenum">
              <a:rPr lang="en-US" smtClean="0"/>
              <a:t>‹#›</a:t>
            </a:fld>
            <a:endParaRPr lang="en-US"/>
          </a:p>
        </p:txBody>
      </p:sp>
    </p:spTree>
    <p:extLst>
      <p:ext uri="{BB962C8B-B14F-4D97-AF65-F5344CB8AC3E}">
        <p14:creationId xmlns:p14="http://schemas.microsoft.com/office/powerpoint/2010/main" val="21282587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ED63C-D1A9-5B53-DC07-A7EA8C7F67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6FCDB1-CBC8-16B9-41C3-11C6D696A6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314BC2-0AD5-8295-5409-9850BF27BCE3}"/>
              </a:ext>
            </a:extLst>
          </p:cNvPr>
          <p:cNvSpPr>
            <a:spLocks noGrp="1"/>
          </p:cNvSpPr>
          <p:nvPr>
            <p:ph type="dt" sz="half" idx="10"/>
          </p:nvPr>
        </p:nvSpPr>
        <p:spPr/>
        <p:txBody>
          <a:bodyPr/>
          <a:lstStyle/>
          <a:p>
            <a:fld id="{501E7822-5CC0-4329-B7A3-9798008E977E}" type="datetimeFigureOut">
              <a:rPr lang="en-US" smtClean="0"/>
              <a:t>1/16/24</a:t>
            </a:fld>
            <a:endParaRPr lang="en-US"/>
          </a:p>
        </p:txBody>
      </p:sp>
      <p:sp>
        <p:nvSpPr>
          <p:cNvPr id="5" name="Footer Placeholder 4">
            <a:extLst>
              <a:ext uri="{FF2B5EF4-FFF2-40B4-BE49-F238E27FC236}">
                <a16:creationId xmlns:a16="http://schemas.microsoft.com/office/drawing/2014/main" id="{69E9E6EB-E5B1-4C43-F267-DD966018F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A8B4F-577C-95E1-3394-EA958B85ADD7}"/>
              </a:ext>
            </a:extLst>
          </p:cNvPr>
          <p:cNvSpPr>
            <a:spLocks noGrp="1"/>
          </p:cNvSpPr>
          <p:nvPr>
            <p:ph type="sldNum" sz="quarter" idx="12"/>
          </p:nvPr>
        </p:nvSpPr>
        <p:spPr/>
        <p:txBody>
          <a:bodyPr/>
          <a:lstStyle/>
          <a:p>
            <a:fld id="{44DFA624-750A-466D-A7CF-D797D1B00651}" type="slidenum">
              <a:rPr lang="en-US" smtClean="0"/>
              <a:t>‹#›</a:t>
            </a:fld>
            <a:endParaRPr lang="en-US"/>
          </a:p>
        </p:txBody>
      </p:sp>
    </p:spTree>
    <p:extLst>
      <p:ext uri="{BB962C8B-B14F-4D97-AF65-F5344CB8AC3E}">
        <p14:creationId xmlns:p14="http://schemas.microsoft.com/office/powerpoint/2010/main" val="1738731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C38E9-0133-0F35-D19F-56F2900A82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D827C4-1ABC-BCF2-B395-EB8AC3D4B2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DE3067-6B71-BA6D-E818-BB7F4B0714E0}"/>
              </a:ext>
            </a:extLst>
          </p:cNvPr>
          <p:cNvSpPr>
            <a:spLocks noGrp="1"/>
          </p:cNvSpPr>
          <p:nvPr>
            <p:ph type="dt" sz="half" idx="10"/>
          </p:nvPr>
        </p:nvSpPr>
        <p:spPr/>
        <p:txBody>
          <a:bodyPr/>
          <a:lstStyle/>
          <a:p>
            <a:fld id="{501E7822-5CC0-4329-B7A3-9798008E977E}" type="datetimeFigureOut">
              <a:rPr lang="en-US" smtClean="0"/>
              <a:t>1/16/24</a:t>
            </a:fld>
            <a:endParaRPr lang="en-US"/>
          </a:p>
        </p:txBody>
      </p:sp>
      <p:sp>
        <p:nvSpPr>
          <p:cNvPr id="5" name="Footer Placeholder 4">
            <a:extLst>
              <a:ext uri="{FF2B5EF4-FFF2-40B4-BE49-F238E27FC236}">
                <a16:creationId xmlns:a16="http://schemas.microsoft.com/office/drawing/2014/main" id="{B08C927A-2E09-58C0-FB81-BCE4E47E1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46C87E-66C4-02A3-BEB9-A2E56896B75D}"/>
              </a:ext>
            </a:extLst>
          </p:cNvPr>
          <p:cNvSpPr>
            <a:spLocks noGrp="1"/>
          </p:cNvSpPr>
          <p:nvPr>
            <p:ph type="sldNum" sz="quarter" idx="12"/>
          </p:nvPr>
        </p:nvSpPr>
        <p:spPr/>
        <p:txBody>
          <a:bodyPr/>
          <a:lstStyle/>
          <a:p>
            <a:fld id="{44DFA624-750A-466D-A7CF-D797D1B00651}" type="slidenum">
              <a:rPr lang="en-US" smtClean="0"/>
              <a:t>‹#›</a:t>
            </a:fld>
            <a:endParaRPr lang="en-US"/>
          </a:p>
        </p:txBody>
      </p:sp>
    </p:spTree>
    <p:extLst>
      <p:ext uri="{BB962C8B-B14F-4D97-AF65-F5344CB8AC3E}">
        <p14:creationId xmlns:p14="http://schemas.microsoft.com/office/powerpoint/2010/main" val="42169986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5F0EA-5631-516B-CF4A-37F0349A5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4EA84DE-4260-D46C-AA35-F84260EF01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77692E8-1854-FE62-C091-432AD33FCB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65DB66-146A-3BE3-7FCE-ED5A3FC23EE4}"/>
              </a:ext>
            </a:extLst>
          </p:cNvPr>
          <p:cNvSpPr>
            <a:spLocks noGrp="1"/>
          </p:cNvSpPr>
          <p:nvPr>
            <p:ph type="dt" sz="half" idx="10"/>
          </p:nvPr>
        </p:nvSpPr>
        <p:spPr/>
        <p:txBody>
          <a:bodyPr/>
          <a:lstStyle/>
          <a:p>
            <a:fld id="{501E7822-5CC0-4329-B7A3-9798008E977E}" type="datetimeFigureOut">
              <a:rPr lang="en-US" smtClean="0"/>
              <a:t>1/16/24</a:t>
            </a:fld>
            <a:endParaRPr lang="en-US"/>
          </a:p>
        </p:txBody>
      </p:sp>
      <p:sp>
        <p:nvSpPr>
          <p:cNvPr id="6" name="Footer Placeholder 5">
            <a:extLst>
              <a:ext uri="{FF2B5EF4-FFF2-40B4-BE49-F238E27FC236}">
                <a16:creationId xmlns:a16="http://schemas.microsoft.com/office/drawing/2014/main" id="{2E7E9A5B-651D-593A-EA3C-AF4D2FF412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35EE4F-712A-D03E-B44A-57D45DFBFF08}"/>
              </a:ext>
            </a:extLst>
          </p:cNvPr>
          <p:cNvSpPr>
            <a:spLocks noGrp="1"/>
          </p:cNvSpPr>
          <p:nvPr>
            <p:ph type="sldNum" sz="quarter" idx="12"/>
          </p:nvPr>
        </p:nvSpPr>
        <p:spPr/>
        <p:txBody>
          <a:bodyPr/>
          <a:lstStyle/>
          <a:p>
            <a:fld id="{44DFA624-750A-466D-A7CF-D797D1B00651}" type="slidenum">
              <a:rPr lang="en-US" smtClean="0"/>
              <a:t>‹#›</a:t>
            </a:fld>
            <a:endParaRPr lang="en-US"/>
          </a:p>
        </p:txBody>
      </p:sp>
    </p:spTree>
    <p:extLst>
      <p:ext uri="{BB962C8B-B14F-4D97-AF65-F5344CB8AC3E}">
        <p14:creationId xmlns:p14="http://schemas.microsoft.com/office/powerpoint/2010/main" val="31809428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E7A67-AC2B-D771-8E1C-8DB20A291F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7B4E3E-BF2B-3E91-68D6-1986AB3DC9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0379BE-5BED-1C7C-8DCB-8534BB6352C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F041834-F8D4-87BA-4D31-C7688F6A60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AACB37-6EFB-E4FE-2E45-30C1D093F5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074970-7D6D-8AF4-CCE8-689767E9B5EA}"/>
              </a:ext>
            </a:extLst>
          </p:cNvPr>
          <p:cNvSpPr>
            <a:spLocks noGrp="1"/>
          </p:cNvSpPr>
          <p:nvPr>
            <p:ph type="dt" sz="half" idx="10"/>
          </p:nvPr>
        </p:nvSpPr>
        <p:spPr/>
        <p:txBody>
          <a:bodyPr/>
          <a:lstStyle/>
          <a:p>
            <a:fld id="{501E7822-5CC0-4329-B7A3-9798008E977E}" type="datetimeFigureOut">
              <a:rPr lang="en-US" smtClean="0"/>
              <a:t>1/16/24</a:t>
            </a:fld>
            <a:endParaRPr lang="en-US"/>
          </a:p>
        </p:txBody>
      </p:sp>
      <p:sp>
        <p:nvSpPr>
          <p:cNvPr id="8" name="Footer Placeholder 7">
            <a:extLst>
              <a:ext uri="{FF2B5EF4-FFF2-40B4-BE49-F238E27FC236}">
                <a16:creationId xmlns:a16="http://schemas.microsoft.com/office/drawing/2014/main" id="{61B201AC-6A33-0038-F126-9BA9478FE8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1BD7D55-AAC6-B813-21A8-4B787D254A5F}"/>
              </a:ext>
            </a:extLst>
          </p:cNvPr>
          <p:cNvSpPr>
            <a:spLocks noGrp="1"/>
          </p:cNvSpPr>
          <p:nvPr>
            <p:ph type="sldNum" sz="quarter" idx="12"/>
          </p:nvPr>
        </p:nvSpPr>
        <p:spPr/>
        <p:txBody>
          <a:bodyPr/>
          <a:lstStyle/>
          <a:p>
            <a:fld id="{44DFA624-750A-466D-A7CF-D797D1B00651}" type="slidenum">
              <a:rPr lang="en-US" smtClean="0"/>
              <a:t>‹#›</a:t>
            </a:fld>
            <a:endParaRPr lang="en-US"/>
          </a:p>
        </p:txBody>
      </p:sp>
    </p:spTree>
    <p:extLst>
      <p:ext uri="{BB962C8B-B14F-4D97-AF65-F5344CB8AC3E}">
        <p14:creationId xmlns:p14="http://schemas.microsoft.com/office/powerpoint/2010/main" val="3730890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F8413-5FEB-A466-9338-A1E9580DFE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59FD51-5B9E-54BD-EAC3-4127ED29F112}"/>
              </a:ext>
            </a:extLst>
          </p:cNvPr>
          <p:cNvSpPr>
            <a:spLocks noGrp="1"/>
          </p:cNvSpPr>
          <p:nvPr>
            <p:ph type="dt" sz="half" idx="10"/>
          </p:nvPr>
        </p:nvSpPr>
        <p:spPr/>
        <p:txBody>
          <a:bodyPr/>
          <a:lstStyle/>
          <a:p>
            <a:fld id="{501E7822-5CC0-4329-B7A3-9798008E977E}" type="datetimeFigureOut">
              <a:rPr lang="en-US" smtClean="0"/>
              <a:t>1/16/24</a:t>
            </a:fld>
            <a:endParaRPr lang="en-US"/>
          </a:p>
        </p:txBody>
      </p:sp>
      <p:sp>
        <p:nvSpPr>
          <p:cNvPr id="4" name="Footer Placeholder 3">
            <a:extLst>
              <a:ext uri="{FF2B5EF4-FFF2-40B4-BE49-F238E27FC236}">
                <a16:creationId xmlns:a16="http://schemas.microsoft.com/office/drawing/2014/main" id="{9F9C1649-F5D3-F283-79C5-F46525BC57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810725-C725-9584-9FDA-9D4F2277C88B}"/>
              </a:ext>
            </a:extLst>
          </p:cNvPr>
          <p:cNvSpPr>
            <a:spLocks noGrp="1"/>
          </p:cNvSpPr>
          <p:nvPr>
            <p:ph type="sldNum" sz="quarter" idx="12"/>
          </p:nvPr>
        </p:nvSpPr>
        <p:spPr/>
        <p:txBody>
          <a:bodyPr/>
          <a:lstStyle/>
          <a:p>
            <a:fld id="{44DFA624-750A-466D-A7CF-D797D1B00651}" type="slidenum">
              <a:rPr lang="en-US" smtClean="0"/>
              <a:t>‹#›</a:t>
            </a:fld>
            <a:endParaRPr lang="en-US"/>
          </a:p>
        </p:txBody>
      </p:sp>
    </p:spTree>
    <p:extLst>
      <p:ext uri="{BB962C8B-B14F-4D97-AF65-F5344CB8AC3E}">
        <p14:creationId xmlns:p14="http://schemas.microsoft.com/office/powerpoint/2010/main" val="6677075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8415C1-55FC-5FB6-D0FC-C83F2005D1E3}"/>
              </a:ext>
            </a:extLst>
          </p:cNvPr>
          <p:cNvSpPr>
            <a:spLocks noGrp="1"/>
          </p:cNvSpPr>
          <p:nvPr>
            <p:ph type="dt" sz="half" idx="10"/>
          </p:nvPr>
        </p:nvSpPr>
        <p:spPr/>
        <p:txBody>
          <a:bodyPr/>
          <a:lstStyle/>
          <a:p>
            <a:fld id="{501E7822-5CC0-4329-B7A3-9798008E977E}" type="datetimeFigureOut">
              <a:rPr lang="en-US" smtClean="0"/>
              <a:t>1/16/24</a:t>
            </a:fld>
            <a:endParaRPr lang="en-US"/>
          </a:p>
        </p:txBody>
      </p:sp>
      <p:sp>
        <p:nvSpPr>
          <p:cNvPr id="3" name="Footer Placeholder 2">
            <a:extLst>
              <a:ext uri="{FF2B5EF4-FFF2-40B4-BE49-F238E27FC236}">
                <a16:creationId xmlns:a16="http://schemas.microsoft.com/office/drawing/2014/main" id="{657CD858-5B60-9447-E4AF-8B72208A26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AFA0DB-0F31-4C5E-989C-CE025A935193}"/>
              </a:ext>
            </a:extLst>
          </p:cNvPr>
          <p:cNvSpPr>
            <a:spLocks noGrp="1"/>
          </p:cNvSpPr>
          <p:nvPr>
            <p:ph type="sldNum" sz="quarter" idx="12"/>
          </p:nvPr>
        </p:nvSpPr>
        <p:spPr/>
        <p:txBody>
          <a:bodyPr/>
          <a:lstStyle/>
          <a:p>
            <a:fld id="{44DFA624-750A-466D-A7CF-D797D1B00651}" type="slidenum">
              <a:rPr lang="en-US" smtClean="0"/>
              <a:t>‹#›</a:t>
            </a:fld>
            <a:endParaRPr lang="en-US"/>
          </a:p>
        </p:txBody>
      </p:sp>
    </p:spTree>
    <p:extLst>
      <p:ext uri="{BB962C8B-B14F-4D97-AF65-F5344CB8AC3E}">
        <p14:creationId xmlns:p14="http://schemas.microsoft.com/office/powerpoint/2010/main" val="40038031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80DF-061F-49C6-6758-98C2B4A451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86D589-A23A-4053-E7A3-8FBD91B67A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A0ED23-9C54-488A-E12E-97956EBECC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2098D6-9CEA-8594-DC9E-4A59CB206D9E}"/>
              </a:ext>
            </a:extLst>
          </p:cNvPr>
          <p:cNvSpPr>
            <a:spLocks noGrp="1"/>
          </p:cNvSpPr>
          <p:nvPr>
            <p:ph type="dt" sz="half" idx="10"/>
          </p:nvPr>
        </p:nvSpPr>
        <p:spPr/>
        <p:txBody>
          <a:bodyPr/>
          <a:lstStyle/>
          <a:p>
            <a:fld id="{501E7822-5CC0-4329-B7A3-9798008E977E}" type="datetimeFigureOut">
              <a:rPr lang="en-US" smtClean="0"/>
              <a:t>1/16/24</a:t>
            </a:fld>
            <a:endParaRPr lang="en-US"/>
          </a:p>
        </p:txBody>
      </p:sp>
      <p:sp>
        <p:nvSpPr>
          <p:cNvPr id="6" name="Footer Placeholder 5">
            <a:extLst>
              <a:ext uri="{FF2B5EF4-FFF2-40B4-BE49-F238E27FC236}">
                <a16:creationId xmlns:a16="http://schemas.microsoft.com/office/drawing/2014/main" id="{386484B8-293F-8952-7C95-0644CDC718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548754-5E05-2F9C-F045-2D3CEEDAE6B0}"/>
              </a:ext>
            </a:extLst>
          </p:cNvPr>
          <p:cNvSpPr>
            <a:spLocks noGrp="1"/>
          </p:cNvSpPr>
          <p:nvPr>
            <p:ph type="sldNum" sz="quarter" idx="12"/>
          </p:nvPr>
        </p:nvSpPr>
        <p:spPr/>
        <p:txBody>
          <a:bodyPr/>
          <a:lstStyle/>
          <a:p>
            <a:fld id="{44DFA624-750A-466D-A7CF-D797D1B00651}" type="slidenum">
              <a:rPr lang="en-US" smtClean="0"/>
              <a:t>‹#›</a:t>
            </a:fld>
            <a:endParaRPr lang="en-US"/>
          </a:p>
        </p:txBody>
      </p:sp>
    </p:spTree>
    <p:extLst>
      <p:ext uri="{BB962C8B-B14F-4D97-AF65-F5344CB8AC3E}">
        <p14:creationId xmlns:p14="http://schemas.microsoft.com/office/powerpoint/2010/main" val="22756029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BF899-EAAD-DE56-0D0C-2B800FD968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4083FE-3E22-6374-FF0B-EB5674589A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8363E3-B5D2-5BA6-8E96-8229531877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91D9D1-4F6B-0D26-6104-8AC71D7C5D2C}"/>
              </a:ext>
            </a:extLst>
          </p:cNvPr>
          <p:cNvSpPr>
            <a:spLocks noGrp="1"/>
          </p:cNvSpPr>
          <p:nvPr>
            <p:ph type="dt" sz="half" idx="10"/>
          </p:nvPr>
        </p:nvSpPr>
        <p:spPr/>
        <p:txBody>
          <a:bodyPr/>
          <a:lstStyle/>
          <a:p>
            <a:fld id="{501E7822-5CC0-4329-B7A3-9798008E977E}" type="datetimeFigureOut">
              <a:rPr lang="en-US" smtClean="0"/>
              <a:t>1/16/24</a:t>
            </a:fld>
            <a:endParaRPr lang="en-US"/>
          </a:p>
        </p:txBody>
      </p:sp>
      <p:sp>
        <p:nvSpPr>
          <p:cNvPr id="6" name="Footer Placeholder 5">
            <a:extLst>
              <a:ext uri="{FF2B5EF4-FFF2-40B4-BE49-F238E27FC236}">
                <a16:creationId xmlns:a16="http://schemas.microsoft.com/office/drawing/2014/main" id="{F7ACCA08-F5D4-7DC3-63E1-CC69054CE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3557B-D702-1E84-D36D-C93EEB3657BF}"/>
              </a:ext>
            </a:extLst>
          </p:cNvPr>
          <p:cNvSpPr>
            <a:spLocks noGrp="1"/>
          </p:cNvSpPr>
          <p:nvPr>
            <p:ph type="sldNum" sz="quarter" idx="12"/>
          </p:nvPr>
        </p:nvSpPr>
        <p:spPr/>
        <p:txBody>
          <a:bodyPr/>
          <a:lstStyle/>
          <a:p>
            <a:fld id="{44DFA624-750A-466D-A7CF-D797D1B00651}" type="slidenum">
              <a:rPr lang="en-US" smtClean="0"/>
              <a:t>‹#›</a:t>
            </a:fld>
            <a:endParaRPr lang="en-US"/>
          </a:p>
        </p:txBody>
      </p:sp>
    </p:spTree>
    <p:extLst>
      <p:ext uri="{BB962C8B-B14F-4D97-AF65-F5344CB8AC3E}">
        <p14:creationId xmlns:p14="http://schemas.microsoft.com/office/powerpoint/2010/main" val="324325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2CA6-E6E0-504A-8578-1D4E8287174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D2BE76-82DC-BE17-09EB-3DFF30C0BA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8FE49F-133F-E0DE-1751-75250D36CBF9}"/>
              </a:ext>
            </a:extLst>
          </p:cNvPr>
          <p:cNvSpPr>
            <a:spLocks noGrp="1"/>
          </p:cNvSpPr>
          <p:nvPr>
            <p:ph type="dt" sz="half" idx="10"/>
          </p:nvPr>
        </p:nvSpPr>
        <p:spPr/>
        <p:txBody>
          <a:bodyPr/>
          <a:lstStyle/>
          <a:p>
            <a:fld id="{501E7822-5CC0-4329-B7A3-9798008E977E}" type="datetimeFigureOut">
              <a:rPr lang="en-US" smtClean="0"/>
              <a:t>1/16/24</a:t>
            </a:fld>
            <a:endParaRPr lang="en-US"/>
          </a:p>
        </p:txBody>
      </p:sp>
      <p:sp>
        <p:nvSpPr>
          <p:cNvPr id="5" name="Footer Placeholder 4">
            <a:extLst>
              <a:ext uri="{FF2B5EF4-FFF2-40B4-BE49-F238E27FC236}">
                <a16:creationId xmlns:a16="http://schemas.microsoft.com/office/drawing/2014/main" id="{A606CEEA-91C8-5915-5C81-8D5609358E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C7DB9-0822-5112-6D42-4E3DE564B077}"/>
              </a:ext>
            </a:extLst>
          </p:cNvPr>
          <p:cNvSpPr>
            <a:spLocks noGrp="1"/>
          </p:cNvSpPr>
          <p:nvPr>
            <p:ph type="sldNum" sz="quarter" idx="12"/>
          </p:nvPr>
        </p:nvSpPr>
        <p:spPr/>
        <p:txBody>
          <a:bodyPr/>
          <a:lstStyle/>
          <a:p>
            <a:fld id="{44DFA624-750A-466D-A7CF-D797D1B00651}" type="slidenum">
              <a:rPr lang="en-US" smtClean="0"/>
              <a:t>‹#›</a:t>
            </a:fld>
            <a:endParaRPr lang="en-US"/>
          </a:p>
        </p:txBody>
      </p:sp>
    </p:spTree>
    <p:extLst>
      <p:ext uri="{BB962C8B-B14F-4D97-AF65-F5344CB8AC3E}">
        <p14:creationId xmlns:p14="http://schemas.microsoft.com/office/powerpoint/2010/main" val="8507633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1A82B1-A84D-CED1-9493-96024DE32E9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64BB02-FBA7-81C4-332F-45955B74EBD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BCC947-6AA1-F02D-7C52-E67DDE7F72C3}"/>
              </a:ext>
            </a:extLst>
          </p:cNvPr>
          <p:cNvSpPr>
            <a:spLocks noGrp="1"/>
          </p:cNvSpPr>
          <p:nvPr>
            <p:ph type="dt" sz="half" idx="10"/>
          </p:nvPr>
        </p:nvSpPr>
        <p:spPr/>
        <p:txBody>
          <a:bodyPr/>
          <a:lstStyle/>
          <a:p>
            <a:fld id="{501E7822-5CC0-4329-B7A3-9798008E977E}" type="datetimeFigureOut">
              <a:rPr lang="en-US" smtClean="0"/>
              <a:t>1/16/24</a:t>
            </a:fld>
            <a:endParaRPr lang="en-US"/>
          </a:p>
        </p:txBody>
      </p:sp>
      <p:sp>
        <p:nvSpPr>
          <p:cNvPr id="5" name="Footer Placeholder 4">
            <a:extLst>
              <a:ext uri="{FF2B5EF4-FFF2-40B4-BE49-F238E27FC236}">
                <a16:creationId xmlns:a16="http://schemas.microsoft.com/office/drawing/2014/main" id="{35143A86-1480-772F-9065-971710E25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08CBD-B20E-BC14-E8FA-CBAAB65DF65F}"/>
              </a:ext>
            </a:extLst>
          </p:cNvPr>
          <p:cNvSpPr>
            <a:spLocks noGrp="1"/>
          </p:cNvSpPr>
          <p:nvPr>
            <p:ph type="sldNum" sz="quarter" idx="12"/>
          </p:nvPr>
        </p:nvSpPr>
        <p:spPr/>
        <p:txBody>
          <a:bodyPr/>
          <a:lstStyle/>
          <a:p>
            <a:fld id="{44DFA624-750A-466D-A7CF-D797D1B00651}" type="slidenum">
              <a:rPr lang="en-US" smtClean="0"/>
              <a:t>‹#›</a:t>
            </a:fld>
            <a:endParaRPr lang="en-US"/>
          </a:p>
        </p:txBody>
      </p:sp>
    </p:spTree>
    <p:extLst>
      <p:ext uri="{BB962C8B-B14F-4D97-AF65-F5344CB8AC3E}">
        <p14:creationId xmlns:p14="http://schemas.microsoft.com/office/powerpoint/2010/main" val="28967169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1664700"/>
            <a:ext cx="8534400" cy="3532408"/>
          </a:xfrm>
        </p:spPr>
        <p:txBody>
          <a:bodyPr/>
          <a:lstStyle>
            <a:lvl1pPr marL="0" indent="0" algn="ctr">
              <a:buNone/>
              <a:defRPr/>
            </a:lvl1pPr>
            <a:lvl2pPr marL="609036" indent="0" algn="ctr">
              <a:buNone/>
              <a:defRPr/>
            </a:lvl2pPr>
            <a:lvl3pPr marL="1218072" indent="0" algn="ctr">
              <a:buNone/>
              <a:defRPr/>
            </a:lvl3pPr>
            <a:lvl4pPr marL="1827108" indent="0" algn="ctr">
              <a:buNone/>
              <a:defRPr/>
            </a:lvl4pPr>
            <a:lvl5pPr marL="2436144" indent="0" algn="ctr">
              <a:buNone/>
              <a:defRPr/>
            </a:lvl5pPr>
            <a:lvl6pPr marL="3045181" indent="0" algn="ctr">
              <a:buNone/>
              <a:defRPr/>
            </a:lvl6pPr>
            <a:lvl7pPr marL="3654217" indent="0" algn="ctr">
              <a:buNone/>
              <a:defRPr/>
            </a:lvl7pPr>
            <a:lvl8pPr marL="4263253" indent="0" algn="ctr">
              <a:buNone/>
              <a:defRPr/>
            </a:lvl8pPr>
            <a:lvl9pPr marL="4872289" indent="0" algn="ctr">
              <a:buNone/>
              <a:defRPr/>
            </a:lvl9pPr>
          </a:lstStyle>
          <a:p>
            <a:r>
              <a:rPr lang="en-US" dirty="0"/>
              <a:t>Click to edit Master subtitle style</a:t>
            </a:r>
          </a:p>
        </p:txBody>
      </p:sp>
      <p:sp>
        <p:nvSpPr>
          <p:cNvPr id="6" name="Title 1"/>
          <p:cNvSpPr>
            <a:spLocks noGrp="1"/>
          </p:cNvSpPr>
          <p:nvPr>
            <p:ph type="title"/>
          </p:nvPr>
        </p:nvSpPr>
        <p:spPr>
          <a:xfrm>
            <a:off x="0" y="175944"/>
            <a:ext cx="12192000" cy="1340768"/>
          </a:xfrm>
          <a:prstGeom prst="rect">
            <a:avLst/>
          </a:prstGeom>
          <a:noFill/>
        </p:spPr>
        <p:txBody>
          <a:bodyPr/>
          <a:lstStyle>
            <a:lvl1pPr>
              <a:defRPr>
                <a:solidFill>
                  <a:srgbClr val="002450"/>
                </a:solidFill>
              </a:defRPr>
            </a:lvl1pPr>
          </a:lstStyle>
          <a:p>
            <a:r>
              <a:rPr lang="en-US" dirty="0"/>
              <a:t>Click to edit Master title style</a:t>
            </a:r>
          </a:p>
        </p:txBody>
      </p:sp>
    </p:spTree>
    <p:extLst>
      <p:ext uri="{BB962C8B-B14F-4D97-AF65-F5344CB8AC3E}">
        <p14:creationId xmlns:p14="http://schemas.microsoft.com/office/powerpoint/2010/main" val="3724273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125025"/>
            <a:ext cx="10363200" cy="41924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19378753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9144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488755"/>
            <a:ext cx="5080000" cy="3911365"/>
          </a:xfrm>
        </p:spPr>
        <p:txBody>
          <a:bodyPr/>
          <a:lstStyle>
            <a:lvl1pPr>
              <a:defRPr sz="3730"/>
            </a:lvl1pPr>
            <a:lvl2pPr>
              <a:defRPr sz="3197"/>
            </a:lvl2pPr>
            <a:lvl3pPr>
              <a:defRPr sz="2664"/>
            </a:lvl3pPr>
            <a:lvl4pPr>
              <a:defRPr sz="2398"/>
            </a:lvl4pPr>
            <a:lvl5pPr>
              <a:defRPr sz="2398"/>
            </a:lvl5pPr>
            <a:lvl6pPr>
              <a:defRPr sz="2398"/>
            </a:lvl6pPr>
            <a:lvl7pPr>
              <a:defRPr sz="2398"/>
            </a:lvl7pPr>
            <a:lvl8pPr>
              <a:defRPr sz="2398"/>
            </a:lvl8pPr>
            <a:lvl9pPr>
              <a:defRPr sz="23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
        <p:nvSpPr>
          <p:cNvPr id="6" name="Title 1"/>
          <p:cNvSpPr>
            <a:spLocks noGrp="1"/>
          </p:cNvSpPr>
          <p:nvPr>
            <p:ph type="title"/>
          </p:nvPr>
        </p:nvSpPr>
        <p:spPr>
          <a:xfrm>
            <a:off x="0" y="169796"/>
            <a:ext cx="12192000" cy="926470"/>
          </a:xfrm>
          <a:prstGeom prst="rect">
            <a:avLst/>
          </a:prstGeom>
          <a:noFill/>
        </p:spPr>
        <p:txBody>
          <a:bodyPr/>
          <a:lstStyle>
            <a:lvl1pPr>
              <a:defRPr>
                <a:solidFill>
                  <a:srgbClr val="003465"/>
                </a:solidFill>
              </a:defRPr>
            </a:lvl1pPr>
          </a:lstStyle>
          <a:p>
            <a:r>
              <a:rPr lang="en-US" dirty="0"/>
              <a:t>Click to edit Master title style</a:t>
            </a:r>
          </a:p>
        </p:txBody>
      </p:sp>
    </p:spTree>
    <p:extLst>
      <p:ext uri="{BB962C8B-B14F-4D97-AF65-F5344CB8AC3E}">
        <p14:creationId xmlns:p14="http://schemas.microsoft.com/office/powerpoint/2010/main" val="3015990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69795"/>
            <a:ext cx="12192000" cy="1340768"/>
          </a:xfrm>
          <a:prstGeom prst="rect">
            <a:avLst/>
          </a:prstGeom>
          <a:noFill/>
        </p:spPr>
        <p:txBody>
          <a:bodyPr/>
          <a:lstStyle>
            <a:lvl1pPr>
              <a:defRPr>
                <a:solidFill>
                  <a:srgbClr val="002450"/>
                </a:solidFill>
              </a:defRPr>
            </a:lvl1pPr>
          </a:lstStyle>
          <a:p>
            <a:r>
              <a:rPr lang="en-US" dirty="0"/>
              <a:t>Click to edit Master title style</a:t>
            </a:r>
          </a:p>
        </p:txBody>
      </p:sp>
      <p:sp>
        <p:nvSpPr>
          <p:cNvPr id="3"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3115797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33963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664" b="0" i="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4263"/>
            </a:lvl1pPr>
            <a:lvl2pPr marL="609036" indent="0">
              <a:buNone/>
              <a:defRPr sz="3730"/>
            </a:lvl2pPr>
            <a:lvl3pPr marL="1218072" indent="0">
              <a:buNone/>
              <a:defRPr sz="3197"/>
            </a:lvl3pPr>
            <a:lvl4pPr marL="1827108" indent="0">
              <a:buNone/>
              <a:defRPr sz="2664"/>
            </a:lvl4pPr>
            <a:lvl5pPr marL="2436144" indent="0">
              <a:buNone/>
              <a:defRPr sz="2664"/>
            </a:lvl5pPr>
            <a:lvl6pPr marL="3045181" indent="0">
              <a:buNone/>
              <a:defRPr sz="2664"/>
            </a:lvl6pPr>
            <a:lvl7pPr marL="3654217" indent="0">
              <a:buNone/>
              <a:defRPr sz="2664"/>
            </a:lvl7pPr>
            <a:lvl8pPr marL="4263253" indent="0">
              <a:buNone/>
              <a:defRPr sz="2664"/>
            </a:lvl8pPr>
            <a:lvl9pPr marL="4872289" indent="0">
              <a:buNone/>
              <a:defRPr sz="2664"/>
            </a:lvl9pPr>
          </a:lstStyle>
          <a:p>
            <a:pPr lvl="0"/>
            <a:r>
              <a:rPr lang="en-US" noProof="0" dirty="0"/>
              <a:t>Drag picture to placeholder or click icon to add</a:t>
            </a:r>
          </a:p>
        </p:txBody>
      </p:sp>
      <p:sp>
        <p:nvSpPr>
          <p:cNvPr id="4" name="Text Placeholder 3"/>
          <p:cNvSpPr>
            <a:spLocks noGrp="1"/>
          </p:cNvSpPr>
          <p:nvPr>
            <p:ph type="body" sz="half" idx="2"/>
          </p:nvPr>
        </p:nvSpPr>
        <p:spPr>
          <a:xfrm>
            <a:off x="2389717" y="5367339"/>
            <a:ext cx="7315200" cy="725958"/>
          </a:xfrm>
        </p:spPr>
        <p:txBody>
          <a:bodyPr/>
          <a:lstStyle>
            <a:lvl1pPr marL="0" indent="0">
              <a:buNone/>
              <a:defRPr sz="1865"/>
            </a:lvl1pPr>
            <a:lvl2pPr marL="609036" indent="0">
              <a:buNone/>
              <a:defRPr sz="1599"/>
            </a:lvl2pPr>
            <a:lvl3pPr marL="1218072" indent="0">
              <a:buNone/>
              <a:defRPr sz="1332"/>
            </a:lvl3pPr>
            <a:lvl4pPr marL="1827108" indent="0">
              <a:buNone/>
              <a:defRPr sz="1199"/>
            </a:lvl4pPr>
            <a:lvl5pPr marL="2436144" indent="0">
              <a:buNone/>
              <a:defRPr sz="1199"/>
            </a:lvl5pPr>
            <a:lvl6pPr marL="3045181" indent="0">
              <a:buNone/>
              <a:defRPr sz="1199"/>
            </a:lvl6pPr>
            <a:lvl7pPr marL="3654217" indent="0">
              <a:buNone/>
              <a:defRPr sz="1199"/>
            </a:lvl7pPr>
            <a:lvl8pPr marL="4263253" indent="0">
              <a:buNone/>
              <a:defRPr sz="1199"/>
            </a:lvl8pPr>
            <a:lvl9pPr marL="4872289" indent="0">
              <a:buNone/>
              <a:defRPr sz="1199"/>
            </a:lvl9pPr>
          </a:lstStyle>
          <a:p>
            <a:pPr lvl="0"/>
            <a:r>
              <a:rPr lang="en-US"/>
              <a:t>Click to edit Master text styles</a:t>
            </a:r>
          </a:p>
        </p:txBody>
      </p:sp>
      <p:sp>
        <p:nvSpPr>
          <p:cNvPr id="5"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4225020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34076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3"/>
          </p:nvPr>
        </p:nvSpPr>
        <p:spPr>
          <a:xfrm>
            <a:off x="6768075" y="6165305"/>
            <a:ext cx="5204949" cy="556172"/>
          </a:xfrm>
          <a:prstGeom prst="rect">
            <a:avLst/>
          </a:prstGeom>
        </p:spPr>
        <p:txBody>
          <a:bodyPr vert="horz" lIns="91440" tIns="45720" rIns="91440" bIns="45720" rtlCol="0" anchor="ctr"/>
          <a:lstStyle>
            <a:lvl1pPr algn="ctr">
              <a:defRPr sz="1599">
                <a:solidFill>
                  <a:srgbClr val="800000"/>
                </a:solidFill>
              </a:defRPr>
            </a:lvl1pPr>
          </a:lstStyle>
          <a:p>
            <a:endParaRPr lang="en-US" dirty="0"/>
          </a:p>
        </p:txBody>
      </p:sp>
    </p:spTree>
    <p:extLst>
      <p:ext uri="{BB962C8B-B14F-4D97-AF65-F5344CB8AC3E}">
        <p14:creationId xmlns:p14="http://schemas.microsoft.com/office/powerpoint/2010/main" val="217419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846"/>
            <a:ext cx="10515600" cy="1323807"/>
          </a:xfrm>
          <a:prstGeom prst="rect">
            <a:avLst/>
          </a:prstGeom>
        </p:spPr>
        <p:txBody>
          <a:bodyPr/>
          <a:lstStyle/>
          <a:p>
            <a:r>
              <a:rPr lang="en-US"/>
              <a:t>Click to edit Master title style</a:t>
            </a:r>
          </a:p>
        </p:txBody>
      </p:sp>
      <p:sp>
        <p:nvSpPr>
          <p:cNvPr id="3" name="Footer Placeholder 2"/>
          <p:cNvSpPr>
            <a:spLocks noGrp="1"/>
          </p:cNvSpPr>
          <p:nvPr>
            <p:ph type="ftr" sz="quarter" idx="10"/>
          </p:nvPr>
        </p:nvSpPr>
        <p:spPr>
          <a:xfrm>
            <a:off x="3863510" y="6119510"/>
            <a:ext cx="5204949" cy="556172"/>
          </a:xfrm>
          <a:prstGeom prst="rect">
            <a:avLst/>
          </a:prstGeom>
        </p:spPr>
        <p:txBody>
          <a:bodyPr/>
          <a:lstStyle/>
          <a:p>
            <a:endParaRPr lang="en-US" dirty="0"/>
          </a:p>
        </p:txBody>
      </p:sp>
    </p:spTree>
    <p:extLst>
      <p:ext uri="{BB962C8B-B14F-4D97-AF65-F5344CB8AC3E}">
        <p14:creationId xmlns:p14="http://schemas.microsoft.com/office/powerpoint/2010/main" val="19332728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256A9E-3500-EA4B-8C16-9D04FE19EF76}"/>
              </a:ext>
            </a:extLst>
          </p:cNvPr>
          <p:cNvSpPr/>
          <p:nvPr/>
        </p:nvSpPr>
        <p:spPr>
          <a:xfrm>
            <a:off x="-1" y="5266944"/>
            <a:ext cx="12192001" cy="1591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a:p>
        </p:txBody>
      </p:sp>
      <p:pic>
        <p:nvPicPr>
          <p:cNvPr id="15" name="Picture 14">
            <a:extLst>
              <a:ext uri="{FF2B5EF4-FFF2-40B4-BE49-F238E27FC236}">
                <a16:creationId xmlns:a16="http://schemas.microsoft.com/office/drawing/2014/main" id="{8E23748B-02E2-2D44-802A-FEE3E2598D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585216"/>
            <a:ext cx="12191999" cy="5143500"/>
          </a:xfrm>
          <a:prstGeom prst="rect">
            <a:avLst/>
          </a:prstGeom>
        </p:spPr>
      </p:pic>
      <p:pic>
        <p:nvPicPr>
          <p:cNvPr id="16" name="Picture 15">
            <a:extLst>
              <a:ext uri="{FF2B5EF4-FFF2-40B4-BE49-F238E27FC236}">
                <a16:creationId xmlns:a16="http://schemas.microsoft.com/office/drawing/2014/main" id="{5D8BE109-130F-8F44-BDF9-A6B0787CBF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857439"/>
            <a:ext cx="12192000" cy="1088908"/>
          </a:xfrm>
          <a:prstGeom prst="rect">
            <a:avLst/>
          </a:prstGeom>
        </p:spPr>
      </p:pic>
      <p:sp>
        <p:nvSpPr>
          <p:cNvPr id="17" name="Rectangle 16">
            <a:extLst>
              <a:ext uri="{FF2B5EF4-FFF2-40B4-BE49-F238E27FC236}">
                <a16:creationId xmlns:a16="http://schemas.microsoft.com/office/drawing/2014/main" id="{E821AFC3-99BB-DE45-8DC8-1260D987C996}"/>
              </a:ext>
            </a:extLst>
          </p:cNvPr>
          <p:cNvSpPr/>
          <p:nvPr/>
        </p:nvSpPr>
        <p:spPr>
          <a:xfrm>
            <a:off x="0" y="976491"/>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800" dirty="0">
              <a:solidFill>
                <a:srgbClr val="63666A"/>
              </a:solidFill>
            </a:endParaRPr>
          </a:p>
        </p:txBody>
      </p:sp>
      <p:pic>
        <p:nvPicPr>
          <p:cNvPr id="18" name="Picture 17">
            <a:extLst>
              <a:ext uri="{FF2B5EF4-FFF2-40B4-BE49-F238E27FC236}">
                <a16:creationId xmlns:a16="http://schemas.microsoft.com/office/drawing/2014/main" id="{32726957-4EC1-8A46-B94B-D8CFB970B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97433" y="1104335"/>
            <a:ext cx="3118524" cy="572030"/>
          </a:xfrm>
          <a:prstGeom prst="rect">
            <a:avLst/>
          </a:prstGeom>
        </p:spPr>
      </p:pic>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713509" y="4456646"/>
            <a:ext cx="10820401" cy="1451877"/>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720435" y="5954327"/>
            <a:ext cx="10820400" cy="499147"/>
          </a:xfrm>
          <a:prstGeom prst="rect">
            <a:avLst/>
          </a:prstGeom>
        </p:spPr>
        <p:txBody>
          <a:bodyPr anchor="t">
            <a:normAutofit/>
          </a:bodyPr>
          <a:lstStyle>
            <a:lvl1pPr marL="0" indent="0" algn="l">
              <a:buNone/>
              <a:defRPr sz="1500" b="0">
                <a:solidFill>
                  <a:srgbClr val="FFA30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Subhead Title Arial Bold Uppercase</a:t>
            </a:r>
          </a:p>
        </p:txBody>
      </p:sp>
    </p:spTree>
    <p:extLst>
      <p:ext uri="{BB962C8B-B14F-4D97-AF65-F5344CB8AC3E}">
        <p14:creationId xmlns:p14="http://schemas.microsoft.com/office/powerpoint/2010/main" val="353151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Basic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397691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06065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756095"/>
            <a:ext cx="10820400" cy="4077778"/>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2469953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Ad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859537"/>
            <a:ext cx="10820400" cy="51018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1428750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Paragraph + 2 Column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3"/>
            <a:ext cx="10820400" cy="1495568"/>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425566"/>
            <a:ext cx="5280025"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5">
            <a:extLst>
              <a:ext uri="{FF2B5EF4-FFF2-40B4-BE49-F238E27FC236}">
                <a16:creationId xmlns:a16="http://schemas.microsoft.com/office/drawing/2014/main" id="{033EA86E-006A-7B43-84FC-FD4176465C5E}"/>
              </a:ext>
            </a:extLst>
          </p:cNvPr>
          <p:cNvSpPr>
            <a:spLocks noGrp="1"/>
          </p:cNvSpPr>
          <p:nvPr>
            <p:ph type="body" sz="quarter" idx="12" hasCustomPrompt="1"/>
          </p:nvPr>
        </p:nvSpPr>
        <p:spPr>
          <a:xfrm>
            <a:off x="6199188" y="3425566"/>
            <a:ext cx="5334000" cy="2472315"/>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624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ubhead + Righ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83805"/>
            <a:ext cx="10820400" cy="477259"/>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7127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6691313" y="2448243"/>
            <a:ext cx="4841875" cy="3262312"/>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3164282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column + lists">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9"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6" name="Text Placeholder 5">
            <a:extLst>
              <a:ext uri="{FF2B5EF4-FFF2-40B4-BE49-F238E27FC236}">
                <a16:creationId xmlns:a16="http://schemas.microsoft.com/office/drawing/2014/main" id="{3EE99F41-08EF-9347-B093-6FA7CE06CE4C}"/>
              </a:ext>
            </a:extLst>
          </p:cNvPr>
          <p:cNvSpPr>
            <a:spLocks noGrp="1"/>
          </p:cNvSpPr>
          <p:nvPr>
            <p:ph type="body" sz="quarter" idx="11" hasCustomPrompt="1"/>
          </p:nvPr>
        </p:nvSpPr>
        <p:spPr>
          <a:xfrm>
            <a:off x="712789"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3">
            <a:extLst>
              <a:ext uri="{FF2B5EF4-FFF2-40B4-BE49-F238E27FC236}">
                <a16:creationId xmlns:a16="http://schemas.microsoft.com/office/drawing/2014/main" id="{11F03BB4-41CC-E849-9B55-3687F7E74FB2}"/>
              </a:ext>
            </a:extLst>
          </p:cNvPr>
          <p:cNvSpPr>
            <a:spLocks noGrp="1"/>
          </p:cNvSpPr>
          <p:nvPr>
            <p:ph type="body" sz="quarter" idx="12"/>
          </p:nvPr>
        </p:nvSpPr>
        <p:spPr>
          <a:xfrm>
            <a:off x="4515861"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4" name="Text Placeholder 5">
            <a:extLst>
              <a:ext uri="{FF2B5EF4-FFF2-40B4-BE49-F238E27FC236}">
                <a16:creationId xmlns:a16="http://schemas.microsoft.com/office/drawing/2014/main" id="{4E0B8D83-42B6-614A-BF5E-568D4CCB81C5}"/>
              </a:ext>
            </a:extLst>
          </p:cNvPr>
          <p:cNvSpPr>
            <a:spLocks noGrp="1"/>
          </p:cNvSpPr>
          <p:nvPr>
            <p:ph type="body" sz="quarter" idx="13" hasCustomPrompt="1"/>
          </p:nvPr>
        </p:nvSpPr>
        <p:spPr>
          <a:xfrm>
            <a:off x="4515861"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3">
            <a:extLst>
              <a:ext uri="{FF2B5EF4-FFF2-40B4-BE49-F238E27FC236}">
                <a16:creationId xmlns:a16="http://schemas.microsoft.com/office/drawing/2014/main" id="{D87D397B-C93F-7E45-B774-40EAFDD10394}"/>
              </a:ext>
            </a:extLst>
          </p:cNvPr>
          <p:cNvSpPr>
            <a:spLocks noGrp="1"/>
          </p:cNvSpPr>
          <p:nvPr>
            <p:ph type="body" sz="quarter" idx="14"/>
          </p:nvPr>
        </p:nvSpPr>
        <p:spPr>
          <a:xfrm>
            <a:off x="8318935" y="1783803"/>
            <a:ext cx="3256539" cy="1953488"/>
          </a:xfrm>
          <a:prstGeom prst="rect">
            <a:avLst/>
          </a:prstGeom>
        </p:spPr>
        <p:txBody>
          <a:bodyPr>
            <a:normAutofit/>
          </a:bodyPr>
          <a:lstStyle>
            <a:lvl1pPr marL="0" indent="0">
              <a:spcBef>
                <a:spcPts val="900"/>
              </a:spcBef>
              <a:buNone/>
              <a:defRPr sz="10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16" name="Text Placeholder 5">
            <a:extLst>
              <a:ext uri="{FF2B5EF4-FFF2-40B4-BE49-F238E27FC236}">
                <a16:creationId xmlns:a16="http://schemas.microsoft.com/office/drawing/2014/main" id="{EC34C2E0-58DE-7A43-AA08-BFAF28E816BD}"/>
              </a:ext>
            </a:extLst>
          </p:cNvPr>
          <p:cNvSpPr>
            <a:spLocks noGrp="1"/>
          </p:cNvSpPr>
          <p:nvPr>
            <p:ph type="body" sz="quarter" idx="15" hasCustomPrompt="1"/>
          </p:nvPr>
        </p:nvSpPr>
        <p:spPr>
          <a:xfrm>
            <a:off x="8318935" y="3944392"/>
            <a:ext cx="3256539" cy="1953489"/>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66128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ubhead + Left im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3162"/>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5741989" y="1783804"/>
            <a:ext cx="5791921" cy="502197"/>
          </a:xfrm>
          <a:prstGeom prst="rect">
            <a:avLst/>
          </a:prstGeom>
        </p:spPr>
        <p:txBody>
          <a:bodyPr>
            <a:normAutofit/>
          </a:bodyPr>
          <a:lstStyle>
            <a:lvl1pPr marL="0" indent="0">
              <a:spcBef>
                <a:spcPts val="900"/>
              </a:spcBef>
              <a:buNone/>
              <a:defRPr sz="1800" b="1">
                <a:solidFill>
                  <a:schemeClr val="accent3"/>
                </a:solidFill>
              </a:defRPr>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3" name="Text Placeholder 2">
            <a:extLst>
              <a:ext uri="{FF2B5EF4-FFF2-40B4-BE49-F238E27FC236}">
                <a16:creationId xmlns:a16="http://schemas.microsoft.com/office/drawing/2014/main" id="{24DD22DC-0323-DE40-B106-89BDCB28ED31}"/>
              </a:ext>
            </a:extLst>
          </p:cNvPr>
          <p:cNvSpPr>
            <a:spLocks noGrp="1"/>
          </p:cNvSpPr>
          <p:nvPr>
            <p:ph type="body" sz="quarter" idx="11"/>
          </p:nvPr>
        </p:nvSpPr>
        <p:spPr>
          <a:xfrm>
            <a:off x="5741989" y="2448243"/>
            <a:ext cx="5791921" cy="3553546"/>
          </a:xfrm>
          <a:prstGeom prst="rect">
            <a:avLst/>
          </a:prstGeom>
        </p:spPr>
        <p:txBody>
          <a:bodyPr>
            <a:normAutofit/>
          </a:bodyPr>
          <a:lstStyle>
            <a:lvl1pPr>
              <a:defRPr sz="1500"/>
            </a:lvl1pPr>
            <a:lvl2pPr>
              <a:defRPr sz="1350"/>
            </a:lvl2pPr>
            <a:lvl3pPr>
              <a:defRPr sz="12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F74931AF-EAFD-EA49-AF39-2FC3819F2AAD}"/>
              </a:ext>
            </a:extLst>
          </p:cNvPr>
          <p:cNvSpPr>
            <a:spLocks noGrp="1"/>
          </p:cNvSpPr>
          <p:nvPr>
            <p:ph type="pic" sz="quarter" idx="12"/>
          </p:nvPr>
        </p:nvSpPr>
        <p:spPr>
          <a:xfrm>
            <a:off x="713507" y="1783803"/>
            <a:ext cx="4786460" cy="3553546"/>
          </a:xfrm>
          <a:prstGeom prst="rect">
            <a:avLst/>
          </a:prstGeom>
        </p:spPr>
        <p:txBody>
          <a:bodyPr>
            <a:normAutofit/>
          </a:bodyPr>
          <a:lstStyle/>
          <a:p>
            <a:r>
              <a:rPr lang="en-US"/>
              <a:t>Click icon to add picture</a:t>
            </a:r>
            <a:endParaRPr lang="en-US" dirty="0"/>
          </a:p>
        </p:txBody>
      </p:sp>
    </p:spTree>
    <p:extLst>
      <p:ext uri="{BB962C8B-B14F-4D97-AF65-F5344CB8AC3E}">
        <p14:creationId xmlns:p14="http://schemas.microsoft.com/office/powerpoint/2010/main" val="4283004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Arrow Graphic">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9" y="48243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4" name="Text Placeholder 3">
            <a:extLst>
              <a:ext uri="{FF2B5EF4-FFF2-40B4-BE49-F238E27FC236}">
                <a16:creationId xmlns:a16="http://schemas.microsoft.com/office/drawing/2014/main" id="{2A986596-390E-3248-87B9-968CFA788F82}"/>
              </a:ext>
            </a:extLst>
          </p:cNvPr>
          <p:cNvSpPr>
            <a:spLocks noGrp="1"/>
          </p:cNvSpPr>
          <p:nvPr>
            <p:ph type="body" sz="quarter" idx="10"/>
          </p:nvPr>
        </p:nvSpPr>
        <p:spPr>
          <a:xfrm>
            <a:off x="712788" y="1799703"/>
            <a:ext cx="10820400" cy="1629297"/>
          </a:xfrm>
          <a:prstGeom prst="rect">
            <a:avLst/>
          </a:prstGeom>
        </p:spPr>
        <p:txBody>
          <a:bodyPr>
            <a:normAutofit/>
          </a:bodyPr>
          <a:lstStyle>
            <a:lvl1pPr marL="0" indent="0">
              <a:spcBef>
                <a:spcPts val="900"/>
              </a:spcBef>
              <a:buNone/>
              <a:defRPr sz="135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grpSp>
        <p:nvGrpSpPr>
          <p:cNvPr id="3" name="Group 2">
            <a:extLst>
              <a:ext uri="{FF2B5EF4-FFF2-40B4-BE49-F238E27FC236}">
                <a16:creationId xmlns:a16="http://schemas.microsoft.com/office/drawing/2014/main" id="{9E05FC27-17DE-5341-9B82-5BC8E358862D}"/>
              </a:ext>
            </a:extLst>
          </p:cNvPr>
          <p:cNvGrpSpPr/>
          <p:nvPr/>
        </p:nvGrpSpPr>
        <p:grpSpPr>
          <a:xfrm>
            <a:off x="689929" y="3762292"/>
            <a:ext cx="10843259" cy="1791495"/>
            <a:chOff x="435178" y="2479802"/>
            <a:chExt cx="11600741" cy="2466390"/>
          </a:xfrm>
        </p:grpSpPr>
        <p:grpSp>
          <p:nvGrpSpPr>
            <p:cNvPr id="2" name="Group 1">
              <a:extLst>
                <a:ext uri="{FF2B5EF4-FFF2-40B4-BE49-F238E27FC236}">
                  <a16:creationId xmlns:a16="http://schemas.microsoft.com/office/drawing/2014/main" id="{12ED8254-7417-744A-901A-09C5D307E38F}"/>
                </a:ext>
              </a:extLst>
            </p:cNvPr>
            <p:cNvGrpSpPr/>
            <p:nvPr/>
          </p:nvGrpSpPr>
          <p:grpSpPr>
            <a:xfrm>
              <a:off x="435178" y="2479802"/>
              <a:ext cx="10483600" cy="2457957"/>
              <a:chOff x="435178" y="2479803"/>
              <a:chExt cx="7003884" cy="1642112"/>
            </a:xfrm>
          </p:grpSpPr>
          <p:sp>
            <p:nvSpPr>
              <p:cNvPr id="8" name="Rectangle 7">
                <a:extLst>
                  <a:ext uri="{FF2B5EF4-FFF2-40B4-BE49-F238E27FC236}">
                    <a16:creationId xmlns:a16="http://schemas.microsoft.com/office/drawing/2014/main" id="{21939AEF-633E-4046-A275-FA291A7C14BB}"/>
                  </a:ext>
                </a:extLst>
              </p:cNvPr>
              <p:cNvSpPr/>
              <p:nvPr/>
            </p:nvSpPr>
            <p:spPr>
              <a:xfrm>
                <a:off x="5623319" y="2481373"/>
                <a:ext cx="1815743" cy="1640541"/>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0" name="Rectangle 9">
                <a:extLst>
                  <a:ext uri="{FF2B5EF4-FFF2-40B4-BE49-F238E27FC236}">
                    <a16:creationId xmlns:a16="http://schemas.microsoft.com/office/drawing/2014/main" id="{877CCE8B-EF49-DC4E-A6E5-AFD5248B88BF}"/>
                  </a:ext>
                </a:extLst>
              </p:cNvPr>
              <p:cNvSpPr/>
              <p:nvPr/>
            </p:nvSpPr>
            <p:spPr>
              <a:xfrm>
                <a:off x="3923673" y="2481373"/>
                <a:ext cx="1815743" cy="1640541"/>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1" name="Triangle 10">
                <a:extLst>
                  <a:ext uri="{FF2B5EF4-FFF2-40B4-BE49-F238E27FC236}">
                    <a16:creationId xmlns:a16="http://schemas.microsoft.com/office/drawing/2014/main" id="{15FE7054-20A9-154F-A106-AA821961B158}"/>
                  </a:ext>
                </a:extLst>
              </p:cNvPr>
              <p:cNvSpPr/>
              <p:nvPr/>
            </p:nvSpPr>
            <p:spPr>
              <a:xfrm rot="5400000">
                <a:off x="5292095" y="2927124"/>
                <a:ext cx="1642112" cy="747470"/>
              </a:xfrm>
              <a:prstGeom prst="triangle">
                <a:avLst>
                  <a:gd name="adj" fmla="val 51638"/>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2" name="Rectangle 11">
                <a:extLst>
                  <a:ext uri="{FF2B5EF4-FFF2-40B4-BE49-F238E27FC236}">
                    <a16:creationId xmlns:a16="http://schemas.microsoft.com/office/drawing/2014/main" id="{7A407B0A-EC50-AC4C-99BF-5BFEF1A9FEE7}"/>
                  </a:ext>
                </a:extLst>
              </p:cNvPr>
              <p:cNvSpPr/>
              <p:nvPr/>
            </p:nvSpPr>
            <p:spPr>
              <a:xfrm>
                <a:off x="2215849" y="2481373"/>
                <a:ext cx="1815743" cy="1640541"/>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3" name="Triangle 12">
                <a:extLst>
                  <a:ext uri="{FF2B5EF4-FFF2-40B4-BE49-F238E27FC236}">
                    <a16:creationId xmlns:a16="http://schemas.microsoft.com/office/drawing/2014/main" id="{9318B7BA-B216-614B-8D1A-819F9058314A}"/>
                  </a:ext>
                </a:extLst>
              </p:cNvPr>
              <p:cNvSpPr/>
              <p:nvPr/>
            </p:nvSpPr>
            <p:spPr>
              <a:xfrm rot="5400000">
                <a:off x="3584271" y="2927124"/>
                <a:ext cx="1642112" cy="747470"/>
              </a:xfrm>
              <a:prstGeom prst="triangle">
                <a:avLst>
                  <a:gd name="adj" fmla="val 51638"/>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4" name="Rectangle 13">
                <a:extLst>
                  <a:ext uri="{FF2B5EF4-FFF2-40B4-BE49-F238E27FC236}">
                    <a16:creationId xmlns:a16="http://schemas.microsoft.com/office/drawing/2014/main" id="{D04729D5-84B8-9C4D-95A3-423F56EAA772}"/>
                  </a:ext>
                </a:extLst>
              </p:cNvPr>
              <p:cNvSpPr/>
              <p:nvPr/>
            </p:nvSpPr>
            <p:spPr>
              <a:xfrm>
                <a:off x="435178" y="2481373"/>
                <a:ext cx="1815743" cy="1640541"/>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5" name="Triangle 14">
                <a:extLst>
                  <a:ext uri="{FF2B5EF4-FFF2-40B4-BE49-F238E27FC236}">
                    <a16:creationId xmlns:a16="http://schemas.microsoft.com/office/drawing/2014/main" id="{98CF6FB9-7F78-C240-A2C0-935EEFA1EB38}"/>
                  </a:ext>
                </a:extLst>
              </p:cNvPr>
              <p:cNvSpPr/>
              <p:nvPr/>
            </p:nvSpPr>
            <p:spPr>
              <a:xfrm rot="5400000">
                <a:off x="1803600" y="2927124"/>
                <a:ext cx="1642112" cy="747470"/>
              </a:xfrm>
              <a:prstGeom prst="triangle">
                <a:avLst>
                  <a:gd name="adj" fmla="val 51638"/>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16" name="object 2">
                <a:extLst>
                  <a:ext uri="{FF2B5EF4-FFF2-40B4-BE49-F238E27FC236}">
                    <a16:creationId xmlns:a16="http://schemas.microsoft.com/office/drawing/2014/main" id="{76F91A32-5014-8F49-BB67-4C34C7438A93}"/>
                  </a:ext>
                </a:extLst>
              </p:cNvPr>
              <p:cNvSpPr txBox="1"/>
              <p:nvPr/>
            </p:nvSpPr>
            <p:spPr>
              <a:xfrm>
                <a:off x="2754186"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17" name="object 2">
                <a:extLst>
                  <a:ext uri="{FF2B5EF4-FFF2-40B4-BE49-F238E27FC236}">
                    <a16:creationId xmlns:a16="http://schemas.microsoft.com/office/drawing/2014/main" id="{1ACC8DE2-EDAC-DF4A-9F52-E473E06373BB}"/>
                  </a:ext>
                </a:extLst>
              </p:cNvPr>
              <p:cNvSpPr txBox="1"/>
              <p:nvPr/>
            </p:nvSpPr>
            <p:spPr>
              <a:xfrm>
                <a:off x="4495385"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18" name="object 2">
                <a:extLst>
                  <a:ext uri="{FF2B5EF4-FFF2-40B4-BE49-F238E27FC236}">
                    <a16:creationId xmlns:a16="http://schemas.microsoft.com/office/drawing/2014/main" id="{B1CD7CDA-9EA8-4B43-9792-45DF90C5A629}"/>
                  </a:ext>
                </a:extLst>
              </p:cNvPr>
              <p:cNvSpPr txBox="1"/>
              <p:nvPr/>
            </p:nvSpPr>
            <p:spPr>
              <a:xfrm>
                <a:off x="6146830" y="3053065"/>
                <a:ext cx="395810" cy="395810"/>
              </a:xfrm>
              <a:prstGeom prst="ellipse">
                <a:avLst/>
              </a:prstGeom>
              <a:solidFill>
                <a:srgbClr val="4D4D4F"/>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grpSp>
        <p:sp>
          <p:nvSpPr>
            <p:cNvPr id="22" name="Triangle 21">
              <a:extLst>
                <a:ext uri="{FF2B5EF4-FFF2-40B4-BE49-F238E27FC236}">
                  <a16:creationId xmlns:a16="http://schemas.microsoft.com/office/drawing/2014/main" id="{3FE8F448-1A63-5E4E-B095-FBF5C7D0129F}"/>
                </a:ext>
              </a:extLst>
            </p:cNvPr>
            <p:cNvSpPr/>
            <p:nvPr/>
          </p:nvSpPr>
          <p:spPr>
            <a:xfrm rot="5400000">
              <a:off x="10247525" y="3157799"/>
              <a:ext cx="2457955" cy="1118832"/>
            </a:xfrm>
            <a:prstGeom prst="triangle">
              <a:avLst>
                <a:gd name="adj" fmla="val 51638"/>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grpSp>
      <p:sp>
        <p:nvSpPr>
          <p:cNvPr id="23" name="Text Placeholder 3">
            <a:extLst>
              <a:ext uri="{FF2B5EF4-FFF2-40B4-BE49-F238E27FC236}">
                <a16:creationId xmlns:a16="http://schemas.microsoft.com/office/drawing/2014/main" id="{51DC2F39-3958-DE4B-9287-6C6A2D786D7A}"/>
              </a:ext>
            </a:extLst>
          </p:cNvPr>
          <p:cNvSpPr>
            <a:spLocks noGrp="1"/>
          </p:cNvSpPr>
          <p:nvPr>
            <p:ph type="body" sz="quarter" idx="11"/>
          </p:nvPr>
        </p:nvSpPr>
        <p:spPr>
          <a:xfrm>
            <a:off x="912169" y="4018231"/>
            <a:ext cx="2340263"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ext Placeholder 3">
            <a:extLst>
              <a:ext uri="{FF2B5EF4-FFF2-40B4-BE49-F238E27FC236}">
                <a16:creationId xmlns:a16="http://schemas.microsoft.com/office/drawing/2014/main" id="{2C0861EE-4123-8047-B670-BBBAA34E3EB1}"/>
              </a:ext>
            </a:extLst>
          </p:cNvPr>
          <p:cNvSpPr>
            <a:spLocks noGrp="1"/>
          </p:cNvSpPr>
          <p:nvPr>
            <p:ph type="body" sz="quarter" idx="12"/>
          </p:nvPr>
        </p:nvSpPr>
        <p:spPr>
          <a:xfrm>
            <a:off x="4522877"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5" name="Text Placeholder 3">
            <a:extLst>
              <a:ext uri="{FF2B5EF4-FFF2-40B4-BE49-F238E27FC236}">
                <a16:creationId xmlns:a16="http://schemas.microsoft.com/office/drawing/2014/main" id="{EE95DA5E-0A86-BF4F-B4B6-5087C97589C9}"/>
              </a:ext>
            </a:extLst>
          </p:cNvPr>
          <p:cNvSpPr>
            <a:spLocks noGrp="1"/>
          </p:cNvSpPr>
          <p:nvPr>
            <p:ph type="body" sz="quarter" idx="13"/>
          </p:nvPr>
        </p:nvSpPr>
        <p:spPr>
          <a:xfrm>
            <a:off x="7008170"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6" name="Text Placeholder 3">
            <a:extLst>
              <a:ext uri="{FF2B5EF4-FFF2-40B4-BE49-F238E27FC236}">
                <a16:creationId xmlns:a16="http://schemas.microsoft.com/office/drawing/2014/main" id="{3819518D-0263-F143-990A-1270183732D0}"/>
              </a:ext>
            </a:extLst>
          </p:cNvPr>
          <p:cNvSpPr>
            <a:spLocks noGrp="1"/>
          </p:cNvSpPr>
          <p:nvPr>
            <p:ph type="body" sz="quarter" idx="14"/>
          </p:nvPr>
        </p:nvSpPr>
        <p:spPr>
          <a:xfrm>
            <a:off x="9305893" y="4018231"/>
            <a:ext cx="1754487" cy="1367008"/>
          </a:xfrm>
          <a:prstGeom prst="rect">
            <a:avLst/>
          </a:prstGeom>
        </p:spPr>
        <p:txBody>
          <a:bodyPr anchor="ctr">
            <a:normAutofit/>
          </a:bodyPr>
          <a:lstStyle>
            <a:lvl1pPr marL="0" indent="0" algn="l">
              <a:buNone/>
              <a:defRPr sz="120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91124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5 column graphic">
    <p:spTree>
      <p:nvGrpSpPr>
        <p:cNvPr id="1" name=""/>
        <p:cNvGrpSpPr/>
        <p:nvPr/>
      </p:nvGrpSpPr>
      <p:grpSpPr>
        <a:xfrm>
          <a:off x="0" y="0"/>
          <a:ext cx="0" cy="0"/>
          <a:chOff x="0" y="0"/>
          <a:chExt cx="0" cy="0"/>
        </a:xfrm>
      </p:grpSpPr>
      <p:sp>
        <p:nvSpPr>
          <p:cNvPr id="5" name="object 14">
            <a:extLst>
              <a:ext uri="{FF2B5EF4-FFF2-40B4-BE49-F238E27FC236}">
                <a16:creationId xmlns:a16="http://schemas.microsoft.com/office/drawing/2014/main" id="{42A7C324-6C24-3E45-B7B1-6E640B9B5F11}"/>
              </a:ext>
            </a:extLst>
          </p:cNvPr>
          <p:cNvSpPr/>
          <p:nvPr/>
        </p:nvSpPr>
        <p:spPr>
          <a:xfrm>
            <a:off x="713512"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p:nvSpPr>
        <p:spPr>
          <a:xfrm>
            <a:off x="127869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2400" dirty="0">
                <a:ln>
                  <a:solidFill>
                    <a:schemeClr val="bg1"/>
                  </a:solidFill>
                </a:ln>
                <a:solidFill>
                  <a:schemeClr val="bg1"/>
                </a:solidFill>
                <a:cs typeface="Trebuchet MS Regular" charset="0"/>
              </a:rPr>
              <a:t>1</a:t>
            </a: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840715"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sp>
        <p:nvSpPr>
          <p:cNvPr id="32" name="object 14">
            <a:extLst>
              <a:ext uri="{FF2B5EF4-FFF2-40B4-BE49-F238E27FC236}">
                <a16:creationId xmlns:a16="http://schemas.microsoft.com/office/drawing/2014/main" id="{56EAC386-F71E-394D-9875-9F6F1BA21184}"/>
              </a:ext>
            </a:extLst>
          </p:cNvPr>
          <p:cNvSpPr/>
          <p:nvPr/>
        </p:nvSpPr>
        <p:spPr>
          <a:xfrm>
            <a:off x="2917451"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FFA300"/>
          </a:solidFill>
          <a:ln w="28956">
            <a:noFill/>
          </a:ln>
        </p:spPr>
        <p:txBody>
          <a:bodyPr wrap="square" lIns="0" tIns="342900" rIns="0" bIns="0" rtlCol="0" anchor="t" anchorCtr="1">
            <a:normAutofit/>
          </a:bodyPr>
          <a:lstStyle/>
          <a:p>
            <a:pPr algn="ctr"/>
            <a:endParaRPr lang="en-US" sz="1050" dirty="0">
              <a:solidFill>
                <a:schemeClr val="accent2"/>
              </a:solidFill>
              <a:cs typeface="Trebuchet MS Regular" charset="0"/>
            </a:endParaRPr>
          </a:p>
        </p:txBody>
      </p:sp>
      <p:sp>
        <p:nvSpPr>
          <p:cNvPr id="33" name="object 2">
            <a:extLst>
              <a:ext uri="{FF2B5EF4-FFF2-40B4-BE49-F238E27FC236}">
                <a16:creationId xmlns:a16="http://schemas.microsoft.com/office/drawing/2014/main" id="{17A80D39-CFFD-D84E-A306-84303C4C5E74}"/>
              </a:ext>
            </a:extLst>
          </p:cNvPr>
          <p:cNvSpPr txBox="1"/>
          <p:nvPr/>
        </p:nvSpPr>
        <p:spPr>
          <a:xfrm>
            <a:off x="3482639"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34" name="Text Placeholder 3">
            <a:extLst>
              <a:ext uri="{FF2B5EF4-FFF2-40B4-BE49-F238E27FC236}">
                <a16:creationId xmlns:a16="http://schemas.microsoft.com/office/drawing/2014/main" id="{44F683E5-84E2-DE4C-A613-7AB461764426}"/>
              </a:ext>
            </a:extLst>
          </p:cNvPr>
          <p:cNvSpPr>
            <a:spLocks noGrp="1"/>
          </p:cNvSpPr>
          <p:nvPr>
            <p:ph type="body" sz="quarter" idx="19"/>
          </p:nvPr>
        </p:nvSpPr>
        <p:spPr>
          <a:xfrm>
            <a:off x="3044654"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5" name="object 14">
            <a:extLst>
              <a:ext uri="{FF2B5EF4-FFF2-40B4-BE49-F238E27FC236}">
                <a16:creationId xmlns:a16="http://schemas.microsoft.com/office/drawing/2014/main" id="{AFE97A2C-41A9-D845-9557-439DC5057CFF}"/>
              </a:ext>
            </a:extLst>
          </p:cNvPr>
          <p:cNvSpPr/>
          <p:nvPr/>
        </p:nvSpPr>
        <p:spPr>
          <a:xfrm>
            <a:off x="5097943"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3"/>
          </a:solidFill>
          <a:ln w="28956">
            <a:noFill/>
          </a:ln>
        </p:spPr>
        <p:txBody>
          <a:bodyPr wrap="square" lIns="0" tIns="342900" rIns="0" bIns="0" rtlCol="0" anchor="t" anchorCtr="1">
            <a:normAutofit/>
          </a:bodyPr>
          <a:lstStyle/>
          <a:p>
            <a:pPr algn="ctr"/>
            <a:endParaRPr lang="en-US" sz="1050" dirty="0">
              <a:solidFill>
                <a:schemeClr val="accent1"/>
              </a:solidFill>
              <a:cs typeface="Trebuchet MS Regular" charset="0"/>
            </a:endParaRPr>
          </a:p>
        </p:txBody>
      </p:sp>
      <p:sp>
        <p:nvSpPr>
          <p:cNvPr id="36" name="object 2">
            <a:extLst>
              <a:ext uri="{FF2B5EF4-FFF2-40B4-BE49-F238E27FC236}">
                <a16:creationId xmlns:a16="http://schemas.microsoft.com/office/drawing/2014/main" id="{E1F85520-2CD3-394D-B726-4816DE4CA42A}"/>
              </a:ext>
            </a:extLst>
          </p:cNvPr>
          <p:cNvSpPr txBox="1"/>
          <p:nvPr/>
        </p:nvSpPr>
        <p:spPr>
          <a:xfrm>
            <a:off x="5663131"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37" name="Text Placeholder 3">
            <a:extLst>
              <a:ext uri="{FF2B5EF4-FFF2-40B4-BE49-F238E27FC236}">
                <a16:creationId xmlns:a16="http://schemas.microsoft.com/office/drawing/2014/main" id="{E8656522-BC99-5844-8738-27ECE29A301B}"/>
              </a:ext>
            </a:extLst>
          </p:cNvPr>
          <p:cNvSpPr>
            <a:spLocks noGrp="1"/>
          </p:cNvSpPr>
          <p:nvPr>
            <p:ph type="body" sz="quarter" idx="20"/>
          </p:nvPr>
        </p:nvSpPr>
        <p:spPr>
          <a:xfrm>
            <a:off x="5225146"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8" name="object 14">
            <a:extLst>
              <a:ext uri="{FF2B5EF4-FFF2-40B4-BE49-F238E27FC236}">
                <a16:creationId xmlns:a16="http://schemas.microsoft.com/office/drawing/2014/main" id="{AE39ABA2-F7E4-5442-8811-EC9D323489DC}"/>
              </a:ext>
            </a:extLst>
          </p:cNvPr>
          <p:cNvSpPr/>
          <p:nvPr/>
        </p:nvSpPr>
        <p:spPr>
          <a:xfrm>
            <a:off x="7278435"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accent4"/>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39" name="object 2">
            <a:extLst>
              <a:ext uri="{FF2B5EF4-FFF2-40B4-BE49-F238E27FC236}">
                <a16:creationId xmlns:a16="http://schemas.microsoft.com/office/drawing/2014/main" id="{C0231480-94C0-2745-8E91-DD05831DE6FD}"/>
              </a:ext>
            </a:extLst>
          </p:cNvPr>
          <p:cNvSpPr txBox="1"/>
          <p:nvPr/>
        </p:nvSpPr>
        <p:spPr>
          <a:xfrm>
            <a:off x="7843623"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40" name="Text Placeholder 3">
            <a:extLst>
              <a:ext uri="{FF2B5EF4-FFF2-40B4-BE49-F238E27FC236}">
                <a16:creationId xmlns:a16="http://schemas.microsoft.com/office/drawing/2014/main" id="{C9DDC0D2-6C77-EA4C-AE0D-4B79690EADA0}"/>
              </a:ext>
            </a:extLst>
          </p:cNvPr>
          <p:cNvSpPr>
            <a:spLocks noGrp="1"/>
          </p:cNvSpPr>
          <p:nvPr>
            <p:ph type="body" sz="quarter" idx="21"/>
          </p:nvPr>
        </p:nvSpPr>
        <p:spPr>
          <a:xfrm>
            <a:off x="7405638"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41" name="object 14">
            <a:extLst>
              <a:ext uri="{FF2B5EF4-FFF2-40B4-BE49-F238E27FC236}">
                <a16:creationId xmlns:a16="http://schemas.microsoft.com/office/drawing/2014/main" id="{7D5CB86A-3E99-5A4E-9C2B-48E11E1DDF2A}"/>
              </a:ext>
            </a:extLst>
          </p:cNvPr>
          <p:cNvSpPr/>
          <p:nvPr/>
        </p:nvSpPr>
        <p:spPr>
          <a:xfrm>
            <a:off x="9458928" y="2405567"/>
            <a:ext cx="1887411" cy="1703446"/>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chemeClr val="tx1">
              <a:lumMod val="75000"/>
              <a:lumOff val="25000"/>
            </a:schemeClr>
          </a:solidFill>
          <a:ln w="28956">
            <a:noFill/>
          </a:ln>
        </p:spPr>
        <p:txBody>
          <a:bodyPr wrap="square" lIns="0" tIns="342900" rIns="0" bIns="0" rtlCol="0" anchor="t" anchorCtr="1">
            <a:normAutofit/>
          </a:bodyPr>
          <a:lstStyle/>
          <a:p>
            <a:pPr algn="ctr"/>
            <a:endParaRPr lang="en-US" sz="1050" dirty="0">
              <a:solidFill>
                <a:schemeClr val="bg1"/>
              </a:solidFill>
              <a:cs typeface="Trebuchet MS Regular" charset="0"/>
            </a:endParaRPr>
          </a:p>
        </p:txBody>
      </p:sp>
      <p:sp>
        <p:nvSpPr>
          <p:cNvPr id="42" name="object 2">
            <a:extLst>
              <a:ext uri="{FF2B5EF4-FFF2-40B4-BE49-F238E27FC236}">
                <a16:creationId xmlns:a16="http://schemas.microsoft.com/office/drawing/2014/main" id="{DCCC36C8-C2E3-AD4E-9FCA-BDEE1647B946}"/>
              </a:ext>
            </a:extLst>
          </p:cNvPr>
          <p:cNvSpPr txBox="1"/>
          <p:nvPr/>
        </p:nvSpPr>
        <p:spPr>
          <a:xfrm>
            <a:off x="10024115" y="2021574"/>
            <a:ext cx="784564" cy="601944"/>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2400" dirty="0">
                <a:ln>
                  <a:solidFill>
                    <a:schemeClr val="bg1"/>
                  </a:solidFill>
                </a:ln>
                <a:solidFill>
                  <a:schemeClr val="bg1"/>
                </a:solidFill>
                <a:cs typeface="Trebuchet MS Regular" charset="0"/>
              </a:rPr>
              <a:t>5</a:t>
            </a:r>
            <a:endParaRPr sz="2400" dirty="0">
              <a:ln>
                <a:solidFill>
                  <a:schemeClr val="bg1"/>
                </a:solidFill>
              </a:ln>
              <a:solidFill>
                <a:schemeClr val="bg1"/>
              </a:solidFill>
              <a:cs typeface="Trebuchet MS Regular" charset="0"/>
            </a:endParaRPr>
          </a:p>
        </p:txBody>
      </p:sp>
      <p:sp>
        <p:nvSpPr>
          <p:cNvPr id="43" name="Text Placeholder 3">
            <a:extLst>
              <a:ext uri="{FF2B5EF4-FFF2-40B4-BE49-F238E27FC236}">
                <a16:creationId xmlns:a16="http://schemas.microsoft.com/office/drawing/2014/main" id="{04FF2AB9-A8CE-D042-BBA0-EC5DADFE1E39}"/>
              </a:ext>
            </a:extLst>
          </p:cNvPr>
          <p:cNvSpPr>
            <a:spLocks noGrp="1"/>
          </p:cNvSpPr>
          <p:nvPr>
            <p:ph type="body" sz="quarter" idx="22"/>
          </p:nvPr>
        </p:nvSpPr>
        <p:spPr>
          <a:xfrm>
            <a:off x="9586131" y="2843826"/>
            <a:ext cx="1601503" cy="1056842"/>
          </a:xfrm>
          <a:prstGeom prst="rect">
            <a:avLst/>
          </a:prstGeom>
        </p:spPr>
        <p:txBody>
          <a:bodyPr anchor="ctr">
            <a:normAutofit/>
          </a:bodyPr>
          <a:lstStyle>
            <a:lvl1pPr marL="0" indent="0" algn="ctr">
              <a:buNone/>
              <a:defRPr sz="1050">
                <a:solidFill>
                  <a:schemeClr val="bg1"/>
                </a:solidFill>
              </a:defRPr>
            </a:lvl1pPr>
            <a:lvl2pPr marL="342900" indent="0">
              <a:buNone/>
              <a:defRPr sz="1050">
                <a:solidFill>
                  <a:schemeClr val="bg1"/>
                </a:solidFill>
              </a:defRPr>
            </a:lvl2pPr>
            <a:lvl3pPr marL="685800" indent="0">
              <a:buNone/>
              <a:defRPr sz="1050">
                <a:solidFill>
                  <a:schemeClr val="bg1"/>
                </a:solidFill>
              </a:defRPr>
            </a:lvl3pPr>
            <a:lvl4pPr marL="1028700" indent="0">
              <a:buNone/>
              <a:defRPr sz="1050">
                <a:solidFill>
                  <a:schemeClr val="bg1"/>
                </a:solidFill>
              </a:defRPr>
            </a:lvl4pPr>
            <a:lvl5pPr marL="1371600" indent="0">
              <a:buNone/>
              <a:defRPr sz="1050">
                <a:solidFill>
                  <a:schemeClr val="bg1"/>
                </a:solidFill>
              </a:defRPr>
            </a:lvl5pPr>
          </a:lstStyle>
          <a:p>
            <a:pPr lvl="0"/>
            <a:r>
              <a:rPr lang="en-US"/>
              <a:t>Click to edit Master text styles</a:t>
            </a:r>
          </a:p>
        </p:txBody>
      </p:sp>
      <p:sp>
        <p:nvSpPr>
          <p:cNvPr id="3" name="Text Placeholder 2">
            <a:extLst>
              <a:ext uri="{FF2B5EF4-FFF2-40B4-BE49-F238E27FC236}">
                <a16:creationId xmlns:a16="http://schemas.microsoft.com/office/drawing/2014/main" id="{E4D993C8-2168-224B-B11B-CBB6658DB1C2}"/>
              </a:ext>
            </a:extLst>
          </p:cNvPr>
          <p:cNvSpPr>
            <a:spLocks noGrp="1"/>
          </p:cNvSpPr>
          <p:nvPr>
            <p:ph type="body" sz="quarter" idx="23" hasCustomPrompt="1"/>
          </p:nvPr>
        </p:nvSpPr>
        <p:spPr>
          <a:xfrm>
            <a:off x="7127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5" name="Text Placeholder 2">
            <a:extLst>
              <a:ext uri="{FF2B5EF4-FFF2-40B4-BE49-F238E27FC236}">
                <a16:creationId xmlns:a16="http://schemas.microsoft.com/office/drawing/2014/main" id="{E9E156A9-63B9-0D4D-A1F8-80EFCA1B2A89}"/>
              </a:ext>
            </a:extLst>
          </p:cNvPr>
          <p:cNvSpPr>
            <a:spLocks noGrp="1"/>
          </p:cNvSpPr>
          <p:nvPr>
            <p:ph type="body" sz="quarter" idx="24" hasCustomPrompt="1"/>
          </p:nvPr>
        </p:nvSpPr>
        <p:spPr>
          <a:xfrm>
            <a:off x="2922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6" name="Text Placeholder 2">
            <a:extLst>
              <a:ext uri="{FF2B5EF4-FFF2-40B4-BE49-F238E27FC236}">
                <a16:creationId xmlns:a16="http://schemas.microsoft.com/office/drawing/2014/main" id="{9273885B-6CDF-A64C-9F9F-94B44588A386}"/>
              </a:ext>
            </a:extLst>
          </p:cNvPr>
          <p:cNvSpPr>
            <a:spLocks noGrp="1"/>
          </p:cNvSpPr>
          <p:nvPr>
            <p:ph type="body" sz="quarter" idx="25" hasCustomPrompt="1"/>
          </p:nvPr>
        </p:nvSpPr>
        <p:spPr>
          <a:xfrm>
            <a:off x="50815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7" name="Text Placeholder 2">
            <a:extLst>
              <a:ext uri="{FF2B5EF4-FFF2-40B4-BE49-F238E27FC236}">
                <a16:creationId xmlns:a16="http://schemas.microsoft.com/office/drawing/2014/main" id="{6769DFBE-A0FB-1247-B7FD-0030539C0E7C}"/>
              </a:ext>
            </a:extLst>
          </p:cNvPr>
          <p:cNvSpPr>
            <a:spLocks noGrp="1"/>
          </p:cNvSpPr>
          <p:nvPr>
            <p:ph type="body" sz="quarter" idx="26" hasCustomPrompt="1"/>
          </p:nvPr>
        </p:nvSpPr>
        <p:spPr>
          <a:xfrm>
            <a:off x="72786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
        <p:nvSpPr>
          <p:cNvPr id="48" name="Text Placeholder 2">
            <a:extLst>
              <a:ext uri="{FF2B5EF4-FFF2-40B4-BE49-F238E27FC236}">
                <a16:creationId xmlns:a16="http://schemas.microsoft.com/office/drawing/2014/main" id="{82D014FC-7138-6D42-B67F-0BD3BAEAD8DF}"/>
              </a:ext>
            </a:extLst>
          </p:cNvPr>
          <p:cNvSpPr>
            <a:spLocks noGrp="1"/>
          </p:cNvSpPr>
          <p:nvPr>
            <p:ph type="body" sz="quarter" idx="27" hasCustomPrompt="1"/>
          </p:nvPr>
        </p:nvSpPr>
        <p:spPr>
          <a:xfrm>
            <a:off x="9450389" y="4291050"/>
            <a:ext cx="1887537" cy="1219200"/>
          </a:xfrm>
          <a:prstGeom prst="rect">
            <a:avLst/>
          </a:prstGeom>
        </p:spPr>
        <p:txBody>
          <a:bodyPr>
            <a:normAutofit/>
          </a:bodyPr>
          <a:lstStyle>
            <a:lvl1pPr>
              <a:buClr>
                <a:srgbClr val="C00000"/>
              </a:buClr>
              <a:buSzPct val="120000"/>
              <a:defRPr sz="1050"/>
            </a:lvl1pPr>
            <a:lvl2pPr>
              <a:buClr>
                <a:srgbClr val="C00000"/>
              </a:buClr>
              <a:buSzPct val="120000"/>
              <a:defRPr sz="1050"/>
            </a:lvl2pPr>
            <a:lvl3pPr>
              <a:buClr>
                <a:srgbClr val="C00000"/>
              </a:buClr>
              <a:buSzPct val="120000"/>
              <a:defRPr sz="1050"/>
            </a:lvl3pPr>
            <a:lvl4pPr>
              <a:buClr>
                <a:srgbClr val="C00000"/>
              </a:buClr>
              <a:buSzPct val="120000"/>
              <a:defRPr sz="1050"/>
            </a:lvl4pPr>
            <a:lvl5pPr>
              <a:buClr>
                <a:srgbClr val="C00000"/>
              </a:buClr>
              <a:buSzPct val="120000"/>
              <a:defRPr sz="1050"/>
            </a:lvl5pPr>
          </a:lstStyle>
          <a:p>
            <a:pPr lvl="0"/>
            <a:r>
              <a:rPr lang="en-US" dirty="0"/>
              <a:t>Arial 14pt Text</a:t>
            </a:r>
          </a:p>
        </p:txBody>
      </p:sp>
    </p:spTree>
    <p:extLst>
      <p:ext uri="{BB962C8B-B14F-4D97-AF65-F5344CB8AC3E}">
        <p14:creationId xmlns:p14="http://schemas.microsoft.com/office/powerpoint/2010/main" val="9766644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meline graphic">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3F277FAD-4CC0-D548-8E6A-FE7BB0074F8C}"/>
              </a:ext>
            </a:extLst>
          </p:cNvPr>
          <p:cNvSpPr>
            <a:spLocks noGrp="1"/>
          </p:cNvSpPr>
          <p:nvPr>
            <p:ph type="ctrTitle" hasCustomPrompt="1"/>
          </p:nvPr>
        </p:nvSpPr>
        <p:spPr>
          <a:xfrm>
            <a:off x="713509" y="483157"/>
            <a:ext cx="10820401" cy="988192"/>
          </a:xfrm>
          <a:prstGeom prst="rect">
            <a:avLst/>
          </a:prstGeom>
        </p:spPr>
        <p:txBody>
          <a:bodyPr anchor="b">
            <a:normAutofit/>
          </a:bodyPr>
          <a:lstStyle>
            <a:lvl1pPr algn="l">
              <a:defRPr sz="2400" b="0">
                <a:solidFill>
                  <a:schemeClr val="tx2"/>
                </a:solidFill>
              </a:defRPr>
            </a:lvl1pPr>
          </a:lstStyle>
          <a:p>
            <a:r>
              <a:rPr lang="en-US" dirty="0"/>
              <a:t>Arial Bold 32pt Title</a:t>
            </a:r>
          </a:p>
        </p:txBody>
      </p:sp>
      <p:grpSp>
        <p:nvGrpSpPr>
          <p:cNvPr id="2" name="Group 1">
            <a:extLst>
              <a:ext uri="{FF2B5EF4-FFF2-40B4-BE49-F238E27FC236}">
                <a16:creationId xmlns:a16="http://schemas.microsoft.com/office/drawing/2014/main" id="{42689156-0CAF-CE40-AB00-388566D9D261}"/>
              </a:ext>
            </a:extLst>
          </p:cNvPr>
          <p:cNvGrpSpPr/>
          <p:nvPr/>
        </p:nvGrpSpPr>
        <p:grpSpPr>
          <a:xfrm>
            <a:off x="0" y="2942708"/>
            <a:ext cx="12200747" cy="2081569"/>
            <a:chOff x="-73152" y="1883661"/>
            <a:chExt cx="9304020" cy="1975107"/>
          </a:xfrm>
        </p:grpSpPr>
        <p:sp>
          <p:nvSpPr>
            <p:cNvPr id="23" name="Rectangle 22">
              <a:extLst>
                <a:ext uri="{FF2B5EF4-FFF2-40B4-BE49-F238E27FC236}">
                  <a16:creationId xmlns:a16="http://schemas.microsoft.com/office/drawing/2014/main" id="{776CC197-4915-4C47-B8D5-6E22638C80C0}"/>
                </a:ext>
              </a:extLst>
            </p:cNvPr>
            <p:cNvSpPr/>
            <p:nvPr/>
          </p:nvSpPr>
          <p:spPr>
            <a:xfrm>
              <a:off x="-73152" y="2651760"/>
              <a:ext cx="1865376" cy="438912"/>
            </a:xfrm>
            <a:prstGeom prst="rect">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5" name="Rectangle 24">
              <a:extLst>
                <a:ext uri="{FF2B5EF4-FFF2-40B4-BE49-F238E27FC236}">
                  <a16:creationId xmlns:a16="http://schemas.microsoft.com/office/drawing/2014/main" id="{77A78F78-E166-DB4C-BAC1-D0965F345FE1}"/>
                </a:ext>
              </a:extLst>
            </p:cNvPr>
            <p:cNvSpPr/>
            <p:nvPr/>
          </p:nvSpPr>
          <p:spPr>
            <a:xfrm>
              <a:off x="1787652" y="2651760"/>
              <a:ext cx="1865376" cy="438912"/>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6" name="Rectangle 25">
              <a:extLst>
                <a:ext uri="{FF2B5EF4-FFF2-40B4-BE49-F238E27FC236}">
                  <a16:creationId xmlns:a16="http://schemas.microsoft.com/office/drawing/2014/main" id="{AE6653D9-1DCF-7C42-9CF2-B7A90E6F7E5A}"/>
                </a:ext>
              </a:extLst>
            </p:cNvPr>
            <p:cNvSpPr/>
            <p:nvPr/>
          </p:nvSpPr>
          <p:spPr>
            <a:xfrm>
              <a:off x="3648456" y="2651760"/>
              <a:ext cx="1865376" cy="438912"/>
            </a:xfrm>
            <a:prstGeom prst="rect">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7" name="Rectangle 26">
              <a:extLst>
                <a:ext uri="{FF2B5EF4-FFF2-40B4-BE49-F238E27FC236}">
                  <a16:creationId xmlns:a16="http://schemas.microsoft.com/office/drawing/2014/main" id="{DA3C1EA2-6262-4B4D-BFDB-372864B53E57}"/>
                </a:ext>
              </a:extLst>
            </p:cNvPr>
            <p:cNvSpPr/>
            <p:nvPr/>
          </p:nvSpPr>
          <p:spPr>
            <a:xfrm>
              <a:off x="5509260" y="2651760"/>
              <a:ext cx="1865376" cy="438912"/>
            </a:xfrm>
            <a:prstGeom prst="rect">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8" name="Rectangle 27">
              <a:extLst>
                <a:ext uri="{FF2B5EF4-FFF2-40B4-BE49-F238E27FC236}">
                  <a16:creationId xmlns:a16="http://schemas.microsoft.com/office/drawing/2014/main" id="{614DC858-5BFD-0A46-ACB2-39AA1F3D801B}"/>
                </a:ext>
              </a:extLst>
            </p:cNvPr>
            <p:cNvSpPr/>
            <p:nvPr/>
          </p:nvSpPr>
          <p:spPr>
            <a:xfrm>
              <a:off x="7365492" y="2651760"/>
              <a:ext cx="1865376" cy="43891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sz="1350"/>
            </a:p>
          </p:txBody>
        </p:sp>
        <p:sp>
          <p:nvSpPr>
            <p:cNvPr id="29" name="Triangle 28">
              <a:extLst>
                <a:ext uri="{FF2B5EF4-FFF2-40B4-BE49-F238E27FC236}">
                  <a16:creationId xmlns:a16="http://schemas.microsoft.com/office/drawing/2014/main" id="{71F4E3CC-21AD-F945-8372-A18256CF23C7}"/>
                </a:ext>
              </a:extLst>
            </p:cNvPr>
            <p:cNvSpPr/>
            <p:nvPr/>
          </p:nvSpPr>
          <p:spPr>
            <a:xfrm>
              <a:off x="587502" y="2267712"/>
              <a:ext cx="539496" cy="384048"/>
            </a:xfrm>
            <a:prstGeom prst="triangle">
              <a:avLst/>
            </a:prstGeom>
            <a:solidFill>
              <a:srgbClr val="41B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0" name="Triangle 29">
              <a:extLst>
                <a:ext uri="{FF2B5EF4-FFF2-40B4-BE49-F238E27FC236}">
                  <a16:creationId xmlns:a16="http://schemas.microsoft.com/office/drawing/2014/main" id="{C4A0F0EF-A058-A946-84D5-5634C06D5572}"/>
                </a:ext>
              </a:extLst>
            </p:cNvPr>
            <p:cNvSpPr/>
            <p:nvPr/>
          </p:nvSpPr>
          <p:spPr>
            <a:xfrm>
              <a:off x="4318254" y="2267712"/>
              <a:ext cx="539496" cy="384048"/>
            </a:xfrm>
            <a:prstGeom prst="triangle">
              <a:avLst/>
            </a:prstGeom>
            <a:solidFill>
              <a:srgbClr val="006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31" name="Triangle 30">
              <a:extLst>
                <a:ext uri="{FF2B5EF4-FFF2-40B4-BE49-F238E27FC236}">
                  <a16:creationId xmlns:a16="http://schemas.microsoft.com/office/drawing/2014/main" id="{09A00FEA-B455-6246-AE45-F93A7AABE231}"/>
                </a:ext>
              </a:extLst>
            </p:cNvPr>
            <p:cNvSpPr/>
            <p:nvPr/>
          </p:nvSpPr>
          <p:spPr>
            <a:xfrm>
              <a:off x="8026146" y="2267712"/>
              <a:ext cx="539496" cy="384048"/>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4" name="Triangle 43">
              <a:extLst>
                <a:ext uri="{FF2B5EF4-FFF2-40B4-BE49-F238E27FC236}">
                  <a16:creationId xmlns:a16="http://schemas.microsoft.com/office/drawing/2014/main" id="{D708C2CE-884E-044C-932B-64794D7F7EFA}"/>
                </a:ext>
              </a:extLst>
            </p:cNvPr>
            <p:cNvSpPr/>
            <p:nvPr/>
          </p:nvSpPr>
          <p:spPr>
            <a:xfrm rot="10800000">
              <a:off x="2450592" y="3090672"/>
              <a:ext cx="539496" cy="384048"/>
            </a:xfrm>
            <a:prstGeom prst="triangle">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49" name="Triangle 48">
              <a:extLst>
                <a:ext uri="{FF2B5EF4-FFF2-40B4-BE49-F238E27FC236}">
                  <a16:creationId xmlns:a16="http://schemas.microsoft.com/office/drawing/2014/main" id="{AA98A588-D7EC-E34B-ABBC-C812789AF089}"/>
                </a:ext>
              </a:extLst>
            </p:cNvPr>
            <p:cNvSpPr/>
            <p:nvPr/>
          </p:nvSpPr>
          <p:spPr>
            <a:xfrm rot="10800000">
              <a:off x="6165342" y="3090672"/>
              <a:ext cx="539496" cy="384048"/>
            </a:xfrm>
            <a:prstGeom prst="triangle">
              <a:avLst/>
            </a:prstGeom>
            <a:solidFill>
              <a:srgbClr val="FFA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sz="1350"/>
            </a:p>
          </p:txBody>
        </p:sp>
        <p:sp>
          <p:nvSpPr>
            <p:cNvPr id="50" name="object 2">
              <a:extLst>
                <a:ext uri="{FF2B5EF4-FFF2-40B4-BE49-F238E27FC236}">
                  <a16:creationId xmlns:a16="http://schemas.microsoft.com/office/drawing/2014/main" id="{DDD0F621-D12F-B640-BDDB-0341446D0614}"/>
                </a:ext>
              </a:extLst>
            </p:cNvPr>
            <p:cNvSpPr txBox="1"/>
            <p:nvPr/>
          </p:nvSpPr>
          <p:spPr>
            <a:xfrm>
              <a:off x="659345" y="3474720"/>
              <a:ext cx="395810" cy="384048"/>
            </a:xfrm>
            <a:prstGeom prst="ellipse">
              <a:avLst/>
            </a:prstGeom>
            <a:solidFill>
              <a:srgbClr val="41B6E6"/>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sz="1800" dirty="0">
                  <a:ln>
                    <a:solidFill>
                      <a:schemeClr val="bg1"/>
                    </a:solidFill>
                  </a:ln>
                  <a:solidFill>
                    <a:schemeClr val="bg1"/>
                  </a:solidFill>
                  <a:cs typeface="Trebuchet MS Regular" charset="0"/>
                </a:rPr>
                <a:t>1</a:t>
              </a:r>
            </a:p>
          </p:txBody>
        </p:sp>
        <p:sp>
          <p:nvSpPr>
            <p:cNvPr id="51" name="object 2">
              <a:extLst>
                <a:ext uri="{FF2B5EF4-FFF2-40B4-BE49-F238E27FC236}">
                  <a16:creationId xmlns:a16="http://schemas.microsoft.com/office/drawing/2014/main" id="{EFC8C0AC-BF31-8F4C-BEBB-476B23D7965B}"/>
                </a:ext>
              </a:extLst>
            </p:cNvPr>
            <p:cNvSpPr txBox="1"/>
            <p:nvPr/>
          </p:nvSpPr>
          <p:spPr>
            <a:xfrm>
              <a:off x="2522434" y="1883662"/>
              <a:ext cx="395810" cy="384048"/>
            </a:xfrm>
            <a:prstGeom prst="ellipse">
              <a:avLst/>
            </a:prstGeom>
            <a:solidFill>
              <a:srgbClr val="63666A"/>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2</a:t>
              </a:r>
              <a:endParaRPr sz="1800" dirty="0">
                <a:ln>
                  <a:solidFill>
                    <a:schemeClr val="bg1"/>
                  </a:solidFill>
                </a:ln>
                <a:solidFill>
                  <a:schemeClr val="bg1"/>
                </a:solidFill>
                <a:cs typeface="Trebuchet MS Regular" charset="0"/>
              </a:endParaRPr>
            </a:p>
          </p:txBody>
        </p:sp>
        <p:sp>
          <p:nvSpPr>
            <p:cNvPr id="52" name="object 2">
              <a:extLst>
                <a:ext uri="{FF2B5EF4-FFF2-40B4-BE49-F238E27FC236}">
                  <a16:creationId xmlns:a16="http://schemas.microsoft.com/office/drawing/2014/main" id="{454AF190-49E4-E448-8AF0-2BCBD1BD8AC3}"/>
                </a:ext>
              </a:extLst>
            </p:cNvPr>
            <p:cNvSpPr txBox="1"/>
            <p:nvPr/>
          </p:nvSpPr>
          <p:spPr>
            <a:xfrm>
              <a:off x="6208681" y="1883661"/>
              <a:ext cx="395810" cy="384050"/>
            </a:xfrm>
            <a:prstGeom prst="ellipse">
              <a:avLst/>
            </a:prstGeom>
            <a:solidFill>
              <a:srgbClr val="FFA300"/>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4</a:t>
              </a:r>
              <a:endParaRPr sz="1800" dirty="0">
                <a:ln>
                  <a:solidFill>
                    <a:schemeClr val="bg1"/>
                  </a:solidFill>
                </a:ln>
                <a:solidFill>
                  <a:schemeClr val="bg1"/>
                </a:solidFill>
                <a:cs typeface="Trebuchet MS Regular" charset="0"/>
              </a:endParaRPr>
            </a:p>
          </p:txBody>
        </p:sp>
        <p:sp>
          <p:nvSpPr>
            <p:cNvPr id="53" name="object 2">
              <a:extLst>
                <a:ext uri="{FF2B5EF4-FFF2-40B4-BE49-F238E27FC236}">
                  <a16:creationId xmlns:a16="http://schemas.microsoft.com/office/drawing/2014/main" id="{C8F78263-DA86-F543-A5B8-6D0F3DD0CEF0}"/>
                </a:ext>
              </a:extLst>
            </p:cNvPr>
            <p:cNvSpPr txBox="1"/>
            <p:nvPr/>
          </p:nvSpPr>
          <p:spPr>
            <a:xfrm>
              <a:off x="4372620" y="3474720"/>
              <a:ext cx="395810" cy="384048"/>
            </a:xfrm>
            <a:prstGeom prst="ellipse">
              <a:avLst/>
            </a:prstGeom>
            <a:solidFill>
              <a:srgbClr val="00629B"/>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3</a:t>
              </a:r>
              <a:endParaRPr sz="1800" dirty="0">
                <a:ln>
                  <a:solidFill>
                    <a:schemeClr val="bg1"/>
                  </a:solidFill>
                </a:ln>
                <a:solidFill>
                  <a:schemeClr val="bg1"/>
                </a:solidFill>
                <a:cs typeface="Trebuchet MS Regular" charset="0"/>
              </a:endParaRPr>
            </a:p>
          </p:txBody>
        </p:sp>
        <p:sp>
          <p:nvSpPr>
            <p:cNvPr id="54" name="object 2">
              <a:extLst>
                <a:ext uri="{FF2B5EF4-FFF2-40B4-BE49-F238E27FC236}">
                  <a16:creationId xmlns:a16="http://schemas.microsoft.com/office/drawing/2014/main" id="{17651799-EBB4-DE4B-84C0-AF2BAC4C7ADA}"/>
                </a:ext>
              </a:extLst>
            </p:cNvPr>
            <p:cNvSpPr txBox="1"/>
            <p:nvPr/>
          </p:nvSpPr>
          <p:spPr>
            <a:xfrm>
              <a:off x="8101750" y="3474720"/>
              <a:ext cx="395810" cy="384048"/>
            </a:xfrm>
            <a:prstGeom prst="ellipse">
              <a:avLst/>
            </a:prstGeom>
            <a:solidFill>
              <a:schemeClr val="bg2">
                <a:lumMod val="50000"/>
              </a:schemeClr>
            </a:solidFill>
            <a:ln w="28575">
              <a:solidFill>
                <a:schemeClr val="bg1"/>
              </a:solidFill>
            </a:ln>
          </p:spPr>
          <p:txBody>
            <a:bodyPr vert="horz" wrap="none" lIns="0" tIns="0" rIns="0" bIns="0" rtlCol="0" anchor="ctr" anchorCtr="0">
              <a:normAutofit/>
            </a:bodyPr>
            <a:lstStyle/>
            <a:p>
              <a:pPr marL="9525" indent="-4763" algn="ctr">
                <a:lnSpc>
                  <a:spcPct val="100000"/>
                </a:lnSpc>
                <a:spcBef>
                  <a:spcPts val="79"/>
                </a:spcBef>
              </a:pPr>
              <a:r>
                <a:rPr lang="en-US" sz="1800" dirty="0">
                  <a:ln>
                    <a:solidFill>
                      <a:schemeClr val="bg1"/>
                    </a:solidFill>
                  </a:ln>
                  <a:solidFill>
                    <a:schemeClr val="bg1"/>
                  </a:solidFill>
                  <a:cs typeface="Trebuchet MS Regular" charset="0"/>
                </a:rPr>
                <a:t>5</a:t>
              </a:r>
              <a:endParaRPr sz="1800" dirty="0">
                <a:ln>
                  <a:solidFill>
                    <a:schemeClr val="bg1"/>
                  </a:solidFill>
                </a:ln>
                <a:solidFill>
                  <a:schemeClr val="bg1"/>
                </a:solidFill>
                <a:cs typeface="Trebuchet MS Regular" charset="0"/>
              </a:endParaRPr>
            </a:p>
          </p:txBody>
        </p:sp>
      </p:grpSp>
      <p:sp>
        <p:nvSpPr>
          <p:cNvPr id="55" name="Text Placeholder 3">
            <a:extLst>
              <a:ext uri="{FF2B5EF4-FFF2-40B4-BE49-F238E27FC236}">
                <a16:creationId xmlns:a16="http://schemas.microsoft.com/office/drawing/2014/main" id="{B136F2D4-8120-6745-AF56-12B694637DEA}"/>
              </a:ext>
            </a:extLst>
          </p:cNvPr>
          <p:cNvSpPr>
            <a:spLocks noGrp="1"/>
          </p:cNvSpPr>
          <p:nvPr>
            <p:ph type="body" sz="quarter" idx="10"/>
          </p:nvPr>
        </p:nvSpPr>
        <p:spPr>
          <a:xfrm>
            <a:off x="27432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6" name="Text Placeholder 3">
            <a:extLst>
              <a:ext uri="{FF2B5EF4-FFF2-40B4-BE49-F238E27FC236}">
                <a16:creationId xmlns:a16="http://schemas.microsoft.com/office/drawing/2014/main" id="{27D5652B-F0D1-6A47-99A7-4A492E2FAB4E}"/>
              </a:ext>
            </a:extLst>
          </p:cNvPr>
          <p:cNvSpPr>
            <a:spLocks noGrp="1"/>
          </p:cNvSpPr>
          <p:nvPr>
            <p:ph type="body" sz="quarter" idx="11"/>
          </p:nvPr>
        </p:nvSpPr>
        <p:spPr>
          <a:xfrm>
            <a:off x="512064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7" name="Text Placeholder 3">
            <a:extLst>
              <a:ext uri="{FF2B5EF4-FFF2-40B4-BE49-F238E27FC236}">
                <a16:creationId xmlns:a16="http://schemas.microsoft.com/office/drawing/2014/main" id="{3FDEED65-2DAD-8747-8ED2-50CB6D9D368B}"/>
              </a:ext>
            </a:extLst>
          </p:cNvPr>
          <p:cNvSpPr>
            <a:spLocks noGrp="1"/>
          </p:cNvSpPr>
          <p:nvPr>
            <p:ph type="body" sz="quarter" idx="12"/>
          </p:nvPr>
        </p:nvSpPr>
        <p:spPr>
          <a:xfrm>
            <a:off x="9966961" y="1978429"/>
            <a:ext cx="1993392" cy="1245952"/>
          </a:xfrm>
          <a:prstGeom prst="rect">
            <a:avLst/>
          </a:prstGeom>
        </p:spPr>
        <p:txBody>
          <a:bodyPr anchor="b">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8" name="Text Placeholder 3">
            <a:extLst>
              <a:ext uri="{FF2B5EF4-FFF2-40B4-BE49-F238E27FC236}">
                <a16:creationId xmlns:a16="http://schemas.microsoft.com/office/drawing/2014/main" id="{B5017829-45C4-074F-AE45-6F65C3D9CED0}"/>
              </a:ext>
            </a:extLst>
          </p:cNvPr>
          <p:cNvSpPr>
            <a:spLocks noGrp="1"/>
          </p:cNvSpPr>
          <p:nvPr>
            <p:ph type="body" sz="quarter" idx="13"/>
          </p:nvPr>
        </p:nvSpPr>
        <p:spPr>
          <a:xfrm>
            <a:off x="268833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
        <p:nvSpPr>
          <p:cNvPr id="59" name="Text Placeholder 3">
            <a:extLst>
              <a:ext uri="{FF2B5EF4-FFF2-40B4-BE49-F238E27FC236}">
                <a16:creationId xmlns:a16="http://schemas.microsoft.com/office/drawing/2014/main" id="{28A17CA5-B3CD-5A4B-9F57-A8C8AAB64825}"/>
              </a:ext>
            </a:extLst>
          </p:cNvPr>
          <p:cNvSpPr>
            <a:spLocks noGrp="1"/>
          </p:cNvSpPr>
          <p:nvPr>
            <p:ph type="body" sz="quarter" idx="14"/>
          </p:nvPr>
        </p:nvSpPr>
        <p:spPr>
          <a:xfrm>
            <a:off x="7534657" y="4705005"/>
            <a:ext cx="1993392" cy="1330035"/>
          </a:xfrm>
          <a:prstGeom prst="rect">
            <a:avLst/>
          </a:prstGeom>
        </p:spPr>
        <p:txBody>
          <a:bodyPr anchor="t">
            <a:normAutofit/>
          </a:bodyPr>
          <a:lstStyle>
            <a:lvl1pPr marL="0" indent="0" algn="ctr">
              <a:spcBef>
                <a:spcPts val="900"/>
              </a:spcBef>
              <a:buNone/>
              <a:defRPr sz="900"/>
            </a:lvl1pPr>
            <a:lvl2pPr marL="557213" indent="-214313">
              <a:spcBef>
                <a:spcPts val="900"/>
              </a:spcBef>
              <a:buFont typeface="Arial" panose="020B0604020202020204" pitchFamily="34" charset="0"/>
              <a:buChar char="•"/>
              <a:defRPr sz="1200"/>
            </a:lvl2pPr>
            <a:lvl3pPr marL="900113" indent="-214313">
              <a:spcBef>
                <a:spcPts val="900"/>
              </a:spcBef>
              <a:buFont typeface="Arial" panose="020B0604020202020204" pitchFamily="34" charset="0"/>
              <a:buChar char="•"/>
              <a:defRPr sz="1050"/>
            </a:lvl3pPr>
            <a:lvl4pPr marL="1028700" indent="0">
              <a:buNone/>
              <a:defRPr sz="1200"/>
            </a:lvl4pPr>
            <a:lvl5pPr marL="1371600" indent="0">
              <a:buNone/>
              <a:defRPr sz="1200"/>
            </a:lvl5pPr>
          </a:lstStyle>
          <a:p>
            <a:pPr lvl="0"/>
            <a:r>
              <a:rPr lang="en-US"/>
              <a:t>Click to edit Master text styles</a:t>
            </a:r>
          </a:p>
        </p:txBody>
      </p:sp>
    </p:spTree>
    <p:extLst>
      <p:ext uri="{BB962C8B-B14F-4D97-AF65-F5344CB8AC3E}">
        <p14:creationId xmlns:p14="http://schemas.microsoft.com/office/powerpoint/2010/main" val="1247122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ection Divi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515354A-3744-A841-A23A-E3EF44060291}"/>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1" name="Picture 10">
            <a:extLst>
              <a:ext uri="{FF2B5EF4-FFF2-40B4-BE49-F238E27FC236}">
                <a16:creationId xmlns:a16="http://schemas.microsoft.com/office/drawing/2014/main" id="{F914FF82-10FC-FD42-902E-7B50BF8EFAE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2" name="Picture 11">
            <a:extLst>
              <a:ext uri="{FF2B5EF4-FFF2-40B4-BE49-F238E27FC236}">
                <a16:creationId xmlns:a16="http://schemas.microsoft.com/office/drawing/2014/main" id="{1D0F16AB-2CE4-4144-B909-266EAABB25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3" name="Rectangle 12">
            <a:extLst>
              <a:ext uri="{FF2B5EF4-FFF2-40B4-BE49-F238E27FC236}">
                <a16:creationId xmlns:a16="http://schemas.microsoft.com/office/drawing/2014/main" id="{226710A6-DFD4-0942-AABB-A60E759F660E}"/>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4" name="Picture 13">
            <a:extLst>
              <a:ext uri="{FF2B5EF4-FFF2-40B4-BE49-F238E27FC236}">
                <a16:creationId xmlns:a16="http://schemas.microsoft.com/office/drawing/2014/main" id="{70023F1E-FF0F-A447-99CC-B9C2FE785D7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5" name="Text Placeholder 10">
            <a:extLst>
              <a:ext uri="{FF2B5EF4-FFF2-40B4-BE49-F238E27FC236}">
                <a16:creationId xmlns:a16="http://schemas.microsoft.com/office/drawing/2014/main" id="{2055765A-5707-F147-BB40-C02F56C0B15E}"/>
              </a:ext>
            </a:extLst>
          </p:cNvPr>
          <p:cNvSpPr>
            <a:spLocks noGrp="1"/>
          </p:cNvSpPr>
          <p:nvPr>
            <p:ph type="body" sz="quarter" idx="20" hasCustomPrompt="1"/>
          </p:nvPr>
        </p:nvSpPr>
        <p:spPr>
          <a:xfrm>
            <a:off x="5760720" y="3595931"/>
            <a:ext cx="5593080" cy="1102759"/>
          </a:xfrm>
          <a:prstGeom prst="rect">
            <a:avLst/>
          </a:prstGeom>
        </p:spPr>
        <p:txBody>
          <a:bodyPr anchor="ctr" anchorCtr="0">
            <a:normAutofit/>
          </a:bodyPr>
          <a:lstStyle>
            <a:lvl1pPr marL="0" indent="0" algn="ctr">
              <a:buNone/>
              <a:defRPr sz="1800" b="0">
                <a:solidFill>
                  <a:srgbClr val="FFA300"/>
                </a:solidFill>
              </a:defRPr>
            </a:lvl1pPr>
          </a:lstStyle>
          <a:p>
            <a:pPr lvl="0"/>
            <a:r>
              <a:rPr lang="en-US" dirty="0"/>
              <a:t>Section Divider Arial Bold 24pt</a:t>
            </a:r>
          </a:p>
        </p:txBody>
      </p:sp>
    </p:spTree>
    <p:extLst>
      <p:ext uri="{BB962C8B-B14F-4D97-AF65-F5344CB8AC3E}">
        <p14:creationId xmlns:p14="http://schemas.microsoft.com/office/powerpoint/2010/main" val="1981125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BBB75A7-5DE6-0B48-8A40-C89B7EB132C0}"/>
              </a:ext>
            </a:extLst>
          </p:cNvPr>
          <p:cNvSpPr/>
          <p:nvPr/>
        </p:nvSpPr>
        <p:spPr>
          <a:xfrm>
            <a:off x="-1" y="5817874"/>
            <a:ext cx="12192001" cy="10401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56ED808F-3361-814E-B378-D33D722E389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 y="1040126"/>
            <a:ext cx="12191999" cy="5143500"/>
          </a:xfrm>
          <a:prstGeom prst="rect">
            <a:avLst/>
          </a:prstGeom>
        </p:spPr>
      </p:pic>
      <p:pic>
        <p:nvPicPr>
          <p:cNvPr id="11" name="Picture 10">
            <a:extLst>
              <a:ext uri="{FF2B5EF4-FFF2-40B4-BE49-F238E27FC236}">
                <a16:creationId xmlns:a16="http://schemas.microsoft.com/office/drawing/2014/main" id="{03076AD2-9C68-1F4A-8AD1-571FEDEC95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605618"/>
            <a:ext cx="12192000" cy="1088908"/>
          </a:xfrm>
          <a:prstGeom prst="rect">
            <a:avLst/>
          </a:prstGeom>
        </p:spPr>
      </p:pic>
      <p:sp>
        <p:nvSpPr>
          <p:cNvPr id="12" name="Rectangle 11">
            <a:extLst>
              <a:ext uri="{FF2B5EF4-FFF2-40B4-BE49-F238E27FC236}">
                <a16:creationId xmlns:a16="http://schemas.microsoft.com/office/drawing/2014/main" id="{76786246-AC70-9246-97B0-0346E0567C76}"/>
              </a:ext>
            </a:extLst>
          </p:cNvPr>
          <p:cNvSpPr/>
          <p:nvPr/>
        </p:nvSpPr>
        <p:spPr>
          <a:xfrm>
            <a:off x="0" y="3724670"/>
            <a:ext cx="12192000" cy="839475"/>
          </a:xfrm>
          <a:prstGeom prst="rect">
            <a:avLst/>
          </a:prstGeom>
          <a:solidFill>
            <a:srgbClr val="6366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63666A"/>
              </a:solidFill>
            </a:endParaRPr>
          </a:p>
        </p:txBody>
      </p:sp>
      <p:pic>
        <p:nvPicPr>
          <p:cNvPr id="13" name="Picture 12">
            <a:extLst>
              <a:ext uri="{FF2B5EF4-FFF2-40B4-BE49-F238E27FC236}">
                <a16:creationId xmlns:a16="http://schemas.microsoft.com/office/drawing/2014/main" id="{A2209E7D-5313-E249-81D3-0CD861EABB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3719" y="3852514"/>
            <a:ext cx="3118524" cy="572030"/>
          </a:xfrm>
          <a:prstGeom prst="rect">
            <a:avLst/>
          </a:prstGeom>
        </p:spPr>
      </p:pic>
      <p:sp>
        <p:nvSpPr>
          <p:cNvPr id="8" name="Rectangle 7">
            <a:extLst>
              <a:ext uri="{FF2B5EF4-FFF2-40B4-BE49-F238E27FC236}">
                <a16:creationId xmlns:a16="http://schemas.microsoft.com/office/drawing/2014/main" id="{D6D8052D-5986-104C-991B-DC39F36DDBED}"/>
              </a:ext>
            </a:extLst>
          </p:cNvPr>
          <p:cNvSpPr/>
          <p:nvPr/>
        </p:nvSpPr>
        <p:spPr>
          <a:xfrm>
            <a:off x="8905642" y="3968040"/>
            <a:ext cx="1742785" cy="424732"/>
          </a:xfrm>
          <a:prstGeom prst="rect">
            <a:avLst/>
          </a:prstGeom>
        </p:spPr>
        <p:txBody>
          <a:bodyPr wrap="none">
            <a:spAutoFit/>
          </a:bodyPr>
          <a:lstStyle/>
          <a:p>
            <a:pPr marL="0" marR="0" lvl="0" indent="0" algn="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A300"/>
                </a:solidFill>
                <a:effectLst/>
                <a:uLnTx/>
                <a:uFillTx/>
                <a:latin typeface="+mn-lt"/>
                <a:ea typeface="+mn-ea"/>
                <a:cs typeface="+mn-cs"/>
              </a:rPr>
              <a:t>Questions?</a:t>
            </a:r>
          </a:p>
        </p:txBody>
      </p:sp>
    </p:spTree>
    <p:extLst>
      <p:ext uri="{BB962C8B-B14F-4D97-AF65-F5344CB8AC3E}">
        <p14:creationId xmlns:p14="http://schemas.microsoft.com/office/powerpoint/2010/main" val="3233033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3994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84053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cSld name="Section Title + Header + Bulle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77315E7D-D716-E648-B800-EA984E72A5B4}"/>
              </a:ext>
            </a:extLst>
          </p:cNvPr>
          <p:cNvSpPr>
            <a:spLocks noGrp="1"/>
          </p:cNvSpPr>
          <p:nvPr>
            <p:ph type="body" sz="quarter" idx="12" hasCustomPrompt="1"/>
          </p:nvPr>
        </p:nvSpPr>
        <p:spPr>
          <a:xfrm>
            <a:off x="877077" y="974462"/>
            <a:ext cx="10476723" cy="974064"/>
          </a:xfrm>
          <a:prstGeom prst="rect">
            <a:avLst/>
          </a:prstGeom>
        </p:spPr>
        <p:txBody>
          <a:bodyPr anchor="b">
            <a:normAutofit/>
          </a:bodyPr>
          <a:lstStyle>
            <a:lvl1pPr marL="0" indent="0">
              <a:buNone/>
              <a:defRPr sz="4000" b="1">
                <a:solidFill>
                  <a:schemeClr val="tx2"/>
                </a:solidFill>
              </a:defRPr>
            </a:lvl1pPr>
          </a:lstStyle>
          <a:p>
            <a:pPr lvl="0"/>
            <a:r>
              <a:rPr lang="en-US" dirty="0"/>
              <a:t>Arial Bold 40pt Title</a:t>
            </a:r>
          </a:p>
        </p:txBody>
      </p:sp>
      <p:cxnSp>
        <p:nvCxnSpPr>
          <p:cNvPr id="8" name="Straight Connector 7">
            <a:extLst>
              <a:ext uri="{FF2B5EF4-FFF2-40B4-BE49-F238E27FC236}">
                <a16:creationId xmlns:a16="http://schemas.microsoft.com/office/drawing/2014/main" id="{E54213CB-DD54-2F42-BE23-797010E30DA2}"/>
              </a:ext>
            </a:extLst>
          </p:cNvPr>
          <p:cNvCxnSpPr/>
          <p:nvPr/>
        </p:nvCxnSpPr>
        <p:spPr>
          <a:xfrm>
            <a:off x="0" y="844400"/>
            <a:ext cx="12192000" cy="0"/>
          </a:xfrm>
          <a:prstGeom prst="line">
            <a:avLst/>
          </a:prstGeom>
          <a:ln>
            <a:solidFill>
              <a:srgbClr val="636569"/>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C7CE242A-1B9D-3644-AEBB-2DC2F5826926}"/>
              </a:ext>
            </a:extLst>
          </p:cNvPr>
          <p:cNvSpPr>
            <a:spLocks noGrp="1"/>
          </p:cNvSpPr>
          <p:nvPr>
            <p:ph type="title" hasCustomPrompt="1"/>
          </p:nvPr>
        </p:nvSpPr>
        <p:spPr>
          <a:xfrm>
            <a:off x="877077" y="346806"/>
            <a:ext cx="10476722" cy="497588"/>
          </a:xfrm>
          <a:prstGeom prst="rect">
            <a:avLst/>
          </a:prstGeom>
        </p:spPr>
        <p:txBody>
          <a:bodyPr>
            <a:normAutofit/>
          </a:bodyPr>
          <a:lstStyle>
            <a:lvl1pPr>
              <a:defRPr sz="2800" b="1">
                <a:solidFill>
                  <a:schemeClr val="tx2"/>
                </a:solidFill>
              </a:defRPr>
            </a:lvl1pPr>
          </a:lstStyle>
          <a:p>
            <a:r>
              <a:rPr lang="en-US" dirty="0"/>
              <a:t>Arial Bold 28pt Section Header</a:t>
            </a:r>
          </a:p>
        </p:txBody>
      </p:sp>
      <p:sp>
        <p:nvSpPr>
          <p:cNvPr id="10" name="Text Placeholder 3">
            <a:extLst>
              <a:ext uri="{FF2B5EF4-FFF2-40B4-BE49-F238E27FC236}">
                <a16:creationId xmlns:a16="http://schemas.microsoft.com/office/drawing/2014/main" id="{B7BD09DA-55FB-C646-9687-9A5FA9683F35}"/>
              </a:ext>
            </a:extLst>
          </p:cNvPr>
          <p:cNvSpPr>
            <a:spLocks noGrp="1"/>
          </p:cNvSpPr>
          <p:nvPr>
            <p:ph type="body" sz="quarter" idx="13" hasCustomPrompt="1"/>
          </p:nvPr>
        </p:nvSpPr>
        <p:spPr>
          <a:xfrm>
            <a:off x="877077" y="2078587"/>
            <a:ext cx="10476722" cy="3552192"/>
          </a:xfrm>
          <a:prstGeom prst="rect">
            <a:avLst/>
          </a:prstGeom>
        </p:spPr>
        <p:txBody>
          <a:bodyPr/>
          <a:lstStyle>
            <a:lvl1pPr marL="412750" marR="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sz="2000"/>
            </a:lvl1pPr>
          </a:lstStyle>
          <a:p>
            <a:pPr lvl="0"/>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r>
              <a:rPr lang="en-US" dirty="0"/>
              <a:t>Bullet Arial 20pt</a:t>
            </a:r>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marL="412750" marR="0" lvl="0" indent="-412750" algn="l" defTabSz="685800" rtl="0" eaLnBrk="1" fontAlgn="auto" latinLnBrk="0" hangingPunct="1">
              <a:lnSpc>
                <a:spcPct val="100000"/>
              </a:lnSpc>
              <a:spcBef>
                <a:spcPts val="1000"/>
              </a:spcBef>
              <a:spcAft>
                <a:spcPts val="0"/>
              </a:spcAft>
              <a:buClr>
                <a:schemeClr val="accent1"/>
              </a:buClr>
              <a:buSzPct val="120000"/>
              <a:buFont typeface="Arial" panose="020B0604020202020204" pitchFamily="34" charset="0"/>
              <a:buChar char="•"/>
              <a:tabLst/>
              <a:defRPr/>
            </a:pPr>
            <a:endParaRPr lang="en-US" dirty="0"/>
          </a:p>
          <a:p>
            <a:pPr lvl="0"/>
            <a:endParaRPr lang="en-US" dirty="0"/>
          </a:p>
        </p:txBody>
      </p:sp>
    </p:spTree>
    <p:extLst>
      <p:ext uri="{BB962C8B-B14F-4D97-AF65-F5344CB8AC3E}">
        <p14:creationId xmlns:p14="http://schemas.microsoft.com/office/powerpoint/2010/main" val="4177369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570"/>
        <p:cNvGrpSpPr/>
        <p:nvPr/>
      </p:nvGrpSpPr>
      <p:grpSpPr>
        <a:xfrm>
          <a:off x="0" y="0"/>
          <a:ext cx="0" cy="0"/>
          <a:chOff x="0" y="0"/>
          <a:chExt cx="0" cy="0"/>
        </a:xfrm>
      </p:grpSpPr>
      <p:sp>
        <p:nvSpPr>
          <p:cNvPr id="571" name="Google Shape;571;p1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72" name="Google Shape;572;p1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573" name="Google Shape;573;p1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0412613C-B384-4B4D-A839-94BED19388A4}" type="datetimeFigureOut">
              <a:rPr lang="en-US" smtClean="0"/>
              <a:t>1/16/24</a:t>
            </a:fld>
            <a:endParaRPr lang="en-US"/>
          </a:p>
        </p:txBody>
      </p:sp>
      <p:sp>
        <p:nvSpPr>
          <p:cNvPr id="574" name="Google Shape;574;p1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575" name="Google Shape;575;p1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1D7DC066-CAF4-454F-B4E7-4B044ECD7007}" type="slidenum">
              <a:rPr lang="en-US" smtClean="0"/>
              <a:t>‹#›</a:t>
            </a:fld>
            <a:endParaRPr lang="en-US"/>
          </a:p>
        </p:txBody>
      </p:sp>
    </p:spTree>
    <p:extLst>
      <p:ext uri="{BB962C8B-B14F-4D97-AF65-F5344CB8AC3E}">
        <p14:creationId xmlns:p14="http://schemas.microsoft.com/office/powerpoint/2010/main" val="39379862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F3309D-2262-4A05-B900-E5F3CF37C480}"/>
              </a:ext>
            </a:extLst>
          </p:cNvPr>
          <p:cNvSpPr>
            <a:spLocks noGrp="1"/>
          </p:cNvSpPr>
          <p:nvPr>
            <p:ph type="dt" sz="half" idx="10"/>
          </p:nvPr>
        </p:nvSpPr>
        <p:spPr/>
        <p:txBody>
          <a:bodyPr/>
          <a:lstStyle/>
          <a:p>
            <a:fld id="{0412613C-B384-4B4D-A839-94BED19388A4}" type="datetimeFigureOut">
              <a:rPr lang="en-US" smtClean="0"/>
              <a:t>1/16/24</a:t>
            </a:fld>
            <a:endParaRPr lang="en-US"/>
          </a:p>
        </p:txBody>
      </p:sp>
      <p:sp>
        <p:nvSpPr>
          <p:cNvPr id="3" name="Footer Placeholder 2">
            <a:extLst>
              <a:ext uri="{FF2B5EF4-FFF2-40B4-BE49-F238E27FC236}">
                <a16:creationId xmlns:a16="http://schemas.microsoft.com/office/drawing/2014/main" id="{D7DA8E62-C583-4B80-AF20-87F54EA395F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C95A17-7C94-45CA-9665-9ECD9FA85ED7}"/>
              </a:ext>
            </a:extLst>
          </p:cNvPr>
          <p:cNvSpPr>
            <a:spLocks noGrp="1"/>
          </p:cNvSpPr>
          <p:nvPr>
            <p:ph type="sldNum" sz="quarter" idx="12"/>
          </p:nvPr>
        </p:nvSpPr>
        <p:spPr/>
        <p:txBody>
          <a:bodyPr/>
          <a:lstStyle/>
          <a:p>
            <a:fld id="{1D7DC066-CAF4-454F-B4E7-4B044ECD7007}" type="slidenum">
              <a:rPr lang="en-US" smtClean="0"/>
              <a:t>‹#›</a:t>
            </a:fld>
            <a:endParaRPr lang="en-US"/>
          </a:p>
        </p:txBody>
      </p:sp>
    </p:spTree>
    <p:extLst>
      <p:ext uri="{BB962C8B-B14F-4D97-AF65-F5344CB8AC3E}">
        <p14:creationId xmlns:p14="http://schemas.microsoft.com/office/powerpoint/2010/main" val="1909175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5FC89A1-24D5-232E-C8C0-C78347E33D07}"/>
              </a:ext>
            </a:extLst>
          </p:cNvPr>
          <p:cNvSpPr>
            <a:spLocks noGrp="1"/>
          </p:cNvSpPr>
          <p:nvPr>
            <p:ph type="sldNum" sz="quarter" idx="12"/>
          </p:nvPr>
        </p:nvSpPr>
        <p:spPr>
          <a:xfrm>
            <a:off x="11653520" y="6492875"/>
            <a:ext cx="538480" cy="365125"/>
          </a:xfrm>
          <a:prstGeom prst="rect">
            <a:avLst/>
          </a:prstGeom>
        </p:spPr>
        <p:txBody>
          <a:bodyPr/>
          <a:lstStyle>
            <a:lvl1pPr>
              <a:defRPr>
                <a:solidFill>
                  <a:schemeClr val="accent3"/>
                </a:solidFill>
              </a:defRPr>
            </a:lvl1pPr>
          </a:lstStyle>
          <a:p>
            <a:fld id="{B8661D7B-9EA0-2242-8C29-D3B89C990E8A}" type="slidenum">
              <a:rPr lang="en-US" smtClean="0"/>
              <a:pPr/>
              <a:t>‹#›</a:t>
            </a:fld>
            <a:endParaRPr lang="en-US" dirty="0"/>
          </a:p>
        </p:txBody>
      </p:sp>
      <p:pic>
        <p:nvPicPr>
          <p:cNvPr id="4" name="Picture 3" descr="A close-up of a medical poster&#10;&#10;Description automatically generated">
            <a:extLst>
              <a:ext uri="{FF2B5EF4-FFF2-40B4-BE49-F238E27FC236}">
                <a16:creationId xmlns:a16="http://schemas.microsoft.com/office/drawing/2014/main" id="{CD936FAD-E72C-579D-C8C0-8E8E7D90640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3" name="Oval 2">
            <a:extLst>
              <a:ext uri="{FF2B5EF4-FFF2-40B4-BE49-F238E27FC236}">
                <a16:creationId xmlns:a16="http://schemas.microsoft.com/office/drawing/2014/main" id="{FAB8DD55-3D7D-3799-3D71-C3AAC2D29BC9}"/>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634097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2" descr="A close-up of a pink rectangle&#10;&#10;Description automatically generated">
            <a:extLst>
              <a:ext uri="{FF2B5EF4-FFF2-40B4-BE49-F238E27FC236}">
                <a16:creationId xmlns:a16="http://schemas.microsoft.com/office/drawing/2014/main" id="{44DCFA67-D4B6-C1D4-98EA-08E9C0E11AC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217400" cy="6858000"/>
          </a:xfrm>
          <a:prstGeom prst="rect">
            <a:avLst/>
          </a:prstGeom>
        </p:spPr>
      </p:pic>
      <p:sp>
        <p:nvSpPr>
          <p:cNvPr id="6" name="Slide Number Placeholder 5">
            <a:extLst>
              <a:ext uri="{FF2B5EF4-FFF2-40B4-BE49-F238E27FC236}">
                <a16:creationId xmlns:a16="http://schemas.microsoft.com/office/drawing/2014/main" id="{C91F3816-F2C5-4CA1-9D20-13BE5EA56D40}"/>
              </a:ext>
            </a:extLst>
          </p:cNvPr>
          <p:cNvSpPr>
            <a:spLocks noGrp="1"/>
          </p:cNvSpPr>
          <p:nvPr>
            <p:ph type="sldNum" sz="quarter" idx="12"/>
          </p:nvPr>
        </p:nvSpPr>
        <p:spPr>
          <a:xfrm>
            <a:off x="11653520" y="6492875"/>
            <a:ext cx="538480" cy="365125"/>
          </a:xfrm>
          <a:prstGeom prst="rect">
            <a:avLst/>
          </a:prstGeom>
        </p:spPr>
        <p:txBody>
          <a:bodyPr/>
          <a:lstStyle/>
          <a:p>
            <a:fld id="{B8661D7B-9EA0-2242-8C29-D3B89C990E8A}" type="slidenum">
              <a:rPr lang="en-US" smtClean="0"/>
              <a:t>‹#›</a:t>
            </a:fld>
            <a:endParaRPr lang="en-US"/>
          </a:p>
        </p:txBody>
      </p:sp>
      <p:sp>
        <p:nvSpPr>
          <p:cNvPr id="10" name="Title 1">
            <a:extLst>
              <a:ext uri="{FF2B5EF4-FFF2-40B4-BE49-F238E27FC236}">
                <a16:creationId xmlns:a16="http://schemas.microsoft.com/office/drawing/2014/main" id="{C59B1E34-F200-2E78-7973-8751F6DBFF39}"/>
              </a:ext>
            </a:extLst>
          </p:cNvPr>
          <p:cNvSpPr>
            <a:spLocks noGrp="1"/>
          </p:cNvSpPr>
          <p:nvPr>
            <p:ph type="ctrTitle"/>
          </p:nvPr>
        </p:nvSpPr>
        <p:spPr>
          <a:xfrm>
            <a:off x="365760" y="1554479"/>
            <a:ext cx="9144000" cy="2174241"/>
          </a:xfrm>
          <a:prstGeom prst="rect">
            <a:avLst/>
          </a:prstGeom>
        </p:spPr>
        <p:txBody>
          <a:bodyPr anchor="ctr">
            <a:normAutofit/>
          </a:bodyPr>
          <a:lstStyle>
            <a:lvl1pPr algn="l">
              <a:defRPr sz="4400">
                <a:solidFill>
                  <a:schemeClr val="bg1"/>
                </a:solidFill>
                <a:effectLst>
                  <a:outerShdw blurRad="50800" dist="38100" dir="2700000" algn="tl" rotWithShape="0">
                    <a:prstClr val="black">
                      <a:alpha val="71154"/>
                    </a:prstClr>
                  </a:outerShdw>
                </a:effectLst>
              </a:defRPr>
            </a:lvl1pPr>
          </a:lstStyle>
          <a:p>
            <a:r>
              <a:rPr lang="en-US" dirty="0"/>
              <a:t>Click to edit Master title style</a:t>
            </a:r>
          </a:p>
        </p:txBody>
      </p:sp>
      <p:sp>
        <p:nvSpPr>
          <p:cNvPr id="11" name="Subtitle 2">
            <a:extLst>
              <a:ext uri="{FF2B5EF4-FFF2-40B4-BE49-F238E27FC236}">
                <a16:creationId xmlns:a16="http://schemas.microsoft.com/office/drawing/2014/main" id="{34C6F4A3-821A-1070-9339-497D423F1769}"/>
              </a:ext>
            </a:extLst>
          </p:cNvPr>
          <p:cNvSpPr>
            <a:spLocks noGrp="1"/>
          </p:cNvSpPr>
          <p:nvPr>
            <p:ph type="subTitle" idx="1"/>
          </p:nvPr>
        </p:nvSpPr>
        <p:spPr>
          <a:xfrm>
            <a:off x="365760" y="3830320"/>
            <a:ext cx="9144000" cy="1473200"/>
          </a:xfrm>
          <a:prstGeom prst="rect">
            <a:avLst/>
          </a:prstGeo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Oval 3">
            <a:extLst>
              <a:ext uri="{FF2B5EF4-FFF2-40B4-BE49-F238E27FC236}">
                <a16:creationId xmlns:a16="http://schemas.microsoft.com/office/drawing/2014/main" id="{BEA1D8AC-BD07-413E-71CF-A1FB2430D243}"/>
              </a:ext>
            </a:extLst>
          </p:cNvPr>
          <p:cNvSpPr/>
          <p:nvPr userDrawn="1"/>
        </p:nvSpPr>
        <p:spPr>
          <a:xfrm>
            <a:off x="10871250" y="99743"/>
            <a:ext cx="1143000" cy="11430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15691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65A0B-A880-8B21-F116-51B0DDD70721}"/>
              </a:ext>
            </a:extLst>
          </p:cNvPr>
          <p:cNvSpPr>
            <a:spLocks noGrp="1"/>
          </p:cNvSpPr>
          <p:nvPr>
            <p:ph type="title"/>
          </p:nvPr>
        </p:nvSpPr>
        <p:spPr>
          <a:xfrm>
            <a:off x="386080" y="10162"/>
            <a:ext cx="10220960" cy="1324022"/>
          </a:xfrm>
          <a:prstGeom prst="rect">
            <a:avLst/>
          </a:prstGeom>
        </p:spPr>
        <p:txBody>
          <a:bodyPr/>
          <a:lstStyle/>
          <a:p>
            <a:r>
              <a:rPr lang="en-US"/>
              <a:t>Click to edit Master title style</a:t>
            </a:r>
          </a:p>
        </p:txBody>
      </p:sp>
      <p:sp>
        <p:nvSpPr>
          <p:cNvPr id="3" name="Footer Placeholder 2">
            <a:extLst>
              <a:ext uri="{FF2B5EF4-FFF2-40B4-BE49-F238E27FC236}">
                <a16:creationId xmlns:a16="http://schemas.microsoft.com/office/drawing/2014/main" id="{4CFAF829-ED02-B015-0C5D-85FDE7D1FE0D}"/>
              </a:ext>
            </a:extLst>
          </p:cNvPr>
          <p:cNvSpPr>
            <a:spLocks noGrp="1"/>
          </p:cNvSpPr>
          <p:nvPr>
            <p:ph type="ftr" sz="quarter" idx="10"/>
          </p:nvPr>
        </p:nvSpPr>
        <p:spPr>
          <a:xfrm>
            <a:off x="386080" y="6301740"/>
            <a:ext cx="10967720" cy="546099"/>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C50115F7-D8F0-836E-8FE6-0FEAAB9C406E}"/>
              </a:ext>
            </a:extLst>
          </p:cNvPr>
          <p:cNvSpPr>
            <a:spLocks noGrp="1"/>
          </p:cNvSpPr>
          <p:nvPr>
            <p:ph type="sldNum" sz="quarter" idx="11"/>
          </p:nvPr>
        </p:nvSpPr>
        <p:spPr>
          <a:xfrm>
            <a:off x="11653520" y="6492875"/>
            <a:ext cx="538480" cy="365125"/>
          </a:xfrm>
          <a:prstGeom prst="rect">
            <a:avLst/>
          </a:prstGeom>
        </p:spPr>
        <p:txBody>
          <a:bodyPr/>
          <a:lstStyle/>
          <a:p>
            <a:fld id="{B8661D7B-9EA0-2242-8C29-D3B89C990E8A}" type="slidenum">
              <a:rPr lang="en-US" smtClean="0"/>
              <a:pPr/>
              <a:t>‹#›</a:t>
            </a:fld>
            <a:endParaRPr lang="en-US" dirty="0"/>
          </a:p>
        </p:txBody>
      </p:sp>
    </p:spTree>
    <p:extLst>
      <p:ext uri="{BB962C8B-B14F-4D97-AF65-F5344CB8AC3E}">
        <p14:creationId xmlns:p14="http://schemas.microsoft.com/office/powerpoint/2010/main" val="477210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19EB27-15A8-C178-1438-DCCFD29EA7F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632721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77122F-97EF-3DB3-C3DF-9C49AC40B8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454311"/>
            <a:ext cx="10972800" cy="4525963"/>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0369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77122F-97EF-3DB3-C3DF-9C49AC40B87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949648"/>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Box 2">
            <a:extLst>
              <a:ext uri="{FF2B5EF4-FFF2-40B4-BE49-F238E27FC236}">
                <a16:creationId xmlns:a16="http://schemas.microsoft.com/office/drawing/2014/main" id="{20A65B37-D452-2C0A-1A88-920A37C77A85}"/>
              </a:ext>
            </a:extLst>
          </p:cNvPr>
          <p:cNvSpPr txBox="1"/>
          <p:nvPr userDrawn="1"/>
        </p:nvSpPr>
        <p:spPr>
          <a:xfrm>
            <a:off x="1" y="6437178"/>
            <a:ext cx="12191999" cy="318100"/>
          </a:xfrm>
          <a:prstGeom prst="rect">
            <a:avLst/>
          </a:prstGeom>
          <a:noFill/>
        </p:spPr>
        <p:txBody>
          <a:bodyPr wrap="square">
            <a:spAutoFit/>
          </a:bodyPr>
          <a:lstStyle/>
          <a:p>
            <a:pPr algn="ctr"/>
            <a:r>
              <a:rPr lang="en-US" sz="1467" b="1" dirty="0">
                <a:solidFill>
                  <a:schemeClr val="bg1"/>
                </a:solidFill>
              </a:rPr>
              <a:t>San Antonio Breast Cancer Symposium</a:t>
            </a:r>
            <a:r>
              <a:rPr lang="en-US" sz="1467" dirty="0">
                <a:solidFill>
                  <a:schemeClr val="bg1"/>
                </a:solidFill>
              </a:rPr>
              <a:t>®  |  </a:t>
            </a:r>
            <a:r>
              <a:rPr lang="en-US" sz="1467" b="1" dirty="0">
                <a:solidFill>
                  <a:schemeClr val="bg1"/>
                </a:solidFill>
              </a:rPr>
              <a:t>@</a:t>
            </a:r>
            <a:r>
              <a:rPr lang="en-US" sz="1467" b="1" dirty="0" err="1">
                <a:solidFill>
                  <a:schemeClr val="bg1"/>
                </a:solidFill>
              </a:rPr>
              <a:t>SABCSSanAntonio</a:t>
            </a:r>
            <a:endParaRPr lang="en-US" sz="1467" b="1" dirty="0">
              <a:solidFill>
                <a:schemeClr val="bg1"/>
              </a:solidFill>
            </a:endParaRPr>
          </a:p>
        </p:txBody>
      </p:sp>
    </p:spTree>
    <p:extLst>
      <p:ext uri="{BB962C8B-B14F-4D97-AF65-F5344CB8AC3E}">
        <p14:creationId xmlns:p14="http://schemas.microsoft.com/office/powerpoint/2010/main" val="41645628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B53744-ADEB-4294-A23D-23BEEC514B72}" type="datetimeFigureOut">
              <a:rPr lang="en-US" smtClean="0"/>
              <a:pPr/>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2C5AEF-88A2-4FEF-8FDF-00E86014D53F}" type="slidenum">
              <a:rPr lang="en-US" smtClean="0"/>
              <a:pPr/>
              <a:t>‹#›</a:t>
            </a:fld>
            <a:endParaRPr lang="en-US"/>
          </a:p>
        </p:txBody>
      </p:sp>
    </p:spTree>
    <p:extLst>
      <p:ext uri="{BB962C8B-B14F-4D97-AF65-F5344CB8AC3E}">
        <p14:creationId xmlns:p14="http://schemas.microsoft.com/office/powerpoint/2010/main" val="162280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5" name="Content Placeholder 2"/>
          <p:cNvSpPr>
            <a:spLocks noGrp="1"/>
          </p:cNvSpPr>
          <p:nvPr>
            <p:ph idx="1"/>
          </p:nvPr>
        </p:nvSpPr>
        <p:spPr>
          <a:xfrm>
            <a:off x="304800" y="1253037"/>
            <a:ext cx="11582400" cy="4830763"/>
          </a:xfrm>
          <a:prstGeom prst="rect">
            <a:avLst/>
          </a:prstGeom>
        </p:spPr>
        <p:txBody>
          <a:bodyPr>
            <a:noAutofit/>
          </a:bodyPr>
          <a:lstStyle>
            <a:lvl1pPr marL="315144" indent="-315144">
              <a:lnSpc>
                <a:spcPct val="100000"/>
              </a:lnSpc>
              <a:buFont typeface="Arial" panose="020B0604020202020204" pitchFamily="34" charset="0"/>
              <a:buChar char="•"/>
              <a:defRPr sz="3200" baseline="0"/>
            </a:lvl1pPr>
            <a:lvl2pPr marL="920070" indent="-310911">
              <a:lnSpc>
                <a:spcPct val="100000"/>
              </a:lnSpc>
              <a:buFont typeface="Arial" panose="020B0604020202020204" pitchFamily="34" charset="0"/>
              <a:buChar char="–"/>
              <a:defRPr sz="3200"/>
            </a:lvl2pPr>
            <a:lvl3pPr marL="1529210" indent="-310911">
              <a:lnSpc>
                <a:spcPct val="100000"/>
              </a:lnSpc>
              <a:buSzPct val="70000"/>
              <a:buFont typeface="Wingdings" panose="05000000000000000000" pitchFamily="2" charset="2"/>
              <a:buChar char="Ø"/>
              <a:defRPr sz="3200"/>
            </a:lvl3pPr>
            <a:lvl4pPr>
              <a:defRPr sz="3200"/>
            </a:lvl4pPr>
            <a:lvl5pPr>
              <a:defRPr sz="3200"/>
            </a:lvl5pPr>
          </a:lstStyle>
          <a:p>
            <a:pPr lvl="0"/>
            <a:r>
              <a:rPr lang="en-US" dirty="0"/>
              <a:t>Click to edit Master text styles</a:t>
            </a:r>
          </a:p>
          <a:p>
            <a:pPr lvl="1"/>
            <a:r>
              <a:rPr lang="en-US" dirty="0"/>
              <a:t>Second level</a:t>
            </a:r>
          </a:p>
          <a:p>
            <a:pPr lvl="2"/>
            <a:r>
              <a:rPr lang="en-US" dirty="0"/>
              <a:t>Third level</a:t>
            </a:r>
          </a:p>
        </p:txBody>
      </p:sp>
      <p:sp>
        <p:nvSpPr>
          <p:cNvPr id="18" name="Footer Placeholder 6"/>
          <p:cNvSpPr>
            <a:spLocks noGrp="1"/>
          </p:cNvSpPr>
          <p:nvPr>
            <p:ph type="ftr" sz="quarter" idx="13"/>
          </p:nvPr>
        </p:nvSpPr>
        <p:spPr>
          <a:xfrm>
            <a:off x="126568" y="6419016"/>
            <a:ext cx="10265664" cy="365125"/>
          </a:xfrm>
        </p:spPr>
        <p:txBody>
          <a:bodyPr lIns="45691" tIns="45691" bIns="45691"/>
          <a:lstStyle/>
          <a:p>
            <a:endParaRPr lang="en-US" dirty="0">
              <a:solidFill>
                <a:srgbClr val="000000"/>
              </a:solidFill>
            </a:endParaRPr>
          </a:p>
        </p:txBody>
      </p:sp>
      <p:sp>
        <p:nvSpPr>
          <p:cNvPr id="7"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cxnSp>
        <p:nvCxnSpPr>
          <p:cNvPr id="9" name="Straight Connector 8"/>
          <p:cNvCxnSpPr/>
          <p:nvPr userDrawn="1"/>
        </p:nvCxnSpPr>
        <p:spPr>
          <a:xfrm>
            <a:off x="0" y="1062633"/>
            <a:ext cx="12192000" cy="0"/>
          </a:xfrm>
          <a:prstGeom prst="line">
            <a:avLst/>
          </a:prstGeom>
          <a:ln>
            <a:solidFill>
              <a:srgbClr val="09345A"/>
            </a:solidFill>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618352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Divider Slide Mulberr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31045334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Divider Slide Navy">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582752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Divider Slide Light Blu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19160489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Divider Slide Purpl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867217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Divider Slide Graphite">
    <p:spTree>
      <p:nvGrpSpPr>
        <p:cNvPr id="1" name=""/>
        <p:cNvGrpSpPr/>
        <p:nvPr/>
      </p:nvGrpSpPr>
      <p:grpSpPr>
        <a:xfrm>
          <a:off x="0" y="0"/>
          <a:ext cx="0" cy="0"/>
          <a:chOff x="0" y="0"/>
          <a:chExt cx="0" cy="0"/>
        </a:xfrm>
      </p:grpSpPr>
      <p:sp>
        <p:nvSpPr>
          <p:cNvPr id="5" name="Rectangle 4"/>
          <p:cNvSpPr/>
          <p:nvPr userDrawn="1"/>
        </p:nvSpPr>
        <p:spPr>
          <a:xfrm>
            <a:off x="192000" y="192000"/>
            <a:ext cx="11808000" cy="648000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dirty="0">
              <a:effectLst/>
            </a:endParaRPr>
          </a:p>
        </p:txBody>
      </p:sp>
      <p:sp>
        <p:nvSpPr>
          <p:cNvPr id="13" name="Title 8"/>
          <p:cNvSpPr>
            <a:spLocks noGrp="1"/>
          </p:cNvSpPr>
          <p:nvPr>
            <p:ph type="title" hasCustomPrompt="1"/>
          </p:nvPr>
        </p:nvSpPr>
        <p:spPr>
          <a:xfrm>
            <a:off x="316800" y="192000"/>
            <a:ext cx="11040000" cy="672000"/>
          </a:xfrm>
          <a:prstGeom prst="rect">
            <a:avLst/>
          </a:prstGeom>
        </p:spPr>
        <p:txBody>
          <a:bodyPr vert="horz"/>
          <a:lstStyle>
            <a:lvl1pPr algn="l">
              <a:defRPr sz="3200" b="1" baseline="0">
                <a:solidFill>
                  <a:schemeClr val="bg1"/>
                </a:solidFill>
                <a:latin typeface="Arial" pitchFamily="34" charset="0"/>
                <a:cs typeface="Arial" pitchFamily="34" charset="0"/>
              </a:defRPr>
            </a:lvl1pPr>
          </a:lstStyle>
          <a:p>
            <a:r>
              <a:rPr lang="en-GB" noProof="0"/>
              <a:t>Click to add divider title</a:t>
            </a:r>
          </a:p>
        </p:txBody>
      </p:sp>
    </p:spTree>
    <p:extLst>
      <p:ext uri="{BB962C8B-B14F-4D97-AF65-F5344CB8AC3E}">
        <p14:creationId xmlns:p14="http://schemas.microsoft.com/office/powerpoint/2010/main" val="21538286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0.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image" Target="../media/image19.png"/></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165.xml"/><Relationship Id="rId1" Type="http://schemas.openxmlformats.org/officeDocument/2006/relationships/slideLayout" Target="../slideLayouts/slideLayout1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81.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image" Target="../media/image22.png"/><Relationship Id="rId5" Type="http://schemas.openxmlformats.org/officeDocument/2006/relationships/theme" Target="../theme/theme13.xml"/><Relationship Id="rId4" Type="http://schemas.openxmlformats.org/officeDocument/2006/relationships/slideLayout" Target="../slideLayouts/slideLayout18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0.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image" Target="../media/image24.png"/><Relationship Id="rId5" Type="http://schemas.openxmlformats.org/officeDocument/2006/relationships/slideLayout" Target="../slideLayouts/slideLayout187.xml"/><Relationship Id="rId10" Type="http://schemas.openxmlformats.org/officeDocument/2006/relationships/theme" Target="../theme/theme14.xml"/><Relationship Id="rId4" Type="http://schemas.openxmlformats.org/officeDocument/2006/relationships/slideLayout" Target="../slideLayouts/slideLayout186.xml"/><Relationship Id="rId9" Type="http://schemas.openxmlformats.org/officeDocument/2006/relationships/slideLayout" Target="../slideLayouts/slideLayout19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18" Type="http://schemas.openxmlformats.org/officeDocument/2006/relationships/theme" Target="../theme/theme15.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17" Type="http://schemas.openxmlformats.org/officeDocument/2006/relationships/slideLayout" Target="../slideLayouts/slideLayout208.xml"/><Relationship Id="rId2" Type="http://schemas.openxmlformats.org/officeDocument/2006/relationships/slideLayout" Target="../slideLayouts/slideLayout193.xml"/><Relationship Id="rId16" Type="http://schemas.openxmlformats.org/officeDocument/2006/relationships/slideLayout" Target="../slideLayouts/slideLayout207.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slideLayout" Target="../slideLayouts/slideLayout20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image" Target="../media/image4.png"/><Relationship Id="rId5" Type="http://schemas.openxmlformats.org/officeDocument/2006/relationships/slideLayout" Target="../slideLayouts/slideLayout66.xml"/><Relationship Id="rId10" Type="http://schemas.openxmlformats.org/officeDocument/2006/relationships/image" Target="../media/image3.jpeg"/><Relationship Id="rId4" Type="http://schemas.openxmlformats.org/officeDocument/2006/relationships/slideLayout" Target="../slideLayouts/slideLayout65.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3" Type="http://schemas.openxmlformats.org/officeDocument/2006/relationships/slideLayout" Target="../slideLayouts/slideLayout72.xml"/><Relationship Id="rId21" Type="http://schemas.openxmlformats.org/officeDocument/2006/relationships/theme" Target="../theme/theme5.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image" Target="../media/image6.png"/><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image" Target="../media/image5.png"/></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theme" Target="../theme/theme6.xml"/><Relationship Id="rId5" Type="http://schemas.openxmlformats.org/officeDocument/2006/relationships/slideLayout" Target="../slideLayouts/slideLayout94.xml"/><Relationship Id="rId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14.jpeg"/></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26" Type="http://schemas.openxmlformats.org/officeDocument/2006/relationships/slideLayout" Target="../slideLayouts/slideLayout132.xml"/><Relationship Id="rId39" Type="http://schemas.openxmlformats.org/officeDocument/2006/relationships/slideLayout" Target="../slideLayouts/slideLayout145.xml"/><Relationship Id="rId21" Type="http://schemas.openxmlformats.org/officeDocument/2006/relationships/slideLayout" Target="../slideLayouts/slideLayout127.xml"/><Relationship Id="rId34" Type="http://schemas.openxmlformats.org/officeDocument/2006/relationships/slideLayout" Target="../slideLayouts/slideLayout140.xml"/><Relationship Id="rId42" Type="http://schemas.openxmlformats.org/officeDocument/2006/relationships/slideLayout" Target="../slideLayouts/slideLayout148.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9" Type="http://schemas.openxmlformats.org/officeDocument/2006/relationships/slideLayout" Target="../slideLayouts/slideLayout135.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24" Type="http://schemas.openxmlformats.org/officeDocument/2006/relationships/slideLayout" Target="../slideLayouts/slideLayout130.xml"/><Relationship Id="rId32" Type="http://schemas.openxmlformats.org/officeDocument/2006/relationships/slideLayout" Target="../slideLayouts/slideLayout138.xml"/><Relationship Id="rId37" Type="http://schemas.openxmlformats.org/officeDocument/2006/relationships/slideLayout" Target="../slideLayouts/slideLayout143.xml"/><Relationship Id="rId40" Type="http://schemas.openxmlformats.org/officeDocument/2006/relationships/slideLayout" Target="../slideLayouts/slideLayout146.xml"/><Relationship Id="rId45" Type="http://schemas.openxmlformats.org/officeDocument/2006/relationships/image" Target="../media/image14.jpeg"/><Relationship Id="rId5" Type="http://schemas.openxmlformats.org/officeDocument/2006/relationships/slideLayout" Target="../slideLayouts/slideLayout111.xml"/><Relationship Id="rId15" Type="http://schemas.openxmlformats.org/officeDocument/2006/relationships/slideLayout" Target="../slideLayouts/slideLayout121.xml"/><Relationship Id="rId23" Type="http://schemas.openxmlformats.org/officeDocument/2006/relationships/slideLayout" Target="../slideLayouts/slideLayout129.xml"/><Relationship Id="rId28" Type="http://schemas.openxmlformats.org/officeDocument/2006/relationships/slideLayout" Target="../slideLayouts/slideLayout134.xml"/><Relationship Id="rId36" Type="http://schemas.openxmlformats.org/officeDocument/2006/relationships/slideLayout" Target="../slideLayouts/slideLayout142.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31" Type="http://schemas.openxmlformats.org/officeDocument/2006/relationships/slideLayout" Target="../slideLayouts/slideLayout137.xml"/><Relationship Id="rId44" Type="http://schemas.openxmlformats.org/officeDocument/2006/relationships/theme" Target="../theme/theme8.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 Id="rId22" Type="http://schemas.openxmlformats.org/officeDocument/2006/relationships/slideLayout" Target="../slideLayouts/slideLayout128.xml"/><Relationship Id="rId27" Type="http://schemas.openxmlformats.org/officeDocument/2006/relationships/slideLayout" Target="../slideLayouts/slideLayout133.xml"/><Relationship Id="rId30" Type="http://schemas.openxmlformats.org/officeDocument/2006/relationships/slideLayout" Target="../slideLayouts/slideLayout136.xml"/><Relationship Id="rId35" Type="http://schemas.openxmlformats.org/officeDocument/2006/relationships/slideLayout" Target="../slideLayouts/slideLayout141.xml"/><Relationship Id="rId43" Type="http://schemas.openxmlformats.org/officeDocument/2006/relationships/slideLayout" Target="../slideLayouts/slideLayout149.xml"/><Relationship Id="rId8" Type="http://schemas.openxmlformats.org/officeDocument/2006/relationships/slideLayout" Target="../slideLayouts/slideLayout114.xml"/><Relationship Id="rId3" Type="http://schemas.openxmlformats.org/officeDocument/2006/relationships/slideLayout" Target="../slideLayouts/slideLayout109.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5" Type="http://schemas.openxmlformats.org/officeDocument/2006/relationships/slideLayout" Target="../slideLayouts/slideLayout131.xml"/><Relationship Id="rId33" Type="http://schemas.openxmlformats.org/officeDocument/2006/relationships/slideLayout" Target="../slideLayouts/slideLayout139.xml"/><Relationship Id="rId38" Type="http://schemas.openxmlformats.org/officeDocument/2006/relationships/slideLayout" Target="../slideLayouts/slideLayout144.xml"/><Relationship Id="rId20" Type="http://schemas.openxmlformats.org/officeDocument/2006/relationships/slideLayout" Target="../slideLayouts/slideLayout126.xml"/><Relationship Id="rId41" Type="http://schemas.openxmlformats.org/officeDocument/2006/relationships/slideLayout" Target="../slideLayouts/slideLayout147.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151.xml"/><Relationship Id="rId1" Type="http://schemas.openxmlformats.org/officeDocument/2006/relationships/slideLayout" Target="../slideLayouts/slideLayout1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47125302-5F8B-1E48-8B53-B80353F88A23}"/>
              </a:ext>
            </a:extLst>
          </p:cNvPr>
          <p:cNvPicPr>
            <a:picLocks noChangeAspect="1"/>
          </p:cNvPicPr>
          <p:nvPr userDrawn="1"/>
        </p:nvPicPr>
        <p:blipFill>
          <a:blip r:embed="rId27">
            <a:extLst>
              <a:ext uri="{28A0092B-C50C-407E-A947-70E740481C1C}">
                <a14:useLocalDpi xmlns:a14="http://schemas.microsoft.com/office/drawing/2010/main" val="0"/>
              </a:ext>
            </a:extLst>
          </a:blip>
          <a:srcRect/>
          <a:stretch/>
        </p:blipFill>
        <p:spPr>
          <a:xfrm>
            <a:off x="9785479" y="6134301"/>
            <a:ext cx="2389449" cy="563909"/>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34" r:id="rId18"/>
    <p:sldLayoutId id="2147484712" r:id="rId19"/>
    <p:sldLayoutId id="2147484713" r:id="rId20"/>
    <p:sldLayoutId id="2147484714" r:id="rId21"/>
    <p:sldLayoutId id="2147484715" r:id="rId22"/>
    <p:sldLayoutId id="2147484716" r:id="rId23"/>
    <p:sldLayoutId id="2147484717" r:id="rId24"/>
    <p:sldLayoutId id="2147484718"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B972F6-3EDA-CB42-B992-5C68B1C85499}"/>
              </a:ext>
            </a:extLst>
          </p:cNvPr>
          <p:cNvSpPr>
            <a:spLocks noGrp="1"/>
          </p:cNvSpPr>
          <p:nvPr>
            <p:ph type="title"/>
          </p:nvPr>
        </p:nvSpPr>
        <p:spPr>
          <a:xfrm>
            <a:off x="699911" y="327441"/>
            <a:ext cx="10792178" cy="920998"/>
          </a:xfrm>
          <a:prstGeom prst="rect">
            <a:avLst/>
          </a:prstGeom>
        </p:spPr>
        <p:txBody>
          <a:bodyPr vert="horz" lIns="0" tIns="0" rIns="0" bIns="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A02F2B17-9B46-FE46-BCD5-4C7D0A6A7934}"/>
              </a:ext>
            </a:extLst>
          </p:cNvPr>
          <p:cNvSpPr>
            <a:spLocks noGrp="1"/>
          </p:cNvSpPr>
          <p:nvPr>
            <p:ph type="body" idx="1"/>
          </p:nvPr>
        </p:nvSpPr>
        <p:spPr>
          <a:xfrm>
            <a:off x="699911" y="1365814"/>
            <a:ext cx="10746920" cy="457200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B1C135C9-5ED4-FD4F-9272-47C1D45E2120}"/>
              </a:ext>
            </a:extLst>
          </p:cNvPr>
          <p:cNvSpPr>
            <a:spLocks noGrp="1"/>
          </p:cNvSpPr>
          <p:nvPr>
            <p:ph type="sldNum" sz="quarter" idx="4"/>
          </p:nvPr>
        </p:nvSpPr>
        <p:spPr>
          <a:xfrm>
            <a:off x="11425286" y="6463722"/>
            <a:ext cx="699911" cy="284206"/>
          </a:xfrm>
          <a:prstGeom prst="rect">
            <a:avLst/>
          </a:prstGeom>
        </p:spPr>
        <p:txBody>
          <a:bodyPr lIns="182880" anchor="ctr"/>
          <a:lstStyle>
            <a:lvl1pPr algn="l">
              <a:defRPr sz="1200">
                <a:solidFill>
                  <a:schemeClr val="accent4"/>
                </a:solidFill>
              </a:defRPr>
            </a:lvl1pPr>
          </a:lstStyle>
          <a:p>
            <a:fld id="{2DB2551F-0F36-184F-87EE-E0604C929E46}" type="slidenum">
              <a:rPr lang="en-US" smtClean="0"/>
              <a:pPr/>
              <a:t>‹#›</a:t>
            </a:fld>
            <a:endParaRPr lang="en-US" dirty="0">
              <a:solidFill>
                <a:schemeClr val="accent4"/>
              </a:solidFill>
            </a:endParaRPr>
          </a:p>
        </p:txBody>
      </p:sp>
      <p:sp>
        <p:nvSpPr>
          <p:cNvPr id="11" name="Rectangle 10">
            <a:extLst>
              <a:ext uri="{FF2B5EF4-FFF2-40B4-BE49-F238E27FC236}">
                <a16:creationId xmlns:a16="http://schemas.microsoft.com/office/drawing/2014/main" id="{E674DBDD-0729-1A40-9476-6B7A9BFC086D}"/>
              </a:ext>
            </a:extLst>
          </p:cNvPr>
          <p:cNvSpPr/>
          <p:nvPr userDrawn="1"/>
        </p:nvSpPr>
        <p:spPr>
          <a:xfrm>
            <a:off x="5951990" y="6463722"/>
            <a:ext cx="5473298" cy="307777"/>
          </a:xfrm>
          <a:prstGeom prst="rect">
            <a:avLst/>
          </a:prstGeom>
        </p:spPr>
        <p:txBody>
          <a:bodyPr wrap="square" rIns="182880">
            <a:spAutoFit/>
          </a:bodyPr>
          <a:lstStyle/>
          <a:p>
            <a:pPr algn="r"/>
            <a:r>
              <a:rPr lang="en-US" sz="1400" b="0" dirty="0">
                <a:solidFill>
                  <a:schemeClr val="accent2"/>
                </a:solidFill>
              </a:rPr>
              <a:t>OPINIONS IN </a:t>
            </a:r>
            <a:r>
              <a:rPr lang="en-US" sz="1400" b="1" dirty="0">
                <a:solidFill>
                  <a:schemeClr val="accent4"/>
                </a:solidFill>
              </a:rPr>
              <a:t>HR+/HER2– METASTATIC BREAST CANCER</a:t>
            </a:r>
          </a:p>
        </p:txBody>
      </p:sp>
      <p:cxnSp>
        <p:nvCxnSpPr>
          <p:cNvPr id="13" name="Straight Connector 12">
            <a:extLst>
              <a:ext uri="{FF2B5EF4-FFF2-40B4-BE49-F238E27FC236}">
                <a16:creationId xmlns:a16="http://schemas.microsoft.com/office/drawing/2014/main" id="{9D6D8077-E34A-7541-A733-8CD144D06D49}"/>
              </a:ext>
            </a:extLst>
          </p:cNvPr>
          <p:cNvCxnSpPr>
            <a:cxnSpLocks/>
          </p:cNvCxnSpPr>
          <p:nvPr userDrawn="1"/>
        </p:nvCxnSpPr>
        <p:spPr>
          <a:xfrm flipV="1">
            <a:off x="11425287" y="6463723"/>
            <a:ext cx="0" cy="284205"/>
          </a:xfrm>
          <a:prstGeom prst="line">
            <a:avLst/>
          </a:prstGeom>
          <a:ln w="317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C92CC75B-28B6-944E-98D3-C1F289AFEAEB}"/>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1" y="0"/>
            <a:ext cx="654653" cy="1248440"/>
          </a:xfrm>
          <a:prstGeom prst="rect">
            <a:avLst/>
          </a:prstGeom>
        </p:spPr>
      </p:pic>
    </p:spTree>
    <p:extLst>
      <p:ext uri="{BB962C8B-B14F-4D97-AF65-F5344CB8AC3E}">
        <p14:creationId xmlns:p14="http://schemas.microsoft.com/office/powerpoint/2010/main" val="1350473270"/>
      </p:ext>
    </p:extLst>
  </p:cSld>
  <p:clrMap bg1="lt1" tx1="dk1" bg2="lt2" tx2="dk2" accent1="accent1" accent2="accent2" accent3="accent3" accent4="accent4" accent5="accent5" accent6="accent6" hlink="hlink" folHlink="folHlink"/>
  <p:sldLayoutIdLst>
    <p:sldLayoutId id="2147485320" r:id="rId1"/>
    <p:sldLayoutId id="2147485321" r:id="rId2"/>
    <p:sldLayoutId id="2147485322" r:id="rId3"/>
    <p:sldLayoutId id="2147485323" r:id="rId4"/>
    <p:sldLayoutId id="2147485324" r:id="rId5"/>
    <p:sldLayoutId id="2147485325" r:id="rId6"/>
    <p:sldLayoutId id="2147485326" r:id="rId7"/>
    <p:sldLayoutId id="2147485327" r:id="rId8"/>
    <p:sldLayoutId id="2147485328" r:id="rId9"/>
    <p:sldLayoutId id="2147485329" r:id="rId10"/>
    <p:sldLayoutId id="2147485330" r:id="rId11"/>
    <p:sldLayoutId id="2147485331"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320040" indent="-320040" algn="l" defTabSz="914400" rtl="0" eaLnBrk="1" latinLnBrk="0" hangingPunct="1">
        <a:lnSpc>
          <a:spcPct val="100000"/>
        </a:lnSpc>
        <a:spcBef>
          <a:spcPts val="300"/>
        </a:spcBef>
        <a:buClr>
          <a:schemeClr val="accent4"/>
        </a:buClr>
        <a:buSzPct val="85000"/>
        <a:buFont typeface="Wingdings" pitchFamily="2" charset="2"/>
        <a:buChar char="§"/>
        <a:defRPr sz="2400" kern="1200">
          <a:solidFill>
            <a:schemeClr val="tx1"/>
          </a:solidFill>
          <a:latin typeface="+mn-lt"/>
          <a:ea typeface="+mn-ea"/>
          <a:cs typeface="+mn-cs"/>
        </a:defRPr>
      </a:lvl1pPr>
      <a:lvl2pPr marL="685800" indent="-320040" algn="l" defTabSz="914400" rtl="0" eaLnBrk="1" latinLnBrk="0" hangingPunct="1">
        <a:lnSpc>
          <a:spcPct val="100000"/>
        </a:lnSpc>
        <a:spcBef>
          <a:spcPts val="300"/>
        </a:spcBef>
        <a:buClr>
          <a:schemeClr val="accent4"/>
        </a:buClr>
        <a:buFont typeface="System Font Regular"/>
        <a:buChar char="–"/>
        <a:defRPr sz="2200" kern="1200">
          <a:solidFill>
            <a:schemeClr val="tx1"/>
          </a:solidFill>
          <a:latin typeface="+mn-lt"/>
          <a:ea typeface="+mn-ea"/>
          <a:cs typeface="+mn-cs"/>
        </a:defRPr>
      </a:lvl2pPr>
      <a:lvl3pPr marL="1143000" indent="-320040" algn="l" defTabSz="914400" rtl="0" eaLnBrk="1" latinLnBrk="0" hangingPunct="1">
        <a:lnSpc>
          <a:spcPct val="100000"/>
        </a:lnSpc>
        <a:spcBef>
          <a:spcPts val="300"/>
        </a:spcBef>
        <a:buClr>
          <a:schemeClr val="accent4"/>
        </a:buClr>
        <a:buFont typeface="Arial" panose="020B0604020202020204" pitchFamily="34" charset="0"/>
        <a:buChar char="•"/>
        <a:defRPr sz="2000" kern="1200">
          <a:solidFill>
            <a:schemeClr val="tx1"/>
          </a:solidFill>
          <a:latin typeface="+mn-lt"/>
          <a:ea typeface="+mn-ea"/>
          <a:cs typeface="+mn-cs"/>
        </a:defRPr>
      </a:lvl3pPr>
      <a:lvl4pPr marL="1600200" indent="-320040" algn="l" defTabSz="914400" rtl="0" eaLnBrk="1" latinLnBrk="0" hangingPunct="1">
        <a:lnSpc>
          <a:spcPct val="100000"/>
        </a:lnSpc>
        <a:spcBef>
          <a:spcPts val="300"/>
        </a:spcBef>
        <a:buClr>
          <a:schemeClr val="accent4"/>
        </a:buClr>
        <a:buFont typeface="Wingdings" pitchFamily="2" charset="2"/>
        <a:buChar char="§"/>
        <a:defRPr sz="1800" kern="1200">
          <a:solidFill>
            <a:schemeClr val="tx1"/>
          </a:solidFill>
          <a:latin typeface="+mn-lt"/>
          <a:ea typeface="+mn-ea"/>
          <a:cs typeface="+mn-cs"/>
        </a:defRPr>
      </a:lvl4pPr>
      <a:lvl5pPr marL="2057400" indent="-320040" algn="l" defTabSz="914400" rtl="0" eaLnBrk="1" latinLnBrk="0" hangingPunct="1">
        <a:lnSpc>
          <a:spcPct val="100000"/>
        </a:lnSpc>
        <a:spcBef>
          <a:spcPts val="300"/>
        </a:spcBef>
        <a:buClr>
          <a:schemeClr val="accent4"/>
        </a:buClr>
        <a:buFont typeface="Monaco" pitchFamily="2" charset="77"/>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212">
          <p15:clr>
            <a:srgbClr val="F26B43"/>
          </p15:clr>
        </p15:guide>
        <p15:guide id="4" pos="714">
          <p15:clr>
            <a:srgbClr val="F26B43"/>
          </p15:clr>
        </p15:guide>
        <p15:guide id="5" orient="horz" pos="3864">
          <p15:clr>
            <a:srgbClr val="F26B43"/>
          </p15:clr>
        </p15:guide>
        <p15:guide id="6" pos="438">
          <p15:clr>
            <a:srgbClr val="F26B43"/>
          </p15:clr>
        </p15:guide>
        <p15:guide id="7" orient="horz" pos="858">
          <p15:clr>
            <a:srgbClr val="F26B43"/>
          </p15:clr>
        </p15:guide>
        <p15:guide id="8" orient="horz" pos="3744">
          <p15:clr>
            <a:srgbClr val="F26B43"/>
          </p15:clr>
        </p15:guide>
        <p15:guide id="9" pos="558">
          <p15:clr>
            <a:srgbClr val="F26B43"/>
          </p15:clr>
        </p15:guide>
        <p15:guide id="10" orient="horz" pos="73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0187D9-5806-BBE7-9A5B-74C7CACDCECC}"/>
              </a:ext>
            </a:extLst>
          </p:cNvPr>
          <p:cNvSpPr>
            <a:spLocks noGrp="1"/>
          </p:cNvSpPr>
          <p:nvPr>
            <p:ph type="title"/>
          </p:nvPr>
        </p:nvSpPr>
        <p:spPr>
          <a:xfrm>
            <a:off x="838200" y="127000"/>
            <a:ext cx="105156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B91953-8716-359B-5313-2E032B1782BE}"/>
              </a:ext>
            </a:extLst>
          </p:cNvPr>
          <p:cNvSpPr>
            <a:spLocks noGrp="1"/>
          </p:cNvSpPr>
          <p:nvPr>
            <p:ph type="body" idx="1"/>
          </p:nvPr>
        </p:nvSpPr>
        <p:spPr>
          <a:xfrm>
            <a:off x="838200" y="1171575"/>
            <a:ext cx="10515600" cy="4572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0264227"/>
      </p:ext>
    </p:extLst>
  </p:cSld>
  <p:clrMap bg1="lt1" tx1="dk1" bg2="lt2" tx2="dk2" accent1="accent1" accent2="accent2" accent3="accent3" accent4="accent4" accent5="accent5" accent6="accent6" hlink="hlink" folHlink="folHlink"/>
  <p:sldLayoutIdLst>
    <p:sldLayoutId id="2147485333" r:id="rId1"/>
    <p:sldLayoutId id="2147485334"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47C3CD-8004-468A-9FA0-0ECA8BF7F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D1E0B4-1C9A-41B2-9EAF-AE788A2F3F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4EB057-7B84-4D92-A9F5-495BEEEEBD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8E705-796D-45E4-9DA1-E64773B5388B}" type="datetimeFigureOut">
              <a:rPr lang="en-US" smtClean="0"/>
              <a:t>1/16/24</a:t>
            </a:fld>
            <a:endParaRPr lang="en-US"/>
          </a:p>
        </p:txBody>
      </p:sp>
      <p:sp>
        <p:nvSpPr>
          <p:cNvPr id="5" name="Footer Placeholder 4">
            <a:extLst>
              <a:ext uri="{FF2B5EF4-FFF2-40B4-BE49-F238E27FC236}">
                <a16:creationId xmlns:a16="http://schemas.microsoft.com/office/drawing/2014/main" id="{8C4ED0F0-1EE8-4B3C-9999-6DA12A5A21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E98630-2580-499E-BD7A-2BC99D4215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C7295-EF1D-4FFB-B643-F3541806A310}" type="slidenum">
              <a:rPr lang="en-US" smtClean="0"/>
              <a:t>‹#›</a:t>
            </a:fld>
            <a:endParaRPr lang="en-US"/>
          </a:p>
        </p:txBody>
      </p:sp>
    </p:spTree>
    <p:extLst>
      <p:ext uri="{BB962C8B-B14F-4D97-AF65-F5344CB8AC3E}">
        <p14:creationId xmlns:p14="http://schemas.microsoft.com/office/powerpoint/2010/main" val="182730335"/>
      </p:ext>
    </p:extLst>
  </p:cSld>
  <p:clrMap bg1="lt1" tx1="dk1" bg2="lt2" tx2="dk2" accent1="accent1" accent2="accent2" accent3="accent3" accent4="accent4" accent5="accent5" accent6="accent6" hlink="hlink" folHlink="folHlink"/>
  <p:sldLayoutIdLst>
    <p:sldLayoutId id="2147485336" r:id="rId1"/>
    <p:sldLayoutId id="2147485337" r:id="rId2"/>
    <p:sldLayoutId id="2147485338" r:id="rId3"/>
    <p:sldLayoutId id="2147485339" r:id="rId4"/>
    <p:sldLayoutId id="2147485340" r:id="rId5"/>
    <p:sldLayoutId id="2147485341" r:id="rId6"/>
    <p:sldLayoutId id="2147485342" r:id="rId7"/>
    <p:sldLayoutId id="2147485343" r:id="rId8"/>
    <p:sldLayoutId id="2147485344" r:id="rId9"/>
    <p:sldLayoutId id="2147485345" r:id="rId10"/>
    <p:sldLayoutId id="2147485346" r:id="rId11"/>
    <p:sldLayoutId id="2147485347" r:id="rId12"/>
    <p:sldLayoutId id="2147485348"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chemeClr val="bg1"/>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2" y="6238560"/>
            <a:ext cx="12198050" cy="628962"/>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2659934" y="6446454"/>
            <a:ext cx="696546" cy="92333"/>
          </a:xfrm>
          <a:prstGeom prst="rect">
            <a:avLst/>
          </a:prstGeom>
          <a:noFill/>
        </p:spPr>
        <p:txBody>
          <a:bodyPr wrap="square" lIns="0" tIns="0" rIns="0" bIns="0" rtlCol="0">
            <a:spAutoFit/>
          </a:bodyPr>
          <a:lstStyle/>
          <a:p>
            <a:r>
              <a:rPr lang="en-US" sz="600" b="1">
                <a:solidFill>
                  <a:srgbClr val="002557"/>
                </a:solidFill>
              </a:rPr>
              <a:t>PRESENTED BY:</a:t>
            </a:r>
          </a:p>
        </p:txBody>
      </p:sp>
    </p:spTree>
    <p:extLst>
      <p:ext uri="{BB962C8B-B14F-4D97-AF65-F5344CB8AC3E}">
        <p14:creationId xmlns:p14="http://schemas.microsoft.com/office/powerpoint/2010/main" val="3606313201"/>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
          <a:srgbClr val="008764"/>
        </a:buClr>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
          <a:srgbClr val="008764"/>
        </a:buClr>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08764"/>
        </a:buClr>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08764"/>
        </a:buClr>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510B3E-D592-4EF9-B076-9B82FF8F812E}"/>
              </a:ext>
            </a:extLst>
          </p:cNvPr>
          <p:cNvPicPr>
            <a:picLocks noChangeAspect="1"/>
          </p:cNvPicPr>
          <p:nvPr userDrawn="1"/>
        </p:nvPicPr>
        <p:blipFill>
          <a:blip r:embed="rId11">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26" name="Rectangle 2"/>
          <p:cNvSpPr>
            <a:spLocks noGrp="1" noChangeArrowheads="1"/>
          </p:cNvSpPr>
          <p:nvPr>
            <p:ph type="title"/>
          </p:nvPr>
        </p:nvSpPr>
        <p:spPr bwMode="auto">
          <a:xfrm>
            <a:off x="612000" y="169992"/>
            <a:ext cx="9093678" cy="832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28650" y="1493837"/>
            <a:ext cx="10779124" cy="462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833311507"/>
      </p:ext>
    </p:extLst>
  </p:cSld>
  <p:clrMap bg1="lt1" tx1="dk1" bg2="lt2" tx2="dk2" accent1="accent1" accent2="accent2" accent3="accent3" accent4="accent4" accent5="accent5" accent6="accent6" hlink="hlink" folHlink="folHlink"/>
  <p:sldLayoutIdLst>
    <p:sldLayoutId id="2147485375" r:id="rId1"/>
    <p:sldLayoutId id="2147485376" r:id="rId2"/>
    <p:sldLayoutId id="2147485377" r:id="rId3"/>
    <p:sldLayoutId id="2147485378" r:id="rId4"/>
    <p:sldLayoutId id="2147485379" r:id="rId5"/>
    <p:sldLayoutId id="2147485380" r:id="rId6"/>
    <p:sldLayoutId id="2147485381" r:id="rId7"/>
    <p:sldLayoutId id="2147485382" r:id="rId8"/>
    <p:sldLayoutId id="2147485383" r:id="rId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eaLnBrk="0" fontAlgn="base" hangingPunct="0">
        <a:lnSpc>
          <a:spcPct val="99000"/>
        </a:lnSpc>
        <a:spcBef>
          <a:spcPct val="0"/>
        </a:spcBef>
        <a:spcAft>
          <a:spcPct val="0"/>
        </a:spcAft>
        <a:defRPr sz="3200" b="1">
          <a:solidFill>
            <a:schemeClr val="accent3"/>
          </a:solidFill>
          <a:latin typeface="+mj-lt"/>
          <a:ea typeface="+mj-ea"/>
          <a:cs typeface="+mj-cs"/>
        </a:defRPr>
      </a:lvl1pPr>
      <a:lvl2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2pPr>
      <a:lvl3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3pPr>
      <a:lvl4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4pPr>
      <a:lvl5pPr algn="l" rtl="0" eaLnBrk="0" fontAlgn="base" hangingPunct="0">
        <a:lnSpc>
          <a:spcPct val="90000"/>
        </a:lnSpc>
        <a:spcBef>
          <a:spcPct val="0"/>
        </a:spcBef>
        <a:spcAft>
          <a:spcPct val="0"/>
        </a:spcAft>
        <a:defRPr sz="2800">
          <a:solidFill>
            <a:srgbClr val="005AB4"/>
          </a:solidFill>
          <a:latin typeface="Arial" pitchFamily="34" charset="0"/>
          <a:cs typeface="Arial" pitchFamily="34" charset="0"/>
        </a:defRPr>
      </a:lvl5pPr>
      <a:lvl6pPr marL="457200" algn="l" rtl="0" fontAlgn="base">
        <a:lnSpc>
          <a:spcPct val="90000"/>
        </a:lnSpc>
        <a:spcBef>
          <a:spcPct val="0"/>
        </a:spcBef>
        <a:spcAft>
          <a:spcPct val="0"/>
        </a:spcAft>
        <a:defRPr sz="2800">
          <a:solidFill>
            <a:srgbClr val="005AB4"/>
          </a:solidFill>
          <a:latin typeface="Arial" pitchFamily="34" charset="0"/>
          <a:cs typeface="Arial" pitchFamily="34" charset="0"/>
        </a:defRPr>
      </a:lvl6pPr>
      <a:lvl7pPr marL="914400" algn="l" rtl="0" fontAlgn="base">
        <a:lnSpc>
          <a:spcPct val="90000"/>
        </a:lnSpc>
        <a:spcBef>
          <a:spcPct val="0"/>
        </a:spcBef>
        <a:spcAft>
          <a:spcPct val="0"/>
        </a:spcAft>
        <a:defRPr sz="2800">
          <a:solidFill>
            <a:srgbClr val="005AB4"/>
          </a:solidFill>
          <a:latin typeface="Arial" pitchFamily="34" charset="0"/>
          <a:cs typeface="Arial" pitchFamily="34" charset="0"/>
        </a:defRPr>
      </a:lvl7pPr>
      <a:lvl8pPr marL="1371600" algn="l" rtl="0" fontAlgn="base">
        <a:lnSpc>
          <a:spcPct val="90000"/>
        </a:lnSpc>
        <a:spcBef>
          <a:spcPct val="0"/>
        </a:spcBef>
        <a:spcAft>
          <a:spcPct val="0"/>
        </a:spcAft>
        <a:defRPr sz="2800">
          <a:solidFill>
            <a:srgbClr val="005AB4"/>
          </a:solidFill>
          <a:latin typeface="Arial" pitchFamily="34" charset="0"/>
          <a:cs typeface="Arial" pitchFamily="34" charset="0"/>
        </a:defRPr>
      </a:lvl8pPr>
      <a:lvl9pPr marL="1828800" algn="l" rtl="0" fontAlgn="base">
        <a:lnSpc>
          <a:spcPct val="90000"/>
        </a:lnSpc>
        <a:spcBef>
          <a:spcPct val="0"/>
        </a:spcBef>
        <a:spcAft>
          <a:spcPct val="0"/>
        </a:spcAft>
        <a:defRPr sz="2800">
          <a:solidFill>
            <a:srgbClr val="005AB4"/>
          </a:solidFill>
          <a:latin typeface="Arial" pitchFamily="34" charset="0"/>
          <a:cs typeface="Arial" pitchFamily="34" charset="0"/>
        </a:defRPr>
      </a:lvl9pPr>
    </p:titleStyle>
    <p:bodyStyle>
      <a:lvl1pPr marL="265113" indent="-265113" algn="l" rtl="0" eaLnBrk="0" fontAlgn="base" hangingPunct="0">
        <a:lnSpc>
          <a:spcPct val="100000"/>
        </a:lnSpc>
        <a:spcBef>
          <a:spcPts val="1200"/>
        </a:spcBef>
        <a:spcAft>
          <a:spcPts val="0"/>
        </a:spcAft>
        <a:buClr>
          <a:schemeClr val="accent3"/>
        </a:buClr>
        <a:buChar char="•"/>
        <a:defRPr sz="2400">
          <a:solidFill>
            <a:srgbClr val="223341"/>
          </a:solidFill>
          <a:latin typeface="+mn-lt"/>
          <a:ea typeface="+mn-ea"/>
          <a:cs typeface="+mn-cs"/>
        </a:defRPr>
      </a:lvl1pPr>
      <a:lvl2pPr marL="625475" indent="-265113" algn="l" rtl="0" eaLnBrk="0" fontAlgn="base" hangingPunct="0">
        <a:lnSpc>
          <a:spcPct val="100000"/>
        </a:lnSpc>
        <a:spcBef>
          <a:spcPts val="600"/>
        </a:spcBef>
        <a:spcAft>
          <a:spcPts val="0"/>
        </a:spcAft>
        <a:buClr>
          <a:schemeClr val="accent3"/>
        </a:buClr>
        <a:buFont typeface="Arial" pitchFamily="34" charset="0"/>
        <a:buChar char="–"/>
        <a:defRPr sz="2000">
          <a:solidFill>
            <a:schemeClr val="tx1"/>
          </a:solidFill>
          <a:latin typeface="+mn-lt"/>
          <a:cs typeface="+mn-cs"/>
        </a:defRPr>
      </a:lvl2pPr>
      <a:lvl3pPr marL="898525" indent="-184150" algn="l" rtl="0" eaLnBrk="0" fontAlgn="base" hangingPunct="0">
        <a:lnSpc>
          <a:spcPct val="100000"/>
        </a:lnSpc>
        <a:spcBef>
          <a:spcPts val="300"/>
        </a:spcBef>
        <a:spcAft>
          <a:spcPts val="0"/>
        </a:spcAft>
        <a:buClr>
          <a:schemeClr val="accent3"/>
        </a:buClr>
        <a:buFont typeface="Arial" pitchFamily="34" charset="0"/>
        <a:buChar char="•"/>
        <a:tabLst>
          <a:tab pos="2871788" algn="l"/>
        </a:tabLst>
        <a:defRPr sz="1800">
          <a:solidFill>
            <a:schemeClr val="tx1"/>
          </a:solidFill>
          <a:latin typeface="+mn-lt"/>
          <a:cs typeface="+mn-cs"/>
        </a:defRPr>
      </a:lvl3pPr>
      <a:lvl4pPr marL="1163638" indent="-177800" algn="l" rtl="0" eaLnBrk="0" fontAlgn="base" hangingPunct="0">
        <a:lnSpc>
          <a:spcPct val="100000"/>
        </a:lnSpc>
        <a:spcBef>
          <a:spcPts val="0"/>
        </a:spcBef>
        <a:spcAft>
          <a:spcPts val="0"/>
        </a:spcAft>
        <a:buClr>
          <a:schemeClr val="accent3"/>
        </a:buClr>
        <a:buFont typeface="Arial" charset="0"/>
        <a:buChar char="−"/>
        <a:tabLst>
          <a:tab pos="2871788" algn="l"/>
        </a:tabLst>
        <a:defRPr sz="1600">
          <a:solidFill>
            <a:schemeClr val="tx1"/>
          </a:solidFill>
          <a:latin typeface="+mn-lt"/>
          <a:cs typeface="+mn-cs"/>
        </a:defRPr>
      </a:lvl4pPr>
      <a:lvl5pPr marL="712788" indent="1116013" algn="l" rtl="0" eaLnBrk="0" fontAlgn="base" hangingPunct="0">
        <a:lnSpc>
          <a:spcPct val="90000"/>
        </a:lnSpc>
        <a:spcBef>
          <a:spcPct val="20000"/>
        </a:spcBef>
        <a:spcAft>
          <a:spcPct val="20000"/>
        </a:spcAft>
        <a:buClr>
          <a:srgbClr val="37AEFF"/>
        </a:buClr>
        <a:buFont typeface="Wingdings" pitchFamily="2" charset="2"/>
        <a:defRPr>
          <a:solidFill>
            <a:schemeClr val="tx1"/>
          </a:solidFill>
          <a:latin typeface="+mn-lt"/>
          <a:cs typeface="+mn-cs"/>
        </a:defRPr>
      </a:lvl5pPr>
      <a:lvl6pPr marL="29162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6pPr>
      <a:lvl7pPr marL="33734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7pPr>
      <a:lvl8pPr marL="38306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8pPr>
      <a:lvl9pPr marL="4287838" indent="-228600" algn="l" rtl="0" fontAlgn="base">
        <a:lnSpc>
          <a:spcPct val="90000"/>
        </a:lnSpc>
        <a:spcBef>
          <a:spcPct val="20000"/>
        </a:spcBef>
        <a:spcAft>
          <a:spcPct val="20000"/>
        </a:spcAft>
        <a:buClr>
          <a:srgbClr val="37AEFF"/>
        </a:buClr>
        <a:buFont typeface="Wingdings" pitchFamily="2" charset="2"/>
        <a:buChar char=" "/>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186">
          <p15:clr>
            <a:srgbClr val="F26B43"/>
          </p15:clr>
        </p15:guide>
        <p15:guide id="2" pos="396">
          <p15:clr>
            <a:srgbClr val="F26B43"/>
          </p15:clr>
        </p15:guide>
        <p15:guide id="3" orient="horz" pos="935">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18489744"/>
      </p:ext>
    </p:extLst>
  </p:cSld>
  <p:clrMap bg1="lt1" tx1="dk1" bg2="lt2" tx2="dk2" accent1="accent1" accent2="accent2" accent3="accent3" accent4="accent4" accent5="accent5" accent6="accent6" hlink="hlink" folHlink="folHlink"/>
  <p:sldLayoutIdLst>
    <p:sldLayoutId id="2147485398" r:id="rId1"/>
    <p:sldLayoutId id="2147485399" r:id="rId2"/>
    <p:sldLayoutId id="2147485400" r:id="rId3"/>
    <p:sldLayoutId id="2147485401" r:id="rId4"/>
    <p:sldLayoutId id="2147485402" r:id="rId5"/>
    <p:sldLayoutId id="2147485403" r:id="rId6"/>
    <p:sldLayoutId id="2147485404" r:id="rId7"/>
    <p:sldLayoutId id="2147485405" r:id="rId8"/>
    <p:sldLayoutId id="2147485406" r:id="rId9"/>
    <p:sldLayoutId id="2147485407" r:id="rId10"/>
    <p:sldLayoutId id="2147485408" r:id="rId11"/>
    <p:sldLayoutId id="2147485409" r:id="rId12"/>
    <p:sldLayoutId id="2147485410" r:id="rId13"/>
    <p:sldLayoutId id="2147485411" r:id="rId14"/>
    <p:sldLayoutId id="2147485412" r:id="rId15"/>
    <p:sldLayoutId id="2147485413" r:id="rId16"/>
    <p:sldLayoutId id="2147485414" r:id="rId17"/>
  </p:sldLayoutIdLst>
  <mc:AlternateContent xmlns:mc="http://schemas.openxmlformats.org/markup-compatibility/2006" xmlns:p14="http://schemas.microsoft.com/office/powerpoint/2010/main">
    <mc:Choice Requires="p14">
      <p:transition spd="med" p14:dur="700" advClick="0" advTm="7000">
        <p:fade/>
      </p:transition>
    </mc:Choice>
    <mc:Fallback xmlns="">
      <p:transition spd="med" advClick="0" advTm="7000">
        <p:fade/>
      </p:transition>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464035791"/>
      </p:ext>
    </p:extLst>
  </p:cSld>
  <p:clrMap bg1="lt1" tx1="dk1" bg2="lt2" tx2="dk2" accent1="accent1" accent2="accent2" accent3="accent3" accent4="accent4" accent5="accent5" accent6="accent6" hlink="hlink" folHlink="folHlink"/>
  <p:sldLayoutIdLst>
    <p:sldLayoutId id="2147485171" r:id="rId1"/>
    <p:sldLayoutId id="2147485172" r:id="rId2"/>
    <p:sldLayoutId id="2147485173" r:id="rId3"/>
    <p:sldLayoutId id="2147485174" r:id="rId4"/>
    <p:sldLayoutId id="2147485175" r:id="rId5"/>
    <p:sldLayoutId id="2147485176" r:id="rId6"/>
    <p:sldLayoutId id="2147485177" r:id="rId7"/>
    <p:sldLayoutId id="2147485178" r:id="rId8"/>
    <p:sldLayoutId id="2147485179" r:id="rId9"/>
    <p:sldLayoutId id="2147485180" r:id="rId10"/>
    <p:sldLayoutId id="2147485181" r:id="rId11"/>
    <p:sldLayoutId id="2147485182" r:id="rId12"/>
    <p:sldLayoutId id="2147485183" r:id="rId13"/>
    <p:sldLayoutId id="2147485184" r:id="rId14"/>
    <p:sldLayoutId id="2147485185" r:id="rId15"/>
    <p:sldLayoutId id="2147485186" r:id="rId16"/>
    <p:sldLayoutId id="2147485187" r:id="rId17"/>
    <p:sldLayoutId id="2147485188" r:id="rId18"/>
    <p:sldLayoutId id="2147485189" r:id="rId19"/>
    <p:sldLayoutId id="2147485190" r:id="rId20"/>
    <p:sldLayoutId id="2147485191" r:id="rId21"/>
    <p:sldLayoutId id="2147485192" r:id="rId22"/>
    <p:sldLayoutId id="2147485193" r:id="rId23"/>
    <p:sldLayoutId id="2147485194" r:id="rId24"/>
    <p:sldLayoutId id="2147485195"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70B104-D709-3313-9BB8-94B914F48B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5E6A7-1DAF-602B-6119-68BA606DA0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DA57F-EEE9-3180-A9C4-171042F622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1E7822-5CC0-4329-B7A3-9798008E977E}" type="datetimeFigureOut">
              <a:rPr lang="en-US" smtClean="0"/>
              <a:t>1/16/24</a:t>
            </a:fld>
            <a:endParaRPr lang="en-US"/>
          </a:p>
        </p:txBody>
      </p:sp>
      <p:sp>
        <p:nvSpPr>
          <p:cNvPr id="5" name="Footer Placeholder 4">
            <a:extLst>
              <a:ext uri="{FF2B5EF4-FFF2-40B4-BE49-F238E27FC236}">
                <a16:creationId xmlns:a16="http://schemas.microsoft.com/office/drawing/2014/main" id="{76AF39AC-4264-FE75-4940-9257D4E0DBD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A5A2E4A-1B32-DD6D-B61B-4812F498F2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FA624-750A-466D-A7CF-D797D1B00651}" type="slidenum">
              <a:rPr lang="en-US" smtClean="0"/>
              <a:t>‹#›</a:t>
            </a:fld>
            <a:endParaRPr lang="en-US"/>
          </a:p>
        </p:txBody>
      </p:sp>
    </p:spTree>
    <p:extLst>
      <p:ext uri="{BB962C8B-B14F-4D97-AF65-F5344CB8AC3E}">
        <p14:creationId xmlns:p14="http://schemas.microsoft.com/office/powerpoint/2010/main" val="1335701752"/>
      </p:ext>
    </p:extLst>
  </p:cSld>
  <p:clrMap bg1="lt1" tx1="dk1" bg2="lt2" tx2="dk2" accent1="accent1" accent2="accent2" accent3="accent3" accent4="accent4" accent5="accent5" accent6="accent6" hlink="hlink" folHlink="folHlink"/>
  <p:sldLayoutIdLst>
    <p:sldLayoutId id="2147485211" r:id="rId1"/>
    <p:sldLayoutId id="2147485212" r:id="rId2"/>
    <p:sldLayoutId id="2147485213" r:id="rId3"/>
    <p:sldLayoutId id="2147485214" r:id="rId4"/>
    <p:sldLayoutId id="2147485215" r:id="rId5"/>
    <p:sldLayoutId id="2147485216" r:id="rId6"/>
    <p:sldLayoutId id="2147485217" r:id="rId7"/>
    <p:sldLayoutId id="2147485218" r:id="rId8"/>
    <p:sldLayoutId id="2147485219" r:id="rId9"/>
    <p:sldLayoutId id="2147485220" r:id="rId10"/>
    <p:sldLayoutId id="21474852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descr="Graphical user interface, application&#10;&#10;Description automatically generated with medium confidence">
            <a:extLst>
              <a:ext uri="{FF2B5EF4-FFF2-40B4-BE49-F238E27FC236}">
                <a16:creationId xmlns:a16="http://schemas.microsoft.com/office/drawing/2014/main" id="{4E353A3F-6669-74D7-5DD1-78C6CF0FCD19}"/>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95589" y="0"/>
            <a:ext cx="12287589" cy="6922424"/>
          </a:xfrm>
          <a:prstGeom prst="rect">
            <a:avLst/>
          </a:prstGeom>
        </p:spPr>
      </p:pic>
      <p:sp>
        <p:nvSpPr>
          <p:cNvPr id="1028" name="Rectangle 3"/>
          <p:cNvSpPr>
            <a:spLocks noGrp="1" noChangeArrowheads="1"/>
          </p:cNvSpPr>
          <p:nvPr>
            <p:ph type="body" idx="1"/>
          </p:nvPr>
        </p:nvSpPr>
        <p:spPr bwMode="auto">
          <a:xfrm>
            <a:off x="914400" y="1828800"/>
            <a:ext cx="10363200" cy="3653134"/>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p:cNvSpPr txBox="1"/>
          <p:nvPr userDrawn="1"/>
        </p:nvSpPr>
        <p:spPr>
          <a:xfrm>
            <a:off x="9163051" y="7917469"/>
            <a:ext cx="269626" cy="461345"/>
          </a:xfrm>
          <a:prstGeom prst="rect">
            <a:avLst/>
          </a:prstGeom>
          <a:noFill/>
        </p:spPr>
        <p:txBody>
          <a:bodyPr wrap="none" rtlCol="0">
            <a:spAutoFit/>
          </a:bodyPr>
          <a:lstStyle/>
          <a:p>
            <a:r>
              <a:rPr lang="en-US" sz="2398" dirty="0"/>
              <a:t> </a:t>
            </a:r>
          </a:p>
        </p:txBody>
      </p:sp>
      <p:pic>
        <p:nvPicPr>
          <p:cNvPr id="2" name="Picture 1" descr="A picture containing text, sign&#10;&#10;Description automatically generated">
            <a:extLst>
              <a:ext uri="{FF2B5EF4-FFF2-40B4-BE49-F238E27FC236}">
                <a16:creationId xmlns:a16="http://schemas.microsoft.com/office/drawing/2014/main" id="{44B0BB87-26CC-9F23-F722-589F12EE1F5F}"/>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9342802" y="6108316"/>
            <a:ext cx="2347113" cy="573028"/>
          </a:xfrm>
          <a:prstGeom prst="rect">
            <a:avLst/>
          </a:prstGeom>
        </p:spPr>
      </p:pic>
    </p:spTree>
    <p:extLst>
      <p:ext uri="{BB962C8B-B14F-4D97-AF65-F5344CB8AC3E}">
        <p14:creationId xmlns:p14="http://schemas.microsoft.com/office/powerpoint/2010/main" val="657333598"/>
      </p:ext>
    </p:extLst>
  </p:cSld>
  <p:clrMap bg1="lt1" tx1="dk1" bg2="lt2" tx2="dk2" accent1="accent1" accent2="accent2" accent3="accent3" accent4="accent4" accent5="accent5" accent6="accent6" hlink="hlink" folHlink="folHlink"/>
  <p:sldLayoutIdLst>
    <p:sldLayoutId id="2147485223" r:id="rId1"/>
    <p:sldLayoutId id="2147485224" r:id="rId2"/>
    <p:sldLayoutId id="2147485225" r:id="rId3"/>
    <p:sldLayoutId id="2147485226" r:id="rId4"/>
    <p:sldLayoutId id="2147485227" r:id="rId5"/>
    <p:sldLayoutId id="2147485228" r:id="rId6"/>
    <p:sldLayoutId id="2147485229" r:id="rId7"/>
    <p:sldLayoutId id="2147485230"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rtl="0" eaLnBrk="1" fontAlgn="base" hangingPunct="1">
        <a:spcBef>
          <a:spcPct val="0"/>
        </a:spcBef>
        <a:spcAft>
          <a:spcPct val="0"/>
        </a:spcAft>
        <a:defRPr sz="4796" i="0">
          <a:solidFill>
            <a:schemeClr val="bg1"/>
          </a:solidFill>
          <a:latin typeface="+mn-lt"/>
          <a:ea typeface="+mj-ea"/>
          <a:cs typeface="+mj-cs"/>
        </a:defRPr>
      </a:lvl1pPr>
      <a:lvl2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2pPr>
      <a:lvl3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3pPr>
      <a:lvl4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4pPr>
      <a:lvl5pPr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5pPr>
      <a:lvl6pPr marL="609036"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6pPr>
      <a:lvl7pPr marL="1218072"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7pPr>
      <a:lvl8pPr marL="1827108"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8pPr>
      <a:lvl9pPr marL="2436144" algn="l" rtl="0" eaLnBrk="1" fontAlgn="base" hangingPunct="1">
        <a:spcBef>
          <a:spcPct val="0"/>
        </a:spcBef>
        <a:spcAft>
          <a:spcPct val="0"/>
        </a:spcAft>
        <a:defRPr sz="4263">
          <a:solidFill>
            <a:schemeClr val="tx2"/>
          </a:solidFill>
          <a:latin typeface="Georgia" pitchFamily="-72" charset="0"/>
          <a:ea typeface="ＭＳ Ｐゴシック" pitchFamily="-72" charset="-128"/>
          <a:cs typeface="ＭＳ Ｐゴシック" pitchFamily="-72" charset="-128"/>
        </a:defRPr>
      </a:lvl9pPr>
    </p:titleStyle>
    <p:bodyStyle>
      <a:lvl1pPr marL="456777" indent="-456777" algn="l" rtl="0" eaLnBrk="1" fontAlgn="base" hangingPunct="1">
        <a:spcBef>
          <a:spcPct val="20000"/>
        </a:spcBef>
        <a:spcAft>
          <a:spcPct val="0"/>
        </a:spcAft>
        <a:buChar char="•"/>
        <a:defRPr sz="3197">
          <a:solidFill>
            <a:schemeClr val="tx1"/>
          </a:solidFill>
          <a:latin typeface="+mn-lt"/>
          <a:ea typeface="+mn-ea"/>
          <a:cs typeface="+mn-cs"/>
        </a:defRPr>
      </a:lvl1pPr>
      <a:lvl2pPr marL="989684" indent="-380648" algn="l" rtl="0" eaLnBrk="1" fontAlgn="base" hangingPunct="1">
        <a:spcBef>
          <a:spcPct val="20000"/>
        </a:spcBef>
        <a:spcAft>
          <a:spcPct val="0"/>
        </a:spcAft>
        <a:buChar char="–"/>
        <a:defRPr sz="2664">
          <a:solidFill>
            <a:schemeClr val="tx1"/>
          </a:solidFill>
          <a:latin typeface="+mn-lt"/>
          <a:ea typeface="+mn-ea"/>
        </a:defRPr>
      </a:lvl2pPr>
      <a:lvl3pPr marL="1522590" indent="-304518" algn="l" rtl="0" eaLnBrk="1" fontAlgn="base" hangingPunct="1">
        <a:spcBef>
          <a:spcPct val="20000"/>
        </a:spcBef>
        <a:spcAft>
          <a:spcPct val="0"/>
        </a:spcAft>
        <a:buChar char="•"/>
        <a:defRPr>
          <a:solidFill>
            <a:schemeClr val="tx1"/>
          </a:solidFill>
          <a:latin typeface="+mn-lt"/>
          <a:ea typeface="+mn-ea"/>
        </a:defRPr>
      </a:lvl3pPr>
      <a:lvl4pPr marL="2131626" indent="-304518" algn="l" rtl="0" eaLnBrk="1" fontAlgn="base" hangingPunct="1">
        <a:spcBef>
          <a:spcPct val="20000"/>
        </a:spcBef>
        <a:spcAft>
          <a:spcPct val="0"/>
        </a:spcAft>
        <a:defRPr sz="2664">
          <a:solidFill>
            <a:schemeClr val="tx1"/>
          </a:solidFill>
          <a:latin typeface="+mn-lt"/>
          <a:ea typeface="+mn-ea"/>
        </a:defRPr>
      </a:lvl4pPr>
      <a:lvl5pPr marL="2740663" indent="-304518" algn="l" rtl="0" eaLnBrk="1" fontAlgn="base" hangingPunct="1">
        <a:spcBef>
          <a:spcPct val="20000"/>
        </a:spcBef>
        <a:spcAft>
          <a:spcPct val="0"/>
        </a:spcAft>
        <a:buChar char="»"/>
        <a:defRPr sz="2664">
          <a:solidFill>
            <a:schemeClr val="tx1"/>
          </a:solidFill>
          <a:latin typeface="+mn-lt"/>
          <a:ea typeface="+mn-ea"/>
        </a:defRPr>
      </a:lvl5pPr>
      <a:lvl6pPr marL="3349699" indent="-304518" algn="l" rtl="0" eaLnBrk="1" fontAlgn="base" hangingPunct="1">
        <a:spcBef>
          <a:spcPct val="20000"/>
        </a:spcBef>
        <a:spcAft>
          <a:spcPct val="0"/>
        </a:spcAft>
        <a:buChar char="»"/>
        <a:defRPr sz="2664">
          <a:solidFill>
            <a:schemeClr val="tx1"/>
          </a:solidFill>
          <a:latin typeface="+mn-lt"/>
          <a:ea typeface="+mn-ea"/>
        </a:defRPr>
      </a:lvl6pPr>
      <a:lvl7pPr marL="3958735" indent="-304518" algn="l" rtl="0" eaLnBrk="1" fontAlgn="base" hangingPunct="1">
        <a:spcBef>
          <a:spcPct val="20000"/>
        </a:spcBef>
        <a:spcAft>
          <a:spcPct val="0"/>
        </a:spcAft>
        <a:buChar char="»"/>
        <a:defRPr sz="2664">
          <a:solidFill>
            <a:schemeClr val="tx1"/>
          </a:solidFill>
          <a:latin typeface="+mn-lt"/>
          <a:ea typeface="+mn-ea"/>
        </a:defRPr>
      </a:lvl7pPr>
      <a:lvl8pPr marL="4567771" indent="-304518" algn="l" rtl="0" eaLnBrk="1" fontAlgn="base" hangingPunct="1">
        <a:spcBef>
          <a:spcPct val="20000"/>
        </a:spcBef>
        <a:spcAft>
          <a:spcPct val="0"/>
        </a:spcAft>
        <a:buChar char="»"/>
        <a:defRPr sz="2664">
          <a:solidFill>
            <a:schemeClr val="tx1"/>
          </a:solidFill>
          <a:latin typeface="+mn-lt"/>
          <a:ea typeface="+mn-ea"/>
        </a:defRPr>
      </a:lvl8pPr>
      <a:lvl9pPr marL="5176807" indent="-304518" algn="l" rtl="0" eaLnBrk="1" fontAlgn="base" hangingPunct="1">
        <a:spcBef>
          <a:spcPct val="20000"/>
        </a:spcBef>
        <a:spcAft>
          <a:spcPct val="0"/>
        </a:spcAft>
        <a:buChar char="»"/>
        <a:defRPr sz="2664">
          <a:solidFill>
            <a:schemeClr val="tx1"/>
          </a:solidFill>
          <a:latin typeface="+mn-lt"/>
          <a:ea typeface="+mn-ea"/>
        </a:defRPr>
      </a:lvl9pPr>
    </p:bodyStyle>
    <p:otherStyle>
      <a:defPPr>
        <a:defRPr lang="en-US"/>
      </a:defPPr>
      <a:lvl1pPr marL="0" algn="l" defTabSz="609036" rtl="0" eaLnBrk="1" latinLnBrk="0" hangingPunct="1">
        <a:defRPr sz="2398" kern="1200">
          <a:solidFill>
            <a:schemeClr val="tx1"/>
          </a:solidFill>
          <a:latin typeface="+mn-lt"/>
          <a:ea typeface="+mn-ea"/>
          <a:cs typeface="+mn-cs"/>
        </a:defRPr>
      </a:lvl1pPr>
      <a:lvl2pPr marL="609036" algn="l" defTabSz="609036" rtl="0" eaLnBrk="1" latinLnBrk="0" hangingPunct="1">
        <a:defRPr sz="2398" kern="1200">
          <a:solidFill>
            <a:schemeClr val="tx1"/>
          </a:solidFill>
          <a:latin typeface="+mn-lt"/>
          <a:ea typeface="+mn-ea"/>
          <a:cs typeface="+mn-cs"/>
        </a:defRPr>
      </a:lvl2pPr>
      <a:lvl3pPr marL="1218072" algn="l" defTabSz="609036" rtl="0" eaLnBrk="1" latinLnBrk="0" hangingPunct="1">
        <a:defRPr sz="2398" kern="1200">
          <a:solidFill>
            <a:schemeClr val="tx1"/>
          </a:solidFill>
          <a:latin typeface="+mn-lt"/>
          <a:ea typeface="+mn-ea"/>
          <a:cs typeface="+mn-cs"/>
        </a:defRPr>
      </a:lvl3pPr>
      <a:lvl4pPr marL="1827108" algn="l" defTabSz="609036" rtl="0" eaLnBrk="1" latinLnBrk="0" hangingPunct="1">
        <a:defRPr sz="2398" kern="1200">
          <a:solidFill>
            <a:schemeClr val="tx1"/>
          </a:solidFill>
          <a:latin typeface="+mn-lt"/>
          <a:ea typeface="+mn-ea"/>
          <a:cs typeface="+mn-cs"/>
        </a:defRPr>
      </a:lvl4pPr>
      <a:lvl5pPr marL="2436144" algn="l" defTabSz="609036" rtl="0" eaLnBrk="1" latinLnBrk="0" hangingPunct="1">
        <a:defRPr sz="2398" kern="1200">
          <a:solidFill>
            <a:schemeClr val="tx1"/>
          </a:solidFill>
          <a:latin typeface="+mn-lt"/>
          <a:ea typeface="+mn-ea"/>
          <a:cs typeface="+mn-cs"/>
        </a:defRPr>
      </a:lvl5pPr>
      <a:lvl6pPr marL="3045181" algn="l" defTabSz="609036" rtl="0" eaLnBrk="1" latinLnBrk="0" hangingPunct="1">
        <a:defRPr sz="2398" kern="1200">
          <a:solidFill>
            <a:schemeClr val="tx1"/>
          </a:solidFill>
          <a:latin typeface="+mn-lt"/>
          <a:ea typeface="+mn-ea"/>
          <a:cs typeface="+mn-cs"/>
        </a:defRPr>
      </a:lvl6pPr>
      <a:lvl7pPr marL="3654217" algn="l" defTabSz="609036" rtl="0" eaLnBrk="1" latinLnBrk="0" hangingPunct="1">
        <a:defRPr sz="2398" kern="1200">
          <a:solidFill>
            <a:schemeClr val="tx1"/>
          </a:solidFill>
          <a:latin typeface="+mn-lt"/>
          <a:ea typeface="+mn-ea"/>
          <a:cs typeface="+mn-cs"/>
        </a:defRPr>
      </a:lvl7pPr>
      <a:lvl8pPr marL="4263253" algn="l" defTabSz="609036" rtl="0" eaLnBrk="1" latinLnBrk="0" hangingPunct="1">
        <a:defRPr sz="2398" kern="1200">
          <a:solidFill>
            <a:schemeClr val="tx1"/>
          </a:solidFill>
          <a:latin typeface="+mn-lt"/>
          <a:ea typeface="+mn-ea"/>
          <a:cs typeface="+mn-cs"/>
        </a:defRPr>
      </a:lvl8pPr>
      <a:lvl9pPr marL="4872289" algn="l" defTabSz="609036" rtl="0" eaLnBrk="1" latinLnBrk="0" hangingPunct="1">
        <a:defRPr sz="2398"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5EDF43-AF4C-5C4B-A133-7B32188B637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0" y="6303081"/>
            <a:ext cx="12192000" cy="563840"/>
          </a:xfrm>
          <a:prstGeom prst="rect">
            <a:avLst/>
          </a:prstGeom>
        </p:spPr>
      </p:pic>
      <p:sp>
        <p:nvSpPr>
          <p:cNvPr id="9" name="Rectangle 8">
            <a:extLst>
              <a:ext uri="{FF2B5EF4-FFF2-40B4-BE49-F238E27FC236}">
                <a16:creationId xmlns:a16="http://schemas.microsoft.com/office/drawing/2014/main" id="{6A7FC19E-A304-3649-B5BF-E7AADC057505}"/>
              </a:ext>
            </a:extLst>
          </p:cNvPr>
          <p:cNvSpPr/>
          <p:nvPr/>
        </p:nvSpPr>
        <p:spPr>
          <a:xfrm>
            <a:off x="-3" y="6380635"/>
            <a:ext cx="12192003" cy="480859"/>
          </a:xfrm>
          <a:prstGeom prst="rect">
            <a:avLst/>
          </a:prstGeom>
          <a:solidFill>
            <a:srgbClr val="4D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9D00B5C5-5163-0840-94C6-129355264793}"/>
              </a:ext>
            </a:extLst>
          </p:cNvPr>
          <p:cNvSpPr txBox="1"/>
          <p:nvPr/>
        </p:nvSpPr>
        <p:spPr>
          <a:xfrm>
            <a:off x="11081717" y="6487129"/>
            <a:ext cx="890827" cy="246221"/>
          </a:xfrm>
          <a:prstGeom prst="rect">
            <a:avLst/>
          </a:prstGeom>
          <a:noFill/>
        </p:spPr>
        <p:txBody>
          <a:bodyPr wrap="square" rtlCol="0">
            <a:spAutoFit/>
          </a:bodyPr>
          <a:lstStyle/>
          <a:p>
            <a:pPr algn="r"/>
            <a:fld id="{858E04BE-65A9-A145-A0EB-EB6CD2880A85}" type="slidenum">
              <a:rPr lang="en-US" sz="1000" smtClean="0">
                <a:solidFill>
                  <a:schemeClr val="bg1"/>
                </a:solidFill>
              </a:rPr>
              <a:t>‹#›</a:t>
            </a:fld>
            <a:endParaRPr lang="en-US" sz="1000" dirty="0">
              <a:solidFill>
                <a:schemeClr val="bg1"/>
              </a:solidFill>
            </a:endParaRPr>
          </a:p>
        </p:txBody>
      </p:sp>
      <p:pic>
        <p:nvPicPr>
          <p:cNvPr id="2" name="Picture 1">
            <a:extLst>
              <a:ext uri="{FF2B5EF4-FFF2-40B4-BE49-F238E27FC236}">
                <a16:creationId xmlns:a16="http://schemas.microsoft.com/office/drawing/2014/main" id="{1C80B3FD-E058-FFE2-3209-5A0CFACD0E99}"/>
              </a:ext>
            </a:extLst>
          </p:cNvPr>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274573" y="6487128"/>
            <a:ext cx="1782824" cy="267870"/>
          </a:xfrm>
          <a:prstGeom prst="rect">
            <a:avLst/>
          </a:prstGeom>
        </p:spPr>
      </p:pic>
    </p:spTree>
    <p:extLst>
      <p:ext uri="{BB962C8B-B14F-4D97-AF65-F5344CB8AC3E}">
        <p14:creationId xmlns:p14="http://schemas.microsoft.com/office/powerpoint/2010/main" val="291649807"/>
      </p:ext>
    </p:extLst>
  </p:cSld>
  <p:clrMap bg1="lt1" tx1="dk1" bg2="lt2" tx2="dk2" accent1="accent1" accent2="accent2" accent3="accent3" accent4="accent4" accent5="accent5" accent6="accent6" hlink="hlink" folHlink="folHlink"/>
  <p:sldLayoutIdLst>
    <p:sldLayoutId id="2147485233" r:id="rId1"/>
    <p:sldLayoutId id="2147485234" r:id="rId2"/>
    <p:sldLayoutId id="2147485235" r:id="rId3"/>
    <p:sldLayoutId id="2147485236" r:id="rId4"/>
    <p:sldLayoutId id="2147485237" r:id="rId5"/>
    <p:sldLayoutId id="2147485238" r:id="rId6"/>
    <p:sldLayoutId id="2147485239" r:id="rId7"/>
    <p:sldLayoutId id="2147485240" r:id="rId8"/>
    <p:sldLayoutId id="2147485241" r:id="rId9"/>
    <p:sldLayoutId id="2147485242" r:id="rId10"/>
    <p:sldLayoutId id="2147485243" r:id="rId11"/>
    <p:sldLayoutId id="2147485244" r:id="rId12"/>
    <p:sldLayoutId id="2147485245" r:id="rId13"/>
    <p:sldLayoutId id="2147485246" r:id="rId14"/>
    <p:sldLayoutId id="2147485247" r:id="rId15"/>
    <p:sldLayoutId id="2147485248" r:id="rId16"/>
    <p:sldLayoutId id="2147485249" r:id="rId17"/>
    <p:sldLayoutId id="2147485250" r:id="rId18"/>
    <p:sldLayoutId id="2147485251" r:id="rId19"/>
    <p:sldLayoutId id="2147485252" r:id="rId2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3069205"/>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5" name="Picture 4" descr="AZ_SYMBOL_RGB.jpg"/>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57074143"/>
      </p:ext>
    </p:extLst>
  </p:cSld>
  <p:clrMap bg1="lt1" tx1="dk1" bg2="lt2" tx2="dk2" accent1="accent1" accent2="accent2" accent3="accent3" accent4="accent4" accent5="accent5" accent6="accent6" hlink="hlink" folHlink="folHlink"/>
  <p:sldLayoutIdLst>
    <p:sldLayoutId id="2147485260" r:id="rId1"/>
    <p:sldLayoutId id="2147485261" r:id="rId2"/>
    <p:sldLayoutId id="2147485262" r:id="rId3"/>
    <p:sldLayoutId id="2147485263" r:id="rId4"/>
    <p:sldLayoutId id="2147485264" r:id="rId5"/>
    <p:sldLayoutId id="2147485265" r:id="rId6"/>
    <p:sldLayoutId id="2147485266" r:id="rId7"/>
    <p:sldLayoutId id="2147485267" r:id="rId8"/>
    <p:sldLayoutId id="2147485268" r:id="rId9"/>
    <p:sldLayoutId id="2147485269" r:id="rId10"/>
    <p:sldLayoutId id="2147485270" r:id="rId11"/>
    <p:sldLayoutId id="2147485271"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424500" y="6462339"/>
            <a:ext cx="528000" cy="216000"/>
          </a:xfrm>
          <a:prstGeom prst="rect">
            <a:avLst/>
          </a:prstGeom>
        </p:spPr>
        <p:txBody>
          <a:bodyPr vert="horz" lIns="0" tIns="0" rIns="0" bIns="0" rtlCol="0" anchor="t" anchorCtr="0"/>
          <a:lstStyle>
            <a:lvl1pPr algn="l">
              <a:defRPr sz="1067" b="1">
                <a:solidFill>
                  <a:schemeClr val="tx1"/>
                </a:solidFill>
                <a:latin typeface="Arial" pitchFamily="34" charset="0"/>
                <a:cs typeface="Arial" pitchFamily="34" charset="0"/>
              </a:defRPr>
            </a:lvl1pPr>
          </a:lstStyle>
          <a:p>
            <a:fld id="{3C4F54F3-C349-4609-AFEE-01462D5C7942}" type="slidenum">
              <a:rPr lang="en-GB" smtClean="0"/>
              <a:pPr/>
              <a:t>‹#›</a:t>
            </a:fld>
            <a:endParaRPr lang="en-GB" dirty="0"/>
          </a:p>
        </p:txBody>
      </p:sp>
      <p:pic>
        <p:nvPicPr>
          <p:cNvPr id="4" name="Picture 3" descr="AZ_SYMBOL_RGB.jpg"/>
          <p:cNvPicPr>
            <a:picLocks noChangeAspect="1"/>
          </p:cNvPicPr>
          <p:nvPr/>
        </p:nvPicPr>
        <p:blipFill>
          <a:blip r:embed="rId45" cstate="email">
            <a:extLst>
              <a:ext uri="{28A0092B-C50C-407E-A947-70E740481C1C}">
                <a14:useLocalDpi xmlns:a14="http://schemas.microsoft.com/office/drawing/2010/main"/>
              </a:ext>
            </a:extLst>
          </a:blip>
          <a:stretch>
            <a:fillRect/>
          </a:stretch>
        </p:blipFill>
        <p:spPr>
          <a:xfrm>
            <a:off x="11254128" y="5997126"/>
            <a:ext cx="604800" cy="696215"/>
          </a:xfrm>
          <a:prstGeom prst="rect">
            <a:avLst/>
          </a:prstGeom>
        </p:spPr>
      </p:pic>
    </p:spTree>
    <p:extLst>
      <p:ext uri="{BB962C8B-B14F-4D97-AF65-F5344CB8AC3E}">
        <p14:creationId xmlns:p14="http://schemas.microsoft.com/office/powerpoint/2010/main" val="2336236467"/>
      </p:ext>
    </p:extLst>
  </p:cSld>
  <p:clrMap bg1="lt1" tx1="dk1" bg2="lt2" tx2="dk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 id="2147485284" r:id="rId12"/>
    <p:sldLayoutId id="2147485285" r:id="rId13"/>
    <p:sldLayoutId id="2147485286" r:id="rId14"/>
    <p:sldLayoutId id="2147485287" r:id="rId15"/>
    <p:sldLayoutId id="2147485288" r:id="rId16"/>
    <p:sldLayoutId id="2147485289" r:id="rId17"/>
    <p:sldLayoutId id="2147485290" r:id="rId18"/>
    <p:sldLayoutId id="2147485291" r:id="rId19"/>
    <p:sldLayoutId id="2147485292" r:id="rId20"/>
    <p:sldLayoutId id="2147485293" r:id="rId21"/>
    <p:sldLayoutId id="2147485294" r:id="rId22"/>
    <p:sldLayoutId id="2147485295" r:id="rId23"/>
    <p:sldLayoutId id="2147485296" r:id="rId24"/>
    <p:sldLayoutId id="2147485297" r:id="rId25"/>
    <p:sldLayoutId id="2147485298" r:id="rId26"/>
    <p:sldLayoutId id="2147485299" r:id="rId27"/>
    <p:sldLayoutId id="2147485300" r:id="rId28"/>
    <p:sldLayoutId id="2147485301" r:id="rId29"/>
    <p:sldLayoutId id="2147485302" r:id="rId30"/>
    <p:sldLayoutId id="2147485303" r:id="rId31"/>
    <p:sldLayoutId id="2147485304" r:id="rId32"/>
    <p:sldLayoutId id="2147485305" r:id="rId33"/>
    <p:sldLayoutId id="2147485306" r:id="rId34"/>
    <p:sldLayoutId id="2147485307" r:id="rId35"/>
    <p:sldLayoutId id="2147485308" r:id="rId36"/>
    <p:sldLayoutId id="2147485309" r:id="rId37"/>
    <p:sldLayoutId id="2147485310" r:id="rId38"/>
    <p:sldLayoutId id="2147485311" r:id="rId39"/>
    <p:sldLayoutId id="2147485312" r:id="rId40"/>
    <p:sldLayoutId id="2147485313" r:id="rId41"/>
    <p:sldLayoutId id="2147485314" r:id="rId42"/>
    <p:sldLayoutId id="2147485315" r:id="rId4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53">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2460493257"/>
      </p:ext>
    </p:extLst>
  </p:cSld>
  <p:clrMap bg1="lt1" tx1="dk1" bg2="dk2" tx2="lt2" accent1="accent1" accent2="accent2" accent3="accent3" accent4="accent4" accent5="accent5" accent6="accent6" hlink="hlink" folHlink="folHlink"/>
  <p:sldLayoutIdLst>
    <p:sldLayoutId id="2147485317" r:id="rId1"/>
    <p:sldLayoutId id="2147485318" r:id="rId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400">
          <p15:clr>
            <a:srgbClr val="F26B43"/>
          </p15:clr>
        </p15:guide>
        <p15:guide id="4" orient="horz" pos="679">
          <p15:clr>
            <a:srgbClr val="F26B43"/>
          </p15:clr>
        </p15:guide>
        <p15:guide id="5" orient="horz" pos="2824">
          <p15:clr>
            <a:srgbClr val="F26B43"/>
          </p15:clr>
        </p15:guide>
        <p15:guide id="6" pos="232">
          <p15:clr>
            <a:srgbClr val="F26B43"/>
          </p15:clr>
        </p15:guide>
        <p15:guide id="7" pos="542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23.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51.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51.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15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6.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52.xml"/><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52.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5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5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5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2.xml"/></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52.xml"/><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5.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132.xml"/><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3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6.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156.xml"/><Relationship Id="rId5" Type="http://schemas.openxmlformats.org/officeDocument/2006/relationships/image" Target="../media/image63.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5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65.xml"/><Relationship Id="rId5" Type="http://schemas.openxmlformats.org/officeDocument/2006/relationships/image" Target="../media/image70.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7.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3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7.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6.xml"/><Relationship Id="rId1" Type="http://schemas.openxmlformats.org/officeDocument/2006/relationships/tags" Target="../tags/tag31.xml"/></Relationships>
</file>

<file path=ppt/slides/_rels/slide62.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169.xml"/></Relationships>
</file>

<file path=ppt/slides/_rels/slide6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8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Grp="1" noChangeArrowheads="1"/>
          </p:cNvSpPr>
          <p:nvPr>
            <p:ph type="title"/>
          </p:nvPr>
        </p:nvSpPr>
        <p:spPr>
          <a:xfrm>
            <a:off x="912286" y="762000"/>
            <a:ext cx="10358967" cy="1143000"/>
          </a:xfrm>
        </p:spPr>
        <p:txBody>
          <a:bodyPr wrap="square" anchor="ctr">
            <a:noAutofit/>
          </a:bodyPr>
          <a:lstStyle/>
          <a:p>
            <a:pPr>
              <a:spcBef>
                <a:spcPts val="1800"/>
              </a:spcBef>
            </a:pPr>
            <a:r>
              <a:rPr lang="en-US" sz="3800" dirty="0">
                <a:solidFill>
                  <a:srgbClr val="0331FF"/>
                </a:solidFill>
                <a:latin typeface="Calibri" panose="020F0502020204030204" pitchFamily="34" charset="0"/>
                <a:cs typeface="Calibri" panose="020F0502020204030204" pitchFamily="34" charset="0"/>
              </a:rPr>
              <a:t>Year in Review: Clinical Investigator </a:t>
            </a:r>
            <a:br>
              <a:rPr lang="en-US" sz="3800" dirty="0">
                <a:solidFill>
                  <a:srgbClr val="0331FF"/>
                </a:solidFill>
                <a:latin typeface="Calibri" panose="020F0502020204030204" pitchFamily="34" charset="0"/>
                <a:cs typeface="Calibri" panose="020F0502020204030204" pitchFamily="34" charset="0"/>
              </a:rPr>
            </a:br>
            <a:r>
              <a:rPr lang="en-US" sz="3800" dirty="0">
                <a:solidFill>
                  <a:srgbClr val="0331FF"/>
                </a:solidFill>
                <a:latin typeface="Calibri" panose="020F0502020204030204" pitchFamily="34" charset="0"/>
                <a:cs typeface="Calibri" panose="020F0502020204030204" pitchFamily="34" charset="0"/>
              </a:rPr>
              <a:t>Perspectives on the Most Relevant New Data Sets and Advances in Oncology </a:t>
            </a:r>
            <a:br>
              <a:rPr lang="en-US" sz="3800" dirty="0">
                <a:solidFill>
                  <a:srgbClr val="0331FF"/>
                </a:solidFill>
                <a:latin typeface="Calibri" panose="020F0502020204030204" pitchFamily="34" charset="0"/>
                <a:cs typeface="Calibri" panose="020F0502020204030204" pitchFamily="34" charset="0"/>
              </a:rPr>
            </a:br>
            <a:br>
              <a:rPr lang="en-US" sz="1000" dirty="0">
                <a:solidFill>
                  <a:srgbClr val="0331FF"/>
                </a:solidFill>
                <a:latin typeface="Calibri" panose="020F0502020204030204" pitchFamily="34" charset="0"/>
                <a:cs typeface="Calibri" panose="020F0502020204030204" pitchFamily="34" charset="0"/>
              </a:rPr>
            </a:br>
            <a:r>
              <a:rPr lang="en-US" sz="4400" dirty="0">
                <a:solidFill>
                  <a:srgbClr val="0331FF"/>
                </a:solidFill>
                <a:latin typeface="Calibri" panose="020F0502020204030204" pitchFamily="34" charset="0"/>
                <a:cs typeface="Calibri" panose="020F0502020204030204" pitchFamily="34" charset="0"/>
              </a:rPr>
              <a:t>Hormone Receptor-Positive Breast Cancer</a:t>
            </a:r>
            <a:endParaRPr lang="en-US" sz="3200" dirty="0">
              <a:solidFill>
                <a:srgbClr val="002060"/>
              </a:solidFill>
              <a:latin typeface="Calibri" panose="020F0502020204030204" pitchFamily="34" charset="0"/>
              <a:cs typeface="Calibri" panose="020F0502020204030204" pitchFamily="34" charset="0"/>
            </a:endParaRPr>
          </a:p>
        </p:txBody>
      </p:sp>
      <p:sp>
        <p:nvSpPr>
          <p:cNvPr id="8" name="Text Box 6">
            <a:extLst>
              <a:ext uri="{FF2B5EF4-FFF2-40B4-BE49-F238E27FC236}">
                <a16:creationId xmlns:a16="http://schemas.microsoft.com/office/drawing/2014/main" id="{1AE719E2-CC57-9D4F-A735-FFC2EFEB6443}"/>
              </a:ext>
            </a:extLst>
          </p:cNvPr>
          <p:cNvSpPr txBox="1">
            <a:spLocks noChangeArrowheads="1"/>
          </p:cNvSpPr>
          <p:nvPr/>
        </p:nvSpPr>
        <p:spPr bwMode="auto">
          <a:xfrm>
            <a:off x="2438400" y="4645518"/>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Stephanie L Graff, MD, FACP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0"/>
                <a:cs typeface="Calibri" panose="020F0502020204030204" pitchFamily="34" charset="0"/>
              </a:rPr>
              <a:t>Erica Mayer, MD, MPH, FASCO</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
        <p:nvSpPr>
          <p:cNvPr id="7" name="Text Box 3">
            <a:extLst>
              <a:ext uri="{FF2B5EF4-FFF2-40B4-BE49-F238E27FC236}">
                <a16:creationId xmlns:a16="http://schemas.microsoft.com/office/drawing/2014/main" id="{7365ECFC-443D-6247-ACA2-100CD22FACA6}"/>
              </a:ext>
            </a:extLst>
          </p:cNvPr>
          <p:cNvSpPr txBox="1">
            <a:spLocks noChangeArrowheads="1"/>
          </p:cNvSpPr>
          <p:nvPr/>
        </p:nvSpPr>
        <p:spPr bwMode="auto">
          <a:xfrm>
            <a:off x="3827749" y="5778682"/>
            <a:ext cx="4536503"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9" name="Text Box 7">
            <a:extLst>
              <a:ext uri="{FF2B5EF4-FFF2-40B4-BE49-F238E27FC236}">
                <a16:creationId xmlns:a16="http://schemas.microsoft.com/office/drawing/2014/main" id="{0CA88C90-91EF-1746-B7A6-8107A574D196}"/>
              </a:ext>
            </a:extLst>
          </p:cNvPr>
          <p:cNvSpPr txBox="1">
            <a:spLocks noChangeArrowheads="1"/>
          </p:cNvSpPr>
          <p:nvPr/>
        </p:nvSpPr>
        <p:spPr bwMode="auto">
          <a:xfrm>
            <a:off x="4647392" y="4077072"/>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11" name="TextBox 10">
            <a:extLst>
              <a:ext uri="{FF2B5EF4-FFF2-40B4-BE49-F238E27FC236}">
                <a16:creationId xmlns:a16="http://schemas.microsoft.com/office/drawing/2014/main" id="{FF48FE38-C62A-FF45-AE41-A62772538F95}"/>
              </a:ext>
            </a:extLst>
          </p:cNvPr>
          <p:cNvSpPr txBox="1"/>
          <p:nvPr/>
        </p:nvSpPr>
        <p:spPr>
          <a:xfrm>
            <a:off x="-4572" y="2415788"/>
            <a:ext cx="12196571" cy="502702"/>
          </a:xfrm>
          <a:prstGeom prst="rect">
            <a:avLst/>
          </a:prstGeom>
          <a:noFill/>
        </p:spPr>
        <p:txBody>
          <a:bodyPr wrap="square">
            <a:spAutoFit/>
          </a:bodyPr>
          <a:lstStyle/>
          <a:p>
            <a:pPr marL="0" marR="0" lvl="0" indent="0" algn="ctr" defTabSz="455613" rtl="0" eaLnBrk="1" fontAlgn="base" latinLnBrk="0" hangingPunct="1">
              <a:lnSpc>
                <a:spcPts val="3200"/>
              </a:lnSpc>
              <a:spcBef>
                <a:spcPct val="0"/>
              </a:spcBef>
              <a:spcAft>
                <a:spcPct val="0"/>
              </a:spcAft>
              <a:buClrTx/>
              <a:buSzTx/>
              <a:buFontTx/>
              <a:buNone/>
              <a:tabLst/>
              <a:defRPr/>
            </a:pP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A </a:t>
            </a:r>
            <a:r>
              <a:rPr kumimoji="0" lang="en-US" sz="2800" b="0" i="1" u="none" strike="noStrike" kern="1200" cap="none" spc="0" normalizeH="0" baseline="0" noProof="0" dirty="0" err="1">
                <a:ln>
                  <a:noFill/>
                </a:ln>
                <a:solidFill>
                  <a:srgbClr val="015593"/>
                </a:solidFill>
                <a:effectLst/>
                <a:uLnTx/>
                <a:uFillTx/>
                <a:latin typeface="Calibri" panose="020F0502020204030204" pitchFamily="34" charset="0"/>
                <a:ea typeface="MS PGothic" charset="0"/>
                <a:cs typeface="Calibri" panose="020F0502020204030204" pitchFamily="34" charset="0"/>
              </a:rPr>
              <a:t>Multitumor</a:t>
            </a:r>
            <a:r>
              <a:rPr kumimoji="0" lang="en-US" sz="2800" b="0" i="1" u="none" strike="noStrike" kern="1200" cap="none" spc="0" normalizeH="0" baseline="0" noProof="0" dirty="0">
                <a:ln>
                  <a:noFill/>
                </a:ln>
                <a:solidFill>
                  <a:srgbClr val="015593"/>
                </a:solidFill>
                <a:effectLst/>
                <a:uLnTx/>
                <a:uFillTx/>
                <a:latin typeface="Calibri" panose="020F0502020204030204" pitchFamily="34" charset="0"/>
                <a:ea typeface="MS PGothic" charset="0"/>
                <a:cs typeface="Calibri" panose="020F0502020204030204" pitchFamily="34" charset="0"/>
              </a:rPr>
              <a:t> CME/MOC-Accredited Live Webinar Series</a:t>
            </a:r>
          </a:p>
        </p:txBody>
      </p:sp>
      <p:sp>
        <p:nvSpPr>
          <p:cNvPr id="12" name="Text Box 6">
            <a:extLst>
              <a:ext uri="{FF2B5EF4-FFF2-40B4-BE49-F238E27FC236}">
                <a16:creationId xmlns:a16="http://schemas.microsoft.com/office/drawing/2014/main" id="{845C68F5-E62A-9A44-90A4-1E5CFA5715E2}"/>
              </a:ext>
            </a:extLst>
          </p:cNvPr>
          <p:cNvSpPr txBox="1">
            <a:spLocks noChangeArrowheads="1"/>
          </p:cNvSpPr>
          <p:nvPr/>
        </p:nvSpPr>
        <p:spPr bwMode="auto">
          <a:xfrm>
            <a:off x="2438400" y="3012893"/>
            <a:ext cx="73152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Thursday, January 11, 2024</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5:00 PM – 6:00 PM ET</a:t>
            </a:r>
          </a:p>
        </p:txBody>
      </p:sp>
    </p:spTree>
    <p:custDataLst>
      <p:tags r:id="rId1"/>
    </p:custDataLst>
    <p:extLst>
      <p:ext uri="{BB962C8B-B14F-4D97-AF65-F5344CB8AC3E}">
        <p14:creationId xmlns:p14="http://schemas.microsoft.com/office/powerpoint/2010/main" val="1423812352"/>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764704"/>
            <a:ext cx="10876830" cy="5432256"/>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Erica Mayer, MD, MPH, FASCO</a:t>
            </a: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Jhaveri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 et al. Phase III study of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inavolisib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or placebo in combination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with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palbociclib</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fulvestrant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PIK3CA-mutant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hormone receptor-positive, HER2-negative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locally advanced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metastatic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breast cancer</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INAVO120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primary analysis. San Antonio Breast Cancer Symposium 2023;Abstract GS03-13.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Goetz M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MONARCH 3: Final overall survival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results of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abemaciclib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plus a nonsteroidal aromatase inhibitor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 first-line 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HR+, HER2-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San Antonio Breast Cancer Symposium 2023;Abstract GS01-12.</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Turner NC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Capivasertib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hormone receptor-positive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Engl</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Med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2023;388(22):2058-70.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Howell S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Capivasertib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fulvestrant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patients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aromatase inhibitor-resistant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HR positive/HER2-negative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Exploratory analysis of PFS by AKT pathway gene from the Phase 3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CAPItello-291</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trial. San Antonio Breast Cancer Symposium 2023;Abstract PS17-03.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Lu J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Elacestrant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vs standard-of-care in ER+/HER2- advanced or metastatic breast cancer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mBC</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ESR1 mutation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Key biomarkers and clinical subgroup analyses from the phase 3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EMERALD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trial. San Antonio Breast Cancer Symposium 2023;Abstract PS17-02.</a:t>
            </a:r>
          </a:p>
        </p:txBody>
      </p:sp>
    </p:spTree>
    <p:custDataLst>
      <p:tags r:id="rId1"/>
    </p:custDataLst>
    <p:extLst>
      <p:ext uri="{BB962C8B-B14F-4D97-AF65-F5344CB8AC3E}">
        <p14:creationId xmlns:p14="http://schemas.microsoft.com/office/powerpoint/2010/main" val="2353909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764704"/>
            <a:ext cx="10876830" cy="4739759"/>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Erica Mayer, MD, MPH, FASCO (continued)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Burstein HJ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Testing</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ESR1</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mutations to guide therapy for hormone receptor-positive, human epidermal growth factor receptor 2-negative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metastatic breast cancer: ASCO guideline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Rapid Recommendation Update.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2023;41(18):3423-5.</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Oliveira M et al. Clinical activity of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camizestrant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next-generation SERD, versus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fulvestrant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with a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detectable ESR1 mutation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Exploratory analysis of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SERENA-2</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phase 2 trial. ASCO 2023;Abstract 1066.</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Jhaveri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Imlunestrant</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monotherapy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in combination with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abemaciclib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with or without an aromatase inhibitor, in estrogen receptor-positive (ER+), HER2-negative (HER2-)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 breast cancer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Updated results from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EMBER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study. San Antonio Breast Cancer Symposium 2023;Abstract PS15-09.</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Tolaney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SM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Final overall survival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(OS) analysis from the phase 3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TROPiCS-02</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study of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sacituzumab</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govitecan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(SG) in patients (pts) with hormone receptor–positive/HER2-negative (HR+/HER2–) metastatic breast cancer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mBC</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ASCO 2023;Abstract 1003.</a:t>
            </a:r>
          </a:p>
        </p:txBody>
      </p:sp>
    </p:spTree>
    <p:custDataLst>
      <p:tags r:id="rId1"/>
    </p:custDataLst>
    <p:extLst>
      <p:ext uri="{BB962C8B-B14F-4D97-AF65-F5344CB8AC3E}">
        <p14:creationId xmlns:p14="http://schemas.microsoft.com/office/powerpoint/2010/main" val="2902184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692696"/>
            <a:ext cx="10732814" cy="5740033"/>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Erica Mayer, MD, MPH, FASCO (continued)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Bardia</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et al. Randomized phase 3 study of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datopotamab</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vs chemotherapy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patients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previously-treated inoperable or metastatic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hormone receptor-positive, HER2-negative breast cancer: Results from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TROPION-Breast01</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San Antonio Breast Cancer Symposium 2023;Abstract GS02-01.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Modi S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Trastuzumab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DXd</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treatment of physician’s choice (TPC) in patients (pts)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HER2-low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unresectable</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and/or metastatic breast cancer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Updated survival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results of the randomized, phase III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DESTINY-Breast04 study.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ESMO 2023;Abstract 376O. </a:t>
            </a: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Modi S et al</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Trastuzumab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DXd</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vs treatment of physician’s choice (TPC) in patients (pts)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HER2-low</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hormone receptor-positive (HR+) unresectable and/or metastatic breast cancer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Exploratory biomarker analysis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DESTINY-Breast04</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ASCO 2023;Abstract 1020.</a:t>
            </a: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Hamilton EP et al. A phase 2 study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HER3-DXd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(pts) with metastatic breast cancer (MBC). ASCO 2023;Abstract 1004.</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Krop</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IE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Patritumab</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(HER3-DXd),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human epidermal growth factor receptor </a:t>
            </a:r>
            <a:b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3-directed antibody-drug conjugate, in patients with previously treated human epidermal growth factor receptor 3-expressing metastatic breast cancer: A multicenter, Phase I/II trial.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2023;41(36):5550-60.</a:t>
            </a:r>
          </a:p>
        </p:txBody>
      </p:sp>
    </p:spTree>
    <p:custDataLst>
      <p:tags r:id="rId1"/>
    </p:custDataLst>
    <p:extLst>
      <p:ext uri="{BB962C8B-B14F-4D97-AF65-F5344CB8AC3E}">
        <p14:creationId xmlns:p14="http://schemas.microsoft.com/office/powerpoint/2010/main" val="24709772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864234" cy="4677243"/>
          </a:xfrm>
        </p:spPr>
        <p:txBody>
          <a:bodyPr/>
          <a:lstStyle/>
          <a:p>
            <a:pPr marL="98425" indent="0">
              <a:lnSpc>
                <a:spcPct val="100000"/>
              </a:lnSpc>
              <a:spcBef>
                <a:spcPts val="1200"/>
              </a:spcBef>
              <a:spcAft>
                <a:spcPts val="1200"/>
              </a:spcAft>
              <a:buNone/>
            </a:pPr>
            <a:r>
              <a:rPr lang="en-US" sz="2400" dirty="0">
                <a:solidFill>
                  <a:schemeClr val="tx1"/>
                </a:solidFill>
              </a:rPr>
              <a:t>INTRODUCTION: Endocrinology and Pharmacology of Hormonal Therapy for  Breast Cancer</a:t>
            </a:r>
          </a:p>
          <a:p>
            <a:pPr marL="98425" indent="0">
              <a:lnSpc>
                <a:spcPct val="100000"/>
              </a:lnSpc>
              <a:spcBef>
                <a:spcPts val="1200"/>
              </a:spcBef>
              <a:spcAft>
                <a:spcPts val="1200"/>
              </a:spcAft>
              <a:buNone/>
            </a:pPr>
            <a:r>
              <a:rPr lang="en-US" sz="2400" dirty="0">
                <a:solidFill>
                  <a:schemeClr val="tx1"/>
                </a:solidFill>
              </a:rPr>
              <a:t>MODULE 1: Current and Emerging Strategies for Localized Hormonal Receptor (HR)-Positive Breast Cancer — Dr Graff</a:t>
            </a:r>
          </a:p>
          <a:p>
            <a:pPr marL="98425" indent="0">
              <a:lnSpc>
                <a:spcPct val="100000"/>
              </a:lnSpc>
              <a:spcBef>
                <a:spcPts val="1200"/>
              </a:spcBef>
              <a:spcAft>
                <a:spcPts val="1200"/>
              </a:spcAft>
              <a:buNone/>
            </a:pPr>
            <a:r>
              <a:rPr lang="en-US" sz="2400" dirty="0">
                <a:solidFill>
                  <a:schemeClr val="tx1"/>
                </a:solidFill>
                <a:latin typeface="+mn-lt"/>
              </a:rPr>
              <a:t>MODULE 2: Advances in the Care of Patients with HR-Positive Metastatic Breast Cancer — Dr Mayer</a:t>
            </a:r>
          </a:p>
        </p:txBody>
      </p:sp>
    </p:spTree>
    <p:extLst>
      <p:ext uri="{BB962C8B-B14F-4D97-AF65-F5344CB8AC3E}">
        <p14:creationId xmlns:p14="http://schemas.microsoft.com/office/powerpoint/2010/main" val="2172406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D8C38D-3C31-6826-48E4-0D41862450B3}"/>
              </a:ext>
            </a:extLst>
          </p:cNvPr>
          <p:cNvSpPr/>
          <p:nvPr/>
        </p:nvSpPr>
        <p:spPr bwMode="auto">
          <a:xfrm>
            <a:off x="839416" y="1442021"/>
            <a:ext cx="10513168" cy="762843"/>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864234" cy="4677243"/>
          </a:xfrm>
        </p:spPr>
        <p:txBody>
          <a:bodyPr/>
          <a:lstStyle/>
          <a:p>
            <a:pPr marL="98425" indent="0">
              <a:lnSpc>
                <a:spcPct val="100000"/>
              </a:lnSpc>
              <a:spcBef>
                <a:spcPts val="1200"/>
              </a:spcBef>
              <a:spcAft>
                <a:spcPts val="1200"/>
              </a:spcAft>
              <a:buNone/>
            </a:pPr>
            <a:r>
              <a:rPr lang="en-US" sz="2400" dirty="0">
                <a:solidFill>
                  <a:schemeClr val="bg1"/>
                </a:solidFill>
              </a:rPr>
              <a:t>INTRODUCTION: Endocrinology and Pharmacology of Hormonal Therapy for  Breast Cancer</a:t>
            </a:r>
          </a:p>
          <a:p>
            <a:pPr marL="98425" indent="0">
              <a:lnSpc>
                <a:spcPct val="100000"/>
              </a:lnSpc>
              <a:spcBef>
                <a:spcPts val="1200"/>
              </a:spcBef>
              <a:spcAft>
                <a:spcPts val="1200"/>
              </a:spcAft>
              <a:buNone/>
            </a:pPr>
            <a:r>
              <a:rPr lang="en-US" sz="2400" dirty="0">
                <a:solidFill>
                  <a:schemeClr val="tx1"/>
                </a:solidFill>
              </a:rPr>
              <a:t>MODULE 1: Current and Emerging Strategies for Localized Hormonal Receptor (HR)-Positive Breast Cancer — Dr Graff</a:t>
            </a:r>
          </a:p>
          <a:p>
            <a:pPr marL="98425" indent="0">
              <a:lnSpc>
                <a:spcPct val="100000"/>
              </a:lnSpc>
              <a:spcBef>
                <a:spcPts val="1200"/>
              </a:spcBef>
              <a:spcAft>
                <a:spcPts val="1200"/>
              </a:spcAft>
              <a:buNone/>
            </a:pPr>
            <a:r>
              <a:rPr lang="en-US" sz="2400" dirty="0">
                <a:solidFill>
                  <a:schemeClr val="tx1"/>
                </a:solidFill>
                <a:latin typeface="+mn-lt"/>
              </a:rPr>
              <a:t>MODULE 2: Advances in the Care of Patients with HR-Positive Metastatic Breast Cancer — Dr Mayer</a:t>
            </a:r>
          </a:p>
        </p:txBody>
      </p:sp>
    </p:spTree>
    <p:extLst>
      <p:ext uri="{BB962C8B-B14F-4D97-AF65-F5344CB8AC3E}">
        <p14:creationId xmlns:p14="http://schemas.microsoft.com/office/powerpoint/2010/main" val="19416606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E32E2-8F6E-3E17-D6F3-50A574366A83}"/>
              </a:ext>
            </a:extLst>
          </p:cNvPr>
          <p:cNvSpPr>
            <a:spLocks noGrp="1"/>
          </p:cNvSpPr>
          <p:nvPr>
            <p:ph type="title"/>
          </p:nvPr>
        </p:nvSpPr>
        <p:spPr/>
        <p:txBody>
          <a:bodyPr/>
          <a:lstStyle/>
          <a:p>
            <a:r>
              <a:rPr lang="en-US" dirty="0"/>
              <a:t>2023: What a year!</a:t>
            </a:r>
          </a:p>
        </p:txBody>
      </p:sp>
      <p:sp>
        <p:nvSpPr>
          <p:cNvPr id="3" name="Content Placeholder 2">
            <a:extLst>
              <a:ext uri="{FF2B5EF4-FFF2-40B4-BE49-F238E27FC236}">
                <a16:creationId xmlns:a16="http://schemas.microsoft.com/office/drawing/2014/main" id="{606297D2-6FD8-0C0A-A0F9-856B2180F359}"/>
              </a:ext>
            </a:extLst>
          </p:cNvPr>
          <p:cNvSpPr>
            <a:spLocks noGrp="1"/>
          </p:cNvSpPr>
          <p:nvPr>
            <p:ph idx="1"/>
          </p:nvPr>
        </p:nvSpPr>
        <p:spPr/>
        <p:txBody>
          <a:bodyPr/>
          <a:lstStyle/>
          <a:p>
            <a:r>
              <a:rPr lang="en-US" dirty="0"/>
              <a:t>Mirroring the rest of oncology, breast cancer remains an incredibly fast paced field with multiple new agents and evolving data</a:t>
            </a:r>
          </a:p>
          <a:p>
            <a:r>
              <a:rPr lang="en-US" dirty="0"/>
              <a:t>New drug approvals and new results continue to modify treatment paradigms</a:t>
            </a:r>
          </a:p>
          <a:p>
            <a:r>
              <a:rPr lang="en-US" dirty="0"/>
              <a:t>Toxicity and tolerability are key and may be differentiators</a:t>
            </a:r>
          </a:p>
          <a:p>
            <a:r>
              <a:rPr lang="en-US" dirty="0"/>
              <a:t>New findings hopefully result in better and longer outcomes for our patients</a:t>
            </a:r>
          </a:p>
          <a:p>
            <a:endParaRPr lang="en-US" dirty="0"/>
          </a:p>
        </p:txBody>
      </p:sp>
      <p:sp>
        <p:nvSpPr>
          <p:cNvPr id="6" name="TextBox 5">
            <a:extLst>
              <a:ext uri="{FF2B5EF4-FFF2-40B4-BE49-F238E27FC236}">
                <a16:creationId xmlns:a16="http://schemas.microsoft.com/office/drawing/2014/main" id="{385E772B-AD50-AEE1-A342-82E83BC44FDF}"/>
              </a:ext>
            </a:extLst>
          </p:cNvPr>
          <p:cNvSpPr txBox="1"/>
          <p:nvPr/>
        </p:nvSpPr>
        <p:spPr>
          <a:xfrm>
            <a:off x="11582400" y="6490211"/>
            <a:ext cx="418256" cy="274320"/>
          </a:xfrm>
          <a:prstGeom prst="rect">
            <a:avLst/>
          </a:prstGeom>
          <a:solidFill>
            <a:srgbClr val="4D4D4E"/>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A236"/>
              </a:solidFill>
              <a:effectLst/>
              <a:uLnTx/>
              <a:uFillTx/>
              <a:latin typeface="Arial" pitchFamily="-72" charset="0"/>
              <a:ea typeface="MS PGothic" charset="0"/>
            </a:endParaRPr>
          </a:p>
        </p:txBody>
      </p:sp>
      <p:sp>
        <p:nvSpPr>
          <p:cNvPr id="4" name="TextBox 3">
            <a:extLst>
              <a:ext uri="{FF2B5EF4-FFF2-40B4-BE49-F238E27FC236}">
                <a16:creationId xmlns:a16="http://schemas.microsoft.com/office/drawing/2014/main" id="{3DB5C29A-6C88-A79A-0694-65698A4A9C3D}"/>
              </a:ext>
            </a:extLst>
          </p:cNvPr>
          <p:cNvSpPr txBox="1"/>
          <p:nvPr/>
        </p:nvSpPr>
        <p:spPr>
          <a:xfrm>
            <a:off x="8544272" y="6490211"/>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986573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a:xfrm>
            <a:off x="311060" y="125760"/>
            <a:ext cx="11305256" cy="566936"/>
          </a:xfrm>
        </p:spPr>
        <p:txBody>
          <a:bodyPr/>
          <a:lstStyle/>
          <a:p>
            <a:pPr>
              <a:spcBef>
                <a:spcPts val="1200"/>
              </a:spcBef>
            </a:pPr>
            <a:r>
              <a:rPr lang="en-US" dirty="0"/>
              <a:t>Mechanisms of Action of Antiestrogen Therapies</a:t>
            </a:r>
            <a:endParaRPr lang="en-US" sz="2400" dirty="0"/>
          </a:p>
        </p:txBody>
      </p:sp>
      <p:pic>
        <p:nvPicPr>
          <p:cNvPr id="7" name="Picture 6" descr="A diagram of a cell line&#10;&#10;Description automatically generated">
            <a:extLst>
              <a:ext uri="{FF2B5EF4-FFF2-40B4-BE49-F238E27FC236}">
                <a16:creationId xmlns:a16="http://schemas.microsoft.com/office/drawing/2014/main" id="{44BF6986-CB91-DAAD-7D17-A887A6A55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7587" y="644764"/>
            <a:ext cx="7630616" cy="4903477"/>
          </a:xfrm>
          <a:prstGeom prst="rect">
            <a:avLst/>
          </a:prstGeom>
        </p:spPr>
      </p:pic>
      <p:sp>
        <p:nvSpPr>
          <p:cNvPr id="9" name="TextBox 8">
            <a:extLst>
              <a:ext uri="{FF2B5EF4-FFF2-40B4-BE49-F238E27FC236}">
                <a16:creationId xmlns:a16="http://schemas.microsoft.com/office/drawing/2014/main" id="{F3C60A0E-99E7-2B19-042A-E80B08D7350B}"/>
              </a:ext>
            </a:extLst>
          </p:cNvPr>
          <p:cNvSpPr txBox="1"/>
          <p:nvPr/>
        </p:nvSpPr>
        <p:spPr>
          <a:xfrm>
            <a:off x="767408" y="5589240"/>
            <a:ext cx="9433048" cy="830997"/>
          </a:xfrm>
          <a:prstGeom prst="rect">
            <a:avLst/>
          </a:prstGeom>
          <a:noFill/>
        </p:spPr>
        <p:txBody>
          <a:bodyPr wrap="square">
            <a:spAutoFit/>
          </a:bodyPr>
          <a:lstStyle/>
          <a:p>
            <a:r>
              <a:rPr lang="en-US" sz="1600" b="0" dirty="0">
                <a:solidFill>
                  <a:schemeClr val="tx1"/>
                </a:solidFill>
                <a:effectLst/>
                <a:latin typeface="+mn-lt"/>
              </a:rPr>
              <a:t>AI = aromatase inhibitor</a:t>
            </a:r>
            <a:r>
              <a:rPr lang="en-US" sz="1600" b="0" dirty="0">
                <a:solidFill>
                  <a:schemeClr val="tx1"/>
                </a:solidFill>
                <a:latin typeface="+mn-lt"/>
              </a:rPr>
              <a:t>; SERM = s</a:t>
            </a:r>
            <a:r>
              <a:rPr lang="en-US" sz="1600" b="0" dirty="0">
                <a:solidFill>
                  <a:schemeClr val="tx1"/>
                </a:solidFill>
                <a:effectLst/>
                <a:latin typeface="+mn-lt"/>
              </a:rPr>
              <a:t>elective estrogen receptor modulator; SERD = </a:t>
            </a:r>
            <a:r>
              <a:rPr lang="en-US" sz="1600" b="0" dirty="0">
                <a:solidFill>
                  <a:schemeClr val="tx1"/>
                </a:solidFill>
                <a:latin typeface="+mn-lt"/>
              </a:rPr>
              <a:t>s</a:t>
            </a:r>
            <a:r>
              <a:rPr lang="en-US" sz="1600" b="0" dirty="0">
                <a:solidFill>
                  <a:schemeClr val="tx1"/>
                </a:solidFill>
                <a:effectLst/>
                <a:latin typeface="+mn-lt"/>
              </a:rPr>
              <a:t>elective estrogen receptor </a:t>
            </a:r>
            <a:r>
              <a:rPr lang="en-US" sz="1600" b="0" dirty="0" err="1">
                <a:solidFill>
                  <a:schemeClr val="tx1"/>
                </a:solidFill>
                <a:effectLst/>
                <a:latin typeface="+mn-lt"/>
              </a:rPr>
              <a:t>downregulator</a:t>
            </a:r>
            <a:r>
              <a:rPr lang="en-US" sz="1600" b="0" dirty="0">
                <a:solidFill>
                  <a:schemeClr val="tx1"/>
                </a:solidFill>
                <a:effectLst/>
                <a:latin typeface="+mn-lt"/>
              </a:rPr>
              <a:t>; PROTAC = proteolysis-targeting chimera; CERAN = complete estrogen receptor antagonist; SERCA = selective estrogen receptor covalent antagonist; ERE = estrogen-responsive</a:t>
            </a:r>
            <a:r>
              <a:rPr lang="en-US" sz="1600" b="0" dirty="0">
                <a:solidFill>
                  <a:schemeClr val="tx1"/>
                </a:solidFill>
                <a:latin typeface="+mn-lt"/>
              </a:rPr>
              <a:t> </a:t>
            </a:r>
            <a:r>
              <a:rPr lang="en-US" sz="1600" b="0" dirty="0">
                <a:solidFill>
                  <a:schemeClr val="tx1"/>
                </a:solidFill>
                <a:effectLst/>
                <a:latin typeface="+mn-lt"/>
              </a:rPr>
              <a:t>element</a:t>
            </a:r>
          </a:p>
        </p:txBody>
      </p:sp>
      <p:sp>
        <p:nvSpPr>
          <p:cNvPr id="10" name="TextBox 9">
            <a:extLst>
              <a:ext uri="{FF2B5EF4-FFF2-40B4-BE49-F238E27FC236}">
                <a16:creationId xmlns:a16="http://schemas.microsoft.com/office/drawing/2014/main" id="{7DAE178B-4A8A-F789-E856-0AD224215557}"/>
              </a:ext>
            </a:extLst>
          </p:cNvPr>
          <p:cNvSpPr txBox="1"/>
          <p:nvPr/>
        </p:nvSpPr>
        <p:spPr>
          <a:xfrm>
            <a:off x="0" y="6496346"/>
            <a:ext cx="5352892" cy="323165"/>
          </a:xfrm>
          <a:prstGeom prst="rect">
            <a:avLst/>
          </a:prstGeom>
          <a:noFill/>
        </p:spPr>
        <p:txBody>
          <a:bodyPr wrap="square">
            <a:spAutoFit/>
          </a:bodyPr>
          <a:lstStyle/>
          <a:p>
            <a:pPr defTabSz="914400" fontAlgn="auto">
              <a:spcBef>
                <a:spcPts val="0"/>
              </a:spcBef>
              <a:spcAft>
                <a:spcPts val="0"/>
              </a:spcAf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Patel R et al. </a:t>
            </a:r>
            <a:r>
              <a:rPr kumimoji="0" lang="en-US" sz="1500" b="0" i="1"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NPJ Breast Cancer </a:t>
            </a: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2023 April 5;9(1):20. </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96739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E6F76304-B084-CA4F-AC01-16782F950AA4}"/>
              </a:ext>
            </a:extLst>
          </p:cNvPr>
          <p:cNvGraphicFramePr>
            <a:graphicFrameLocks noGrp="1"/>
          </p:cNvGraphicFramePr>
          <p:nvPr/>
        </p:nvGraphicFramePr>
        <p:xfrm>
          <a:off x="983863" y="2399184"/>
          <a:ext cx="9504625" cy="3433591"/>
        </p:xfrm>
        <a:graphic>
          <a:graphicData uri="http://schemas.openxmlformats.org/drawingml/2006/table">
            <a:tbl>
              <a:tblPr firstRow="1" bandRow="1">
                <a:tableStyleId>{0E3FDE45-AF77-4B5C-9715-49D594BDF05E}</a:tableStyleId>
              </a:tblPr>
              <a:tblGrid>
                <a:gridCol w="9504625">
                  <a:extLst>
                    <a:ext uri="{9D8B030D-6E8A-4147-A177-3AD203B41FA5}">
                      <a16:colId xmlns:a16="http://schemas.microsoft.com/office/drawing/2014/main" val="2475546180"/>
                    </a:ext>
                  </a:extLst>
                </a:gridCol>
              </a:tblGrid>
              <a:tr h="490513">
                <a:tc>
                  <a:txBody>
                    <a:bodyPr/>
                    <a:lstStyle/>
                    <a:p>
                      <a:endParaRPr lang="en-US" dirty="0"/>
                    </a:p>
                  </a:txBody>
                  <a:tcPr>
                    <a:lnL>
                      <a:noFill/>
                    </a:lnL>
                    <a:lnR>
                      <a:noFill/>
                    </a:lnR>
                    <a:lnT w="12700" cmpd="sng">
                      <a:noFill/>
                    </a:lnT>
                    <a:lnB w="12700" cmpd="sng">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861906385"/>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743645606"/>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977958558"/>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2263112589"/>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1875188184"/>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627369311"/>
                  </a:ext>
                </a:extLst>
              </a:tr>
              <a:tr h="490513">
                <a:tc>
                  <a:txBody>
                    <a:bodyPr/>
                    <a:lstStyle/>
                    <a:p>
                      <a:endParaRPr lang="en-US" dirty="0"/>
                    </a:p>
                  </a:txBody>
                  <a:tcPr>
                    <a:lnL>
                      <a:noFill/>
                    </a:lnL>
                    <a:lnR>
                      <a:noFill/>
                    </a:lnR>
                    <a:lnT w="12700" cmpd="sng">
                      <a:noFill/>
                    </a:lnT>
                    <a:lnB>
                      <a:noFill/>
                    </a:lnB>
                    <a:lnTlToBr w="12700" cmpd="sng">
                      <a:noFill/>
                      <a:prstDash val="solid"/>
                    </a:lnTlToBr>
                    <a:lnBlToTr w="12700" cmpd="sng">
                      <a:noFill/>
                      <a:prstDash val="solid"/>
                    </a:lnBlToTr>
                    <a:solidFill>
                      <a:srgbClr val="D7E3EE"/>
                    </a:solidFill>
                  </a:tcPr>
                </a:tc>
                <a:extLst>
                  <a:ext uri="{0D108BD9-81ED-4DB2-BD59-A6C34878D82A}">
                    <a16:rowId xmlns:a16="http://schemas.microsoft.com/office/drawing/2014/main" val="2712469178"/>
                  </a:ext>
                </a:extLst>
              </a:tr>
            </a:tbl>
          </a:graphicData>
        </a:graphic>
      </p:graphicFrame>
      <p:sp>
        <p:nvSpPr>
          <p:cNvPr id="3" name="Title 2">
            <a:extLst>
              <a:ext uri="{FF2B5EF4-FFF2-40B4-BE49-F238E27FC236}">
                <a16:creationId xmlns:a16="http://schemas.microsoft.com/office/drawing/2014/main" id="{E179D512-6722-DA41-A90C-5E8B8DC317AA}"/>
              </a:ext>
            </a:extLst>
          </p:cNvPr>
          <p:cNvSpPr>
            <a:spLocks noGrp="1"/>
          </p:cNvSpPr>
          <p:nvPr>
            <p:ph type="title"/>
          </p:nvPr>
        </p:nvSpPr>
        <p:spPr>
          <a:xfrm>
            <a:off x="912286" y="72007"/>
            <a:ext cx="10800338" cy="1700809"/>
          </a:xfrm>
        </p:spPr>
        <p:txBody>
          <a:bodyPr/>
          <a:lstStyle/>
          <a:p>
            <a:pPr algn="l"/>
            <a:r>
              <a:rPr lang="en-US" dirty="0"/>
              <a:t>For patients who experience disease progression on a CDK4/6 inhibitor with endocrine therapy for ER-positive metastatic breast cancer, testing is indicated for alterations in which of the following? </a:t>
            </a:r>
          </a:p>
        </p:txBody>
      </p:sp>
      <p:sp>
        <p:nvSpPr>
          <p:cNvPr id="2" name="Content Placeholder 1">
            <a:extLst>
              <a:ext uri="{FF2B5EF4-FFF2-40B4-BE49-F238E27FC236}">
                <a16:creationId xmlns:a16="http://schemas.microsoft.com/office/drawing/2014/main" id="{445F3F3B-FD5F-7245-B13E-0093415906BC}"/>
              </a:ext>
            </a:extLst>
          </p:cNvPr>
          <p:cNvSpPr>
            <a:spLocks noGrp="1"/>
          </p:cNvSpPr>
          <p:nvPr>
            <p:ph idx="1"/>
          </p:nvPr>
        </p:nvSpPr>
        <p:spPr>
          <a:xfrm>
            <a:off x="1200320" y="1895128"/>
            <a:ext cx="8784544" cy="2922660"/>
          </a:xfrm>
          <a:noFill/>
        </p:spPr>
        <p:txBody>
          <a:bodyPr/>
          <a:lstStyle/>
          <a:p>
            <a:pPr marL="457200" indent="-457200">
              <a:lnSpc>
                <a:spcPct val="120000"/>
              </a:lnSpc>
              <a:spcBef>
                <a:spcPts val="300"/>
              </a:spcBef>
              <a:spcAft>
                <a:spcPts val="0"/>
              </a:spcAft>
              <a:buFont typeface="+mj-lt"/>
              <a:buAutoNum type="arabicPeriod"/>
            </a:pPr>
            <a:r>
              <a:rPr lang="en-US" sz="2500" b="0" dirty="0"/>
              <a:t>PIK3CA </a:t>
            </a:r>
          </a:p>
          <a:p>
            <a:pPr marL="457200" indent="-457200">
              <a:lnSpc>
                <a:spcPct val="120000"/>
              </a:lnSpc>
              <a:spcBef>
                <a:spcPts val="300"/>
              </a:spcBef>
              <a:spcAft>
                <a:spcPts val="0"/>
              </a:spcAft>
              <a:buFont typeface="+mj-lt"/>
              <a:buAutoNum type="arabicPeriod"/>
            </a:pPr>
            <a:r>
              <a:rPr lang="en-US" sz="2500" b="0" dirty="0"/>
              <a:t>ESR1 </a:t>
            </a:r>
          </a:p>
          <a:p>
            <a:pPr marL="457200" indent="-457200">
              <a:lnSpc>
                <a:spcPct val="120000"/>
              </a:lnSpc>
              <a:spcBef>
                <a:spcPts val="300"/>
              </a:spcBef>
              <a:spcAft>
                <a:spcPts val="0"/>
              </a:spcAft>
              <a:buFont typeface="+mj-lt"/>
              <a:buAutoNum type="arabicPeriod"/>
            </a:pPr>
            <a:r>
              <a:rPr lang="en-US" sz="2500" b="0" dirty="0"/>
              <a:t>AKT/PTEN </a:t>
            </a:r>
          </a:p>
          <a:p>
            <a:pPr marL="457200" indent="-457200">
              <a:lnSpc>
                <a:spcPct val="120000"/>
              </a:lnSpc>
              <a:spcBef>
                <a:spcPts val="300"/>
              </a:spcBef>
              <a:spcAft>
                <a:spcPts val="0"/>
              </a:spcAft>
              <a:buFont typeface="+mj-lt"/>
              <a:buAutoNum type="arabicPeriod"/>
            </a:pPr>
            <a:r>
              <a:rPr lang="en-US" sz="2500" b="0" dirty="0"/>
              <a:t>All of the above </a:t>
            </a:r>
          </a:p>
          <a:p>
            <a:pPr marL="457200" indent="-457200">
              <a:lnSpc>
                <a:spcPct val="120000"/>
              </a:lnSpc>
              <a:spcBef>
                <a:spcPts val="300"/>
              </a:spcBef>
              <a:spcAft>
                <a:spcPts val="0"/>
              </a:spcAft>
              <a:buFont typeface="+mj-lt"/>
              <a:buAutoNum type="arabicPeriod"/>
            </a:pPr>
            <a:r>
              <a:rPr lang="en-US" sz="2500" b="0" dirty="0"/>
              <a:t>PIK3CA and ESR1 only </a:t>
            </a:r>
          </a:p>
          <a:p>
            <a:pPr marL="457200" indent="-457200">
              <a:lnSpc>
                <a:spcPct val="120000"/>
              </a:lnSpc>
              <a:spcBef>
                <a:spcPts val="300"/>
              </a:spcBef>
              <a:spcAft>
                <a:spcPts val="0"/>
              </a:spcAft>
              <a:buFont typeface="+mj-lt"/>
              <a:buAutoNum type="arabicPeriod"/>
            </a:pPr>
            <a:r>
              <a:rPr lang="en-US" sz="2500" b="0" dirty="0"/>
              <a:t>PIK3CA and AKT/PTEN only </a:t>
            </a:r>
          </a:p>
          <a:p>
            <a:pPr marL="457200" indent="-457200">
              <a:lnSpc>
                <a:spcPct val="120000"/>
              </a:lnSpc>
              <a:spcBef>
                <a:spcPts val="300"/>
              </a:spcBef>
              <a:spcAft>
                <a:spcPts val="0"/>
              </a:spcAft>
              <a:buFont typeface="+mj-lt"/>
              <a:buAutoNum type="arabicPeriod"/>
            </a:pPr>
            <a:r>
              <a:rPr lang="en-US" sz="2500" b="0" dirty="0"/>
              <a:t>ESR1 and AKT</a:t>
            </a:r>
            <a:r>
              <a:rPr lang="en-US" sz="2500" b="0"/>
              <a:t>/PTEN only </a:t>
            </a:r>
            <a:endParaRPr lang="en-US" sz="2500" b="0" dirty="0"/>
          </a:p>
          <a:p>
            <a:pPr marL="457200" indent="-457200">
              <a:lnSpc>
                <a:spcPct val="120000"/>
              </a:lnSpc>
              <a:spcBef>
                <a:spcPts val="300"/>
              </a:spcBef>
              <a:spcAft>
                <a:spcPts val="0"/>
              </a:spcAft>
              <a:buFont typeface="+mj-lt"/>
              <a:buAutoNum type="arabicPeriod"/>
            </a:pPr>
            <a:r>
              <a:rPr lang="en-US" sz="2500" b="0" dirty="0"/>
              <a:t>I’m not sure </a:t>
            </a:r>
          </a:p>
        </p:txBody>
      </p:sp>
    </p:spTree>
    <p:extLst>
      <p:ext uri="{BB962C8B-B14F-4D97-AF65-F5344CB8AC3E}">
        <p14:creationId xmlns:p14="http://schemas.microsoft.com/office/powerpoint/2010/main" val="1588591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13312" y="0"/>
            <a:ext cx="12192000" cy="1719420"/>
          </a:xfrm>
        </p:spPr>
        <p:txBody>
          <a:bodyPr wrap="square" anchor="b">
            <a:noAutofit/>
          </a:bodyPr>
          <a:lstStyle/>
          <a:p>
            <a:pPr>
              <a:lnSpc>
                <a:spcPct val="85000"/>
              </a:lnSpc>
            </a:pPr>
            <a:r>
              <a:rPr lang="en-US" sz="3800" dirty="0"/>
              <a:t>Beyond the Guidelines: Clinical Investigator </a:t>
            </a:r>
            <a:br>
              <a:rPr lang="en-US" sz="3800" dirty="0"/>
            </a:br>
            <a:r>
              <a:rPr lang="en-US" sz="3800" dirty="0"/>
              <a:t>Perspectives on the Management of </a:t>
            </a:r>
            <a:br>
              <a:rPr lang="en-US" sz="3800" dirty="0"/>
            </a:br>
            <a:r>
              <a:rPr lang="en-US" sz="3800" dirty="0"/>
              <a:t>ER-Positive Metastatic Breast Cancer</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48048" y="5736931"/>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Neil Love,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2920388" y="3733800"/>
            <a:ext cx="632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13312" y="263912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Tuesday, December 5, 2023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7:15 PM – 9:15 PM CT (8:15 PM – 10:15 PM ET) </a:t>
            </a: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13312" y="1897045"/>
            <a:ext cx="12192000" cy="548571"/>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Part 1 of a 3-Part CME Satellite Symposium Series in Partnership with </a:t>
            </a:r>
          </a:p>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600" b="0" i="1" u="none" strike="noStrike" kern="1200" cap="none" spc="0" normalizeH="0" baseline="0" noProof="0" dirty="0">
                <a:ln>
                  <a:noFill/>
                </a:ln>
                <a:solidFill>
                  <a:srgbClr val="015593"/>
                </a:solidFill>
                <a:effectLst/>
                <a:uLnTx/>
                <a:uFillTx/>
                <a:latin typeface="Calibri"/>
                <a:ea typeface="MS PGothic" pitchFamily="34" charset="-128"/>
                <a:cs typeface="Calibri"/>
              </a:rPr>
              <a:t>the 2023 San Antonio Breast Cancer Symposium®</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533400" y="4318575"/>
            <a:ext cx="566628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Francois-Clement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Bidard</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PhD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Erika Hamilton, MD</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Komal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Jhaveri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FACP</a:t>
            </a:r>
          </a:p>
        </p:txBody>
      </p:sp>
      <p:sp>
        <p:nvSpPr>
          <p:cNvPr id="2" name="Text Box 6">
            <a:extLst>
              <a:ext uri="{FF2B5EF4-FFF2-40B4-BE49-F238E27FC236}">
                <a16:creationId xmlns:a16="http://schemas.microsoft.com/office/drawing/2014/main" id="{22D2CF23-C91C-4386-5E79-71BACC11CB2B}"/>
              </a:ext>
            </a:extLst>
          </p:cNvPr>
          <p:cNvSpPr txBox="1">
            <a:spLocks noChangeArrowheads="1"/>
          </p:cNvSpPr>
          <p:nvPr/>
        </p:nvSpPr>
        <p:spPr bwMode="auto">
          <a:xfrm>
            <a:off x="6453070" y="4318575"/>
            <a:ext cx="5309212"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Virginia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Kaklamani</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 DSc</a:t>
            </a:r>
          </a:p>
          <a:p>
            <a:pPr marL="0" marR="0" lvl="0" indent="0" algn="ctr" defTabSz="914400" rtl="0" eaLnBrk="0" fontAlgn="base" latinLnBrk="0" hangingPunct="0">
              <a:lnSpc>
                <a:spcPts val="33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Hope S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Rugo</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p>
        </p:txBody>
      </p:sp>
    </p:spTree>
    <p:custDataLst>
      <p:tags r:id="rId1"/>
    </p:custDataLst>
    <p:extLst>
      <p:ext uri="{BB962C8B-B14F-4D97-AF65-F5344CB8AC3E}">
        <p14:creationId xmlns:p14="http://schemas.microsoft.com/office/powerpoint/2010/main" val="383599449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peaking at a podium&#10;&#10;Description automatically generated">
            <a:extLst>
              <a:ext uri="{FF2B5EF4-FFF2-40B4-BE49-F238E27FC236}">
                <a16:creationId xmlns:a16="http://schemas.microsoft.com/office/drawing/2014/main" id="{96BEE2FA-8435-3974-0573-5A79206CDF88}"/>
              </a:ext>
            </a:extLst>
          </p:cNvPr>
          <p:cNvPicPr>
            <a:picLocks noChangeAspect="1"/>
          </p:cNvPicPr>
          <p:nvPr/>
        </p:nvPicPr>
        <p:blipFill rotWithShape="1">
          <a:blip r:embed="rId3">
            <a:extLst>
              <a:ext uri="{28A0092B-C50C-407E-A947-70E740481C1C}">
                <a14:useLocalDpi xmlns:a14="http://schemas.microsoft.com/office/drawing/2010/main" val="0"/>
              </a:ext>
            </a:extLst>
          </a:blip>
          <a:srcRect l="5151" t="9200" r="6877"/>
          <a:stretch/>
        </p:blipFill>
        <p:spPr>
          <a:xfrm>
            <a:off x="314505" y="449400"/>
            <a:ext cx="3418760" cy="2646481"/>
          </a:xfrm>
          <a:prstGeom prst="rect">
            <a:avLst/>
          </a:prstGeom>
          <a:effectLst>
            <a:outerShdw blurRad="50800" dist="38100" dir="2700000" algn="tl" rotWithShape="0">
              <a:prstClr val="black">
                <a:alpha val="40000"/>
              </a:prstClr>
            </a:outerShdw>
          </a:effectLst>
        </p:spPr>
      </p:pic>
      <p:pic>
        <p:nvPicPr>
          <p:cNvPr id="10" name="Picture 9" descr="A person speaking at a podium&#10;&#10;Description automatically generated">
            <a:extLst>
              <a:ext uri="{FF2B5EF4-FFF2-40B4-BE49-F238E27FC236}">
                <a16:creationId xmlns:a16="http://schemas.microsoft.com/office/drawing/2014/main" id="{1D65B722-1260-F134-2B29-F8CC65222033}"/>
              </a:ext>
            </a:extLst>
          </p:cNvPr>
          <p:cNvPicPr>
            <a:picLocks noChangeAspect="1"/>
          </p:cNvPicPr>
          <p:nvPr/>
        </p:nvPicPr>
        <p:blipFill rotWithShape="1">
          <a:blip r:embed="rId4">
            <a:extLst>
              <a:ext uri="{28A0092B-C50C-407E-A947-70E740481C1C}">
                <a14:useLocalDpi xmlns:a14="http://schemas.microsoft.com/office/drawing/2010/main" val="0"/>
              </a:ext>
            </a:extLst>
          </a:blip>
          <a:srcRect b="16646"/>
          <a:stretch/>
        </p:blipFill>
        <p:spPr>
          <a:xfrm>
            <a:off x="538253" y="2977132"/>
            <a:ext cx="2737869" cy="3039819"/>
          </a:xfrm>
          <a:prstGeom prst="rect">
            <a:avLst/>
          </a:prstGeom>
          <a:effectLst>
            <a:outerShdw blurRad="50800" dist="38100" dir="2700000" algn="tl" rotWithShape="0">
              <a:prstClr val="black">
                <a:alpha val="40000"/>
              </a:prstClr>
            </a:outerShdw>
          </a:effectLst>
        </p:spPr>
      </p:pic>
      <p:pic>
        <p:nvPicPr>
          <p:cNvPr id="13" name="Picture 12" descr="A person speaking at a podium&#10;&#10;Description automatically generated">
            <a:extLst>
              <a:ext uri="{FF2B5EF4-FFF2-40B4-BE49-F238E27FC236}">
                <a16:creationId xmlns:a16="http://schemas.microsoft.com/office/drawing/2014/main" id="{4915B4B0-55A7-C71E-F3A8-8A666E9AD9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5804" y="461831"/>
            <a:ext cx="2768205" cy="3687249"/>
          </a:xfrm>
          <a:prstGeom prst="rect">
            <a:avLst/>
          </a:prstGeom>
          <a:effectLst>
            <a:outerShdw blurRad="50800" dist="38100" dir="2700000" algn="tl" rotWithShape="0">
              <a:prstClr val="black">
                <a:alpha val="40000"/>
              </a:prstClr>
            </a:outerShdw>
          </a:effectLst>
        </p:spPr>
      </p:pic>
      <p:pic>
        <p:nvPicPr>
          <p:cNvPr id="16" name="Picture 15" descr="A person speaking at a podium&#10;&#10;Description automatically generated">
            <a:extLst>
              <a:ext uri="{FF2B5EF4-FFF2-40B4-BE49-F238E27FC236}">
                <a16:creationId xmlns:a16="http://schemas.microsoft.com/office/drawing/2014/main" id="{A9BBCC7B-2A01-48D6-F16B-BA8704C6DD3E}"/>
              </a:ext>
            </a:extLst>
          </p:cNvPr>
          <p:cNvPicPr>
            <a:picLocks noChangeAspect="1"/>
          </p:cNvPicPr>
          <p:nvPr/>
        </p:nvPicPr>
        <p:blipFill rotWithShape="1">
          <a:blip r:embed="rId6">
            <a:extLst>
              <a:ext uri="{28A0092B-C50C-407E-A947-70E740481C1C}">
                <a14:useLocalDpi xmlns:a14="http://schemas.microsoft.com/office/drawing/2010/main" val="0"/>
              </a:ext>
            </a:extLst>
          </a:blip>
          <a:srcRect l="2230" t="3060" r="5079" b="9380"/>
          <a:stretch/>
        </p:blipFill>
        <p:spPr>
          <a:xfrm>
            <a:off x="4228308" y="449400"/>
            <a:ext cx="3735384" cy="2646481"/>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2D347EF3-F65A-4C31-919E-51076E924C8E}"/>
              </a:ext>
            </a:extLst>
          </p:cNvPr>
          <p:cNvPicPr>
            <a:picLocks noChangeAspect="1"/>
          </p:cNvPicPr>
          <p:nvPr/>
        </p:nvPicPr>
        <p:blipFill>
          <a:blip r:embed="rId7">
            <a:extLst>
              <a:ext uri="{28A0092B-C50C-407E-A947-70E740481C1C}">
                <a14:useLocalDpi xmlns:a14="http://schemas.microsoft.com/office/drawing/2010/main" val="0"/>
              </a:ext>
            </a:extLst>
          </a:blip>
          <a:srcRect t="20796" b="20796"/>
          <a:stretch/>
        </p:blipFill>
        <p:spPr>
          <a:xfrm>
            <a:off x="6633243" y="3573016"/>
            <a:ext cx="5284611" cy="2443935"/>
          </a:xfrm>
          <a:prstGeom prst="rect">
            <a:avLst/>
          </a:prstGeom>
          <a:effectLst>
            <a:outerShdw blurRad="50800" dist="38100" dir="2700000" algn="tl" rotWithShape="0">
              <a:prstClr val="black">
                <a:alpha val="40000"/>
              </a:prstClr>
            </a:outerShdw>
          </a:effectLst>
        </p:spPr>
      </p:pic>
      <p:pic>
        <p:nvPicPr>
          <p:cNvPr id="3" name="Picture 2" descr="A person speaking at a podium&#10;&#10;Description automatically generated">
            <a:extLst>
              <a:ext uri="{FF2B5EF4-FFF2-40B4-BE49-F238E27FC236}">
                <a16:creationId xmlns:a16="http://schemas.microsoft.com/office/drawing/2014/main" id="{89E59BA0-57AF-8B2D-0BBE-A1F434074616}"/>
              </a:ext>
            </a:extLst>
          </p:cNvPr>
          <p:cNvPicPr>
            <a:picLocks noChangeAspect="1"/>
          </p:cNvPicPr>
          <p:nvPr/>
        </p:nvPicPr>
        <p:blipFill rotWithShape="1">
          <a:blip r:embed="rId8">
            <a:extLst>
              <a:ext uri="{28A0092B-C50C-407E-A947-70E740481C1C}">
                <a14:useLocalDpi xmlns:a14="http://schemas.microsoft.com/office/drawing/2010/main" val="0"/>
              </a:ext>
            </a:extLst>
          </a:blip>
          <a:srcRect t="5294" b="13894"/>
          <a:stretch/>
        </p:blipFill>
        <p:spPr>
          <a:xfrm>
            <a:off x="3516579" y="2953208"/>
            <a:ext cx="2846264" cy="3063743"/>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294876961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7EEC6-2AD0-B74B-B10D-32D4E844B213}"/>
              </a:ext>
            </a:extLst>
          </p:cNvPr>
          <p:cNvSpPr>
            <a:spLocks noGrp="1"/>
          </p:cNvSpPr>
          <p:nvPr>
            <p:ph type="title"/>
          </p:nvPr>
        </p:nvSpPr>
        <p:spPr/>
        <p:txBody>
          <a:bodyPr/>
          <a:lstStyle/>
          <a:p>
            <a:r>
              <a:rPr lang="en-US" dirty="0"/>
              <a:t>Faculty</a:t>
            </a:r>
          </a:p>
        </p:txBody>
      </p:sp>
      <p:sp>
        <p:nvSpPr>
          <p:cNvPr id="13" name="Text Box 7">
            <a:extLst>
              <a:ext uri="{FF2B5EF4-FFF2-40B4-BE49-F238E27FC236}">
                <a16:creationId xmlns:a16="http://schemas.microsoft.com/office/drawing/2014/main" id="{2BF03784-2B37-1341-BDAF-39A4D74AEF2F}"/>
              </a:ext>
            </a:extLst>
          </p:cNvPr>
          <p:cNvSpPr txBox="1">
            <a:spLocks noChangeArrowheads="1"/>
          </p:cNvSpPr>
          <p:nvPr/>
        </p:nvSpPr>
        <p:spPr bwMode="auto">
          <a:xfrm>
            <a:off x="1991544" y="1608194"/>
            <a:ext cx="5931054"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Stephanie L Graff, MD, FACP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Warren Alpert Medical School of Brown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Breast Oncology, Lifespan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Co-Lead, Breast Cancer Translational Disease Research Group</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Calibri"/>
                <a:ea typeface="MS PGothic" charset="0"/>
              </a:rPr>
              <a:t>Legorreta</a:t>
            </a:r>
            <a:r>
              <a:rPr kumimoji="0" lang="en-US" sz="1600" b="0" i="0" u="none" strike="noStrike" kern="1200" cap="none" spc="0" normalizeH="0" baseline="0" noProof="0" dirty="0">
                <a:ln>
                  <a:noFill/>
                </a:ln>
                <a:solidFill>
                  <a:srgbClr val="000000"/>
                </a:solidFill>
                <a:effectLst/>
                <a:uLnTx/>
                <a:uFillTx/>
                <a:latin typeface="Calibri"/>
                <a:ea typeface="MS PGothic" charset="0"/>
              </a:rPr>
              <a:t> Cancer Center at Brown University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Medical Advisor, Dr Susan Love Foundation for Breast Cancer Research</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Providence, Rhode Island</a:t>
            </a:r>
          </a:p>
        </p:txBody>
      </p:sp>
      <p:pic>
        <p:nvPicPr>
          <p:cNvPr id="15" name="Picture 14">
            <a:extLst>
              <a:ext uri="{FF2B5EF4-FFF2-40B4-BE49-F238E27FC236}">
                <a16:creationId xmlns:a16="http://schemas.microsoft.com/office/drawing/2014/main" id="{C4FFC87A-5750-8C4E-95CF-DCA3500FDB9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79376" y="1608194"/>
            <a:ext cx="1443490" cy="1443490"/>
          </a:xfrm>
          <a:prstGeom prst="rect">
            <a:avLst/>
          </a:prstGeom>
        </p:spPr>
      </p:pic>
      <p:sp>
        <p:nvSpPr>
          <p:cNvPr id="11" name="Text Box 7">
            <a:extLst>
              <a:ext uri="{FF2B5EF4-FFF2-40B4-BE49-F238E27FC236}">
                <a16:creationId xmlns:a16="http://schemas.microsoft.com/office/drawing/2014/main" id="{13693E70-1647-5C4F-BD36-3484B2ADB067}"/>
              </a:ext>
            </a:extLst>
          </p:cNvPr>
          <p:cNvSpPr txBox="1">
            <a:spLocks noChangeArrowheads="1"/>
          </p:cNvSpPr>
          <p:nvPr/>
        </p:nvSpPr>
        <p:spPr bwMode="auto">
          <a:xfrm>
            <a:off x="9748125" y="1608194"/>
            <a:ext cx="2252531"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3333CC"/>
                </a:solidFill>
                <a:effectLst/>
                <a:uLnTx/>
                <a:uFillTx/>
                <a:latin typeface="Calibri" panose="020F0502020204030204" pitchFamily="34" charset="0"/>
                <a:ea typeface="MS PGothic" charset="0"/>
                <a:cs typeface="Calibri" panose="020F0502020204030204" pitchFamily="34" charset="0"/>
              </a:rPr>
              <a:t>MODERATOR</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2" name="Picture 11">
            <a:extLst>
              <a:ext uri="{FF2B5EF4-FFF2-40B4-BE49-F238E27FC236}">
                <a16:creationId xmlns:a16="http://schemas.microsoft.com/office/drawing/2014/main" id="{69CADB06-74CE-9049-9CB2-25E56A6D0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35957" y="1608194"/>
            <a:ext cx="1443490" cy="1443490"/>
          </a:xfrm>
          <a:prstGeom prst="rect">
            <a:avLst/>
          </a:prstGeom>
        </p:spPr>
      </p:pic>
      <p:sp>
        <p:nvSpPr>
          <p:cNvPr id="9" name="Text Box 7">
            <a:extLst>
              <a:ext uri="{FF2B5EF4-FFF2-40B4-BE49-F238E27FC236}">
                <a16:creationId xmlns:a16="http://schemas.microsoft.com/office/drawing/2014/main" id="{49AFF456-FAD7-BC4D-8309-A0B03186BBDE}"/>
              </a:ext>
            </a:extLst>
          </p:cNvPr>
          <p:cNvSpPr txBox="1">
            <a:spLocks noChangeArrowheads="1"/>
          </p:cNvSpPr>
          <p:nvPr/>
        </p:nvSpPr>
        <p:spPr bwMode="auto">
          <a:xfrm>
            <a:off x="1991544" y="4106807"/>
            <a:ext cx="4572000" cy="1143000"/>
          </a:xfrm>
          <a:prstGeom prst="rect">
            <a:avLst/>
          </a:prstGeom>
          <a:noFill/>
          <a:ln w="9525">
            <a:noFill/>
            <a:miter lim="800000"/>
            <a:headEnd/>
            <a:tailEnd/>
          </a:ln>
        </p:spPr>
        <p:txBody>
          <a:bodyPr lIns="6858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Erica Mayer, MD, MPH, FASCO</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Breast Cancer Clinical Research</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Breast Oncology Center</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Dana-Farber Cancer Institute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Associate Professor of Medicine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Harvard Medical School</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Boston, Massachusetts</a:t>
            </a:r>
          </a:p>
        </p:txBody>
      </p:sp>
      <p:pic>
        <p:nvPicPr>
          <p:cNvPr id="10" name="Picture 9">
            <a:extLst>
              <a:ext uri="{FF2B5EF4-FFF2-40B4-BE49-F238E27FC236}">
                <a16:creationId xmlns:a16="http://schemas.microsoft.com/office/drawing/2014/main" id="{42B1D383-0873-0145-A56B-89C9C51DC5C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9376" y="4106807"/>
            <a:ext cx="1443490" cy="1443490"/>
          </a:xfrm>
          <a:prstGeom prst="rect">
            <a:avLst/>
          </a:prstGeom>
        </p:spPr>
      </p:pic>
    </p:spTree>
    <p:extLst>
      <p:ext uri="{BB962C8B-B14F-4D97-AF65-F5344CB8AC3E}">
        <p14:creationId xmlns:p14="http://schemas.microsoft.com/office/powerpoint/2010/main" val="441891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7"/>
          <p:cNvSpPr txBox="1">
            <a:spLocks noGrp="1"/>
          </p:cNvSpPr>
          <p:nvPr>
            <p:ph type="title"/>
          </p:nvPr>
        </p:nvSpPr>
        <p:spPr>
          <a:xfrm>
            <a:off x="0" y="273952"/>
            <a:ext cx="12191998" cy="799603"/>
          </a:xfrm>
          <a:prstGeom prst="rect">
            <a:avLst/>
          </a:prstGeom>
          <a:noFill/>
          <a:ln>
            <a:noFill/>
          </a:ln>
        </p:spPr>
        <p:txBody>
          <a:bodyPr spcFirstLastPara="1" wrap="square" lIns="121900" tIns="60933" rIns="121900" bIns="60933" anchor="b" anchorCtr="0">
            <a:noAutofit/>
          </a:bodyPr>
          <a:lstStyle/>
          <a:p>
            <a:pPr algn="ctr">
              <a:buSzPts val="1900"/>
            </a:pPr>
            <a:r>
              <a:rPr lang="en-GB" sz="2400" dirty="0">
                <a:latin typeface="+mn-lt"/>
              </a:rPr>
              <a:t>INAVO120: </a:t>
            </a:r>
            <a:r>
              <a:rPr lang="en-US" sz="2400" dirty="0">
                <a:solidFill>
                  <a:srgbClr val="000000"/>
                </a:solidFill>
                <a:effectLst/>
                <a:latin typeface="+mn-lt"/>
                <a:ea typeface="Calibri" panose="020F0502020204030204" pitchFamily="34" charset="0"/>
              </a:rPr>
              <a:t>Phase III study of </a:t>
            </a:r>
            <a:r>
              <a:rPr lang="en-US" sz="2400" dirty="0" err="1">
                <a:solidFill>
                  <a:srgbClr val="000000"/>
                </a:solidFill>
                <a:effectLst/>
                <a:latin typeface="+mn-lt"/>
                <a:ea typeface="Calibri" panose="020F0502020204030204" pitchFamily="34" charset="0"/>
              </a:rPr>
              <a:t>inavolisib</a:t>
            </a:r>
            <a:r>
              <a:rPr lang="en-US" sz="2400" dirty="0">
                <a:solidFill>
                  <a:srgbClr val="000000"/>
                </a:solidFill>
                <a:effectLst/>
                <a:latin typeface="+mn-lt"/>
                <a:ea typeface="Calibri" panose="020F0502020204030204" pitchFamily="34" charset="0"/>
              </a:rPr>
              <a:t> (GDC-0077) or placebo in combination with palbociclib and fulvestrant in PIK3CA-mutant, HR+/HER2- MBC: </a:t>
            </a:r>
            <a:r>
              <a:rPr lang="en-GB" sz="2400" dirty="0">
                <a:solidFill>
                  <a:srgbClr val="000000"/>
                </a:solidFill>
                <a:effectLst/>
                <a:latin typeface="+mn-lt"/>
                <a:ea typeface="Calibri" panose="020F0502020204030204" pitchFamily="34" charset="0"/>
              </a:rPr>
              <a:t>S</a:t>
            </a:r>
            <a:r>
              <a:rPr lang="en-GB" sz="2400" dirty="0">
                <a:latin typeface="+mn-lt"/>
              </a:rPr>
              <a:t>tudy Design</a:t>
            </a:r>
            <a:endParaRPr sz="2400" dirty="0">
              <a:latin typeface="+mn-lt"/>
            </a:endParaRPr>
          </a:p>
        </p:txBody>
      </p:sp>
      <p:sp>
        <p:nvSpPr>
          <p:cNvPr id="50" name="Google Shape;50;p7"/>
          <p:cNvSpPr txBox="1"/>
          <p:nvPr/>
        </p:nvSpPr>
        <p:spPr>
          <a:xfrm>
            <a:off x="452176" y="5471712"/>
            <a:ext cx="11572385" cy="697316"/>
          </a:xfrm>
          <a:prstGeom prst="rect">
            <a:avLst/>
          </a:prstGeom>
          <a:noFill/>
          <a:ln>
            <a:noFill/>
          </a:ln>
        </p:spPr>
        <p:txBody>
          <a:bodyPr spcFirstLastPara="1" wrap="square" lIns="121900" tIns="60933" rIns="121900" bIns="60933"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800"/>
              <a:buFontTx/>
              <a:buNone/>
              <a:tabLst/>
              <a:defRPr/>
            </a:pPr>
            <a:r>
              <a:rPr kumimoji="0" lang="en-GB" sz="933" b="0" i="0" u="none" strike="noStrike" kern="0" cap="none" spc="0" normalizeH="0" baseline="0" noProof="0" dirty="0">
                <a:ln>
                  <a:noFill/>
                </a:ln>
                <a:solidFill>
                  <a:srgbClr val="000000"/>
                </a:solidFill>
                <a:effectLst/>
                <a:uLnTx/>
                <a:uFillTx/>
                <a:latin typeface="Arial"/>
                <a:ea typeface="MS PGothic" charset="0"/>
                <a:cs typeface="Arial"/>
                <a:sym typeface="Arial"/>
              </a:rPr>
              <a:t>* Central testing for </a:t>
            </a:r>
            <a:r>
              <a:rPr kumimoji="0" lang="en-GB" sz="933" b="0" i="1" u="none" strike="noStrike" kern="0" cap="none" spc="0" normalizeH="0" baseline="0" noProof="0" dirty="0">
                <a:ln>
                  <a:noFill/>
                </a:ln>
                <a:solidFill>
                  <a:srgbClr val="000000"/>
                </a:solidFill>
                <a:effectLst/>
                <a:uLnTx/>
                <a:uFillTx/>
                <a:latin typeface="Arial"/>
                <a:ea typeface="MS PGothic" charset="0"/>
                <a:cs typeface="Arial"/>
                <a:sym typeface="Arial"/>
              </a:rPr>
              <a:t>PIK3CA</a:t>
            </a:r>
            <a:r>
              <a:rPr kumimoji="0" lang="en-GB" sz="933" b="0" i="0" u="none" strike="noStrike" kern="0" cap="none" spc="0" normalizeH="0" baseline="0" noProof="0" dirty="0">
                <a:ln>
                  <a:noFill/>
                </a:ln>
                <a:solidFill>
                  <a:srgbClr val="000000"/>
                </a:solidFill>
                <a:effectLst/>
                <a:uLnTx/>
                <a:uFillTx/>
                <a:latin typeface="Arial"/>
                <a:ea typeface="MS PGothic" charset="0"/>
                <a:cs typeface="Arial"/>
                <a:sym typeface="Arial"/>
              </a:rPr>
              <a:t> mutations was done on </a:t>
            </a:r>
            <a:r>
              <a:rPr kumimoji="0" lang="en-GB" sz="933" b="0" i="0" u="none" strike="noStrike" kern="0" cap="none" spc="0" normalizeH="0" baseline="0" noProof="0" dirty="0" err="1">
                <a:ln>
                  <a:noFill/>
                </a:ln>
                <a:solidFill>
                  <a:srgbClr val="000000"/>
                </a:solidFill>
                <a:effectLst/>
                <a:uLnTx/>
                <a:uFillTx/>
                <a:latin typeface="Arial"/>
                <a:ea typeface="MS PGothic" charset="0"/>
                <a:cs typeface="Arial"/>
                <a:sym typeface="Arial"/>
              </a:rPr>
              <a:t>ctDNA</a:t>
            </a:r>
            <a:r>
              <a:rPr kumimoji="0" lang="en-GB" sz="933" b="0" i="0" u="none" strike="noStrike" kern="0" cap="none" spc="0" normalizeH="0" baseline="0" noProof="0" dirty="0">
                <a:ln>
                  <a:noFill/>
                </a:ln>
                <a:solidFill>
                  <a:srgbClr val="000000"/>
                </a:solidFill>
                <a:effectLst/>
                <a:uLnTx/>
                <a:uFillTx/>
                <a:latin typeface="Arial"/>
                <a:ea typeface="MS PGothic" charset="0"/>
                <a:cs typeface="Arial"/>
                <a:sym typeface="Arial"/>
              </a:rPr>
              <a:t> using </a:t>
            </a:r>
            <a:r>
              <a:rPr kumimoji="0" lang="en-GB" sz="933" b="0" i="0" u="none" strike="noStrike" kern="0" cap="none" spc="0" normalizeH="0" baseline="0" noProof="0" dirty="0" err="1">
                <a:ln>
                  <a:noFill/>
                </a:ln>
                <a:solidFill>
                  <a:srgbClr val="000000"/>
                </a:solidFill>
                <a:effectLst/>
                <a:uLnTx/>
                <a:uFillTx/>
                <a:latin typeface="Arial"/>
                <a:ea typeface="MS PGothic" charset="0"/>
                <a:cs typeface="Arial"/>
                <a:sym typeface="Arial"/>
              </a:rPr>
              <a:t>FoundationOne®Liquid</a:t>
            </a:r>
            <a:r>
              <a:rPr kumimoji="0" lang="en-GB" sz="933" b="0" i="0" u="none" strike="noStrike" kern="0" cap="none" spc="0" normalizeH="0" baseline="0" noProof="0" dirty="0">
                <a:ln>
                  <a:noFill/>
                </a:ln>
                <a:solidFill>
                  <a:srgbClr val="000000"/>
                </a:solidFill>
                <a:effectLst/>
                <a:uLnTx/>
                <a:uFillTx/>
                <a:latin typeface="Arial"/>
                <a:ea typeface="MS PGothic" charset="0"/>
                <a:cs typeface="Arial"/>
                <a:sym typeface="Arial"/>
              </a:rPr>
              <a:t> (Foundation Medicine). In China, the central </a:t>
            </a:r>
            <a:r>
              <a:rPr kumimoji="0" lang="en-GB" sz="933" b="0" i="0" u="none" strike="noStrike" kern="0" cap="none" spc="0" normalizeH="0" baseline="0" noProof="0" dirty="0" err="1">
                <a:ln>
                  <a:noFill/>
                </a:ln>
                <a:solidFill>
                  <a:srgbClr val="000000"/>
                </a:solidFill>
                <a:effectLst/>
                <a:uLnTx/>
                <a:uFillTx/>
                <a:latin typeface="Arial"/>
                <a:ea typeface="MS PGothic" charset="0"/>
                <a:cs typeface="Arial"/>
                <a:sym typeface="Arial"/>
              </a:rPr>
              <a:t>ctDNA</a:t>
            </a:r>
            <a:r>
              <a:rPr kumimoji="0" lang="en-GB" sz="933" b="0" i="0" u="none" strike="noStrike" kern="0" cap="none" spc="0" normalizeH="0" baseline="0" noProof="0" dirty="0">
                <a:ln>
                  <a:noFill/>
                </a:ln>
                <a:solidFill>
                  <a:srgbClr val="000000"/>
                </a:solidFill>
                <a:effectLst/>
                <a:uLnTx/>
                <a:uFillTx/>
                <a:latin typeface="Arial"/>
                <a:ea typeface="MS PGothic" charset="0"/>
                <a:cs typeface="Arial"/>
                <a:sym typeface="Arial"/>
              </a:rPr>
              <a:t> test was the </a:t>
            </a:r>
            <a:r>
              <a:rPr kumimoji="0" lang="en-GB" sz="933" b="0" i="0" u="none" strike="noStrike" kern="0" cap="none" spc="0" normalizeH="0" baseline="0" noProof="0" dirty="0" err="1">
                <a:ln>
                  <a:noFill/>
                </a:ln>
                <a:solidFill>
                  <a:srgbClr val="000000"/>
                </a:solidFill>
                <a:effectLst/>
                <a:uLnTx/>
                <a:uFillTx/>
                <a:latin typeface="Arial"/>
                <a:ea typeface="MS PGothic" charset="0"/>
                <a:cs typeface="Arial"/>
                <a:sym typeface="Arial"/>
              </a:rPr>
              <a:t>PredicineCARE</a:t>
            </a:r>
            <a:r>
              <a:rPr kumimoji="0" lang="en-GB" sz="933" b="0" i="0" u="none" strike="noStrike" kern="0" cap="none" spc="0" normalizeH="0" baseline="0" noProof="0" dirty="0">
                <a:ln>
                  <a:noFill/>
                </a:ln>
                <a:solidFill>
                  <a:srgbClr val="000000"/>
                </a:solidFill>
                <a:effectLst/>
                <a:uLnTx/>
                <a:uFillTx/>
                <a:latin typeface="Arial"/>
                <a:ea typeface="MS PGothic" charset="0"/>
                <a:cs typeface="Arial"/>
                <a:sym typeface="Arial"/>
              </a:rPr>
              <a:t> NGS assay (</a:t>
            </a:r>
            <a:r>
              <a:rPr kumimoji="0" lang="en-GB" sz="933" b="0" i="0" u="none" strike="noStrike" kern="0" cap="none" spc="0" normalizeH="0" baseline="0" noProof="0" dirty="0" err="1">
                <a:ln>
                  <a:noFill/>
                </a:ln>
                <a:solidFill>
                  <a:srgbClr val="000000"/>
                </a:solidFill>
                <a:effectLst/>
                <a:uLnTx/>
                <a:uFillTx/>
                <a:latin typeface="Arial"/>
                <a:ea typeface="MS PGothic" charset="0"/>
                <a:cs typeface="Arial"/>
                <a:sym typeface="Arial"/>
              </a:rPr>
              <a:t>Huidu</a:t>
            </a:r>
            <a:r>
              <a:rPr kumimoji="0" lang="en-GB" sz="933" b="0" i="0" u="none" strike="noStrike" kern="0" cap="none" spc="0" normalizeH="0" baseline="0" noProof="0" dirty="0">
                <a:ln>
                  <a:noFill/>
                </a:ln>
                <a:solidFill>
                  <a:srgbClr val="000000"/>
                </a:solidFill>
                <a:effectLst/>
                <a:uLnTx/>
                <a:uFillTx/>
                <a:latin typeface="Arial"/>
                <a:ea typeface="MS PGothic" charset="0"/>
                <a:cs typeface="Arial"/>
                <a:sym typeface="Arial"/>
              </a:rPr>
              <a:t>). † D</a:t>
            </a:r>
            <a:r>
              <a:rPr kumimoji="0" lang="en-US" sz="933" b="0" i="0" u="none" strike="noStrike" kern="0" cap="none" spc="0" normalizeH="0" baseline="0" noProof="0" dirty="0" err="1">
                <a:ln>
                  <a:noFill/>
                </a:ln>
                <a:solidFill>
                  <a:srgbClr val="000000"/>
                </a:solidFill>
                <a:effectLst/>
                <a:uLnTx/>
                <a:uFillTx/>
                <a:latin typeface="Arial"/>
                <a:ea typeface="MS PGothic" charset="0"/>
                <a:cs typeface="Arial"/>
                <a:sym typeface="Arial"/>
              </a:rPr>
              <a:t>efined</a:t>
            </a:r>
            <a:r>
              <a:rPr kumimoji="0" lang="en-US" sz="933" b="0" i="0" u="none" strike="noStrike" kern="0" cap="none" spc="0" normalizeH="0" baseline="0" noProof="0" dirty="0">
                <a:ln>
                  <a:noFill/>
                </a:ln>
                <a:solidFill>
                  <a:srgbClr val="000000"/>
                </a:solidFill>
                <a:effectLst/>
                <a:uLnTx/>
                <a:uFillTx/>
                <a:latin typeface="Arial"/>
                <a:ea typeface="MS PGothic" charset="0"/>
                <a:cs typeface="Arial"/>
                <a:sym typeface="Arial"/>
              </a:rPr>
              <a:t> per 4th European School of Oncology (ESO)–European Society for Medical Oncology (ESMO) International Consensus Guidelines for Advanced Breast Cancer.</a:t>
            </a:r>
            <a:r>
              <a:rPr kumimoji="0" lang="en-US" sz="933" b="0" i="0" u="none" strike="noStrike" kern="0" cap="none" spc="0" normalizeH="0" baseline="30000" noProof="0" dirty="0">
                <a:ln>
                  <a:noFill/>
                </a:ln>
                <a:solidFill>
                  <a:srgbClr val="000000"/>
                </a:solidFill>
                <a:effectLst/>
                <a:uLnTx/>
                <a:uFillTx/>
                <a:latin typeface="Arial"/>
                <a:ea typeface="MS PGothic" charset="0"/>
                <a:cs typeface="Arial"/>
                <a:sym typeface="Arial"/>
              </a:rPr>
              <a:t>1</a:t>
            </a:r>
            <a:r>
              <a:rPr kumimoji="0" lang="en-US" sz="933" b="0" i="0" u="none" strike="noStrike" kern="0" cap="none" spc="0" normalizeH="0" baseline="0" noProof="0" dirty="0">
                <a:ln>
                  <a:noFill/>
                </a:ln>
                <a:solidFill>
                  <a:srgbClr val="000000"/>
                </a:solidFill>
                <a:effectLst/>
                <a:uLnTx/>
                <a:uFillTx/>
                <a:latin typeface="Arial"/>
                <a:ea typeface="MS PGothic" charset="0"/>
                <a:cs typeface="Arial"/>
                <a:sym typeface="Arial"/>
              </a:rPr>
              <a:t> Primary: relapse while on the first 2 years of adjuvant ET; Secondary: relapse while on adjuvant ET after at least 2 years or relapse within 12 months of completing adjuvant ET. </a:t>
            </a:r>
            <a:r>
              <a:rPr kumimoji="0" lang="en-US" sz="933" b="0" i="0" u="none" strike="noStrike" kern="0" cap="none" spc="0" normalizeH="0" baseline="30000" noProof="0" dirty="0">
                <a:ln>
                  <a:noFill/>
                </a:ln>
                <a:solidFill>
                  <a:srgbClr val="000000"/>
                </a:solidFill>
                <a:effectLst/>
                <a:uLnTx/>
                <a:uFillTx/>
                <a:latin typeface="Arial"/>
                <a:ea typeface="MS PGothic" charset="0"/>
                <a:cs typeface="Arial"/>
                <a:sym typeface="Arial"/>
              </a:rPr>
              <a:t>‡</a:t>
            </a:r>
            <a:r>
              <a:rPr kumimoji="0" lang="en-US" sz="933" b="0" i="0" u="none" strike="noStrike" kern="0" cap="none" spc="0" normalizeH="0" baseline="0" noProof="0" dirty="0">
                <a:ln>
                  <a:noFill/>
                </a:ln>
                <a:solidFill>
                  <a:srgbClr val="000000"/>
                </a:solidFill>
                <a:effectLst/>
                <a:uLnTx/>
                <a:uFillTx/>
                <a:latin typeface="Arial"/>
                <a:ea typeface="MS PGothic" charset="0"/>
                <a:cs typeface="Arial"/>
                <a:sym typeface="Arial"/>
              </a:rPr>
              <a:t> </a:t>
            </a:r>
            <a:r>
              <a:rPr kumimoji="0" lang="en-GB" sz="933" b="0" i="0" u="none" strike="noStrike" kern="0" cap="none" spc="0" normalizeH="0" baseline="0" noProof="0" dirty="0">
                <a:ln>
                  <a:noFill/>
                </a:ln>
                <a:solidFill>
                  <a:srgbClr val="000000"/>
                </a:solidFill>
                <a:effectLst/>
                <a:uLnTx/>
                <a:uFillTx/>
                <a:latin typeface="Arial"/>
                <a:ea typeface="MS PGothic" charset="0"/>
                <a:cs typeface="Arial"/>
                <a:sym typeface="Arial"/>
              </a:rPr>
              <a:t>OS testing only if PFS is positive; interim OS analysis at primary PFS analysis; **Pre-menopausal women received ovarian suppression. </a:t>
            </a:r>
            <a:r>
              <a:rPr kumimoji="0" lang="en-GB" sz="933" b="0" i="0" u="none" strike="noStrike" kern="0" cap="none" spc="0" normalizeH="0" baseline="0" noProof="0" dirty="0" err="1">
                <a:ln>
                  <a:noFill/>
                </a:ln>
                <a:solidFill>
                  <a:srgbClr val="000000"/>
                </a:solidFill>
                <a:effectLst/>
                <a:uLnTx/>
                <a:uFillTx/>
                <a:latin typeface="Arial"/>
                <a:ea typeface="MS PGothic" charset="0"/>
                <a:cs typeface="Arial"/>
                <a:sym typeface="Arial"/>
              </a:rPr>
              <a:t>ctDNA</a:t>
            </a:r>
            <a:r>
              <a:rPr kumimoji="0" lang="en-GB" sz="933" b="0" i="0" u="none" strike="noStrike" kern="0" cap="none" spc="0" normalizeH="0" baseline="0" noProof="0" dirty="0">
                <a:ln>
                  <a:noFill/>
                </a:ln>
                <a:solidFill>
                  <a:srgbClr val="000000"/>
                </a:solidFill>
                <a:effectLst/>
                <a:uLnTx/>
                <a:uFillTx/>
                <a:latin typeface="Arial"/>
                <a:ea typeface="MS PGothic" charset="0"/>
                <a:cs typeface="Arial"/>
                <a:sym typeface="Arial"/>
              </a:rPr>
              <a:t>, circulating tumor DNA; R, randomized. 1. </a:t>
            </a:r>
            <a:r>
              <a:rPr kumimoji="0" lang="it-IT" sz="933" b="0" i="0" u="none" strike="noStrike" kern="0" cap="none" spc="0" normalizeH="0" baseline="0" noProof="0" dirty="0">
                <a:ln>
                  <a:noFill/>
                </a:ln>
                <a:solidFill>
                  <a:srgbClr val="000000"/>
                </a:solidFill>
                <a:effectLst/>
                <a:uLnTx/>
                <a:uFillTx/>
                <a:latin typeface="Arial"/>
                <a:ea typeface="MS PGothic" charset="0"/>
                <a:cs typeface="Arial"/>
                <a:sym typeface="Arial"/>
              </a:rPr>
              <a:t>Cardoso F, </a:t>
            </a:r>
            <a:r>
              <a:rPr kumimoji="0" lang="it-IT" sz="933" b="0" i="1" u="none" strike="noStrike" kern="0" cap="none" spc="0" normalizeH="0" baseline="0" noProof="0" dirty="0">
                <a:ln>
                  <a:noFill/>
                </a:ln>
                <a:solidFill>
                  <a:srgbClr val="000000"/>
                </a:solidFill>
                <a:effectLst/>
                <a:uLnTx/>
                <a:uFillTx/>
                <a:latin typeface="Arial"/>
                <a:ea typeface="MS PGothic" charset="0"/>
                <a:cs typeface="Arial"/>
                <a:sym typeface="Arial"/>
              </a:rPr>
              <a:t>et al. Ann Oncol </a:t>
            </a:r>
            <a:r>
              <a:rPr kumimoji="0" lang="it-IT" sz="933" b="0" i="0" u="none" strike="noStrike" kern="0" cap="none" spc="0" normalizeH="0" baseline="0" noProof="0" dirty="0">
                <a:ln>
                  <a:noFill/>
                </a:ln>
                <a:solidFill>
                  <a:srgbClr val="000000"/>
                </a:solidFill>
                <a:effectLst/>
                <a:uLnTx/>
                <a:uFillTx/>
                <a:latin typeface="Arial"/>
                <a:ea typeface="MS PGothic" charset="0"/>
                <a:cs typeface="Arial"/>
                <a:sym typeface="Arial"/>
              </a:rPr>
              <a:t>2018;</a:t>
            </a:r>
            <a:r>
              <a:rPr kumimoji="0" lang="it-IT" sz="933" b="1" i="0" u="none" strike="noStrike" kern="0" cap="none" spc="0" normalizeH="0" baseline="0" noProof="0" dirty="0">
                <a:ln>
                  <a:noFill/>
                </a:ln>
                <a:solidFill>
                  <a:srgbClr val="000000"/>
                </a:solidFill>
                <a:effectLst/>
                <a:uLnTx/>
                <a:uFillTx/>
                <a:latin typeface="Arial"/>
                <a:ea typeface="MS PGothic" charset="0"/>
                <a:cs typeface="Arial"/>
                <a:sym typeface="Arial"/>
              </a:rPr>
              <a:t>29:</a:t>
            </a:r>
            <a:r>
              <a:rPr kumimoji="0" lang="it-IT" sz="933" b="0" i="0" u="none" strike="noStrike" kern="0" cap="none" spc="0" normalizeH="0" baseline="0" noProof="0" dirty="0">
                <a:ln>
                  <a:noFill/>
                </a:ln>
                <a:solidFill>
                  <a:srgbClr val="000000"/>
                </a:solidFill>
                <a:effectLst/>
                <a:uLnTx/>
                <a:uFillTx/>
                <a:latin typeface="Arial"/>
                <a:ea typeface="MS PGothic" charset="0"/>
                <a:cs typeface="Arial"/>
                <a:sym typeface="Arial"/>
              </a:rPr>
              <a:t>1634–1657</a:t>
            </a:r>
            <a:r>
              <a:rPr kumimoji="0" lang="en-GB" sz="933" b="0" i="0" u="none" strike="noStrike" kern="0" cap="none" spc="0" normalizeH="0" baseline="0" noProof="0" dirty="0">
                <a:ln>
                  <a:noFill/>
                </a:ln>
                <a:solidFill>
                  <a:srgbClr val="000000"/>
                </a:solidFill>
                <a:effectLst/>
                <a:uLnTx/>
                <a:uFillTx/>
                <a:latin typeface="Arial"/>
                <a:ea typeface="MS PGothic" charset="0"/>
                <a:cs typeface="Arial"/>
                <a:sym typeface="Arial"/>
              </a:rPr>
              <a:t>.</a:t>
            </a:r>
          </a:p>
        </p:txBody>
      </p:sp>
      <p:sp>
        <p:nvSpPr>
          <p:cNvPr id="51" name="Google Shape;51;p7"/>
          <p:cNvSpPr txBox="1"/>
          <p:nvPr/>
        </p:nvSpPr>
        <p:spPr>
          <a:xfrm>
            <a:off x="1771973" y="26570"/>
            <a:ext cx="8345212" cy="164212"/>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067" b="0" i="0" u="none" strike="noStrike" kern="0" cap="none" spc="0" normalizeH="0" baseline="0" noProof="0" dirty="0">
                <a:ln>
                  <a:noFill/>
                </a:ln>
                <a:solidFill>
                  <a:srgbClr val="000000"/>
                </a:solidFill>
                <a:effectLst/>
                <a:uLnTx/>
                <a:uFillTx/>
                <a:latin typeface="Arial"/>
                <a:ea typeface="Arial"/>
                <a:cs typeface="Arial"/>
                <a:sym typeface="Arial"/>
              </a:rPr>
              <a:t>San Antonio Breast Cancer Symposium</a:t>
            </a:r>
            <a:r>
              <a:rPr kumimoji="0" lang="en-GB" sz="1067" b="0" i="0" u="none" strike="noStrike" kern="0" cap="none" spc="0" normalizeH="0" baseline="30000" noProof="0" dirty="0">
                <a:ln>
                  <a:noFill/>
                </a:ln>
                <a:solidFill>
                  <a:srgbClr val="000000"/>
                </a:solidFill>
                <a:effectLst/>
                <a:uLnTx/>
                <a:uFillTx/>
                <a:latin typeface="Arial"/>
                <a:ea typeface="Arial"/>
                <a:cs typeface="Arial"/>
                <a:sym typeface="Arial"/>
              </a:rPr>
              <a:t>®</a:t>
            </a:r>
            <a:r>
              <a:rPr kumimoji="0" lang="en-GB" sz="1067" b="0" i="0" u="none" strike="noStrike" kern="0" cap="none" spc="0" normalizeH="0" baseline="0" noProof="0" dirty="0">
                <a:ln>
                  <a:noFill/>
                </a:ln>
                <a:solidFill>
                  <a:srgbClr val="000000"/>
                </a:solidFill>
                <a:effectLst/>
                <a:uLnTx/>
                <a:uFillTx/>
                <a:latin typeface="Arial"/>
                <a:ea typeface="Arial"/>
                <a:cs typeface="Arial"/>
                <a:sym typeface="Arial"/>
              </a:rPr>
              <a:t>, December 5–9, 2023</a:t>
            </a:r>
            <a:endParaRPr kumimoji="0" sz="1067" b="0" i="0" u="none" strike="noStrike" kern="0" cap="none" spc="0" normalizeH="0" baseline="0" noProof="0" dirty="0">
              <a:ln>
                <a:noFill/>
              </a:ln>
              <a:solidFill>
                <a:srgbClr val="000000"/>
              </a:solidFill>
              <a:effectLst/>
              <a:uLnTx/>
              <a:uFillTx/>
              <a:latin typeface="Arial"/>
              <a:ea typeface="Arial"/>
              <a:cs typeface="Arial"/>
              <a:sym typeface="Arial"/>
            </a:endParaRPr>
          </a:p>
        </p:txBody>
      </p:sp>
      <p:grpSp>
        <p:nvGrpSpPr>
          <p:cNvPr id="32" name="Group 31">
            <a:extLst>
              <a:ext uri="{FF2B5EF4-FFF2-40B4-BE49-F238E27FC236}">
                <a16:creationId xmlns:a16="http://schemas.microsoft.com/office/drawing/2014/main" id="{8CCC284C-6CD9-C58A-7E8B-4DD15E69837A}"/>
              </a:ext>
            </a:extLst>
          </p:cNvPr>
          <p:cNvGrpSpPr/>
          <p:nvPr/>
        </p:nvGrpSpPr>
        <p:grpSpPr>
          <a:xfrm>
            <a:off x="365762" y="1460675"/>
            <a:ext cx="11427959" cy="2515488"/>
            <a:chOff x="205741" y="841344"/>
            <a:chExt cx="8570969" cy="1886616"/>
          </a:xfrm>
        </p:grpSpPr>
        <p:cxnSp>
          <p:nvCxnSpPr>
            <p:cNvPr id="3" name="Google Shape;139;p12">
              <a:extLst>
                <a:ext uri="{FF2B5EF4-FFF2-40B4-BE49-F238E27FC236}">
                  <a16:creationId xmlns:a16="http://schemas.microsoft.com/office/drawing/2014/main" id="{2520DB61-4BD2-5FA1-0A86-24B9BE7850F4}"/>
                </a:ext>
              </a:extLst>
            </p:cNvPr>
            <p:cNvCxnSpPr>
              <a:cxnSpLocks/>
              <a:stCxn id="10" idx="1"/>
              <a:endCxn id="6" idx="3"/>
            </p:cNvCxnSpPr>
            <p:nvPr/>
          </p:nvCxnSpPr>
          <p:spPr>
            <a:xfrm rot="10800000" flipV="1">
              <a:off x="3840482" y="1433038"/>
              <a:ext cx="859579" cy="351614"/>
            </a:xfrm>
            <a:prstGeom prst="bentConnector3">
              <a:avLst>
                <a:gd name="adj1" fmla="val 50000"/>
              </a:avLst>
            </a:prstGeom>
            <a:noFill/>
            <a:ln w="19050" cap="flat" cmpd="sng">
              <a:solidFill>
                <a:schemeClr val="bg1">
                  <a:lumMod val="50000"/>
                </a:schemeClr>
              </a:solidFill>
              <a:prstDash val="solid"/>
              <a:miter lim="800000"/>
              <a:headEnd type="triangle" w="med" len="med"/>
              <a:tailEnd type="none" w="med" len="med"/>
            </a:ln>
          </p:spPr>
        </p:cxnSp>
        <p:cxnSp>
          <p:nvCxnSpPr>
            <p:cNvPr id="28" name="Google Shape;139;p12">
              <a:extLst>
                <a:ext uri="{FF2B5EF4-FFF2-40B4-BE49-F238E27FC236}">
                  <a16:creationId xmlns:a16="http://schemas.microsoft.com/office/drawing/2014/main" id="{905E6343-4DC7-F7FB-F312-23C293978014}"/>
                </a:ext>
              </a:extLst>
            </p:cNvPr>
            <p:cNvCxnSpPr>
              <a:cxnSpLocks/>
              <a:stCxn id="11" idx="1"/>
              <a:endCxn id="6" idx="3"/>
            </p:cNvCxnSpPr>
            <p:nvPr/>
          </p:nvCxnSpPr>
          <p:spPr>
            <a:xfrm rot="10800000">
              <a:off x="3840482" y="1784652"/>
              <a:ext cx="859579" cy="392758"/>
            </a:xfrm>
            <a:prstGeom prst="bentConnector3">
              <a:avLst>
                <a:gd name="adj1" fmla="val 50000"/>
              </a:avLst>
            </a:prstGeom>
            <a:noFill/>
            <a:ln w="19050" cap="flat" cmpd="sng">
              <a:solidFill>
                <a:schemeClr val="bg1">
                  <a:lumMod val="50000"/>
                </a:schemeClr>
              </a:solidFill>
              <a:prstDash val="solid"/>
              <a:miter lim="800000"/>
              <a:headEnd type="triangle" w="med" len="med"/>
              <a:tailEnd type="none" w="med" len="med"/>
            </a:ln>
          </p:spPr>
        </p:cxnSp>
        <p:grpSp>
          <p:nvGrpSpPr>
            <p:cNvPr id="5" name="Google Shape;103;p9">
              <a:extLst>
                <a:ext uri="{FF2B5EF4-FFF2-40B4-BE49-F238E27FC236}">
                  <a16:creationId xmlns:a16="http://schemas.microsoft.com/office/drawing/2014/main" id="{82FF9182-74F6-3F27-6B10-7B2ABA88D928}"/>
                </a:ext>
              </a:extLst>
            </p:cNvPr>
            <p:cNvGrpSpPr/>
            <p:nvPr/>
          </p:nvGrpSpPr>
          <p:grpSpPr>
            <a:xfrm>
              <a:off x="205741" y="841344"/>
              <a:ext cx="8570969" cy="1886616"/>
              <a:chOff x="434004" y="1206010"/>
              <a:chExt cx="11326575" cy="3044957"/>
            </a:xfrm>
          </p:grpSpPr>
          <p:sp>
            <p:nvSpPr>
              <p:cNvPr id="17" name="Google Shape;117;p9">
                <a:extLst>
                  <a:ext uri="{FF2B5EF4-FFF2-40B4-BE49-F238E27FC236}">
                    <a16:creationId xmlns:a16="http://schemas.microsoft.com/office/drawing/2014/main" id="{FBB91BE8-74FD-CB27-6351-E5B36FBB344E}"/>
                  </a:ext>
                </a:extLst>
              </p:cNvPr>
              <p:cNvSpPr txBox="1"/>
              <p:nvPr/>
            </p:nvSpPr>
            <p:spPr>
              <a:xfrm>
                <a:off x="5220939" y="1519674"/>
                <a:ext cx="1200300" cy="617855"/>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267"/>
                  </a:spcBef>
                  <a:spcAft>
                    <a:spcPts val="0"/>
                  </a:spcAft>
                  <a:buClr>
                    <a:srgbClr val="000000"/>
                  </a:buClr>
                  <a:buSzPts val="1800"/>
                  <a:buFontTx/>
                  <a:buNone/>
                  <a:tabLst/>
                  <a:defRPr/>
                </a:pPr>
                <a:r>
                  <a:rPr kumimoji="0" lang="en-US" sz="1467" b="1" i="0" u="none" strike="noStrike" kern="0" cap="none" spc="0" normalizeH="0" baseline="0" noProof="0" dirty="0">
                    <a:ln>
                      <a:noFill/>
                    </a:ln>
                    <a:solidFill>
                      <a:srgbClr val="000000"/>
                    </a:solidFill>
                    <a:effectLst/>
                    <a:uLnTx/>
                    <a:uFillTx/>
                    <a:latin typeface="Arial"/>
                    <a:ea typeface="Arial"/>
                    <a:cs typeface="Arial"/>
                    <a:sym typeface="Arial"/>
                  </a:rPr>
                  <a:t>N=325</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104;p9">
                <a:extLst>
                  <a:ext uri="{FF2B5EF4-FFF2-40B4-BE49-F238E27FC236}">
                    <a16:creationId xmlns:a16="http://schemas.microsoft.com/office/drawing/2014/main" id="{528A6FE4-5A47-38D7-DA20-792908D1B7A6}"/>
                  </a:ext>
                </a:extLst>
              </p:cNvPr>
              <p:cNvSpPr/>
              <p:nvPr/>
            </p:nvSpPr>
            <p:spPr>
              <a:xfrm>
                <a:off x="434004" y="1206010"/>
                <a:ext cx="4803326" cy="3044957"/>
              </a:xfrm>
              <a:prstGeom prst="roundRect">
                <a:avLst>
                  <a:gd name="adj" fmla="val 5190"/>
                </a:avLst>
              </a:prstGeom>
              <a:solidFill>
                <a:schemeClr val="lt1"/>
              </a:solidFill>
              <a:ln w="25400" cap="flat" cmpd="sng">
                <a:solidFill>
                  <a:schemeClr val="bg1">
                    <a:lumMod val="50000"/>
                  </a:schemeClr>
                </a:solidFill>
                <a:prstDash val="solid"/>
                <a:round/>
                <a:headEnd type="none" w="sm" len="sm"/>
                <a:tailEnd type="none" w="sm" len="sm"/>
              </a:ln>
            </p:spPr>
            <p:txBody>
              <a:bodyPr spcFirstLastPara="1" wrap="square" lIns="162533" tIns="81200" rIns="162533" bIns="81200" anchor="ctr" anchorCtr="0">
                <a:noAutofit/>
              </a:bodyPr>
              <a:lstStyle/>
              <a:p>
                <a:pPr marL="0" marR="0" lvl="0" indent="0" algn="ctr" defTabSz="1219170" rtl="0" eaLnBrk="1" fontAlgn="auto" latinLnBrk="0" hangingPunct="1">
                  <a:lnSpc>
                    <a:spcPct val="100000"/>
                  </a:lnSpc>
                  <a:spcBef>
                    <a:spcPts val="267"/>
                  </a:spcBef>
                  <a:spcAft>
                    <a:spcPts val="0"/>
                  </a:spcAft>
                  <a:buClr>
                    <a:srgbClr val="000000"/>
                  </a:buClr>
                  <a:buSzPts val="1600"/>
                  <a:buFontTx/>
                  <a:buNone/>
                  <a:tabLst/>
                  <a:defRPr/>
                </a:pPr>
                <a:r>
                  <a:rPr kumimoji="0" lang="en-US" sz="1600" b="1" i="0" u="none" strike="noStrike" kern="0" cap="none" spc="0" normalizeH="0" baseline="0" noProof="0" dirty="0">
                    <a:ln>
                      <a:noFill/>
                    </a:ln>
                    <a:solidFill>
                      <a:srgbClr val="000000"/>
                    </a:solidFill>
                    <a:effectLst/>
                    <a:uLnTx/>
                    <a:uFillTx/>
                    <a:latin typeface="Arial"/>
                    <a:ea typeface="Arial"/>
                    <a:cs typeface="Arial"/>
                    <a:sym typeface="Arial"/>
                  </a:rPr>
                  <a:t>Key eligibility criteria</a:t>
                </a:r>
              </a:p>
              <a:p>
                <a:pPr marL="0" marR="0" lvl="0" indent="0" algn="l" defTabSz="1219170" rtl="0" eaLnBrk="1" fontAlgn="auto" latinLnBrk="0" hangingPunct="1">
                  <a:lnSpc>
                    <a:spcPct val="100000"/>
                  </a:lnSpc>
                  <a:spcBef>
                    <a:spcPts val="267"/>
                  </a:spcBef>
                  <a:spcAft>
                    <a:spcPts val="0"/>
                  </a:spcAft>
                  <a:buClr>
                    <a:srgbClr val="000000"/>
                  </a:buClr>
                  <a:buSzPts val="1600"/>
                  <a:buFontTx/>
                  <a:buNone/>
                  <a:tabLst/>
                  <a:defRPr/>
                </a:pPr>
                <a:r>
                  <a:rPr kumimoji="0" lang="en-US" sz="1400" b="1" i="1" u="none" strike="noStrike" kern="0" cap="none" spc="0" normalizeH="0" baseline="0" noProof="0" dirty="0">
                    <a:ln>
                      <a:noFill/>
                    </a:ln>
                    <a:solidFill>
                      <a:srgbClr val="000000"/>
                    </a:solidFill>
                    <a:effectLst/>
                    <a:uLnTx/>
                    <a:uFillTx/>
                    <a:latin typeface="Arial"/>
                    <a:ea typeface="Arial"/>
                    <a:cs typeface="Arial"/>
                    <a:sym typeface="Arial"/>
                  </a:rPr>
                  <a:t>Enrichment of patients with poor prognosis:</a:t>
                </a:r>
              </a:p>
              <a:p>
                <a:pPr marL="232828" marR="0" lvl="0" indent="-232828" algn="l" defTabSz="1219170" rtl="0" eaLnBrk="1" fontAlgn="auto" latinLnBrk="0" hangingPunct="1">
                  <a:lnSpc>
                    <a:spcPct val="100000"/>
                  </a:lnSpc>
                  <a:spcBef>
                    <a:spcPts val="267"/>
                  </a:spcBef>
                  <a:spcAft>
                    <a:spcPts val="0"/>
                  </a:spcAft>
                  <a:buClr>
                    <a:srgbClr val="000000"/>
                  </a:buClr>
                  <a:buSzPts val="1600"/>
                  <a:buFont typeface="Arial"/>
                  <a:buChar char="•"/>
                  <a:tabLst/>
                  <a:defRPr/>
                </a:pPr>
                <a:r>
                  <a:rPr kumimoji="0" lang="en-US" sz="1400" b="1" i="1" u="none" strike="noStrike" kern="0" cap="none" spc="0" normalizeH="0" baseline="0" noProof="0" dirty="0">
                    <a:ln>
                      <a:noFill/>
                    </a:ln>
                    <a:solidFill>
                      <a:srgbClr val="000000"/>
                    </a:solidFill>
                    <a:effectLst/>
                    <a:uLnTx/>
                    <a:uFillTx/>
                    <a:latin typeface="Arial"/>
                    <a:ea typeface="Arial"/>
                    <a:cs typeface="Arial"/>
                    <a:sym typeface="Arial"/>
                  </a:rPr>
                  <a:t>PIK3CA-</a:t>
                </a: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mutated, HR+, HER2- ABC </a:t>
                </a: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by central </a:t>
                </a:r>
                <a:r>
                  <a:rPr kumimoji="0" lang="en-US" sz="1400" b="0" i="0" u="none" strike="noStrike" kern="0" cap="none" spc="0" normalizeH="0" baseline="0" noProof="0" dirty="0" err="1">
                    <a:ln>
                      <a:noFill/>
                    </a:ln>
                    <a:solidFill>
                      <a:srgbClr val="000000"/>
                    </a:solidFill>
                    <a:effectLst/>
                    <a:uLnTx/>
                    <a:uFillTx/>
                    <a:latin typeface="Arial"/>
                    <a:ea typeface="Arial"/>
                    <a:cs typeface="Arial"/>
                    <a:sym typeface="Arial"/>
                  </a:rPr>
                  <a:t>ctDNA</a:t>
                </a: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 or local tissue/</a:t>
                </a:r>
                <a:r>
                  <a:rPr kumimoji="0" lang="en-US" sz="1400" b="0" i="0" u="none" strike="noStrike" kern="0" cap="none" spc="0" normalizeH="0" baseline="0" noProof="0" dirty="0" err="1">
                    <a:ln>
                      <a:noFill/>
                    </a:ln>
                    <a:solidFill>
                      <a:srgbClr val="000000"/>
                    </a:solidFill>
                    <a:effectLst/>
                    <a:uLnTx/>
                    <a:uFillTx/>
                    <a:latin typeface="Arial"/>
                    <a:ea typeface="Arial"/>
                    <a:cs typeface="Arial"/>
                    <a:sym typeface="Arial"/>
                  </a:rPr>
                  <a:t>ctDNA</a:t>
                </a: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 test</a:t>
                </a:r>
              </a:p>
              <a:p>
                <a:pPr marL="232828" marR="0" lvl="0" indent="-232828" algn="l" defTabSz="1219170" rtl="0" eaLnBrk="1" fontAlgn="auto" latinLnBrk="0" hangingPunct="1">
                  <a:lnSpc>
                    <a:spcPct val="100000"/>
                  </a:lnSpc>
                  <a:spcBef>
                    <a:spcPts val="267"/>
                  </a:spcBef>
                  <a:spcAft>
                    <a:spcPts val="0"/>
                  </a:spcAft>
                  <a:buClr>
                    <a:srgbClr val="000000"/>
                  </a:buClr>
                  <a:buSzPts val="1600"/>
                  <a:buFont typeface="Arial"/>
                  <a:buChar char="•"/>
                  <a:tabLst/>
                  <a:defRPr/>
                </a:pPr>
                <a:r>
                  <a:rPr kumimoji="0" lang="en-US" sz="1400" b="1" i="0" u="none" strike="noStrike" kern="0" cap="none" spc="0" normalizeH="0" baseline="0" noProof="0" dirty="0">
                    <a:ln>
                      <a:noFill/>
                    </a:ln>
                    <a:solidFill>
                      <a:srgbClr val="000000"/>
                    </a:solidFill>
                    <a:effectLst/>
                    <a:uLnTx/>
                    <a:uFillTx/>
                    <a:latin typeface="Arial"/>
                    <a:ea typeface="MS PGothic" charset="0"/>
                    <a:cs typeface="Arial"/>
                    <a:sym typeface="Arial"/>
                  </a:rPr>
                  <a:t>Measurable disease</a:t>
                </a:r>
              </a:p>
              <a:p>
                <a:pPr marL="232828" marR="0" lvl="0" indent="-232828" algn="l" defTabSz="1219170" rtl="0" eaLnBrk="1" fontAlgn="auto" latinLnBrk="0" hangingPunct="1">
                  <a:lnSpc>
                    <a:spcPct val="100000"/>
                  </a:lnSpc>
                  <a:spcBef>
                    <a:spcPts val="267"/>
                  </a:spcBef>
                  <a:spcAft>
                    <a:spcPts val="0"/>
                  </a:spcAft>
                  <a:buClr>
                    <a:srgbClr val="000000"/>
                  </a:buClr>
                  <a:buSzPts val="1600"/>
                  <a:buFont typeface="Arial"/>
                  <a:buChar char="•"/>
                  <a:tabLst/>
                  <a:defRPr/>
                </a:pPr>
                <a:r>
                  <a:rPr kumimoji="0" lang="en-GB" sz="1400" b="1" i="0" u="none" strike="noStrike" kern="0" cap="none" spc="0" normalizeH="0" baseline="0" noProof="0" dirty="0">
                    <a:ln>
                      <a:noFill/>
                    </a:ln>
                    <a:solidFill>
                      <a:srgbClr val="000000"/>
                    </a:solidFill>
                    <a:effectLst/>
                    <a:uLnTx/>
                    <a:uFillTx/>
                    <a:latin typeface="Arial"/>
                    <a:ea typeface="MS PGothic" charset="0"/>
                    <a:cs typeface="Arial"/>
                    <a:sym typeface="Arial"/>
                  </a:rPr>
                  <a:t>Progression during/within 12 months of </a:t>
                </a:r>
                <a:br>
                  <a:rPr kumimoji="0" lang="en-GB" sz="1400" b="1" i="0" u="none" strike="noStrike" kern="0" cap="none" spc="0" normalizeH="0" baseline="0" noProof="0" dirty="0">
                    <a:ln>
                      <a:noFill/>
                    </a:ln>
                    <a:solidFill>
                      <a:srgbClr val="000000"/>
                    </a:solidFill>
                    <a:effectLst/>
                    <a:uLnTx/>
                    <a:uFillTx/>
                    <a:latin typeface="Arial"/>
                    <a:ea typeface="MS PGothic" charset="0"/>
                    <a:cs typeface="Arial"/>
                    <a:sym typeface="Arial"/>
                  </a:rPr>
                </a:br>
                <a:r>
                  <a:rPr kumimoji="0" lang="en-GB" sz="1400" b="1" i="0" u="none" strike="noStrike" kern="0" cap="none" spc="0" normalizeH="0" baseline="0" noProof="0" dirty="0">
                    <a:ln>
                      <a:noFill/>
                    </a:ln>
                    <a:solidFill>
                      <a:srgbClr val="000000"/>
                    </a:solidFill>
                    <a:effectLst/>
                    <a:uLnTx/>
                    <a:uFillTx/>
                    <a:latin typeface="Arial"/>
                    <a:ea typeface="MS PGothic" charset="0"/>
                    <a:cs typeface="Arial"/>
                    <a:sym typeface="Arial"/>
                  </a:rPr>
                  <a:t>adjuvant ET completion</a:t>
                </a:r>
                <a:endParaRPr kumimoji="0" lang="en-US" sz="1400" b="1" i="0" u="none" strike="noStrike" kern="0" cap="none" spc="0" normalizeH="0" baseline="0" noProof="0" dirty="0">
                  <a:ln>
                    <a:noFill/>
                  </a:ln>
                  <a:solidFill>
                    <a:srgbClr val="000000"/>
                  </a:solidFill>
                  <a:effectLst/>
                  <a:uLnTx/>
                  <a:uFillTx/>
                  <a:latin typeface="Arial"/>
                  <a:ea typeface="MS PGothic" charset="0"/>
                  <a:cs typeface="Arial"/>
                  <a:sym typeface="Arial"/>
                </a:endParaRPr>
              </a:p>
              <a:p>
                <a:pPr marL="304792" marR="0" lvl="0" indent="-304792" algn="l" defTabSz="1219170" rtl="0" eaLnBrk="1" fontAlgn="auto" latinLnBrk="0" hangingPunct="1">
                  <a:lnSpc>
                    <a:spcPct val="100000"/>
                  </a:lnSpc>
                  <a:spcBef>
                    <a:spcPts val="267"/>
                  </a:spcBef>
                  <a:spcAft>
                    <a:spcPts val="0"/>
                  </a:spcAft>
                  <a:buClr>
                    <a:srgbClr val="000000"/>
                  </a:buClr>
                  <a:buSzPts val="1600"/>
                  <a:buFont typeface="Arial"/>
                  <a:buChar char="•"/>
                  <a:tabLst/>
                  <a:defRPr/>
                </a:pPr>
                <a:endParaRPr kumimoji="0" sz="1400" b="1" i="0" u="none" strike="noStrike" kern="0" cap="none" spc="0" normalizeH="0" baseline="-25000" noProof="0" dirty="0">
                  <a:ln>
                    <a:noFill/>
                  </a:ln>
                  <a:solidFill>
                    <a:srgbClr val="000000"/>
                  </a:solidFill>
                  <a:effectLst/>
                  <a:uLnTx/>
                  <a:uFillTx/>
                  <a:latin typeface="Arial"/>
                  <a:ea typeface="Arial"/>
                  <a:cs typeface="Arial"/>
                  <a:sym typeface="Arial"/>
                </a:endParaRPr>
              </a:p>
              <a:p>
                <a:pPr marL="232828" marR="0" lvl="0" indent="-232828" algn="l" defTabSz="1219170" rtl="0" eaLnBrk="1" fontAlgn="auto" latinLnBrk="0" hangingPunct="1">
                  <a:lnSpc>
                    <a:spcPct val="100000"/>
                  </a:lnSpc>
                  <a:spcBef>
                    <a:spcPts val="267"/>
                  </a:spcBef>
                  <a:spcAft>
                    <a:spcPts val="0"/>
                  </a:spcAft>
                  <a:buClr>
                    <a:srgbClr val="000000"/>
                  </a:buClr>
                  <a:buSzPts val="1600"/>
                  <a:buFont typeface="Arial"/>
                  <a:buChar char="•"/>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No prior therapy for ABC</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a:p>
                <a:pPr marL="232828" marR="0" lvl="0" indent="-232828" algn="l" defTabSz="1219170" rtl="0" eaLnBrk="1" fontAlgn="auto" latinLnBrk="0" hangingPunct="1">
                  <a:lnSpc>
                    <a:spcPct val="100000"/>
                  </a:lnSpc>
                  <a:spcBef>
                    <a:spcPts val="267"/>
                  </a:spcBef>
                  <a:spcAft>
                    <a:spcPts val="0"/>
                  </a:spcAft>
                  <a:buClr>
                    <a:srgbClr val="000000"/>
                  </a:buClr>
                  <a:buSzPts val="1600"/>
                  <a:buFont typeface="Arial"/>
                  <a:buChar char="•"/>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Fasting glucose &lt;126 mg/dL and HbA</a:t>
                </a:r>
                <a:r>
                  <a:rPr kumimoji="0" lang="en-US" sz="1400" b="1" i="0" u="none" strike="noStrike" kern="0" cap="none" spc="0" normalizeH="0" baseline="-25000" noProof="0" dirty="0">
                    <a:ln>
                      <a:noFill/>
                    </a:ln>
                    <a:solidFill>
                      <a:srgbClr val="000000"/>
                    </a:solidFill>
                    <a:effectLst/>
                    <a:uLnTx/>
                    <a:uFillTx/>
                    <a:latin typeface="Arial"/>
                    <a:ea typeface="Arial"/>
                    <a:cs typeface="Arial"/>
                    <a:sym typeface="Arial"/>
                  </a:rPr>
                  <a:t>1C</a:t>
                </a: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 &lt;6.0%</a:t>
                </a: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 </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0" name="Google Shape;110;p9">
                <a:extLst>
                  <a:ext uri="{FF2B5EF4-FFF2-40B4-BE49-F238E27FC236}">
                    <a16:creationId xmlns:a16="http://schemas.microsoft.com/office/drawing/2014/main" id="{E923A319-2951-BF9C-E82F-46C4179C4A2A}"/>
                  </a:ext>
                </a:extLst>
              </p:cNvPr>
              <p:cNvSpPr/>
              <p:nvPr/>
            </p:nvSpPr>
            <p:spPr>
              <a:xfrm>
                <a:off x="6373267" y="1699590"/>
                <a:ext cx="3420218" cy="922800"/>
              </a:xfrm>
              <a:prstGeom prst="roundRect">
                <a:avLst>
                  <a:gd name="adj" fmla="val 12499"/>
                </a:avLst>
              </a:prstGeom>
              <a:solidFill>
                <a:srgbClr val="2482BB"/>
              </a:solidFill>
              <a:ln w="9525" cap="flat" cmpd="sng">
                <a:solidFill>
                  <a:srgbClr val="4A86E8"/>
                </a:solidFill>
                <a:prstDash val="solid"/>
                <a:round/>
                <a:headEnd type="none" w="sm" len="sm"/>
                <a:tailEnd type="none" w="sm" len="sm"/>
              </a:ln>
              <a:effectLst/>
            </p:spPr>
            <p:txBody>
              <a:bodyPr spcFirstLastPara="1" wrap="square" lIns="162533" tIns="81200" rIns="162533" bIns="81200" anchor="ctr" anchorCtr="0">
                <a:noAutofit/>
              </a:bodyPr>
              <a:lstStyle/>
              <a:p>
                <a:pPr marL="0" marR="0" lvl="0" indent="0" algn="ctr" defTabSz="1219170" rtl="0" eaLnBrk="1" fontAlgn="auto" latinLnBrk="0" hangingPunct="1">
                  <a:lnSpc>
                    <a:spcPct val="100000"/>
                  </a:lnSpc>
                  <a:spcBef>
                    <a:spcPts val="0"/>
                  </a:spcBef>
                  <a:spcAft>
                    <a:spcPts val="0"/>
                  </a:spcAft>
                  <a:buClr>
                    <a:srgbClr val="4F81BD"/>
                  </a:buClr>
                  <a:buSzPts val="2100"/>
                  <a:buFontTx/>
                  <a:buNone/>
                  <a:tabLst/>
                  <a:defRPr/>
                </a:pPr>
                <a:r>
                  <a:rPr kumimoji="0" lang="en-US" sz="1200" b="1" i="0" u="none" strike="noStrike" kern="0" cap="none" spc="0" normalizeH="0" baseline="0" noProof="0" dirty="0" err="1">
                    <a:ln>
                      <a:noFill/>
                    </a:ln>
                    <a:solidFill>
                      <a:srgbClr val="FFFFFF"/>
                    </a:solidFill>
                    <a:effectLst/>
                    <a:uLnTx/>
                    <a:uFillTx/>
                    <a:latin typeface="Arial"/>
                    <a:ea typeface="MS PGothic" charset="0"/>
                    <a:cs typeface="Arial"/>
                    <a:sym typeface="Arial"/>
                  </a:rPr>
                  <a:t>I</a:t>
                </a:r>
                <a:r>
                  <a:rPr kumimoji="0" lang="en-US" sz="1200" b="1" i="0" u="none" strike="noStrike" kern="0" cap="none" spc="0" normalizeH="0" baseline="0" noProof="0" dirty="0" err="1">
                    <a:ln>
                      <a:noFill/>
                    </a:ln>
                    <a:solidFill>
                      <a:srgbClr val="FFFFFF"/>
                    </a:solidFill>
                    <a:effectLst/>
                    <a:uLnTx/>
                    <a:uFillTx/>
                    <a:latin typeface="Arial"/>
                    <a:ea typeface="Arial"/>
                    <a:cs typeface="Arial"/>
                    <a:sym typeface="Arial"/>
                  </a:rPr>
                  <a:t>navolisib</a:t>
                </a: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 (9 mg QD PO)</a:t>
                </a:r>
                <a:endParaRPr kumimoji="0" sz="1200" b="0" i="0" u="none" strike="noStrike" kern="0" cap="none" spc="0" normalizeH="0" baseline="0" noProof="0" dirty="0">
                  <a:ln>
                    <a:noFill/>
                  </a:ln>
                  <a:solidFill>
                    <a:srgbClr val="FFFFFF"/>
                  </a:solidFill>
                  <a:effectLst/>
                  <a:uLnTx/>
                  <a:uFillTx/>
                  <a:latin typeface="Arial"/>
                  <a:ea typeface="Arial"/>
                  <a:cs typeface="Arial"/>
                  <a:sym typeface="Arial"/>
                </a:endParaRPr>
              </a:p>
              <a:p>
                <a:pPr marL="0" marR="0" lvl="0" indent="0" algn="ctr" defTabSz="1219170" rtl="0" eaLnBrk="1" fontAlgn="auto" latinLnBrk="0" hangingPunct="1">
                  <a:lnSpc>
                    <a:spcPct val="100000"/>
                  </a:lnSpc>
                  <a:spcBef>
                    <a:spcPts val="0"/>
                  </a:spcBef>
                  <a:spcAft>
                    <a:spcPts val="0"/>
                  </a:spcAft>
                  <a:buClr>
                    <a:srgbClr val="4F81BD"/>
                  </a:buClr>
                  <a:buSzPts val="2100"/>
                  <a:buFontTx/>
                  <a:buNone/>
                  <a:tabLst/>
                  <a:defRPr/>
                </a:pP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 palbociclib (125 mg PO QD D1-D21)</a:t>
                </a:r>
                <a:b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br>
                <a:r>
                  <a:rPr kumimoji="0" lang="en-US" sz="1200" b="1" i="0" u="none" strike="noStrike" kern="0" cap="none" spc="0" normalizeH="0" baseline="0" noProof="0" dirty="0">
                    <a:ln>
                      <a:noFill/>
                    </a:ln>
                    <a:solidFill>
                      <a:srgbClr val="FFFFFF"/>
                    </a:solidFill>
                    <a:effectLst/>
                    <a:uLnTx/>
                    <a:uFillTx/>
                    <a:latin typeface="Arial"/>
                    <a:ea typeface="Arial"/>
                    <a:cs typeface="Arial"/>
                    <a:sym typeface="Arial"/>
                  </a:rPr>
                  <a:t>+ </a:t>
                </a:r>
                <a:r>
                  <a:rPr kumimoji="0" lang="en-US" sz="1200" b="1" i="0" u="none" strike="noStrike" kern="0" cap="none" spc="0" normalizeH="0" baseline="0" noProof="0" dirty="0" err="1">
                    <a:ln>
                      <a:noFill/>
                    </a:ln>
                    <a:solidFill>
                      <a:srgbClr val="FFFFFF"/>
                    </a:solidFill>
                    <a:effectLst/>
                    <a:uLnTx/>
                    <a:uFillTx/>
                    <a:latin typeface="Arial"/>
                    <a:ea typeface="Arial"/>
                    <a:cs typeface="Arial"/>
                    <a:sym typeface="Arial"/>
                  </a:rPr>
                  <a:t>fulvestrant</a:t>
                </a:r>
                <a:r>
                  <a:rPr kumimoji="0" lang="en-US" sz="1200" b="0" i="0" u="none" strike="noStrike" kern="0" cap="none" spc="0" normalizeH="0" baseline="0" noProof="0" dirty="0">
                    <a:ln>
                      <a:noFill/>
                    </a:ln>
                    <a:solidFill>
                      <a:srgbClr val="FFFFFF"/>
                    </a:solidFill>
                    <a:effectLst/>
                    <a:uLnTx/>
                    <a:uFillTx/>
                    <a:latin typeface="Arial"/>
                    <a:ea typeface="MS PGothic" charset="0"/>
                    <a:cs typeface="Arial"/>
                    <a:sym typeface="Arial"/>
                  </a:rPr>
                  <a:t> </a:t>
                </a:r>
                <a:r>
                  <a:rPr kumimoji="0" lang="en-US" sz="1200" b="1" i="0" u="none" strike="noStrike" kern="0" cap="none" spc="0" normalizeH="0" baseline="0" noProof="0" dirty="0">
                    <a:ln>
                      <a:noFill/>
                    </a:ln>
                    <a:solidFill>
                      <a:srgbClr val="FFFFFF"/>
                    </a:solidFill>
                    <a:effectLst/>
                    <a:uLnTx/>
                    <a:uFillTx/>
                    <a:latin typeface="Arial"/>
                    <a:ea typeface="MS PGothic" charset="0"/>
                    <a:cs typeface="Arial"/>
                    <a:sym typeface="Arial"/>
                  </a:rPr>
                  <a:t>(500 mg C1D1/15 and Q4W)**</a:t>
                </a:r>
                <a:endParaRPr kumimoji="0" sz="12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1" name="Google Shape;111;p9">
                <a:extLst>
                  <a:ext uri="{FF2B5EF4-FFF2-40B4-BE49-F238E27FC236}">
                    <a16:creationId xmlns:a16="http://schemas.microsoft.com/office/drawing/2014/main" id="{475A7ADD-CDCC-A0DE-B640-646A3B9FFB19}"/>
                  </a:ext>
                </a:extLst>
              </p:cNvPr>
              <p:cNvSpPr/>
              <p:nvPr/>
            </p:nvSpPr>
            <p:spPr>
              <a:xfrm>
                <a:off x="6373267" y="2900990"/>
                <a:ext cx="3420218" cy="922800"/>
              </a:xfrm>
              <a:prstGeom prst="roundRect">
                <a:avLst>
                  <a:gd name="adj" fmla="val 12499"/>
                </a:avLst>
              </a:prstGeom>
              <a:solidFill>
                <a:srgbClr val="E7E7E7"/>
              </a:solidFill>
              <a:ln>
                <a:noFill/>
              </a:ln>
              <a:effectLst/>
            </p:spPr>
            <p:txBody>
              <a:bodyPr spcFirstLastPara="1" wrap="square" lIns="162533" tIns="81200" rIns="162533" bIns="81200"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2100"/>
                  <a:buFontTx/>
                  <a:buNone/>
                  <a:tabLst/>
                  <a:defRPr/>
                </a:pPr>
                <a:r>
                  <a:rPr kumimoji="0" lang="en-US" sz="1200" b="1" i="0" u="none" strike="noStrike" kern="0" cap="none" spc="0" normalizeH="0" baseline="0" noProof="0" dirty="0">
                    <a:ln>
                      <a:noFill/>
                    </a:ln>
                    <a:solidFill>
                      <a:srgbClr val="000000"/>
                    </a:solidFill>
                    <a:effectLst/>
                    <a:uLnTx/>
                    <a:uFillTx/>
                    <a:latin typeface="Arial"/>
                    <a:ea typeface="MS PGothic" charset="0"/>
                    <a:cs typeface="Arial"/>
                    <a:sym typeface="Arial"/>
                  </a:rPr>
                  <a:t>P</a:t>
                </a: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lacebo (PO QD)</a:t>
                </a:r>
                <a:endParaRPr kumimoji="0" sz="1200" b="1"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1219170" rtl="0" eaLnBrk="1" fontAlgn="auto" latinLnBrk="0" hangingPunct="1">
                  <a:lnSpc>
                    <a:spcPct val="100000"/>
                  </a:lnSpc>
                  <a:spcBef>
                    <a:spcPts val="0"/>
                  </a:spcBef>
                  <a:spcAft>
                    <a:spcPts val="0"/>
                  </a:spcAft>
                  <a:buClr>
                    <a:srgbClr val="FFFFFF"/>
                  </a:buClr>
                  <a:buSzPts val="2100"/>
                  <a:buFontTx/>
                  <a:buNone/>
                  <a:tabLst/>
                  <a:defRPr/>
                </a:pP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 palbociclib (125 mg PO QD D1-D21)</a:t>
                </a:r>
                <a:b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US" sz="1200" b="1" i="0" u="none" strike="noStrike" kern="0" cap="none" spc="0" normalizeH="0" baseline="0" noProof="0" dirty="0" err="1">
                    <a:ln>
                      <a:noFill/>
                    </a:ln>
                    <a:solidFill>
                      <a:srgbClr val="000000"/>
                    </a:solidFill>
                    <a:effectLst/>
                    <a:uLnTx/>
                    <a:uFillTx/>
                    <a:latin typeface="Arial"/>
                    <a:ea typeface="Arial"/>
                    <a:cs typeface="Arial"/>
                    <a:sym typeface="Arial"/>
                  </a:rPr>
                  <a:t>fulvestrant</a:t>
                </a:r>
                <a:r>
                  <a:rPr kumimoji="0" lang="en-US" sz="1200" b="1"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GB" sz="1200" b="1" i="0" u="none" strike="noStrike" kern="0" cap="none" spc="0" normalizeH="0" baseline="0" noProof="0" dirty="0">
                    <a:ln>
                      <a:noFill/>
                    </a:ln>
                    <a:solidFill>
                      <a:srgbClr val="000000"/>
                    </a:solidFill>
                    <a:effectLst/>
                    <a:uLnTx/>
                    <a:uFillTx/>
                    <a:latin typeface="Arial"/>
                    <a:ea typeface="Arial"/>
                    <a:cs typeface="Arial"/>
                    <a:sym typeface="Arial"/>
                  </a:rPr>
                  <a:t>(500 mg C1D1/15 and Q4W)**</a:t>
                </a:r>
                <a:endParaRPr kumimoji="0" sz="12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4" name="Google Shape;114;p9">
                <a:extLst>
                  <a:ext uri="{FF2B5EF4-FFF2-40B4-BE49-F238E27FC236}">
                    <a16:creationId xmlns:a16="http://schemas.microsoft.com/office/drawing/2014/main" id="{C3238B67-F3D7-7A18-B233-E17ED4738EF5}"/>
                  </a:ext>
                </a:extLst>
              </p:cNvPr>
              <p:cNvSpPr/>
              <p:nvPr/>
            </p:nvSpPr>
            <p:spPr>
              <a:xfrm>
                <a:off x="11073279" y="1718732"/>
                <a:ext cx="687300" cy="2104200"/>
              </a:xfrm>
              <a:prstGeom prst="roundRect">
                <a:avLst>
                  <a:gd name="adj" fmla="val 16789"/>
                </a:avLst>
              </a:prstGeom>
              <a:noFill/>
              <a:ln w="19050" cap="flat" cmpd="sng">
                <a:solidFill>
                  <a:schemeClr val="bg1">
                    <a:lumMod val="50000"/>
                  </a:schemeClr>
                </a:solidFill>
                <a:prstDash val="solid"/>
                <a:round/>
                <a:headEnd type="none" w="sm" len="sm"/>
                <a:tailEnd type="none" w="sm" len="sm"/>
              </a:ln>
              <a:effectLst/>
            </p:spPr>
            <p:txBody>
              <a:bodyPr spcFirstLastPara="1" wrap="square" lIns="121867" tIns="121867" rIns="121867" bIns="121867"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900"/>
                  <a:buFontTx/>
                  <a:buNone/>
                  <a:tabLst/>
                  <a:defRPr/>
                </a:pP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5" name="Google Shape;115;p9">
                <a:extLst>
                  <a:ext uri="{FF2B5EF4-FFF2-40B4-BE49-F238E27FC236}">
                    <a16:creationId xmlns:a16="http://schemas.microsoft.com/office/drawing/2014/main" id="{D061E560-BFF5-76A9-777A-CC01453FFDC2}"/>
                  </a:ext>
                </a:extLst>
              </p:cNvPr>
              <p:cNvSpPr txBox="1"/>
              <p:nvPr/>
            </p:nvSpPr>
            <p:spPr>
              <a:xfrm rot="16200000">
                <a:off x="10568879" y="2504116"/>
                <a:ext cx="1716300" cy="578700"/>
              </a:xfrm>
              <a:prstGeom prst="rect">
                <a:avLst/>
              </a:prstGeom>
              <a:noFill/>
              <a:ln>
                <a:noFill/>
              </a:ln>
              <a:effectLst/>
            </p:spPr>
            <p:txBody>
              <a:bodyPr spcFirstLastPara="1" wrap="square" lIns="23967" tIns="23967" rIns="23967" bIns="23967" anchor="ctr" anchorCtr="0">
                <a:noAutofit/>
              </a:bodyPr>
              <a:lstStyle/>
              <a:p>
                <a:pPr marL="0" marR="0" lvl="0" indent="0" algn="ctr" defTabSz="1219170" rtl="0" eaLnBrk="1" fontAlgn="auto" latinLnBrk="0" hangingPunct="1">
                  <a:lnSpc>
                    <a:spcPct val="114000"/>
                  </a:lnSpc>
                  <a:spcBef>
                    <a:spcPts val="0"/>
                  </a:spcBef>
                  <a:spcAft>
                    <a:spcPts val="0"/>
                  </a:spcAft>
                  <a:buClr>
                    <a:srgbClr val="595959"/>
                  </a:buClr>
                  <a:buSzPts val="1900"/>
                  <a:buFontTx/>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SURVIVAL </a:t>
                </a:r>
                <a:br>
                  <a:rPr kumimoji="0" lang="en-US" sz="1400" b="1" i="0" u="none" strike="noStrike" kern="0" cap="none" spc="0" normalizeH="0" baseline="0" noProof="0">
                    <a:ln>
                      <a:noFill/>
                    </a:ln>
                    <a:solidFill>
                      <a:srgbClr val="000000"/>
                    </a:solidFill>
                    <a:effectLst/>
                    <a:uLnTx/>
                    <a:uFillTx/>
                    <a:latin typeface="Arial"/>
                    <a:ea typeface="Arial"/>
                    <a:cs typeface="Arial"/>
                    <a:sym typeface="Arial"/>
                  </a:rPr>
                </a:b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FOLLOW-UP</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6" name="Google Shape;116;p9">
                <a:extLst>
                  <a:ext uri="{FF2B5EF4-FFF2-40B4-BE49-F238E27FC236}">
                    <a16:creationId xmlns:a16="http://schemas.microsoft.com/office/drawing/2014/main" id="{82295A90-6438-1957-F586-E844467D4123}"/>
                  </a:ext>
                </a:extLst>
              </p:cNvPr>
              <p:cNvSpPr/>
              <p:nvPr/>
            </p:nvSpPr>
            <p:spPr>
              <a:xfrm>
                <a:off x="9937340" y="1719462"/>
                <a:ext cx="1025839" cy="2104200"/>
              </a:xfrm>
              <a:prstGeom prst="roundRect">
                <a:avLst>
                  <a:gd name="adj" fmla="val 9972"/>
                </a:avLst>
              </a:prstGeom>
              <a:solidFill>
                <a:srgbClr val="FFE5CC"/>
              </a:solidFill>
              <a:ln>
                <a:noFill/>
              </a:ln>
              <a:effectLst/>
            </p:spPr>
            <p:txBody>
              <a:bodyPr spcFirstLastPara="1" wrap="square" lIns="23967" tIns="23967" rIns="23967" bIns="23967" anchor="ctr"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1900"/>
                  <a:buFontTx/>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Until PD </a:t>
                </a:r>
                <a:b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or toxicity</a:t>
                </a:r>
                <a:endParaRPr kumimoji="0"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18" name="Google Shape;106;p9">
                <a:extLst>
                  <a:ext uri="{FF2B5EF4-FFF2-40B4-BE49-F238E27FC236}">
                    <a16:creationId xmlns:a16="http://schemas.microsoft.com/office/drawing/2014/main" id="{118BF0BA-B7DE-F022-BB47-5CA376B4E306}"/>
                  </a:ext>
                </a:extLst>
              </p:cNvPr>
              <p:cNvSpPr/>
              <p:nvPr/>
            </p:nvSpPr>
            <p:spPr>
              <a:xfrm>
                <a:off x="5501805" y="2370984"/>
                <a:ext cx="604193" cy="737909"/>
              </a:xfrm>
              <a:prstGeom prst="ellipse">
                <a:avLst/>
              </a:prstGeom>
              <a:solidFill>
                <a:schemeClr val="bg1"/>
              </a:solidFill>
              <a:ln w="19050" cap="flat" cmpd="sng">
                <a:solidFill>
                  <a:schemeClr val="bg1">
                    <a:lumMod val="50000"/>
                  </a:schemeClr>
                </a:solidFill>
                <a:prstDash val="solid"/>
                <a:round/>
                <a:headEnd type="none" w="sm" len="sm"/>
                <a:tailEnd type="none" w="sm" len="sm"/>
              </a:ln>
            </p:spPr>
            <p:txBody>
              <a:bodyPr spcFirstLastPara="1" wrap="square" lIns="0" tIns="0" rIns="0" bIns="0" anchor="t" anchorCtr="0">
                <a:noAutofit/>
              </a:bodyPr>
              <a:lstStyle/>
              <a:p>
                <a:pPr marL="0" marR="0" lvl="0" indent="0" algn="ctr" defTabSz="1219170" rtl="0" eaLnBrk="1" fontAlgn="auto" latinLnBrk="0" hangingPunct="1">
                  <a:lnSpc>
                    <a:spcPct val="100000"/>
                  </a:lnSpc>
                  <a:spcBef>
                    <a:spcPts val="0"/>
                  </a:spcBef>
                  <a:spcAft>
                    <a:spcPts val="0"/>
                  </a:spcAft>
                  <a:buClr>
                    <a:srgbClr val="595959"/>
                  </a:buClr>
                  <a:buSzPts val="1900"/>
                  <a:buFontTx/>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R</a:t>
                </a:r>
              </a:p>
              <a:p>
                <a:pPr marL="0" marR="0" lvl="0" indent="0" algn="ctr" defTabSz="1219170" rtl="0" eaLnBrk="1" fontAlgn="auto" latinLnBrk="0" hangingPunct="1">
                  <a:lnSpc>
                    <a:spcPct val="100000"/>
                  </a:lnSpc>
                  <a:spcBef>
                    <a:spcPts val="0"/>
                  </a:spcBef>
                  <a:spcAft>
                    <a:spcPts val="0"/>
                  </a:spcAft>
                  <a:buClr>
                    <a:srgbClr val="595959"/>
                  </a:buClr>
                  <a:buSzPts val="1900"/>
                  <a:buFontTx/>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1:1</a:t>
                </a:r>
              </a:p>
            </p:txBody>
          </p:sp>
        </p:grpSp>
        <p:sp>
          <p:nvSpPr>
            <p:cNvPr id="24" name="Rectangle: Rounded Corners 23">
              <a:extLst>
                <a:ext uri="{FF2B5EF4-FFF2-40B4-BE49-F238E27FC236}">
                  <a16:creationId xmlns:a16="http://schemas.microsoft.com/office/drawing/2014/main" id="{F0FAF758-2FE6-96AD-72B0-801DF1A41BC9}"/>
                </a:ext>
              </a:extLst>
            </p:cNvPr>
            <p:cNvSpPr/>
            <p:nvPr/>
          </p:nvSpPr>
          <p:spPr>
            <a:xfrm>
              <a:off x="304314" y="903722"/>
              <a:ext cx="3459966" cy="1299486"/>
            </a:xfrm>
            <a:prstGeom prst="roundRect">
              <a:avLst>
                <a:gd name="adj" fmla="val 14071"/>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noFill/>
                <a:effectLst/>
                <a:uLnTx/>
                <a:uFillTx/>
                <a:latin typeface="Arial"/>
                <a:ea typeface="+mn-ea"/>
                <a:cs typeface="+mn-cs"/>
                <a:sym typeface="Arial"/>
              </a:endParaRPr>
            </a:p>
          </p:txBody>
        </p:sp>
      </p:grpSp>
      <p:sp>
        <p:nvSpPr>
          <p:cNvPr id="25" name="Google Shape;118;p9">
            <a:extLst>
              <a:ext uri="{FF2B5EF4-FFF2-40B4-BE49-F238E27FC236}">
                <a16:creationId xmlns:a16="http://schemas.microsoft.com/office/drawing/2014/main" id="{DDA73C0E-5ECE-B85B-08B3-D5C2377E9473}"/>
              </a:ext>
            </a:extLst>
          </p:cNvPr>
          <p:cNvSpPr txBox="1"/>
          <p:nvPr/>
        </p:nvSpPr>
        <p:spPr>
          <a:xfrm>
            <a:off x="298710" y="4164620"/>
            <a:ext cx="5008396" cy="1563833"/>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600"/>
              <a:buFontTx/>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Stratification factors:</a:t>
            </a:r>
            <a:endParaRPr kumimoji="0" lang="en-US" sz="1400" b="1" i="0" u="none" strike="noStrike" kern="0" cap="none" spc="0" normalizeH="0" baseline="0" noProof="0" dirty="0">
              <a:ln>
                <a:noFill/>
              </a:ln>
              <a:solidFill>
                <a:srgbClr val="000000"/>
              </a:solidFill>
              <a:effectLst/>
              <a:uLnTx/>
              <a:uFillTx/>
              <a:latin typeface="Arial"/>
              <a:ea typeface="MS PGothic" charset="0"/>
              <a:cs typeface="Arial"/>
              <a:sym typeface="Arial"/>
            </a:endParaRPr>
          </a:p>
          <a:p>
            <a:pPr marL="228594" marR="0" lvl="0" indent="-228594" algn="l" defTabSz="121917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Visceral Disease (Yes vs. No)</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28594" marR="0" lvl="4" indent="-228594" algn="l" defTabSz="121917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Endocrine Resistance (Primary vs. Secondary)</a:t>
            </a:r>
            <a:r>
              <a:rPr kumimoji="0" lang="en-US" sz="1400" b="0" i="0" u="none" strike="noStrike" kern="0" cap="none" spc="0" normalizeH="0" baseline="30000" noProof="0" dirty="0">
                <a:ln>
                  <a:noFill/>
                </a:ln>
                <a:solidFill>
                  <a:srgbClr val="000000"/>
                </a:solidFill>
                <a:effectLst/>
                <a:uLnTx/>
                <a:uFillTx/>
                <a:latin typeface="Arial"/>
                <a:ea typeface="Arial"/>
                <a:cs typeface="Arial"/>
                <a:sym typeface="Arial"/>
              </a:rPr>
              <a:t>†</a:t>
            </a:r>
          </a:p>
          <a:p>
            <a:pPr marL="228594" marR="0" lvl="0" indent="-228594" algn="l" defTabSz="121917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Region (North America/Western Europe; Asia; Other)</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8" name="TextBox 7"/>
          <p:cNvSpPr txBox="1"/>
          <p:nvPr/>
        </p:nvSpPr>
        <p:spPr>
          <a:xfrm>
            <a:off x="6313878" y="1410529"/>
            <a:ext cx="5387132" cy="31810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Enrolment period: December 2019-September 2023</a:t>
            </a:r>
          </a:p>
        </p:txBody>
      </p:sp>
      <p:sp>
        <p:nvSpPr>
          <p:cNvPr id="4" name="Google Shape;118;p9">
            <a:extLst>
              <a:ext uri="{FF2B5EF4-FFF2-40B4-BE49-F238E27FC236}">
                <a16:creationId xmlns:a16="http://schemas.microsoft.com/office/drawing/2014/main" id="{F4C01FFA-B683-8737-6988-2D0FAB1DE090}"/>
              </a:ext>
            </a:extLst>
          </p:cNvPr>
          <p:cNvSpPr txBox="1"/>
          <p:nvPr/>
        </p:nvSpPr>
        <p:spPr>
          <a:xfrm>
            <a:off x="6314029" y="4164620"/>
            <a:ext cx="5008396" cy="1563833"/>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600"/>
              <a:buFontTx/>
              <a:buNone/>
              <a:tabLst/>
              <a:defRPr/>
            </a:pPr>
            <a:r>
              <a:rPr kumimoji="0" lang="en-US" sz="1400" b="1" i="0" u="none" strike="noStrike" kern="0" cap="none" spc="0" normalizeH="0" baseline="0" noProof="0" dirty="0">
                <a:ln>
                  <a:noFill/>
                </a:ln>
                <a:solidFill>
                  <a:srgbClr val="000000"/>
                </a:solidFill>
                <a:effectLst/>
                <a:uLnTx/>
                <a:uFillTx/>
                <a:latin typeface="Arial"/>
                <a:ea typeface="Arial"/>
                <a:cs typeface="Arial"/>
                <a:sym typeface="Arial"/>
              </a:rPr>
              <a:t>Endpoints</a:t>
            </a:r>
            <a:endParaRPr kumimoji="0" lang="en-US" sz="1400" b="1" i="0" u="none" strike="noStrike" kern="0" cap="none" spc="0" normalizeH="0" baseline="0" noProof="0" dirty="0">
              <a:ln>
                <a:noFill/>
              </a:ln>
              <a:solidFill>
                <a:srgbClr val="000000"/>
              </a:solidFill>
              <a:effectLst/>
              <a:uLnTx/>
              <a:uFillTx/>
              <a:latin typeface="Arial"/>
              <a:ea typeface="MS PGothic" charset="0"/>
              <a:cs typeface="Arial"/>
              <a:sym typeface="Arial"/>
            </a:endParaRPr>
          </a:p>
          <a:p>
            <a:pPr marL="228594" marR="0" lvl="0" indent="-228594" algn="l" defTabSz="121917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en-US" sz="1400" b="0" i="0" u="none" strike="noStrike" kern="0" cap="none" spc="0" normalizeH="0" baseline="0" noProof="0" dirty="0">
                <a:ln>
                  <a:noFill/>
                </a:ln>
                <a:solidFill>
                  <a:srgbClr val="000000"/>
                </a:solidFill>
                <a:effectLst/>
                <a:uLnTx/>
                <a:uFillTx/>
                <a:latin typeface="Arial"/>
                <a:ea typeface="Arial"/>
                <a:cs typeface="Arial"/>
                <a:sym typeface="Arial"/>
              </a:rPr>
              <a:t>Primary: </a:t>
            </a:r>
            <a:r>
              <a:rPr kumimoji="0" lang="en-US" sz="1400" b="0" i="0" u="none" strike="noStrike" kern="0" cap="none" spc="0" normalizeH="0" baseline="0" noProof="0" dirty="0">
                <a:ln>
                  <a:noFill/>
                </a:ln>
                <a:solidFill>
                  <a:srgbClr val="000000"/>
                </a:solidFill>
                <a:effectLst/>
                <a:uLnTx/>
                <a:uFillTx/>
                <a:latin typeface="Arial"/>
                <a:ea typeface="MS PGothic" charset="0"/>
                <a:cs typeface="Arial"/>
                <a:sym typeface="Arial"/>
              </a:rPr>
              <a:t>PFS by Investigator</a:t>
            </a:r>
          </a:p>
          <a:p>
            <a:pPr marL="228594" marR="0" lvl="0" indent="-228594" algn="l" defTabSz="121917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r>
              <a:rPr kumimoji="0" lang="pt-BR" sz="1400" b="0" i="0" u="none" strike="noStrike" kern="0" cap="none" spc="0" normalizeH="0" baseline="0" noProof="0" dirty="0">
                <a:ln>
                  <a:noFill/>
                </a:ln>
                <a:solidFill>
                  <a:srgbClr val="000000"/>
                </a:solidFill>
                <a:effectLst/>
                <a:uLnTx/>
                <a:uFillTx/>
                <a:latin typeface="Arial"/>
                <a:ea typeface="MS PGothic" charset="0"/>
                <a:cs typeface="Arial"/>
                <a:sym typeface="Arial"/>
              </a:rPr>
              <a:t>Secondary: OS</a:t>
            </a:r>
            <a:r>
              <a:rPr kumimoji="0" lang="pt-BR" sz="1400" b="0" i="0" u="none" strike="noStrike" kern="0" cap="none" spc="0" normalizeH="0" baseline="30000" noProof="0" dirty="0">
                <a:ln>
                  <a:noFill/>
                </a:ln>
                <a:solidFill>
                  <a:srgbClr val="000000"/>
                </a:solidFill>
                <a:effectLst/>
                <a:uLnTx/>
                <a:uFillTx/>
                <a:latin typeface="Arial"/>
                <a:ea typeface="MS PGothic" charset="0"/>
                <a:cs typeface="Arial"/>
                <a:sym typeface="Arial"/>
              </a:rPr>
              <a:t>‡</a:t>
            </a:r>
            <a:r>
              <a:rPr kumimoji="0" lang="pt-BR" sz="1400" b="0" i="0" u="none" strike="noStrike" kern="0" cap="none" spc="0" normalizeH="0" baseline="0" noProof="0" dirty="0">
                <a:ln>
                  <a:noFill/>
                </a:ln>
                <a:solidFill>
                  <a:srgbClr val="000000"/>
                </a:solidFill>
                <a:effectLst/>
                <a:uLnTx/>
                <a:uFillTx/>
                <a:latin typeface="Arial"/>
                <a:ea typeface="MS PGothic" charset="0"/>
                <a:cs typeface="Arial"/>
                <a:sym typeface="Arial"/>
              </a:rPr>
              <a:t>, ORR, BOR, CBR, DOR, PROs </a:t>
            </a:r>
            <a:endParaRPr kumimoji="0" lang="pt-BR" sz="1400" b="0" i="0" u="none" strike="noStrike" kern="0" cap="none" spc="0" normalizeH="0" baseline="0" noProof="0" dirty="0">
              <a:ln>
                <a:noFill/>
              </a:ln>
              <a:solidFill>
                <a:srgbClr val="000000"/>
              </a:solidFill>
              <a:effectLst/>
              <a:uLnTx/>
              <a:uFillTx/>
              <a:latin typeface="Arial"/>
              <a:ea typeface="Arial"/>
              <a:cs typeface="Arial"/>
              <a:sym typeface="Arial"/>
            </a:endParaRPr>
          </a:p>
          <a:p>
            <a:pPr marL="228594" marR="0" lvl="0" indent="-228594" algn="l" defTabSz="1219170" rtl="0" eaLnBrk="1" fontAlgn="auto" latinLnBrk="0" hangingPunct="1">
              <a:lnSpc>
                <a:spcPct val="100000"/>
              </a:lnSpc>
              <a:spcBef>
                <a:spcPts val="0"/>
              </a:spcBef>
              <a:spcAft>
                <a:spcPts val="0"/>
              </a:spcAft>
              <a:buClr>
                <a:srgbClr val="000000"/>
              </a:buClr>
              <a:buSzPts val="1600"/>
              <a:buFont typeface="Arial" panose="020B0604020202020204" pitchFamily="34" charset="0"/>
              <a:buChar char="•"/>
              <a:tabLst/>
              <a:defRPr/>
            </a:pPr>
            <a:endParaRPr kumimoji="0" lang="en-US" sz="14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pic>
        <p:nvPicPr>
          <p:cNvPr id="2" name="Picture 1">
            <a:extLst>
              <a:ext uri="{FF2B5EF4-FFF2-40B4-BE49-F238E27FC236}">
                <a16:creationId xmlns:a16="http://schemas.microsoft.com/office/drawing/2014/main" id="{4C3A74B7-6FB6-2B84-1CC3-36A2A013FEF9}"/>
              </a:ext>
            </a:extLst>
          </p:cNvPr>
          <p:cNvPicPr>
            <a:picLocks noChangeAspect="1"/>
          </p:cNvPicPr>
          <p:nvPr/>
        </p:nvPicPr>
        <p:blipFill>
          <a:blip r:embed="rId3"/>
          <a:stretch>
            <a:fillRect/>
          </a:stretch>
        </p:blipFill>
        <p:spPr>
          <a:xfrm>
            <a:off x="0" y="6373868"/>
            <a:ext cx="12191998" cy="485436"/>
          </a:xfrm>
          <a:prstGeom prst="rect">
            <a:avLst/>
          </a:prstGeom>
        </p:spPr>
      </p:pic>
      <p:sp>
        <p:nvSpPr>
          <p:cNvPr id="7" name="TextBox 6">
            <a:extLst>
              <a:ext uri="{FF2B5EF4-FFF2-40B4-BE49-F238E27FC236}">
                <a16:creationId xmlns:a16="http://schemas.microsoft.com/office/drawing/2014/main" id="{3FCB77EE-2AB5-C634-1FAA-35788D2BEAAE}"/>
              </a:ext>
            </a:extLst>
          </p:cNvPr>
          <p:cNvSpPr txBox="1"/>
          <p:nvPr/>
        </p:nvSpPr>
        <p:spPr>
          <a:xfrm>
            <a:off x="11749126" y="0"/>
            <a:ext cx="275435" cy="274320"/>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C0504D"/>
              </a:solidFill>
              <a:effectLst/>
              <a:uLnTx/>
              <a:uFillTx/>
              <a:latin typeface="Arial" pitchFamily="-72" charset="0"/>
              <a:ea typeface="MS PGothic" charset="0"/>
            </a:endParaRPr>
          </a:p>
        </p:txBody>
      </p:sp>
      <p:sp>
        <p:nvSpPr>
          <p:cNvPr id="13" name="TextBox 12">
            <a:extLst>
              <a:ext uri="{FF2B5EF4-FFF2-40B4-BE49-F238E27FC236}">
                <a16:creationId xmlns:a16="http://schemas.microsoft.com/office/drawing/2014/main" id="{F37892D4-8C89-71A0-F13E-56D6A2324F77}"/>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6"/>
          <p:cNvSpPr txBox="1">
            <a:spLocks noGrp="1"/>
          </p:cNvSpPr>
          <p:nvPr>
            <p:ph type="title"/>
          </p:nvPr>
        </p:nvSpPr>
        <p:spPr>
          <a:xfrm>
            <a:off x="508000" y="-27384"/>
            <a:ext cx="9548734" cy="949648"/>
          </a:xfrm>
          <a:prstGeom prst="rect">
            <a:avLst/>
          </a:prstGeom>
          <a:noFill/>
          <a:ln>
            <a:noFill/>
          </a:ln>
        </p:spPr>
        <p:txBody>
          <a:bodyPr spcFirstLastPara="1" wrap="square" lIns="121900" tIns="60933" rIns="121900" bIns="60933" anchor="b" anchorCtr="0">
            <a:noAutofit/>
          </a:bodyPr>
          <a:lstStyle/>
          <a:p>
            <a:pPr>
              <a:buSzPts val="1900"/>
            </a:pPr>
            <a:r>
              <a:rPr lang="en-GB" sz="2533" b="1" dirty="0"/>
              <a:t>INAVO120: Primary endpoint: PFS (investigator assessed)</a:t>
            </a:r>
            <a:endParaRPr dirty="0"/>
          </a:p>
        </p:txBody>
      </p:sp>
      <p:sp>
        <p:nvSpPr>
          <p:cNvPr id="136" name="Google Shape;136;p16"/>
          <p:cNvSpPr txBox="1"/>
          <p:nvPr/>
        </p:nvSpPr>
        <p:spPr>
          <a:xfrm>
            <a:off x="1771973" y="26570"/>
            <a:ext cx="8345212" cy="164212"/>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067" b="0" i="0" u="none" strike="noStrike" kern="0" cap="none" spc="0" normalizeH="0" baseline="0" noProof="0">
                <a:ln>
                  <a:noFill/>
                </a:ln>
                <a:solidFill>
                  <a:srgbClr val="000000"/>
                </a:solidFill>
                <a:effectLst/>
                <a:uLnTx/>
                <a:uFillTx/>
                <a:latin typeface="Arial"/>
                <a:ea typeface="Arial"/>
                <a:cs typeface="Arial"/>
                <a:sym typeface="Arial"/>
              </a:rPr>
              <a:t>San Antonio Breast Cancer Symposium</a:t>
            </a:r>
            <a:r>
              <a:rPr kumimoji="0" lang="en-GB" sz="1067" b="0" i="0" u="none" strike="noStrike" kern="0" cap="none" spc="0" normalizeH="0" baseline="30000" noProof="0">
                <a:ln>
                  <a:noFill/>
                </a:ln>
                <a:solidFill>
                  <a:srgbClr val="000000"/>
                </a:solidFill>
                <a:effectLst/>
                <a:uLnTx/>
                <a:uFillTx/>
                <a:latin typeface="Arial"/>
                <a:ea typeface="Arial"/>
                <a:cs typeface="Arial"/>
                <a:sym typeface="Arial"/>
              </a:rPr>
              <a:t>®</a:t>
            </a:r>
            <a:r>
              <a:rPr kumimoji="0" lang="en-GB" sz="1067" b="0" i="0" u="none" strike="noStrike" kern="0" cap="none" spc="0" normalizeH="0" baseline="0" noProof="0">
                <a:ln>
                  <a:noFill/>
                </a:ln>
                <a:solidFill>
                  <a:srgbClr val="000000"/>
                </a:solidFill>
                <a:effectLst/>
                <a:uLnTx/>
                <a:uFillTx/>
                <a:latin typeface="Arial"/>
                <a:ea typeface="Arial"/>
                <a:cs typeface="Arial"/>
                <a:sym typeface="Arial"/>
              </a:rPr>
              <a:t>, December 5–9, 2023</a:t>
            </a:r>
            <a:endParaRPr kumimoji="0" sz="1067"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2" name="Google Shape;206;p21">
            <a:extLst>
              <a:ext uri="{FF2B5EF4-FFF2-40B4-BE49-F238E27FC236}">
                <a16:creationId xmlns:a16="http://schemas.microsoft.com/office/drawing/2014/main" id="{BC818C10-AEDC-E7BC-F173-C0864A92EC61}"/>
              </a:ext>
            </a:extLst>
          </p:cNvPr>
          <p:cNvGraphicFramePr/>
          <p:nvPr/>
        </p:nvGraphicFramePr>
        <p:xfrm>
          <a:off x="6262211" y="1610280"/>
          <a:ext cx="5660047" cy="1412319"/>
        </p:xfrm>
        <a:graphic>
          <a:graphicData uri="http://schemas.openxmlformats.org/drawingml/2006/table">
            <a:tbl>
              <a:tblPr firstRow="1" bandRow="1">
                <a:tableStyleId>{9D7B26C5-4107-4FEC-AEDC-1716B250A1EF}</a:tableStyleId>
              </a:tblPr>
              <a:tblGrid>
                <a:gridCol w="2561167">
                  <a:extLst>
                    <a:ext uri="{9D8B030D-6E8A-4147-A177-3AD203B41FA5}">
                      <a16:colId xmlns:a16="http://schemas.microsoft.com/office/drawing/2014/main" val="20000"/>
                    </a:ext>
                  </a:extLst>
                </a:gridCol>
                <a:gridCol w="1706880">
                  <a:extLst>
                    <a:ext uri="{9D8B030D-6E8A-4147-A177-3AD203B41FA5}">
                      <a16:colId xmlns:a16="http://schemas.microsoft.com/office/drawing/2014/main" val="20001"/>
                    </a:ext>
                  </a:extLst>
                </a:gridCol>
                <a:gridCol w="1392000">
                  <a:extLst>
                    <a:ext uri="{9D8B030D-6E8A-4147-A177-3AD203B41FA5}">
                      <a16:colId xmlns:a16="http://schemas.microsoft.com/office/drawing/2014/main" val="20002"/>
                    </a:ext>
                  </a:extLst>
                </a:gridCol>
              </a:tblGrid>
              <a:tr h="466721">
                <a:tc>
                  <a:txBody>
                    <a:bodyPr/>
                    <a:lstStyle/>
                    <a:p>
                      <a:pPr marL="25400" marR="25400" lvl="0" indent="0" algn="ctr" rtl="0">
                        <a:lnSpc>
                          <a:spcPct val="100000"/>
                        </a:lnSpc>
                        <a:spcBef>
                          <a:spcPts val="0"/>
                        </a:spcBef>
                        <a:spcAft>
                          <a:spcPts val="0"/>
                        </a:spcAft>
                        <a:buClr>
                          <a:srgbClr val="000000"/>
                        </a:buClr>
                        <a:buSzPts val="1400"/>
                        <a:buFont typeface="Arial"/>
                        <a:buNone/>
                      </a:pPr>
                      <a:endParaRPr sz="1400" u="none" strike="noStrike" cap="none" dirty="0"/>
                    </a:p>
                  </a:txBody>
                  <a:tcPr marL="0" marR="0" marT="0" marB="0" anchor="ctr"/>
                </a:tc>
                <a:tc>
                  <a:txBody>
                    <a:bodyPr/>
                    <a:lstStyle/>
                    <a:p>
                      <a:pPr marL="25400" marR="25400" lvl="0" indent="0" algn="ctr" rtl="0">
                        <a:lnSpc>
                          <a:spcPct val="100000"/>
                        </a:lnSpc>
                        <a:spcBef>
                          <a:spcPts val="0"/>
                        </a:spcBef>
                        <a:spcAft>
                          <a:spcPts val="0"/>
                        </a:spcAft>
                        <a:buClr>
                          <a:srgbClr val="000000"/>
                        </a:buClr>
                        <a:buSzPts val="1400"/>
                        <a:buFont typeface="Arial"/>
                        <a:buNone/>
                      </a:pPr>
                      <a:r>
                        <a:rPr lang="en-US" sz="1400" b="1" u="none" strike="noStrike" cap="none" dirty="0" err="1">
                          <a:solidFill>
                            <a:srgbClr val="4F81BD"/>
                          </a:solidFill>
                        </a:rPr>
                        <a:t>Inavo+Palbo+Fulv</a:t>
                      </a:r>
                      <a:r>
                        <a:rPr lang="en-US" sz="1400" b="1" u="none" strike="noStrike" cap="none" dirty="0">
                          <a:solidFill>
                            <a:srgbClr val="4F81BD"/>
                          </a:solidFill>
                        </a:rPr>
                        <a:t> (n=161)</a:t>
                      </a:r>
                      <a:endParaRPr sz="1400" b="1" u="none" strike="noStrike" cap="none" dirty="0">
                        <a:solidFill>
                          <a:srgbClr val="4F81BD"/>
                        </a:solidFill>
                      </a:endParaRPr>
                    </a:p>
                  </a:txBody>
                  <a:tcPr marL="0" marR="0" marT="0" marB="0" anchor="ctr"/>
                </a:tc>
                <a:tc>
                  <a:txBody>
                    <a:bodyPr/>
                    <a:lstStyle/>
                    <a:p>
                      <a:pPr marL="0" marR="0" lvl="0" indent="0" algn="ctr" rtl="0">
                        <a:lnSpc>
                          <a:spcPct val="100000"/>
                        </a:lnSpc>
                        <a:spcBef>
                          <a:spcPts val="0"/>
                        </a:spcBef>
                        <a:spcAft>
                          <a:spcPts val="0"/>
                        </a:spcAft>
                        <a:buClr>
                          <a:schemeClr val="dk1"/>
                        </a:buClr>
                        <a:buSzPts val="1100"/>
                        <a:buFont typeface="Arial"/>
                        <a:buNone/>
                      </a:pPr>
                      <a:r>
                        <a:rPr lang="en-US" sz="1400" b="1" u="none" strike="noStrike" cap="none" dirty="0" err="1">
                          <a:solidFill>
                            <a:srgbClr val="C00000"/>
                          </a:solidFill>
                        </a:rPr>
                        <a:t>Pbo+Palbo+Fulv</a:t>
                      </a:r>
                      <a:r>
                        <a:rPr lang="en-US" sz="1400" b="1" u="none" strike="noStrike" cap="none" dirty="0">
                          <a:solidFill>
                            <a:srgbClr val="C00000"/>
                          </a:solidFill>
                        </a:rPr>
                        <a:t> </a:t>
                      </a:r>
                      <a:br>
                        <a:rPr lang="en-US" sz="1400" b="1" u="none" strike="noStrike" cap="none" dirty="0">
                          <a:solidFill>
                            <a:srgbClr val="C00000"/>
                          </a:solidFill>
                        </a:rPr>
                      </a:br>
                      <a:r>
                        <a:rPr lang="en-US" sz="1400" b="1" u="none" strike="noStrike" cap="none" dirty="0">
                          <a:solidFill>
                            <a:srgbClr val="C00000"/>
                          </a:solidFill>
                        </a:rPr>
                        <a:t>(n=164)</a:t>
                      </a:r>
                      <a:endParaRPr sz="1400" b="1" u="none" strike="noStrike" cap="none" dirty="0">
                        <a:solidFill>
                          <a:srgbClr val="C00000"/>
                        </a:solidFill>
                      </a:endParaRPr>
                    </a:p>
                  </a:txBody>
                  <a:tcPr marL="0" marR="0" marT="0" marB="0" anchor="ctr"/>
                </a:tc>
                <a:extLst>
                  <a:ext uri="{0D108BD9-81ED-4DB2-BD59-A6C34878D82A}">
                    <a16:rowId xmlns:a16="http://schemas.microsoft.com/office/drawing/2014/main" val="10000"/>
                  </a:ext>
                </a:extLst>
              </a:tr>
              <a:tr h="245516">
                <a:tc>
                  <a:txBody>
                    <a:bodyPr/>
                    <a:lstStyle/>
                    <a:p>
                      <a:pPr marL="25400" marR="25400" lvl="0" indent="0" algn="l" rtl="0">
                        <a:lnSpc>
                          <a:spcPct val="115000"/>
                        </a:lnSpc>
                        <a:spcBef>
                          <a:spcPts val="0"/>
                        </a:spcBef>
                        <a:spcAft>
                          <a:spcPts val="0"/>
                        </a:spcAft>
                        <a:buClr>
                          <a:srgbClr val="000000"/>
                        </a:buClr>
                        <a:buSzPts val="1200"/>
                        <a:buFont typeface="Arial"/>
                        <a:buNone/>
                      </a:pPr>
                      <a:r>
                        <a:rPr lang="en-US" sz="1400" b="0" u="none" strike="noStrike" cap="none" dirty="0">
                          <a:solidFill>
                            <a:schemeClr val="dk1"/>
                          </a:solidFill>
                          <a:sym typeface="Arial"/>
                        </a:rPr>
                        <a:t>No. of events, n (%)</a:t>
                      </a:r>
                      <a:endParaRPr sz="1400" b="0" u="none" strike="noStrike" cap="none" dirty="0">
                        <a:solidFill>
                          <a:srgbClr val="000000"/>
                        </a:solidFill>
                        <a:latin typeface="Arial"/>
                        <a:ea typeface="Arial"/>
                        <a:cs typeface="Arial"/>
                        <a:sym typeface="Arial"/>
                      </a:endParaRPr>
                    </a:p>
                  </a:txBody>
                  <a:tcPr marL="0" marR="0" marT="0" marB="0" anchor="ctr">
                    <a:solidFill>
                      <a:schemeClr val="bg1">
                        <a:lumMod val="75000"/>
                        <a:alpha val="20000"/>
                      </a:schemeClr>
                    </a:solidFill>
                  </a:tcPr>
                </a:tc>
                <a:tc>
                  <a:txBody>
                    <a:bodyPr/>
                    <a:lstStyle/>
                    <a:p>
                      <a:pPr marL="25400" marR="25400" lvl="0" indent="0" algn="ctr" rtl="0">
                        <a:lnSpc>
                          <a:spcPct val="115000"/>
                        </a:lnSpc>
                        <a:spcBef>
                          <a:spcPts val="0"/>
                        </a:spcBef>
                        <a:spcAft>
                          <a:spcPts val="0"/>
                        </a:spcAft>
                        <a:buClr>
                          <a:srgbClr val="000000"/>
                        </a:buClr>
                        <a:buSzPts val="1200"/>
                        <a:buFont typeface="Arial"/>
                        <a:buNone/>
                      </a:pPr>
                      <a:r>
                        <a:rPr lang="en-US" sz="1400" u="none" strike="noStrike" cap="none" dirty="0"/>
                        <a:t>82 </a:t>
                      </a:r>
                      <a:r>
                        <a:rPr lang="en-US" sz="1400" u="none" strike="noStrike" cap="none" dirty="0">
                          <a:solidFill>
                            <a:srgbClr val="000000"/>
                          </a:solidFill>
                          <a:sym typeface="Arial"/>
                        </a:rPr>
                        <a:t>(50.9)</a:t>
                      </a:r>
                      <a:endParaRPr sz="1400" u="none" strike="noStrike" cap="none" dirty="0">
                        <a:latin typeface="Arial"/>
                        <a:ea typeface="Arial"/>
                        <a:cs typeface="Arial"/>
                        <a:sym typeface="Arial"/>
                      </a:endParaRPr>
                    </a:p>
                  </a:txBody>
                  <a:tcPr marL="0" marR="0" marT="0" marB="0" anchor="ctr">
                    <a:solidFill>
                      <a:schemeClr val="bg1">
                        <a:lumMod val="75000"/>
                        <a:alpha val="20000"/>
                      </a:schemeClr>
                    </a:solidFill>
                  </a:tcPr>
                </a:tc>
                <a:tc>
                  <a:txBody>
                    <a:bodyPr/>
                    <a:lstStyle/>
                    <a:p>
                      <a:pPr marL="25400" marR="25400" lvl="0" indent="0" algn="ctr" rtl="0">
                        <a:lnSpc>
                          <a:spcPct val="115000"/>
                        </a:lnSpc>
                        <a:spcBef>
                          <a:spcPts val="0"/>
                        </a:spcBef>
                        <a:spcAft>
                          <a:spcPts val="0"/>
                        </a:spcAft>
                        <a:buClr>
                          <a:srgbClr val="000000"/>
                        </a:buClr>
                        <a:buSzPts val="1200"/>
                        <a:buFont typeface="Arial"/>
                        <a:buNone/>
                      </a:pPr>
                      <a:r>
                        <a:rPr lang="en-US" sz="1400" u="none" strike="noStrike" cap="none" dirty="0"/>
                        <a:t>113</a:t>
                      </a:r>
                      <a:r>
                        <a:rPr lang="en-US" sz="1400" u="none" strike="noStrike" cap="none" dirty="0">
                          <a:solidFill>
                            <a:srgbClr val="000000"/>
                          </a:solidFill>
                          <a:sym typeface="Arial"/>
                        </a:rPr>
                        <a:t> (68.9)</a:t>
                      </a:r>
                      <a:endParaRPr sz="1400" u="none" strike="noStrike" cap="none" dirty="0">
                        <a:latin typeface="Arial"/>
                        <a:ea typeface="Arial"/>
                        <a:cs typeface="Arial"/>
                        <a:sym typeface="Arial"/>
                      </a:endParaRPr>
                    </a:p>
                  </a:txBody>
                  <a:tcPr marL="0" marR="0" marT="0" marB="0" anchor="ctr">
                    <a:solidFill>
                      <a:schemeClr val="bg1">
                        <a:lumMod val="75000"/>
                        <a:alpha val="20000"/>
                      </a:schemeClr>
                    </a:solidFill>
                  </a:tcPr>
                </a:tc>
                <a:extLst>
                  <a:ext uri="{0D108BD9-81ED-4DB2-BD59-A6C34878D82A}">
                    <a16:rowId xmlns:a16="http://schemas.microsoft.com/office/drawing/2014/main" val="10001"/>
                  </a:ext>
                </a:extLst>
              </a:tr>
              <a:tr h="233361">
                <a:tc>
                  <a:txBody>
                    <a:bodyPr/>
                    <a:lstStyle/>
                    <a:p>
                      <a:pPr marL="25400" marR="25400" lvl="0" indent="0" algn="l" rtl="0">
                        <a:lnSpc>
                          <a:spcPct val="100000"/>
                        </a:lnSpc>
                        <a:spcBef>
                          <a:spcPts val="0"/>
                        </a:spcBef>
                        <a:spcAft>
                          <a:spcPts val="0"/>
                        </a:spcAft>
                        <a:buClr>
                          <a:srgbClr val="000000"/>
                        </a:buClr>
                        <a:buSzPts val="1200"/>
                        <a:buFont typeface="Arial"/>
                        <a:buNone/>
                      </a:pPr>
                      <a:r>
                        <a:rPr lang="en-US" sz="1400" b="0" u="none" strike="noStrike" cap="none" dirty="0">
                          <a:solidFill>
                            <a:srgbClr val="000000"/>
                          </a:solidFill>
                          <a:sym typeface="Arial"/>
                        </a:rPr>
                        <a:t>Median (95% CI), </a:t>
                      </a:r>
                      <a:r>
                        <a:rPr lang="en-US" sz="1400" b="0" u="none" strike="noStrike" cap="none" dirty="0" err="1">
                          <a:solidFill>
                            <a:srgbClr val="000000"/>
                          </a:solidFill>
                          <a:sym typeface="Arial"/>
                        </a:rPr>
                        <a:t>mo</a:t>
                      </a:r>
                      <a:endParaRPr sz="1400" b="0" u="none" strike="noStrike" cap="none" dirty="0">
                        <a:solidFill>
                          <a:srgbClr val="000000"/>
                        </a:solidFill>
                        <a:latin typeface="Arial"/>
                        <a:ea typeface="Arial"/>
                        <a:cs typeface="Arial"/>
                        <a:sym typeface="Arial"/>
                      </a:endParaRP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400" b="0" u="none" strike="noStrike" cap="none" dirty="0"/>
                        <a:t>15.0 </a:t>
                      </a:r>
                      <a:r>
                        <a:rPr lang="en-US" sz="1400" b="0" u="none" strike="noStrike" cap="none" dirty="0">
                          <a:sym typeface="Arial"/>
                        </a:rPr>
                        <a:t>(11.3, 20.5) </a:t>
                      </a:r>
                      <a:endParaRPr lang="en-US" sz="1400" b="0" u="none" strike="noStrike" cap="none" dirty="0">
                        <a:latin typeface="+mn-lt"/>
                        <a:ea typeface="Arial"/>
                        <a:cs typeface="Arial"/>
                        <a:sym typeface="Arial"/>
                      </a:endParaRP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400" b="0" u="none" strike="noStrike" cap="none" dirty="0"/>
                        <a:t>7.3 </a:t>
                      </a:r>
                      <a:r>
                        <a:rPr lang="en-US" sz="1400" b="0" u="none" strike="noStrike" cap="none" dirty="0">
                          <a:sym typeface="Arial"/>
                        </a:rPr>
                        <a:t>(5.6, 9.3) </a:t>
                      </a:r>
                      <a:endParaRPr lang="en-US" sz="1400" b="0" u="none" strike="noStrike" cap="none" dirty="0">
                        <a:latin typeface="+mn-lt"/>
                        <a:ea typeface="Arial"/>
                        <a:cs typeface="Arial"/>
                        <a:sym typeface="Arial"/>
                      </a:endParaRPr>
                    </a:p>
                  </a:txBody>
                  <a:tcPr marL="0" marR="0" marT="0" marB="0" anchor="ctr"/>
                </a:tc>
                <a:extLst>
                  <a:ext uri="{0D108BD9-81ED-4DB2-BD59-A6C34878D82A}">
                    <a16:rowId xmlns:a16="http://schemas.microsoft.com/office/drawing/2014/main" val="10007"/>
                  </a:ext>
                </a:extLst>
              </a:tr>
              <a:tr h="466721">
                <a:tc>
                  <a:txBody>
                    <a:bodyPr/>
                    <a:lstStyle/>
                    <a:p>
                      <a:pPr marL="25400" marR="25400" lvl="0" indent="0" algn="l" rtl="0">
                        <a:lnSpc>
                          <a:spcPct val="100000"/>
                        </a:lnSpc>
                        <a:spcBef>
                          <a:spcPts val="0"/>
                        </a:spcBef>
                        <a:spcAft>
                          <a:spcPts val="0"/>
                        </a:spcAft>
                        <a:buClr>
                          <a:srgbClr val="000000"/>
                        </a:buClr>
                        <a:buSzPts val="1200"/>
                        <a:buFont typeface="Arial"/>
                        <a:buNone/>
                      </a:pPr>
                      <a:r>
                        <a:rPr lang="en-US" sz="1400" b="0" u="none" strike="noStrike" cap="none" dirty="0">
                          <a:solidFill>
                            <a:srgbClr val="000000"/>
                          </a:solidFill>
                          <a:sym typeface="Arial"/>
                        </a:rPr>
                        <a:t>Stratified hazard ratio (95% CI)</a:t>
                      </a:r>
                    </a:p>
                    <a:p>
                      <a:pPr marL="25400" marR="25400" lvl="0" indent="0" algn="l" rtl="0">
                        <a:lnSpc>
                          <a:spcPct val="100000"/>
                        </a:lnSpc>
                        <a:spcBef>
                          <a:spcPts val="0"/>
                        </a:spcBef>
                        <a:spcAft>
                          <a:spcPts val="0"/>
                        </a:spcAft>
                        <a:buClr>
                          <a:srgbClr val="000000"/>
                        </a:buClr>
                        <a:buSzPts val="1200"/>
                        <a:buFont typeface="Arial"/>
                        <a:buNone/>
                      </a:pPr>
                      <a:endParaRPr sz="1400" b="0" u="none" strike="noStrike" cap="none" dirty="0">
                        <a:solidFill>
                          <a:srgbClr val="000000"/>
                        </a:solidFill>
                        <a:latin typeface="Arial"/>
                        <a:ea typeface="Arial"/>
                        <a:cs typeface="Arial"/>
                        <a:sym typeface="Arial"/>
                      </a:endParaRPr>
                    </a:p>
                  </a:txBody>
                  <a:tcPr marL="0" marR="0" marT="0" marB="0" anchor="ctr">
                    <a:solidFill>
                      <a:schemeClr val="bg1">
                        <a:lumMod val="75000"/>
                        <a:alpha val="20000"/>
                      </a:schemeClr>
                    </a:solidFill>
                  </a:tcPr>
                </a:tc>
                <a:tc gridSpan="2">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400" b="1" u="none" strike="noStrike" cap="none" dirty="0">
                          <a:solidFill>
                            <a:schemeClr val="dk1"/>
                          </a:solidFill>
                        </a:rPr>
                        <a:t>0.43 </a:t>
                      </a:r>
                      <a:r>
                        <a:rPr lang="en-US" sz="1400" b="1" u="none" strike="noStrike" cap="none" dirty="0">
                          <a:solidFill>
                            <a:schemeClr val="dk1"/>
                          </a:solidFill>
                          <a:sym typeface="Arial"/>
                        </a:rPr>
                        <a:t>(0.32, 0.59)</a:t>
                      </a:r>
                      <a:br>
                        <a:rPr lang="en-US" sz="1400" b="1" u="none" strike="noStrike" cap="none" dirty="0">
                          <a:solidFill>
                            <a:schemeClr val="dk1"/>
                          </a:solidFill>
                          <a:sym typeface="Arial"/>
                        </a:rPr>
                      </a:br>
                      <a:r>
                        <a:rPr lang="en-US" sz="1400" b="1" u="none" strike="noStrike" cap="none" dirty="0">
                          <a:solidFill>
                            <a:schemeClr val="dk1"/>
                          </a:solidFill>
                          <a:sym typeface="Arial"/>
                        </a:rPr>
                        <a:t>p&lt;0.0001</a:t>
                      </a:r>
                      <a:endParaRPr lang="en-US" sz="1400" b="1" u="none" strike="noStrike" cap="none" dirty="0">
                        <a:solidFill>
                          <a:schemeClr val="dk1"/>
                        </a:solidFill>
                        <a:latin typeface="+mn-lt"/>
                        <a:ea typeface="Arial"/>
                        <a:cs typeface="Arial"/>
                        <a:sym typeface="Arial"/>
                      </a:endParaRPr>
                    </a:p>
                  </a:txBody>
                  <a:tcPr marL="0" marR="0" marT="0" marB="0" anchor="ctr">
                    <a:solidFill>
                      <a:schemeClr val="bg1">
                        <a:lumMod val="75000"/>
                        <a:alpha val="20000"/>
                      </a:schemeClr>
                    </a:solidFill>
                  </a:tcPr>
                </a:tc>
                <a:tc hMerge="1">
                  <a:txBody>
                    <a:bodyPr/>
                    <a:lstStyle/>
                    <a:p>
                      <a:endParaRPr lang="en-US"/>
                    </a:p>
                  </a:txBody>
                  <a:tcPr/>
                </a:tc>
                <a:extLst>
                  <a:ext uri="{0D108BD9-81ED-4DB2-BD59-A6C34878D82A}">
                    <a16:rowId xmlns:a16="http://schemas.microsoft.com/office/drawing/2014/main" val="10013"/>
                  </a:ext>
                </a:extLst>
              </a:tr>
            </a:tbl>
          </a:graphicData>
        </a:graphic>
      </p:graphicFrame>
      <p:graphicFrame>
        <p:nvGraphicFramePr>
          <p:cNvPr id="8" name="Table 7">
            <a:extLst>
              <a:ext uri="{FF2B5EF4-FFF2-40B4-BE49-F238E27FC236}">
                <a16:creationId xmlns:a16="http://schemas.microsoft.com/office/drawing/2014/main" id="{61943E23-34AB-E196-73F7-A5094D9120AB}"/>
              </a:ext>
            </a:extLst>
          </p:cNvPr>
          <p:cNvGraphicFramePr>
            <a:graphicFrameLocks noGrp="1"/>
          </p:cNvGraphicFramePr>
          <p:nvPr/>
        </p:nvGraphicFramePr>
        <p:xfrm>
          <a:off x="160885" y="5201452"/>
          <a:ext cx="8831772" cy="502920"/>
        </p:xfrm>
        <a:graphic>
          <a:graphicData uri="http://schemas.openxmlformats.org/drawingml/2006/table">
            <a:tbl>
              <a:tblPr firstRow="1" bandRow="1">
                <a:tableStyleId>{5C22544A-7EE6-4342-B048-85BDC9FD1C3A}</a:tableStyleId>
              </a:tblPr>
              <a:tblGrid>
                <a:gridCol w="1624208">
                  <a:extLst>
                    <a:ext uri="{9D8B030D-6E8A-4147-A177-3AD203B41FA5}">
                      <a16:colId xmlns:a16="http://schemas.microsoft.com/office/drawing/2014/main" val="540616542"/>
                    </a:ext>
                  </a:extLst>
                </a:gridCol>
                <a:gridCol w="554428">
                  <a:extLst>
                    <a:ext uri="{9D8B030D-6E8A-4147-A177-3AD203B41FA5}">
                      <a16:colId xmlns:a16="http://schemas.microsoft.com/office/drawing/2014/main" val="4137980778"/>
                    </a:ext>
                  </a:extLst>
                </a:gridCol>
                <a:gridCol w="554428">
                  <a:extLst>
                    <a:ext uri="{9D8B030D-6E8A-4147-A177-3AD203B41FA5}">
                      <a16:colId xmlns:a16="http://schemas.microsoft.com/office/drawing/2014/main" val="1033547381"/>
                    </a:ext>
                  </a:extLst>
                </a:gridCol>
                <a:gridCol w="554428">
                  <a:extLst>
                    <a:ext uri="{9D8B030D-6E8A-4147-A177-3AD203B41FA5}">
                      <a16:colId xmlns:a16="http://schemas.microsoft.com/office/drawing/2014/main" val="113625601"/>
                    </a:ext>
                  </a:extLst>
                </a:gridCol>
                <a:gridCol w="554428">
                  <a:extLst>
                    <a:ext uri="{9D8B030D-6E8A-4147-A177-3AD203B41FA5}">
                      <a16:colId xmlns:a16="http://schemas.microsoft.com/office/drawing/2014/main" val="4247711695"/>
                    </a:ext>
                  </a:extLst>
                </a:gridCol>
                <a:gridCol w="554428">
                  <a:extLst>
                    <a:ext uri="{9D8B030D-6E8A-4147-A177-3AD203B41FA5}">
                      <a16:colId xmlns:a16="http://schemas.microsoft.com/office/drawing/2014/main" val="49772874"/>
                    </a:ext>
                  </a:extLst>
                </a:gridCol>
                <a:gridCol w="554428">
                  <a:extLst>
                    <a:ext uri="{9D8B030D-6E8A-4147-A177-3AD203B41FA5}">
                      <a16:colId xmlns:a16="http://schemas.microsoft.com/office/drawing/2014/main" val="2599443862"/>
                    </a:ext>
                  </a:extLst>
                </a:gridCol>
                <a:gridCol w="554428">
                  <a:extLst>
                    <a:ext uri="{9D8B030D-6E8A-4147-A177-3AD203B41FA5}">
                      <a16:colId xmlns:a16="http://schemas.microsoft.com/office/drawing/2014/main" val="2886374299"/>
                    </a:ext>
                  </a:extLst>
                </a:gridCol>
                <a:gridCol w="554428">
                  <a:extLst>
                    <a:ext uri="{9D8B030D-6E8A-4147-A177-3AD203B41FA5}">
                      <a16:colId xmlns:a16="http://schemas.microsoft.com/office/drawing/2014/main" val="2112904230"/>
                    </a:ext>
                  </a:extLst>
                </a:gridCol>
                <a:gridCol w="554428">
                  <a:extLst>
                    <a:ext uri="{9D8B030D-6E8A-4147-A177-3AD203B41FA5}">
                      <a16:colId xmlns:a16="http://schemas.microsoft.com/office/drawing/2014/main" val="2583258876"/>
                    </a:ext>
                  </a:extLst>
                </a:gridCol>
                <a:gridCol w="554428">
                  <a:extLst>
                    <a:ext uri="{9D8B030D-6E8A-4147-A177-3AD203B41FA5}">
                      <a16:colId xmlns:a16="http://schemas.microsoft.com/office/drawing/2014/main" val="1478761522"/>
                    </a:ext>
                  </a:extLst>
                </a:gridCol>
                <a:gridCol w="554428">
                  <a:extLst>
                    <a:ext uri="{9D8B030D-6E8A-4147-A177-3AD203B41FA5}">
                      <a16:colId xmlns:a16="http://schemas.microsoft.com/office/drawing/2014/main" val="2161211861"/>
                    </a:ext>
                  </a:extLst>
                </a:gridCol>
                <a:gridCol w="554428">
                  <a:extLst>
                    <a:ext uri="{9D8B030D-6E8A-4147-A177-3AD203B41FA5}">
                      <a16:colId xmlns:a16="http://schemas.microsoft.com/office/drawing/2014/main" val="1740265360"/>
                    </a:ext>
                  </a:extLst>
                </a:gridCol>
                <a:gridCol w="554428">
                  <a:extLst>
                    <a:ext uri="{9D8B030D-6E8A-4147-A177-3AD203B41FA5}">
                      <a16:colId xmlns:a16="http://schemas.microsoft.com/office/drawing/2014/main" val="2046898504"/>
                    </a:ext>
                  </a:extLst>
                </a:gridCol>
              </a:tblGrid>
              <a:tr h="162560">
                <a:tc>
                  <a:txBody>
                    <a:bodyPr/>
                    <a:lstStyle/>
                    <a:p>
                      <a:pPr algn="l"/>
                      <a:r>
                        <a:rPr lang="en-GB" sz="1100" b="0" dirty="0">
                          <a:solidFill>
                            <a:schemeClr val="tx1"/>
                          </a:solidFill>
                        </a:rPr>
                        <a:t>Patients at risk: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endParaRPr lang="en-GB" sz="1100" b="0" dirty="0">
                        <a:solidFill>
                          <a:schemeClr val="tx1"/>
                        </a:solidFil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599694946"/>
                  </a:ext>
                </a:extLst>
              </a:tr>
              <a:tr h="162560">
                <a:tc>
                  <a:txBody>
                    <a:bodyPr/>
                    <a:lstStyle/>
                    <a:p>
                      <a:pPr marL="25400" marR="25400" lvl="0" indent="0" algn="l" rtl="0">
                        <a:lnSpc>
                          <a:spcPct val="100000"/>
                        </a:lnSpc>
                        <a:spcBef>
                          <a:spcPts val="0"/>
                        </a:spcBef>
                        <a:spcAft>
                          <a:spcPts val="0"/>
                        </a:spcAft>
                        <a:buClr>
                          <a:srgbClr val="000000"/>
                        </a:buClr>
                        <a:buSzPts val="1400"/>
                        <a:buFont typeface="Arial"/>
                        <a:buNone/>
                      </a:pPr>
                      <a:r>
                        <a:rPr lang="en-GB" sz="1100" b="0" i="0" u="none" strike="noStrike" cap="none" dirty="0" err="1">
                          <a:solidFill>
                            <a:srgbClr val="4F81BD"/>
                          </a:solidFill>
                          <a:latin typeface="+mn-lt"/>
                          <a:ea typeface="+mn-ea"/>
                          <a:cs typeface="+mn-cs"/>
                          <a:sym typeface="Arial"/>
                        </a:rPr>
                        <a:t>Inavo+Palbo+Fulv</a:t>
                      </a:r>
                      <a:endParaRPr lang="en-GB" sz="1100" b="0" i="0" u="none" strike="noStrike" cap="none" dirty="0">
                        <a:solidFill>
                          <a:srgbClr val="4F81BD"/>
                        </a:solidFill>
                        <a:latin typeface="+mn-lt"/>
                        <a:ea typeface="+mn-ea"/>
                        <a:cs typeface="+mn-cs"/>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161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134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92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66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48</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41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31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22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5</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65755960"/>
                  </a:ext>
                </a:extLst>
              </a:tr>
              <a:tr h="162560">
                <a:tc>
                  <a:txBody>
                    <a:bodyPr/>
                    <a:lstStyle/>
                    <a:p>
                      <a:pPr marL="25400" marR="25400" lvl="0" indent="0" algn="l" rtl="0">
                        <a:lnSpc>
                          <a:spcPct val="100000"/>
                        </a:lnSpc>
                        <a:spcBef>
                          <a:spcPts val="0"/>
                        </a:spcBef>
                        <a:spcAft>
                          <a:spcPts val="0"/>
                        </a:spcAft>
                        <a:buClr>
                          <a:srgbClr val="000000"/>
                        </a:buClr>
                        <a:buSzPts val="1400"/>
                        <a:buFont typeface="Arial"/>
                        <a:buNone/>
                      </a:pPr>
                      <a:r>
                        <a:rPr lang="en-GB" sz="1100" b="0" i="0" u="none" strike="noStrike" cap="none" dirty="0" err="1">
                          <a:solidFill>
                            <a:srgbClr val="C00000"/>
                          </a:solidFill>
                          <a:latin typeface="+mn-lt"/>
                          <a:ea typeface="+mn-ea"/>
                          <a:cs typeface="+mn-cs"/>
                          <a:sym typeface="Arial"/>
                        </a:rPr>
                        <a:t>Pbo+Palbo+Fulv</a:t>
                      </a:r>
                      <a:endParaRPr lang="en-GB" sz="1100" b="0" i="0" u="none" strike="noStrike" cap="none" dirty="0">
                        <a:solidFill>
                          <a:srgbClr val="C00000"/>
                        </a:solidFill>
                        <a:latin typeface="+mn-lt"/>
                        <a:ea typeface="+mn-ea"/>
                        <a:cs typeface="+mn-cs"/>
                        <a:sym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164</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113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77</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59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40</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23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19</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12</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6</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3</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ctr"/>
                      <a:r>
                        <a:rPr lang="en-GB" sz="1100" b="0" dirty="0">
                          <a:solidFill>
                            <a:schemeClr val="tx1"/>
                          </a:solidFill>
                        </a:rPr>
                        <a:t>1</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4072721681"/>
                  </a:ext>
                </a:extLst>
              </a:tr>
            </a:tbl>
          </a:graphicData>
        </a:graphic>
      </p:graphicFrame>
      <p:grpSp>
        <p:nvGrpSpPr>
          <p:cNvPr id="9" name="Group 8">
            <a:extLst>
              <a:ext uri="{FF2B5EF4-FFF2-40B4-BE49-F238E27FC236}">
                <a16:creationId xmlns:a16="http://schemas.microsoft.com/office/drawing/2014/main" id="{3D1BA6E1-68BE-2330-F795-B3528B3CF3A8}"/>
              </a:ext>
            </a:extLst>
          </p:cNvPr>
          <p:cNvGrpSpPr/>
          <p:nvPr/>
        </p:nvGrpSpPr>
        <p:grpSpPr>
          <a:xfrm>
            <a:off x="871107" y="1959012"/>
            <a:ext cx="8682636" cy="3223320"/>
            <a:chOff x="1216880" y="1214021"/>
            <a:chExt cx="6511977" cy="2417490"/>
          </a:xfrm>
        </p:grpSpPr>
        <p:grpSp>
          <p:nvGrpSpPr>
            <p:cNvPr id="11" name="Group 10">
              <a:extLst>
                <a:ext uri="{FF2B5EF4-FFF2-40B4-BE49-F238E27FC236}">
                  <a16:creationId xmlns:a16="http://schemas.microsoft.com/office/drawing/2014/main" id="{6A35B6D3-CC74-F5E7-2BD1-B7F593534BB9}"/>
                </a:ext>
              </a:extLst>
            </p:cNvPr>
            <p:cNvGrpSpPr/>
            <p:nvPr/>
          </p:nvGrpSpPr>
          <p:grpSpPr>
            <a:xfrm>
              <a:off x="2070038" y="1278415"/>
              <a:ext cx="5467113" cy="1726362"/>
              <a:chOff x="2070038" y="1278415"/>
              <a:chExt cx="5467113" cy="1726362"/>
            </a:xfrm>
          </p:grpSpPr>
          <p:grpSp>
            <p:nvGrpSpPr>
              <p:cNvPr id="184" name="Group 183">
                <a:extLst>
                  <a:ext uri="{FF2B5EF4-FFF2-40B4-BE49-F238E27FC236}">
                    <a16:creationId xmlns:a16="http://schemas.microsoft.com/office/drawing/2014/main" id="{46685F88-F74A-7457-4A2B-559062EC2A8E}"/>
                  </a:ext>
                </a:extLst>
              </p:cNvPr>
              <p:cNvGrpSpPr/>
              <p:nvPr/>
            </p:nvGrpSpPr>
            <p:grpSpPr>
              <a:xfrm>
                <a:off x="2070038" y="1278415"/>
                <a:ext cx="5301054" cy="1522025"/>
                <a:chOff x="2070038" y="1278415"/>
                <a:chExt cx="5301054" cy="1522025"/>
              </a:xfrm>
            </p:grpSpPr>
            <p:grpSp>
              <p:nvGrpSpPr>
                <p:cNvPr id="256" name="Graphic 211">
                  <a:extLst>
                    <a:ext uri="{FF2B5EF4-FFF2-40B4-BE49-F238E27FC236}">
                      <a16:creationId xmlns:a16="http://schemas.microsoft.com/office/drawing/2014/main" id="{7728DADB-A62A-4624-3B1D-ED0D701EE7EC}"/>
                    </a:ext>
                  </a:extLst>
                </p:cNvPr>
                <p:cNvGrpSpPr/>
                <p:nvPr/>
              </p:nvGrpSpPr>
              <p:grpSpPr>
                <a:xfrm>
                  <a:off x="2098371" y="1313878"/>
                  <a:ext cx="5272721" cy="1451097"/>
                  <a:chOff x="2098371" y="1313878"/>
                  <a:chExt cx="5272721" cy="1451097"/>
                </a:xfrm>
                <a:noFill/>
              </p:grpSpPr>
              <p:sp>
                <p:nvSpPr>
                  <p:cNvPr id="331" name="Freeform: Shape 330">
                    <a:extLst>
                      <a:ext uri="{FF2B5EF4-FFF2-40B4-BE49-F238E27FC236}">
                        <a16:creationId xmlns:a16="http://schemas.microsoft.com/office/drawing/2014/main" id="{6BBBA428-AE90-EBB9-EAB8-451E46E674C0}"/>
                      </a:ext>
                    </a:extLst>
                  </p:cNvPr>
                  <p:cNvSpPr/>
                  <p:nvPr/>
                </p:nvSpPr>
                <p:spPr>
                  <a:xfrm>
                    <a:off x="2098371" y="1313878"/>
                    <a:ext cx="5272721" cy="1451097"/>
                  </a:xfrm>
                  <a:custGeom>
                    <a:avLst/>
                    <a:gdLst>
                      <a:gd name="connsiteX0" fmla="*/ 0 w 5272721"/>
                      <a:gd name="connsiteY0" fmla="*/ 0 h 1451097"/>
                      <a:gd name="connsiteX1" fmla="*/ 15762 w 5272721"/>
                      <a:gd name="connsiteY1" fmla="*/ 0 h 1451097"/>
                      <a:gd name="connsiteX2" fmla="*/ 15762 w 5272721"/>
                      <a:gd name="connsiteY2" fmla="*/ 27301 h 1451097"/>
                      <a:gd name="connsiteX3" fmla="*/ 232296 w 5272721"/>
                      <a:gd name="connsiteY3" fmla="*/ 27301 h 1451097"/>
                      <a:gd name="connsiteX4" fmla="*/ 232296 w 5272721"/>
                      <a:gd name="connsiteY4" fmla="*/ 47379 h 1451097"/>
                      <a:gd name="connsiteX5" fmla="*/ 250966 w 5272721"/>
                      <a:gd name="connsiteY5" fmla="*/ 47379 h 1451097"/>
                      <a:gd name="connsiteX6" fmla="*/ 250966 w 5272721"/>
                      <a:gd name="connsiteY6" fmla="*/ 80309 h 1451097"/>
                      <a:gd name="connsiteX7" fmla="*/ 266727 w 5272721"/>
                      <a:gd name="connsiteY7" fmla="*/ 80309 h 1451097"/>
                      <a:gd name="connsiteX8" fmla="*/ 266727 w 5272721"/>
                      <a:gd name="connsiteY8" fmla="*/ 98979 h 1451097"/>
                      <a:gd name="connsiteX9" fmla="*/ 292528 w 5272721"/>
                      <a:gd name="connsiteY9" fmla="*/ 98979 h 1451097"/>
                      <a:gd name="connsiteX10" fmla="*/ 292528 w 5272721"/>
                      <a:gd name="connsiteY10" fmla="*/ 119056 h 1451097"/>
                      <a:gd name="connsiteX11" fmla="*/ 397230 w 5272721"/>
                      <a:gd name="connsiteY11" fmla="*/ 119056 h 1451097"/>
                      <a:gd name="connsiteX12" fmla="*/ 397230 w 5272721"/>
                      <a:gd name="connsiteY12" fmla="*/ 134818 h 1451097"/>
                      <a:gd name="connsiteX13" fmla="*/ 504840 w 5272721"/>
                      <a:gd name="connsiteY13" fmla="*/ 134818 h 1451097"/>
                      <a:gd name="connsiteX14" fmla="*/ 504840 w 5272721"/>
                      <a:gd name="connsiteY14" fmla="*/ 157804 h 1451097"/>
                      <a:gd name="connsiteX15" fmla="*/ 516286 w 5272721"/>
                      <a:gd name="connsiteY15" fmla="*/ 157804 h 1451097"/>
                      <a:gd name="connsiteX16" fmla="*/ 516286 w 5272721"/>
                      <a:gd name="connsiteY16" fmla="*/ 183604 h 1451097"/>
                      <a:gd name="connsiteX17" fmla="*/ 529233 w 5272721"/>
                      <a:gd name="connsiteY17" fmla="*/ 183604 h 1451097"/>
                      <a:gd name="connsiteX18" fmla="*/ 529233 w 5272721"/>
                      <a:gd name="connsiteY18" fmla="*/ 199365 h 1451097"/>
                      <a:gd name="connsiteX19" fmla="*/ 599503 w 5272721"/>
                      <a:gd name="connsiteY19" fmla="*/ 199365 h 1451097"/>
                      <a:gd name="connsiteX20" fmla="*/ 599503 w 5272721"/>
                      <a:gd name="connsiteY20" fmla="*/ 210811 h 1451097"/>
                      <a:gd name="connsiteX21" fmla="*/ 655419 w 5272721"/>
                      <a:gd name="connsiteY21" fmla="*/ 210811 h 1451097"/>
                      <a:gd name="connsiteX22" fmla="*/ 655419 w 5272721"/>
                      <a:gd name="connsiteY22" fmla="*/ 223758 h 1451097"/>
                      <a:gd name="connsiteX23" fmla="*/ 692666 w 5272721"/>
                      <a:gd name="connsiteY23" fmla="*/ 223758 h 1451097"/>
                      <a:gd name="connsiteX24" fmla="*/ 692666 w 5272721"/>
                      <a:gd name="connsiteY24" fmla="*/ 235204 h 1451097"/>
                      <a:gd name="connsiteX25" fmla="*/ 735729 w 5272721"/>
                      <a:gd name="connsiteY25" fmla="*/ 235204 h 1451097"/>
                      <a:gd name="connsiteX26" fmla="*/ 735729 w 5272721"/>
                      <a:gd name="connsiteY26" fmla="*/ 253874 h 1451097"/>
                      <a:gd name="connsiteX27" fmla="*/ 775883 w 5272721"/>
                      <a:gd name="connsiteY27" fmla="*/ 253874 h 1451097"/>
                      <a:gd name="connsiteX28" fmla="*/ 775883 w 5272721"/>
                      <a:gd name="connsiteY28" fmla="*/ 281175 h 1451097"/>
                      <a:gd name="connsiteX29" fmla="*/ 783013 w 5272721"/>
                      <a:gd name="connsiteY29" fmla="*/ 281175 h 1451097"/>
                      <a:gd name="connsiteX30" fmla="*/ 783013 w 5272721"/>
                      <a:gd name="connsiteY30" fmla="*/ 294029 h 1451097"/>
                      <a:gd name="connsiteX31" fmla="*/ 803091 w 5272721"/>
                      <a:gd name="connsiteY31" fmla="*/ 294029 h 1451097"/>
                      <a:gd name="connsiteX32" fmla="*/ 803091 w 5272721"/>
                      <a:gd name="connsiteY32" fmla="*/ 315513 h 1451097"/>
                      <a:gd name="connsiteX33" fmla="*/ 824669 w 5272721"/>
                      <a:gd name="connsiteY33" fmla="*/ 315513 h 1451097"/>
                      <a:gd name="connsiteX34" fmla="*/ 824669 w 5272721"/>
                      <a:gd name="connsiteY34" fmla="*/ 324145 h 1451097"/>
                      <a:gd name="connsiteX35" fmla="*/ 917831 w 5272721"/>
                      <a:gd name="connsiteY35" fmla="*/ 324145 h 1451097"/>
                      <a:gd name="connsiteX36" fmla="*/ 917831 w 5272721"/>
                      <a:gd name="connsiteY36" fmla="*/ 341407 h 1451097"/>
                      <a:gd name="connsiteX37" fmla="*/ 959487 w 5272721"/>
                      <a:gd name="connsiteY37" fmla="*/ 341407 h 1451097"/>
                      <a:gd name="connsiteX38" fmla="*/ 959487 w 5272721"/>
                      <a:gd name="connsiteY38" fmla="*/ 361485 h 1451097"/>
                      <a:gd name="connsiteX39" fmla="*/ 1021126 w 5272721"/>
                      <a:gd name="connsiteY39" fmla="*/ 361485 h 1451097"/>
                      <a:gd name="connsiteX40" fmla="*/ 1021126 w 5272721"/>
                      <a:gd name="connsiteY40" fmla="*/ 397323 h 1451097"/>
                      <a:gd name="connsiteX41" fmla="*/ 1032572 w 5272721"/>
                      <a:gd name="connsiteY41" fmla="*/ 397323 h 1451097"/>
                      <a:gd name="connsiteX42" fmla="*/ 1032572 w 5272721"/>
                      <a:gd name="connsiteY42" fmla="*/ 470408 h 1451097"/>
                      <a:gd name="connsiteX43" fmla="*/ 1117197 w 5272721"/>
                      <a:gd name="connsiteY43" fmla="*/ 470408 h 1451097"/>
                      <a:gd name="connsiteX44" fmla="*/ 1117197 w 5272721"/>
                      <a:gd name="connsiteY44" fmla="*/ 480822 h 1451097"/>
                      <a:gd name="connsiteX45" fmla="*/ 1125453 w 5272721"/>
                      <a:gd name="connsiteY45" fmla="*/ 480822 h 1451097"/>
                      <a:gd name="connsiteX46" fmla="*/ 1125453 w 5272721"/>
                      <a:gd name="connsiteY46" fmla="*/ 495927 h 1451097"/>
                      <a:gd name="connsiteX47" fmla="*/ 1184652 w 5272721"/>
                      <a:gd name="connsiteY47" fmla="*/ 495927 h 1451097"/>
                      <a:gd name="connsiteX48" fmla="*/ 1184652 w 5272721"/>
                      <a:gd name="connsiteY48" fmla="*/ 510938 h 1451097"/>
                      <a:gd name="connsiteX49" fmla="*/ 1193190 w 5272721"/>
                      <a:gd name="connsiteY49" fmla="*/ 510938 h 1451097"/>
                      <a:gd name="connsiteX50" fmla="*/ 1193190 w 5272721"/>
                      <a:gd name="connsiteY50" fmla="*/ 528201 h 1451097"/>
                      <a:gd name="connsiteX51" fmla="*/ 1249200 w 5272721"/>
                      <a:gd name="connsiteY51" fmla="*/ 528201 h 1451097"/>
                      <a:gd name="connsiteX52" fmla="*/ 1249200 w 5272721"/>
                      <a:gd name="connsiteY52" fmla="*/ 555033 h 1451097"/>
                      <a:gd name="connsiteX53" fmla="*/ 1256705 w 5272721"/>
                      <a:gd name="connsiteY53" fmla="*/ 555033 h 1451097"/>
                      <a:gd name="connsiteX54" fmla="*/ 1256705 w 5272721"/>
                      <a:gd name="connsiteY54" fmla="*/ 591622 h 1451097"/>
                      <a:gd name="connsiteX55" fmla="*/ 1263179 w 5272721"/>
                      <a:gd name="connsiteY55" fmla="*/ 591622 h 1451097"/>
                      <a:gd name="connsiteX56" fmla="*/ 1263179 w 5272721"/>
                      <a:gd name="connsiteY56" fmla="*/ 608885 h 1451097"/>
                      <a:gd name="connsiteX57" fmla="*/ 1269559 w 5272721"/>
                      <a:gd name="connsiteY57" fmla="*/ 608885 h 1451097"/>
                      <a:gd name="connsiteX58" fmla="*/ 1269559 w 5272721"/>
                      <a:gd name="connsiteY58" fmla="*/ 624928 h 1451097"/>
                      <a:gd name="connsiteX59" fmla="*/ 1276032 w 5272721"/>
                      <a:gd name="connsiteY59" fmla="*/ 624928 h 1451097"/>
                      <a:gd name="connsiteX60" fmla="*/ 1276032 w 5272721"/>
                      <a:gd name="connsiteY60" fmla="*/ 635717 h 1451097"/>
                      <a:gd name="connsiteX61" fmla="*/ 1283538 w 5272721"/>
                      <a:gd name="connsiteY61" fmla="*/ 635717 h 1451097"/>
                      <a:gd name="connsiteX62" fmla="*/ 1283538 w 5272721"/>
                      <a:gd name="connsiteY62" fmla="*/ 657202 h 1451097"/>
                      <a:gd name="connsiteX63" fmla="*/ 1291137 w 5272721"/>
                      <a:gd name="connsiteY63" fmla="*/ 657202 h 1451097"/>
                      <a:gd name="connsiteX64" fmla="*/ 1291137 w 5272721"/>
                      <a:gd name="connsiteY64" fmla="*/ 675497 h 1451097"/>
                      <a:gd name="connsiteX65" fmla="*/ 1510580 w 5272721"/>
                      <a:gd name="connsiteY65" fmla="*/ 675497 h 1451097"/>
                      <a:gd name="connsiteX66" fmla="*/ 1510580 w 5272721"/>
                      <a:gd name="connsiteY66" fmla="*/ 691633 h 1451097"/>
                      <a:gd name="connsiteX67" fmla="*/ 1533096 w 5272721"/>
                      <a:gd name="connsiteY67" fmla="*/ 691633 h 1451097"/>
                      <a:gd name="connsiteX68" fmla="*/ 1533096 w 5272721"/>
                      <a:gd name="connsiteY68" fmla="*/ 711523 h 1451097"/>
                      <a:gd name="connsiteX69" fmla="*/ 1543322 w 5272721"/>
                      <a:gd name="connsiteY69" fmla="*/ 711523 h 1451097"/>
                      <a:gd name="connsiteX70" fmla="*/ 1543322 w 5272721"/>
                      <a:gd name="connsiteY70" fmla="*/ 750270 h 1451097"/>
                      <a:gd name="connsiteX71" fmla="*/ 1551954 w 5272721"/>
                      <a:gd name="connsiteY71" fmla="*/ 750270 h 1451097"/>
                      <a:gd name="connsiteX72" fmla="*/ 1551954 w 5272721"/>
                      <a:gd name="connsiteY72" fmla="*/ 757307 h 1451097"/>
                      <a:gd name="connsiteX73" fmla="*/ 1565933 w 5272721"/>
                      <a:gd name="connsiteY73" fmla="*/ 757307 h 1451097"/>
                      <a:gd name="connsiteX74" fmla="*/ 1565933 w 5272721"/>
                      <a:gd name="connsiteY74" fmla="*/ 773444 h 1451097"/>
                      <a:gd name="connsiteX75" fmla="*/ 1577754 w 5272721"/>
                      <a:gd name="connsiteY75" fmla="*/ 773444 h 1451097"/>
                      <a:gd name="connsiteX76" fmla="*/ 1577754 w 5272721"/>
                      <a:gd name="connsiteY76" fmla="*/ 792770 h 1451097"/>
                      <a:gd name="connsiteX77" fmla="*/ 1584228 w 5272721"/>
                      <a:gd name="connsiteY77" fmla="*/ 792770 h 1451097"/>
                      <a:gd name="connsiteX78" fmla="*/ 1584228 w 5272721"/>
                      <a:gd name="connsiteY78" fmla="*/ 804029 h 1451097"/>
                      <a:gd name="connsiteX79" fmla="*/ 1604680 w 5272721"/>
                      <a:gd name="connsiteY79" fmla="*/ 804029 h 1451097"/>
                      <a:gd name="connsiteX80" fmla="*/ 1604680 w 5272721"/>
                      <a:gd name="connsiteY80" fmla="*/ 823449 h 1451097"/>
                      <a:gd name="connsiteX81" fmla="*/ 1613218 w 5272721"/>
                      <a:gd name="connsiteY81" fmla="*/ 823449 h 1451097"/>
                      <a:gd name="connsiteX82" fmla="*/ 1613218 w 5272721"/>
                      <a:gd name="connsiteY82" fmla="*/ 837428 h 1451097"/>
                      <a:gd name="connsiteX83" fmla="*/ 1756292 w 5272721"/>
                      <a:gd name="connsiteY83" fmla="*/ 837428 h 1451097"/>
                      <a:gd name="connsiteX84" fmla="*/ 1756292 w 5272721"/>
                      <a:gd name="connsiteY84" fmla="*/ 856192 h 1451097"/>
                      <a:gd name="connsiteX85" fmla="*/ 1862307 w 5272721"/>
                      <a:gd name="connsiteY85" fmla="*/ 856192 h 1451097"/>
                      <a:gd name="connsiteX86" fmla="*/ 1862307 w 5272721"/>
                      <a:gd name="connsiteY86" fmla="*/ 868576 h 1451097"/>
                      <a:gd name="connsiteX87" fmla="*/ 1927886 w 5272721"/>
                      <a:gd name="connsiteY87" fmla="*/ 868576 h 1451097"/>
                      <a:gd name="connsiteX88" fmla="*/ 1927886 w 5272721"/>
                      <a:gd name="connsiteY88" fmla="*/ 889029 h 1451097"/>
                      <a:gd name="connsiteX89" fmla="*/ 1958565 w 5272721"/>
                      <a:gd name="connsiteY89" fmla="*/ 889029 h 1451097"/>
                      <a:gd name="connsiteX90" fmla="*/ 1958565 w 5272721"/>
                      <a:gd name="connsiteY90" fmla="*/ 905165 h 1451097"/>
                      <a:gd name="connsiteX91" fmla="*/ 2031181 w 5272721"/>
                      <a:gd name="connsiteY91" fmla="*/ 905165 h 1451097"/>
                      <a:gd name="connsiteX92" fmla="*/ 2031181 w 5272721"/>
                      <a:gd name="connsiteY92" fmla="*/ 943913 h 1451097"/>
                      <a:gd name="connsiteX93" fmla="*/ 2082219 w 5272721"/>
                      <a:gd name="connsiteY93" fmla="*/ 943913 h 1451097"/>
                      <a:gd name="connsiteX94" fmla="*/ 2082219 w 5272721"/>
                      <a:gd name="connsiteY94" fmla="*/ 962676 h 1451097"/>
                      <a:gd name="connsiteX95" fmla="*/ 2304851 w 5272721"/>
                      <a:gd name="connsiteY95" fmla="*/ 962676 h 1451097"/>
                      <a:gd name="connsiteX96" fmla="*/ 2304851 w 5272721"/>
                      <a:gd name="connsiteY96" fmla="*/ 979939 h 1451097"/>
                      <a:gd name="connsiteX97" fmla="*/ 2314608 w 5272721"/>
                      <a:gd name="connsiteY97" fmla="*/ 979939 h 1451097"/>
                      <a:gd name="connsiteX98" fmla="*/ 2314608 w 5272721"/>
                      <a:gd name="connsiteY98" fmla="*/ 1000392 h 1451097"/>
                      <a:gd name="connsiteX99" fmla="*/ 2365083 w 5272721"/>
                      <a:gd name="connsiteY99" fmla="*/ 1000392 h 1451097"/>
                      <a:gd name="connsiteX100" fmla="*/ 2397920 w 5272721"/>
                      <a:gd name="connsiteY100" fmla="*/ 1000392 h 1451097"/>
                      <a:gd name="connsiteX101" fmla="*/ 2397920 w 5272721"/>
                      <a:gd name="connsiteY101" fmla="*/ 1016998 h 1451097"/>
                      <a:gd name="connsiteX102" fmla="*/ 2534520 w 5272721"/>
                      <a:gd name="connsiteY102" fmla="*/ 1016998 h 1451097"/>
                      <a:gd name="connsiteX103" fmla="*/ 2534520 w 5272721"/>
                      <a:gd name="connsiteY103" fmla="*/ 1047676 h 1451097"/>
                      <a:gd name="connsiteX104" fmla="*/ 2691010 w 5272721"/>
                      <a:gd name="connsiteY104" fmla="*/ 1047676 h 1451097"/>
                      <a:gd name="connsiteX105" fmla="*/ 2691010 w 5272721"/>
                      <a:gd name="connsiteY105" fmla="*/ 1065971 h 1451097"/>
                      <a:gd name="connsiteX106" fmla="*/ 2797026 w 5272721"/>
                      <a:gd name="connsiteY106" fmla="*/ 1065971 h 1451097"/>
                      <a:gd name="connsiteX107" fmla="*/ 2797026 w 5272721"/>
                      <a:gd name="connsiteY107" fmla="*/ 1079950 h 1451097"/>
                      <a:gd name="connsiteX108" fmla="*/ 2815789 w 5272721"/>
                      <a:gd name="connsiteY108" fmla="*/ 1079950 h 1451097"/>
                      <a:gd name="connsiteX109" fmla="*/ 2815789 w 5272721"/>
                      <a:gd name="connsiteY109" fmla="*/ 1112787 h 1451097"/>
                      <a:gd name="connsiteX110" fmla="*/ 2855100 w 5272721"/>
                      <a:gd name="connsiteY110" fmla="*/ 1112787 h 1451097"/>
                      <a:gd name="connsiteX111" fmla="*/ 2855100 w 5272721"/>
                      <a:gd name="connsiteY111" fmla="*/ 1136992 h 1451097"/>
                      <a:gd name="connsiteX112" fmla="*/ 2917489 w 5272721"/>
                      <a:gd name="connsiteY112" fmla="*/ 1136992 h 1451097"/>
                      <a:gd name="connsiteX113" fmla="*/ 2917489 w 5272721"/>
                      <a:gd name="connsiteY113" fmla="*/ 1155756 h 1451097"/>
                      <a:gd name="connsiteX114" fmla="*/ 3018063 w 5272721"/>
                      <a:gd name="connsiteY114" fmla="*/ 1155756 h 1451097"/>
                      <a:gd name="connsiteX115" fmla="*/ 3018063 w 5272721"/>
                      <a:gd name="connsiteY115" fmla="*/ 1181650 h 1451097"/>
                      <a:gd name="connsiteX116" fmla="*/ 3070226 w 5272721"/>
                      <a:gd name="connsiteY116" fmla="*/ 1181650 h 1451097"/>
                      <a:gd name="connsiteX117" fmla="*/ 3070226 w 5272721"/>
                      <a:gd name="connsiteY117" fmla="*/ 1207450 h 1451097"/>
                      <a:gd name="connsiteX118" fmla="*/ 3047053 w 5272721"/>
                      <a:gd name="connsiteY118" fmla="*/ 1207450 h 1451097"/>
                      <a:gd name="connsiteX119" fmla="*/ 3221369 w 5272721"/>
                      <a:gd name="connsiteY119" fmla="*/ 1207450 h 1451097"/>
                      <a:gd name="connsiteX120" fmla="*/ 3395028 w 5272721"/>
                      <a:gd name="connsiteY120" fmla="*/ 1207450 h 1451097"/>
                      <a:gd name="connsiteX121" fmla="*/ 3363317 w 5272721"/>
                      <a:gd name="connsiteY121" fmla="*/ 1207450 h 1451097"/>
                      <a:gd name="connsiteX122" fmla="*/ 3363317 w 5272721"/>
                      <a:gd name="connsiteY122" fmla="*/ 1242914 h 1451097"/>
                      <a:gd name="connsiteX123" fmla="*/ 3329448 w 5272721"/>
                      <a:gd name="connsiteY123" fmla="*/ 1242914 h 1451097"/>
                      <a:gd name="connsiteX124" fmla="*/ 3576286 w 5272721"/>
                      <a:gd name="connsiteY124" fmla="*/ 1242914 h 1451097"/>
                      <a:gd name="connsiteX125" fmla="*/ 3576286 w 5272721"/>
                      <a:gd name="connsiteY125" fmla="*/ 1283819 h 1451097"/>
                      <a:gd name="connsiteX126" fmla="*/ 3592423 w 5272721"/>
                      <a:gd name="connsiteY126" fmla="*/ 1283819 h 1451097"/>
                      <a:gd name="connsiteX127" fmla="*/ 3592423 w 5272721"/>
                      <a:gd name="connsiteY127" fmla="*/ 1319282 h 1451097"/>
                      <a:gd name="connsiteX128" fmla="*/ 3599459 w 5272721"/>
                      <a:gd name="connsiteY128" fmla="*/ 1319282 h 1451097"/>
                      <a:gd name="connsiteX129" fmla="*/ 3599459 w 5272721"/>
                      <a:gd name="connsiteY129" fmla="*/ 1361782 h 1451097"/>
                      <a:gd name="connsiteX130" fmla="*/ 3661755 w 5272721"/>
                      <a:gd name="connsiteY130" fmla="*/ 1361782 h 1451097"/>
                      <a:gd name="connsiteX131" fmla="*/ 3883356 w 5272721"/>
                      <a:gd name="connsiteY131" fmla="*/ 1361782 h 1451097"/>
                      <a:gd name="connsiteX132" fmla="*/ 3883356 w 5272721"/>
                      <a:gd name="connsiteY132" fmla="*/ 1407472 h 1451097"/>
                      <a:gd name="connsiteX133" fmla="*/ 3991435 w 5272721"/>
                      <a:gd name="connsiteY133" fmla="*/ 1407472 h 1451097"/>
                      <a:gd name="connsiteX134" fmla="*/ 4194741 w 5272721"/>
                      <a:gd name="connsiteY134" fmla="*/ 1407472 h 1451097"/>
                      <a:gd name="connsiteX135" fmla="*/ 4194741 w 5272721"/>
                      <a:gd name="connsiteY135" fmla="*/ 1451098 h 1451097"/>
                      <a:gd name="connsiteX136" fmla="*/ 4316330 w 5272721"/>
                      <a:gd name="connsiteY136" fmla="*/ 1451098 h 1451097"/>
                      <a:gd name="connsiteX137" fmla="*/ 4705679 w 5272721"/>
                      <a:gd name="connsiteY137" fmla="*/ 1451098 h 1451097"/>
                      <a:gd name="connsiteX138" fmla="*/ 5272721 w 5272721"/>
                      <a:gd name="connsiteY138" fmla="*/ 1451098 h 1451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72721" h="1451097">
                        <a:moveTo>
                          <a:pt x="0" y="0"/>
                        </a:moveTo>
                        <a:lnTo>
                          <a:pt x="15762" y="0"/>
                        </a:lnTo>
                        <a:lnTo>
                          <a:pt x="15762" y="27301"/>
                        </a:lnTo>
                        <a:lnTo>
                          <a:pt x="232296" y="27301"/>
                        </a:lnTo>
                        <a:lnTo>
                          <a:pt x="232296" y="47379"/>
                        </a:lnTo>
                        <a:lnTo>
                          <a:pt x="250966" y="47379"/>
                        </a:lnTo>
                        <a:lnTo>
                          <a:pt x="250966" y="80309"/>
                        </a:lnTo>
                        <a:lnTo>
                          <a:pt x="266727" y="80309"/>
                        </a:lnTo>
                        <a:lnTo>
                          <a:pt x="266727" y="98979"/>
                        </a:lnTo>
                        <a:lnTo>
                          <a:pt x="292528" y="98979"/>
                        </a:lnTo>
                        <a:lnTo>
                          <a:pt x="292528" y="119056"/>
                        </a:lnTo>
                        <a:lnTo>
                          <a:pt x="397230" y="119056"/>
                        </a:lnTo>
                        <a:lnTo>
                          <a:pt x="397230" y="134818"/>
                        </a:lnTo>
                        <a:lnTo>
                          <a:pt x="504840" y="134818"/>
                        </a:lnTo>
                        <a:lnTo>
                          <a:pt x="504840" y="157804"/>
                        </a:lnTo>
                        <a:lnTo>
                          <a:pt x="516286" y="157804"/>
                        </a:lnTo>
                        <a:lnTo>
                          <a:pt x="516286" y="183604"/>
                        </a:lnTo>
                        <a:lnTo>
                          <a:pt x="529233" y="183604"/>
                        </a:lnTo>
                        <a:lnTo>
                          <a:pt x="529233" y="199365"/>
                        </a:lnTo>
                        <a:lnTo>
                          <a:pt x="599503" y="199365"/>
                        </a:lnTo>
                        <a:lnTo>
                          <a:pt x="599503" y="210811"/>
                        </a:lnTo>
                        <a:lnTo>
                          <a:pt x="655419" y="210811"/>
                        </a:lnTo>
                        <a:lnTo>
                          <a:pt x="655419" y="223758"/>
                        </a:lnTo>
                        <a:lnTo>
                          <a:pt x="692666" y="223758"/>
                        </a:lnTo>
                        <a:lnTo>
                          <a:pt x="692666" y="235204"/>
                        </a:lnTo>
                        <a:lnTo>
                          <a:pt x="735729" y="235204"/>
                        </a:lnTo>
                        <a:lnTo>
                          <a:pt x="735729" y="253874"/>
                        </a:lnTo>
                        <a:lnTo>
                          <a:pt x="775883" y="253874"/>
                        </a:lnTo>
                        <a:lnTo>
                          <a:pt x="775883" y="281175"/>
                        </a:lnTo>
                        <a:lnTo>
                          <a:pt x="783013" y="281175"/>
                        </a:lnTo>
                        <a:lnTo>
                          <a:pt x="783013" y="294029"/>
                        </a:lnTo>
                        <a:lnTo>
                          <a:pt x="803091" y="294029"/>
                        </a:lnTo>
                        <a:lnTo>
                          <a:pt x="803091" y="315513"/>
                        </a:lnTo>
                        <a:lnTo>
                          <a:pt x="824669" y="315513"/>
                        </a:lnTo>
                        <a:lnTo>
                          <a:pt x="824669" y="324145"/>
                        </a:lnTo>
                        <a:lnTo>
                          <a:pt x="917831" y="324145"/>
                        </a:lnTo>
                        <a:lnTo>
                          <a:pt x="917831" y="341407"/>
                        </a:lnTo>
                        <a:lnTo>
                          <a:pt x="959487" y="341407"/>
                        </a:lnTo>
                        <a:lnTo>
                          <a:pt x="959487" y="361485"/>
                        </a:lnTo>
                        <a:lnTo>
                          <a:pt x="1021126" y="361485"/>
                        </a:lnTo>
                        <a:lnTo>
                          <a:pt x="1021126" y="397323"/>
                        </a:lnTo>
                        <a:lnTo>
                          <a:pt x="1032572" y="397323"/>
                        </a:lnTo>
                        <a:lnTo>
                          <a:pt x="1032572" y="470408"/>
                        </a:lnTo>
                        <a:lnTo>
                          <a:pt x="1117197" y="470408"/>
                        </a:lnTo>
                        <a:lnTo>
                          <a:pt x="1117197" y="480822"/>
                        </a:lnTo>
                        <a:lnTo>
                          <a:pt x="1125453" y="480822"/>
                        </a:lnTo>
                        <a:lnTo>
                          <a:pt x="1125453" y="495927"/>
                        </a:lnTo>
                        <a:lnTo>
                          <a:pt x="1184652" y="495927"/>
                        </a:lnTo>
                        <a:lnTo>
                          <a:pt x="1184652" y="510938"/>
                        </a:lnTo>
                        <a:lnTo>
                          <a:pt x="1193190" y="510938"/>
                        </a:lnTo>
                        <a:lnTo>
                          <a:pt x="1193190" y="528201"/>
                        </a:lnTo>
                        <a:lnTo>
                          <a:pt x="1249200" y="528201"/>
                        </a:lnTo>
                        <a:lnTo>
                          <a:pt x="1249200" y="555033"/>
                        </a:lnTo>
                        <a:lnTo>
                          <a:pt x="1256705" y="555033"/>
                        </a:lnTo>
                        <a:lnTo>
                          <a:pt x="1256705" y="591622"/>
                        </a:lnTo>
                        <a:lnTo>
                          <a:pt x="1263179" y="591622"/>
                        </a:lnTo>
                        <a:lnTo>
                          <a:pt x="1263179" y="608885"/>
                        </a:lnTo>
                        <a:lnTo>
                          <a:pt x="1269559" y="608885"/>
                        </a:lnTo>
                        <a:lnTo>
                          <a:pt x="1269559" y="624928"/>
                        </a:lnTo>
                        <a:lnTo>
                          <a:pt x="1276032" y="624928"/>
                        </a:lnTo>
                        <a:lnTo>
                          <a:pt x="1276032" y="635717"/>
                        </a:lnTo>
                        <a:lnTo>
                          <a:pt x="1283538" y="635717"/>
                        </a:lnTo>
                        <a:lnTo>
                          <a:pt x="1283538" y="657202"/>
                        </a:lnTo>
                        <a:lnTo>
                          <a:pt x="1291137" y="657202"/>
                        </a:lnTo>
                        <a:lnTo>
                          <a:pt x="1291137" y="675497"/>
                        </a:lnTo>
                        <a:lnTo>
                          <a:pt x="1510580" y="675497"/>
                        </a:lnTo>
                        <a:lnTo>
                          <a:pt x="1510580" y="691633"/>
                        </a:lnTo>
                        <a:lnTo>
                          <a:pt x="1533096" y="691633"/>
                        </a:lnTo>
                        <a:lnTo>
                          <a:pt x="1533096" y="711523"/>
                        </a:lnTo>
                        <a:lnTo>
                          <a:pt x="1543322" y="711523"/>
                        </a:lnTo>
                        <a:lnTo>
                          <a:pt x="1543322" y="750270"/>
                        </a:lnTo>
                        <a:lnTo>
                          <a:pt x="1551954" y="750270"/>
                        </a:lnTo>
                        <a:lnTo>
                          <a:pt x="1551954" y="757307"/>
                        </a:lnTo>
                        <a:lnTo>
                          <a:pt x="1565933" y="757307"/>
                        </a:lnTo>
                        <a:lnTo>
                          <a:pt x="1565933" y="773444"/>
                        </a:lnTo>
                        <a:lnTo>
                          <a:pt x="1577754" y="773444"/>
                        </a:lnTo>
                        <a:lnTo>
                          <a:pt x="1577754" y="792770"/>
                        </a:lnTo>
                        <a:lnTo>
                          <a:pt x="1584228" y="792770"/>
                        </a:lnTo>
                        <a:lnTo>
                          <a:pt x="1584228" y="804029"/>
                        </a:lnTo>
                        <a:lnTo>
                          <a:pt x="1604680" y="804029"/>
                        </a:lnTo>
                        <a:lnTo>
                          <a:pt x="1604680" y="823449"/>
                        </a:lnTo>
                        <a:lnTo>
                          <a:pt x="1613218" y="823449"/>
                        </a:lnTo>
                        <a:lnTo>
                          <a:pt x="1613218" y="837428"/>
                        </a:lnTo>
                        <a:lnTo>
                          <a:pt x="1756292" y="837428"/>
                        </a:lnTo>
                        <a:lnTo>
                          <a:pt x="1756292" y="856192"/>
                        </a:lnTo>
                        <a:lnTo>
                          <a:pt x="1862307" y="856192"/>
                        </a:lnTo>
                        <a:lnTo>
                          <a:pt x="1862307" y="868576"/>
                        </a:lnTo>
                        <a:lnTo>
                          <a:pt x="1927886" y="868576"/>
                        </a:lnTo>
                        <a:lnTo>
                          <a:pt x="1927886" y="889029"/>
                        </a:lnTo>
                        <a:lnTo>
                          <a:pt x="1958565" y="889029"/>
                        </a:lnTo>
                        <a:lnTo>
                          <a:pt x="1958565" y="905165"/>
                        </a:lnTo>
                        <a:lnTo>
                          <a:pt x="2031181" y="905165"/>
                        </a:lnTo>
                        <a:lnTo>
                          <a:pt x="2031181" y="943913"/>
                        </a:lnTo>
                        <a:lnTo>
                          <a:pt x="2082219" y="943913"/>
                        </a:lnTo>
                        <a:lnTo>
                          <a:pt x="2082219" y="962676"/>
                        </a:lnTo>
                        <a:lnTo>
                          <a:pt x="2304851" y="962676"/>
                        </a:lnTo>
                        <a:lnTo>
                          <a:pt x="2304851" y="979939"/>
                        </a:lnTo>
                        <a:lnTo>
                          <a:pt x="2314608" y="979939"/>
                        </a:lnTo>
                        <a:lnTo>
                          <a:pt x="2314608" y="1000392"/>
                        </a:lnTo>
                        <a:lnTo>
                          <a:pt x="2365083" y="1000392"/>
                        </a:lnTo>
                        <a:lnTo>
                          <a:pt x="2397920" y="1000392"/>
                        </a:lnTo>
                        <a:lnTo>
                          <a:pt x="2397920" y="1016998"/>
                        </a:lnTo>
                        <a:lnTo>
                          <a:pt x="2534520" y="1016998"/>
                        </a:lnTo>
                        <a:lnTo>
                          <a:pt x="2534520" y="1047676"/>
                        </a:lnTo>
                        <a:lnTo>
                          <a:pt x="2691010" y="1047676"/>
                        </a:lnTo>
                        <a:lnTo>
                          <a:pt x="2691010" y="1065971"/>
                        </a:lnTo>
                        <a:lnTo>
                          <a:pt x="2797026" y="1065971"/>
                        </a:lnTo>
                        <a:lnTo>
                          <a:pt x="2797026" y="1079950"/>
                        </a:lnTo>
                        <a:lnTo>
                          <a:pt x="2815789" y="1079950"/>
                        </a:lnTo>
                        <a:lnTo>
                          <a:pt x="2815789" y="1112787"/>
                        </a:lnTo>
                        <a:lnTo>
                          <a:pt x="2855100" y="1112787"/>
                        </a:lnTo>
                        <a:lnTo>
                          <a:pt x="2855100" y="1136992"/>
                        </a:lnTo>
                        <a:lnTo>
                          <a:pt x="2917489" y="1136992"/>
                        </a:lnTo>
                        <a:lnTo>
                          <a:pt x="2917489" y="1155756"/>
                        </a:lnTo>
                        <a:lnTo>
                          <a:pt x="3018063" y="1155756"/>
                        </a:lnTo>
                        <a:lnTo>
                          <a:pt x="3018063" y="1181650"/>
                        </a:lnTo>
                        <a:lnTo>
                          <a:pt x="3070226" y="1181650"/>
                        </a:lnTo>
                        <a:lnTo>
                          <a:pt x="3070226" y="1207450"/>
                        </a:lnTo>
                        <a:lnTo>
                          <a:pt x="3047053" y="1207450"/>
                        </a:lnTo>
                        <a:lnTo>
                          <a:pt x="3221369" y="1207450"/>
                        </a:lnTo>
                        <a:lnTo>
                          <a:pt x="3395028" y="1207450"/>
                        </a:lnTo>
                        <a:lnTo>
                          <a:pt x="3363317" y="1207450"/>
                        </a:lnTo>
                        <a:lnTo>
                          <a:pt x="3363317" y="1242914"/>
                        </a:lnTo>
                        <a:lnTo>
                          <a:pt x="3329448" y="1242914"/>
                        </a:lnTo>
                        <a:lnTo>
                          <a:pt x="3576286" y="1242914"/>
                        </a:lnTo>
                        <a:lnTo>
                          <a:pt x="3576286" y="1283819"/>
                        </a:lnTo>
                        <a:lnTo>
                          <a:pt x="3592423" y="1283819"/>
                        </a:lnTo>
                        <a:lnTo>
                          <a:pt x="3592423" y="1319282"/>
                        </a:lnTo>
                        <a:lnTo>
                          <a:pt x="3599459" y="1319282"/>
                        </a:lnTo>
                        <a:lnTo>
                          <a:pt x="3599459" y="1361782"/>
                        </a:lnTo>
                        <a:lnTo>
                          <a:pt x="3661755" y="1361782"/>
                        </a:lnTo>
                        <a:lnTo>
                          <a:pt x="3883356" y="1361782"/>
                        </a:lnTo>
                        <a:lnTo>
                          <a:pt x="3883356" y="1407472"/>
                        </a:lnTo>
                        <a:lnTo>
                          <a:pt x="3991435" y="1407472"/>
                        </a:lnTo>
                        <a:lnTo>
                          <a:pt x="4194741" y="1407472"/>
                        </a:lnTo>
                        <a:lnTo>
                          <a:pt x="4194741" y="1451098"/>
                        </a:lnTo>
                        <a:lnTo>
                          <a:pt x="4316330" y="1451098"/>
                        </a:lnTo>
                        <a:lnTo>
                          <a:pt x="4705679" y="1451098"/>
                        </a:lnTo>
                        <a:lnTo>
                          <a:pt x="5272721" y="1451098"/>
                        </a:lnTo>
                      </a:path>
                    </a:pathLst>
                  </a:custGeom>
                  <a:noFill/>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2" name="Freeform: Shape 331">
                    <a:extLst>
                      <a:ext uri="{FF2B5EF4-FFF2-40B4-BE49-F238E27FC236}">
                        <a16:creationId xmlns:a16="http://schemas.microsoft.com/office/drawing/2014/main" id="{AAFEEE15-3B37-133C-AA9B-39B4B3A0C746}"/>
                      </a:ext>
                    </a:extLst>
                  </p:cNvPr>
                  <p:cNvSpPr/>
                  <p:nvPr/>
                </p:nvSpPr>
                <p:spPr>
                  <a:xfrm>
                    <a:off x="6264684" y="2764976"/>
                    <a:ext cx="28427" cy="9381"/>
                  </a:xfrm>
                  <a:custGeom>
                    <a:avLst/>
                    <a:gdLst>
                      <a:gd name="connsiteX0" fmla="*/ 28427 w 28427"/>
                      <a:gd name="connsiteY0" fmla="*/ 0 h 9381"/>
                      <a:gd name="connsiteX1" fmla="*/ 0 w 28427"/>
                      <a:gd name="connsiteY1" fmla="*/ 0 h 9381"/>
                    </a:gdLst>
                    <a:ahLst/>
                    <a:cxnLst>
                      <a:cxn ang="0">
                        <a:pos x="connsiteX0" y="connsiteY0"/>
                      </a:cxn>
                      <a:cxn ang="0">
                        <a:pos x="connsiteX1" y="connsiteY1"/>
                      </a:cxn>
                    </a:cxnLst>
                    <a:rect l="l" t="t" r="r" b="b"/>
                    <a:pathLst>
                      <a:path w="28427" h="9381">
                        <a:moveTo>
                          <a:pt x="28427"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3" name="Freeform: Shape 332">
                    <a:extLst>
                      <a:ext uri="{FF2B5EF4-FFF2-40B4-BE49-F238E27FC236}">
                        <a16:creationId xmlns:a16="http://schemas.microsoft.com/office/drawing/2014/main" id="{5BE1B6AD-2C0C-BFD3-B39C-346AA73C465B}"/>
                      </a:ext>
                    </a:extLst>
                  </p:cNvPr>
                  <p:cNvSpPr/>
                  <p:nvPr/>
                </p:nvSpPr>
                <p:spPr>
                  <a:xfrm>
                    <a:off x="5465816" y="2556792"/>
                    <a:ext cx="9381" cy="37152"/>
                  </a:xfrm>
                  <a:custGeom>
                    <a:avLst/>
                    <a:gdLst>
                      <a:gd name="connsiteX0" fmla="*/ 0 w 9381"/>
                      <a:gd name="connsiteY0" fmla="*/ 0 h 37152"/>
                      <a:gd name="connsiteX1" fmla="*/ 0 w 9381"/>
                      <a:gd name="connsiteY1" fmla="*/ 37152 h 37152"/>
                    </a:gdLst>
                    <a:ahLst/>
                    <a:cxnLst>
                      <a:cxn ang="0">
                        <a:pos x="connsiteX0" y="connsiteY0"/>
                      </a:cxn>
                      <a:cxn ang="0">
                        <a:pos x="connsiteX1" y="connsiteY1"/>
                      </a:cxn>
                    </a:cxnLst>
                    <a:rect l="l" t="t" r="r" b="b"/>
                    <a:pathLst>
                      <a:path w="9381" h="37152">
                        <a:moveTo>
                          <a:pt x="0" y="0"/>
                        </a:moveTo>
                        <a:lnTo>
                          <a:pt x="0" y="37152"/>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4" name="Freeform: Shape 333">
                    <a:extLst>
                      <a:ext uri="{FF2B5EF4-FFF2-40B4-BE49-F238E27FC236}">
                        <a16:creationId xmlns:a16="http://schemas.microsoft.com/office/drawing/2014/main" id="{BE3EC0BB-58CD-A063-D4DF-6809800A01E5}"/>
                      </a:ext>
                    </a:extLst>
                  </p:cNvPr>
                  <p:cNvSpPr/>
                  <p:nvPr/>
                </p:nvSpPr>
                <p:spPr>
                  <a:xfrm>
                    <a:off x="5168597" y="2495528"/>
                    <a:ext cx="28333" cy="9381"/>
                  </a:xfrm>
                  <a:custGeom>
                    <a:avLst/>
                    <a:gdLst>
                      <a:gd name="connsiteX0" fmla="*/ 0 w 28333"/>
                      <a:gd name="connsiteY0" fmla="*/ 0 h 9381"/>
                      <a:gd name="connsiteX1" fmla="*/ 28333 w 28333"/>
                      <a:gd name="connsiteY1" fmla="*/ 0 h 9381"/>
                    </a:gdLst>
                    <a:ahLst/>
                    <a:cxnLst>
                      <a:cxn ang="0">
                        <a:pos x="connsiteX0" y="connsiteY0"/>
                      </a:cxn>
                      <a:cxn ang="0">
                        <a:pos x="connsiteX1" y="connsiteY1"/>
                      </a:cxn>
                    </a:cxnLst>
                    <a:rect l="l" t="t" r="r" b="b"/>
                    <a:pathLst>
                      <a:path w="28333" h="9381">
                        <a:moveTo>
                          <a:pt x="0" y="0"/>
                        </a:moveTo>
                        <a:lnTo>
                          <a:pt x="28333"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5" name="Freeform: Shape 334">
                    <a:extLst>
                      <a:ext uri="{FF2B5EF4-FFF2-40B4-BE49-F238E27FC236}">
                        <a16:creationId xmlns:a16="http://schemas.microsoft.com/office/drawing/2014/main" id="{C0A2149C-31A6-FF40-A342-58C7B18F5867}"/>
                      </a:ext>
                    </a:extLst>
                  </p:cNvPr>
                  <p:cNvSpPr/>
                  <p:nvPr/>
                </p:nvSpPr>
                <p:spPr>
                  <a:xfrm>
                    <a:off x="4862747" y="2403867"/>
                    <a:ext cx="73084" cy="9381"/>
                  </a:xfrm>
                  <a:custGeom>
                    <a:avLst/>
                    <a:gdLst>
                      <a:gd name="connsiteX0" fmla="*/ 0 w 73084"/>
                      <a:gd name="connsiteY0" fmla="*/ 0 h 9381"/>
                      <a:gd name="connsiteX1" fmla="*/ 73085 w 73084"/>
                      <a:gd name="connsiteY1" fmla="*/ 0 h 9381"/>
                    </a:gdLst>
                    <a:ahLst/>
                    <a:cxnLst>
                      <a:cxn ang="0">
                        <a:pos x="connsiteX0" y="connsiteY0"/>
                      </a:cxn>
                      <a:cxn ang="0">
                        <a:pos x="connsiteX1" y="connsiteY1"/>
                      </a:cxn>
                    </a:cxnLst>
                    <a:rect l="l" t="t" r="r" b="b"/>
                    <a:pathLst>
                      <a:path w="73084" h="9381">
                        <a:moveTo>
                          <a:pt x="0" y="0"/>
                        </a:moveTo>
                        <a:lnTo>
                          <a:pt x="73085"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6" name="Freeform: Shape 335">
                    <a:extLst>
                      <a:ext uri="{FF2B5EF4-FFF2-40B4-BE49-F238E27FC236}">
                        <a16:creationId xmlns:a16="http://schemas.microsoft.com/office/drawing/2014/main" id="{887EE79E-A875-B6FB-8B7E-D8285D29075E}"/>
                      </a:ext>
                    </a:extLst>
                  </p:cNvPr>
                  <p:cNvSpPr/>
                  <p:nvPr/>
                </p:nvSpPr>
                <p:spPr>
                  <a:xfrm>
                    <a:off x="4879916" y="2426665"/>
                    <a:ext cx="34243" cy="9381"/>
                  </a:xfrm>
                  <a:custGeom>
                    <a:avLst/>
                    <a:gdLst>
                      <a:gd name="connsiteX0" fmla="*/ 34244 w 34243"/>
                      <a:gd name="connsiteY0" fmla="*/ 0 h 9381"/>
                      <a:gd name="connsiteX1" fmla="*/ 0 w 34243"/>
                      <a:gd name="connsiteY1" fmla="*/ 0 h 9381"/>
                    </a:gdLst>
                    <a:ahLst/>
                    <a:cxnLst>
                      <a:cxn ang="0">
                        <a:pos x="connsiteX0" y="connsiteY0"/>
                      </a:cxn>
                      <a:cxn ang="0">
                        <a:pos x="connsiteX1" y="connsiteY1"/>
                      </a:cxn>
                    </a:cxnLst>
                    <a:rect l="l" t="t" r="r" b="b"/>
                    <a:pathLst>
                      <a:path w="34243" h="9381">
                        <a:moveTo>
                          <a:pt x="34244"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nvGrpSpPr>
                <p:cNvPr id="257" name="Graphic 211">
                  <a:extLst>
                    <a:ext uri="{FF2B5EF4-FFF2-40B4-BE49-F238E27FC236}">
                      <a16:creationId xmlns:a16="http://schemas.microsoft.com/office/drawing/2014/main" id="{3746D5CA-B6ED-5E98-F6BD-6EB4F5DBE3DA}"/>
                    </a:ext>
                  </a:extLst>
                </p:cNvPr>
                <p:cNvGrpSpPr/>
                <p:nvPr/>
              </p:nvGrpSpPr>
              <p:grpSpPr>
                <a:xfrm>
                  <a:off x="2070038" y="1278415"/>
                  <a:ext cx="5267373" cy="1522025"/>
                  <a:chOff x="2070038" y="1278415"/>
                  <a:chExt cx="5267373" cy="1522025"/>
                </a:xfrm>
              </p:grpSpPr>
              <p:sp>
                <p:nvSpPr>
                  <p:cNvPr id="258" name="Freeform: Shape 257">
                    <a:extLst>
                      <a:ext uri="{FF2B5EF4-FFF2-40B4-BE49-F238E27FC236}">
                        <a16:creationId xmlns:a16="http://schemas.microsoft.com/office/drawing/2014/main" id="{998C37B6-71CA-605B-CA7E-F875A784A98B}"/>
                      </a:ext>
                    </a:extLst>
                  </p:cNvPr>
                  <p:cNvSpPr/>
                  <p:nvPr/>
                </p:nvSpPr>
                <p:spPr>
                  <a:xfrm>
                    <a:off x="7337411"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9" name="Freeform: Shape 258">
                    <a:extLst>
                      <a:ext uri="{FF2B5EF4-FFF2-40B4-BE49-F238E27FC236}">
                        <a16:creationId xmlns:a16="http://schemas.microsoft.com/office/drawing/2014/main" id="{635FDC2B-AA9E-F036-F583-53B7DBF05698}"/>
                      </a:ext>
                    </a:extLst>
                  </p:cNvPr>
                  <p:cNvSpPr/>
                  <p:nvPr/>
                </p:nvSpPr>
                <p:spPr>
                  <a:xfrm>
                    <a:off x="6996754"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0" name="Freeform: Shape 259">
                    <a:extLst>
                      <a:ext uri="{FF2B5EF4-FFF2-40B4-BE49-F238E27FC236}">
                        <a16:creationId xmlns:a16="http://schemas.microsoft.com/office/drawing/2014/main" id="{0BC547E7-E32F-033F-CF37-C7934024212F}"/>
                      </a:ext>
                    </a:extLst>
                  </p:cNvPr>
                  <p:cNvSpPr/>
                  <p:nvPr/>
                </p:nvSpPr>
                <p:spPr>
                  <a:xfrm>
                    <a:off x="6964480"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1" name="Freeform: Shape 260">
                    <a:extLst>
                      <a:ext uri="{FF2B5EF4-FFF2-40B4-BE49-F238E27FC236}">
                        <a16:creationId xmlns:a16="http://schemas.microsoft.com/office/drawing/2014/main" id="{860B2B82-98A9-4379-B71F-849C57EF96A8}"/>
                      </a:ext>
                    </a:extLst>
                  </p:cNvPr>
                  <p:cNvSpPr/>
                  <p:nvPr/>
                </p:nvSpPr>
                <p:spPr>
                  <a:xfrm>
                    <a:off x="6941588"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2" name="Freeform: Shape 261">
                    <a:extLst>
                      <a:ext uri="{FF2B5EF4-FFF2-40B4-BE49-F238E27FC236}">
                        <a16:creationId xmlns:a16="http://schemas.microsoft.com/office/drawing/2014/main" id="{A7478EC2-F1CD-7D9A-A51B-E12CAC7931D6}"/>
                      </a:ext>
                    </a:extLst>
                  </p:cNvPr>
                  <p:cNvSpPr/>
                  <p:nvPr/>
                </p:nvSpPr>
                <p:spPr>
                  <a:xfrm>
                    <a:off x="6588079"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3" name="Freeform: Shape 262">
                    <a:extLst>
                      <a:ext uri="{FF2B5EF4-FFF2-40B4-BE49-F238E27FC236}">
                        <a16:creationId xmlns:a16="http://schemas.microsoft.com/office/drawing/2014/main" id="{A6C227BC-9C19-3DA8-4728-5C0548E1FC6A}"/>
                      </a:ext>
                    </a:extLst>
                  </p:cNvPr>
                  <p:cNvSpPr/>
                  <p:nvPr/>
                </p:nvSpPr>
                <p:spPr>
                  <a:xfrm>
                    <a:off x="6554304"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4" name="Freeform: Shape 263">
                    <a:extLst>
                      <a:ext uri="{FF2B5EF4-FFF2-40B4-BE49-F238E27FC236}">
                        <a16:creationId xmlns:a16="http://schemas.microsoft.com/office/drawing/2014/main" id="{C6A52105-1B2A-E915-7FEF-C81B070D14A4}"/>
                      </a:ext>
                    </a:extLst>
                  </p:cNvPr>
                  <p:cNvSpPr/>
                  <p:nvPr/>
                </p:nvSpPr>
                <p:spPr>
                  <a:xfrm>
                    <a:off x="6568001" y="27278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5" name="Freeform: Shape 264">
                    <a:extLst>
                      <a:ext uri="{FF2B5EF4-FFF2-40B4-BE49-F238E27FC236}">
                        <a16:creationId xmlns:a16="http://schemas.microsoft.com/office/drawing/2014/main" id="{DF8B2D66-19D7-BCB4-8D9E-B10717A5A81C}"/>
                      </a:ext>
                    </a:extLst>
                  </p:cNvPr>
                  <p:cNvSpPr/>
                  <p:nvPr/>
                </p:nvSpPr>
                <p:spPr>
                  <a:xfrm>
                    <a:off x="6300523" y="2729419"/>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6" name="Freeform: Shape 265">
                    <a:extLst>
                      <a:ext uri="{FF2B5EF4-FFF2-40B4-BE49-F238E27FC236}">
                        <a16:creationId xmlns:a16="http://schemas.microsoft.com/office/drawing/2014/main" id="{87ABE88D-42C2-3BCA-D78F-B9168EF9F4A8}"/>
                      </a:ext>
                    </a:extLst>
                  </p:cNvPr>
                  <p:cNvSpPr/>
                  <p:nvPr/>
                </p:nvSpPr>
                <p:spPr>
                  <a:xfrm>
                    <a:off x="5914740" y="2636538"/>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7" name="Freeform: Shape 266">
                    <a:extLst>
                      <a:ext uri="{FF2B5EF4-FFF2-40B4-BE49-F238E27FC236}">
                        <a16:creationId xmlns:a16="http://schemas.microsoft.com/office/drawing/2014/main" id="{15FE140A-E31A-B640-7813-936AFA870630}"/>
                      </a:ext>
                    </a:extLst>
                  </p:cNvPr>
                  <p:cNvSpPr/>
                  <p:nvPr/>
                </p:nvSpPr>
                <p:spPr>
                  <a:xfrm>
                    <a:off x="5848691" y="2636538"/>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8" name="Freeform: Shape 267">
                    <a:extLst>
                      <a:ext uri="{FF2B5EF4-FFF2-40B4-BE49-F238E27FC236}">
                        <a16:creationId xmlns:a16="http://schemas.microsoft.com/office/drawing/2014/main" id="{010BF78E-EA2B-38C0-ECBE-2C1364D730D3}"/>
                      </a:ext>
                    </a:extLst>
                  </p:cNvPr>
                  <p:cNvSpPr/>
                  <p:nvPr/>
                </p:nvSpPr>
                <p:spPr>
                  <a:xfrm>
                    <a:off x="5456528"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69" name="Freeform: Shape 268">
                    <a:extLst>
                      <a:ext uri="{FF2B5EF4-FFF2-40B4-BE49-F238E27FC236}">
                        <a16:creationId xmlns:a16="http://schemas.microsoft.com/office/drawing/2014/main" id="{B8E0AA67-B7BD-8349-8DA2-F6B4AB9E8820}"/>
                      </a:ext>
                    </a:extLst>
                  </p:cNvPr>
                  <p:cNvSpPr/>
                  <p:nvPr/>
                </p:nvSpPr>
                <p:spPr>
                  <a:xfrm>
                    <a:off x="5449304"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0" name="Freeform: Shape 269">
                    <a:extLst>
                      <a:ext uri="{FF2B5EF4-FFF2-40B4-BE49-F238E27FC236}">
                        <a16:creationId xmlns:a16="http://schemas.microsoft.com/office/drawing/2014/main" id="{2ADD02D4-1E92-7050-9C31-9679E4AC0143}"/>
                      </a:ext>
                    </a:extLst>
                  </p:cNvPr>
                  <p:cNvSpPr/>
                  <p:nvPr/>
                </p:nvSpPr>
                <p:spPr>
                  <a:xfrm>
                    <a:off x="5366837"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1" name="Freeform: Shape 270">
                    <a:extLst>
                      <a:ext uri="{FF2B5EF4-FFF2-40B4-BE49-F238E27FC236}">
                        <a16:creationId xmlns:a16="http://schemas.microsoft.com/office/drawing/2014/main" id="{3F73DD6B-E4AB-A5DD-E357-BBB1E644F4E2}"/>
                      </a:ext>
                    </a:extLst>
                  </p:cNvPr>
                  <p:cNvSpPr/>
                  <p:nvPr/>
                </p:nvSpPr>
                <p:spPr>
                  <a:xfrm>
                    <a:off x="5340286"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2" name="Freeform: Shape 271">
                    <a:extLst>
                      <a:ext uri="{FF2B5EF4-FFF2-40B4-BE49-F238E27FC236}">
                        <a16:creationId xmlns:a16="http://schemas.microsoft.com/office/drawing/2014/main" id="{E189CDA6-81C6-7F78-EC9E-F84CF26C3FA2}"/>
                      </a:ext>
                    </a:extLst>
                  </p:cNvPr>
                  <p:cNvSpPr/>
                  <p:nvPr/>
                </p:nvSpPr>
                <p:spPr>
                  <a:xfrm>
                    <a:off x="5275739"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3" name="Freeform: Shape 272">
                    <a:extLst>
                      <a:ext uri="{FF2B5EF4-FFF2-40B4-BE49-F238E27FC236}">
                        <a16:creationId xmlns:a16="http://schemas.microsoft.com/office/drawing/2014/main" id="{25C35173-DAF6-F5DB-D348-B77B0AC17232}"/>
                      </a:ext>
                    </a:extLst>
                  </p:cNvPr>
                  <p:cNvSpPr/>
                  <p:nvPr/>
                </p:nvSpPr>
                <p:spPr>
                  <a:xfrm>
                    <a:off x="5163156" y="2455186"/>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4" name="Freeform: Shape 273">
                    <a:extLst>
                      <a:ext uri="{FF2B5EF4-FFF2-40B4-BE49-F238E27FC236}">
                        <a16:creationId xmlns:a16="http://schemas.microsoft.com/office/drawing/2014/main" id="{94E935B5-0AAB-B4A2-94F5-CBE4BCCFF7DE}"/>
                      </a:ext>
                    </a:extLst>
                  </p:cNvPr>
                  <p:cNvSpPr/>
                  <p:nvPr/>
                </p:nvSpPr>
                <p:spPr>
                  <a:xfrm>
                    <a:off x="5176103"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5" name="Freeform: Shape 274">
                    <a:extLst>
                      <a:ext uri="{FF2B5EF4-FFF2-40B4-BE49-F238E27FC236}">
                        <a16:creationId xmlns:a16="http://schemas.microsoft.com/office/drawing/2014/main" id="{E0378A84-C4A9-C30E-0C33-8765A4F232FF}"/>
                      </a:ext>
                    </a:extLst>
                  </p:cNvPr>
                  <p:cNvSpPr/>
                  <p:nvPr/>
                </p:nvSpPr>
                <p:spPr>
                  <a:xfrm>
                    <a:off x="5190457" y="248577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6" name="Freeform: Shape 275">
                    <a:extLst>
                      <a:ext uri="{FF2B5EF4-FFF2-40B4-BE49-F238E27FC236}">
                        <a16:creationId xmlns:a16="http://schemas.microsoft.com/office/drawing/2014/main" id="{B51DAC62-E6EA-4AAA-AB4B-70F8F2B219FF}"/>
                      </a:ext>
                    </a:extLst>
                  </p:cNvPr>
                  <p:cNvSpPr/>
                  <p:nvPr/>
                </p:nvSpPr>
                <p:spPr>
                  <a:xfrm>
                    <a:off x="4914160" y="2391201"/>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7" name="Freeform: Shape 276">
                    <a:extLst>
                      <a:ext uri="{FF2B5EF4-FFF2-40B4-BE49-F238E27FC236}">
                        <a16:creationId xmlns:a16="http://schemas.microsoft.com/office/drawing/2014/main" id="{F05D275C-FF48-8455-63A4-BA5CA6691C58}"/>
                      </a:ext>
                    </a:extLst>
                  </p:cNvPr>
                  <p:cNvSpPr/>
                  <p:nvPr/>
                </p:nvSpPr>
                <p:spPr>
                  <a:xfrm>
                    <a:off x="4902151" y="2368403"/>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8" name="Freeform: Shape 277">
                    <a:extLst>
                      <a:ext uri="{FF2B5EF4-FFF2-40B4-BE49-F238E27FC236}">
                        <a16:creationId xmlns:a16="http://schemas.microsoft.com/office/drawing/2014/main" id="{E3823557-A3A0-4FB2-8711-32EE085CABC5}"/>
                      </a:ext>
                    </a:extLst>
                  </p:cNvPr>
                  <p:cNvSpPr/>
                  <p:nvPr/>
                </p:nvSpPr>
                <p:spPr>
                  <a:xfrm>
                    <a:off x="4121953" y="220131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79" name="Freeform: Shape 278">
                    <a:extLst>
                      <a:ext uri="{FF2B5EF4-FFF2-40B4-BE49-F238E27FC236}">
                        <a16:creationId xmlns:a16="http://schemas.microsoft.com/office/drawing/2014/main" id="{962FCA64-40A6-4A71-DDB2-8960CF889B9D}"/>
                      </a:ext>
                    </a:extLst>
                  </p:cNvPr>
                  <p:cNvSpPr/>
                  <p:nvPr/>
                </p:nvSpPr>
                <p:spPr>
                  <a:xfrm>
                    <a:off x="4151412" y="221848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0" name="Freeform: Shape 279">
                    <a:extLst>
                      <a:ext uri="{FF2B5EF4-FFF2-40B4-BE49-F238E27FC236}">
                        <a16:creationId xmlns:a16="http://schemas.microsoft.com/office/drawing/2014/main" id="{C57CEDF5-BA81-C79C-19C7-F36232164D29}"/>
                      </a:ext>
                    </a:extLst>
                  </p:cNvPr>
                  <p:cNvSpPr/>
                  <p:nvPr/>
                </p:nvSpPr>
                <p:spPr>
                  <a:xfrm>
                    <a:off x="4172146" y="221848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1" name="Freeform: Shape 280">
                    <a:extLst>
                      <a:ext uri="{FF2B5EF4-FFF2-40B4-BE49-F238E27FC236}">
                        <a16:creationId xmlns:a16="http://schemas.microsoft.com/office/drawing/2014/main" id="{1051630C-DB6C-3585-0937-5552EC8E1B77}"/>
                      </a:ext>
                    </a:extLst>
                  </p:cNvPr>
                  <p:cNvSpPr/>
                  <p:nvPr/>
                </p:nvSpPr>
                <p:spPr>
                  <a:xfrm>
                    <a:off x="4689182" y="2323183"/>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2" name="Freeform: Shape 281">
                    <a:extLst>
                      <a:ext uri="{FF2B5EF4-FFF2-40B4-BE49-F238E27FC236}">
                        <a16:creationId xmlns:a16="http://schemas.microsoft.com/office/drawing/2014/main" id="{FED077AE-0BE4-7BA4-E378-A0F6B475D146}"/>
                      </a:ext>
                    </a:extLst>
                  </p:cNvPr>
                  <p:cNvSpPr/>
                  <p:nvPr/>
                </p:nvSpPr>
                <p:spPr>
                  <a:xfrm>
                    <a:off x="4660474" y="2323183"/>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3" name="Freeform: Shape 282">
                    <a:extLst>
                      <a:ext uri="{FF2B5EF4-FFF2-40B4-BE49-F238E27FC236}">
                        <a16:creationId xmlns:a16="http://schemas.microsoft.com/office/drawing/2014/main" id="{BA3D6B57-4F04-AF78-4027-0217C2F3A6C9}"/>
                      </a:ext>
                    </a:extLst>
                  </p:cNvPr>
                  <p:cNvSpPr/>
                  <p:nvPr/>
                </p:nvSpPr>
                <p:spPr>
                  <a:xfrm>
                    <a:off x="4563746" y="2300666"/>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4" name="Freeform: Shape 283">
                    <a:extLst>
                      <a:ext uri="{FF2B5EF4-FFF2-40B4-BE49-F238E27FC236}">
                        <a16:creationId xmlns:a16="http://schemas.microsoft.com/office/drawing/2014/main" id="{70633B1C-BC8C-EC9B-B425-671417319339}"/>
                      </a:ext>
                    </a:extLst>
                  </p:cNvPr>
                  <p:cNvSpPr/>
                  <p:nvPr/>
                </p:nvSpPr>
                <p:spPr>
                  <a:xfrm>
                    <a:off x="4441125" y="2279463"/>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5" name="Freeform: Shape 284">
                    <a:extLst>
                      <a:ext uri="{FF2B5EF4-FFF2-40B4-BE49-F238E27FC236}">
                        <a16:creationId xmlns:a16="http://schemas.microsoft.com/office/drawing/2014/main" id="{19D34062-FDF3-CA07-88AE-7434A7059900}"/>
                      </a:ext>
                    </a:extLst>
                  </p:cNvPr>
                  <p:cNvSpPr/>
                  <p:nvPr/>
                </p:nvSpPr>
                <p:spPr>
                  <a:xfrm>
                    <a:off x="4433244" y="2279463"/>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6" name="Freeform: Shape 285">
                    <a:extLst>
                      <a:ext uri="{FF2B5EF4-FFF2-40B4-BE49-F238E27FC236}">
                        <a16:creationId xmlns:a16="http://schemas.microsoft.com/office/drawing/2014/main" id="{21BE70B3-9AD1-0540-4370-CAB8EEF59BFD}"/>
                      </a:ext>
                    </a:extLst>
                  </p:cNvPr>
                  <p:cNvSpPr/>
                  <p:nvPr/>
                </p:nvSpPr>
                <p:spPr>
                  <a:xfrm>
                    <a:off x="4374419" y="224071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7" name="Freeform: Shape 286">
                    <a:extLst>
                      <a:ext uri="{FF2B5EF4-FFF2-40B4-BE49-F238E27FC236}">
                        <a16:creationId xmlns:a16="http://schemas.microsoft.com/office/drawing/2014/main" id="{E541F959-1000-3835-CD56-B64567FDFACD}"/>
                      </a:ext>
                    </a:extLst>
                  </p:cNvPr>
                  <p:cNvSpPr/>
                  <p:nvPr/>
                </p:nvSpPr>
                <p:spPr>
                  <a:xfrm>
                    <a:off x="3893222" y="2135357"/>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8" name="Freeform: Shape 287">
                    <a:extLst>
                      <a:ext uri="{FF2B5EF4-FFF2-40B4-BE49-F238E27FC236}">
                        <a16:creationId xmlns:a16="http://schemas.microsoft.com/office/drawing/2014/main" id="{AB9F50FB-6F63-49A1-AB6C-A298618242B5}"/>
                      </a:ext>
                    </a:extLst>
                  </p:cNvPr>
                  <p:cNvSpPr/>
                  <p:nvPr/>
                </p:nvSpPr>
                <p:spPr>
                  <a:xfrm>
                    <a:off x="4030198" y="216256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89" name="Freeform: Shape 288">
                    <a:extLst>
                      <a:ext uri="{FF2B5EF4-FFF2-40B4-BE49-F238E27FC236}">
                        <a16:creationId xmlns:a16="http://schemas.microsoft.com/office/drawing/2014/main" id="{18934A94-E276-5C7D-EC2B-9C9470B2B5A3}"/>
                      </a:ext>
                    </a:extLst>
                  </p:cNvPr>
                  <p:cNvSpPr/>
                  <p:nvPr/>
                </p:nvSpPr>
                <p:spPr>
                  <a:xfrm>
                    <a:off x="4138465" y="220131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0" name="Freeform: Shape 289">
                    <a:extLst>
                      <a:ext uri="{FF2B5EF4-FFF2-40B4-BE49-F238E27FC236}">
                        <a16:creationId xmlns:a16="http://schemas.microsoft.com/office/drawing/2014/main" id="{41D5E665-6A4A-FC43-D42D-B73BCCF5A6CA}"/>
                      </a:ext>
                    </a:extLst>
                  </p:cNvPr>
                  <p:cNvSpPr/>
                  <p:nvPr/>
                </p:nvSpPr>
                <p:spPr>
                  <a:xfrm>
                    <a:off x="4133492" y="220131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1" name="Freeform: Shape 290">
                    <a:extLst>
                      <a:ext uri="{FF2B5EF4-FFF2-40B4-BE49-F238E27FC236}">
                        <a16:creationId xmlns:a16="http://schemas.microsoft.com/office/drawing/2014/main" id="{71E61759-20C8-0182-AD26-2656311CD6AD}"/>
                      </a:ext>
                    </a:extLst>
                  </p:cNvPr>
                  <p:cNvSpPr/>
                  <p:nvPr/>
                </p:nvSpPr>
                <p:spPr>
                  <a:xfrm>
                    <a:off x="4128426" y="220131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2" name="Freeform: Shape 291">
                    <a:extLst>
                      <a:ext uri="{FF2B5EF4-FFF2-40B4-BE49-F238E27FC236}">
                        <a16:creationId xmlns:a16="http://schemas.microsoft.com/office/drawing/2014/main" id="{98162E7E-BAC0-86B8-6B95-92ADAB72E9C7}"/>
                      </a:ext>
                    </a:extLst>
                  </p:cNvPr>
                  <p:cNvSpPr/>
                  <p:nvPr/>
                </p:nvSpPr>
                <p:spPr>
                  <a:xfrm>
                    <a:off x="3903261" y="2135357"/>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3" name="Freeform: Shape 292">
                    <a:extLst>
                      <a:ext uri="{FF2B5EF4-FFF2-40B4-BE49-F238E27FC236}">
                        <a16:creationId xmlns:a16="http://schemas.microsoft.com/office/drawing/2014/main" id="{387702E4-9EFA-CB17-8491-DF30AD226DFE}"/>
                      </a:ext>
                    </a:extLst>
                  </p:cNvPr>
                  <p:cNvSpPr/>
                  <p:nvPr/>
                </p:nvSpPr>
                <p:spPr>
                  <a:xfrm>
                    <a:off x="4086489" y="2240716"/>
                    <a:ext cx="85656" cy="9381"/>
                  </a:xfrm>
                  <a:custGeom>
                    <a:avLst/>
                    <a:gdLst>
                      <a:gd name="connsiteX0" fmla="*/ 85657 w 85656"/>
                      <a:gd name="connsiteY0" fmla="*/ 0 h 9381"/>
                      <a:gd name="connsiteX1" fmla="*/ 0 w 85656"/>
                      <a:gd name="connsiteY1" fmla="*/ 0 h 9381"/>
                    </a:gdLst>
                    <a:ahLst/>
                    <a:cxnLst>
                      <a:cxn ang="0">
                        <a:pos x="connsiteX0" y="connsiteY0"/>
                      </a:cxn>
                      <a:cxn ang="0">
                        <a:pos x="connsiteX1" y="connsiteY1"/>
                      </a:cxn>
                    </a:cxnLst>
                    <a:rect l="l" t="t" r="r" b="b"/>
                    <a:pathLst>
                      <a:path w="85656" h="9381">
                        <a:moveTo>
                          <a:pt x="85657"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4" name="Freeform: Shape 293">
                    <a:extLst>
                      <a:ext uri="{FF2B5EF4-FFF2-40B4-BE49-F238E27FC236}">
                        <a16:creationId xmlns:a16="http://schemas.microsoft.com/office/drawing/2014/main" id="{3DE6A93E-FCEB-C296-0A83-BFD8ACEEF50C}"/>
                      </a:ext>
                    </a:extLst>
                  </p:cNvPr>
                  <p:cNvSpPr/>
                  <p:nvPr/>
                </p:nvSpPr>
                <p:spPr>
                  <a:xfrm>
                    <a:off x="4133492" y="2250473"/>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5" name="Freeform: Shape 294">
                    <a:extLst>
                      <a:ext uri="{FF2B5EF4-FFF2-40B4-BE49-F238E27FC236}">
                        <a16:creationId xmlns:a16="http://schemas.microsoft.com/office/drawing/2014/main" id="{D2DA2F2B-509E-CD7E-F19C-E00BCABC5048}"/>
                      </a:ext>
                    </a:extLst>
                  </p:cNvPr>
                  <p:cNvSpPr/>
                  <p:nvPr/>
                </p:nvSpPr>
                <p:spPr>
                  <a:xfrm>
                    <a:off x="3639348" y="20220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6" name="Freeform: Shape 295">
                    <a:extLst>
                      <a:ext uri="{FF2B5EF4-FFF2-40B4-BE49-F238E27FC236}">
                        <a16:creationId xmlns:a16="http://schemas.microsoft.com/office/drawing/2014/main" id="{7C1B1DD9-4E9D-F896-2E5B-67EC038D41E7}"/>
                      </a:ext>
                    </a:extLst>
                  </p:cNvPr>
                  <p:cNvSpPr/>
                  <p:nvPr/>
                </p:nvSpPr>
                <p:spPr>
                  <a:xfrm>
                    <a:off x="3644414" y="202202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7" name="Freeform: Shape 296">
                    <a:extLst>
                      <a:ext uri="{FF2B5EF4-FFF2-40B4-BE49-F238E27FC236}">
                        <a16:creationId xmlns:a16="http://schemas.microsoft.com/office/drawing/2014/main" id="{E8284BCB-3E6A-374E-ABEE-D758249D6109}"/>
                      </a:ext>
                    </a:extLst>
                  </p:cNvPr>
                  <p:cNvSpPr/>
                  <p:nvPr/>
                </p:nvSpPr>
                <p:spPr>
                  <a:xfrm>
                    <a:off x="3603884" y="2057487"/>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8" name="Freeform: Shape 297">
                    <a:extLst>
                      <a:ext uri="{FF2B5EF4-FFF2-40B4-BE49-F238E27FC236}">
                        <a16:creationId xmlns:a16="http://schemas.microsoft.com/office/drawing/2014/main" id="{8582A649-5159-AB43-1A5A-0360EF3697DF}"/>
                      </a:ext>
                    </a:extLst>
                  </p:cNvPr>
                  <p:cNvSpPr/>
                  <p:nvPr/>
                </p:nvSpPr>
                <p:spPr>
                  <a:xfrm>
                    <a:off x="3610733" y="1973988"/>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99" name="Freeform: Shape 298">
                    <a:extLst>
                      <a:ext uri="{FF2B5EF4-FFF2-40B4-BE49-F238E27FC236}">
                        <a16:creationId xmlns:a16="http://schemas.microsoft.com/office/drawing/2014/main" id="{6A29A4BB-BFD6-EE22-CC9A-F02A0A03747E}"/>
                      </a:ext>
                    </a:extLst>
                  </p:cNvPr>
                  <p:cNvSpPr/>
                  <p:nvPr/>
                </p:nvSpPr>
                <p:spPr>
                  <a:xfrm>
                    <a:off x="3578459" y="2009452"/>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00" name="Freeform: Shape 299">
                    <a:extLst>
                      <a:ext uri="{FF2B5EF4-FFF2-40B4-BE49-F238E27FC236}">
                        <a16:creationId xmlns:a16="http://schemas.microsoft.com/office/drawing/2014/main" id="{9742BDF1-221D-6BD4-2165-45562CBA5020}"/>
                      </a:ext>
                    </a:extLst>
                  </p:cNvPr>
                  <p:cNvSpPr/>
                  <p:nvPr/>
                </p:nvSpPr>
                <p:spPr>
                  <a:xfrm>
                    <a:off x="3410617" y="195747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01" name="Freeform: Shape 300">
                    <a:extLst>
                      <a:ext uri="{FF2B5EF4-FFF2-40B4-BE49-F238E27FC236}">
                        <a16:creationId xmlns:a16="http://schemas.microsoft.com/office/drawing/2014/main" id="{9B5506D7-81F2-53D3-4E39-C8991C7C67C5}"/>
                      </a:ext>
                    </a:extLst>
                  </p:cNvPr>
                  <p:cNvSpPr/>
                  <p:nvPr/>
                </p:nvSpPr>
                <p:spPr>
                  <a:xfrm>
                    <a:off x="3382659" y="194387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02" name="Freeform: Shape 301">
                    <a:extLst>
                      <a:ext uri="{FF2B5EF4-FFF2-40B4-BE49-F238E27FC236}">
                        <a16:creationId xmlns:a16="http://schemas.microsoft.com/office/drawing/2014/main" id="{A7023857-4CC5-631F-03D8-2B131B6153A3}"/>
                      </a:ext>
                    </a:extLst>
                  </p:cNvPr>
                  <p:cNvSpPr/>
                  <p:nvPr/>
                </p:nvSpPr>
                <p:spPr>
                  <a:xfrm>
                    <a:off x="3347195" y="1979336"/>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03" name="Freeform: Shape 302">
                    <a:extLst>
                      <a:ext uri="{FF2B5EF4-FFF2-40B4-BE49-F238E27FC236}">
                        <a16:creationId xmlns:a16="http://schemas.microsoft.com/office/drawing/2014/main" id="{F81065FE-D19D-2041-FD66-7DE49F61D9F0}"/>
                      </a:ext>
                    </a:extLst>
                  </p:cNvPr>
                  <p:cNvSpPr/>
                  <p:nvPr/>
                </p:nvSpPr>
                <p:spPr>
                  <a:xfrm>
                    <a:off x="3351793" y="1839170"/>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04" name="Freeform: Shape 303">
                    <a:extLst>
                      <a:ext uri="{FF2B5EF4-FFF2-40B4-BE49-F238E27FC236}">
                        <a16:creationId xmlns:a16="http://schemas.microsoft.com/office/drawing/2014/main" id="{B5FEBDD7-6A10-C2A6-A94F-BBA7FDE68298}"/>
                      </a:ext>
                    </a:extLst>
                  </p:cNvPr>
                  <p:cNvSpPr/>
                  <p:nvPr/>
                </p:nvSpPr>
                <p:spPr>
                  <a:xfrm>
                    <a:off x="3316329" y="1874634"/>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05" name="Freeform: Shape 304">
                    <a:extLst>
                      <a:ext uri="{FF2B5EF4-FFF2-40B4-BE49-F238E27FC236}">
                        <a16:creationId xmlns:a16="http://schemas.microsoft.com/office/drawing/2014/main" id="{723DB299-A6FA-3E23-1E78-A8009536647D}"/>
                      </a:ext>
                    </a:extLst>
                  </p:cNvPr>
                  <p:cNvSpPr/>
                  <p:nvPr/>
                </p:nvSpPr>
                <p:spPr>
                  <a:xfrm>
                    <a:off x="3156743" y="1749855"/>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06" name="Freeform: Shape 305">
                    <a:extLst>
                      <a:ext uri="{FF2B5EF4-FFF2-40B4-BE49-F238E27FC236}">
                        <a16:creationId xmlns:a16="http://schemas.microsoft.com/office/drawing/2014/main" id="{B194072E-AB0A-47C8-6063-F7754A0331D2}"/>
                      </a:ext>
                    </a:extLst>
                  </p:cNvPr>
                  <p:cNvSpPr/>
                  <p:nvPr/>
                </p:nvSpPr>
                <p:spPr>
                  <a:xfrm>
                    <a:off x="3091539" y="175567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07" name="Freeform: Shape 306">
                    <a:extLst>
                      <a:ext uri="{FF2B5EF4-FFF2-40B4-BE49-F238E27FC236}">
                        <a16:creationId xmlns:a16="http://schemas.microsoft.com/office/drawing/2014/main" id="{03B48AFB-E7CF-5072-FC39-EBAA40A9814F}"/>
                      </a:ext>
                    </a:extLst>
                  </p:cNvPr>
                  <p:cNvSpPr/>
                  <p:nvPr/>
                </p:nvSpPr>
                <p:spPr>
                  <a:xfrm>
                    <a:off x="3079342" y="1683243"/>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08" name="Freeform: Shape 307">
                    <a:extLst>
                      <a:ext uri="{FF2B5EF4-FFF2-40B4-BE49-F238E27FC236}">
                        <a16:creationId xmlns:a16="http://schemas.microsoft.com/office/drawing/2014/main" id="{D28EFCFE-0D82-79D9-DC81-6B0625E2CA36}"/>
                      </a:ext>
                    </a:extLst>
                  </p:cNvPr>
                  <p:cNvSpPr/>
                  <p:nvPr/>
                </p:nvSpPr>
                <p:spPr>
                  <a:xfrm>
                    <a:off x="3062830" y="1663823"/>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09" name="Freeform: Shape 308">
                    <a:extLst>
                      <a:ext uri="{FF2B5EF4-FFF2-40B4-BE49-F238E27FC236}">
                        <a16:creationId xmlns:a16="http://schemas.microsoft.com/office/drawing/2014/main" id="{08C60DE9-9AAE-CF9D-97F4-6694C976070A}"/>
                      </a:ext>
                    </a:extLst>
                  </p:cNvPr>
                  <p:cNvSpPr/>
                  <p:nvPr/>
                </p:nvSpPr>
                <p:spPr>
                  <a:xfrm>
                    <a:off x="3094353" y="1628359"/>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10" name="Freeform: Shape 309">
                    <a:extLst>
                      <a:ext uri="{FF2B5EF4-FFF2-40B4-BE49-F238E27FC236}">
                        <a16:creationId xmlns:a16="http://schemas.microsoft.com/office/drawing/2014/main" id="{BF4DE18C-FC84-F000-B913-B5718CAE3892}"/>
                      </a:ext>
                    </a:extLst>
                  </p:cNvPr>
                  <p:cNvSpPr/>
                  <p:nvPr/>
                </p:nvSpPr>
                <p:spPr>
                  <a:xfrm>
                    <a:off x="3114806" y="1639805"/>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11" name="Freeform: Shape 310">
                    <a:extLst>
                      <a:ext uri="{FF2B5EF4-FFF2-40B4-BE49-F238E27FC236}">
                        <a16:creationId xmlns:a16="http://schemas.microsoft.com/office/drawing/2014/main" id="{E20A7AE4-E36D-44C2-FB80-8F0E81A44D1F}"/>
                      </a:ext>
                    </a:extLst>
                  </p:cNvPr>
                  <p:cNvSpPr/>
                  <p:nvPr/>
                </p:nvSpPr>
                <p:spPr>
                  <a:xfrm>
                    <a:off x="2867124" y="153369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12" name="Freeform: Shape 311">
                    <a:extLst>
                      <a:ext uri="{FF2B5EF4-FFF2-40B4-BE49-F238E27FC236}">
                        <a16:creationId xmlns:a16="http://schemas.microsoft.com/office/drawing/2014/main" id="{AB1CCCBD-9A34-7953-92EE-E77923893963}"/>
                      </a:ext>
                    </a:extLst>
                  </p:cNvPr>
                  <p:cNvSpPr/>
                  <p:nvPr/>
                </p:nvSpPr>
                <p:spPr>
                  <a:xfrm>
                    <a:off x="2831566" y="1569159"/>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13" name="Freeform: Shape 312">
                    <a:extLst>
                      <a:ext uri="{FF2B5EF4-FFF2-40B4-BE49-F238E27FC236}">
                        <a16:creationId xmlns:a16="http://schemas.microsoft.com/office/drawing/2014/main" id="{A19339F6-A973-6D02-123B-A8EC2557BDD3}"/>
                      </a:ext>
                    </a:extLst>
                  </p:cNvPr>
                  <p:cNvSpPr/>
                  <p:nvPr/>
                </p:nvSpPr>
                <p:spPr>
                  <a:xfrm>
                    <a:off x="2105501" y="1278415"/>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14" name="Freeform: Shape 313">
                    <a:extLst>
                      <a:ext uri="{FF2B5EF4-FFF2-40B4-BE49-F238E27FC236}">
                        <a16:creationId xmlns:a16="http://schemas.microsoft.com/office/drawing/2014/main" id="{E58BEC35-8AF9-4380-C74C-952B8DB13FEA}"/>
                      </a:ext>
                    </a:extLst>
                  </p:cNvPr>
                  <p:cNvSpPr/>
                  <p:nvPr/>
                </p:nvSpPr>
                <p:spPr>
                  <a:xfrm>
                    <a:off x="2070038" y="1313878"/>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15" name="Freeform: Shape 314">
                    <a:extLst>
                      <a:ext uri="{FF2B5EF4-FFF2-40B4-BE49-F238E27FC236}">
                        <a16:creationId xmlns:a16="http://schemas.microsoft.com/office/drawing/2014/main" id="{828030B5-6021-56CC-09B8-6F818B151EB3}"/>
                      </a:ext>
                    </a:extLst>
                  </p:cNvPr>
                  <p:cNvSpPr/>
                  <p:nvPr/>
                </p:nvSpPr>
                <p:spPr>
                  <a:xfrm>
                    <a:off x="2327102" y="1303558"/>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16" name="Freeform: Shape 315">
                    <a:extLst>
                      <a:ext uri="{FF2B5EF4-FFF2-40B4-BE49-F238E27FC236}">
                        <a16:creationId xmlns:a16="http://schemas.microsoft.com/office/drawing/2014/main" id="{4E3F773A-07B0-DFA7-9441-D01BD2F3F583}"/>
                      </a:ext>
                    </a:extLst>
                  </p:cNvPr>
                  <p:cNvSpPr/>
                  <p:nvPr/>
                </p:nvSpPr>
                <p:spPr>
                  <a:xfrm>
                    <a:off x="2291638" y="1339022"/>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17" name="Freeform: Shape 316">
                    <a:extLst>
                      <a:ext uri="{FF2B5EF4-FFF2-40B4-BE49-F238E27FC236}">
                        <a16:creationId xmlns:a16="http://schemas.microsoft.com/office/drawing/2014/main" id="{9A337B50-E1DB-7723-94AE-71034E0C37DE}"/>
                      </a:ext>
                    </a:extLst>
                  </p:cNvPr>
                  <p:cNvSpPr/>
                  <p:nvPr/>
                </p:nvSpPr>
                <p:spPr>
                  <a:xfrm>
                    <a:off x="2330667" y="1329358"/>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18" name="Freeform: Shape 317">
                    <a:extLst>
                      <a:ext uri="{FF2B5EF4-FFF2-40B4-BE49-F238E27FC236}">
                        <a16:creationId xmlns:a16="http://schemas.microsoft.com/office/drawing/2014/main" id="{70CDF369-58D8-70DC-28F6-3D7D3BE0DF93}"/>
                      </a:ext>
                    </a:extLst>
                  </p:cNvPr>
                  <p:cNvSpPr/>
                  <p:nvPr/>
                </p:nvSpPr>
                <p:spPr>
                  <a:xfrm>
                    <a:off x="2295203" y="136482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19" name="Freeform: Shape 318">
                    <a:extLst>
                      <a:ext uri="{FF2B5EF4-FFF2-40B4-BE49-F238E27FC236}">
                        <a16:creationId xmlns:a16="http://schemas.microsoft.com/office/drawing/2014/main" id="{7354F4C9-159D-C87C-5FAB-6876736C4279}"/>
                      </a:ext>
                    </a:extLst>
                  </p:cNvPr>
                  <p:cNvSpPr/>
                  <p:nvPr/>
                </p:nvSpPr>
                <p:spPr>
                  <a:xfrm>
                    <a:off x="2344364" y="133902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0" name="Freeform: Shape 319">
                    <a:extLst>
                      <a:ext uri="{FF2B5EF4-FFF2-40B4-BE49-F238E27FC236}">
                        <a16:creationId xmlns:a16="http://schemas.microsoft.com/office/drawing/2014/main" id="{94A90801-024B-8CDE-F37B-211C21DC8925}"/>
                      </a:ext>
                    </a:extLst>
                  </p:cNvPr>
                  <p:cNvSpPr/>
                  <p:nvPr/>
                </p:nvSpPr>
                <p:spPr>
                  <a:xfrm>
                    <a:off x="2308807" y="1374485"/>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1" name="Freeform: Shape 320">
                    <a:extLst>
                      <a:ext uri="{FF2B5EF4-FFF2-40B4-BE49-F238E27FC236}">
                        <a16:creationId xmlns:a16="http://schemas.microsoft.com/office/drawing/2014/main" id="{83B53140-065D-B956-D1A9-A814D9A93EF6}"/>
                      </a:ext>
                    </a:extLst>
                  </p:cNvPr>
                  <p:cNvSpPr/>
                  <p:nvPr/>
                </p:nvSpPr>
                <p:spPr>
                  <a:xfrm>
                    <a:off x="2340705" y="1349435"/>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2" name="Freeform: Shape 321">
                    <a:extLst>
                      <a:ext uri="{FF2B5EF4-FFF2-40B4-BE49-F238E27FC236}">
                        <a16:creationId xmlns:a16="http://schemas.microsoft.com/office/drawing/2014/main" id="{C52552FF-2E54-6321-8A52-10B3CE52ACDE}"/>
                      </a:ext>
                    </a:extLst>
                  </p:cNvPr>
                  <p:cNvSpPr/>
                  <p:nvPr/>
                </p:nvSpPr>
                <p:spPr>
                  <a:xfrm>
                    <a:off x="2305242" y="1384899"/>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3" name="Freeform: Shape 322">
                    <a:extLst>
                      <a:ext uri="{FF2B5EF4-FFF2-40B4-BE49-F238E27FC236}">
                        <a16:creationId xmlns:a16="http://schemas.microsoft.com/office/drawing/2014/main" id="{84491C09-2B07-05A2-12C7-E2721625F3F7}"/>
                      </a:ext>
                    </a:extLst>
                  </p:cNvPr>
                  <p:cNvSpPr/>
                  <p:nvPr/>
                </p:nvSpPr>
                <p:spPr>
                  <a:xfrm>
                    <a:off x="2385175" y="1380208"/>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4" name="Freeform: Shape 323">
                    <a:extLst>
                      <a:ext uri="{FF2B5EF4-FFF2-40B4-BE49-F238E27FC236}">
                        <a16:creationId xmlns:a16="http://schemas.microsoft.com/office/drawing/2014/main" id="{E016848A-EFAA-936A-18F2-F83D40F35442}"/>
                      </a:ext>
                    </a:extLst>
                  </p:cNvPr>
                  <p:cNvSpPr/>
                  <p:nvPr/>
                </p:nvSpPr>
                <p:spPr>
                  <a:xfrm>
                    <a:off x="2349712" y="1415765"/>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5" name="Freeform: Shape 324">
                    <a:extLst>
                      <a:ext uri="{FF2B5EF4-FFF2-40B4-BE49-F238E27FC236}">
                        <a16:creationId xmlns:a16="http://schemas.microsoft.com/office/drawing/2014/main" id="{B28DCFD9-DEA4-1029-0825-40A09A1DF801}"/>
                      </a:ext>
                    </a:extLst>
                  </p:cNvPr>
                  <p:cNvSpPr/>
                  <p:nvPr/>
                </p:nvSpPr>
                <p:spPr>
                  <a:xfrm>
                    <a:off x="2600302" y="1435467"/>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6" name="Freeform: Shape 325">
                    <a:extLst>
                      <a:ext uri="{FF2B5EF4-FFF2-40B4-BE49-F238E27FC236}">
                        <a16:creationId xmlns:a16="http://schemas.microsoft.com/office/drawing/2014/main" id="{DD7CFC42-D19E-B4B4-34D1-1B44B2D259FC}"/>
                      </a:ext>
                    </a:extLst>
                  </p:cNvPr>
                  <p:cNvSpPr/>
                  <p:nvPr/>
                </p:nvSpPr>
                <p:spPr>
                  <a:xfrm>
                    <a:off x="2564839" y="1470931"/>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7" name="Freeform: Shape 326">
                    <a:extLst>
                      <a:ext uri="{FF2B5EF4-FFF2-40B4-BE49-F238E27FC236}">
                        <a16:creationId xmlns:a16="http://schemas.microsoft.com/office/drawing/2014/main" id="{BA990920-19A9-2C76-91AB-7E835E034F6F}"/>
                      </a:ext>
                    </a:extLst>
                  </p:cNvPr>
                  <p:cNvSpPr/>
                  <p:nvPr/>
                </p:nvSpPr>
                <p:spPr>
                  <a:xfrm>
                    <a:off x="2635860" y="1462675"/>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8" name="Freeform: Shape 327">
                    <a:extLst>
                      <a:ext uri="{FF2B5EF4-FFF2-40B4-BE49-F238E27FC236}">
                        <a16:creationId xmlns:a16="http://schemas.microsoft.com/office/drawing/2014/main" id="{D2EFEF4C-88AE-2893-D07A-52D8441B82E2}"/>
                      </a:ext>
                    </a:extLst>
                  </p:cNvPr>
                  <p:cNvSpPr/>
                  <p:nvPr/>
                </p:nvSpPr>
                <p:spPr>
                  <a:xfrm>
                    <a:off x="2600302" y="149823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29" name="Freeform: Shape 328">
                    <a:extLst>
                      <a:ext uri="{FF2B5EF4-FFF2-40B4-BE49-F238E27FC236}">
                        <a16:creationId xmlns:a16="http://schemas.microsoft.com/office/drawing/2014/main" id="{E5925923-54E8-1E2B-0B4D-5D6F3022263E}"/>
                      </a:ext>
                    </a:extLst>
                  </p:cNvPr>
                  <p:cNvSpPr/>
                  <p:nvPr/>
                </p:nvSpPr>
                <p:spPr>
                  <a:xfrm>
                    <a:off x="2618222" y="1462675"/>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330" name="Freeform: Shape 329">
                    <a:extLst>
                      <a:ext uri="{FF2B5EF4-FFF2-40B4-BE49-F238E27FC236}">
                        <a16:creationId xmlns:a16="http://schemas.microsoft.com/office/drawing/2014/main" id="{6AB007CA-9032-B4C9-420A-B36267DE6BA7}"/>
                      </a:ext>
                    </a:extLst>
                  </p:cNvPr>
                  <p:cNvSpPr/>
                  <p:nvPr/>
                </p:nvSpPr>
                <p:spPr>
                  <a:xfrm>
                    <a:off x="2582758" y="149823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1"/>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grpSp>
            <p:nvGrpSpPr>
              <p:cNvPr id="185" name="Group 184">
                <a:extLst>
                  <a:ext uri="{FF2B5EF4-FFF2-40B4-BE49-F238E27FC236}">
                    <a16:creationId xmlns:a16="http://schemas.microsoft.com/office/drawing/2014/main" id="{6563B4E8-6A63-B7CF-CDD7-CB0DDB65A4EF}"/>
                  </a:ext>
                </a:extLst>
              </p:cNvPr>
              <p:cNvGrpSpPr/>
              <p:nvPr/>
            </p:nvGrpSpPr>
            <p:grpSpPr>
              <a:xfrm>
                <a:off x="2104844" y="1331141"/>
                <a:ext cx="5432307" cy="1673636"/>
                <a:chOff x="2104844" y="1331141"/>
                <a:chExt cx="5432307" cy="1673636"/>
              </a:xfrm>
            </p:grpSpPr>
            <p:sp>
              <p:nvSpPr>
                <p:cNvPr id="186" name="Freeform: Shape 185">
                  <a:extLst>
                    <a:ext uri="{FF2B5EF4-FFF2-40B4-BE49-F238E27FC236}">
                      <a16:creationId xmlns:a16="http://schemas.microsoft.com/office/drawing/2014/main" id="{CC818F56-3FDE-CBA2-31E3-743AE2B6002D}"/>
                    </a:ext>
                  </a:extLst>
                </p:cNvPr>
                <p:cNvSpPr/>
                <p:nvPr/>
              </p:nvSpPr>
              <p:spPr>
                <a:xfrm>
                  <a:off x="2104844" y="1331141"/>
                  <a:ext cx="5400033" cy="1639204"/>
                </a:xfrm>
                <a:custGeom>
                  <a:avLst/>
                  <a:gdLst>
                    <a:gd name="connsiteX0" fmla="*/ 0 w 5400033"/>
                    <a:gd name="connsiteY0" fmla="*/ 0 h 1639204"/>
                    <a:gd name="connsiteX1" fmla="*/ 103201 w 5400033"/>
                    <a:gd name="connsiteY1" fmla="*/ 0 h 1639204"/>
                    <a:gd name="connsiteX2" fmla="*/ 103201 w 5400033"/>
                    <a:gd name="connsiteY2" fmla="*/ 32274 h 1639204"/>
                    <a:gd name="connsiteX3" fmla="*/ 122621 w 5400033"/>
                    <a:gd name="connsiteY3" fmla="*/ 32274 h 1639204"/>
                    <a:gd name="connsiteX4" fmla="*/ 122621 w 5400033"/>
                    <a:gd name="connsiteY4" fmla="*/ 40155 h 1639204"/>
                    <a:gd name="connsiteX5" fmla="*/ 133317 w 5400033"/>
                    <a:gd name="connsiteY5" fmla="*/ 40155 h 1639204"/>
                    <a:gd name="connsiteX6" fmla="*/ 133317 w 5400033"/>
                    <a:gd name="connsiteY6" fmla="*/ 47285 h 1639204"/>
                    <a:gd name="connsiteX7" fmla="*/ 154895 w 5400033"/>
                    <a:gd name="connsiteY7" fmla="*/ 47285 h 1639204"/>
                    <a:gd name="connsiteX8" fmla="*/ 154895 w 5400033"/>
                    <a:gd name="connsiteY8" fmla="*/ 58074 h 1639204"/>
                    <a:gd name="connsiteX9" fmla="*/ 225166 w 5400033"/>
                    <a:gd name="connsiteY9" fmla="*/ 58074 h 1639204"/>
                    <a:gd name="connsiteX10" fmla="*/ 225166 w 5400033"/>
                    <a:gd name="connsiteY10" fmla="*/ 103201 h 1639204"/>
                    <a:gd name="connsiteX11" fmla="*/ 234454 w 5400033"/>
                    <a:gd name="connsiteY11" fmla="*/ 103201 h 1639204"/>
                    <a:gd name="connsiteX12" fmla="*/ 234454 w 5400033"/>
                    <a:gd name="connsiteY12" fmla="*/ 122621 h 1639204"/>
                    <a:gd name="connsiteX13" fmla="*/ 248808 w 5400033"/>
                    <a:gd name="connsiteY13" fmla="*/ 122621 h 1639204"/>
                    <a:gd name="connsiteX14" fmla="*/ 248808 w 5400033"/>
                    <a:gd name="connsiteY14" fmla="*/ 167748 h 1639204"/>
                    <a:gd name="connsiteX15" fmla="*/ 248808 w 5400033"/>
                    <a:gd name="connsiteY15" fmla="*/ 248808 h 1639204"/>
                    <a:gd name="connsiteX16" fmla="*/ 263819 w 5400033"/>
                    <a:gd name="connsiteY16" fmla="*/ 248808 h 1639204"/>
                    <a:gd name="connsiteX17" fmla="*/ 263819 w 5400033"/>
                    <a:gd name="connsiteY17" fmla="*/ 289713 h 1639204"/>
                    <a:gd name="connsiteX18" fmla="*/ 263819 w 5400033"/>
                    <a:gd name="connsiteY18" fmla="*/ 325552 h 1639204"/>
                    <a:gd name="connsiteX19" fmla="*/ 274608 w 5400033"/>
                    <a:gd name="connsiteY19" fmla="*/ 325552 h 1639204"/>
                    <a:gd name="connsiteX20" fmla="*/ 274608 w 5400033"/>
                    <a:gd name="connsiteY20" fmla="*/ 361766 h 1639204"/>
                    <a:gd name="connsiteX21" fmla="*/ 292152 w 5400033"/>
                    <a:gd name="connsiteY21" fmla="*/ 361766 h 1639204"/>
                    <a:gd name="connsiteX22" fmla="*/ 292152 w 5400033"/>
                    <a:gd name="connsiteY22" fmla="*/ 403328 h 1639204"/>
                    <a:gd name="connsiteX23" fmla="*/ 327334 w 5400033"/>
                    <a:gd name="connsiteY23" fmla="*/ 403328 h 1639204"/>
                    <a:gd name="connsiteX24" fmla="*/ 327334 w 5400033"/>
                    <a:gd name="connsiteY24" fmla="*/ 439917 h 1639204"/>
                    <a:gd name="connsiteX25" fmla="*/ 361766 w 5400033"/>
                    <a:gd name="connsiteY25" fmla="*/ 439917 h 1639204"/>
                    <a:gd name="connsiteX26" fmla="*/ 361766 w 5400033"/>
                    <a:gd name="connsiteY26" fmla="*/ 454647 h 1639204"/>
                    <a:gd name="connsiteX27" fmla="*/ 424812 w 5400033"/>
                    <a:gd name="connsiteY27" fmla="*/ 454647 h 1639204"/>
                    <a:gd name="connsiteX28" fmla="*/ 434851 w 5400033"/>
                    <a:gd name="connsiteY28" fmla="*/ 454647 h 1639204"/>
                    <a:gd name="connsiteX29" fmla="*/ 434851 w 5400033"/>
                    <a:gd name="connsiteY29" fmla="*/ 482980 h 1639204"/>
                    <a:gd name="connsiteX30" fmla="*/ 434851 w 5400033"/>
                    <a:gd name="connsiteY30" fmla="*/ 495833 h 1639204"/>
                    <a:gd name="connsiteX31" fmla="*/ 476507 w 5400033"/>
                    <a:gd name="connsiteY31" fmla="*/ 495833 h 1639204"/>
                    <a:gd name="connsiteX32" fmla="*/ 499398 w 5400033"/>
                    <a:gd name="connsiteY32" fmla="*/ 495833 h 1639204"/>
                    <a:gd name="connsiteX33" fmla="*/ 499398 w 5400033"/>
                    <a:gd name="connsiteY33" fmla="*/ 595844 h 1639204"/>
                    <a:gd name="connsiteX34" fmla="*/ 515535 w 5400033"/>
                    <a:gd name="connsiteY34" fmla="*/ 595844 h 1639204"/>
                    <a:gd name="connsiteX35" fmla="*/ 515535 w 5400033"/>
                    <a:gd name="connsiteY35" fmla="*/ 609823 h 1639204"/>
                    <a:gd name="connsiteX36" fmla="*/ 527075 w 5400033"/>
                    <a:gd name="connsiteY36" fmla="*/ 609823 h 1639204"/>
                    <a:gd name="connsiteX37" fmla="*/ 527075 w 5400033"/>
                    <a:gd name="connsiteY37" fmla="*/ 638532 h 1639204"/>
                    <a:gd name="connsiteX38" fmla="*/ 527075 w 5400033"/>
                    <a:gd name="connsiteY38" fmla="*/ 652511 h 1639204"/>
                    <a:gd name="connsiteX39" fmla="*/ 637125 w 5400033"/>
                    <a:gd name="connsiteY39" fmla="*/ 652511 h 1639204"/>
                    <a:gd name="connsiteX40" fmla="*/ 637125 w 5400033"/>
                    <a:gd name="connsiteY40" fmla="*/ 658609 h 1639204"/>
                    <a:gd name="connsiteX41" fmla="*/ 643880 w 5400033"/>
                    <a:gd name="connsiteY41" fmla="*/ 658609 h 1639204"/>
                    <a:gd name="connsiteX42" fmla="*/ 643880 w 5400033"/>
                    <a:gd name="connsiteY42" fmla="*/ 666115 h 1639204"/>
                    <a:gd name="connsiteX43" fmla="*/ 708803 w 5400033"/>
                    <a:gd name="connsiteY43" fmla="*/ 666115 h 1639204"/>
                    <a:gd name="connsiteX44" fmla="*/ 708803 w 5400033"/>
                    <a:gd name="connsiteY44" fmla="*/ 670806 h 1639204"/>
                    <a:gd name="connsiteX45" fmla="*/ 713493 w 5400033"/>
                    <a:gd name="connsiteY45" fmla="*/ 670806 h 1639204"/>
                    <a:gd name="connsiteX46" fmla="*/ 713493 w 5400033"/>
                    <a:gd name="connsiteY46" fmla="*/ 678686 h 1639204"/>
                    <a:gd name="connsiteX47" fmla="*/ 738168 w 5400033"/>
                    <a:gd name="connsiteY47" fmla="*/ 678686 h 1639204"/>
                    <a:gd name="connsiteX48" fmla="*/ 738168 w 5400033"/>
                    <a:gd name="connsiteY48" fmla="*/ 690883 h 1639204"/>
                    <a:gd name="connsiteX49" fmla="*/ 755055 w 5400033"/>
                    <a:gd name="connsiteY49" fmla="*/ 690883 h 1639204"/>
                    <a:gd name="connsiteX50" fmla="*/ 755055 w 5400033"/>
                    <a:gd name="connsiteY50" fmla="*/ 753273 h 1639204"/>
                    <a:gd name="connsiteX51" fmla="*/ 771943 w 5400033"/>
                    <a:gd name="connsiteY51" fmla="*/ 753273 h 1639204"/>
                    <a:gd name="connsiteX52" fmla="*/ 771943 w 5400033"/>
                    <a:gd name="connsiteY52" fmla="*/ 777290 h 1639204"/>
                    <a:gd name="connsiteX53" fmla="*/ 789862 w 5400033"/>
                    <a:gd name="connsiteY53" fmla="*/ 777290 h 1639204"/>
                    <a:gd name="connsiteX54" fmla="*/ 789862 w 5400033"/>
                    <a:gd name="connsiteY54" fmla="*/ 804591 h 1639204"/>
                    <a:gd name="connsiteX55" fmla="*/ 807594 w 5400033"/>
                    <a:gd name="connsiteY55" fmla="*/ 804591 h 1639204"/>
                    <a:gd name="connsiteX56" fmla="*/ 807594 w 5400033"/>
                    <a:gd name="connsiteY56" fmla="*/ 825513 h 1639204"/>
                    <a:gd name="connsiteX57" fmla="*/ 860320 w 5400033"/>
                    <a:gd name="connsiteY57" fmla="*/ 825513 h 1639204"/>
                    <a:gd name="connsiteX58" fmla="*/ 860320 w 5400033"/>
                    <a:gd name="connsiteY58" fmla="*/ 835739 h 1639204"/>
                    <a:gd name="connsiteX59" fmla="*/ 869984 w 5400033"/>
                    <a:gd name="connsiteY59" fmla="*/ 835739 h 1639204"/>
                    <a:gd name="connsiteX60" fmla="*/ 869984 w 5400033"/>
                    <a:gd name="connsiteY60" fmla="*/ 851876 h 1639204"/>
                    <a:gd name="connsiteX61" fmla="*/ 905447 w 5400033"/>
                    <a:gd name="connsiteY61" fmla="*/ 851876 h 1639204"/>
                    <a:gd name="connsiteX62" fmla="*/ 905447 w 5400033"/>
                    <a:gd name="connsiteY62" fmla="*/ 857787 h 1639204"/>
                    <a:gd name="connsiteX63" fmla="*/ 924305 w 5400033"/>
                    <a:gd name="connsiteY63" fmla="*/ 857787 h 1639204"/>
                    <a:gd name="connsiteX64" fmla="*/ 924305 w 5400033"/>
                    <a:gd name="connsiteY64" fmla="*/ 876082 h 1639204"/>
                    <a:gd name="connsiteX65" fmla="*/ 995326 w 5400033"/>
                    <a:gd name="connsiteY65" fmla="*/ 876082 h 1639204"/>
                    <a:gd name="connsiteX66" fmla="*/ 995326 w 5400033"/>
                    <a:gd name="connsiteY66" fmla="*/ 912671 h 1639204"/>
                    <a:gd name="connsiteX67" fmla="*/ 1007147 w 5400033"/>
                    <a:gd name="connsiteY67" fmla="*/ 912671 h 1639204"/>
                    <a:gd name="connsiteX68" fmla="*/ 1007147 w 5400033"/>
                    <a:gd name="connsiteY68" fmla="*/ 931435 h 1639204"/>
                    <a:gd name="connsiteX69" fmla="*/ 1007147 w 5400033"/>
                    <a:gd name="connsiteY69" fmla="*/ 968024 h 1639204"/>
                    <a:gd name="connsiteX70" fmla="*/ 1027036 w 5400033"/>
                    <a:gd name="connsiteY70" fmla="*/ 968024 h 1639204"/>
                    <a:gd name="connsiteX71" fmla="*/ 1027036 w 5400033"/>
                    <a:gd name="connsiteY71" fmla="*/ 980408 h 1639204"/>
                    <a:gd name="connsiteX72" fmla="*/ 1032384 w 5400033"/>
                    <a:gd name="connsiteY72" fmla="*/ 980408 h 1639204"/>
                    <a:gd name="connsiteX73" fmla="*/ 1032384 w 5400033"/>
                    <a:gd name="connsiteY73" fmla="*/ 988477 h 1639204"/>
                    <a:gd name="connsiteX74" fmla="*/ 1038858 w 5400033"/>
                    <a:gd name="connsiteY74" fmla="*/ 988477 h 1639204"/>
                    <a:gd name="connsiteX75" fmla="*/ 1038858 w 5400033"/>
                    <a:gd name="connsiteY75" fmla="*/ 1009492 h 1639204"/>
                    <a:gd name="connsiteX76" fmla="*/ 1187842 w 5400033"/>
                    <a:gd name="connsiteY76" fmla="*/ 1009492 h 1639204"/>
                    <a:gd name="connsiteX77" fmla="*/ 1237285 w 5400033"/>
                    <a:gd name="connsiteY77" fmla="*/ 1009492 h 1639204"/>
                    <a:gd name="connsiteX78" fmla="*/ 1237285 w 5400033"/>
                    <a:gd name="connsiteY78" fmla="*/ 1015403 h 1639204"/>
                    <a:gd name="connsiteX79" fmla="*/ 1243758 w 5400033"/>
                    <a:gd name="connsiteY79" fmla="*/ 1015403 h 1639204"/>
                    <a:gd name="connsiteX80" fmla="*/ 1243758 w 5400033"/>
                    <a:gd name="connsiteY80" fmla="*/ 1021876 h 1639204"/>
                    <a:gd name="connsiteX81" fmla="*/ 1250795 w 5400033"/>
                    <a:gd name="connsiteY81" fmla="*/ 1021876 h 1639204"/>
                    <a:gd name="connsiteX82" fmla="*/ 1250795 w 5400033"/>
                    <a:gd name="connsiteY82" fmla="*/ 1056777 h 1639204"/>
                    <a:gd name="connsiteX83" fmla="*/ 1266932 w 5400033"/>
                    <a:gd name="connsiteY83" fmla="*/ 1056777 h 1639204"/>
                    <a:gd name="connsiteX84" fmla="*/ 1266932 w 5400033"/>
                    <a:gd name="connsiteY84" fmla="*/ 1066440 h 1639204"/>
                    <a:gd name="connsiteX85" fmla="*/ 1272842 w 5400033"/>
                    <a:gd name="connsiteY85" fmla="*/ 1066440 h 1639204"/>
                    <a:gd name="connsiteX86" fmla="*/ 1272842 w 5400033"/>
                    <a:gd name="connsiteY86" fmla="*/ 1082577 h 1639204"/>
                    <a:gd name="connsiteX87" fmla="*/ 1292169 w 5400033"/>
                    <a:gd name="connsiteY87" fmla="*/ 1082577 h 1639204"/>
                    <a:gd name="connsiteX88" fmla="*/ 1292169 w 5400033"/>
                    <a:gd name="connsiteY88" fmla="*/ 1114288 h 1639204"/>
                    <a:gd name="connsiteX89" fmla="*/ 1347522 w 5400033"/>
                    <a:gd name="connsiteY89" fmla="*/ 1114288 h 1639204"/>
                    <a:gd name="connsiteX90" fmla="*/ 1347522 w 5400033"/>
                    <a:gd name="connsiteY90" fmla="*/ 1125640 h 1639204"/>
                    <a:gd name="connsiteX91" fmla="*/ 1417511 w 5400033"/>
                    <a:gd name="connsiteY91" fmla="*/ 1125640 h 1639204"/>
                    <a:gd name="connsiteX92" fmla="*/ 1417511 w 5400033"/>
                    <a:gd name="connsiteY92" fmla="*/ 1159509 h 1639204"/>
                    <a:gd name="connsiteX93" fmla="*/ 1491159 w 5400033"/>
                    <a:gd name="connsiteY93" fmla="*/ 1159509 h 1639204"/>
                    <a:gd name="connsiteX94" fmla="*/ 1491159 w 5400033"/>
                    <a:gd name="connsiteY94" fmla="*/ 1175645 h 1639204"/>
                    <a:gd name="connsiteX95" fmla="*/ 1502980 w 5400033"/>
                    <a:gd name="connsiteY95" fmla="*/ 1175645 h 1639204"/>
                    <a:gd name="connsiteX96" fmla="*/ 1502980 w 5400033"/>
                    <a:gd name="connsiteY96" fmla="*/ 1193940 h 1639204"/>
                    <a:gd name="connsiteX97" fmla="*/ 1502980 w 5400033"/>
                    <a:gd name="connsiteY97" fmla="*/ 1205199 h 1639204"/>
                    <a:gd name="connsiteX98" fmla="*/ 1544917 w 5400033"/>
                    <a:gd name="connsiteY98" fmla="*/ 1205199 h 1639204"/>
                    <a:gd name="connsiteX99" fmla="*/ 1544917 w 5400033"/>
                    <a:gd name="connsiteY99" fmla="*/ 1235314 h 1639204"/>
                    <a:gd name="connsiteX100" fmla="*/ 1564807 w 5400033"/>
                    <a:gd name="connsiteY100" fmla="*/ 1235314 h 1639204"/>
                    <a:gd name="connsiteX101" fmla="*/ 1564807 w 5400033"/>
                    <a:gd name="connsiteY101" fmla="*/ 1252577 h 1639204"/>
                    <a:gd name="connsiteX102" fmla="*/ 1618096 w 5400033"/>
                    <a:gd name="connsiteY102" fmla="*/ 1252577 h 1639204"/>
                    <a:gd name="connsiteX103" fmla="*/ 1618096 w 5400033"/>
                    <a:gd name="connsiteY103" fmla="*/ 1263835 h 1639204"/>
                    <a:gd name="connsiteX104" fmla="*/ 1688554 w 5400033"/>
                    <a:gd name="connsiteY104" fmla="*/ 1263835 h 1639204"/>
                    <a:gd name="connsiteX105" fmla="*/ 1688554 w 5400033"/>
                    <a:gd name="connsiteY105" fmla="*/ 1275187 h 1639204"/>
                    <a:gd name="connsiteX106" fmla="*/ 1724018 w 5400033"/>
                    <a:gd name="connsiteY106" fmla="*/ 1275187 h 1639204"/>
                    <a:gd name="connsiteX107" fmla="*/ 1724018 w 5400033"/>
                    <a:gd name="connsiteY107" fmla="*/ 1294514 h 1639204"/>
                    <a:gd name="connsiteX108" fmla="*/ 1825718 w 5400033"/>
                    <a:gd name="connsiteY108" fmla="*/ 1294514 h 1639204"/>
                    <a:gd name="connsiteX109" fmla="*/ 1825718 w 5400033"/>
                    <a:gd name="connsiteY109" fmla="*/ 1331573 h 1639204"/>
                    <a:gd name="connsiteX110" fmla="*/ 1934360 w 5400033"/>
                    <a:gd name="connsiteY110" fmla="*/ 1331573 h 1639204"/>
                    <a:gd name="connsiteX111" fmla="*/ 1934360 w 5400033"/>
                    <a:gd name="connsiteY111" fmla="*/ 1368162 h 1639204"/>
                    <a:gd name="connsiteX112" fmla="*/ 1985960 w 5400033"/>
                    <a:gd name="connsiteY112" fmla="*/ 1368162 h 1639204"/>
                    <a:gd name="connsiteX113" fmla="*/ 2066645 w 5400033"/>
                    <a:gd name="connsiteY113" fmla="*/ 1368162 h 1639204"/>
                    <a:gd name="connsiteX114" fmla="*/ 2066645 w 5400033"/>
                    <a:gd name="connsiteY114" fmla="*/ 1407472 h 1639204"/>
                    <a:gd name="connsiteX115" fmla="*/ 2073587 w 5400033"/>
                    <a:gd name="connsiteY115" fmla="*/ 1407472 h 1639204"/>
                    <a:gd name="connsiteX116" fmla="*/ 2073587 w 5400033"/>
                    <a:gd name="connsiteY116" fmla="*/ 1439746 h 1639204"/>
                    <a:gd name="connsiteX117" fmla="*/ 2146766 w 5400033"/>
                    <a:gd name="connsiteY117" fmla="*/ 1439746 h 1639204"/>
                    <a:gd name="connsiteX118" fmla="*/ 2146766 w 5400033"/>
                    <a:gd name="connsiteY118" fmla="*/ 1461793 h 1639204"/>
                    <a:gd name="connsiteX119" fmla="*/ 2334967 w 5400033"/>
                    <a:gd name="connsiteY119" fmla="*/ 1461793 h 1639204"/>
                    <a:gd name="connsiteX120" fmla="*/ 2334967 w 5400033"/>
                    <a:gd name="connsiteY120" fmla="*/ 1480557 h 1639204"/>
                    <a:gd name="connsiteX121" fmla="*/ 2406551 w 5400033"/>
                    <a:gd name="connsiteY121" fmla="*/ 1480557 h 1639204"/>
                    <a:gd name="connsiteX122" fmla="*/ 2557130 w 5400033"/>
                    <a:gd name="connsiteY122" fmla="*/ 1480557 h 1639204"/>
                    <a:gd name="connsiteX123" fmla="*/ 2557130 w 5400033"/>
                    <a:gd name="connsiteY123" fmla="*/ 1505888 h 1639204"/>
                    <a:gd name="connsiteX124" fmla="*/ 2810442 w 5400033"/>
                    <a:gd name="connsiteY124" fmla="*/ 1505888 h 1639204"/>
                    <a:gd name="connsiteX125" fmla="*/ 2810442 w 5400033"/>
                    <a:gd name="connsiteY125" fmla="*/ 1528499 h 1639204"/>
                    <a:gd name="connsiteX126" fmla="*/ 3167517 w 5400033"/>
                    <a:gd name="connsiteY126" fmla="*/ 1528499 h 1639204"/>
                    <a:gd name="connsiteX127" fmla="*/ 3273438 w 5400033"/>
                    <a:gd name="connsiteY127" fmla="*/ 1528499 h 1639204"/>
                    <a:gd name="connsiteX128" fmla="*/ 3273438 w 5400033"/>
                    <a:gd name="connsiteY128" fmla="*/ 1551015 h 1639204"/>
                    <a:gd name="connsiteX129" fmla="*/ 3709509 w 5400033"/>
                    <a:gd name="connsiteY129" fmla="*/ 1551015 h 1639204"/>
                    <a:gd name="connsiteX130" fmla="*/ 3709509 w 5400033"/>
                    <a:gd name="connsiteY130" fmla="*/ 1585447 h 1639204"/>
                    <a:gd name="connsiteX131" fmla="*/ 3753229 w 5400033"/>
                    <a:gd name="connsiteY131" fmla="*/ 1585447 h 1639204"/>
                    <a:gd name="connsiteX132" fmla="*/ 3812053 w 5400033"/>
                    <a:gd name="connsiteY132" fmla="*/ 1585447 h 1639204"/>
                    <a:gd name="connsiteX133" fmla="*/ 3812053 w 5400033"/>
                    <a:gd name="connsiteY133" fmla="*/ 1639205 h 1639204"/>
                    <a:gd name="connsiteX134" fmla="*/ 4212191 w 5400033"/>
                    <a:gd name="connsiteY134" fmla="*/ 1639205 h 1639204"/>
                    <a:gd name="connsiteX135" fmla="*/ 4668246 w 5400033"/>
                    <a:gd name="connsiteY135" fmla="*/ 1639205 h 1639204"/>
                    <a:gd name="connsiteX136" fmla="*/ 5400033 w 5400033"/>
                    <a:gd name="connsiteY136" fmla="*/ 1639205 h 163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5400033" h="1639204">
                      <a:moveTo>
                        <a:pt x="0" y="0"/>
                      </a:moveTo>
                      <a:lnTo>
                        <a:pt x="103201" y="0"/>
                      </a:lnTo>
                      <a:lnTo>
                        <a:pt x="103201" y="32274"/>
                      </a:lnTo>
                      <a:lnTo>
                        <a:pt x="122621" y="32274"/>
                      </a:lnTo>
                      <a:lnTo>
                        <a:pt x="122621" y="40155"/>
                      </a:lnTo>
                      <a:lnTo>
                        <a:pt x="133317" y="40155"/>
                      </a:lnTo>
                      <a:lnTo>
                        <a:pt x="133317" y="47285"/>
                      </a:lnTo>
                      <a:lnTo>
                        <a:pt x="154895" y="47285"/>
                      </a:lnTo>
                      <a:lnTo>
                        <a:pt x="154895" y="58074"/>
                      </a:lnTo>
                      <a:lnTo>
                        <a:pt x="225166" y="58074"/>
                      </a:lnTo>
                      <a:lnTo>
                        <a:pt x="225166" y="103201"/>
                      </a:lnTo>
                      <a:lnTo>
                        <a:pt x="234454" y="103201"/>
                      </a:lnTo>
                      <a:lnTo>
                        <a:pt x="234454" y="122621"/>
                      </a:lnTo>
                      <a:lnTo>
                        <a:pt x="248808" y="122621"/>
                      </a:lnTo>
                      <a:lnTo>
                        <a:pt x="248808" y="167748"/>
                      </a:lnTo>
                      <a:lnTo>
                        <a:pt x="248808" y="248808"/>
                      </a:lnTo>
                      <a:lnTo>
                        <a:pt x="263819" y="248808"/>
                      </a:lnTo>
                      <a:lnTo>
                        <a:pt x="263819" y="289713"/>
                      </a:lnTo>
                      <a:lnTo>
                        <a:pt x="263819" y="325552"/>
                      </a:lnTo>
                      <a:lnTo>
                        <a:pt x="274608" y="325552"/>
                      </a:lnTo>
                      <a:lnTo>
                        <a:pt x="274608" y="361766"/>
                      </a:lnTo>
                      <a:lnTo>
                        <a:pt x="292152" y="361766"/>
                      </a:lnTo>
                      <a:lnTo>
                        <a:pt x="292152" y="403328"/>
                      </a:lnTo>
                      <a:lnTo>
                        <a:pt x="327334" y="403328"/>
                      </a:lnTo>
                      <a:lnTo>
                        <a:pt x="327334" y="439917"/>
                      </a:lnTo>
                      <a:lnTo>
                        <a:pt x="361766" y="439917"/>
                      </a:lnTo>
                      <a:lnTo>
                        <a:pt x="361766" y="454647"/>
                      </a:lnTo>
                      <a:lnTo>
                        <a:pt x="424812" y="454647"/>
                      </a:lnTo>
                      <a:lnTo>
                        <a:pt x="434851" y="454647"/>
                      </a:lnTo>
                      <a:lnTo>
                        <a:pt x="434851" y="482980"/>
                      </a:lnTo>
                      <a:lnTo>
                        <a:pt x="434851" y="495833"/>
                      </a:lnTo>
                      <a:lnTo>
                        <a:pt x="476507" y="495833"/>
                      </a:lnTo>
                      <a:lnTo>
                        <a:pt x="499398" y="495833"/>
                      </a:lnTo>
                      <a:lnTo>
                        <a:pt x="499398" y="595844"/>
                      </a:lnTo>
                      <a:lnTo>
                        <a:pt x="515535" y="595844"/>
                      </a:lnTo>
                      <a:lnTo>
                        <a:pt x="515535" y="609823"/>
                      </a:lnTo>
                      <a:lnTo>
                        <a:pt x="527075" y="609823"/>
                      </a:lnTo>
                      <a:lnTo>
                        <a:pt x="527075" y="638532"/>
                      </a:lnTo>
                      <a:lnTo>
                        <a:pt x="527075" y="652511"/>
                      </a:lnTo>
                      <a:lnTo>
                        <a:pt x="637125" y="652511"/>
                      </a:lnTo>
                      <a:lnTo>
                        <a:pt x="637125" y="658609"/>
                      </a:lnTo>
                      <a:lnTo>
                        <a:pt x="643880" y="658609"/>
                      </a:lnTo>
                      <a:lnTo>
                        <a:pt x="643880" y="666115"/>
                      </a:lnTo>
                      <a:lnTo>
                        <a:pt x="708803" y="666115"/>
                      </a:lnTo>
                      <a:lnTo>
                        <a:pt x="708803" y="670806"/>
                      </a:lnTo>
                      <a:lnTo>
                        <a:pt x="713493" y="670806"/>
                      </a:lnTo>
                      <a:lnTo>
                        <a:pt x="713493" y="678686"/>
                      </a:lnTo>
                      <a:lnTo>
                        <a:pt x="738168" y="678686"/>
                      </a:lnTo>
                      <a:lnTo>
                        <a:pt x="738168" y="690883"/>
                      </a:lnTo>
                      <a:lnTo>
                        <a:pt x="755055" y="690883"/>
                      </a:lnTo>
                      <a:lnTo>
                        <a:pt x="755055" y="753273"/>
                      </a:lnTo>
                      <a:lnTo>
                        <a:pt x="771943" y="753273"/>
                      </a:lnTo>
                      <a:lnTo>
                        <a:pt x="771943" y="777290"/>
                      </a:lnTo>
                      <a:lnTo>
                        <a:pt x="789862" y="777290"/>
                      </a:lnTo>
                      <a:lnTo>
                        <a:pt x="789862" y="804591"/>
                      </a:lnTo>
                      <a:lnTo>
                        <a:pt x="807594" y="804591"/>
                      </a:lnTo>
                      <a:lnTo>
                        <a:pt x="807594" y="825513"/>
                      </a:lnTo>
                      <a:lnTo>
                        <a:pt x="860320" y="825513"/>
                      </a:lnTo>
                      <a:lnTo>
                        <a:pt x="860320" y="835739"/>
                      </a:lnTo>
                      <a:lnTo>
                        <a:pt x="869984" y="835739"/>
                      </a:lnTo>
                      <a:lnTo>
                        <a:pt x="869984" y="851876"/>
                      </a:lnTo>
                      <a:lnTo>
                        <a:pt x="905447" y="851876"/>
                      </a:lnTo>
                      <a:lnTo>
                        <a:pt x="905447" y="857787"/>
                      </a:lnTo>
                      <a:lnTo>
                        <a:pt x="924305" y="857787"/>
                      </a:lnTo>
                      <a:lnTo>
                        <a:pt x="924305" y="876082"/>
                      </a:lnTo>
                      <a:lnTo>
                        <a:pt x="995326" y="876082"/>
                      </a:lnTo>
                      <a:lnTo>
                        <a:pt x="995326" y="912671"/>
                      </a:lnTo>
                      <a:lnTo>
                        <a:pt x="1007147" y="912671"/>
                      </a:lnTo>
                      <a:lnTo>
                        <a:pt x="1007147" y="931435"/>
                      </a:lnTo>
                      <a:lnTo>
                        <a:pt x="1007147" y="968024"/>
                      </a:lnTo>
                      <a:lnTo>
                        <a:pt x="1027036" y="968024"/>
                      </a:lnTo>
                      <a:lnTo>
                        <a:pt x="1027036" y="980408"/>
                      </a:lnTo>
                      <a:lnTo>
                        <a:pt x="1032384" y="980408"/>
                      </a:lnTo>
                      <a:lnTo>
                        <a:pt x="1032384" y="988477"/>
                      </a:lnTo>
                      <a:lnTo>
                        <a:pt x="1038858" y="988477"/>
                      </a:lnTo>
                      <a:lnTo>
                        <a:pt x="1038858" y="1009492"/>
                      </a:lnTo>
                      <a:lnTo>
                        <a:pt x="1187842" y="1009492"/>
                      </a:lnTo>
                      <a:lnTo>
                        <a:pt x="1237285" y="1009492"/>
                      </a:lnTo>
                      <a:lnTo>
                        <a:pt x="1237285" y="1015403"/>
                      </a:lnTo>
                      <a:lnTo>
                        <a:pt x="1243758" y="1015403"/>
                      </a:lnTo>
                      <a:lnTo>
                        <a:pt x="1243758" y="1021876"/>
                      </a:lnTo>
                      <a:lnTo>
                        <a:pt x="1250795" y="1021876"/>
                      </a:lnTo>
                      <a:lnTo>
                        <a:pt x="1250795" y="1056777"/>
                      </a:lnTo>
                      <a:lnTo>
                        <a:pt x="1266932" y="1056777"/>
                      </a:lnTo>
                      <a:lnTo>
                        <a:pt x="1266932" y="1066440"/>
                      </a:lnTo>
                      <a:lnTo>
                        <a:pt x="1272842" y="1066440"/>
                      </a:lnTo>
                      <a:lnTo>
                        <a:pt x="1272842" y="1082577"/>
                      </a:lnTo>
                      <a:lnTo>
                        <a:pt x="1292169" y="1082577"/>
                      </a:lnTo>
                      <a:lnTo>
                        <a:pt x="1292169" y="1114288"/>
                      </a:lnTo>
                      <a:lnTo>
                        <a:pt x="1347522" y="1114288"/>
                      </a:lnTo>
                      <a:lnTo>
                        <a:pt x="1347522" y="1125640"/>
                      </a:lnTo>
                      <a:lnTo>
                        <a:pt x="1417511" y="1125640"/>
                      </a:lnTo>
                      <a:lnTo>
                        <a:pt x="1417511" y="1159509"/>
                      </a:lnTo>
                      <a:lnTo>
                        <a:pt x="1491159" y="1159509"/>
                      </a:lnTo>
                      <a:lnTo>
                        <a:pt x="1491159" y="1175645"/>
                      </a:lnTo>
                      <a:lnTo>
                        <a:pt x="1502980" y="1175645"/>
                      </a:lnTo>
                      <a:lnTo>
                        <a:pt x="1502980" y="1193940"/>
                      </a:lnTo>
                      <a:lnTo>
                        <a:pt x="1502980" y="1205199"/>
                      </a:lnTo>
                      <a:lnTo>
                        <a:pt x="1544917" y="1205199"/>
                      </a:lnTo>
                      <a:lnTo>
                        <a:pt x="1544917" y="1235314"/>
                      </a:lnTo>
                      <a:lnTo>
                        <a:pt x="1564807" y="1235314"/>
                      </a:lnTo>
                      <a:lnTo>
                        <a:pt x="1564807" y="1252577"/>
                      </a:lnTo>
                      <a:lnTo>
                        <a:pt x="1618096" y="1252577"/>
                      </a:lnTo>
                      <a:lnTo>
                        <a:pt x="1618096" y="1263835"/>
                      </a:lnTo>
                      <a:lnTo>
                        <a:pt x="1688554" y="1263835"/>
                      </a:lnTo>
                      <a:lnTo>
                        <a:pt x="1688554" y="1275187"/>
                      </a:lnTo>
                      <a:lnTo>
                        <a:pt x="1724018" y="1275187"/>
                      </a:lnTo>
                      <a:lnTo>
                        <a:pt x="1724018" y="1294514"/>
                      </a:lnTo>
                      <a:lnTo>
                        <a:pt x="1825718" y="1294514"/>
                      </a:lnTo>
                      <a:lnTo>
                        <a:pt x="1825718" y="1331573"/>
                      </a:lnTo>
                      <a:lnTo>
                        <a:pt x="1934360" y="1331573"/>
                      </a:lnTo>
                      <a:lnTo>
                        <a:pt x="1934360" y="1368162"/>
                      </a:lnTo>
                      <a:lnTo>
                        <a:pt x="1985960" y="1368162"/>
                      </a:lnTo>
                      <a:lnTo>
                        <a:pt x="2066645" y="1368162"/>
                      </a:lnTo>
                      <a:lnTo>
                        <a:pt x="2066645" y="1407472"/>
                      </a:lnTo>
                      <a:lnTo>
                        <a:pt x="2073587" y="1407472"/>
                      </a:lnTo>
                      <a:lnTo>
                        <a:pt x="2073587" y="1439746"/>
                      </a:lnTo>
                      <a:lnTo>
                        <a:pt x="2146766" y="1439746"/>
                      </a:lnTo>
                      <a:lnTo>
                        <a:pt x="2146766" y="1461793"/>
                      </a:lnTo>
                      <a:lnTo>
                        <a:pt x="2334967" y="1461793"/>
                      </a:lnTo>
                      <a:lnTo>
                        <a:pt x="2334967" y="1480557"/>
                      </a:lnTo>
                      <a:lnTo>
                        <a:pt x="2406551" y="1480557"/>
                      </a:lnTo>
                      <a:lnTo>
                        <a:pt x="2557130" y="1480557"/>
                      </a:lnTo>
                      <a:lnTo>
                        <a:pt x="2557130" y="1505888"/>
                      </a:lnTo>
                      <a:lnTo>
                        <a:pt x="2810442" y="1505888"/>
                      </a:lnTo>
                      <a:lnTo>
                        <a:pt x="2810442" y="1528499"/>
                      </a:lnTo>
                      <a:lnTo>
                        <a:pt x="3167517" y="1528499"/>
                      </a:lnTo>
                      <a:lnTo>
                        <a:pt x="3273438" y="1528499"/>
                      </a:lnTo>
                      <a:lnTo>
                        <a:pt x="3273438" y="1551015"/>
                      </a:lnTo>
                      <a:lnTo>
                        <a:pt x="3709509" y="1551015"/>
                      </a:lnTo>
                      <a:lnTo>
                        <a:pt x="3709509" y="1585447"/>
                      </a:lnTo>
                      <a:lnTo>
                        <a:pt x="3753229" y="1585447"/>
                      </a:lnTo>
                      <a:lnTo>
                        <a:pt x="3812053" y="1585447"/>
                      </a:lnTo>
                      <a:lnTo>
                        <a:pt x="3812053" y="1639205"/>
                      </a:lnTo>
                      <a:lnTo>
                        <a:pt x="4212191" y="1639205"/>
                      </a:lnTo>
                      <a:lnTo>
                        <a:pt x="4668246" y="1639205"/>
                      </a:lnTo>
                      <a:lnTo>
                        <a:pt x="5400033" y="1639205"/>
                      </a:lnTo>
                    </a:path>
                  </a:pathLst>
                </a:custGeom>
                <a:noFill/>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nvGrpSpPr>
                <p:cNvPr id="187" name="Graphic 211">
                  <a:extLst>
                    <a:ext uri="{FF2B5EF4-FFF2-40B4-BE49-F238E27FC236}">
                      <a16:creationId xmlns:a16="http://schemas.microsoft.com/office/drawing/2014/main" id="{F21B6FFC-EEEF-9AF6-6C0A-77C967139425}"/>
                    </a:ext>
                  </a:extLst>
                </p:cNvPr>
                <p:cNvGrpSpPr/>
                <p:nvPr/>
              </p:nvGrpSpPr>
              <p:grpSpPr>
                <a:xfrm>
                  <a:off x="2294453" y="1398878"/>
                  <a:ext cx="5242698" cy="1605899"/>
                  <a:chOff x="2294453" y="1398878"/>
                  <a:chExt cx="5242698" cy="1605899"/>
                </a:xfrm>
              </p:grpSpPr>
              <p:sp>
                <p:nvSpPr>
                  <p:cNvPr id="188" name="Freeform: Shape 187">
                    <a:extLst>
                      <a:ext uri="{FF2B5EF4-FFF2-40B4-BE49-F238E27FC236}">
                        <a16:creationId xmlns:a16="http://schemas.microsoft.com/office/drawing/2014/main" id="{8D3CB5FD-102D-4446-FBED-20981685E2FC}"/>
                      </a:ext>
                    </a:extLst>
                  </p:cNvPr>
                  <p:cNvSpPr/>
                  <p:nvPr/>
                </p:nvSpPr>
                <p:spPr>
                  <a:xfrm>
                    <a:off x="7501594" y="2933850"/>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89" name="Freeform: Shape 188">
                    <a:extLst>
                      <a:ext uri="{FF2B5EF4-FFF2-40B4-BE49-F238E27FC236}">
                        <a16:creationId xmlns:a16="http://schemas.microsoft.com/office/drawing/2014/main" id="{9410FBFA-7049-9BA2-CB4C-A026F574854D}"/>
                      </a:ext>
                    </a:extLst>
                  </p:cNvPr>
                  <p:cNvSpPr/>
                  <p:nvPr/>
                </p:nvSpPr>
                <p:spPr>
                  <a:xfrm>
                    <a:off x="7466130" y="2969314"/>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0" name="Freeform: Shape 189">
                    <a:extLst>
                      <a:ext uri="{FF2B5EF4-FFF2-40B4-BE49-F238E27FC236}">
                        <a16:creationId xmlns:a16="http://schemas.microsoft.com/office/drawing/2014/main" id="{6764372D-5369-4AEB-9B9C-ED41D584BB62}"/>
                      </a:ext>
                    </a:extLst>
                  </p:cNvPr>
                  <p:cNvSpPr/>
                  <p:nvPr/>
                </p:nvSpPr>
                <p:spPr>
                  <a:xfrm>
                    <a:off x="7043382" y="2933850"/>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1" name="Freeform: Shape 190">
                    <a:extLst>
                      <a:ext uri="{FF2B5EF4-FFF2-40B4-BE49-F238E27FC236}">
                        <a16:creationId xmlns:a16="http://schemas.microsoft.com/office/drawing/2014/main" id="{12470C24-E50D-9284-4C02-C21FE6976CE7}"/>
                      </a:ext>
                    </a:extLst>
                  </p:cNvPr>
                  <p:cNvSpPr/>
                  <p:nvPr/>
                </p:nvSpPr>
                <p:spPr>
                  <a:xfrm>
                    <a:off x="7007918" y="2969314"/>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2" name="Freeform: Shape 191">
                    <a:extLst>
                      <a:ext uri="{FF2B5EF4-FFF2-40B4-BE49-F238E27FC236}">
                        <a16:creationId xmlns:a16="http://schemas.microsoft.com/office/drawing/2014/main" id="{0D1682BF-750C-A07C-65F8-856D95F016D8}"/>
                      </a:ext>
                    </a:extLst>
                  </p:cNvPr>
                  <p:cNvSpPr/>
                  <p:nvPr/>
                </p:nvSpPr>
                <p:spPr>
                  <a:xfrm>
                    <a:off x="6940181" y="2933850"/>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3" name="Freeform: Shape 192">
                    <a:extLst>
                      <a:ext uri="{FF2B5EF4-FFF2-40B4-BE49-F238E27FC236}">
                        <a16:creationId xmlns:a16="http://schemas.microsoft.com/office/drawing/2014/main" id="{15BFFDE3-31A7-FBB5-F980-7874A0E82523}"/>
                      </a:ext>
                    </a:extLst>
                  </p:cNvPr>
                  <p:cNvSpPr/>
                  <p:nvPr/>
                </p:nvSpPr>
                <p:spPr>
                  <a:xfrm>
                    <a:off x="6904624" y="2969314"/>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4" name="Freeform: Shape 193">
                    <a:extLst>
                      <a:ext uri="{FF2B5EF4-FFF2-40B4-BE49-F238E27FC236}">
                        <a16:creationId xmlns:a16="http://schemas.microsoft.com/office/drawing/2014/main" id="{1783D4F0-BA51-94E3-9DEE-91251E267EFA}"/>
                      </a:ext>
                    </a:extLst>
                  </p:cNvPr>
                  <p:cNvSpPr/>
                  <p:nvPr/>
                </p:nvSpPr>
                <p:spPr>
                  <a:xfrm>
                    <a:off x="6199011" y="2933850"/>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5" name="Freeform: Shape 194">
                    <a:extLst>
                      <a:ext uri="{FF2B5EF4-FFF2-40B4-BE49-F238E27FC236}">
                        <a16:creationId xmlns:a16="http://schemas.microsoft.com/office/drawing/2014/main" id="{9B7BF7CF-8193-7547-40D2-C4B7DCCD0BF2}"/>
                      </a:ext>
                    </a:extLst>
                  </p:cNvPr>
                  <p:cNvSpPr/>
                  <p:nvPr/>
                </p:nvSpPr>
                <p:spPr>
                  <a:xfrm>
                    <a:off x="6163548" y="2969314"/>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6" name="Freeform: Shape 195">
                    <a:extLst>
                      <a:ext uri="{FF2B5EF4-FFF2-40B4-BE49-F238E27FC236}">
                        <a16:creationId xmlns:a16="http://schemas.microsoft.com/office/drawing/2014/main" id="{55397625-2B4A-F093-11E8-839724C0CF47}"/>
                      </a:ext>
                    </a:extLst>
                  </p:cNvPr>
                  <p:cNvSpPr/>
                  <p:nvPr/>
                </p:nvSpPr>
                <p:spPr>
                  <a:xfrm>
                    <a:off x="6048432" y="2933850"/>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7" name="Freeform: Shape 196">
                    <a:extLst>
                      <a:ext uri="{FF2B5EF4-FFF2-40B4-BE49-F238E27FC236}">
                        <a16:creationId xmlns:a16="http://schemas.microsoft.com/office/drawing/2014/main" id="{0C8A8566-C2CD-6601-7AED-29C965DA7EC5}"/>
                      </a:ext>
                    </a:extLst>
                  </p:cNvPr>
                  <p:cNvSpPr/>
                  <p:nvPr/>
                </p:nvSpPr>
                <p:spPr>
                  <a:xfrm>
                    <a:off x="6012968" y="2969314"/>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8" name="Freeform: Shape 197">
                    <a:extLst>
                      <a:ext uri="{FF2B5EF4-FFF2-40B4-BE49-F238E27FC236}">
                        <a16:creationId xmlns:a16="http://schemas.microsoft.com/office/drawing/2014/main" id="{4B123CF8-DE71-A57D-7C64-9DE7C7AB6377}"/>
                      </a:ext>
                    </a:extLst>
                  </p:cNvPr>
                  <p:cNvSpPr/>
                  <p:nvPr/>
                </p:nvSpPr>
                <p:spPr>
                  <a:xfrm>
                    <a:off x="5209971" y="281976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199" name="Freeform: Shape 198">
                    <a:extLst>
                      <a:ext uri="{FF2B5EF4-FFF2-40B4-BE49-F238E27FC236}">
                        <a16:creationId xmlns:a16="http://schemas.microsoft.com/office/drawing/2014/main" id="{72A1D7DF-1E91-9974-5889-93708B02E0DE}"/>
                      </a:ext>
                    </a:extLst>
                  </p:cNvPr>
                  <p:cNvSpPr/>
                  <p:nvPr/>
                </p:nvSpPr>
                <p:spPr>
                  <a:xfrm>
                    <a:off x="5174508" y="2855324"/>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0" name="Freeform: Shape 199">
                    <a:extLst>
                      <a:ext uri="{FF2B5EF4-FFF2-40B4-BE49-F238E27FC236}">
                        <a16:creationId xmlns:a16="http://schemas.microsoft.com/office/drawing/2014/main" id="{7CC3A2E6-91CB-CCB1-CD73-0355B2A38D6D}"/>
                      </a:ext>
                    </a:extLst>
                  </p:cNvPr>
                  <p:cNvSpPr/>
                  <p:nvPr/>
                </p:nvSpPr>
                <p:spPr>
                  <a:xfrm>
                    <a:off x="5452587" y="2843503"/>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1" name="Freeform: Shape 200">
                    <a:extLst>
                      <a:ext uri="{FF2B5EF4-FFF2-40B4-BE49-F238E27FC236}">
                        <a16:creationId xmlns:a16="http://schemas.microsoft.com/office/drawing/2014/main" id="{81513111-8D8A-E80A-5E06-CF8A73E461F8}"/>
                      </a:ext>
                    </a:extLst>
                  </p:cNvPr>
                  <p:cNvSpPr/>
                  <p:nvPr/>
                </p:nvSpPr>
                <p:spPr>
                  <a:xfrm>
                    <a:off x="5417030" y="2878966"/>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2" name="Freeform: Shape 201">
                    <a:extLst>
                      <a:ext uri="{FF2B5EF4-FFF2-40B4-BE49-F238E27FC236}">
                        <a16:creationId xmlns:a16="http://schemas.microsoft.com/office/drawing/2014/main" id="{B2454CA7-51FA-1D4F-05F2-6AE493CDF51A}"/>
                      </a:ext>
                    </a:extLst>
                  </p:cNvPr>
                  <p:cNvSpPr/>
                  <p:nvPr/>
                </p:nvSpPr>
                <p:spPr>
                  <a:xfrm>
                    <a:off x="5790336" y="2843503"/>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3" name="Freeform: Shape 202">
                    <a:extLst>
                      <a:ext uri="{FF2B5EF4-FFF2-40B4-BE49-F238E27FC236}">
                        <a16:creationId xmlns:a16="http://schemas.microsoft.com/office/drawing/2014/main" id="{B49C1F1A-5850-19B6-A887-A46B75358277}"/>
                      </a:ext>
                    </a:extLst>
                  </p:cNvPr>
                  <p:cNvSpPr/>
                  <p:nvPr/>
                </p:nvSpPr>
                <p:spPr>
                  <a:xfrm>
                    <a:off x="5754778" y="2878966"/>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4" name="Freeform: Shape 203">
                    <a:extLst>
                      <a:ext uri="{FF2B5EF4-FFF2-40B4-BE49-F238E27FC236}">
                        <a16:creationId xmlns:a16="http://schemas.microsoft.com/office/drawing/2014/main" id="{7D271CB2-F512-8E8E-FC2C-F52DE6807DEF}"/>
                      </a:ext>
                    </a:extLst>
                  </p:cNvPr>
                  <p:cNvSpPr/>
                  <p:nvPr/>
                </p:nvSpPr>
                <p:spPr>
                  <a:xfrm>
                    <a:off x="5816136" y="2883282"/>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5" name="Freeform: Shape 204">
                    <a:extLst>
                      <a:ext uri="{FF2B5EF4-FFF2-40B4-BE49-F238E27FC236}">
                        <a16:creationId xmlns:a16="http://schemas.microsoft.com/office/drawing/2014/main" id="{47C31C76-BB82-5AE8-A8CF-0FAF5790F4DD}"/>
                      </a:ext>
                    </a:extLst>
                  </p:cNvPr>
                  <p:cNvSpPr/>
                  <p:nvPr/>
                </p:nvSpPr>
                <p:spPr>
                  <a:xfrm>
                    <a:off x="5780578" y="2918745"/>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6" name="Freeform: Shape 205">
                    <a:extLst>
                      <a:ext uri="{FF2B5EF4-FFF2-40B4-BE49-F238E27FC236}">
                        <a16:creationId xmlns:a16="http://schemas.microsoft.com/office/drawing/2014/main" id="{142E6D0D-4AB4-F7FE-8C25-DB29DB850F9E}"/>
                      </a:ext>
                    </a:extLst>
                  </p:cNvPr>
                  <p:cNvSpPr/>
                  <p:nvPr/>
                </p:nvSpPr>
                <p:spPr>
                  <a:xfrm>
                    <a:off x="4914723" y="281976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7" name="Freeform: Shape 206">
                    <a:extLst>
                      <a:ext uri="{FF2B5EF4-FFF2-40B4-BE49-F238E27FC236}">
                        <a16:creationId xmlns:a16="http://schemas.microsoft.com/office/drawing/2014/main" id="{880BD4A8-6625-0432-D507-79CE61DAA953}"/>
                      </a:ext>
                    </a:extLst>
                  </p:cNvPr>
                  <p:cNvSpPr/>
                  <p:nvPr/>
                </p:nvSpPr>
                <p:spPr>
                  <a:xfrm>
                    <a:off x="4879259" y="2855324"/>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8" name="Freeform: Shape 207">
                    <a:extLst>
                      <a:ext uri="{FF2B5EF4-FFF2-40B4-BE49-F238E27FC236}">
                        <a16:creationId xmlns:a16="http://schemas.microsoft.com/office/drawing/2014/main" id="{30233704-B721-A1BB-F39A-B29981778C29}"/>
                      </a:ext>
                    </a:extLst>
                  </p:cNvPr>
                  <p:cNvSpPr/>
                  <p:nvPr/>
                </p:nvSpPr>
                <p:spPr>
                  <a:xfrm>
                    <a:off x="4476964" y="2772482"/>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09" name="Freeform: Shape 208">
                    <a:extLst>
                      <a:ext uri="{FF2B5EF4-FFF2-40B4-BE49-F238E27FC236}">
                        <a16:creationId xmlns:a16="http://schemas.microsoft.com/office/drawing/2014/main" id="{38945E3B-B43C-5DC6-1537-F5B4F298026F}"/>
                      </a:ext>
                    </a:extLst>
                  </p:cNvPr>
                  <p:cNvSpPr/>
                  <p:nvPr/>
                </p:nvSpPr>
                <p:spPr>
                  <a:xfrm>
                    <a:off x="4441406" y="2807945"/>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10" name="Freeform: Shape 209">
                    <a:extLst>
                      <a:ext uri="{FF2B5EF4-FFF2-40B4-BE49-F238E27FC236}">
                        <a16:creationId xmlns:a16="http://schemas.microsoft.com/office/drawing/2014/main" id="{4BD05740-F925-386F-EBD7-1879395369F3}"/>
                      </a:ext>
                    </a:extLst>
                  </p:cNvPr>
                  <p:cNvSpPr/>
                  <p:nvPr/>
                </p:nvSpPr>
                <p:spPr>
                  <a:xfrm>
                    <a:off x="4425269" y="276103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11" name="Freeform: Shape 210">
                    <a:extLst>
                      <a:ext uri="{FF2B5EF4-FFF2-40B4-BE49-F238E27FC236}">
                        <a16:creationId xmlns:a16="http://schemas.microsoft.com/office/drawing/2014/main" id="{34221275-0757-23D7-E610-D955FDB5B903}"/>
                      </a:ext>
                    </a:extLst>
                  </p:cNvPr>
                  <p:cNvSpPr/>
                  <p:nvPr/>
                </p:nvSpPr>
                <p:spPr>
                  <a:xfrm>
                    <a:off x="4389806" y="2796499"/>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12" name="Freeform: Shape 211">
                    <a:extLst>
                      <a:ext uri="{FF2B5EF4-FFF2-40B4-BE49-F238E27FC236}">
                        <a16:creationId xmlns:a16="http://schemas.microsoft.com/office/drawing/2014/main" id="{1F0E02CF-BF03-588C-5533-86E699ACECDA}"/>
                      </a:ext>
                    </a:extLst>
                  </p:cNvPr>
                  <p:cNvSpPr/>
                  <p:nvPr/>
                </p:nvSpPr>
                <p:spPr>
                  <a:xfrm>
                    <a:off x="4151036" y="266055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13" name="Freeform: Shape 212">
                    <a:extLst>
                      <a:ext uri="{FF2B5EF4-FFF2-40B4-BE49-F238E27FC236}">
                        <a16:creationId xmlns:a16="http://schemas.microsoft.com/office/drawing/2014/main" id="{4D3B0427-0788-714C-6C8E-CF1F4729E717}"/>
                      </a:ext>
                    </a:extLst>
                  </p:cNvPr>
                  <p:cNvSpPr/>
                  <p:nvPr/>
                </p:nvSpPr>
                <p:spPr>
                  <a:xfrm>
                    <a:off x="4115573" y="2696113"/>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14" name="Freeform: Shape 213">
                    <a:extLst>
                      <a:ext uri="{FF2B5EF4-FFF2-40B4-BE49-F238E27FC236}">
                        <a16:creationId xmlns:a16="http://schemas.microsoft.com/office/drawing/2014/main" id="{F6CA785F-937A-3D6D-0A13-EFAE2915CF0D}"/>
                      </a:ext>
                    </a:extLst>
                  </p:cNvPr>
                  <p:cNvSpPr/>
                  <p:nvPr/>
                </p:nvSpPr>
                <p:spPr>
                  <a:xfrm>
                    <a:off x="3928404" y="2630440"/>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15" name="Freeform: Shape 214">
                    <a:extLst>
                      <a:ext uri="{FF2B5EF4-FFF2-40B4-BE49-F238E27FC236}">
                        <a16:creationId xmlns:a16="http://schemas.microsoft.com/office/drawing/2014/main" id="{B74D6376-89B9-E434-B0C9-B143A83F7DC4}"/>
                      </a:ext>
                    </a:extLst>
                  </p:cNvPr>
                  <p:cNvSpPr/>
                  <p:nvPr/>
                </p:nvSpPr>
                <p:spPr>
                  <a:xfrm>
                    <a:off x="3892847" y="2665997"/>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16" name="Freeform: Shape 215">
                    <a:extLst>
                      <a:ext uri="{FF2B5EF4-FFF2-40B4-BE49-F238E27FC236}">
                        <a16:creationId xmlns:a16="http://schemas.microsoft.com/office/drawing/2014/main" id="{FF51082C-E753-C0FA-C1D9-8EAFF8C817A0}"/>
                      </a:ext>
                    </a:extLst>
                  </p:cNvPr>
                  <p:cNvSpPr/>
                  <p:nvPr/>
                </p:nvSpPr>
                <p:spPr>
                  <a:xfrm>
                    <a:off x="3846594" y="2589628"/>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17" name="Freeform: Shape 216">
                    <a:extLst>
                      <a:ext uri="{FF2B5EF4-FFF2-40B4-BE49-F238E27FC236}">
                        <a16:creationId xmlns:a16="http://schemas.microsoft.com/office/drawing/2014/main" id="{C2CA04F4-06D7-13E8-7E90-F367236B1B26}"/>
                      </a:ext>
                    </a:extLst>
                  </p:cNvPr>
                  <p:cNvSpPr/>
                  <p:nvPr/>
                </p:nvSpPr>
                <p:spPr>
                  <a:xfrm>
                    <a:off x="3811130" y="262509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18" name="Freeform: Shape 217">
                    <a:extLst>
                      <a:ext uri="{FF2B5EF4-FFF2-40B4-BE49-F238E27FC236}">
                        <a16:creationId xmlns:a16="http://schemas.microsoft.com/office/drawing/2014/main" id="{713E3936-8D4C-B358-AC3E-3911B6AB4C97}"/>
                      </a:ext>
                    </a:extLst>
                  </p:cNvPr>
                  <p:cNvSpPr/>
                  <p:nvPr/>
                </p:nvSpPr>
                <p:spPr>
                  <a:xfrm>
                    <a:off x="3877836" y="259497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19" name="Freeform: Shape 218">
                    <a:extLst>
                      <a:ext uri="{FF2B5EF4-FFF2-40B4-BE49-F238E27FC236}">
                        <a16:creationId xmlns:a16="http://schemas.microsoft.com/office/drawing/2014/main" id="{1B8D829A-398C-590F-B0A8-FBE515A6CAD3}"/>
                      </a:ext>
                    </a:extLst>
                  </p:cNvPr>
                  <p:cNvSpPr/>
                  <p:nvPr/>
                </p:nvSpPr>
                <p:spPr>
                  <a:xfrm>
                    <a:off x="3842278" y="2630440"/>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20" name="Freeform: Shape 219">
                    <a:extLst>
                      <a:ext uri="{FF2B5EF4-FFF2-40B4-BE49-F238E27FC236}">
                        <a16:creationId xmlns:a16="http://schemas.microsoft.com/office/drawing/2014/main" id="{5C798639-9D16-127A-19EF-E8E07F0FA495}"/>
                      </a:ext>
                    </a:extLst>
                  </p:cNvPr>
                  <p:cNvSpPr/>
                  <p:nvPr/>
                </p:nvSpPr>
                <p:spPr>
                  <a:xfrm>
                    <a:off x="3892847" y="2594976"/>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21" name="Freeform: Shape 220">
                    <a:extLst>
                      <a:ext uri="{FF2B5EF4-FFF2-40B4-BE49-F238E27FC236}">
                        <a16:creationId xmlns:a16="http://schemas.microsoft.com/office/drawing/2014/main" id="{E35C5221-DC90-7CF2-0C65-1C147B8129F8}"/>
                      </a:ext>
                    </a:extLst>
                  </p:cNvPr>
                  <p:cNvSpPr/>
                  <p:nvPr/>
                </p:nvSpPr>
                <p:spPr>
                  <a:xfrm>
                    <a:off x="3857383" y="2630440"/>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22" name="Freeform: Shape 221">
                    <a:extLst>
                      <a:ext uri="{FF2B5EF4-FFF2-40B4-BE49-F238E27FC236}">
                        <a16:creationId xmlns:a16="http://schemas.microsoft.com/office/drawing/2014/main" id="{060D482E-1E0C-F4F4-6D1F-6FB2675DA263}"/>
                      </a:ext>
                    </a:extLst>
                  </p:cNvPr>
                  <p:cNvSpPr/>
                  <p:nvPr/>
                </p:nvSpPr>
                <p:spPr>
                  <a:xfrm>
                    <a:off x="3906826" y="2605765"/>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23" name="Freeform: Shape 222">
                    <a:extLst>
                      <a:ext uri="{FF2B5EF4-FFF2-40B4-BE49-F238E27FC236}">
                        <a16:creationId xmlns:a16="http://schemas.microsoft.com/office/drawing/2014/main" id="{FA4E3354-ED5E-AD2F-E86C-10FDC1A81C3D}"/>
                      </a:ext>
                    </a:extLst>
                  </p:cNvPr>
                  <p:cNvSpPr/>
                  <p:nvPr/>
                </p:nvSpPr>
                <p:spPr>
                  <a:xfrm>
                    <a:off x="3871362" y="2641229"/>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24" name="Freeform: Shape 223">
                    <a:extLst>
                      <a:ext uri="{FF2B5EF4-FFF2-40B4-BE49-F238E27FC236}">
                        <a16:creationId xmlns:a16="http://schemas.microsoft.com/office/drawing/2014/main" id="{0FD5B50C-9244-81EE-4EA7-FCC7EE8E2C82}"/>
                      </a:ext>
                    </a:extLst>
                  </p:cNvPr>
                  <p:cNvSpPr/>
                  <p:nvPr/>
                </p:nvSpPr>
                <p:spPr>
                  <a:xfrm>
                    <a:off x="3661583" y="253474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25" name="Freeform: Shape 224">
                    <a:extLst>
                      <a:ext uri="{FF2B5EF4-FFF2-40B4-BE49-F238E27FC236}">
                        <a16:creationId xmlns:a16="http://schemas.microsoft.com/office/drawing/2014/main" id="{2938BE34-53B4-2C6E-B612-ED6D6F66FB11}"/>
                      </a:ext>
                    </a:extLst>
                  </p:cNvPr>
                  <p:cNvSpPr/>
                  <p:nvPr/>
                </p:nvSpPr>
                <p:spPr>
                  <a:xfrm>
                    <a:off x="3626119" y="2570208"/>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26" name="Freeform: Shape 225">
                    <a:extLst>
                      <a:ext uri="{FF2B5EF4-FFF2-40B4-BE49-F238E27FC236}">
                        <a16:creationId xmlns:a16="http://schemas.microsoft.com/office/drawing/2014/main" id="{FDC71952-1AFD-E676-11B6-3907D03739FD}"/>
                      </a:ext>
                    </a:extLst>
                  </p:cNvPr>
                  <p:cNvSpPr/>
                  <p:nvPr/>
                </p:nvSpPr>
                <p:spPr>
                  <a:xfrm>
                    <a:off x="3397013" y="2405649"/>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27" name="Freeform: Shape 226">
                    <a:extLst>
                      <a:ext uri="{FF2B5EF4-FFF2-40B4-BE49-F238E27FC236}">
                        <a16:creationId xmlns:a16="http://schemas.microsoft.com/office/drawing/2014/main" id="{A0F58317-1575-69DC-6BEF-7E5BEC65B0B5}"/>
                      </a:ext>
                    </a:extLst>
                  </p:cNvPr>
                  <p:cNvSpPr/>
                  <p:nvPr/>
                </p:nvSpPr>
                <p:spPr>
                  <a:xfrm>
                    <a:off x="3361550" y="2441207"/>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28" name="Freeform: Shape 227">
                    <a:extLst>
                      <a:ext uri="{FF2B5EF4-FFF2-40B4-BE49-F238E27FC236}">
                        <a16:creationId xmlns:a16="http://schemas.microsoft.com/office/drawing/2014/main" id="{D00699AE-D295-1B52-ACC9-ED53E70426A8}"/>
                      </a:ext>
                    </a:extLst>
                  </p:cNvPr>
                  <p:cNvSpPr/>
                  <p:nvPr/>
                </p:nvSpPr>
                <p:spPr>
                  <a:xfrm>
                    <a:off x="3116307" y="2232460"/>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29" name="Freeform: Shape 228">
                    <a:extLst>
                      <a:ext uri="{FF2B5EF4-FFF2-40B4-BE49-F238E27FC236}">
                        <a16:creationId xmlns:a16="http://schemas.microsoft.com/office/drawing/2014/main" id="{4CFBD56A-963D-304E-2628-1B26BA1CA172}"/>
                      </a:ext>
                    </a:extLst>
                  </p:cNvPr>
                  <p:cNvSpPr/>
                  <p:nvPr/>
                </p:nvSpPr>
                <p:spPr>
                  <a:xfrm>
                    <a:off x="3080749" y="2268017"/>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0" name="Freeform: Shape 229">
                    <a:extLst>
                      <a:ext uri="{FF2B5EF4-FFF2-40B4-BE49-F238E27FC236}">
                        <a16:creationId xmlns:a16="http://schemas.microsoft.com/office/drawing/2014/main" id="{0EBEA1AC-2B8D-0AD4-70CC-CA33A310C635}"/>
                      </a:ext>
                    </a:extLst>
                  </p:cNvPr>
                  <p:cNvSpPr/>
                  <p:nvPr/>
                </p:nvSpPr>
                <p:spPr>
                  <a:xfrm>
                    <a:off x="3102328" y="2213133"/>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1" name="Freeform: Shape 230">
                    <a:extLst>
                      <a:ext uri="{FF2B5EF4-FFF2-40B4-BE49-F238E27FC236}">
                        <a16:creationId xmlns:a16="http://schemas.microsoft.com/office/drawing/2014/main" id="{FF2335C4-9F06-BD8B-A9E0-593639CE17EF}"/>
                      </a:ext>
                    </a:extLst>
                  </p:cNvPr>
                  <p:cNvSpPr/>
                  <p:nvPr/>
                </p:nvSpPr>
                <p:spPr>
                  <a:xfrm>
                    <a:off x="3066770" y="2248596"/>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2" name="Freeform: Shape 231">
                    <a:extLst>
                      <a:ext uri="{FF2B5EF4-FFF2-40B4-BE49-F238E27FC236}">
                        <a16:creationId xmlns:a16="http://schemas.microsoft.com/office/drawing/2014/main" id="{DC79F5B0-D6B7-846E-8176-02A8C0281624}"/>
                      </a:ext>
                    </a:extLst>
                  </p:cNvPr>
                  <p:cNvSpPr/>
                  <p:nvPr/>
                </p:nvSpPr>
                <p:spPr>
                  <a:xfrm>
                    <a:off x="3094728" y="2175511"/>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3" name="Freeform: Shape 232">
                    <a:extLst>
                      <a:ext uri="{FF2B5EF4-FFF2-40B4-BE49-F238E27FC236}">
                        <a16:creationId xmlns:a16="http://schemas.microsoft.com/office/drawing/2014/main" id="{4DD99C97-CC2E-263F-A78A-FF99C127F983}"/>
                      </a:ext>
                    </a:extLst>
                  </p:cNvPr>
                  <p:cNvSpPr/>
                  <p:nvPr/>
                </p:nvSpPr>
                <p:spPr>
                  <a:xfrm>
                    <a:off x="3059265" y="2210975"/>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4" name="Freeform: Shape 233">
                    <a:extLst>
                      <a:ext uri="{FF2B5EF4-FFF2-40B4-BE49-F238E27FC236}">
                        <a16:creationId xmlns:a16="http://schemas.microsoft.com/office/drawing/2014/main" id="{F91F52C2-09BF-8180-FA76-6F8566B10C65}"/>
                      </a:ext>
                    </a:extLst>
                  </p:cNvPr>
                  <p:cNvSpPr/>
                  <p:nvPr/>
                </p:nvSpPr>
                <p:spPr>
                  <a:xfrm>
                    <a:off x="2858680" y="2018459"/>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5" name="Freeform: Shape 234">
                    <a:extLst>
                      <a:ext uri="{FF2B5EF4-FFF2-40B4-BE49-F238E27FC236}">
                        <a16:creationId xmlns:a16="http://schemas.microsoft.com/office/drawing/2014/main" id="{F2ABEBBF-099F-7BBA-AC7B-AE5425D71C54}"/>
                      </a:ext>
                    </a:extLst>
                  </p:cNvPr>
                  <p:cNvSpPr/>
                  <p:nvPr/>
                </p:nvSpPr>
                <p:spPr>
                  <a:xfrm>
                    <a:off x="2823123" y="205392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6" name="Freeform: Shape 235">
                    <a:extLst>
                      <a:ext uri="{FF2B5EF4-FFF2-40B4-BE49-F238E27FC236}">
                        <a16:creationId xmlns:a16="http://schemas.microsoft.com/office/drawing/2014/main" id="{154F4DF5-9EF3-DBBE-8376-0D1DEBC727E2}"/>
                      </a:ext>
                    </a:extLst>
                  </p:cNvPr>
                  <p:cNvSpPr/>
                  <p:nvPr/>
                </p:nvSpPr>
                <p:spPr>
                  <a:xfrm>
                    <a:off x="2843012" y="1964700"/>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7" name="Freeform: Shape 236">
                    <a:extLst>
                      <a:ext uri="{FF2B5EF4-FFF2-40B4-BE49-F238E27FC236}">
                        <a16:creationId xmlns:a16="http://schemas.microsoft.com/office/drawing/2014/main" id="{A2160B33-7E3E-4122-D78B-CE35670628B1}"/>
                      </a:ext>
                    </a:extLst>
                  </p:cNvPr>
                  <p:cNvSpPr/>
                  <p:nvPr/>
                </p:nvSpPr>
                <p:spPr>
                  <a:xfrm>
                    <a:off x="2807549" y="2000164"/>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8" name="Freeform: Shape 237">
                    <a:extLst>
                      <a:ext uri="{FF2B5EF4-FFF2-40B4-BE49-F238E27FC236}">
                        <a16:creationId xmlns:a16="http://schemas.microsoft.com/office/drawing/2014/main" id="{18493C92-0AFA-969F-AC96-D1F5F65E2898}"/>
                      </a:ext>
                    </a:extLst>
                  </p:cNvPr>
                  <p:cNvSpPr/>
                  <p:nvPr/>
                </p:nvSpPr>
                <p:spPr>
                  <a:xfrm>
                    <a:off x="2922664" y="2114717"/>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39" name="Freeform: Shape 238">
                    <a:extLst>
                      <a:ext uri="{FF2B5EF4-FFF2-40B4-BE49-F238E27FC236}">
                        <a16:creationId xmlns:a16="http://schemas.microsoft.com/office/drawing/2014/main" id="{0DB4923E-6679-835F-9E9E-E132E6D17C97}"/>
                      </a:ext>
                    </a:extLst>
                  </p:cNvPr>
                  <p:cNvSpPr/>
                  <p:nvPr/>
                </p:nvSpPr>
                <p:spPr>
                  <a:xfrm>
                    <a:off x="2887201" y="2150180"/>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0" name="Freeform: Shape 239">
                    <a:extLst>
                      <a:ext uri="{FF2B5EF4-FFF2-40B4-BE49-F238E27FC236}">
                        <a16:creationId xmlns:a16="http://schemas.microsoft.com/office/drawing/2014/main" id="{8863C3EA-BE26-5734-715F-B1C279E2115C}"/>
                      </a:ext>
                    </a:extLst>
                  </p:cNvPr>
                  <p:cNvSpPr/>
                  <p:nvPr/>
                </p:nvSpPr>
                <p:spPr>
                  <a:xfrm>
                    <a:off x="2937676" y="2114717"/>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1" name="Freeform: Shape 240">
                    <a:extLst>
                      <a:ext uri="{FF2B5EF4-FFF2-40B4-BE49-F238E27FC236}">
                        <a16:creationId xmlns:a16="http://schemas.microsoft.com/office/drawing/2014/main" id="{05480BF4-58FC-47F7-4862-DE038A744E05}"/>
                      </a:ext>
                    </a:extLst>
                  </p:cNvPr>
                  <p:cNvSpPr/>
                  <p:nvPr/>
                </p:nvSpPr>
                <p:spPr>
                  <a:xfrm>
                    <a:off x="2902212" y="2150180"/>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2" name="Freeform: Shape 241">
                    <a:extLst>
                      <a:ext uri="{FF2B5EF4-FFF2-40B4-BE49-F238E27FC236}">
                        <a16:creationId xmlns:a16="http://schemas.microsoft.com/office/drawing/2014/main" id="{C6DE691A-3FC7-327A-8D4D-4DE95DDC40A7}"/>
                      </a:ext>
                    </a:extLst>
                  </p:cNvPr>
                  <p:cNvSpPr/>
                  <p:nvPr/>
                </p:nvSpPr>
                <p:spPr>
                  <a:xfrm>
                    <a:off x="2878570" y="2074375"/>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3" name="Freeform: Shape 242">
                    <a:extLst>
                      <a:ext uri="{FF2B5EF4-FFF2-40B4-BE49-F238E27FC236}">
                        <a16:creationId xmlns:a16="http://schemas.microsoft.com/office/drawing/2014/main" id="{A1BAD2BE-2D23-06CE-2C07-856FEBC3DEF9}"/>
                      </a:ext>
                    </a:extLst>
                  </p:cNvPr>
                  <p:cNvSpPr/>
                  <p:nvPr/>
                </p:nvSpPr>
                <p:spPr>
                  <a:xfrm>
                    <a:off x="2843012" y="2109838"/>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4" name="Freeform: Shape 243">
                    <a:extLst>
                      <a:ext uri="{FF2B5EF4-FFF2-40B4-BE49-F238E27FC236}">
                        <a16:creationId xmlns:a16="http://schemas.microsoft.com/office/drawing/2014/main" id="{7790E049-679B-E40E-93B9-E3C08FE5E561}"/>
                      </a:ext>
                    </a:extLst>
                  </p:cNvPr>
                  <p:cNvSpPr/>
                  <p:nvPr/>
                </p:nvSpPr>
                <p:spPr>
                  <a:xfrm>
                    <a:off x="2604243" y="1836637"/>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5" name="Freeform: Shape 244">
                    <a:extLst>
                      <a:ext uri="{FF2B5EF4-FFF2-40B4-BE49-F238E27FC236}">
                        <a16:creationId xmlns:a16="http://schemas.microsoft.com/office/drawing/2014/main" id="{C07E0BF5-66F0-98EB-2188-95A984662165}"/>
                      </a:ext>
                    </a:extLst>
                  </p:cNvPr>
                  <p:cNvSpPr/>
                  <p:nvPr/>
                </p:nvSpPr>
                <p:spPr>
                  <a:xfrm>
                    <a:off x="2568779" y="1872195"/>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6" name="Freeform: Shape 245">
                    <a:extLst>
                      <a:ext uri="{FF2B5EF4-FFF2-40B4-BE49-F238E27FC236}">
                        <a16:creationId xmlns:a16="http://schemas.microsoft.com/office/drawing/2014/main" id="{9DF227B5-8DD5-4610-943A-3A5D22F692FD}"/>
                      </a:ext>
                    </a:extLst>
                  </p:cNvPr>
                  <p:cNvSpPr/>
                  <p:nvPr/>
                </p:nvSpPr>
                <p:spPr>
                  <a:xfrm>
                    <a:off x="2377295" y="1647311"/>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7" name="Freeform: Shape 246">
                    <a:extLst>
                      <a:ext uri="{FF2B5EF4-FFF2-40B4-BE49-F238E27FC236}">
                        <a16:creationId xmlns:a16="http://schemas.microsoft.com/office/drawing/2014/main" id="{954F80E7-C78A-008F-374D-D4469946BCBD}"/>
                      </a:ext>
                    </a:extLst>
                  </p:cNvPr>
                  <p:cNvSpPr/>
                  <p:nvPr/>
                </p:nvSpPr>
                <p:spPr>
                  <a:xfrm>
                    <a:off x="2341831" y="1682868"/>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8" name="Freeform: Shape 247">
                    <a:extLst>
                      <a:ext uri="{FF2B5EF4-FFF2-40B4-BE49-F238E27FC236}">
                        <a16:creationId xmlns:a16="http://schemas.microsoft.com/office/drawing/2014/main" id="{05B8A8F0-7CCA-91E8-F945-2721CEF9E63A}"/>
                      </a:ext>
                    </a:extLst>
                  </p:cNvPr>
                  <p:cNvSpPr/>
                  <p:nvPr/>
                </p:nvSpPr>
                <p:spPr>
                  <a:xfrm>
                    <a:off x="2365473" y="1589800"/>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49" name="Freeform: Shape 248">
                    <a:extLst>
                      <a:ext uri="{FF2B5EF4-FFF2-40B4-BE49-F238E27FC236}">
                        <a16:creationId xmlns:a16="http://schemas.microsoft.com/office/drawing/2014/main" id="{01895A47-67DE-C381-F9BF-7B87C362B023}"/>
                      </a:ext>
                    </a:extLst>
                  </p:cNvPr>
                  <p:cNvSpPr/>
                  <p:nvPr/>
                </p:nvSpPr>
                <p:spPr>
                  <a:xfrm>
                    <a:off x="2330010" y="1625263"/>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0" name="Freeform: Shape 249">
                    <a:extLst>
                      <a:ext uri="{FF2B5EF4-FFF2-40B4-BE49-F238E27FC236}">
                        <a16:creationId xmlns:a16="http://schemas.microsoft.com/office/drawing/2014/main" id="{625CE05C-9E9D-E93B-AC5C-B5454F5EFBC5}"/>
                      </a:ext>
                    </a:extLst>
                  </p:cNvPr>
                  <p:cNvSpPr/>
                  <p:nvPr/>
                </p:nvSpPr>
                <p:spPr>
                  <a:xfrm>
                    <a:off x="2349337" y="1451604"/>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1" name="Freeform: Shape 250">
                    <a:extLst>
                      <a:ext uri="{FF2B5EF4-FFF2-40B4-BE49-F238E27FC236}">
                        <a16:creationId xmlns:a16="http://schemas.microsoft.com/office/drawing/2014/main" id="{ADE36A5B-E549-9B06-BED3-B19F4534EB95}"/>
                      </a:ext>
                    </a:extLst>
                  </p:cNvPr>
                  <p:cNvSpPr/>
                  <p:nvPr/>
                </p:nvSpPr>
                <p:spPr>
                  <a:xfrm>
                    <a:off x="2313873" y="1487068"/>
                    <a:ext cx="70927" cy="9381"/>
                  </a:xfrm>
                  <a:custGeom>
                    <a:avLst/>
                    <a:gdLst>
                      <a:gd name="connsiteX0" fmla="*/ 70927 w 70927"/>
                      <a:gd name="connsiteY0" fmla="*/ 0 h 9381"/>
                      <a:gd name="connsiteX1" fmla="*/ 0 w 70927"/>
                      <a:gd name="connsiteY1" fmla="*/ 0 h 9381"/>
                    </a:gdLst>
                    <a:ahLst/>
                    <a:cxnLst>
                      <a:cxn ang="0">
                        <a:pos x="connsiteX0" y="connsiteY0"/>
                      </a:cxn>
                      <a:cxn ang="0">
                        <a:pos x="connsiteX1" y="connsiteY1"/>
                      </a:cxn>
                    </a:cxnLst>
                    <a:rect l="l" t="t" r="r" b="b"/>
                    <a:pathLst>
                      <a:path w="70927" h="9381">
                        <a:moveTo>
                          <a:pt x="70927"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2" name="Freeform: Shape 251">
                    <a:extLst>
                      <a:ext uri="{FF2B5EF4-FFF2-40B4-BE49-F238E27FC236}">
                        <a16:creationId xmlns:a16="http://schemas.microsoft.com/office/drawing/2014/main" id="{16611DE7-CBE2-B25A-A65F-518BAF2E5007}"/>
                      </a:ext>
                    </a:extLst>
                  </p:cNvPr>
                  <p:cNvSpPr/>
                  <p:nvPr/>
                </p:nvSpPr>
                <p:spPr>
                  <a:xfrm>
                    <a:off x="2330010" y="1425804"/>
                    <a:ext cx="9381" cy="70927"/>
                  </a:xfrm>
                  <a:custGeom>
                    <a:avLst/>
                    <a:gdLst>
                      <a:gd name="connsiteX0" fmla="*/ 0 w 9381"/>
                      <a:gd name="connsiteY0" fmla="*/ 0 h 70927"/>
                      <a:gd name="connsiteX1" fmla="*/ 0 w 9381"/>
                      <a:gd name="connsiteY1" fmla="*/ 70927 h 70927"/>
                    </a:gdLst>
                    <a:ahLst/>
                    <a:cxnLst>
                      <a:cxn ang="0">
                        <a:pos x="connsiteX0" y="connsiteY0"/>
                      </a:cxn>
                      <a:cxn ang="0">
                        <a:pos x="connsiteX1" y="connsiteY1"/>
                      </a:cxn>
                    </a:cxnLst>
                    <a:rect l="l" t="t" r="r" b="b"/>
                    <a:pathLst>
                      <a:path w="9381" h="70927">
                        <a:moveTo>
                          <a:pt x="0" y="0"/>
                        </a:moveTo>
                        <a:lnTo>
                          <a:pt x="0" y="70927"/>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3" name="Freeform: Shape 252">
                    <a:extLst>
                      <a:ext uri="{FF2B5EF4-FFF2-40B4-BE49-F238E27FC236}">
                        <a16:creationId xmlns:a16="http://schemas.microsoft.com/office/drawing/2014/main" id="{E06A3E76-7A96-C6D5-90D3-6BD50EE4F374}"/>
                      </a:ext>
                    </a:extLst>
                  </p:cNvPr>
                  <p:cNvSpPr/>
                  <p:nvPr/>
                </p:nvSpPr>
                <p:spPr>
                  <a:xfrm>
                    <a:off x="2294453" y="1461268"/>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4" name="Freeform: Shape 253">
                    <a:extLst>
                      <a:ext uri="{FF2B5EF4-FFF2-40B4-BE49-F238E27FC236}">
                        <a16:creationId xmlns:a16="http://schemas.microsoft.com/office/drawing/2014/main" id="{C5A8C1C5-9331-75E6-8867-70860DFAA958}"/>
                      </a:ext>
                    </a:extLst>
                  </p:cNvPr>
                  <p:cNvSpPr/>
                  <p:nvPr/>
                </p:nvSpPr>
                <p:spPr>
                  <a:xfrm>
                    <a:off x="2333763" y="1398878"/>
                    <a:ext cx="9381" cy="71020"/>
                  </a:xfrm>
                  <a:custGeom>
                    <a:avLst/>
                    <a:gdLst>
                      <a:gd name="connsiteX0" fmla="*/ 0 w 9381"/>
                      <a:gd name="connsiteY0" fmla="*/ 0 h 71020"/>
                      <a:gd name="connsiteX1" fmla="*/ 0 w 9381"/>
                      <a:gd name="connsiteY1" fmla="*/ 71021 h 71020"/>
                    </a:gdLst>
                    <a:ahLst/>
                    <a:cxnLst>
                      <a:cxn ang="0">
                        <a:pos x="connsiteX0" y="connsiteY0"/>
                      </a:cxn>
                      <a:cxn ang="0">
                        <a:pos x="connsiteX1" y="connsiteY1"/>
                      </a:cxn>
                    </a:cxnLst>
                    <a:rect l="l" t="t" r="r" b="b"/>
                    <a:pathLst>
                      <a:path w="9381" h="71020">
                        <a:moveTo>
                          <a:pt x="0" y="0"/>
                        </a:moveTo>
                        <a:lnTo>
                          <a:pt x="0" y="71021"/>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sp>
                <p:nvSpPr>
                  <p:cNvPr id="255" name="Freeform: Shape 254">
                    <a:extLst>
                      <a:ext uri="{FF2B5EF4-FFF2-40B4-BE49-F238E27FC236}">
                        <a16:creationId xmlns:a16="http://schemas.microsoft.com/office/drawing/2014/main" id="{6144FA6A-EC8D-1612-78E1-300F5D8F80C5}"/>
                      </a:ext>
                    </a:extLst>
                  </p:cNvPr>
                  <p:cNvSpPr/>
                  <p:nvPr/>
                </p:nvSpPr>
                <p:spPr>
                  <a:xfrm>
                    <a:off x="2298205" y="1434342"/>
                    <a:ext cx="71020" cy="9381"/>
                  </a:xfrm>
                  <a:custGeom>
                    <a:avLst/>
                    <a:gdLst>
                      <a:gd name="connsiteX0" fmla="*/ 71021 w 71020"/>
                      <a:gd name="connsiteY0" fmla="*/ 0 h 9381"/>
                      <a:gd name="connsiteX1" fmla="*/ 0 w 71020"/>
                      <a:gd name="connsiteY1" fmla="*/ 0 h 9381"/>
                    </a:gdLst>
                    <a:ahLst/>
                    <a:cxnLst>
                      <a:cxn ang="0">
                        <a:pos x="connsiteX0" y="connsiteY0"/>
                      </a:cxn>
                      <a:cxn ang="0">
                        <a:pos x="connsiteX1" y="connsiteY1"/>
                      </a:cxn>
                    </a:cxnLst>
                    <a:rect l="l" t="t" r="r" b="b"/>
                    <a:pathLst>
                      <a:path w="71020" h="9381">
                        <a:moveTo>
                          <a:pt x="71021" y="0"/>
                        </a:moveTo>
                        <a:lnTo>
                          <a:pt x="0" y="0"/>
                        </a:lnTo>
                      </a:path>
                    </a:pathLst>
                  </a:custGeom>
                  <a:ln w="12700" cap="flat">
                    <a:solidFill>
                      <a:schemeClr val="accent2"/>
                    </a:solidFill>
                    <a:prstDash val="solid"/>
                    <a:miter/>
                  </a:ln>
                </p:spPr>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GB" sz="1867" b="0" i="0" u="none" strike="noStrike" kern="0" cap="none" spc="0" normalizeH="0" baseline="0" noProof="0">
                      <a:ln>
                        <a:noFill/>
                      </a:ln>
                      <a:solidFill>
                        <a:srgbClr val="000000"/>
                      </a:solidFill>
                      <a:effectLst/>
                      <a:uLnTx/>
                      <a:uFillTx/>
                      <a:latin typeface="Arial"/>
                      <a:ea typeface="MS PGothic" charset="0"/>
                      <a:cs typeface="Arial"/>
                      <a:sym typeface="Arial"/>
                    </a:endParaRPr>
                  </a:p>
                </p:txBody>
              </p:sp>
            </p:grpSp>
          </p:grpSp>
        </p:grpSp>
        <p:grpSp>
          <p:nvGrpSpPr>
            <p:cNvPr id="12" name="Group 11">
              <a:extLst>
                <a:ext uri="{FF2B5EF4-FFF2-40B4-BE49-F238E27FC236}">
                  <a16:creationId xmlns:a16="http://schemas.microsoft.com/office/drawing/2014/main" id="{B2676623-16D3-C078-D9B6-02D2A4846065}"/>
                </a:ext>
              </a:extLst>
            </p:cNvPr>
            <p:cNvGrpSpPr/>
            <p:nvPr/>
          </p:nvGrpSpPr>
          <p:grpSpPr>
            <a:xfrm>
              <a:off x="1216880" y="1214021"/>
              <a:ext cx="6511977" cy="2417490"/>
              <a:chOff x="1216880" y="1214021"/>
              <a:chExt cx="6511977" cy="2417490"/>
            </a:xfrm>
          </p:grpSpPr>
          <p:cxnSp>
            <p:nvCxnSpPr>
              <p:cNvPr id="13" name="Straight Connector 12">
                <a:extLst>
                  <a:ext uri="{FF2B5EF4-FFF2-40B4-BE49-F238E27FC236}">
                    <a16:creationId xmlns:a16="http://schemas.microsoft.com/office/drawing/2014/main" id="{D9B2DE62-8480-BFEC-9A7D-9F505E81EC02}"/>
                  </a:ext>
                </a:extLst>
              </p:cNvPr>
              <p:cNvCxnSpPr>
                <a:cxnSpLocks/>
              </p:cNvCxnSpPr>
              <p:nvPr/>
            </p:nvCxnSpPr>
            <p:spPr>
              <a:xfrm>
                <a:off x="1831354" y="1230682"/>
                <a:ext cx="0" cy="196971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CE08ECC-3F66-BAA9-628D-D5B90A48F790}"/>
                  </a:ext>
                </a:extLst>
              </p:cNvPr>
              <p:cNvCxnSpPr>
                <a:cxnSpLocks/>
              </p:cNvCxnSpPr>
              <p:nvPr/>
            </p:nvCxnSpPr>
            <p:spPr>
              <a:xfrm>
                <a:off x="1821250" y="3203194"/>
                <a:ext cx="590760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56A05E1-3A10-01A4-2DB9-A3700FE3291D}"/>
                  </a:ext>
                </a:extLst>
              </p:cNvPr>
              <p:cNvGrpSpPr/>
              <p:nvPr/>
            </p:nvGrpSpPr>
            <p:grpSpPr>
              <a:xfrm>
                <a:off x="1472462" y="3115761"/>
                <a:ext cx="358892" cy="169277"/>
                <a:chOff x="1472462" y="3115761"/>
                <a:chExt cx="358892" cy="169277"/>
              </a:xfrm>
            </p:grpSpPr>
            <p:cxnSp>
              <p:nvCxnSpPr>
                <p:cNvPr id="182" name="Straight Connector 181">
                  <a:extLst>
                    <a:ext uri="{FF2B5EF4-FFF2-40B4-BE49-F238E27FC236}">
                      <a16:creationId xmlns:a16="http://schemas.microsoft.com/office/drawing/2014/main" id="{307EAA35-5848-38E2-A08D-4619C66465E6}"/>
                    </a:ext>
                  </a:extLst>
                </p:cNvPr>
                <p:cNvCxnSpPr>
                  <a:cxnSpLocks/>
                </p:cNvCxnSpPr>
                <p:nvPr/>
              </p:nvCxnSpPr>
              <p:spPr>
                <a:xfrm>
                  <a:off x="1795354" y="320319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3" name="TextBox 182">
                  <a:extLst>
                    <a:ext uri="{FF2B5EF4-FFF2-40B4-BE49-F238E27FC236}">
                      <a16:creationId xmlns:a16="http://schemas.microsoft.com/office/drawing/2014/main" id="{9541C639-6620-2705-4075-ECAC607F6276}"/>
                    </a:ext>
                  </a:extLst>
                </p:cNvPr>
                <p:cNvSpPr txBox="1"/>
                <p:nvPr/>
              </p:nvSpPr>
              <p:spPr>
                <a:xfrm>
                  <a:off x="1472462" y="3115761"/>
                  <a:ext cx="303323" cy="169277"/>
                </a:xfrm>
                <a:prstGeom prst="rect">
                  <a:avLst/>
                </a:prstGeom>
                <a:noFill/>
              </p:spPr>
              <p:txBody>
                <a:bodyPr wrap="square" lIns="0" tIns="0" rIns="0" bIns="0" rtlCol="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0</a:t>
                  </a:r>
                </a:p>
              </p:txBody>
            </p:sp>
          </p:grpSp>
          <p:grpSp>
            <p:nvGrpSpPr>
              <p:cNvPr id="16" name="Group 15">
                <a:extLst>
                  <a:ext uri="{FF2B5EF4-FFF2-40B4-BE49-F238E27FC236}">
                    <a16:creationId xmlns:a16="http://schemas.microsoft.com/office/drawing/2014/main" id="{F7F77060-4520-78B2-23DA-838D03FE27D1}"/>
                  </a:ext>
                </a:extLst>
              </p:cNvPr>
              <p:cNvGrpSpPr/>
              <p:nvPr/>
            </p:nvGrpSpPr>
            <p:grpSpPr>
              <a:xfrm>
                <a:off x="1472462" y="2640326"/>
                <a:ext cx="358892" cy="169277"/>
                <a:chOff x="1472462" y="3115761"/>
                <a:chExt cx="358892" cy="169277"/>
              </a:xfrm>
            </p:grpSpPr>
            <p:cxnSp>
              <p:nvCxnSpPr>
                <p:cNvPr id="180" name="Straight Connector 179">
                  <a:extLst>
                    <a:ext uri="{FF2B5EF4-FFF2-40B4-BE49-F238E27FC236}">
                      <a16:creationId xmlns:a16="http://schemas.microsoft.com/office/drawing/2014/main" id="{D250DB52-7FAF-E3A9-BF72-98AA45FA7F15}"/>
                    </a:ext>
                  </a:extLst>
                </p:cNvPr>
                <p:cNvCxnSpPr>
                  <a:cxnSpLocks/>
                </p:cNvCxnSpPr>
                <p:nvPr/>
              </p:nvCxnSpPr>
              <p:spPr>
                <a:xfrm>
                  <a:off x="1795354" y="320319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ECCB2576-9D5A-8B82-1CBD-247141B77409}"/>
                    </a:ext>
                  </a:extLst>
                </p:cNvPr>
                <p:cNvSpPr txBox="1"/>
                <p:nvPr/>
              </p:nvSpPr>
              <p:spPr>
                <a:xfrm>
                  <a:off x="1472462" y="3115761"/>
                  <a:ext cx="303323" cy="169277"/>
                </a:xfrm>
                <a:prstGeom prst="rect">
                  <a:avLst/>
                </a:prstGeom>
                <a:noFill/>
              </p:spPr>
              <p:txBody>
                <a:bodyPr wrap="square" lIns="0" tIns="0" rIns="0" bIns="0" rtlCol="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25</a:t>
                  </a:r>
                </a:p>
              </p:txBody>
            </p:sp>
          </p:grpSp>
          <p:grpSp>
            <p:nvGrpSpPr>
              <p:cNvPr id="17" name="Group 16">
                <a:extLst>
                  <a:ext uri="{FF2B5EF4-FFF2-40B4-BE49-F238E27FC236}">
                    <a16:creationId xmlns:a16="http://schemas.microsoft.com/office/drawing/2014/main" id="{F4876356-1935-3ABB-ACA1-C5890DD47674}"/>
                  </a:ext>
                </a:extLst>
              </p:cNvPr>
              <p:cNvGrpSpPr/>
              <p:nvPr/>
            </p:nvGrpSpPr>
            <p:grpSpPr>
              <a:xfrm>
                <a:off x="1472462" y="2164891"/>
                <a:ext cx="358892" cy="169277"/>
                <a:chOff x="1472462" y="3115761"/>
                <a:chExt cx="358892" cy="169277"/>
              </a:xfrm>
            </p:grpSpPr>
            <p:cxnSp>
              <p:nvCxnSpPr>
                <p:cNvPr id="178" name="Straight Connector 177">
                  <a:extLst>
                    <a:ext uri="{FF2B5EF4-FFF2-40B4-BE49-F238E27FC236}">
                      <a16:creationId xmlns:a16="http://schemas.microsoft.com/office/drawing/2014/main" id="{8596D614-891D-7753-9070-B0C5BF55764B}"/>
                    </a:ext>
                  </a:extLst>
                </p:cNvPr>
                <p:cNvCxnSpPr>
                  <a:cxnSpLocks/>
                </p:cNvCxnSpPr>
                <p:nvPr/>
              </p:nvCxnSpPr>
              <p:spPr>
                <a:xfrm>
                  <a:off x="1795354" y="320319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TextBox 178">
                  <a:extLst>
                    <a:ext uri="{FF2B5EF4-FFF2-40B4-BE49-F238E27FC236}">
                      <a16:creationId xmlns:a16="http://schemas.microsoft.com/office/drawing/2014/main" id="{ADD38084-4DB6-85D7-2097-8516874F6293}"/>
                    </a:ext>
                  </a:extLst>
                </p:cNvPr>
                <p:cNvSpPr txBox="1"/>
                <p:nvPr/>
              </p:nvSpPr>
              <p:spPr>
                <a:xfrm>
                  <a:off x="1472462" y="3115761"/>
                  <a:ext cx="303323" cy="169277"/>
                </a:xfrm>
                <a:prstGeom prst="rect">
                  <a:avLst/>
                </a:prstGeom>
                <a:noFill/>
              </p:spPr>
              <p:txBody>
                <a:bodyPr wrap="square" lIns="0" tIns="0" rIns="0" bIns="0" rtlCol="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50</a:t>
                  </a:r>
                </a:p>
              </p:txBody>
            </p:sp>
          </p:grpSp>
          <p:grpSp>
            <p:nvGrpSpPr>
              <p:cNvPr id="18" name="Group 17">
                <a:extLst>
                  <a:ext uri="{FF2B5EF4-FFF2-40B4-BE49-F238E27FC236}">
                    <a16:creationId xmlns:a16="http://schemas.microsoft.com/office/drawing/2014/main" id="{EF494919-6012-C2D4-77BC-83EB4C79C349}"/>
                  </a:ext>
                </a:extLst>
              </p:cNvPr>
              <p:cNvGrpSpPr/>
              <p:nvPr/>
            </p:nvGrpSpPr>
            <p:grpSpPr>
              <a:xfrm>
                <a:off x="1472462" y="1689456"/>
                <a:ext cx="358892" cy="169277"/>
                <a:chOff x="1472462" y="3115761"/>
                <a:chExt cx="358892" cy="169277"/>
              </a:xfrm>
            </p:grpSpPr>
            <p:cxnSp>
              <p:nvCxnSpPr>
                <p:cNvPr id="176" name="Straight Connector 175">
                  <a:extLst>
                    <a:ext uri="{FF2B5EF4-FFF2-40B4-BE49-F238E27FC236}">
                      <a16:creationId xmlns:a16="http://schemas.microsoft.com/office/drawing/2014/main" id="{BC4812CD-FB8B-329E-D933-66A9FE3E8E42}"/>
                    </a:ext>
                  </a:extLst>
                </p:cNvPr>
                <p:cNvCxnSpPr>
                  <a:cxnSpLocks/>
                </p:cNvCxnSpPr>
                <p:nvPr/>
              </p:nvCxnSpPr>
              <p:spPr>
                <a:xfrm>
                  <a:off x="1795354" y="320319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7" name="TextBox 176">
                  <a:extLst>
                    <a:ext uri="{FF2B5EF4-FFF2-40B4-BE49-F238E27FC236}">
                      <a16:creationId xmlns:a16="http://schemas.microsoft.com/office/drawing/2014/main" id="{EEF751FE-0D23-170B-54BC-A31C466E0307}"/>
                    </a:ext>
                  </a:extLst>
                </p:cNvPr>
                <p:cNvSpPr txBox="1"/>
                <p:nvPr/>
              </p:nvSpPr>
              <p:spPr>
                <a:xfrm>
                  <a:off x="1472462" y="3115761"/>
                  <a:ext cx="303323" cy="169277"/>
                </a:xfrm>
                <a:prstGeom prst="rect">
                  <a:avLst/>
                </a:prstGeom>
                <a:noFill/>
              </p:spPr>
              <p:txBody>
                <a:bodyPr wrap="square" lIns="0" tIns="0" rIns="0" bIns="0" rtlCol="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75</a:t>
                  </a:r>
                </a:p>
              </p:txBody>
            </p:sp>
          </p:grpSp>
          <p:grpSp>
            <p:nvGrpSpPr>
              <p:cNvPr id="19" name="Group 18">
                <a:extLst>
                  <a:ext uri="{FF2B5EF4-FFF2-40B4-BE49-F238E27FC236}">
                    <a16:creationId xmlns:a16="http://schemas.microsoft.com/office/drawing/2014/main" id="{229B9C9B-017F-43CC-591A-903083465B4C}"/>
                  </a:ext>
                </a:extLst>
              </p:cNvPr>
              <p:cNvGrpSpPr/>
              <p:nvPr/>
            </p:nvGrpSpPr>
            <p:grpSpPr>
              <a:xfrm>
                <a:off x="1472462" y="1214021"/>
                <a:ext cx="358892" cy="169277"/>
                <a:chOff x="1472462" y="3115761"/>
                <a:chExt cx="358892" cy="169277"/>
              </a:xfrm>
            </p:grpSpPr>
            <p:cxnSp>
              <p:nvCxnSpPr>
                <p:cNvPr id="174" name="Straight Connector 173">
                  <a:extLst>
                    <a:ext uri="{FF2B5EF4-FFF2-40B4-BE49-F238E27FC236}">
                      <a16:creationId xmlns:a16="http://schemas.microsoft.com/office/drawing/2014/main" id="{6FC771BE-D3E1-3B27-0BA6-002AF97D62DE}"/>
                    </a:ext>
                  </a:extLst>
                </p:cNvPr>
                <p:cNvCxnSpPr>
                  <a:cxnSpLocks/>
                </p:cNvCxnSpPr>
                <p:nvPr/>
              </p:nvCxnSpPr>
              <p:spPr>
                <a:xfrm>
                  <a:off x="1795354" y="320319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TextBox 174">
                  <a:extLst>
                    <a:ext uri="{FF2B5EF4-FFF2-40B4-BE49-F238E27FC236}">
                      <a16:creationId xmlns:a16="http://schemas.microsoft.com/office/drawing/2014/main" id="{CCED480A-A922-61B1-60A9-7A73A467099D}"/>
                    </a:ext>
                  </a:extLst>
                </p:cNvPr>
                <p:cNvSpPr txBox="1"/>
                <p:nvPr/>
              </p:nvSpPr>
              <p:spPr>
                <a:xfrm>
                  <a:off x="1472462" y="3115761"/>
                  <a:ext cx="303323" cy="169277"/>
                </a:xfrm>
                <a:prstGeom prst="rect">
                  <a:avLst/>
                </a:prstGeom>
                <a:noFill/>
              </p:spPr>
              <p:txBody>
                <a:bodyPr wrap="square" lIns="0" tIns="0" rIns="0" bIns="0" rtlCol="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100</a:t>
                  </a:r>
                </a:p>
              </p:txBody>
            </p:sp>
          </p:grpSp>
          <p:grpSp>
            <p:nvGrpSpPr>
              <p:cNvPr id="20" name="Group 19">
                <a:extLst>
                  <a:ext uri="{FF2B5EF4-FFF2-40B4-BE49-F238E27FC236}">
                    <a16:creationId xmlns:a16="http://schemas.microsoft.com/office/drawing/2014/main" id="{AECDDA06-1920-E1F9-8B72-FADE3C95BAB7}"/>
                  </a:ext>
                </a:extLst>
              </p:cNvPr>
              <p:cNvGrpSpPr/>
              <p:nvPr/>
            </p:nvGrpSpPr>
            <p:grpSpPr>
              <a:xfrm>
                <a:off x="1943067" y="3203194"/>
                <a:ext cx="303323" cy="202436"/>
                <a:chOff x="1872343" y="3311884"/>
                <a:chExt cx="303323" cy="202436"/>
              </a:xfrm>
            </p:grpSpPr>
            <p:cxnSp>
              <p:nvCxnSpPr>
                <p:cNvPr id="172" name="Straight Connector 171">
                  <a:extLst>
                    <a:ext uri="{FF2B5EF4-FFF2-40B4-BE49-F238E27FC236}">
                      <a16:creationId xmlns:a16="http://schemas.microsoft.com/office/drawing/2014/main" id="{E14C3114-B32C-0F33-12D4-0AABD574890A}"/>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3" name="TextBox 172">
                  <a:extLst>
                    <a:ext uri="{FF2B5EF4-FFF2-40B4-BE49-F238E27FC236}">
                      <a16:creationId xmlns:a16="http://schemas.microsoft.com/office/drawing/2014/main" id="{E625B873-CA2E-7145-6974-6B673B612F66}"/>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0</a:t>
                  </a:r>
                </a:p>
              </p:txBody>
            </p:sp>
          </p:grpSp>
          <p:grpSp>
            <p:nvGrpSpPr>
              <p:cNvPr id="21" name="Group 20">
                <a:extLst>
                  <a:ext uri="{FF2B5EF4-FFF2-40B4-BE49-F238E27FC236}">
                    <a16:creationId xmlns:a16="http://schemas.microsoft.com/office/drawing/2014/main" id="{E953C097-2356-C3D4-BC02-FD08B2D095BA}"/>
                  </a:ext>
                </a:extLst>
              </p:cNvPr>
              <p:cNvGrpSpPr/>
              <p:nvPr/>
            </p:nvGrpSpPr>
            <p:grpSpPr>
              <a:xfrm>
                <a:off x="2360917" y="3203194"/>
                <a:ext cx="303323" cy="202436"/>
                <a:chOff x="1872343" y="3311884"/>
                <a:chExt cx="303323" cy="202436"/>
              </a:xfrm>
            </p:grpSpPr>
            <p:cxnSp>
              <p:nvCxnSpPr>
                <p:cNvPr id="170" name="Straight Connector 169">
                  <a:extLst>
                    <a:ext uri="{FF2B5EF4-FFF2-40B4-BE49-F238E27FC236}">
                      <a16:creationId xmlns:a16="http://schemas.microsoft.com/office/drawing/2014/main" id="{234D6248-0B9D-202B-CB42-CBA9B33BD198}"/>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1" name="TextBox 170">
                  <a:extLst>
                    <a:ext uri="{FF2B5EF4-FFF2-40B4-BE49-F238E27FC236}">
                      <a16:creationId xmlns:a16="http://schemas.microsoft.com/office/drawing/2014/main" id="{CB641D65-B518-947D-0920-DF7CFD732739}"/>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3</a:t>
                  </a:r>
                </a:p>
              </p:txBody>
            </p:sp>
          </p:grpSp>
          <p:grpSp>
            <p:nvGrpSpPr>
              <p:cNvPr id="22" name="Group 21">
                <a:extLst>
                  <a:ext uri="{FF2B5EF4-FFF2-40B4-BE49-F238E27FC236}">
                    <a16:creationId xmlns:a16="http://schemas.microsoft.com/office/drawing/2014/main" id="{CE6D9B8C-ED0D-87FA-DAB7-3B9EED37C8F8}"/>
                  </a:ext>
                </a:extLst>
              </p:cNvPr>
              <p:cNvGrpSpPr/>
              <p:nvPr/>
            </p:nvGrpSpPr>
            <p:grpSpPr>
              <a:xfrm>
                <a:off x="2778767" y="3203194"/>
                <a:ext cx="303323" cy="202436"/>
                <a:chOff x="1872343" y="3311884"/>
                <a:chExt cx="303323" cy="202436"/>
              </a:xfrm>
            </p:grpSpPr>
            <p:cxnSp>
              <p:nvCxnSpPr>
                <p:cNvPr id="168" name="Straight Connector 167">
                  <a:extLst>
                    <a:ext uri="{FF2B5EF4-FFF2-40B4-BE49-F238E27FC236}">
                      <a16:creationId xmlns:a16="http://schemas.microsoft.com/office/drawing/2014/main" id="{BF857547-5297-5D41-221A-DE74FDC22FDA}"/>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1E8D439D-4B42-4632-04AC-D2CC97DB9A10}"/>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6</a:t>
                  </a:r>
                </a:p>
              </p:txBody>
            </p:sp>
          </p:grpSp>
          <p:grpSp>
            <p:nvGrpSpPr>
              <p:cNvPr id="23" name="Group 22">
                <a:extLst>
                  <a:ext uri="{FF2B5EF4-FFF2-40B4-BE49-F238E27FC236}">
                    <a16:creationId xmlns:a16="http://schemas.microsoft.com/office/drawing/2014/main" id="{D0CE154E-430D-697E-6551-2E940ADEBC21}"/>
                  </a:ext>
                </a:extLst>
              </p:cNvPr>
              <p:cNvGrpSpPr/>
              <p:nvPr/>
            </p:nvGrpSpPr>
            <p:grpSpPr>
              <a:xfrm>
                <a:off x="3196617" y="3203194"/>
                <a:ext cx="303323" cy="202436"/>
                <a:chOff x="1872343" y="3311884"/>
                <a:chExt cx="303323" cy="202436"/>
              </a:xfrm>
            </p:grpSpPr>
            <p:cxnSp>
              <p:nvCxnSpPr>
                <p:cNvPr id="166" name="Straight Connector 165">
                  <a:extLst>
                    <a:ext uri="{FF2B5EF4-FFF2-40B4-BE49-F238E27FC236}">
                      <a16:creationId xmlns:a16="http://schemas.microsoft.com/office/drawing/2014/main" id="{3C73E49A-142A-9D1A-8605-588E1B071FAB}"/>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DF23D015-21E4-613A-7819-C90282BFF765}"/>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9</a:t>
                  </a:r>
                </a:p>
              </p:txBody>
            </p:sp>
          </p:grpSp>
          <p:grpSp>
            <p:nvGrpSpPr>
              <p:cNvPr id="24" name="Group 23">
                <a:extLst>
                  <a:ext uri="{FF2B5EF4-FFF2-40B4-BE49-F238E27FC236}">
                    <a16:creationId xmlns:a16="http://schemas.microsoft.com/office/drawing/2014/main" id="{E4A2E3FF-9514-8314-0419-1C1BBECB9B95}"/>
                  </a:ext>
                </a:extLst>
              </p:cNvPr>
              <p:cNvGrpSpPr/>
              <p:nvPr/>
            </p:nvGrpSpPr>
            <p:grpSpPr>
              <a:xfrm>
                <a:off x="3614467" y="3203194"/>
                <a:ext cx="303323" cy="202436"/>
                <a:chOff x="1872343" y="3311884"/>
                <a:chExt cx="303323" cy="202436"/>
              </a:xfrm>
            </p:grpSpPr>
            <p:cxnSp>
              <p:nvCxnSpPr>
                <p:cNvPr id="164" name="Straight Connector 163">
                  <a:extLst>
                    <a:ext uri="{FF2B5EF4-FFF2-40B4-BE49-F238E27FC236}">
                      <a16:creationId xmlns:a16="http://schemas.microsoft.com/office/drawing/2014/main" id="{C60A35AA-9888-5757-D46A-7BB5A51637B0}"/>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TextBox 164">
                  <a:extLst>
                    <a:ext uri="{FF2B5EF4-FFF2-40B4-BE49-F238E27FC236}">
                      <a16:creationId xmlns:a16="http://schemas.microsoft.com/office/drawing/2014/main" id="{E1855083-CE82-6974-8579-927D10A5AB02}"/>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12</a:t>
                  </a:r>
                </a:p>
              </p:txBody>
            </p:sp>
          </p:grpSp>
          <p:grpSp>
            <p:nvGrpSpPr>
              <p:cNvPr id="25" name="Group 24">
                <a:extLst>
                  <a:ext uri="{FF2B5EF4-FFF2-40B4-BE49-F238E27FC236}">
                    <a16:creationId xmlns:a16="http://schemas.microsoft.com/office/drawing/2014/main" id="{3470E978-20B8-8789-F256-9BDA56A79702}"/>
                  </a:ext>
                </a:extLst>
              </p:cNvPr>
              <p:cNvGrpSpPr/>
              <p:nvPr/>
            </p:nvGrpSpPr>
            <p:grpSpPr>
              <a:xfrm>
                <a:off x="4032317" y="3203194"/>
                <a:ext cx="303323" cy="202436"/>
                <a:chOff x="1872343" y="3311884"/>
                <a:chExt cx="303323" cy="202436"/>
              </a:xfrm>
            </p:grpSpPr>
            <p:cxnSp>
              <p:nvCxnSpPr>
                <p:cNvPr id="162" name="Straight Connector 161">
                  <a:extLst>
                    <a:ext uri="{FF2B5EF4-FFF2-40B4-BE49-F238E27FC236}">
                      <a16:creationId xmlns:a16="http://schemas.microsoft.com/office/drawing/2014/main" id="{CABD7E2D-0D73-FC38-9E75-568120C99574}"/>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3" name="TextBox 162">
                  <a:extLst>
                    <a:ext uri="{FF2B5EF4-FFF2-40B4-BE49-F238E27FC236}">
                      <a16:creationId xmlns:a16="http://schemas.microsoft.com/office/drawing/2014/main" id="{DD5F3604-F116-DD91-F5EB-EFB2F4762F00}"/>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15</a:t>
                  </a:r>
                </a:p>
              </p:txBody>
            </p:sp>
          </p:grpSp>
          <p:grpSp>
            <p:nvGrpSpPr>
              <p:cNvPr id="26" name="Group 25">
                <a:extLst>
                  <a:ext uri="{FF2B5EF4-FFF2-40B4-BE49-F238E27FC236}">
                    <a16:creationId xmlns:a16="http://schemas.microsoft.com/office/drawing/2014/main" id="{E802036C-C80A-CE23-D270-0151F499FED5}"/>
                  </a:ext>
                </a:extLst>
              </p:cNvPr>
              <p:cNvGrpSpPr/>
              <p:nvPr/>
            </p:nvGrpSpPr>
            <p:grpSpPr>
              <a:xfrm>
                <a:off x="4450167" y="3203194"/>
                <a:ext cx="303323" cy="202436"/>
                <a:chOff x="1872343" y="3311884"/>
                <a:chExt cx="303323" cy="202436"/>
              </a:xfrm>
            </p:grpSpPr>
            <p:cxnSp>
              <p:nvCxnSpPr>
                <p:cNvPr id="160" name="Straight Connector 159">
                  <a:extLst>
                    <a:ext uri="{FF2B5EF4-FFF2-40B4-BE49-F238E27FC236}">
                      <a16:creationId xmlns:a16="http://schemas.microsoft.com/office/drawing/2014/main" id="{7D712CA7-695F-FE07-6A09-485139B61CE2}"/>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61" name="TextBox 160">
                  <a:extLst>
                    <a:ext uri="{FF2B5EF4-FFF2-40B4-BE49-F238E27FC236}">
                      <a16:creationId xmlns:a16="http://schemas.microsoft.com/office/drawing/2014/main" id="{658D33EA-2661-AF9A-7269-DB6B6B0C5D6A}"/>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18</a:t>
                  </a:r>
                </a:p>
              </p:txBody>
            </p:sp>
          </p:grpSp>
          <p:grpSp>
            <p:nvGrpSpPr>
              <p:cNvPr id="27" name="Group 26">
                <a:extLst>
                  <a:ext uri="{FF2B5EF4-FFF2-40B4-BE49-F238E27FC236}">
                    <a16:creationId xmlns:a16="http://schemas.microsoft.com/office/drawing/2014/main" id="{6C8243EF-A53D-6717-2384-78046169A2DA}"/>
                  </a:ext>
                </a:extLst>
              </p:cNvPr>
              <p:cNvGrpSpPr/>
              <p:nvPr/>
            </p:nvGrpSpPr>
            <p:grpSpPr>
              <a:xfrm>
                <a:off x="4868017" y="3203194"/>
                <a:ext cx="303323" cy="202436"/>
                <a:chOff x="1872343" y="3311884"/>
                <a:chExt cx="303323" cy="202436"/>
              </a:xfrm>
            </p:grpSpPr>
            <p:cxnSp>
              <p:nvCxnSpPr>
                <p:cNvPr id="158" name="Straight Connector 157">
                  <a:extLst>
                    <a:ext uri="{FF2B5EF4-FFF2-40B4-BE49-F238E27FC236}">
                      <a16:creationId xmlns:a16="http://schemas.microsoft.com/office/drawing/2014/main" id="{F31FDCEA-3641-940F-70D4-E731FA960866}"/>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9" name="TextBox 158">
                  <a:extLst>
                    <a:ext uri="{FF2B5EF4-FFF2-40B4-BE49-F238E27FC236}">
                      <a16:creationId xmlns:a16="http://schemas.microsoft.com/office/drawing/2014/main" id="{DA4E2228-CA99-542D-E4CC-A88DED015BE7}"/>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21</a:t>
                  </a:r>
                </a:p>
              </p:txBody>
            </p:sp>
          </p:grpSp>
          <p:grpSp>
            <p:nvGrpSpPr>
              <p:cNvPr id="28" name="Group 27">
                <a:extLst>
                  <a:ext uri="{FF2B5EF4-FFF2-40B4-BE49-F238E27FC236}">
                    <a16:creationId xmlns:a16="http://schemas.microsoft.com/office/drawing/2014/main" id="{ECDA939B-0C1B-B810-4773-E6AC8A2C110A}"/>
                  </a:ext>
                </a:extLst>
              </p:cNvPr>
              <p:cNvGrpSpPr/>
              <p:nvPr/>
            </p:nvGrpSpPr>
            <p:grpSpPr>
              <a:xfrm>
                <a:off x="5285867" y="3203194"/>
                <a:ext cx="303323" cy="202436"/>
                <a:chOff x="1872343" y="3311884"/>
                <a:chExt cx="303323" cy="202436"/>
              </a:xfrm>
            </p:grpSpPr>
            <p:cxnSp>
              <p:nvCxnSpPr>
                <p:cNvPr id="156" name="Straight Connector 155">
                  <a:extLst>
                    <a:ext uri="{FF2B5EF4-FFF2-40B4-BE49-F238E27FC236}">
                      <a16:creationId xmlns:a16="http://schemas.microsoft.com/office/drawing/2014/main" id="{AE3CF079-35EF-86F1-6FD7-23243B449E1E}"/>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7" name="TextBox 156">
                  <a:extLst>
                    <a:ext uri="{FF2B5EF4-FFF2-40B4-BE49-F238E27FC236}">
                      <a16:creationId xmlns:a16="http://schemas.microsoft.com/office/drawing/2014/main" id="{FDB67D38-ABB4-8063-E490-651702963073}"/>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24</a:t>
                  </a:r>
                </a:p>
              </p:txBody>
            </p:sp>
          </p:grpSp>
          <p:grpSp>
            <p:nvGrpSpPr>
              <p:cNvPr id="29" name="Group 28">
                <a:extLst>
                  <a:ext uri="{FF2B5EF4-FFF2-40B4-BE49-F238E27FC236}">
                    <a16:creationId xmlns:a16="http://schemas.microsoft.com/office/drawing/2014/main" id="{3907DF1B-55DF-87B0-E3E9-62CBD09B683A}"/>
                  </a:ext>
                </a:extLst>
              </p:cNvPr>
              <p:cNvGrpSpPr/>
              <p:nvPr/>
            </p:nvGrpSpPr>
            <p:grpSpPr>
              <a:xfrm>
                <a:off x="5703717" y="3203194"/>
                <a:ext cx="303323" cy="202436"/>
                <a:chOff x="1872343" y="3311884"/>
                <a:chExt cx="303323" cy="202436"/>
              </a:xfrm>
            </p:grpSpPr>
            <p:cxnSp>
              <p:nvCxnSpPr>
                <p:cNvPr id="154" name="Straight Connector 153">
                  <a:extLst>
                    <a:ext uri="{FF2B5EF4-FFF2-40B4-BE49-F238E27FC236}">
                      <a16:creationId xmlns:a16="http://schemas.microsoft.com/office/drawing/2014/main" id="{6E354E95-115B-71DD-EAD4-73F04DD2CE9C}"/>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TextBox 154">
                  <a:extLst>
                    <a:ext uri="{FF2B5EF4-FFF2-40B4-BE49-F238E27FC236}">
                      <a16:creationId xmlns:a16="http://schemas.microsoft.com/office/drawing/2014/main" id="{0F72A07F-4D92-0E0F-87A7-C646FCD78D0A}"/>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27</a:t>
                  </a:r>
                </a:p>
              </p:txBody>
            </p:sp>
          </p:grpSp>
          <p:grpSp>
            <p:nvGrpSpPr>
              <p:cNvPr id="30" name="Group 29">
                <a:extLst>
                  <a:ext uri="{FF2B5EF4-FFF2-40B4-BE49-F238E27FC236}">
                    <a16:creationId xmlns:a16="http://schemas.microsoft.com/office/drawing/2014/main" id="{844D5A96-DD2A-EA15-07BB-62C456B3524D}"/>
                  </a:ext>
                </a:extLst>
              </p:cNvPr>
              <p:cNvGrpSpPr/>
              <p:nvPr/>
            </p:nvGrpSpPr>
            <p:grpSpPr>
              <a:xfrm>
                <a:off x="6121567" y="3203194"/>
                <a:ext cx="303323" cy="202436"/>
                <a:chOff x="1872343" y="3311884"/>
                <a:chExt cx="303323" cy="202436"/>
              </a:xfrm>
            </p:grpSpPr>
            <p:cxnSp>
              <p:nvCxnSpPr>
                <p:cNvPr id="152" name="Straight Connector 151">
                  <a:extLst>
                    <a:ext uri="{FF2B5EF4-FFF2-40B4-BE49-F238E27FC236}">
                      <a16:creationId xmlns:a16="http://schemas.microsoft.com/office/drawing/2014/main" id="{7DC7CA0A-3F2E-59F6-17D7-490E187D210C}"/>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5F2937C7-B0AF-9949-1858-5147C7D22843}"/>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30</a:t>
                  </a:r>
                </a:p>
              </p:txBody>
            </p:sp>
          </p:grpSp>
          <p:grpSp>
            <p:nvGrpSpPr>
              <p:cNvPr id="31" name="Group 30">
                <a:extLst>
                  <a:ext uri="{FF2B5EF4-FFF2-40B4-BE49-F238E27FC236}">
                    <a16:creationId xmlns:a16="http://schemas.microsoft.com/office/drawing/2014/main" id="{3BB60AD2-4905-1D1A-1432-9975F10903D0}"/>
                  </a:ext>
                </a:extLst>
              </p:cNvPr>
              <p:cNvGrpSpPr/>
              <p:nvPr/>
            </p:nvGrpSpPr>
            <p:grpSpPr>
              <a:xfrm>
                <a:off x="6539417" y="3203194"/>
                <a:ext cx="303323" cy="202436"/>
                <a:chOff x="1872343" y="3311884"/>
                <a:chExt cx="303323" cy="202436"/>
              </a:xfrm>
            </p:grpSpPr>
            <p:cxnSp>
              <p:nvCxnSpPr>
                <p:cNvPr id="150" name="Straight Connector 149">
                  <a:extLst>
                    <a:ext uri="{FF2B5EF4-FFF2-40B4-BE49-F238E27FC236}">
                      <a16:creationId xmlns:a16="http://schemas.microsoft.com/office/drawing/2014/main" id="{C24BDB2B-E19E-B5C1-E5F6-642C87AE1C57}"/>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592B7C0C-CE55-9F7B-F03A-5CDAEB25E67C}"/>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33</a:t>
                  </a:r>
                </a:p>
              </p:txBody>
            </p:sp>
          </p:grpSp>
          <p:grpSp>
            <p:nvGrpSpPr>
              <p:cNvPr id="128" name="Group 127">
                <a:extLst>
                  <a:ext uri="{FF2B5EF4-FFF2-40B4-BE49-F238E27FC236}">
                    <a16:creationId xmlns:a16="http://schemas.microsoft.com/office/drawing/2014/main" id="{8BB52AFF-581C-304E-09F4-EFB16D634484}"/>
                  </a:ext>
                </a:extLst>
              </p:cNvPr>
              <p:cNvGrpSpPr/>
              <p:nvPr/>
            </p:nvGrpSpPr>
            <p:grpSpPr>
              <a:xfrm>
                <a:off x="6957271" y="3203194"/>
                <a:ext cx="303323" cy="202436"/>
                <a:chOff x="1872343" y="3311884"/>
                <a:chExt cx="303323" cy="202436"/>
              </a:xfrm>
            </p:grpSpPr>
            <p:cxnSp>
              <p:nvCxnSpPr>
                <p:cNvPr id="148" name="Straight Connector 147">
                  <a:extLst>
                    <a:ext uri="{FF2B5EF4-FFF2-40B4-BE49-F238E27FC236}">
                      <a16:creationId xmlns:a16="http://schemas.microsoft.com/office/drawing/2014/main" id="{747C954B-2311-324B-D890-266EF338D076}"/>
                    </a:ext>
                  </a:extLst>
                </p:cNvPr>
                <p:cNvCxnSpPr>
                  <a:cxnSpLocks/>
                </p:cNvCxnSpPr>
                <p:nvPr/>
              </p:nvCxnSpPr>
              <p:spPr>
                <a:xfrm rot="16200000">
                  <a:off x="2006004" y="3329884"/>
                  <a:ext cx="3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9" name="TextBox 148">
                  <a:extLst>
                    <a:ext uri="{FF2B5EF4-FFF2-40B4-BE49-F238E27FC236}">
                      <a16:creationId xmlns:a16="http://schemas.microsoft.com/office/drawing/2014/main" id="{6D5D5786-9A8E-B997-CD6D-469B1A719394}"/>
                    </a:ext>
                  </a:extLst>
                </p:cNvPr>
                <p:cNvSpPr txBox="1"/>
                <p:nvPr/>
              </p:nvSpPr>
              <p:spPr>
                <a:xfrm>
                  <a:off x="1872343" y="3345043"/>
                  <a:ext cx="303323"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36</a:t>
                  </a:r>
                </a:p>
              </p:txBody>
            </p:sp>
          </p:grpSp>
          <p:sp>
            <p:nvSpPr>
              <p:cNvPr id="129" name="TextBox 128">
                <a:extLst>
                  <a:ext uri="{FF2B5EF4-FFF2-40B4-BE49-F238E27FC236}">
                    <a16:creationId xmlns:a16="http://schemas.microsoft.com/office/drawing/2014/main" id="{570960E3-6721-774A-38EB-3D4EC12D50EE}"/>
                  </a:ext>
                </a:extLst>
              </p:cNvPr>
              <p:cNvSpPr txBox="1"/>
              <p:nvPr/>
            </p:nvSpPr>
            <p:spPr>
              <a:xfrm>
                <a:off x="4276714" y="3462234"/>
                <a:ext cx="996679"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Time (</a:t>
                </a:r>
                <a:r>
                  <a:rPr kumimoji="0" lang="en-GB" sz="1467" b="0" i="0" u="none" strike="noStrike" kern="0" cap="none" spc="0" normalizeH="0" baseline="0" noProof="0" dirty="0" err="1">
                    <a:ln>
                      <a:noFill/>
                    </a:ln>
                    <a:solidFill>
                      <a:srgbClr val="000000"/>
                    </a:solidFill>
                    <a:effectLst/>
                    <a:uLnTx/>
                    <a:uFillTx/>
                    <a:latin typeface="Arial"/>
                    <a:ea typeface="MS PGothic" charset="0"/>
                    <a:cs typeface="Arial"/>
                    <a:sym typeface="Arial"/>
                  </a:rPr>
                  <a:t>mo</a:t>
                </a: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a:t>
                </a:r>
              </a:p>
            </p:txBody>
          </p:sp>
          <p:sp>
            <p:nvSpPr>
              <p:cNvPr id="130" name="TextBox 129">
                <a:extLst>
                  <a:ext uri="{FF2B5EF4-FFF2-40B4-BE49-F238E27FC236}">
                    <a16:creationId xmlns:a16="http://schemas.microsoft.com/office/drawing/2014/main" id="{79C2D086-9632-D1FD-44A3-F25B2885BF1F}"/>
                  </a:ext>
                </a:extLst>
              </p:cNvPr>
              <p:cNvSpPr txBox="1"/>
              <p:nvPr/>
            </p:nvSpPr>
            <p:spPr>
              <a:xfrm rot="16200000">
                <a:off x="347890" y="2130903"/>
                <a:ext cx="1907257" cy="169277"/>
              </a:xfrm>
              <a:prstGeom prst="rect">
                <a:avLst/>
              </a:prstGeom>
              <a:noFill/>
            </p:spPr>
            <p:txBody>
              <a:bodyPr wrap="square" lIns="0" tIns="0" rIns="0" bIns="0" rtlCol="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467" b="0" i="0" u="none" strike="noStrike" kern="0" cap="none" spc="0" normalizeH="0" baseline="0" noProof="0" dirty="0">
                    <a:ln>
                      <a:noFill/>
                    </a:ln>
                    <a:solidFill>
                      <a:srgbClr val="000000"/>
                    </a:solidFill>
                    <a:effectLst/>
                    <a:uLnTx/>
                    <a:uFillTx/>
                    <a:latin typeface="Arial"/>
                    <a:ea typeface="MS PGothic" charset="0"/>
                    <a:cs typeface="Arial"/>
                    <a:sym typeface="Arial"/>
                  </a:rPr>
                  <a:t>PFS (%)</a:t>
                </a:r>
              </a:p>
            </p:txBody>
          </p:sp>
          <p:grpSp>
            <p:nvGrpSpPr>
              <p:cNvPr id="131" name="Group 130">
                <a:extLst>
                  <a:ext uri="{FF2B5EF4-FFF2-40B4-BE49-F238E27FC236}">
                    <a16:creationId xmlns:a16="http://schemas.microsoft.com/office/drawing/2014/main" id="{CADE9E49-F6C3-0DED-BB4D-D8896289B0E7}"/>
                  </a:ext>
                </a:extLst>
              </p:cNvPr>
              <p:cNvGrpSpPr/>
              <p:nvPr/>
            </p:nvGrpSpPr>
            <p:grpSpPr>
              <a:xfrm>
                <a:off x="1931428" y="2614830"/>
                <a:ext cx="1265884" cy="465429"/>
                <a:chOff x="1931427" y="2441752"/>
                <a:chExt cx="1640622" cy="603210"/>
              </a:xfrm>
            </p:grpSpPr>
            <p:grpSp>
              <p:nvGrpSpPr>
                <p:cNvPr id="132" name="Group 131">
                  <a:extLst>
                    <a:ext uri="{FF2B5EF4-FFF2-40B4-BE49-F238E27FC236}">
                      <a16:creationId xmlns:a16="http://schemas.microsoft.com/office/drawing/2014/main" id="{46BA1556-D6E8-6D76-A79D-4F050FFB979A}"/>
                    </a:ext>
                  </a:extLst>
                </p:cNvPr>
                <p:cNvGrpSpPr/>
                <p:nvPr/>
              </p:nvGrpSpPr>
              <p:grpSpPr>
                <a:xfrm>
                  <a:off x="1931427" y="2647400"/>
                  <a:ext cx="1503538" cy="173427"/>
                  <a:chOff x="1931427" y="2647400"/>
                  <a:chExt cx="1503538" cy="173427"/>
                </a:xfrm>
              </p:grpSpPr>
              <p:sp>
                <p:nvSpPr>
                  <p:cNvPr id="146" name="TextBox 145">
                    <a:extLst>
                      <a:ext uri="{FF2B5EF4-FFF2-40B4-BE49-F238E27FC236}">
                        <a16:creationId xmlns:a16="http://schemas.microsoft.com/office/drawing/2014/main" id="{9D500BF0-D14A-69B2-DBD0-F18B3378807B}"/>
                      </a:ext>
                    </a:extLst>
                  </p:cNvPr>
                  <p:cNvSpPr txBox="1"/>
                  <p:nvPr/>
                </p:nvSpPr>
                <p:spPr>
                  <a:xfrm>
                    <a:off x="2265224" y="2647400"/>
                    <a:ext cx="1169741" cy="173427"/>
                  </a:xfrm>
                  <a:prstGeom prst="rect">
                    <a:avLst/>
                  </a:prstGeom>
                  <a:noFill/>
                </p:spPr>
                <p:txBody>
                  <a:bodyPr wrap="square" lIns="0" tIns="0" rIns="0" bIns="0" rtlCol="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err="1">
                        <a:ln>
                          <a:noFill/>
                        </a:ln>
                        <a:solidFill>
                          <a:srgbClr val="000000"/>
                        </a:solidFill>
                        <a:effectLst/>
                        <a:uLnTx/>
                        <a:uFillTx/>
                        <a:latin typeface="Arial"/>
                        <a:ea typeface="MS PGothic" charset="0"/>
                        <a:cs typeface="Arial"/>
                        <a:sym typeface="Arial"/>
                      </a:rPr>
                      <a:t>Pbo+Palbo+Fulv</a:t>
                    </a:r>
                    <a:endParaRPr kumimoji="0" lang="en-GB"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cxnSp>
                <p:nvCxnSpPr>
                  <p:cNvPr id="147" name="Straight Connector 146">
                    <a:extLst>
                      <a:ext uri="{FF2B5EF4-FFF2-40B4-BE49-F238E27FC236}">
                        <a16:creationId xmlns:a16="http://schemas.microsoft.com/office/drawing/2014/main" id="{DD0DB2D9-B938-D912-3F32-F8B8EB34BD34}"/>
                      </a:ext>
                    </a:extLst>
                  </p:cNvPr>
                  <p:cNvCxnSpPr>
                    <a:cxnSpLocks/>
                  </p:cNvCxnSpPr>
                  <p:nvPr/>
                </p:nvCxnSpPr>
                <p:spPr>
                  <a:xfrm flipH="1">
                    <a:off x="1931427" y="2734114"/>
                    <a:ext cx="256115" cy="0"/>
                  </a:xfrm>
                  <a:prstGeom prst="line">
                    <a:avLst/>
                  </a:prstGeom>
                  <a:ln w="12700" cap="flat">
                    <a:solidFill>
                      <a:schemeClr val="accent2"/>
                    </a:solidFill>
                    <a:prstDash val="solid"/>
                    <a:miter/>
                  </a:ln>
                </p:spPr>
              </p:cxnSp>
            </p:grpSp>
            <p:grpSp>
              <p:nvGrpSpPr>
                <p:cNvPr id="133" name="Group 132">
                  <a:extLst>
                    <a:ext uri="{FF2B5EF4-FFF2-40B4-BE49-F238E27FC236}">
                      <a16:creationId xmlns:a16="http://schemas.microsoft.com/office/drawing/2014/main" id="{6F3043F1-5916-1380-CF01-1C616532634E}"/>
                    </a:ext>
                  </a:extLst>
                </p:cNvPr>
                <p:cNvGrpSpPr/>
                <p:nvPr/>
              </p:nvGrpSpPr>
              <p:grpSpPr>
                <a:xfrm>
                  <a:off x="1931427" y="2441752"/>
                  <a:ext cx="1640622" cy="173427"/>
                  <a:chOff x="1931427" y="2441752"/>
                  <a:chExt cx="1640622" cy="173427"/>
                </a:xfrm>
              </p:grpSpPr>
              <p:sp>
                <p:nvSpPr>
                  <p:cNvPr id="144" name="TextBox 143">
                    <a:extLst>
                      <a:ext uri="{FF2B5EF4-FFF2-40B4-BE49-F238E27FC236}">
                        <a16:creationId xmlns:a16="http://schemas.microsoft.com/office/drawing/2014/main" id="{A444E422-E307-2489-88DB-8923F5F43466}"/>
                      </a:ext>
                    </a:extLst>
                  </p:cNvPr>
                  <p:cNvSpPr txBox="1"/>
                  <p:nvPr/>
                </p:nvSpPr>
                <p:spPr>
                  <a:xfrm>
                    <a:off x="2265224" y="2441752"/>
                    <a:ext cx="1306825" cy="173427"/>
                  </a:xfrm>
                  <a:prstGeom prst="rect">
                    <a:avLst/>
                  </a:prstGeom>
                  <a:noFill/>
                </p:spPr>
                <p:txBody>
                  <a:bodyPr wrap="square" lIns="0" tIns="0" rIns="0" bIns="0" rtlCol="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err="1">
                        <a:ln>
                          <a:noFill/>
                        </a:ln>
                        <a:solidFill>
                          <a:srgbClr val="000000"/>
                        </a:solidFill>
                        <a:effectLst/>
                        <a:uLnTx/>
                        <a:uFillTx/>
                        <a:latin typeface="Arial"/>
                        <a:ea typeface="MS PGothic" charset="0"/>
                        <a:cs typeface="Arial"/>
                        <a:sym typeface="Arial"/>
                      </a:rPr>
                      <a:t>Inavo+Palbo+Fulv</a:t>
                    </a:r>
                    <a:endParaRPr kumimoji="0" lang="en-GB" sz="12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cxnSp>
                <p:nvCxnSpPr>
                  <p:cNvPr id="145" name="Straight Connector 144">
                    <a:extLst>
                      <a:ext uri="{FF2B5EF4-FFF2-40B4-BE49-F238E27FC236}">
                        <a16:creationId xmlns:a16="http://schemas.microsoft.com/office/drawing/2014/main" id="{043460E7-BE15-5304-7D42-FB8A1545C57F}"/>
                      </a:ext>
                    </a:extLst>
                  </p:cNvPr>
                  <p:cNvCxnSpPr>
                    <a:cxnSpLocks/>
                  </p:cNvCxnSpPr>
                  <p:nvPr/>
                </p:nvCxnSpPr>
                <p:spPr>
                  <a:xfrm flipH="1">
                    <a:off x="1931427" y="2526393"/>
                    <a:ext cx="256113" cy="0"/>
                  </a:xfrm>
                  <a:prstGeom prst="line">
                    <a:avLst/>
                  </a:prstGeom>
                  <a:ln w="12700" cap="flat">
                    <a:solidFill>
                      <a:schemeClr val="accent1"/>
                    </a:solidFill>
                    <a:prstDash val="solid"/>
                    <a:miter/>
                  </a:ln>
                </p:spPr>
              </p:cxnSp>
            </p:grpSp>
            <p:grpSp>
              <p:nvGrpSpPr>
                <p:cNvPr id="134" name="Group 133">
                  <a:extLst>
                    <a:ext uri="{FF2B5EF4-FFF2-40B4-BE49-F238E27FC236}">
                      <a16:creationId xmlns:a16="http://schemas.microsoft.com/office/drawing/2014/main" id="{ED299BFB-2E25-5EBB-ED81-05B3957185D1}"/>
                    </a:ext>
                  </a:extLst>
                </p:cNvPr>
                <p:cNvGrpSpPr/>
                <p:nvPr/>
              </p:nvGrpSpPr>
              <p:grpSpPr>
                <a:xfrm>
                  <a:off x="1978207" y="2871535"/>
                  <a:ext cx="963129" cy="173427"/>
                  <a:chOff x="1978207" y="2871535"/>
                  <a:chExt cx="963129" cy="173427"/>
                </a:xfrm>
              </p:grpSpPr>
              <p:sp>
                <p:nvSpPr>
                  <p:cNvPr id="137" name="TextBox 136">
                    <a:extLst>
                      <a:ext uri="{FF2B5EF4-FFF2-40B4-BE49-F238E27FC236}">
                        <a16:creationId xmlns:a16="http://schemas.microsoft.com/office/drawing/2014/main" id="{74E02C37-6093-C03F-CAD1-C8552964C0F3}"/>
                      </a:ext>
                    </a:extLst>
                  </p:cNvPr>
                  <p:cNvSpPr txBox="1"/>
                  <p:nvPr/>
                </p:nvSpPr>
                <p:spPr>
                  <a:xfrm>
                    <a:off x="2265226" y="2871535"/>
                    <a:ext cx="676110" cy="173427"/>
                  </a:xfrm>
                  <a:prstGeom prst="rect">
                    <a:avLst/>
                  </a:prstGeom>
                  <a:noFill/>
                </p:spPr>
                <p:txBody>
                  <a:bodyPr wrap="square" lIns="0" tIns="0" rIns="0" bIns="0" rtlCol="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200" b="0" i="0" u="none" strike="noStrike" kern="0" cap="none" spc="0" normalizeH="0" baseline="0" noProof="0" dirty="0">
                        <a:ln>
                          <a:noFill/>
                        </a:ln>
                        <a:solidFill>
                          <a:srgbClr val="000000"/>
                        </a:solidFill>
                        <a:effectLst/>
                        <a:uLnTx/>
                        <a:uFillTx/>
                        <a:latin typeface="Arial"/>
                        <a:ea typeface="MS PGothic" charset="0"/>
                        <a:cs typeface="Arial"/>
                        <a:sym typeface="Arial"/>
                      </a:rPr>
                      <a:t>Censored</a:t>
                    </a:r>
                  </a:p>
                </p:txBody>
              </p:sp>
              <p:grpSp>
                <p:nvGrpSpPr>
                  <p:cNvPr id="141" name="Group 140">
                    <a:extLst>
                      <a:ext uri="{FF2B5EF4-FFF2-40B4-BE49-F238E27FC236}">
                        <a16:creationId xmlns:a16="http://schemas.microsoft.com/office/drawing/2014/main" id="{32142687-E14F-FE7C-A661-6278EA43F6AC}"/>
                      </a:ext>
                    </a:extLst>
                  </p:cNvPr>
                  <p:cNvGrpSpPr/>
                  <p:nvPr/>
                </p:nvGrpSpPr>
                <p:grpSpPr>
                  <a:xfrm>
                    <a:off x="1978207" y="2874896"/>
                    <a:ext cx="162555" cy="162555"/>
                    <a:chOff x="1931427" y="2820871"/>
                    <a:chExt cx="256114" cy="256114"/>
                  </a:xfrm>
                </p:grpSpPr>
                <p:cxnSp>
                  <p:nvCxnSpPr>
                    <p:cNvPr id="142" name="Straight Connector 141">
                      <a:extLst>
                        <a:ext uri="{FF2B5EF4-FFF2-40B4-BE49-F238E27FC236}">
                          <a16:creationId xmlns:a16="http://schemas.microsoft.com/office/drawing/2014/main" id="{D2C72867-E307-4949-77E3-11E50043DEC9}"/>
                        </a:ext>
                      </a:extLst>
                    </p:cNvPr>
                    <p:cNvCxnSpPr>
                      <a:cxnSpLocks/>
                    </p:cNvCxnSpPr>
                    <p:nvPr/>
                  </p:nvCxnSpPr>
                  <p:spPr>
                    <a:xfrm flipH="1">
                      <a:off x="1931427" y="2948928"/>
                      <a:ext cx="256114" cy="0"/>
                    </a:xfrm>
                    <a:prstGeom prst="line">
                      <a:avLst/>
                    </a:prstGeom>
                    <a:ln w="12700" cap="flat">
                      <a:solidFill>
                        <a:schemeClr val="tx1"/>
                      </a:solidFill>
                      <a:prstDash val="solid"/>
                      <a:miter/>
                    </a:ln>
                  </p:spPr>
                </p:cxnSp>
                <p:cxnSp>
                  <p:nvCxnSpPr>
                    <p:cNvPr id="143" name="Straight Connector 142">
                      <a:extLst>
                        <a:ext uri="{FF2B5EF4-FFF2-40B4-BE49-F238E27FC236}">
                          <a16:creationId xmlns:a16="http://schemas.microsoft.com/office/drawing/2014/main" id="{D004E1B5-2825-D629-9703-A69E24DE4F0B}"/>
                        </a:ext>
                      </a:extLst>
                    </p:cNvPr>
                    <p:cNvCxnSpPr>
                      <a:cxnSpLocks/>
                    </p:cNvCxnSpPr>
                    <p:nvPr/>
                  </p:nvCxnSpPr>
                  <p:spPr>
                    <a:xfrm rot="16200000" flipH="1">
                      <a:off x="1931427" y="2948928"/>
                      <a:ext cx="256114" cy="0"/>
                    </a:xfrm>
                    <a:prstGeom prst="line">
                      <a:avLst/>
                    </a:prstGeom>
                    <a:ln w="12700" cap="flat">
                      <a:solidFill>
                        <a:schemeClr val="tx1"/>
                      </a:solidFill>
                      <a:prstDash val="solid"/>
                      <a:miter/>
                    </a:ln>
                  </p:spPr>
                </p:cxnSp>
              </p:grpSp>
            </p:grpSp>
          </p:grpSp>
        </p:grpSp>
      </p:grpSp>
      <p:sp>
        <p:nvSpPr>
          <p:cNvPr id="337" name="TextBox 336">
            <a:extLst>
              <a:ext uri="{FF2B5EF4-FFF2-40B4-BE49-F238E27FC236}">
                <a16:creationId xmlns:a16="http://schemas.microsoft.com/office/drawing/2014/main" id="{0071B4F3-F2A3-2580-2D4A-486D41A4BAD2}"/>
              </a:ext>
            </a:extLst>
          </p:cNvPr>
          <p:cNvSpPr txBox="1"/>
          <p:nvPr/>
        </p:nvSpPr>
        <p:spPr>
          <a:xfrm>
            <a:off x="2475119" y="2022014"/>
            <a:ext cx="1397277"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4F81BD"/>
                </a:solidFill>
                <a:effectLst/>
                <a:uLnTx/>
                <a:uFillTx/>
                <a:latin typeface="Arial"/>
                <a:ea typeface="MS PGothic" charset="0"/>
                <a:cs typeface="Arial"/>
                <a:sym typeface="Arial"/>
              </a:rPr>
              <a:t>82.9%</a:t>
            </a:r>
          </a:p>
        </p:txBody>
      </p:sp>
      <p:sp>
        <p:nvSpPr>
          <p:cNvPr id="338" name="TextBox 337">
            <a:extLst>
              <a:ext uri="{FF2B5EF4-FFF2-40B4-BE49-F238E27FC236}">
                <a16:creationId xmlns:a16="http://schemas.microsoft.com/office/drawing/2014/main" id="{BECA60A3-523E-C4FF-E79E-4432B18CF357}"/>
              </a:ext>
            </a:extLst>
          </p:cNvPr>
          <p:cNvSpPr txBox="1"/>
          <p:nvPr/>
        </p:nvSpPr>
        <p:spPr>
          <a:xfrm>
            <a:off x="2466863" y="1545098"/>
            <a:ext cx="1397277"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S PGothic" charset="0"/>
                <a:cs typeface="Arial"/>
                <a:sym typeface="Arial"/>
              </a:rPr>
              <a:t>6-month </a:t>
            </a:r>
          </a:p>
        </p:txBody>
      </p:sp>
      <p:sp>
        <p:nvSpPr>
          <p:cNvPr id="339" name="TextBox 338">
            <a:extLst>
              <a:ext uri="{FF2B5EF4-FFF2-40B4-BE49-F238E27FC236}">
                <a16:creationId xmlns:a16="http://schemas.microsoft.com/office/drawing/2014/main" id="{505E3498-5B90-185E-4700-B6FD45E7B206}"/>
              </a:ext>
            </a:extLst>
          </p:cNvPr>
          <p:cNvSpPr txBox="1"/>
          <p:nvPr/>
        </p:nvSpPr>
        <p:spPr>
          <a:xfrm>
            <a:off x="2475119" y="2706424"/>
            <a:ext cx="1397277"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C0504D"/>
                </a:solidFill>
                <a:effectLst/>
                <a:uLnTx/>
                <a:uFillTx/>
                <a:latin typeface="Arial"/>
                <a:ea typeface="MS PGothic" charset="0"/>
                <a:cs typeface="Arial"/>
                <a:sym typeface="Arial"/>
              </a:rPr>
              <a:t>55.9%</a:t>
            </a:r>
          </a:p>
        </p:txBody>
      </p:sp>
      <p:sp>
        <p:nvSpPr>
          <p:cNvPr id="340" name="TextBox 339">
            <a:extLst>
              <a:ext uri="{FF2B5EF4-FFF2-40B4-BE49-F238E27FC236}">
                <a16:creationId xmlns:a16="http://schemas.microsoft.com/office/drawing/2014/main" id="{34CB327A-2218-12FD-8378-91C7B357F604}"/>
              </a:ext>
            </a:extLst>
          </p:cNvPr>
          <p:cNvSpPr txBox="1"/>
          <p:nvPr/>
        </p:nvSpPr>
        <p:spPr>
          <a:xfrm>
            <a:off x="3541720" y="2665618"/>
            <a:ext cx="1397277"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4F81BD"/>
                </a:solidFill>
                <a:effectLst/>
                <a:uLnTx/>
                <a:uFillTx/>
                <a:latin typeface="Arial"/>
                <a:ea typeface="MS PGothic" charset="0"/>
                <a:cs typeface="Arial"/>
                <a:sym typeface="Arial"/>
              </a:rPr>
              <a:t>55.9%</a:t>
            </a:r>
          </a:p>
        </p:txBody>
      </p:sp>
      <p:sp>
        <p:nvSpPr>
          <p:cNvPr id="341" name="TextBox 340">
            <a:extLst>
              <a:ext uri="{FF2B5EF4-FFF2-40B4-BE49-F238E27FC236}">
                <a16:creationId xmlns:a16="http://schemas.microsoft.com/office/drawing/2014/main" id="{CDF8AF9D-BF26-D966-EDB2-B6A0A9478C98}"/>
              </a:ext>
            </a:extLst>
          </p:cNvPr>
          <p:cNvSpPr txBox="1"/>
          <p:nvPr/>
        </p:nvSpPr>
        <p:spPr>
          <a:xfrm>
            <a:off x="3543467" y="1545098"/>
            <a:ext cx="1397277"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S PGothic" charset="0"/>
                <a:cs typeface="Arial"/>
                <a:sym typeface="Arial"/>
              </a:rPr>
              <a:t>12-month </a:t>
            </a:r>
          </a:p>
        </p:txBody>
      </p:sp>
      <p:sp>
        <p:nvSpPr>
          <p:cNvPr id="342" name="TextBox 341">
            <a:extLst>
              <a:ext uri="{FF2B5EF4-FFF2-40B4-BE49-F238E27FC236}">
                <a16:creationId xmlns:a16="http://schemas.microsoft.com/office/drawing/2014/main" id="{6ED5F8C9-5389-4EF0-1876-96DA0FC1DD76}"/>
              </a:ext>
            </a:extLst>
          </p:cNvPr>
          <p:cNvSpPr txBox="1"/>
          <p:nvPr/>
        </p:nvSpPr>
        <p:spPr>
          <a:xfrm>
            <a:off x="3541720" y="3319033"/>
            <a:ext cx="1397277"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C0504D"/>
                </a:solidFill>
                <a:effectLst/>
                <a:uLnTx/>
                <a:uFillTx/>
                <a:latin typeface="Arial"/>
                <a:ea typeface="MS PGothic" charset="0"/>
                <a:cs typeface="Arial"/>
                <a:sym typeface="Arial"/>
              </a:rPr>
              <a:t>32.6%</a:t>
            </a:r>
          </a:p>
        </p:txBody>
      </p:sp>
      <p:sp>
        <p:nvSpPr>
          <p:cNvPr id="343" name="TextBox 342">
            <a:extLst>
              <a:ext uri="{FF2B5EF4-FFF2-40B4-BE49-F238E27FC236}">
                <a16:creationId xmlns:a16="http://schemas.microsoft.com/office/drawing/2014/main" id="{AECE44BB-B746-3217-05EE-F33836E09AD1}"/>
              </a:ext>
            </a:extLst>
          </p:cNvPr>
          <p:cNvSpPr txBox="1"/>
          <p:nvPr/>
        </p:nvSpPr>
        <p:spPr>
          <a:xfrm>
            <a:off x="4628326" y="3048988"/>
            <a:ext cx="1397277"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4F81BD"/>
                </a:solidFill>
                <a:effectLst/>
                <a:uLnTx/>
                <a:uFillTx/>
                <a:latin typeface="Arial"/>
                <a:ea typeface="MS PGothic" charset="0"/>
                <a:cs typeface="Arial"/>
                <a:sym typeface="Arial"/>
              </a:rPr>
              <a:t>46.2%</a:t>
            </a:r>
          </a:p>
        </p:txBody>
      </p:sp>
      <p:sp>
        <p:nvSpPr>
          <p:cNvPr id="344" name="TextBox 343">
            <a:extLst>
              <a:ext uri="{FF2B5EF4-FFF2-40B4-BE49-F238E27FC236}">
                <a16:creationId xmlns:a16="http://schemas.microsoft.com/office/drawing/2014/main" id="{21DE8072-EFFD-B709-C969-696A459BB800}"/>
              </a:ext>
            </a:extLst>
          </p:cNvPr>
          <p:cNvSpPr txBox="1"/>
          <p:nvPr/>
        </p:nvSpPr>
        <p:spPr>
          <a:xfrm>
            <a:off x="4620070" y="1545098"/>
            <a:ext cx="1397277"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MS PGothic" charset="0"/>
                <a:cs typeface="Arial"/>
                <a:sym typeface="Arial"/>
              </a:rPr>
              <a:t>18-month </a:t>
            </a:r>
          </a:p>
        </p:txBody>
      </p:sp>
      <p:sp>
        <p:nvSpPr>
          <p:cNvPr id="345" name="TextBox 344">
            <a:extLst>
              <a:ext uri="{FF2B5EF4-FFF2-40B4-BE49-F238E27FC236}">
                <a16:creationId xmlns:a16="http://schemas.microsoft.com/office/drawing/2014/main" id="{85F3E785-3C03-8058-8973-480A9F7FF39B}"/>
              </a:ext>
            </a:extLst>
          </p:cNvPr>
          <p:cNvSpPr txBox="1"/>
          <p:nvPr/>
        </p:nvSpPr>
        <p:spPr>
          <a:xfrm>
            <a:off x="4628326" y="3695376"/>
            <a:ext cx="1397277" cy="3077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400" b="1" i="0" u="none" strike="noStrike" kern="0" cap="none" spc="0" normalizeH="0" baseline="0" noProof="0" dirty="0">
                <a:ln>
                  <a:noFill/>
                </a:ln>
                <a:solidFill>
                  <a:srgbClr val="C0504D"/>
                </a:solidFill>
                <a:effectLst/>
                <a:uLnTx/>
                <a:uFillTx/>
                <a:latin typeface="Arial"/>
                <a:ea typeface="MS PGothic" charset="0"/>
                <a:cs typeface="Arial"/>
                <a:sym typeface="Arial"/>
              </a:rPr>
              <a:t>21.1%</a:t>
            </a:r>
          </a:p>
        </p:txBody>
      </p:sp>
      <p:sp>
        <p:nvSpPr>
          <p:cNvPr id="3" name="Google Shape;129;p15">
            <a:extLst>
              <a:ext uri="{FF2B5EF4-FFF2-40B4-BE49-F238E27FC236}">
                <a16:creationId xmlns:a16="http://schemas.microsoft.com/office/drawing/2014/main" id="{177983A0-7F62-6A75-555A-F55BC16F7BDC}"/>
              </a:ext>
            </a:extLst>
          </p:cNvPr>
          <p:cNvSpPr txBox="1"/>
          <p:nvPr/>
        </p:nvSpPr>
        <p:spPr>
          <a:xfrm>
            <a:off x="415851" y="5888784"/>
            <a:ext cx="9565637" cy="451479"/>
          </a:xfrm>
          <a:prstGeom prst="rect">
            <a:avLst/>
          </a:prstGeom>
          <a:noFill/>
          <a:ln>
            <a:noFill/>
          </a:ln>
        </p:spPr>
        <p:txBody>
          <a:bodyPr spcFirstLastPara="1" wrap="square" lIns="121900" tIns="60933" rIns="121900" bIns="60933"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800"/>
              <a:buFontTx/>
              <a:buNone/>
              <a:tabLst/>
              <a:defRPr/>
            </a:pPr>
            <a:r>
              <a:rPr kumimoji="0" lang="en-GB" sz="1067" b="0" i="0" u="none" strike="noStrike" kern="0" cap="none" spc="0" normalizeH="0" baseline="0" noProof="0" dirty="0">
                <a:ln>
                  <a:noFill/>
                </a:ln>
                <a:solidFill>
                  <a:srgbClr val="000000"/>
                </a:solidFill>
                <a:effectLst/>
                <a:uLnTx/>
                <a:uFillTx/>
                <a:latin typeface="Arial"/>
                <a:ea typeface="MS PGothic" charset="0"/>
                <a:cs typeface="Arial"/>
                <a:sym typeface="Arial"/>
              </a:rPr>
              <a:t>CCOD: 29th September 2023</a:t>
            </a:r>
            <a:br>
              <a:rPr kumimoji="0" lang="en-GB" sz="1067" b="0" i="0" u="none" strike="noStrike" kern="0" cap="none" spc="0" normalizeH="0" baseline="0" noProof="0" dirty="0">
                <a:ln>
                  <a:noFill/>
                </a:ln>
                <a:solidFill>
                  <a:srgbClr val="000000"/>
                </a:solidFill>
                <a:effectLst/>
                <a:uLnTx/>
                <a:uFillTx/>
                <a:latin typeface="Arial"/>
                <a:ea typeface="MS PGothic" charset="0"/>
                <a:cs typeface="Arial"/>
                <a:sym typeface="Arial"/>
              </a:rPr>
            </a:br>
            <a:r>
              <a:rPr kumimoji="0" lang="en-GB" sz="1067" b="0" i="0" u="none" strike="noStrike" kern="0" cap="none" spc="0" normalizeH="0" baseline="0" noProof="0" dirty="0">
                <a:ln>
                  <a:noFill/>
                </a:ln>
                <a:solidFill>
                  <a:srgbClr val="000000"/>
                </a:solidFill>
                <a:effectLst/>
                <a:uLnTx/>
                <a:uFillTx/>
                <a:latin typeface="Arial"/>
                <a:ea typeface="MS PGothic" charset="0"/>
                <a:cs typeface="Arial"/>
                <a:sym typeface="Arial"/>
              </a:rPr>
              <a:t>CI, confidence interval; </a:t>
            </a:r>
            <a:r>
              <a:rPr kumimoji="0" lang="en-GB" sz="1067" b="0" i="0" u="none" strike="noStrike" kern="0" cap="none" spc="0" normalizeH="0" baseline="0" noProof="0" dirty="0" err="1">
                <a:ln>
                  <a:noFill/>
                </a:ln>
                <a:solidFill>
                  <a:srgbClr val="000000"/>
                </a:solidFill>
                <a:effectLst/>
                <a:uLnTx/>
                <a:uFillTx/>
                <a:latin typeface="Arial"/>
                <a:ea typeface="MS PGothic" charset="0"/>
                <a:cs typeface="Arial"/>
                <a:sym typeface="Arial"/>
              </a:rPr>
              <a:t>Fulv</a:t>
            </a:r>
            <a:r>
              <a:rPr kumimoji="0" lang="en-GB" sz="1067" b="0" i="0" u="none" strike="noStrike" kern="0" cap="none" spc="0" normalizeH="0" baseline="0" noProof="0" dirty="0">
                <a:ln>
                  <a:noFill/>
                </a:ln>
                <a:solidFill>
                  <a:srgbClr val="000000"/>
                </a:solidFill>
                <a:effectLst/>
                <a:uLnTx/>
                <a:uFillTx/>
                <a:latin typeface="Arial"/>
                <a:ea typeface="MS PGothic" charset="0"/>
                <a:cs typeface="Arial"/>
                <a:sym typeface="Arial"/>
              </a:rPr>
              <a:t>, </a:t>
            </a:r>
            <a:r>
              <a:rPr kumimoji="0" lang="en-GB" sz="1067" b="0" i="0" u="none" strike="noStrike" kern="0" cap="none" spc="0" normalizeH="0" baseline="0" noProof="0" dirty="0" err="1">
                <a:ln>
                  <a:noFill/>
                </a:ln>
                <a:solidFill>
                  <a:srgbClr val="000000"/>
                </a:solidFill>
                <a:effectLst/>
                <a:uLnTx/>
                <a:uFillTx/>
                <a:latin typeface="Arial"/>
                <a:ea typeface="MS PGothic" charset="0"/>
                <a:cs typeface="Arial"/>
                <a:sym typeface="Arial"/>
              </a:rPr>
              <a:t>fulvestrant</a:t>
            </a:r>
            <a:r>
              <a:rPr kumimoji="0" lang="en-GB" sz="1067" b="0" i="0" u="none" strike="noStrike" kern="0" cap="none" spc="0" normalizeH="0" baseline="0" noProof="0" dirty="0">
                <a:ln>
                  <a:noFill/>
                </a:ln>
                <a:solidFill>
                  <a:srgbClr val="000000"/>
                </a:solidFill>
                <a:effectLst/>
                <a:uLnTx/>
                <a:uFillTx/>
                <a:latin typeface="Arial"/>
                <a:ea typeface="MS PGothic" charset="0"/>
                <a:cs typeface="Arial"/>
                <a:sym typeface="Arial"/>
              </a:rPr>
              <a:t>;</a:t>
            </a:r>
            <a:r>
              <a:rPr kumimoji="0" lang="en-GB" sz="1067"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GB" sz="1067" b="0" i="0" u="none" strike="noStrike" kern="0" cap="none" spc="0" normalizeH="0" baseline="0" noProof="0" dirty="0" err="1">
                <a:ln>
                  <a:noFill/>
                </a:ln>
                <a:solidFill>
                  <a:srgbClr val="000000"/>
                </a:solidFill>
                <a:effectLst/>
                <a:uLnTx/>
                <a:uFillTx/>
                <a:latin typeface="Arial"/>
                <a:ea typeface="Arial"/>
                <a:cs typeface="Arial"/>
                <a:sym typeface="Arial"/>
              </a:rPr>
              <a:t>Inavo</a:t>
            </a:r>
            <a:r>
              <a:rPr kumimoji="0" lang="en-GB" sz="1067" b="0" i="0" u="none" strike="noStrike" kern="0" cap="none" spc="0" normalizeH="0" baseline="0" noProof="0" dirty="0">
                <a:ln>
                  <a:noFill/>
                </a:ln>
                <a:solidFill>
                  <a:srgbClr val="000000"/>
                </a:solidFill>
                <a:effectLst/>
                <a:uLnTx/>
                <a:uFillTx/>
                <a:latin typeface="Arial"/>
                <a:ea typeface="Arial"/>
                <a:cs typeface="Arial"/>
                <a:sym typeface="Arial"/>
              </a:rPr>
              <a:t>, </a:t>
            </a:r>
            <a:r>
              <a:rPr kumimoji="0" lang="en-GB" sz="1067" b="0" i="0" u="none" strike="noStrike" kern="0" cap="none" spc="0" normalizeH="0" baseline="0" noProof="0" dirty="0" err="1">
                <a:ln>
                  <a:noFill/>
                </a:ln>
                <a:solidFill>
                  <a:srgbClr val="000000"/>
                </a:solidFill>
                <a:effectLst/>
                <a:uLnTx/>
                <a:uFillTx/>
                <a:latin typeface="Arial"/>
                <a:ea typeface="Arial"/>
                <a:cs typeface="Arial"/>
                <a:sym typeface="Arial"/>
              </a:rPr>
              <a:t>inavolisib</a:t>
            </a:r>
            <a:r>
              <a:rPr kumimoji="0" lang="en-GB" sz="1067" b="0" i="0" u="none" strike="noStrike" kern="0" cap="none" spc="0" normalizeH="0" baseline="0" noProof="0" dirty="0">
                <a:ln>
                  <a:noFill/>
                </a:ln>
                <a:solidFill>
                  <a:srgbClr val="000000"/>
                </a:solidFill>
                <a:effectLst/>
                <a:uLnTx/>
                <a:uFillTx/>
                <a:latin typeface="Arial"/>
                <a:ea typeface="Arial"/>
                <a:cs typeface="Arial"/>
                <a:sym typeface="Arial"/>
              </a:rPr>
              <a:t>; mo, months; </a:t>
            </a:r>
            <a:r>
              <a:rPr kumimoji="0" lang="en-GB" sz="1067" b="0" i="0" u="none" strike="noStrike" kern="0" cap="none" spc="0" normalizeH="0" baseline="0" noProof="0" dirty="0" err="1">
                <a:ln>
                  <a:noFill/>
                </a:ln>
                <a:solidFill>
                  <a:srgbClr val="000000"/>
                </a:solidFill>
                <a:effectLst/>
                <a:uLnTx/>
                <a:uFillTx/>
                <a:latin typeface="Arial"/>
                <a:ea typeface="Arial"/>
                <a:cs typeface="Arial"/>
                <a:sym typeface="Arial"/>
              </a:rPr>
              <a:t>Palbo</a:t>
            </a:r>
            <a:r>
              <a:rPr kumimoji="0" lang="en-GB" sz="1067" b="0" i="0" u="none" strike="noStrike" kern="0" cap="none" spc="0" normalizeH="0" baseline="0" noProof="0" dirty="0">
                <a:ln>
                  <a:noFill/>
                </a:ln>
                <a:solidFill>
                  <a:srgbClr val="000000"/>
                </a:solidFill>
                <a:effectLst/>
                <a:uLnTx/>
                <a:uFillTx/>
                <a:latin typeface="Arial"/>
                <a:ea typeface="Arial"/>
                <a:cs typeface="Arial"/>
                <a:sym typeface="Arial"/>
              </a:rPr>
              <a:t>, palbociclib; </a:t>
            </a:r>
            <a:r>
              <a:rPr kumimoji="0" lang="en-GB" sz="1067" b="0" i="0" u="none" strike="noStrike" kern="0" cap="none" spc="0" normalizeH="0" baseline="0" noProof="0" dirty="0" err="1">
                <a:ln>
                  <a:noFill/>
                </a:ln>
                <a:solidFill>
                  <a:srgbClr val="000000"/>
                </a:solidFill>
                <a:effectLst/>
                <a:uLnTx/>
                <a:uFillTx/>
                <a:latin typeface="Arial"/>
                <a:ea typeface="Arial"/>
                <a:cs typeface="Arial"/>
                <a:sym typeface="Arial"/>
              </a:rPr>
              <a:t>Pbo</a:t>
            </a:r>
            <a:r>
              <a:rPr kumimoji="0" lang="en-GB" sz="1067" b="0" i="0" u="none" strike="noStrike" kern="0" cap="none" spc="0" normalizeH="0" baseline="0" noProof="0" dirty="0">
                <a:ln>
                  <a:noFill/>
                </a:ln>
                <a:solidFill>
                  <a:srgbClr val="000000"/>
                </a:solidFill>
                <a:effectLst/>
                <a:uLnTx/>
                <a:uFillTx/>
                <a:latin typeface="Arial"/>
                <a:ea typeface="Arial"/>
                <a:cs typeface="Arial"/>
                <a:sym typeface="Arial"/>
              </a:rPr>
              <a:t>, placebo;  PFS, progression-free survival.</a:t>
            </a:r>
          </a:p>
        </p:txBody>
      </p:sp>
      <p:cxnSp>
        <p:nvCxnSpPr>
          <p:cNvPr id="5" name="Straight Connector 4"/>
          <p:cNvCxnSpPr/>
          <p:nvPr/>
        </p:nvCxnSpPr>
        <p:spPr>
          <a:xfrm flipH="1">
            <a:off x="3155839" y="1823675"/>
            <a:ext cx="9663" cy="27615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flipH="1">
            <a:off x="5385575" y="1823675"/>
            <a:ext cx="9663" cy="276154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flipH="1">
            <a:off x="4260529" y="1823675"/>
            <a:ext cx="9663" cy="2761544"/>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0094259" y="5129762"/>
            <a:ext cx="1899963" cy="584775"/>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GB" sz="1600" b="0" i="0" u="none" strike="noStrike" kern="0" cap="none" spc="0" normalizeH="0" baseline="0" noProof="0" dirty="0">
                <a:ln>
                  <a:noFill/>
                </a:ln>
                <a:solidFill>
                  <a:srgbClr val="000000"/>
                </a:solidFill>
                <a:effectLst/>
                <a:uLnTx/>
                <a:uFillTx/>
                <a:latin typeface="Arial"/>
                <a:ea typeface="MS PGothic" charset="0"/>
                <a:cs typeface="Arial"/>
                <a:sym typeface="Arial"/>
              </a:rPr>
              <a:t>Median follow-up: </a:t>
            </a:r>
            <a:r>
              <a:rPr kumimoji="0" lang="en-GB" sz="1600" b="1" i="0" u="none" strike="noStrike" kern="0" cap="none" spc="0" normalizeH="0" baseline="0" noProof="0" dirty="0">
                <a:ln>
                  <a:noFill/>
                </a:ln>
                <a:solidFill>
                  <a:srgbClr val="000000"/>
                </a:solidFill>
                <a:effectLst/>
                <a:uLnTx/>
                <a:uFillTx/>
                <a:latin typeface="Arial"/>
                <a:ea typeface="MS PGothic" charset="0"/>
                <a:cs typeface="Arial"/>
                <a:sym typeface="Arial"/>
              </a:rPr>
              <a:t>21.3 months</a:t>
            </a:r>
            <a:endParaRPr kumimoji="0" lang="en-GB" sz="1600" b="0" i="0" u="none" strike="noStrike" kern="0" cap="none" spc="0" normalizeH="0" baseline="0" noProof="0" dirty="0">
              <a:ln>
                <a:noFill/>
              </a:ln>
              <a:solidFill>
                <a:srgbClr val="000000"/>
              </a:solidFill>
              <a:effectLst/>
              <a:uLnTx/>
              <a:uFillTx/>
              <a:latin typeface="Arial"/>
              <a:ea typeface="MS PGothic" charset="0"/>
              <a:cs typeface="Arial"/>
              <a:sym typeface="Arial"/>
            </a:endParaRPr>
          </a:p>
        </p:txBody>
      </p:sp>
      <p:pic>
        <p:nvPicPr>
          <p:cNvPr id="4" name="Picture 3">
            <a:extLst>
              <a:ext uri="{FF2B5EF4-FFF2-40B4-BE49-F238E27FC236}">
                <a16:creationId xmlns:a16="http://schemas.microsoft.com/office/drawing/2014/main" id="{BF3217C7-14EA-3FAE-A3D2-8CA67C3FCC03}"/>
              </a:ext>
            </a:extLst>
          </p:cNvPr>
          <p:cNvPicPr>
            <a:picLocks noChangeAspect="1"/>
          </p:cNvPicPr>
          <p:nvPr/>
        </p:nvPicPr>
        <p:blipFill>
          <a:blip r:embed="rId3"/>
          <a:stretch>
            <a:fillRect/>
          </a:stretch>
        </p:blipFill>
        <p:spPr>
          <a:xfrm>
            <a:off x="0" y="6373868"/>
            <a:ext cx="12191998" cy="485436"/>
          </a:xfrm>
          <a:prstGeom prst="rect">
            <a:avLst/>
          </a:prstGeom>
        </p:spPr>
      </p:pic>
      <p:sp>
        <p:nvSpPr>
          <p:cNvPr id="7" name="TextBox 6">
            <a:extLst>
              <a:ext uri="{FF2B5EF4-FFF2-40B4-BE49-F238E27FC236}">
                <a16:creationId xmlns:a16="http://schemas.microsoft.com/office/drawing/2014/main" id="{F0F6426C-475C-179B-C3AC-5A9499098292}"/>
              </a:ext>
            </a:extLst>
          </p:cNvPr>
          <p:cNvSpPr txBox="1"/>
          <p:nvPr/>
        </p:nvSpPr>
        <p:spPr>
          <a:xfrm>
            <a:off x="11749126" y="0"/>
            <a:ext cx="275435" cy="274320"/>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C0504D"/>
              </a:solidFill>
              <a:effectLst/>
              <a:uLnTx/>
              <a:uFillTx/>
              <a:latin typeface="Arial" pitchFamily="-72" charset="0"/>
              <a:ea typeface="MS PGothic" charset="0"/>
            </a:endParaRPr>
          </a:p>
        </p:txBody>
      </p:sp>
      <p:sp>
        <p:nvSpPr>
          <p:cNvPr id="32" name="TextBox 31">
            <a:extLst>
              <a:ext uri="{FF2B5EF4-FFF2-40B4-BE49-F238E27FC236}">
                <a16:creationId xmlns:a16="http://schemas.microsoft.com/office/drawing/2014/main" id="{948B85E6-5544-5995-AD8F-2425A02A29E4}"/>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26"/>
          <p:cNvSpPr txBox="1">
            <a:spLocks noGrp="1"/>
          </p:cNvSpPr>
          <p:nvPr>
            <p:ph type="title"/>
          </p:nvPr>
        </p:nvSpPr>
        <p:spPr>
          <a:xfrm>
            <a:off x="507999" y="55312"/>
            <a:ext cx="10215607" cy="949648"/>
          </a:xfrm>
          <a:prstGeom prst="rect">
            <a:avLst/>
          </a:prstGeom>
          <a:noFill/>
          <a:ln>
            <a:noFill/>
          </a:ln>
        </p:spPr>
        <p:txBody>
          <a:bodyPr spcFirstLastPara="1" wrap="square" lIns="121900" tIns="60933" rIns="121900" bIns="60933" anchor="b" anchorCtr="0">
            <a:noAutofit/>
          </a:bodyPr>
          <a:lstStyle/>
          <a:p>
            <a:pPr>
              <a:buSzPts val="1900"/>
            </a:pPr>
            <a:r>
              <a:rPr lang="en-GB" sz="2533" b="1" dirty="0"/>
              <a:t>INAVO120: Adverse events with any grade AEs </a:t>
            </a:r>
            <a:r>
              <a:rPr lang="en-GB" sz="2533" b="1" dirty="0">
                <a:latin typeface="Times New Roman" panose="02020603050405020304" pitchFamily="18" charset="0"/>
                <a:cs typeface="Times New Roman" panose="02020603050405020304" pitchFamily="18" charset="0"/>
              </a:rPr>
              <a:t>≥</a:t>
            </a:r>
            <a:r>
              <a:rPr lang="en-GB" sz="2533" b="1" dirty="0"/>
              <a:t>20% incidence in either treatment group</a:t>
            </a:r>
            <a:endParaRPr sz="2533" b="1" dirty="0"/>
          </a:p>
        </p:txBody>
      </p:sp>
      <p:sp>
        <p:nvSpPr>
          <p:cNvPr id="234" name="Google Shape;234;p26"/>
          <p:cNvSpPr txBox="1"/>
          <p:nvPr/>
        </p:nvSpPr>
        <p:spPr>
          <a:xfrm>
            <a:off x="1771973" y="26570"/>
            <a:ext cx="8345212" cy="164212"/>
          </a:xfrm>
          <a:prstGeom prst="rect">
            <a:avLst/>
          </a:prstGeom>
          <a:noFill/>
          <a:ln>
            <a:noFill/>
          </a:ln>
        </p:spPr>
        <p:txBody>
          <a:bodyPr spcFirstLastPara="1" wrap="square" lIns="0" tIns="0" rIns="0" bIns="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GB" sz="1067" b="0" i="0" u="none" strike="noStrike" kern="0" cap="none" spc="0" normalizeH="0" baseline="0" noProof="0">
                <a:ln>
                  <a:noFill/>
                </a:ln>
                <a:solidFill>
                  <a:srgbClr val="000000"/>
                </a:solidFill>
                <a:effectLst/>
                <a:uLnTx/>
                <a:uFillTx/>
                <a:latin typeface="Arial"/>
                <a:ea typeface="Arial"/>
                <a:cs typeface="Arial"/>
                <a:sym typeface="Arial"/>
              </a:rPr>
              <a:t>San Antonio Breast Cancer Symposium</a:t>
            </a:r>
            <a:r>
              <a:rPr kumimoji="0" lang="en-GB" sz="1067" b="0" i="0" u="none" strike="noStrike" kern="0" cap="none" spc="0" normalizeH="0" baseline="30000" noProof="0">
                <a:ln>
                  <a:noFill/>
                </a:ln>
                <a:solidFill>
                  <a:srgbClr val="000000"/>
                </a:solidFill>
                <a:effectLst/>
                <a:uLnTx/>
                <a:uFillTx/>
                <a:latin typeface="Arial"/>
                <a:ea typeface="Arial"/>
                <a:cs typeface="Arial"/>
                <a:sym typeface="Arial"/>
              </a:rPr>
              <a:t>®</a:t>
            </a:r>
            <a:r>
              <a:rPr kumimoji="0" lang="en-GB" sz="1067" b="0" i="0" u="none" strike="noStrike" kern="0" cap="none" spc="0" normalizeH="0" baseline="0" noProof="0">
                <a:ln>
                  <a:noFill/>
                </a:ln>
                <a:solidFill>
                  <a:srgbClr val="000000"/>
                </a:solidFill>
                <a:effectLst/>
                <a:uLnTx/>
                <a:uFillTx/>
                <a:latin typeface="Arial"/>
                <a:ea typeface="Arial"/>
                <a:cs typeface="Arial"/>
                <a:sym typeface="Arial"/>
              </a:rPr>
              <a:t>, December 5–9, 2023</a:t>
            </a:r>
            <a:endParaRPr kumimoji="0" sz="1067" b="0" i="0" u="none" strike="noStrike" kern="0" cap="none" spc="0" normalizeH="0" baseline="0" noProof="0">
              <a:ln>
                <a:noFill/>
              </a:ln>
              <a:solidFill>
                <a:srgbClr val="000000"/>
              </a:solidFill>
              <a:effectLst/>
              <a:uLnTx/>
              <a:uFillTx/>
              <a:latin typeface="Arial"/>
              <a:ea typeface="Arial"/>
              <a:cs typeface="Arial"/>
              <a:sym typeface="Arial"/>
            </a:endParaRPr>
          </a:p>
        </p:txBody>
      </p:sp>
      <p:graphicFrame>
        <p:nvGraphicFramePr>
          <p:cNvPr id="5" name="Google Shape;342;p111">
            <a:extLst>
              <a:ext uri="{FF2B5EF4-FFF2-40B4-BE49-F238E27FC236}">
                <a16:creationId xmlns:a16="http://schemas.microsoft.com/office/drawing/2014/main" id="{C926D364-5279-7480-0A64-FE96E48B62FC}"/>
              </a:ext>
            </a:extLst>
          </p:cNvPr>
          <p:cNvGraphicFramePr/>
          <p:nvPr/>
        </p:nvGraphicFramePr>
        <p:xfrm>
          <a:off x="597280" y="1183442"/>
          <a:ext cx="10851741" cy="4575031"/>
        </p:xfrm>
        <a:graphic>
          <a:graphicData uri="http://schemas.openxmlformats.org/drawingml/2006/table">
            <a:tbl>
              <a:tblPr firstRow="1" bandRow="1">
                <a:tableStyleId>{9D7B26C5-4107-4FEC-AEDC-1716B250A1EF}</a:tableStyleId>
              </a:tblPr>
              <a:tblGrid>
                <a:gridCol w="3786717">
                  <a:extLst>
                    <a:ext uri="{9D8B030D-6E8A-4147-A177-3AD203B41FA5}">
                      <a16:colId xmlns:a16="http://schemas.microsoft.com/office/drawing/2014/main" val="20000"/>
                    </a:ext>
                  </a:extLst>
                </a:gridCol>
                <a:gridCol w="1766256">
                  <a:extLst>
                    <a:ext uri="{9D8B030D-6E8A-4147-A177-3AD203B41FA5}">
                      <a16:colId xmlns:a16="http://schemas.microsoft.com/office/drawing/2014/main" val="20001"/>
                    </a:ext>
                  </a:extLst>
                </a:gridCol>
                <a:gridCol w="1766256">
                  <a:extLst>
                    <a:ext uri="{9D8B030D-6E8A-4147-A177-3AD203B41FA5}">
                      <a16:colId xmlns:a16="http://schemas.microsoft.com/office/drawing/2014/main" val="20002"/>
                    </a:ext>
                  </a:extLst>
                </a:gridCol>
                <a:gridCol w="1766256">
                  <a:extLst>
                    <a:ext uri="{9D8B030D-6E8A-4147-A177-3AD203B41FA5}">
                      <a16:colId xmlns:a16="http://schemas.microsoft.com/office/drawing/2014/main" val="20003"/>
                    </a:ext>
                  </a:extLst>
                </a:gridCol>
                <a:gridCol w="1766256">
                  <a:extLst>
                    <a:ext uri="{9D8B030D-6E8A-4147-A177-3AD203B41FA5}">
                      <a16:colId xmlns:a16="http://schemas.microsoft.com/office/drawing/2014/main" val="20004"/>
                    </a:ext>
                  </a:extLst>
                </a:gridCol>
              </a:tblGrid>
              <a:tr h="574959">
                <a:tc>
                  <a:txBody>
                    <a:bodyPr/>
                    <a:lstStyle/>
                    <a:p>
                      <a:r>
                        <a:rPr lang="en-US" sz="1600" dirty="0"/>
                        <a:t>Adverse Events</a:t>
                      </a:r>
                    </a:p>
                  </a:txBody>
                  <a:tcPr marL="0" marR="0" marT="0" marB="0"/>
                </a:tc>
                <a:tc gridSpan="2">
                  <a:txBody>
                    <a:bodyPr/>
                    <a:lstStyle/>
                    <a:p>
                      <a:pPr marL="25400" marR="25400" lvl="0" indent="0" algn="ctr" rtl="0">
                        <a:lnSpc>
                          <a:spcPct val="100000"/>
                        </a:lnSpc>
                        <a:spcBef>
                          <a:spcPts val="0"/>
                        </a:spcBef>
                        <a:spcAft>
                          <a:spcPts val="0"/>
                        </a:spcAft>
                        <a:buClr>
                          <a:srgbClr val="000000"/>
                        </a:buClr>
                        <a:buSzPts val="1400"/>
                        <a:buFont typeface="Arial"/>
                        <a:buNone/>
                      </a:pPr>
                      <a:r>
                        <a:rPr lang="pt-BR" sz="1600" b="1" u="none" strike="noStrike" cap="none" dirty="0">
                          <a:solidFill>
                            <a:srgbClr val="4F81BD"/>
                          </a:solidFill>
                        </a:rPr>
                        <a:t>Inavo+Palbo+Fulv</a:t>
                      </a:r>
                    </a:p>
                    <a:p>
                      <a:pPr marL="25400" marR="25400" lvl="0" indent="0" algn="ctr" rtl="0">
                        <a:lnSpc>
                          <a:spcPct val="100000"/>
                        </a:lnSpc>
                        <a:spcBef>
                          <a:spcPts val="0"/>
                        </a:spcBef>
                        <a:spcAft>
                          <a:spcPts val="0"/>
                        </a:spcAft>
                        <a:buClr>
                          <a:srgbClr val="000000"/>
                        </a:buClr>
                        <a:buSzPts val="1400"/>
                        <a:buFont typeface="Arial"/>
                        <a:buNone/>
                      </a:pPr>
                      <a:r>
                        <a:rPr lang="pt-BR" sz="1600" b="1" u="none" strike="noStrike" cap="none" dirty="0">
                          <a:solidFill>
                            <a:srgbClr val="4F81BD"/>
                          </a:solidFill>
                        </a:rPr>
                        <a:t>(N=162)</a:t>
                      </a:r>
                    </a:p>
                  </a:txBody>
                  <a:tcPr marL="0" marR="0" marT="0" marB="0"/>
                </a:tc>
                <a:tc hMerge="1">
                  <a:txBody>
                    <a:bodyPr/>
                    <a:lstStyle/>
                    <a:p>
                      <a:endParaRPr lang="en-US" dirty="0"/>
                    </a:p>
                  </a:txBody>
                  <a:tcPr/>
                </a:tc>
                <a:tc gridSpan="2">
                  <a:txBody>
                    <a:bodyPr/>
                    <a:lstStyle/>
                    <a:p>
                      <a:pPr marL="0" marR="0" lvl="0" indent="0" algn="ctr" rtl="0">
                        <a:lnSpc>
                          <a:spcPct val="100000"/>
                        </a:lnSpc>
                        <a:spcBef>
                          <a:spcPts val="0"/>
                        </a:spcBef>
                        <a:spcAft>
                          <a:spcPts val="0"/>
                        </a:spcAft>
                        <a:buClr>
                          <a:schemeClr val="dk1"/>
                        </a:buClr>
                        <a:buSzPts val="1100"/>
                        <a:buFont typeface="Arial"/>
                        <a:buNone/>
                      </a:pPr>
                      <a:r>
                        <a:rPr lang="pt-BR" sz="1600" b="1" u="none" strike="noStrike" cap="none" dirty="0">
                          <a:solidFill>
                            <a:srgbClr val="C0504D"/>
                          </a:solidFill>
                        </a:rPr>
                        <a:t>Pbo+Palbo+Fulv</a:t>
                      </a:r>
                    </a:p>
                    <a:p>
                      <a:pPr marL="25400" marR="25400" lvl="0" indent="0" algn="ctr" rtl="0">
                        <a:lnSpc>
                          <a:spcPct val="100000"/>
                        </a:lnSpc>
                        <a:spcBef>
                          <a:spcPts val="0"/>
                        </a:spcBef>
                        <a:spcAft>
                          <a:spcPts val="0"/>
                        </a:spcAft>
                        <a:buClr>
                          <a:srgbClr val="000000"/>
                        </a:buClr>
                        <a:buSzPts val="1400"/>
                        <a:buFont typeface="Arial"/>
                        <a:buNone/>
                      </a:pPr>
                      <a:r>
                        <a:rPr lang="pt-BR" sz="1600" b="1" u="none" strike="noStrike" cap="none" dirty="0">
                          <a:solidFill>
                            <a:srgbClr val="C0504D"/>
                          </a:solidFill>
                        </a:rPr>
                        <a:t>(N=162)</a:t>
                      </a:r>
                    </a:p>
                  </a:txBody>
                  <a:tcPr marL="0" marR="0" marT="0" marB="0"/>
                </a:tc>
                <a:tc hMerge="1">
                  <a:txBody>
                    <a:bodyPr/>
                    <a:lstStyle/>
                    <a:p>
                      <a:endParaRPr lang="en-US" dirty="0"/>
                    </a:p>
                  </a:txBody>
                  <a:tcPr/>
                </a:tc>
                <a:extLst>
                  <a:ext uri="{0D108BD9-81ED-4DB2-BD59-A6C34878D82A}">
                    <a16:rowId xmlns:a16="http://schemas.microsoft.com/office/drawing/2014/main" val="10000"/>
                  </a:ext>
                </a:extLst>
              </a:tr>
              <a:tr h="251544">
                <a:tc>
                  <a:txBody>
                    <a:bodyPr/>
                    <a:lstStyle/>
                    <a:p>
                      <a:endParaRPr lang="en-US" sz="1400" dirty="0">
                        <a:latin typeface="+mj-lt"/>
                      </a:endParaRPr>
                    </a:p>
                  </a:txBody>
                  <a:tcPr marL="0" marR="0" marT="0" marB="0">
                    <a:solidFill>
                      <a:schemeClr val="bg1">
                        <a:lumMod val="75000"/>
                        <a:alpha val="20000"/>
                      </a:schemeClr>
                    </a:solidFill>
                  </a:tcPr>
                </a:tc>
                <a:tc>
                  <a:txBody>
                    <a:bodyPr/>
                    <a:lstStyle/>
                    <a:p>
                      <a:pPr algn="ctr"/>
                      <a:r>
                        <a:rPr lang="en-US" sz="1400" dirty="0">
                          <a:latin typeface="+mj-lt"/>
                        </a:rPr>
                        <a:t>All Grades</a:t>
                      </a:r>
                    </a:p>
                  </a:txBody>
                  <a:tcPr marL="0" marR="0" marT="0" marB="0">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pPr algn="ctr"/>
                      <a:r>
                        <a:rPr lang="en-US" sz="1400" dirty="0">
                          <a:latin typeface="+mj-lt"/>
                        </a:rPr>
                        <a:t>Grade 3-4</a:t>
                      </a:r>
                    </a:p>
                  </a:txBody>
                  <a:tcPr marL="0" marR="0" marT="0" marB="0">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pPr algn="ctr"/>
                      <a:r>
                        <a:rPr lang="en-US" sz="1400" dirty="0">
                          <a:latin typeface="+mj-lt"/>
                        </a:rPr>
                        <a:t>All Grades</a:t>
                      </a:r>
                    </a:p>
                  </a:txBody>
                  <a:tcPr marL="0" marR="0" marT="0" marB="0">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pPr algn="ctr"/>
                      <a:r>
                        <a:rPr lang="en-US" sz="1400" dirty="0">
                          <a:latin typeface="+mj-lt"/>
                        </a:rPr>
                        <a:t>Grade 3-4</a:t>
                      </a:r>
                    </a:p>
                  </a:txBody>
                  <a:tcPr marL="0" marR="0" marT="0" marB="0">
                    <a:lnB w="12700" cap="flat" cmpd="sng" algn="ctr">
                      <a:solidFill>
                        <a:schemeClr val="tx1"/>
                      </a:solidFill>
                      <a:prstDash val="solid"/>
                      <a:round/>
                      <a:headEnd type="none" w="med" len="med"/>
                      <a:tailEnd type="none" w="med" len="med"/>
                    </a:lnB>
                    <a:solidFill>
                      <a:schemeClr val="bg1">
                        <a:lumMod val="75000"/>
                        <a:alpha val="20000"/>
                      </a:schemeClr>
                    </a:solidFill>
                  </a:tcPr>
                </a:tc>
                <a:extLst>
                  <a:ext uri="{0D108BD9-81ED-4DB2-BD59-A6C34878D82A}">
                    <a16:rowId xmlns:a16="http://schemas.microsoft.com/office/drawing/2014/main" val="10001"/>
                  </a:ext>
                </a:extLst>
              </a:tr>
              <a:tr h="267752">
                <a:tc>
                  <a:txBody>
                    <a:bodyPr/>
                    <a:lstStyle/>
                    <a:p>
                      <a:r>
                        <a:rPr lang="en-US" sz="1400" b="1" dirty="0">
                          <a:latin typeface="+mj-lt"/>
                        </a:rPr>
                        <a:t>Neutropenia</a:t>
                      </a:r>
                    </a:p>
                  </a:txBody>
                  <a:tcPr marL="0" marR="0" marT="0" marB="0">
                    <a:lnR>
                      <a:noFill/>
                    </a:lnR>
                  </a:tcPr>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144 (88.9%)       </a:t>
                      </a:r>
                      <a:endParaRPr sz="1500" b="1" u="none" strike="noStrike" cap="none" dirty="0">
                        <a:solidFill>
                          <a:schemeClr val="dk1"/>
                        </a:solidFill>
                        <a:latin typeface="+mj-lt"/>
                      </a:endParaRPr>
                    </a:p>
                  </a:txBody>
                  <a:tcPr marL="0" marR="0" marT="0" marB="0"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130 (80.2%)       </a:t>
                      </a:r>
                      <a:endParaRPr sz="1500" b="1" u="none" strike="noStrike" cap="none" dirty="0">
                        <a:solidFill>
                          <a:schemeClr val="dk1"/>
                        </a:solidFill>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 147 (90.7%)</a:t>
                      </a:r>
                      <a:endParaRPr sz="1500" b="1" u="none" strike="noStrike" cap="none" dirty="0">
                        <a:solidFill>
                          <a:schemeClr val="dk1"/>
                        </a:solidFill>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 127 (78.4%)</a:t>
                      </a:r>
                      <a:endParaRPr sz="1500" b="1" u="none" strike="noStrike" cap="none" dirty="0">
                        <a:solidFill>
                          <a:schemeClr val="dk1"/>
                        </a:solidFill>
                        <a:latin typeface="+mj-lt"/>
                      </a:endParaRPr>
                    </a:p>
                  </a:txBody>
                  <a:tcPr marL="0" marR="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alpha val="20000"/>
                      </a:schemeClr>
                    </a:solidFill>
                  </a:tcPr>
                </a:tc>
                <a:extLst>
                  <a:ext uri="{0D108BD9-81ED-4DB2-BD59-A6C34878D82A}">
                    <a16:rowId xmlns:a16="http://schemas.microsoft.com/office/drawing/2014/main" val="790209848"/>
                  </a:ext>
                </a:extLst>
              </a:tr>
              <a:tr h="267752">
                <a:tc>
                  <a:txBody>
                    <a:bodyPr/>
                    <a:lstStyle/>
                    <a:p>
                      <a:r>
                        <a:rPr lang="en-US" sz="1400" dirty="0">
                          <a:latin typeface="+mj-lt"/>
                        </a:rPr>
                        <a:t>Thrombocytopenia</a:t>
                      </a:r>
                    </a:p>
                  </a:txBody>
                  <a:tcPr marL="0" marR="0" marT="0" marB="0"/>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ea typeface="Arial"/>
                          <a:cs typeface="Arial"/>
                          <a:sym typeface="Arial"/>
                        </a:rPr>
                        <a:t> </a:t>
                      </a:r>
                      <a:r>
                        <a:rPr lang="en-US" sz="1500" b="0" u="none" strike="noStrike" cap="none" dirty="0">
                          <a:solidFill>
                            <a:schemeClr val="dk1"/>
                          </a:solidFill>
                          <a:latin typeface="+mj-lt"/>
                        </a:rPr>
                        <a:t>78 (48.1%)        </a:t>
                      </a:r>
                      <a:endParaRPr sz="1500" b="0" u="none" strike="noStrike" cap="none" dirty="0">
                        <a:solidFill>
                          <a:schemeClr val="dk1"/>
                        </a:solidFill>
                        <a:latin typeface="+mj-lt"/>
                      </a:endParaRPr>
                    </a:p>
                  </a:txBody>
                  <a:tcPr marL="0" marR="0" marT="0" marB="0" anchor="ctr">
                    <a:lnT w="12700" cap="flat" cmpd="sng" algn="ctr">
                      <a:solidFill>
                        <a:schemeClr val="tx1"/>
                      </a:solidFill>
                      <a:prstDash val="solid"/>
                      <a:round/>
                      <a:headEnd type="none" w="med" len="med"/>
                      <a:tailEnd type="none" w="med" len="med"/>
                    </a:lnT>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23 (14.2%)         </a:t>
                      </a:r>
                      <a:endParaRPr sz="1500" b="0" u="none" strike="noStrike" cap="none" dirty="0">
                        <a:solidFill>
                          <a:schemeClr val="dk1"/>
                        </a:solidFill>
                        <a:latin typeface="+mj-lt"/>
                      </a:endParaRPr>
                    </a:p>
                  </a:txBody>
                  <a:tcPr marL="0" marR="0" marT="0" marB="0" anchor="ctr">
                    <a:lnT w="12700" cap="flat" cmpd="sng" algn="ctr">
                      <a:solidFill>
                        <a:schemeClr val="tx1"/>
                      </a:solidFill>
                      <a:prstDash val="solid"/>
                      <a:round/>
                      <a:headEnd type="none" w="med" len="med"/>
                      <a:tailEnd type="none" w="med" len="med"/>
                    </a:lnT>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73 (45.1%)</a:t>
                      </a:r>
                      <a:endParaRPr sz="1500" b="0" u="none" strike="noStrike" cap="none" dirty="0">
                        <a:solidFill>
                          <a:schemeClr val="dk1"/>
                        </a:solidFill>
                        <a:latin typeface="+mj-lt"/>
                        <a:ea typeface="Arial"/>
                        <a:cs typeface="Arial"/>
                        <a:sym typeface="Arial"/>
                      </a:endParaRPr>
                    </a:p>
                  </a:txBody>
                  <a:tcPr marL="0" marR="0" marT="0" marB="0" anchor="ctr">
                    <a:lnT w="12700" cap="flat" cmpd="sng" algn="ctr">
                      <a:solidFill>
                        <a:schemeClr val="tx1"/>
                      </a:solidFill>
                      <a:prstDash val="solid"/>
                      <a:round/>
                      <a:headEnd type="none" w="med" len="med"/>
                      <a:tailEnd type="none" w="med" len="med"/>
                    </a:lnT>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7 (4.3%)</a:t>
                      </a:r>
                      <a:endParaRPr sz="1500" b="0" u="none" strike="noStrike" cap="none" dirty="0">
                        <a:solidFill>
                          <a:schemeClr val="dk1"/>
                        </a:solidFill>
                        <a:latin typeface="+mj-lt"/>
                        <a:ea typeface="Arial"/>
                        <a:cs typeface="Arial"/>
                        <a:sym typeface="Arial"/>
                      </a:endParaRPr>
                    </a:p>
                  </a:txBody>
                  <a:tcPr marL="0" marR="0" marT="0"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267752">
                <a:tc>
                  <a:txBody>
                    <a:bodyPr/>
                    <a:lstStyle/>
                    <a:p>
                      <a:r>
                        <a:rPr lang="en-US" sz="1400" b="1" dirty="0">
                          <a:latin typeface="+mj-lt"/>
                        </a:rPr>
                        <a:t>Stomatitis/Mucosal inflammation</a:t>
                      </a:r>
                    </a:p>
                  </a:txBody>
                  <a:tcPr marL="0" marR="0" marT="0" marB="0">
                    <a:solidFill>
                      <a:schemeClr val="bg1">
                        <a:lumMod val="75000"/>
                        <a:alpha val="20000"/>
                      </a:schemeClr>
                    </a:solidFill>
                  </a:tcPr>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83 (51.2%)        </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9 (5.6%)</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43 (26.5%)</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0</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extLst>
                  <a:ext uri="{0D108BD9-81ED-4DB2-BD59-A6C34878D82A}">
                    <a16:rowId xmlns:a16="http://schemas.microsoft.com/office/drawing/2014/main" val="10003"/>
                  </a:ext>
                </a:extLst>
              </a:tr>
              <a:tr h="267752">
                <a:tc>
                  <a:txBody>
                    <a:bodyPr/>
                    <a:lstStyle/>
                    <a:p>
                      <a:r>
                        <a:rPr lang="en-US" sz="1400" dirty="0">
                          <a:latin typeface="+mj-lt"/>
                        </a:rPr>
                        <a:t>Anemia</a:t>
                      </a:r>
                    </a:p>
                  </a:txBody>
                  <a:tcPr marL="0" marR="0" marT="0" marB="0"/>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60 (37.0%)        </a:t>
                      </a:r>
                      <a:endParaRPr sz="1500" b="0" u="none" strike="noStrike" cap="none" dirty="0">
                        <a:solidFill>
                          <a:schemeClr val="dk1"/>
                        </a:solidFill>
                        <a:latin typeface="+mj-lt"/>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10 (6.2%)          </a:t>
                      </a:r>
                      <a:endParaRPr sz="1500" b="0" u="none" strike="noStrike" cap="none" dirty="0">
                        <a:solidFill>
                          <a:schemeClr val="dk1"/>
                        </a:solidFill>
                        <a:latin typeface="+mj-lt"/>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59 (36.4%)</a:t>
                      </a:r>
                      <a:endParaRPr sz="1500" b="0" u="none" strike="noStrike" cap="none" dirty="0">
                        <a:solidFill>
                          <a:schemeClr val="dk1"/>
                        </a:solidFill>
                        <a:latin typeface="+mj-lt"/>
                        <a:ea typeface="Arial"/>
                        <a:cs typeface="Arial"/>
                        <a:sym typeface="Arial"/>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3 (1.9%)</a:t>
                      </a:r>
                      <a:endParaRPr sz="1500" b="0" u="none" strike="noStrike" cap="none" dirty="0">
                        <a:solidFill>
                          <a:schemeClr val="dk1"/>
                        </a:solidFill>
                        <a:latin typeface="+mj-lt"/>
                        <a:ea typeface="Arial"/>
                        <a:cs typeface="Arial"/>
                        <a:sym typeface="Arial"/>
                      </a:endParaRPr>
                    </a:p>
                  </a:txBody>
                  <a:tcPr marL="0" marR="0" marT="0" marB="0" anchor="ctr"/>
                </a:tc>
                <a:extLst>
                  <a:ext uri="{0D108BD9-81ED-4DB2-BD59-A6C34878D82A}">
                    <a16:rowId xmlns:a16="http://schemas.microsoft.com/office/drawing/2014/main" val="10004"/>
                  </a:ext>
                </a:extLst>
              </a:tr>
              <a:tr h="267752">
                <a:tc>
                  <a:txBody>
                    <a:bodyPr/>
                    <a:lstStyle/>
                    <a:p>
                      <a:r>
                        <a:rPr lang="en-US" sz="1400" b="1" dirty="0">
                          <a:latin typeface="+mj-lt"/>
                        </a:rPr>
                        <a:t>Hyperglycemia</a:t>
                      </a:r>
                    </a:p>
                  </a:txBody>
                  <a:tcPr marL="0" marR="0" marT="0" marB="0">
                    <a:solidFill>
                      <a:schemeClr val="bg1">
                        <a:lumMod val="75000"/>
                        <a:alpha val="20000"/>
                      </a:schemeClr>
                    </a:solidFill>
                  </a:tcPr>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95 (58.6%)        </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9 (5.6%)</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14 (8.6%)</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0</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extLst>
                  <a:ext uri="{0D108BD9-81ED-4DB2-BD59-A6C34878D82A}">
                    <a16:rowId xmlns:a16="http://schemas.microsoft.com/office/drawing/2014/main" val="10005"/>
                  </a:ext>
                </a:extLst>
              </a:tr>
              <a:tr h="267752">
                <a:tc>
                  <a:txBody>
                    <a:bodyPr/>
                    <a:lstStyle/>
                    <a:p>
                      <a:r>
                        <a:rPr lang="en-US" sz="1400" b="1" dirty="0">
                          <a:latin typeface="+mj-lt"/>
                        </a:rPr>
                        <a:t>Diarrhea</a:t>
                      </a:r>
                    </a:p>
                  </a:txBody>
                  <a:tcPr marL="0" marR="0" marT="0" marB="0"/>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78 (48.1%)        </a:t>
                      </a:r>
                      <a:endParaRPr sz="1500" b="1" u="none" strike="noStrike" cap="none" dirty="0">
                        <a:solidFill>
                          <a:schemeClr val="dk1"/>
                        </a:solidFill>
                        <a:latin typeface="+mj-lt"/>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6 (3.7%)</a:t>
                      </a:r>
                      <a:endParaRPr sz="1500" b="1" u="none" strike="noStrike" cap="none" dirty="0">
                        <a:solidFill>
                          <a:schemeClr val="dk1"/>
                        </a:solidFill>
                        <a:latin typeface="+mj-lt"/>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26 (16.0%)</a:t>
                      </a:r>
                      <a:endParaRPr sz="1500" b="1" u="none" strike="noStrike" cap="none" dirty="0">
                        <a:solidFill>
                          <a:schemeClr val="dk1"/>
                        </a:solidFill>
                        <a:latin typeface="+mj-lt"/>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0</a:t>
                      </a:r>
                      <a:endParaRPr sz="1500" b="1" u="none" strike="noStrike" cap="none" dirty="0">
                        <a:solidFill>
                          <a:schemeClr val="dk1"/>
                        </a:solidFill>
                        <a:latin typeface="+mj-lt"/>
                      </a:endParaRPr>
                    </a:p>
                  </a:txBody>
                  <a:tcPr marL="0" marR="0" marT="0" marB="0" anchor="ctr"/>
                </a:tc>
                <a:extLst>
                  <a:ext uri="{0D108BD9-81ED-4DB2-BD59-A6C34878D82A}">
                    <a16:rowId xmlns:a16="http://schemas.microsoft.com/office/drawing/2014/main" val="10006"/>
                  </a:ext>
                </a:extLst>
              </a:tr>
              <a:tr h="267752">
                <a:tc>
                  <a:txBody>
                    <a:bodyPr/>
                    <a:lstStyle/>
                    <a:p>
                      <a:r>
                        <a:rPr lang="en-US" sz="1400" b="1" dirty="0">
                          <a:latin typeface="+mj-lt"/>
                        </a:rPr>
                        <a:t>Nausea</a:t>
                      </a:r>
                    </a:p>
                  </a:txBody>
                  <a:tcPr marL="0" marR="0" marT="0" marB="0">
                    <a:solidFill>
                      <a:schemeClr val="bg1">
                        <a:lumMod val="75000"/>
                        <a:alpha val="20000"/>
                      </a:schemeClr>
                    </a:solidFill>
                  </a:tcPr>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45 (27.8%)        </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1 (0.6%)</a:t>
                      </a:r>
                      <a:endParaRPr sz="1500" b="1"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27 (16.7%)</a:t>
                      </a: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0</a:t>
                      </a:r>
                      <a:endParaRPr sz="1500" b="1" u="none" strike="noStrike" cap="none" dirty="0">
                        <a:solidFill>
                          <a:schemeClr val="dk1"/>
                        </a:solidFill>
                        <a:latin typeface="+mj-lt"/>
                        <a:ea typeface="Arial"/>
                        <a:cs typeface="Arial"/>
                        <a:sym typeface="Arial"/>
                      </a:endParaRPr>
                    </a:p>
                  </a:txBody>
                  <a:tcPr marL="0" marR="0" marT="0" marB="0" anchor="ctr">
                    <a:solidFill>
                      <a:schemeClr val="bg1">
                        <a:lumMod val="75000"/>
                        <a:alpha val="20000"/>
                      </a:schemeClr>
                    </a:solidFill>
                  </a:tcPr>
                </a:tc>
                <a:extLst>
                  <a:ext uri="{0D108BD9-81ED-4DB2-BD59-A6C34878D82A}">
                    <a16:rowId xmlns:a16="http://schemas.microsoft.com/office/drawing/2014/main" val="10007"/>
                  </a:ext>
                </a:extLst>
              </a:tr>
              <a:tr h="267752">
                <a:tc>
                  <a:txBody>
                    <a:bodyPr/>
                    <a:lstStyle/>
                    <a:p>
                      <a:r>
                        <a:rPr lang="en-US" sz="1400" b="1" dirty="0">
                          <a:latin typeface="+mj-lt"/>
                        </a:rPr>
                        <a:t>Rash</a:t>
                      </a:r>
                    </a:p>
                  </a:txBody>
                  <a:tcPr marL="0" marR="0" marT="0" marB="0"/>
                </a:tc>
                <a:tc>
                  <a:txBody>
                    <a:bodyPr/>
                    <a:lstStyle/>
                    <a:p>
                      <a:pPr marL="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1" u="none" strike="noStrike" cap="none" dirty="0">
                          <a:solidFill>
                            <a:schemeClr val="dk1"/>
                          </a:solidFill>
                          <a:latin typeface="+mj-lt"/>
                        </a:rPr>
                        <a:t>41 (25.3%) </a:t>
                      </a: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0</a:t>
                      </a:r>
                      <a:endParaRPr sz="1500" b="1" u="none" strike="noStrike" cap="none" dirty="0">
                        <a:solidFill>
                          <a:schemeClr val="dk1"/>
                        </a:solidFill>
                        <a:latin typeface="+mj-lt"/>
                      </a:endParaRP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1" u="none" strike="noStrike" cap="none" dirty="0">
                          <a:solidFill>
                            <a:schemeClr val="dk1"/>
                          </a:solidFill>
                          <a:latin typeface="+mj-lt"/>
                        </a:rPr>
                        <a:t>28 (17.3%)</a:t>
                      </a: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1" u="none" strike="noStrike" cap="none" dirty="0">
                          <a:solidFill>
                            <a:schemeClr val="dk1"/>
                          </a:solidFill>
                          <a:latin typeface="+mj-lt"/>
                        </a:rPr>
                        <a:t>0</a:t>
                      </a:r>
                      <a:endParaRPr sz="1500" b="1" u="none" strike="noStrike" cap="none" dirty="0">
                        <a:solidFill>
                          <a:schemeClr val="dk1"/>
                        </a:solidFill>
                        <a:latin typeface="+mj-lt"/>
                      </a:endParaRPr>
                    </a:p>
                  </a:txBody>
                  <a:tcPr marL="0" marR="0" marT="0" marB="0" anchor="ctr"/>
                </a:tc>
                <a:extLst>
                  <a:ext uri="{0D108BD9-81ED-4DB2-BD59-A6C34878D82A}">
                    <a16:rowId xmlns:a16="http://schemas.microsoft.com/office/drawing/2014/main" val="10008"/>
                  </a:ext>
                </a:extLst>
              </a:tr>
              <a:tr h="267752">
                <a:tc>
                  <a:txBody>
                    <a:bodyPr/>
                    <a:lstStyle/>
                    <a:p>
                      <a:r>
                        <a:rPr lang="en-US" sz="1400" dirty="0">
                          <a:latin typeface="+mj-lt"/>
                        </a:rPr>
                        <a:t>Decreased Appetite</a:t>
                      </a:r>
                    </a:p>
                  </a:txBody>
                  <a:tcPr marL="0" marR="0" marT="0" marB="0">
                    <a:solidFill>
                      <a:schemeClr val="bg1">
                        <a:lumMod val="75000"/>
                        <a:alpha val="20000"/>
                      </a:schemeClr>
                    </a:solidFill>
                  </a:tcPr>
                </a:tc>
                <a:tc>
                  <a:txBody>
                    <a:bodyPr/>
                    <a:lstStyle/>
                    <a:p>
                      <a:pPr marL="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38 (23.5%)</a:t>
                      </a: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&lt;2%</a:t>
                      </a:r>
                      <a:endParaRPr sz="1500" b="0"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14 (8.6%) </a:t>
                      </a:r>
                      <a:endParaRPr sz="1500" b="0"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500" b="0" i="0" u="none" strike="noStrike" kern="0" cap="none" spc="0" normalizeH="0" baseline="0" noProof="0">
                          <a:ln>
                            <a:noFill/>
                          </a:ln>
                          <a:solidFill>
                            <a:srgbClr val="000000"/>
                          </a:solidFill>
                          <a:effectLst/>
                          <a:uLnTx/>
                          <a:uFillTx/>
                          <a:latin typeface="+mj-lt"/>
                          <a:cs typeface="Arial"/>
                          <a:sym typeface="Arial"/>
                        </a:rPr>
                        <a:t>&lt;2%</a:t>
                      </a:r>
                      <a:endParaRPr kumimoji="0" lang="en-US" sz="1500" b="0" i="0" u="none" strike="noStrike" kern="0" cap="none" spc="0" normalizeH="0" baseline="0" noProof="0" dirty="0">
                        <a:ln>
                          <a:noFill/>
                        </a:ln>
                        <a:solidFill>
                          <a:srgbClr val="000000"/>
                        </a:solidFill>
                        <a:effectLst/>
                        <a:uLnTx/>
                        <a:uFillTx/>
                        <a:latin typeface="+mj-lt"/>
                        <a:cs typeface="Arial"/>
                        <a:sym typeface="Arial"/>
                      </a:endParaRPr>
                    </a:p>
                  </a:txBody>
                  <a:tcPr marL="0" marR="0" marT="0" marB="0" anchor="ctr">
                    <a:solidFill>
                      <a:schemeClr val="bg1">
                        <a:lumMod val="75000"/>
                        <a:alpha val="20000"/>
                      </a:schemeClr>
                    </a:solidFill>
                  </a:tcPr>
                </a:tc>
                <a:extLst>
                  <a:ext uri="{0D108BD9-81ED-4DB2-BD59-A6C34878D82A}">
                    <a16:rowId xmlns:a16="http://schemas.microsoft.com/office/drawing/2014/main" val="10009"/>
                  </a:ext>
                </a:extLst>
              </a:tr>
              <a:tr h="267752">
                <a:tc>
                  <a:txBody>
                    <a:bodyPr/>
                    <a:lstStyle/>
                    <a:p>
                      <a:r>
                        <a:rPr lang="en-US" sz="1400" dirty="0">
                          <a:latin typeface="+mj-lt"/>
                        </a:rPr>
                        <a:t>Fatigue</a:t>
                      </a:r>
                    </a:p>
                  </a:txBody>
                  <a:tcPr marL="0" marR="0" marT="0" marB="0"/>
                </a:tc>
                <a:tc>
                  <a:txBody>
                    <a:bodyPr/>
                    <a:lstStyle/>
                    <a:p>
                      <a:pPr marL="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38 (23.5%) </a:t>
                      </a: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&lt;2%</a:t>
                      </a: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21 (13.0%)</a:t>
                      </a:r>
                      <a:endParaRPr sz="1500" b="0" u="none" strike="noStrike" cap="none" dirty="0">
                        <a:solidFill>
                          <a:schemeClr val="dk1"/>
                        </a:solidFill>
                        <a:latin typeface="+mj-lt"/>
                      </a:endParaRP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500" b="0" i="0" u="none" strike="noStrike" kern="0" cap="none" spc="0" normalizeH="0" baseline="0" noProof="0" dirty="0">
                          <a:ln>
                            <a:noFill/>
                          </a:ln>
                          <a:solidFill>
                            <a:srgbClr val="000000"/>
                          </a:solidFill>
                          <a:effectLst/>
                          <a:uLnTx/>
                          <a:uFillTx/>
                          <a:latin typeface="+mj-lt"/>
                          <a:cs typeface="Arial"/>
                          <a:sym typeface="Arial"/>
                        </a:rPr>
                        <a:t>&lt;2%</a:t>
                      </a:r>
                    </a:p>
                  </a:txBody>
                  <a:tcPr marL="0" marR="0" marT="0" marB="0" anchor="ctr"/>
                </a:tc>
                <a:extLst>
                  <a:ext uri="{0D108BD9-81ED-4DB2-BD59-A6C34878D82A}">
                    <a16:rowId xmlns:a16="http://schemas.microsoft.com/office/drawing/2014/main" val="10010"/>
                  </a:ext>
                </a:extLst>
              </a:tr>
              <a:tr h="267752">
                <a:tc>
                  <a:txBody>
                    <a:bodyPr/>
                    <a:lstStyle/>
                    <a:p>
                      <a:r>
                        <a:rPr lang="en-US" sz="1400" dirty="0">
                          <a:latin typeface="+mj-lt"/>
                        </a:rPr>
                        <a:t>COVID-19</a:t>
                      </a:r>
                    </a:p>
                  </a:txBody>
                  <a:tcPr marL="0" marR="0" marT="0" marB="0">
                    <a:solidFill>
                      <a:schemeClr val="bg1">
                        <a:lumMod val="75000"/>
                        <a:alpha val="20000"/>
                      </a:schemeClr>
                    </a:solidFill>
                  </a:tcPr>
                </a:tc>
                <a:tc>
                  <a:txBody>
                    <a:bodyPr/>
                    <a:lstStyle/>
                    <a:p>
                      <a:pPr marL="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37 (22.8%) </a:t>
                      </a:r>
                    </a:p>
                  </a:txBody>
                  <a:tcPr marL="0" marR="0" marT="0" marB="0" anchor="ctr">
                    <a:solidFill>
                      <a:schemeClr val="bg1">
                        <a:lumMod val="75000"/>
                        <a:alpha val="20000"/>
                      </a:schemeClr>
                    </a:solidFill>
                  </a:tcP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&lt;2%</a:t>
                      </a: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17 (10.5%)</a:t>
                      </a:r>
                      <a:endParaRPr sz="1500" b="0"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500" b="0" i="0" u="none" strike="noStrike" kern="0" cap="none" spc="0" normalizeH="0" baseline="0" noProof="0" dirty="0">
                          <a:ln>
                            <a:noFill/>
                          </a:ln>
                          <a:solidFill>
                            <a:srgbClr val="000000"/>
                          </a:solidFill>
                          <a:effectLst/>
                          <a:uLnTx/>
                          <a:uFillTx/>
                          <a:latin typeface="+mj-lt"/>
                          <a:cs typeface="Arial"/>
                          <a:sym typeface="Arial"/>
                        </a:rPr>
                        <a:t>&lt;2%</a:t>
                      </a:r>
                    </a:p>
                  </a:txBody>
                  <a:tcPr marL="0" marR="0" marT="0" marB="0" anchor="ctr">
                    <a:solidFill>
                      <a:schemeClr val="bg1">
                        <a:lumMod val="75000"/>
                        <a:alpha val="20000"/>
                      </a:schemeClr>
                    </a:solidFill>
                  </a:tcPr>
                </a:tc>
                <a:extLst>
                  <a:ext uri="{0D108BD9-81ED-4DB2-BD59-A6C34878D82A}">
                    <a16:rowId xmlns:a16="http://schemas.microsoft.com/office/drawing/2014/main" val="10011"/>
                  </a:ext>
                </a:extLst>
              </a:tr>
              <a:tr h="267752">
                <a:tc>
                  <a:txBody>
                    <a:bodyPr/>
                    <a:lstStyle/>
                    <a:p>
                      <a:r>
                        <a:rPr lang="en-US" sz="1400" dirty="0">
                          <a:latin typeface="+mj-lt"/>
                        </a:rPr>
                        <a:t>Headache</a:t>
                      </a:r>
                    </a:p>
                  </a:txBody>
                  <a:tcPr marL="0" marR="0" marT="0" marB="0"/>
                </a:tc>
                <a:tc>
                  <a:txBody>
                    <a:bodyPr/>
                    <a:lstStyle/>
                    <a:p>
                      <a:pPr marL="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34 (21.0%) </a:t>
                      </a: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&lt;2%</a:t>
                      </a: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22 (13.6%) </a:t>
                      </a:r>
                      <a:endParaRPr sz="1500" b="0" u="none" strike="noStrike" cap="none" dirty="0">
                        <a:solidFill>
                          <a:schemeClr val="dk1"/>
                        </a:solidFill>
                        <a:latin typeface="+mj-lt"/>
                      </a:endParaRPr>
                    </a:p>
                  </a:txBody>
                  <a:tcPr marL="0" marR="0" marT="0" marB="0" anchor="ctr"/>
                </a:tc>
                <a:tc>
                  <a:txBody>
                    <a:bodyPr/>
                    <a:lstStyle/>
                    <a:p>
                      <a:pPr marL="2540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US" sz="1500" b="0" i="0" u="none" strike="noStrike" kern="0" cap="none" spc="0" normalizeH="0" baseline="0" noProof="0" dirty="0">
                          <a:ln>
                            <a:noFill/>
                          </a:ln>
                          <a:solidFill>
                            <a:srgbClr val="000000"/>
                          </a:solidFill>
                          <a:effectLst/>
                          <a:uLnTx/>
                          <a:uFillTx/>
                          <a:latin typeface="+mj-lt"/>
                          <a:cs typeface="Arial"/>
                          <a:sym typeface="Arial"/>
                        </a:rPr>
                        <a:t>&lt;2%</a:t>
                      </a:r>
                    </a:p>
                  </a:txBody>
                  <a:tcPr marL="0" marR="0" marT="0" marB="0" anchor="ctr"/>
                </a:tc>
                <a:extLst>
                  <a:ext uri="{0D108BD9-81ED-4DB2-BD59-A6C34878D82A}">
                    <a16:rowId xmlns:a16="http://schemas.microsoft.com/office/drawing/2014/main" val="10012"/>
                  </a:ext>
                </a:extLst>
              </a:tr>
              <a:tr h="267752">
                <a:tc>
                  <a:txBody>
                    <a:bodyPr/>
                    <a:lstStyle/>
                    <a:p>
                      <a:r>
                        <a:rPr lang="en-US" sz="1400" b="0" u="none" strike="noStrike" cap="none" dirty="0">
                          <a:solidFill>
                            <a:schemeClr val="dk1"/>
                          </a:solidFill>
                          <a:latin typeface="+mj-lt"/>
                        </a:rPr>
                        <a:t>Leukopenia </a:t>
                      </a:r>
                      <a:endParaRPr lang="en-US" sz="1400" b="0" dirty="0">
                        <a:latin typeface="+mj-lt"/>
                      </a:endParaRPr>
                    </a:p>
                  </a:txBody>
                  <a:tcPr marL="0" marR="0" marT="0" marB="0">
                    <a:solidFill>
                      <a:schemeClr val="bg1">
                        <a:lumMod val="75000"/>
                        <a:alpha val="20000"/>
                      </a:schemeClr>
                    </a:solidFill>
                  </a:tcPr>
                </a:tc>
                <a:tc>
                  <a:txBody>
                    <a:bodyPr/>
                    <a:lstStyle/>
                    <a:p>
                      <a:pPr marL="0" marR="2540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500" b="0" u="none" strike="noStrike" cap="none" dirty="0">
                          <a:solidFill>
                            <a:schemeClr val="dk1"/>
                          </a:solidFill>
                          <a:latin typeface="+mj-lt"/>
                        </a:rPr>
                        <a:t>28 (17.3%)</a:t>
                      </a: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11 (6.8%)</a:t>
                      </a:r>
                      <a:endParaRPr sz="1500" b="0"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40 (24.7%)</a:t>
                      </a:r>
                      <a:endParaRPr sz="1500" b="0" u="none" strike="noStrike" cap="none" dirty="0">
                        <a:solidFill>
                          <a:schemeClr val="dk1"/>
                        </a:solidFill>
                        <a:latin typeface="+mj-lt"/>
                      </a:endParaRPr>
                    </a:p>
                  </a:txBody>
                  <a:tcPr marL="0" marR="0" marT="0" marB="0" anchor="ctr">
                    <a:solidFill>
                      <a:schemeClr val="bg1">
                        <a:lumMod val="75000"/>
                        <a:alpha val="20000"/>
                      </a:schemeClr>
                    </a:solidFill>
                  </a:tcP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17 (10.5%)</a:t>
                      </a:r>
                      <a:endParaRPr sz="1500" b="0" u="none" strike="noStrike" cap="none" dirty="0">
                        <a:solidFill>
                          <a:schemeClr val="dk1"/>
                        </a:solidFill>
                        <a:latin typeface="+mj-lt"/>
                      </a:endParaRPr>
                    </a:p>
                  </a:txBody>
                  <a:tcPr marL="0" marR="0" marT="0" marB="0" anchor="ctr">
                    <a:solidFill>
                      <a:schemeClr val="bg1">
                        <a:lumMod val="75000"/>
                        <a:alpha val="20000"/>
                      </a:schemeClr>
                    </a:solidFill>
                  </a:tcPr>
                </a:tc>
                <a:extLst>
                  <a:ext uri="{0D108BD9-81ED-4DB2-BD59-A6C34878D82A}">
                    <a16:rowId xmlns:a16="http://schemas.microsoft.com/office/drawing/2014/main" val="10013"/>
                  </a:ext>
                </a:extLst>
              </a:tr>
              <a:tr h="267752">
                <a:tc>
                  <a:txBody>
                    <a:bodyPr/>
                    <a:lstStyle/>
                    <a:p>
                      <a:r>
                        <a:rPr lang="en-US" sz="1400" dirty="0">
                          <a:latin typeface="+mj-lt"/>
                        </a:rPr>
                        <a:t>Ocular Toxicities</a:t>
                      </a:r>
                    </a:p>
                  </a:txBody>
                  <a:tcPr marL="0" marR="0" marT="0" marB="0"/>
                </a:tc>
                <a:tc>
                  <a:txBody>
                    <a:bodyPr/>
                    <a:lstStyle/>
                    <a:p>
                      <a:pPr marL="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ea typeface="Arial"/>
                          <a:cs typeface="Arial"/>
                          <a:sym typeface="Arial"/>
                        </a:rPr>
                        <a:t>3</a:t>
                      </a:r>
                      <a:r>
                        <a:rPr lang="en-US" sz="1500" b="0" u="none" strike="noStrike" cap="none" dirty="0">
                          <a:solidFill>
                            <a:schemeClr val="dk1"/>
                          </a:solidFill>
                          <a:latin typeface="+mj-lt"/>
                        </a:rPr>
                        <a:t>6 (22.2%)        </a:t>
                      </a:r>
                      <a:endParaRPr sz="1500" b="0" u="none" strike="noStrike" cap="none" dirty="0">
                        <a:solidFill>
                          <a:schemeClr val="dk1"/>
                        </a:solidFill>
                        <a:latin typeface="+mj-lt"/>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ea typeface="Arial"/>
                          <a:cs typeface="Arial"/>
                          <a:sym typeface="Arial"/>
                        </a:rPr>
                        <a:t> </a:t>
                      </a:r>
                      <a:r>
                        <a:rPr lang="en-US" sz="1500" b="0" u="none" strike="noStrike" cap="none" dirty="0">
                          <a:solidFill>
                            <a:schemeClr val="dk1"/>
                          </a:solidFill>
                          <a:latin typeface="+mj-lt"/>
                        </a:rPr>
                        <a:t>0</a:t>
                      </a:r>
                      <a:endParaRPr sz="1500" b="0" u="none" strike="noStrike" cap="none" dirty="0">
                        <a:solidFill>
                          <a:schemeClr val="dk1"/>
                        </a:solidFill>
                        <a:latin typeface="+mj-lt"/>
                        <a:ea typeface="Arial"/>
                        <a:cs typeface="Arial"/>
                        <a:sym typeface="Arial"/>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21 (13.0%)</a:t>
                      </a:r>
                      <a:endParaRPr sz="1500" b="0" u="none" strike="noStrike" cap="none" dirty="0">
                        <a:solidFill>
                          <a:schemeClr val="dk1"/>
                        </a:solidFill>
                        <a:latin typeface="+mj-lt"/>
                        <a:ea typeface="Arial"/>
                        <a:cs typeface="Arial"/>
                        <a:sym typeface="Arial"/>
                      </a:endParaRPr>
                    </a:p>
                  </a:txBody>
                  <a:tcPr marL="0" marR="0" marT="0" marB="0" anchor="ctr"/>
                </a:tc>
                <a:tc>
                  <a:txBody>
                    <a:bodyPr/>
                    <a:lstStyle/>
                    <a:p>
                      <a:pPr marL="25400" marR="25400" lvl="0" indent="0" algn="ctr" rtl="0">
                        <a:lnSpc>
                          <a:spcPct val="100000"/>
                        </a:lnSpc>
                        <a:spcBef>
                          <a:spcPts val="0"/>
                        </a:spcBef>
                        <a:spcAft>
                          <a:spcPts val="0"/>
                        </a:spcAft>
                        <a:buClr>
                          <a:srgbClr val="000000"/>
                        </a:buClr>
                        <a:buSzPts val="1200"/>
                        <a:buFont typeface="Arial"/>
                        <a:buNone/>
                      </a:pPr>
                      <a:r>
                        <a:rPr lang="en-US" sz="1500" b="0" u="none" strike="noStrike" cap="none" dirty="0">
                          <a:solidFill>
                            <a:schemeClr val="dk1"/>
                          </a:solidFill>
                          <a:latin typeface="+mj-lt"/>
                        </a:rPr>
                        <a:t>0</a:t>
                      </a:r>
                      <a:endParaRPr sz="1500" b="0" u="none" strike="noStrike" cap="none" dirty="0">
                        <a:solidFill>
                          <a:schemeClr val="dk1"/>
                        </a:solidFill>
                        <a:latin typeface="+mj-lt"/>
                        <a:ea typeface="Arial"/>
                        <a:cs typeface="Arial"/>
                        <a:sym typeface="Arial"/>
                      </a:endParaRPr>
                    </a:p>
                  </a:txBody>
                  <a:tcPr marL="0" marR="0" marT="0" marB="0" anchor="ctr"/>
                </a:tc>
                <a:extLst>
                  <a:ext uri="{0D108BD9-81ED-4DB2-BD59-A6C34878D82A}">
                    <a16:rowId xmlns:a16="http://schemas.microsoft.com/office/drawing/2014/main" val="10014"/>
                  </a:ext>
                </a:extLst>
              </a:tr>
            </a:tbl>
          </a:graphicData>
        </a:graphic>
      </p:graphicFrame>
      <p:sp>
        <p:nvSpPr>
          <p:cNvPr id="6" name="Google Shape;236;p26">
            <a:extLst>
              <a:ext uri="{FF2B5EF4-FFF2-40B4-BE49-F238E27FC236}">
                <a16:creationId xmlns:a16="http://schemas.microsoft.com/office/drawing/2014/main" id="{777707FA-1B01-93EE-5020-A932551A99CF}"/>
              </a:ext>
            </a:extLst>
          </p:cNvPr>
          <p:cNvSpPr txBox="1"/>
          <p:nvPr/>
        </p:nvSpPr>
        <p:spPr>
          <a:xfrm>
            <a:off x="415849" y="5790727"/>
            <a:ext cx="11536968" cy="615691"/>
          </a:xfrm>
          <a:prstGeom prst="rect">
            <a:avLst/>
          </a:prstGeom>
          <a:noFill/>
          <a:ln>
            <a:noFill/>
          </a:ln>
        </p:spPr>
        <p:txBody>
          <a:bodyPr spcFirstLastPara="1" wrap="square" lIns="121900" tIns="60933" rIns="121900" bIns="60933" anchor="b" anchorCtr="0">
            <a:spAutoFit/>
          </a:bodyPr>
          <a:lstStyle/>
          <a:p>
            <a:pPr marL="0" marR="0" lvl="0" indent="0" algn="l" defTabSz="1219170" rtl="0" eaLnBrk="1" fontAlgn="auto" latinLnBrk="0" hangingPunct="1">
              <a:lnSpc>
                <a:spcPct val="100000"/>
              </a:lnSpc>
              <a:spcBef>
                <a:spcPts val="0"/>
              </a:spcBef>
              <a:spcAft>
                <a:spcPts val="0"/>
              </a:spcAft>
              <a:buClr>
                <a:srgbClr val="000000"/>
              </a:buClr>
              <a:buSzPts val="800"/>
              <a:buFontTx/>
              <a:buNone/>
              <a:tabLst/>
              <a:defRPr/>
            </a:pPr>
            <a:r>
              <a:rPr kumimoji="0" lang="en-US" sz="1067" b="0" i="0" u="none" strike="noStrike" kern="0" cap="none" spc="0" normalizeH="0" baseline="0" noProof="0" dirty="0">
                <a:ln>
                  <a:noFill/>
                </a:ln>
                <a:solidFill>
                  <a:srgbClr val="000000"/>
                </a:solidFill>
                <a:effectLst/>
                <a:uLnTx/>
                <a:uFillTx/>
                <a:latin typeface="Arial"/>
                <a:ea typeface="Arial"/>
                <a:cs typeface="Arial"/>
                <a:sym typeface="Arial"/>
              </a:rPr>
              <a:t>Key AEs are shown in </a:t>
            </a:r>
            <a:r>
              <a:rPr kumimoji="0" lang="en-US" sz="1067" b="1" i="0" u="none" strike="noStrike" kern="0" cap="none" spc="0" normalizeH="0" baseline="0" noProof="0" dirty="0">
                <a:ln>
                  <a:noFill/>
                </a:ln>
                <a:solidFill>
                  <a:srgbClr val="000000"/>
                </a:solidFill>
                <a:effectLst/>
                <a:uLnTx/>
                <a:uFillTx/>
                <a:latin typeface="Arial"/>
                <a:ea typeface="Arial"/>
                <a:cs typeface="Arial"/>
                <a:sym typeface="Arial"/>
              </a:rPr>
              <a:t>bold. </a:t>
            </a:r>
            <a:r>
              <a:rPr kumimoji="0" lang="en-US" sz="1067" b="0" i="0" u="none" strike="noStrike" kern="0" cap="none" spc="0" normalizeH="0" baseline="0" noProof="0" dirty="0">
                <a:ln>
                  <a:noFill/>
                </a:ln>
                <a:solidFill>
                  <a:srgbClr val="000000"/>
                </a:solidFill>
                <a:effectLst/>
                <a:uLnTx/>
                <a:uFillTx/>
                <a:latin typeface="Arial"/>
                <a:ea typeface="Arial"/>
                <a:cs typeface="Arial"/>
                <a:sym typeface="Arial"/>
              </a:rPr>
              <a:t>AES were assessed per CTCAE V5</a:t>
            </a:r>
            <a:r>
              <a:rPr kumimoji="0" lang="en-US" sz="1067" b="1" i="0" u="none" strike="noStrike" kern="0" cap="none" spc="0" normalizeH="0" baseline="0" noProof="0" dirty="0">
                <a:ln>
                  <a:noFill/>
                </a:ln>
                <a:solidFill>
                  <a:srgbClr val="000000"/>
                </a:solidFill>
                <a:effectLst/>
                <a:uLnTx/>
                <a:uFillTx/>
                <a:latin typeface="Arial"/>
                <a:ea typeface="MS PGothic" charset="0"/>
                <a:cs typeface="Arial"/>
                <a:sym typeface="Arial"/>
              </a:rPr>
              <a:t>. </a:t>
            </a:r>
            <a:r>
              <a:rPr kumimoji="0" lang="en-US" sz="1067" b="0" i="0" u="none" strike="noStrike" kern="0" cap="none" spc="0" normalizeH="0" baseline="0" noProof="0" dirty="0">
                <a:ln>
                  <a:noFill/>
                </a:ln>
                <a:solidFill>
                  <a:srgbClr val="000000"/>
                </a:solidFill>
                <a:effectLst/>
                <a:uLnTx/>
                <a:uFillTx/>
                <a:latin typeface="Arial"/>
                <a:ea typeface="MS PGothic" charset="0"/>
                <a:cs typeface="Arial"/>
                <a:sym typeface="Arial"/>
              </a:rPr>
              <a:t>Neutropenia, thrombocytopenia, stomatitis/mucosal inflammation, anemia, hyperglycemia, diarrhea, nausea and rash were assessed as medical concepts using grouped terms </a:t>
            </a:r>
            <a:br>
              <a:rPr kumimoji="0" lang="en-US" sz="1067" b="1" i="0" u="none" strike="noStrike" kern="0" cap="none" spc="0" normalizeH="0" baseline="0" noProof="0" dirty="0">
                <a:ln>
                  <a:noFill/>
                </a:ln>
                <a:solidFill>
                  <a:srgbClr val="000000"/>
                </a:solidFill>
                <a:effectLst/>
                <a:uLnTx/>
                <a:uFillTx/>
                <a:latin typeface="Arial"/>
                <a:ea typeface="Arial"/>
                <a:cs typeface="Arial"/>
                <a:sym typeface="Arial"/>
              </a:rPr>
            </a:br>
            <a:r>
              <a:rPr kumimoji="0" lang="en-US" sz="1067" b="0" i="0" u="none" strike="noStrike" kern="0" cap="none" spc="0" normalizeH="0" baseline="0" noProof="0" dirty="0">
                <a:ln>
                  <a:noFill/>
                </a:ln>
                <a:solidFill>
                  <a:srgbClr val="000000"/>
                </a:solidFill>
                <a:effectLst/>
                <a:uLnTx/>
                <a:uFillTx/>
                <a:latin typeface="Arial"/>
                <a:ea typeface="MS PGothic" charset="0"/>
                <a:cs typeface="Arial"/>
                <a:sym typeface="Arial"/>
              </a:rPr>
              <a:t>AE, adverse event; ALT, alanine aminotransferase; AST, aspartate aminotransferase; </a:t>
            </a:r>
            <a:r>
              <a:rPr kumimoji="0" lang="en-US" sz="1067" b="0" i="0" u="none" strike="noStrike" kern="0" cap="none" spc="0" normalizeH="0" baseline="0" noProof="0" dirty="0" err="1">
                <a:ln>
                  <a:noFill/>
                </a:ln>
                <a:solidFill>
                  <a:srgbClr val="000000"/>
                </a:solidFill>
                <a:effectLst/>
                <a:uLnTx/>
                <a:uFillTx/>
                <a:latin typeface="Arial"/>
                <a:ea typeface="MS PGothic" charset="0"/>
                <a:cs typeface="Arial"/>
                <a:sym typeface="Arial"/>
              </a:rPr>
              <a:t>Fulv</a:t>
            </a:r>
            <a:r>
              <a:rPr kumimoji="0" lang="en-US" sz="1067" b="0" i="0" u="none" strike="noStrike" kern="0" cap="none" spc="0" normalizeH="0" baseline="0" noProof="0" dirty="0">
                <a:ln>
                  <a:noFill/>
                </a:ln>
                <a:solidFill>
                  <a:srgbClr val="000000"/>
                </a:solidFill>
                <a:effectLst/>
                <a:uLnTx/>
                <a:uFillTx/>
                <a:latin typeface="Arial"/>
                <a:ea typeface="MS PGothic" charset="0"/>
                <a:cs typeface="Arial"/>
                <a:sym typeface="Arial"/>
              </a:rPr>
              <a:t>, </a:t>
            </a:r>
            <a:r>
              <a:rPr kumimoji="0" lang="en-US" sz="1067" b="0" i="0" u="none" strike="noStrike" kern="0" cap="none" spc="0" normalizeH="0" baseline="0" noProof="0" dirty="0" err="1">
                <a:ln>
                  <a:noFill/>
                </a:ln>
                <a:solidFill>
                  <a:srgbClr val="000000"/>
                </a:solidFill>
                <a:effectLst/>
                <a:uLnTx/>
                <a:uFillTx/>
                <a:latin typeface="Arial"/>
                <a:ea typeface="MS PGothic" charset="0"/>
                <a:cs typeface="Arial"/>
                <a:sym typeface="Arial"/>
              </a:rPr>
              <a:t>fulvestrant</a:t>
            </a:r>
            <a:r>
              <a:rPr kumimoji="0" lang="en-US" sz="1067" b="0" i="0" u="none" strike="noStrike" kern="0" cap="none" spc="0" normalizeH="0" baseline="0" noProof="0" dirty="0">
                <a:ln>
                  <a:noFill/>
                </a:ln>
                <a:solidFill>
                  <a:srgbClr val="000000"/>
                </a:solidFill>
                <a:effectLst/>
                <a:uLnTx/>
                <a:uFillTx/>
                <a:latin typeface="Arial"/>
                <a:ea typeface="MS PGothic" charset="0"/>
                <a:cs typeface="Arial"/>
                <a:sym typeface="Arial"/>
              </a:rPr>
              <a:t>; </a:t>
            </a:r>
            <a:r>
              <a:rPr kumimoji="0" lang="en-US" sz="1067" b="0" i="0" u="none" strike="noStrike" kern="0" cap="none" spc="0" normalizeH="0" baseline="0" noProof="0" dirty="0" err="1">
                <a:ln>
                  <a:noFill/>
                </a:ln>
                <a:solidFill>
                  <a:srgbClr val="000000"/>
                </a:solidFill>
                <a:effectLst/>
                <a:uLnTx/>
                <a:uFillTx/>
                <a:latin typeface="Arial"/>
                <a:ea typeface="MS PGothic" charset="0"/>
                <a:cs typeface="Arial"/>
                <a:sym typeface="Arial"/>
              </a:rPr>
              <a:t>Inavo</a:t>
            </a:r>
            <a:r>
              <a:rPr kumimoji="0" lang="en-US" sz="1067" b="0" i="0" u="none" strike="noStrike" kern="0" cap="none" spc="0" normalizeH="0" baseline="0" noProof="0" dirty="0">
                <a:ln>
                  <a:noFill/>
                </a:ln>
                <a:solidFill>
                  <a:srgbClr val="000000"/>
                </a:solidFill>
                <a:effectLst/>
                <a:uLnTx/>
                <a:uFillTx/>
                <a:latin typeface="Arial"/>
                <a:ea typeface="MS PGothic" charset="0"/>
                <a:cs typeface="Arial"/>
                <a:sym typeface="Arial"/>
              </a:rPr>
              <a:t>, </a:t>
            </a:r>
            <a:r>
              <a:rPr kumimoji="0" lang="en-US" sz="1067" b="0" i="0" u="none" strike="noStrike" kern="0" cap="none" spc="0" normalizeH="0" baseline="0" noProof="0" dirty="0" err="1">
                <a:ln>
                  <a:noFill/>
                </a:ln>
                <a:solidFill>
                  <a:srgbClr val="000000"/>
                </a:solidFill>
                <a:effectLst/>
                <a:uLnTx/>
                <a:uFillTx/>
                <a:latin typeface="Arial"/>
                <a:ea typeface="MS PGothic" charset="0"/>
                <a:cs typeface="Arial"/>
                <a:sym typeface="Arial"/>
              </a:rPr>
              <a:t>inavolisib</a:t>
            </a:r>
            <a:r>
              <a:rPr kumimoji="0" lang="en-US" sz="1067" b="0" i="0" u="none" strike="noStrike" kern="0" cap="none" spc="0" normalizeH="0" baseline="0" noProof="0" dirty="0">
                <a:ln>
                  <a:noFill/>
                </a:ln>
                <a:solidFill>
                  <a:srgbClr val="000000"/>
                </a:solidFill>
                <a:effectLst/>
                <a:uLnTx/>
                <a:uFillTx/>
                <a:latin typeface="Arial"/>
                <a:ea typeface="MS PGothic" charset="0"/>
                <a:cs typeface="Arial"/>
                <a:sym typeface="Arial"/>
              </a:rPr>
              <a:t>; </a:t>
            </a:r>
            <a:r>
              <a:rPr kumimoji="0" lang="en-US" sz="1067" b="0" i="0" u="none" strike="noStrike" kern="0" cap="none" spc="0" normalizeH="0" baseline="0" noProof="0" dirty="0" err="1">
                <a:ln>
                  <a:noFill/>
                </a:ln>
                <a:solidFill>
                  <a:srgbClr val="000000"/>
                </a:solidFill>
                <a:effectLst/>
                <a:uLnTx/>
                <a:uFillTx/>
                <a:latin typeface="Arial"/>
                <a:ea typeface="MS PGothic" charset="0"/>
                <a:cs typeface="Arial"/>
                <a:sym typeface="Arial"/>
              </a:rPr>
              <a:t>Palbo</a:t>
            </a:r>
            <a:r>
              <a:rPr kumimoji="0" lang="en-US" sz="1067" b="0" i="0" u="none" strike="noStrike" kern="0" cap="none" spc="0" normalizeH="0" baseline="0" noProof="0" dirty="0">
                <a:ln>
                  <a:noFill/>
                </a:ln>
                <a:solidFill>
                  <a:srgbClr val="000000"/>
                </a:solidFill>
                <a:effectLst/>
                <a:uLnTx/>
                <a:uFillTx/>
                <a:latin typeface="Arial"/>
                <a:ea typeface="MS PGothic" charset="0"/>
                <a:cs typeface="Arial"/>
                <a:sym typeface="Arial"/>
              </a:rPr>
              <a:t>, palbociclib; </a:t>
            </a:r>
            <a:r>
              <a:rPr kumimoji="0" lang="en-US" sz="1067" b="0" i="0" u="none" strike="noStrike" kern="0" cap="none" spc="0" normalizeH="0" baseline="0" noProof="0" dirty="0" err="1">
                <a:ln>
                  <a:noFill/>
                </a:ln>
                <a:solidFill>
                  <a:srgbClr val="000000"/>
                </a:solidFill>
                <a:effectLst/>
                <a:uLnTx/>
                <a:uFillTx/>
                <a:latin typeface="Arial"/>
                <a:ea typeface="MS PGothic" charset="0"/>
                <a:cs typeface="Arial"/>
                <a:sym typeface="Arial"/>
              </a:rPr>
              <a:t>Pbo</a:t>
            </a:r>
            <a:r>
              <a:rPr kumimoji="0" lang="en-US" sz="1067" b="0" i="0" u="none" strike="noStrike" kern="0" cap="none" spc="0" normalizeH="0" baseline="0" noProof="0" dirty="0">
                <a:ln>
                  <a:noFill/>
                </a:ln>
                <a:solidFill>
                  <a:srgbClr val="000000"/>
                </a:solidFill>
                <a:effectLst/>
                <a:uLnTx/>
                <a:uFillTx/>
                <a:latin typeface="Arial"/>
                <a:ea typeface="MS PGothic" charset="0"/>
                <a:cs typeface="Arial"/>
                <a:sym typeface="Arial"/>
              </a:rPr>
              <a:t>, placebo.</a:t>
            </a:r>
            <a:endParaRPr kumimoji="0" lang="en-US" sz="1067" b="0" i="0" u="none" strike="noStrike" kern="0" cap="none" spc="0" normalizeH="0" baseline="30000" noProof="0" dirty="0">
              <a:ln>
                <a:noFill/>
              </a:ln>
              <a:solidFill>
                <a:srgbClr val="000000"/>
              </a:solidFill>
              <a:effectLst/>
              <a:uLnTx/>
              <a:uFillTx/>
              <a:latin typeface="Arial"/>
              <a:ea typeface="MS PGothic" charset="0"/>
              <a:cs typeface="Arial"/>
              <a:sym typeface="Arial"/>
            </a:endParaRPr>
          </a:p>
        </p:txBody>
      </p:sp>
      <p:sp>
        <p:nvSpPr>
          <p:cNvPr id="2" name="TextBox 1">
            <a:extLst>
              <a:ext uri="{FF2B5EF4-FFF2-40B4-BE49-F238E27FC236}">
                <a16:creationId xmlns:a16="http://schemas.microsoft.com/office/drawing/2014/main" id="{4D9901EB-315B-2EC5-E710-85706D5D2FF8}"/>
              </a:ext>
            </a:extLst>
          </p:cNvPr>
          <p:cNvSpPr txBox="1"/>
          <p:nvPr/>
        </p:nvSpPr>
        <p:spPr>
          <a:xfrm>
            <a:off x="5728769" y="5868641"/>
            <a:ext cx="5519451" cy="369332"/>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a:ea typeface="MS PGothic" charset="0"/>
                <a:cs typeface="+mn-cs"/>
              </a:rPr>
              <a:t>No toxicity prophylaxis used in this trial</a:t>
            </a:r>
          </a:p>
        </p:txBody>
      </p:sp>
      <p:pic>
        <p:nvPicPr>
          <p:cNvPr id="3" name="Picture 2">
            <a:extLst>
              <a:ext uri="{FF2B5EF4-FFF2-40B4-BE49-F238E27FC236}">
                <a16:creationId xmlns:a16="http://schemas.microsoft.com/office/drawing/2014/main" id="{6430C70E-985C-3A93-BAAF-D0DFD99CF6E6}"/>
              </a:ext>
            </a:extLst>
          </p:cNvPr>
          <p:cNvPicPr>
            <a:picLocks noChangeAspect="1"/>
          </p:cNvPicPr>
          <p:nvPr/>
        </p:nvPicPr>
        <p:blipFill>
          <a:blip r:embed="rId3"/>
          <a:stretch>
            <a:fillRect/>
          </a:stretch>
        </p:blipFill>
        <p:spPr>
          <a:xfrm>
            <a:off x="0" y="6373868"/>
            <a:ext cx="12191998" cy="485436"/>
          </a:xfrm>
          <a:prstGeom prst="rect">
            <a:avLst/>
          </a:prstGeom>
        </p:spPr>
      </p:pic>
      <p:sp>
        <p:nvSpPr>
          <p:cNvPr id="4" name="TextBox 3">
            <a:extLst>
              <a:ext uri="{FF2B5EF4-FFF2-40B4-BE49-F238E27FC236}">
                <a16:creationId xmlns:a16="http://schemas.microsoft.com/office/drawing/2014/main" id="{D9E75B44-6DE0-4F4E-32E9-F699C88CC5CA}"/>
              </a:ext>
            </a:extLst>
          </p:cNvPr>
          <p:cNvSpPr txBox="1"/>
          <p:nvPr/>
        </p:nvSpPr>
        <p:spPr>
          <a:xfrm>
            <a:off x="11749126" y="0"/>
            <a:ext cx="275435" cy="274320"/>
          </a:xfrm>
          <a:prstGeom prst="rect">
            <a:avLst/>
          </a:prstGeom>
          <a:solidFill>
            <a:schemeClr val="bg1"/>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C0504D"/>
              </a:solidFill>
              <a:effectLst/>
              <a:uLnTx/>
              <a:uFillTx/>
              <a:latin typeface="Arial" pitchFamily="-72" charset="0"/>
              <a:ea typeface="MS PGothic" charset="0"/>
            </a:endParaRPr>
          </a:p>
        </p:txBody>
      </p:sp>
      <p:sp>
        <p:nvSpPr>
          <p:cNvPr id="8" name="TextBox 7">
            <a:extLst>
              <a:ext uri="{FF2B5EF4-FFF2-40B4-BE49-F238E27FC236}">
                <a16:creationId xmlns:a16="http://schemas.microsoft.com/office/drawing/2014/main" id="{00143F9F-0872-8B7F-1C99-4B60AC756A28}"/>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16961473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2A83-CE77-B18C-F0AA-F128C5B506D4}"/>
              </a:ext>
            </a:extLst>
          </p:cNvPr>
          <p:cNvSpPr>
            <a:spLocks noGrp="1"/>
          </p:cNvSpPr>
          <p:nvPr>
            <p:ph type="title"/>
          </p:nvPr>
        </p:nvSpPr>
        <p:spPr/>
        <p:txBody>
          <a:bodyPr/>
          <a:lstStyle/>
          <a:p>
            <a:r>
              <a:rPr lang="en-US" dirty="0"/>
              <a:t>INAVO120: </a:t>
            </a:r>
            <a:r>
              <a:rPr lang="en-US" dirty="0" err="1"/>
              <a:t>Inavolisib</a:t>
            </a:r>
            <a:endParaRPr lang="en-US" dirty="0"/>
          </a:p>
        </p:txBody>
      </p:sp>
      <p:sp>
        <p:nvSpPr>
          <p:cNvPr id="3" name="Content Placeholder 2">
            <a:extLst>
              <a:ext uri="{FF2B5EF4-FFF2-40B4-BE49-F238E27FC236}">
                <a16:creationId xmlns:a16="http://schemas.microsoft.com/office/drawing/2014/main" id="{3ABA48DC-8A4C-D2DB-FF96-33DEB8F06656}"/>
              </a:ext>
            </a:extLst>
          </p:cNvPr>
          <p:cNvSpPr>
            <a:spLocks noGrp="1"/>
          </p:cNvSpPr>
          <p:nvPr>
            <p:ph idx="1"/>
          </p:nvPr>
        </p:nvSpPr>
        <p:spPr>
          <a:xfrm>
            <a:off x="609600" y="1118832"/>
            <a:ext cx="11338560" cy="4351338"/>
          </a:xfrm>
        </p:spPr>
        <p:txBody>
          <a:bodyPr/>
          <a:lstStyle/>
          <a:p>
            <a:r>
              <a:rPr lang="en-US" dirty="0"/>
              <a:t>Reassuring to see improved outcomes in a very high-risk cohort of patients with HR+ MBC.</a:t>
            </a:r>
          </a:p>
          <a:p>
            <a:r>
              <a:rPr lang="en-US" dirty="0"/>
              <a:t>Supports need to know PIK3CA mutation status from time of diagnosis of MBC, in 1L setting.</a:t>
            </a:r>
          </a:p>
          <a:p>
            <a:r>
              <a:rPr lang="en-US" dirty="0"/>
              <a:t>Palbociclib remains a CDK4/6i option for MBC; may be best tolerated of the agents and easiest to combine in a triplet.</a:t>
            </a:r>
          </a:p>
          <a:p>
            <a:r>
              <a:rPr lang="en-US" dirty="0"/>
              <a:t>Population had low BMI and was not diverse; toxicity profile including hyperglycemia and mucositis, may be different in a more “real world” group of patients.</a:t>
            </a:r>
          </a:p>
          <a:p>
            <a:r>
              <a:rPr lang="en-US" dirty="0"/>
              <a:t>Next generation mutant specific PIK3CA inhibitors may offer efficacy with minimal hyperglycemia</a:t>
            </a:r>
          </a:p>
          <a:p>
            <a:endParaRPr lang="en-US" dirty="0"/>
          </a:p>
          <a:p>
            <a:endParaRPr lang="en-US" dirty="0"/>
          </a:p>
          <a:p>
            <a:endParaRPr lang="en-US" dirty="0"/>
          </a:p>
        </p:txBody>
      </p:sp>
      <p:sp>
        <p:nvSpPr>
          <p:cNvPr id="4" name="TextBox 3">
            <a:extLst>
              <a:ext uri="{FF2B5EF4-FFF2-40B4-BE49-F238E27FC236}">
                <a16:creationId xmlns:a16="http://schemas.microsoft.com/office/drawing/2014/main" id="{0D856140-2D96-B6AD-0B96-203A4885AF2B}"/>
              </a:ext>
            </a:extLst>
          </p:cNvPr>
          <p:cNvSpPr txBox="1"/>
          <p:nvPr/>
        </p:nvSpPr>
        <p:spPr>
          <a:xfrm>
            <a:off x="11582400" y="6490211"/>
            <a:ext cx="418256" cy="274320"/>
          </a:xfrm>
          <a:prstGeom prst="rect">
            <a:avLst/>
          </a:prstGeom>
          <a:solidFill>
            <a:srgbClr val="4D4D4E"/>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A236"/>
              </a:solidFill>
              <a:effectLst/>
              <a:uLnTx/>
              <a:uFillTx/>
              <a:latin typeface="Arial" pitchFamily="-72" charset="0"/>
              <a:ea typeface="MS PGothic" charset="0"/>
            </a:endParaRPr>
          </a:p>
        </p:txBody>
      </p:sp>
      <p:sp>
        <p:nvSpPr>
          <p:cNvPr id="6" name="TextBox 5">
            <a:extLst>
              <a:ext uri="{FF2B5EF4-FFF2-40B4-BE49-F238E27FC236}">
                <a16:creationId xmlns:a16="http://schemas.microsoft.com/office/drawing/2014/main" id="{9D16F31C-00DB-C081-2BA8-757A002C5D5E}"/>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728340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D8C38D-3C31-6826-48E4-0D41862450B3}"/>
              </a:ext>
            </a:extLst>
          </p:cNvPr>
          <p:cNvSpPr/>
          <p:nvPr/>
        </p:nvSpPr>
        <p:spPr bwMode="auto">
          <a:xfrm>
            <a:off x="839416" y="2450133"/>
            <a:ext cx="10513168" cy="762843"/>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864234" cy="4677243"/>
          </a:xfrm>
        </p:spPr>
        <p:txBody>
          <a:bodyPr/>
          <a:lstStyle/>
          <a:p>
            <a:pPr marL="98425" indent="0">
              <a:lnSpc>
                <a:spcPct val="100000"/>
              </a:lnSpc>
              <a:spcBef>
                <a:spcPts val="1200"/>
              </a:spcBef>
              <a:spcAft>
                <a:spcPts val="1200"/>
              </a:spcAft>
              <a:buNone/>
            </a:pPr>
            <a:r>
              <a:rPr lang="en-US" sz="2400" dirty="0">
                <a:solidFill>
                  <a:schemeClr val="tx1"/>
                </a:solidFill>
              </a:rPr>
              <a:t>INTRODUCTION: Endocrinology and Pharmacology of Hormonal Therapy for  Breast Cancer</a:t>
            </a:r>
          </a:p>
          <a:p>
            <a:pPr marL="98425" indent="0">
              <a:lnSpc>
                <a:spcPct val="100000"/>
              </a:lnSpc>
              <a:spcBef>
                <a:spcPts val="1200"/>
              </a:spcBef>
              <a:spcAft>
                <a:spcPts val="1200"/>
              </a:spcAft>
              <a:buNone/>
            </a:pPr>
            <a:r>
              <a:rPr lang="en-US" sz="2400" dirty="0">
                <a:solidFill>
                  <a:schemeClr val="bg1"/>
                </a:solidFill>
              </a:rPr>
              <a:t>MODULE 1: Current and Emerging Strategies for Localized Hormonal Receptor (HR)-Positive Breast Cancer — Dr Graff</a:t>
            </a:r>
          </a:p>
          <a:p>
            <a:pPr marL="98425" indent="0">
              <a:lnSpc>
                <a:spcPct val="100000"/>
              </a:lnSpc>
              <a:spcBef>
                <a:spcPts val="1200"/>
              </a:spcBef>
              <a:spcAft>
                <a:spcPts val="1200"/>
              </a:spcAft>
              <a:buNone/>
            </a:pPr>
            <a:r>
              <a:rPr lang="en-US" sz="2400" dirty="0">
                <a:solidFill>
                  <a:schemeClr val="tx1"/>
                </a:solidFill>
                <a:latin typeface="+mn-lt"/>
              </a:rPr>
              <a:t>MODULE 2: Advances in the Care of Patients with HR-Positive Metastatic Breast Cancer — Dr Mayer</a:t>
            </a:r>
          </a:p>
        </p:txBody>
      </p:sp>
    </p:spTree>
    <p:extLst>
      <p:ext uri="{BB962C8B-B14F-4D97-AF65-F5344CB8AC3E}">
        <p14:creationId xmlns:p14="http://schemas.microsoft.com/office/powerpoint/2010/main" val="40605285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Neoadjuvant Immunotherapy</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388383"/>
            <a:ext cx="10876830" cy="2400657"/>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 et al. A randomized, double-blind trial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nivolumab (NIVO)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vs placebo (PBO)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neoadjuvant chemotherapy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(NACT) followed by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adjuvant endocrine therapy (ET) ± NIVO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patients (pts)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high-risk</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ER+ HER2−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primary breast cancer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(BC). ESMO 2023;Abstract LBA20.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Cardoso F et al.</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KEYNOTE-756</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III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study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neoadjuvant pembrolizumab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or placebo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pbo</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chemotherapy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(chemo), followed by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adjuvant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or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pbo</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endocrine 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(ET) for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early-stage high-risk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ER+/HER2– breast cancer. ESMO 2023;Abstract LBA21.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405831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B0BCC-5A37-DF7F-2BC1-FA738F669CD0}"/>
              </a:ext>
            </a:extLst>
          </p:cNvPr>
          <p:cNvSpPr>
            <a:spLocks noGrp="1"/>
          </p:cNvSpPr>
          <p:nvPr>
            <p:ph type="title"/>
          </p:nvPr>
        </p:nvSpPr>
        <p:spPr/>
        <p:txBody>
          <a:bodyPr>
            <a:noAutofit/>
          </a:bodyPr>
          <a:lstStyle/>
          <a:p>
            <a:r>
              <a:rPr lang="en-US" sz="2800" dirty="0" err="1"/>
              <a:t>CheckMate</a:t>
            </a:r>
            <a:r>
              <a:rPr lang="en-US" sz="2800" dirty="0"/>
              <a:t> 7FL: </a:t>
            </a:r>
            <a:r>
              <a:rPr lang="en-US" sz="2800" dirty="0">
                <a:solidFill>
                  <a:schemeClr val="tx1"/>
                </a:solidFill>
              </a:rPr>
              <a:t>A randomized, double-blind trial of nivolumab vs placebo with neoadjuvant chemotherapy followed by adjuvant endocrine therapy ± NIVO in patients with high-risk, ER+ HER2− primary breast cancer</a:t>
            </a:r>
            <a:endParaRPr lang="en-US" sz="2800" dirty="0"/>
          </a:p>
        </p:txBody>
      </p:sp>
      <p:sp>
        <p:nvSpPr>
          <p:cNvPr id="3" name="Content Placeholder 2">
            <a:extLst>
              <a:ext uri="{FF2B5EF4-FFF2-40B4-BE49-F238E27FC236}">
                <a16:creationId xmlns:a16="http://schemas.microsoft.com/office/drawing/2014/main" id="{A02C73AC-743D-89FE-77DF-3B0E76182E63}"/>
              </a:ext>
            </a:extLst>
          </p:cNvPr>
          <p:cNvSpPr>
            <a:spLocks noGrp="1"/>
          </p:cNvSpPr>
          <p:nvPr>
            <p:ph idx="1"/>
          </p:nvPr>
        </p:nvSpPr>
        <p:spPr>
          <a:xfrm>
            <a:off x="838200" y="4767943"/>
            <a:ext cx="10515600" cy="1409020"/>
          </a:xfrm>
        </p:spPr>
        <p:txBody>
          <a:bodyPr>
            <a:normAutofit lnSpcReduction="10000"/>
          </a:bodyPr>
          <a:lstStyle/>
          <a:p>
            <a:pPr marL="0">
              <a:lnSpc>
                <a:spcPct val="120000"/>
              </a:lnSpc>
              <a:spcBef>
                <a:spcPts val="0"/>
              </a:spcBef>
            </a:pPr>
            <a:r>
              <a:rPr lang="en-US" sz="1700" dirty="0"/>
              <a:t>Study population: median age 50, 98% G3, ~45% Stage III, AC dosing 50/50 Q3 vs DD</a:t>
            </a:r>
          </a:p>
          <a:p>
            <a:pPr marL="0">
              <a:lnSpc>
                <a:spcPct val="120000"/>
              </a:lnSpc>
              <a:spcBef>
                <a:spcPts val="0"/>
              </a:spcBef>
            </a:pPr>
            <a:r>
              <a:rPr lang="en-US" sz="1700" dirty="0"/>
              <a:t>The addition of NIVO to NACT/ET increased </a:t>
            </a:r>
            <a:r>
              <a:rPr lang="en-US" sz="1700" dirty="0" err="1"/>
              <a:t>pCR</a:t>
            </a:r>
            <a:r>
              <a:rPr lang="en-US" sz="1700" dirty="0"/>
              <a:t> by </a:t>
            </a:r>
            <a:r>
              <a:rPr lang="en-US" sz="1700" b="1" dirty="0"/>
              <a:t>10.5%</a:t>
            </a:r>
            <a:r>
              <a:rPr lang="en-US" sz="1700" dirty="0"/>
              <a:t> (24.5% in arm A and 13.8% in arm B)</a:t>
            </a:r>
          </a:p>
          <a:p>
            <a:pPr marL="0">
              <a:lnSpc>
                <a:spcPct val="120000"/>
              </a:lnSpc>
              <a:spcBef>
                <a:spcPts val="0"/>
              </a:spcBef>
            </a:pPr>
            <a:r>
              <a:rPr lang="en-US" sz="1700" dirty="0"/>
              <a:t>The benefit from NIVO was more pronounced in patients with </a:t>
            </a:r>
            <a:r>
              <a:rPr lang="en-US" sz="1700" b="1" dirty="0"/>
              <a:t>PD-L1 IC ≥ 1% (SP142) </a:t>
            </a:r>
          </a:p>
          <a:p>
            <a:pPr marL="457200" lvl="2">
              <a:lnSpc>
                <a:spcPct val="120000"/>
              </a:lnSpc>
              <a:spcBef>
                <a:spcPts val="0"/>
              </a:spcBef>
            </a:pPr>
            <a:r>
              <a:rPr lang="en-US" sz="1300" dirty="0"/>
              <a:t>∆ </a:t>
            </a:r>
            <a:r>
              <a:rPr lang="en-US" sz="1300" dirty="0" err="1"/>
              <a:t>pCR</a:t>
            </a:r>
            <a:r>
              <a:rPr lang="en-US" sz="1300" dirty="0"/>
              <a:t> of </a:t>
            </a:r>
            <a:r>
              <a:rPr lang="en-US" sz="1300" b="1" dirty="0"/>
              <a:t>24.1% </a:t>
            </a:r>
            <a:r>
              <a:rPr lang="en-US" sz="1300" dirty="0"/>
              <a:t>(44.3% in arm A and 20.2% in arm B) </a:t>
            </a:r>
          </a:p>
          <a:p>
            <a:pPr marL="457200" lvl="2">
              <a:lnSpc>
                <a:spcPct val="120000"/>
              </a:lnSpc>
              <a:spcBef>
                <a:spcPts val="0"/>
              </a:spcBef>
            </a:pPr>
            <a:r>
              <a:rPr lang="en-US" sz="1300" dirty="0"/>
              <a:t>∆ RCB 0-1 of </a:t>
            </a:r>
            <a:r>
              <a:rPr lang="en-US" sz="1300" b="1" dirty="0"/>
              <a:t>28.5% </a:t>
            </a:r>
            <a:r>
              <a:rPr lang="en-US" sz="1300" dirty="0"/>
              <a:t>(54.5% in arm A and 26.2% in arm B)</a:t>
            </a:r>
          </a:p>
        </p:txBody>
      </p:sp>
      <p:sp>
        <p:nvSpPr>
          <p:cNvPr id="5" name="TextBox 4">
            <a:extLst>
              <a:ext uri="{FF2B5EF4-FFF2-40B4-BE49-F238E27FC236}">
                <a16:creationId xmlns:a16="http://schemas.microsoft.com/office/drawing/2014/main" id="{74E0BF39-1E85-FA23-86F7-F0E96AE1FCFB}"/>
              </a:ext>
            </a:extLst>
          </p:cNvPr>
          <p:cNvSpPr txBox="1"/>
          <p:nvPr/>
        </p:nvSpPr>
        <p:spPr>
          <a:xfrm>
            <a:off x="6014899" y="6176963"/>
            <a:ext cx="6094601"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Loi</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 et al. A randomized, double-blind trial of nivolumab (NIVO) vs placebo (PBO) with neoadjuvant chemotherapy (NACT) followed by adjuvant endocrine therapy (ET) ± NIVO in patients (pts) with high-risk, ER+ HER2− primary breast cancer (BC). ESMO 2023;Abstract LBA20. </a:t>
            </a:r>
            <a:endParaRPr kumimoji="0" lang="en-US"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35" name="Picture 34">
            <a:extLst>
              <a:ext uri="{FF2B5EF4-FFF2-40B4-BE49-F238E27FC236}">
                <a16:creationId xmlns:a16="http://schemas.microsoft.com/office/drawing/2014/main" id="{3015241A-552F-D436-0DE0-5A3B3489D6DC}"/>
              </a:ext>
            </a:extLst>
          </p:cNvPr>
          <p:cNvPicPr>
            <a:picLocks noChangeAspect="1"/>
          </p:cNvPicPr>
          <p:nvPr/>
        </p:nvPicPr>
        <p:blipFill>
          <a:blip r:embed="rId3"/>
          <a:stretch>
            <a:fillRect/>
          </a:stretch>
        </p:blipFill>
        <p:spPr>
          <a:xfrm>
            <a:off x="197091" y="2058854"/>
            <a:ext cx="6084151" cy="2628326"/>
          </a:xfrm>
          <a:prstGeom prst="rect">
            <a:avLst/>
          </a:prstGeom>
        </p:spPr>
      </p:pic>
      <p:pic>
        <p:nvPicPr>
          <p:cNvPr id="37" name="Picture 36">
            <a:extLst>
              <a:ext uri="{FF2B5EF4-FFF2-40B4-BE49-F238E27FC236}">
                <a16:creationId xmlns:a16="http://schemas.microsoft.com/office/drawing/2014/main" id="{CBA59079-9966-2C5B-E533-DD3E4C469AE8}"/>
              </a:ext>
            </a:extLst>
          </p:cNvPr>
          <p:cNvPicPr>
            <a:picLocks noChangeAspect="1"/>
          </p:cNvPicPr>
          <p:nvPr/>
        </p:nvPicPr>
        <p:blipFill>
          <a:blip r:embed="rId4"/>
          <a:stretch>
            <a:fillRect/>
          </a:stretch>
        </p:blipFill>
        <p:spPr>
          <a:xfrm>
            <a:off x="6526634" y="2290049"/>
            <a:ext cx="5582866" cy="2397131"/>
          </a:xfrm>
          <a:prstGeom prst="rect">
            <a:avLst/>
          </a:prstGeom>
        </p:spPr>
      </p:pic>
      <p:sp>
        <p:nvSpPr>
          <p:cNvPr id="4" name="TextBox 3">
            <a:extLst>
              <a:ext uri="{FF2B5EF4-FFF2-40B4-BE49-F238E27FC236}">
                <a16:creationId xmlns:a16="http://schemas.microsoft.com/office/drawing/2014/main" id="{9507BAE4-0641-210E-5D73-BBC12A749BF9}"/>
              </a:ext>
            </a:extLst>
          </p:cNvPr>
          <p:cNvSpPr txBox="1"/>
          <p:nvPr/>
        </p:nvSpPr>
        <p:spPr>
          <a:xfrm>
            <a:off x="311060" y="6488668"/>
            <a:ext cx="369670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Courtesy of Stephanie L Graff, MD, FACP</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34194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B51252-62B0-E2E1-7848-56A89C314146}"/>
              </a:ext>
            </a:extLst>
          </p:cNvPr>
          <p:cNvSpPr>
            <a:spLocks noGrp="1"/>
          </p:cNvSpPr>
          <p:nvPr>
            <p:ph type="title"/>
          </p:nvPr>
        </p:nvSpPr>
        <p:spPr>
          <a:xfrm>
            <a:off x="731921" y="173206"/>
            <a:ext cx="10515600" cy="1325563"/>
          </a:xfrm>
        </p:spPr>
        <p:txBody>
          <a:bodyPr>
            <a:noAutofit/>
          </a:bodyPr>
          <a:lstStyle/>
          <a:p>
            <a:r>
              <a:rPr lang="en-US" sz="2800" dirty="0"/>
              <a:t>KEYNOTE-756: Phase 3 Study of Neoadjuvant Pembrolizumab or Placebo + Chemotherapy Followed by Adjuvant Pembrolizumab or Placebo </a:t>
            </a:r>
            <a:br>
              <a:rPr lang="en-US" sz="2800" dirty="0"/>
            </a:br>
            <a:r>
              <a:rPr lang="en-US" sz="2800" dirty="0"/>
              <a:t>+ Endocrine Therapy for Early-Stage High-Risk ER+/HER2– Breast Cancer</a:t>
            </a:r>
          </a:p>
        </p:txBody>
      </p:sp>
      <p:sp>
        <p:nvSpPr>
          <p:cNvPr id="3" name="Content Placeholder 2">
            <a:extLst>
              <a:ext uri="{FF2B5EF4-FFF2-40B4-BE49-F238E27FC236}">
                <a16:creationId xmlns:a16="http://schemas.microsoft.com/office/drawing/2014/main" id="{CA55CFF8-2AF0-FE27-AD84-A30BB055C7B9}"/>
              </a:ext>
            </a:extLst>
          </p:cNvPr>
          <p:cNvSpPr>
            <a:spLocks noGrp="1"/>
          </p:cNvSpPr>
          <p:nvPr>
            <p:ph idx="1"/>
          </p:nvPr>
        </p:nvSpPr>
        <p:spPr>
          <a:xfrm>
            <a:off x="625642" y="4587090"/>
            <a:ext cx="10728158" cy="1673410"/>
          </a:xfrm>
        </p:spPr>
        <p:txBody>
          <a:bodyPr>
            <a:normAutofit fontScale="92500" lnSpcReduction="20000"/>
          </a:bodyPr>
          <a:lstStyle/>
          <a:p>
            <a:pPr marL="0">
              <a:lnSpc>
                <a:spcPct val="120000"/>
              </a:lnSpc>
              <a:spcBef>
                <a:spcPts val="0"/>
              </a:spcBef>
            </a:pPr>
            <a:r>
              <a:rPr lang="en-US" sz="1700" dirty="0"/>
              <a:t>Study population: median age 49, 100% G3, 90% node positive, 35% T3/T4, AC dosing ~65 Q3 weeks</a:t>
            </a:r>
          </a:p>
          <a:p>
            <a:pPr marL="0">
              <a:lnSpc>
                <a:spcPct val="120000"/>
              </a:lnSpc>
              <a:spcBef>
                <a:spcPts val="0"/>
              </a:spcBef>
            </a:pPr>
            <a:r>
              <a:rPr lang="en-US" sz="1700" dirty="0"/>
              <a:t>The addition of PEMBRO to NACT/ET increased </a:t>
            </a:r>
            <a:r>
              <a:rPr lang="en-US" sz="1700" dirty="0" err="1"/>
              <a:t>pCR</a:t>
            </a:r>
            <a:r>
              <a:rPr lang="en-US" sz="1700" dirty="0"/>
              <a:t> by </a:t>
            </a:r>
            <a:r>
              <a:rPr lang="en-US" sz="1700" b="1" dirty="0"/>
              <a:t>8.5%</a:t>
            </a:r>
            <a:r>
              <a:rPr lang="en-US" sz="1700" dirty="0"/>
              <a:t> </a:t>
            </a:r>
          </a:p>
          <a:p>
            <a:pPr marL="0">
              <a:lnSpc>
                <a:spcPct val="120000"/>
              </a:lnSpc>
              <a:spcBef>
                <a:spcPts val="0"/>
              </a:spcBef>
            </a:pPr>
            <a:r>
              <a:rPr lang="en-US" sz="1700" dirty="0"/>
              <a:t>Presenter's conclusion: </a:t>
            </a:r>
            <a:r>
              <a:rPr lang="en-US" sz="1700" dirty="0" err="1"/>
              <a:t>Pembro</a:t>
            </a:r>
            <a:r>
              <a:rPr lang="en-US" sz="1700" dirty="0"/>
              <a:t> benefit was “regardless of PD-L1 status”; but magnitude of benefit smaller in PD-L1 negative population (∆ 4.5% vs 9.8%)</a:t>
            </a:r>
          </a:p>
          <a:p>
            <a:pPr marL="0">
              <a:lnSpc>
                <a:spcPct val="120000"/>
              </a:lnSpc>
              <a:spcBef>
                <a:spcPts val="0"/>
              </a:spcBef>
            </a:pPr>
            <a:r>
              <a:rPr lang="en-US" sz="1700" dirty="0"/>
              <a:t>Rate of Grade 3-5 TRAE ∆ 6.1%, and serious TRAE ∆ 8.2% in </a:t>
            </a:r>
            <a:r>
              <a:rPr lang="en-US" sz="1700" dirty="0" err="1"/>
              <a:t>pembro</a:t>
            </a:r>
            <a:r>
              <a:rPr lang="en-US" sz="1700" dirty="0"/>
              <a:t> arm</a:t>
            </a:r>
          </a:p>
          <a:p>
            <a:pPr marL="0">
              <a:lnSpc>
                <a:spcPct val="120000"/>
              </a:lnSpc>
              <a:spcBef>
                <a:spcPts val="0"/>
              </a:spcBef>
            </a:pPr>
            <a:r>
              <a:rPr lang="en-US" sz="1700" b="1" dirty="0"/>
              <a:t>Will await Event Free Survival before KEYNOTE-756 informs practice</a:t>
            </a:r>
          </a:p>
        </p:txBody>
      </p:sp>
      <p:sp>
        <p:nvSpPr>
          <p:cNvPr id="5" name="TextBox 4">
            <a:extLst>
              <a:ext uri="{FF2B5EF4-FFF2-40B4-BE49-F238E27FC236}">
                <a16:creationId xmlns:a16="http://schemas.microsoft.com/office/drawing/2014/main" id="{9CA9C29C-EAA4-C008-50F4-336FF7537BA7}"/>
              </a:ext>
            </a:extLst>
          </p:cNvPr>
          <p:cNvSpPr txBox="1"/>
          <p:nvPr/>
        </p:nvSpPr>
        <p:spPr>
          <a:xfrm>
            <a:off x="5921810" y="6251348"/>
            <a:ext cx="6094602"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Cardoso F et al. KEYNOTE-756: Phase III study of neoadjuvant pembrolizumab (</a:t>
            </a: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pembro</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or placebo (</a:t>
            </a: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pbo</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chemotherapy (chemo), followed by adjuvant </a:t>
            </a: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pembro</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or </a:t>
            </a: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pbo</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 endocrine therapy (ET) for early-stage high-risk ER+/HER2– breast cancer. ESMO 2023;Abstract LBA21. </a:t>
            </a:r>
            <a:endParaRPr kumimoji="0" lang="en-US"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8A3B6B63-82F4-22DE-DFCE-B0974F57E1F4}"/>
              </a:ext>
            </a:extLst>
          </p:cNvPr>
          <p:cNvPicPr>
            <a:picLocks noChangeAspect="1"/>
          </p:cNvPicPr>
          <p:nvPr/>
        </p:nvPicPr>
        <p:blipFill>
          <a:blip r:embed="rId3"/>
          <a:stretch>
            <a:fillRect/>
          </a:stretch>
        </p:blipFill>
        <p:spPr>
          <a:xfrm>
            <a:off x="615006" y="1531994"/>
            <a:ext cx="6534647" cy="2955419"/>
          </a:xfrm>
          <a:prstGeom prst="rect">
            <a:avLst/>
          </a:prstGeom>
        </p:spPr>
      </p:pic>
      <p:pic>
        <p:nvPicPr>
          <p:cNvPr id="7" name="Picture 6">
            <a:extLst>
              <a:ext uri="{FF2B5EF4-FFF2-40B4-BE49-F238E27FC236}">
                <a16:creationId xmlns:a16="http://schemas.microsoft.com/office/drawing/2014/main" id="{B1324C3E-F24E-780E-C8EC-6DF86CD9D187}"/>
              </a:ext>
            </a:extLst>
          </p:cNvPr>
          <p:cNvPicPr>
            <a:picLocks noChangeAspect="1"/>
          </p:cNvPicPr>
          <p:nvPr/>
        </p:nvPicPr>
        <p:blipFill>
          <a:blip r:embed="rId4"/>
          <a:stretch>
            <a:fillRect/>
          </a:stretch>
        </p:blipFill>
        <p:spPr>
          <a:xfrm>
            <a:off x="7149653" y="1491900"/>
            <a:ext cx="3268342" cy="3028739"/>
          </a:xfrm>
          <a:prstGeom prst="rect">
            <a:avLst/>
          </a:prstGeom>
        </p:spPr>
      </p:pic>
      <p:sp>
        <p:nvSpPr>
          <p:cNvPr id="4" name="TextBox 3">
            <a:extLst>
              <a:ext uri="{FF2B5EF4-FFF2-40B4-BE49-F238E27FC236}">
                <a16:creationId xmlns:a16="http://schemas.microsoft.com/office/drawing/2014/main" id="{1774B499-62F4-6E21-D362-DA89834EF7B2}"/>
              </a:ext>
            </a:extLst>
          </p:cNvPr>
          <p:cNvSpPr txBox="1"/>
          <p:nvPr/>
        </p:nvSpPr>
        <p:spPr>
          <a:xfrm>
            <a:off x="311060" y="6488668"/>
            <a:ext cx="369670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Courtesy of Stephanie L Graff, MD, FACP</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102440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Use of Onco</a:t>
            </a:r>
            <a:r>
              <a:rPr kumimoji="0" lang="en-US" sz="3200" b="1" i="1"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type</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 DX® to Define the Role of Neoadjuvant Therapy </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388383"/>
            <a:ext cx="10876830" cy="2400657"/>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Taylor C et al. Using Onco</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type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DX breast Recurrence Score® assay to define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role of neoadjuvant endocrine therapy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early-stage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hormone receptor-positive breast cancer.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Breast Cancer Res Treat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2023;199(1):91-8.</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Trapani D et al. Identifying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patterns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barriers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Onco</a:t>
            </a:r>
            <a:r>
              <a:rPr kumimoji="0" lang="en-US" sz="200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type</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DX</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Recurrence Score testing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older patients with early-stage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estrogen receptor-positive breast cancer: Implications for guidance and reimbursement.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JCO Oncol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Pract</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2023;19(8):560-70.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1208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2AFF3B-0291-30DA-1392-A3E59880305D}"/>
              </a:ext>
            </a:extLst>
          </p:cNvPr>
          <p:cNvSpPr>
            <a:spLocks noGrp="1"/>
          </p:cNvSpPr>
          <p:nvPr>
            <p:ph type="title"/>
          </p:nvPr>
        </p:nvSpPr>
        <p:spPr/>
        <p:txBody>
          <a:bodyPr>
            <a:noAutofit/>
          </a:bodyPr>
          <a:lstStyle/>
          <a:p>
            <a:r>
              <a:rPr lang="en-US" sz="3200" dirty="0"/>
              <a:t>Using Onco</a:t>
            </a:r>
            <a:r>
              <a:rPr lang="en-US" sz="3200" i="1" dirty="0"/>
              <a:t>type</a:t>
            </a:r>
            <a:r>
              <a:rPr lang="en-US" sz="3200" dirty="0"/>
              <a:t> DX breast Recurrence Score® assay to define the role of neoadjuvant endocrine therapy in early‑stage hormone receptor‑positive breast cancer</a:t>
            </a:r>
          </a:p>
        </p:txBody>
      </p:sp>
      <p:sp>
        <p:nvSpPr>
          <p:cNvPr id="3" name="Content Placeholder 2">
            <a:extLst>
              <a:ext uri="{FF2B5EF4-FFF2-40B4-BE49-F238E27FC236}">
                <a16:creationId xmlns:a16="http://schemas.microsoft.com/office/drawing/2014/main" id="{6C82D190-030D-EA75-1555-45F5FFED3855}"/>
              </a:ext>
            </a:extLst>
          </p:cNvPr>
          <p:cNvSpPr>
            <a:spLocks noGrp="1"/>
          </p:cNvSpPr>
          <p:nvPr>
            <p:ph idx="1"/>
          </p:nvPr>
        </p:nvSpPr>
        <p:spPr>
          <a:xfrm>
            <a:off x="3609474" y="3977640"/>
            <a:ext cx="7744326" cy="2493313"/>
          </a:xfrm>
        </p:spPr>
        <p:txBody>
          <a:bodyPr>
            <a:normAutofit/>
          </a:bodyPr>
          <a:lstStyle/>
          <a:p>
            <a:r>
              <a:rPr lang="en-US" sz="2400" dirty="0"/>
              <a:t>Further supports </a:t>
            </a:r>
            <a:r>
              <a:rPr lang="en-US" sz="2400" dirty="0" err="1"/>
              <a:t>TAILORx</a:t>
            </a:r>
            <a:r>
              <a:rPr lang="en-US" sz="2400" dirty="0"/>
              <a:t> and </a:t>
            </a:r>
            <a:r>
              <a:rPr lang="en-US" sz="2400" dirty="0" err="1"/>
              <a:t>RxPONDER</a:t>
            </a:r>
            <a:endParaRPr lang="en-US" sz="2400" dirty="0"/>
          </a:p>
          <a:p>
            <a:r>
              <a:rPr lang="en-US" sz="2400" dirty="0"/>
              <a:t>Two cohorts received significantly different lengths of neoadjuvant endocrine therapy (median 10 months versus 5.5), with no significant differences in </a:t>
            </a:r>
            <a:r>
              <a:rPr lang="en-US" sz="2400" dirty="0" err="1"/>
              <a:t>pCR</a:t>
            </a:r>
            <a:r>
              <a:rPr lang="en-US" sz="2400" dirty="0"/>
              <a:t> across RS result groups between the two institutions</a:t>
            </a:r>
          </a:p>
        </p:txBody>
      </p:sp>
      <p:sp>
        <p:nvSpPr>
          <p:cNvPr id="5" name="TextBox 4">
            <a:extLst>
              <a:ext uri="{FF2B5EF4-FFF2-40B4-BE49-F238E27FC236}">
                <a16:creationId xmlns:a16="http://schemas.microsoft.com/office/drawing/2014/main" id="{C8EC0A40-7C49-3B04-FBCF-8DE73483279B}"/>
              </a:ext>
            </a:extLst>
          </p:cNvPr>
          <p:cNvSpPr txBox="1"/>
          <p:nvPr/>
        </p:nvSpPr>
        <p:spPr>
          <a:xfrm>
            <a:off x="5705454" y="6308209"/>
            <a:ext cx="609460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Taylor C et al. Using Oncotype DX breast Recurrence </a:t>
            </a:r>
            <a:r>
              <a:rPr lang="en-US" sz="900" b="0" kern="100" dirty="0">
                <a:solidFill>
                  <a:srgbClr val="000000"/>
                </a:solidFill>
                <a:latin typeface="Arial" panose="020B0604020202020204" pitchFamily="34" charset="0"/>
                <a:ea typeface="Calibri" panose="020F0502020204030204" pitchFamily="34" charset="0"/>
                <a:cs typeface="Times New Roman" panose="02020603050405020304" pitchFamily="18" charset="0"/>
              </a:rPr>
              <a:t>S</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core® assay to define the role of neoadjuvant endocrine therapy in early-stage hormone receptor-positive breast cancer. Breast Cancer Res Treat 2023;199(1):91-8.</a:t>
            </a:r>
            <a:endParaRPr kumimoji="0" lang="en-US" sz="9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pic>
        <p:nvPicPr>
          <p:cNvPr id="7" name="Picture 6">
            <a:extLst>
              <a:ext uri="{FF2B5EF4-FFF2-40B4-BE49-F238E27FC236}">
                <a16:creationId xmlns:a16="http://schemas.microsoft.com/office/drawing/2014/main" id="{B82AEF02-E616-B608-723A-A792AD19F4A9}"/>
              </a:ext>
            </a:extLst>
          </p:cNvPr>
          <p:cNvPicPr>
            <a:picLocks noChangeAspect="1"/>
          </p:cNvPicPr>
          <p:nvPr/>
        </p:nvPicPr>
        <p:blipFill rotWithShape="1">
          <a:blip r:embed="rId3"/>
          <a:srcRect l="22263" t="24892" r="51684" b="24967"/>
          <a:stretch/>
        </p:blipFill>
        <p:spPr>
          <a:xfrm>
            <a:off x="308009" y="2322003"/>
            <a:ext cx="3176337" cy="3311274"/>
          </a:xfrm>
          <a:prstGeom prst="rect">
            <a:avLst/>
          </a:prstGeom>
        </p:spPr>
      </p:pic>
      <p:pic>
        <p:nvPicPr>
          <p:cNvPr id="9" name="Picture 8">
            <a:extLst>
              <a:ext uri="{FF2B5EF4-FFF2-40B4-BE49-F238E27FC236}">
                <a16:creationId xmlns:a16="http://schemas.microsoft.com/office/drawing/2014/main" id="{732D10DA-8B5A-66A9-452A-FABF39B00A5B}"/>
              </a:ext>
            </a:extLst>
          </p:cNvPr>
          <p:cNvPicPr>
            <a:picLocks noChangeAspect="1"/>
          </p:cNvPicPr>
          <p:nvPr/>
        </p:nvPicPr>
        <p:blipFill rotWithShape="1">
          <a:blip r:embed="rId4"/>
          <a:srcRect l="17605" t="42676" r="20343" b="32692"/>
          <a:stretch/>
        </p:blipFill>
        <p:spPr>
          <a:xfrm>
            <a:off x="3420178" y="1986368"/>
            <a:ext cx="8315710" cy="1787984"/>
          </a:xfrm>
          <a:prstGeom prst="rect">
            <a:avLst/>
          </a:prstGeom>
        </p:spPr>
      </p:pic>
      <p:sp>
        <p:nvSpPr>
          <p:cNvPr id="4" name="TextBox 3">
            <a:extLst>
              <a:ext uri="{FF2B5EF4-FFF2-40B4-BE49-F238E27FC236}">
                <a16:creationId xmlns:a16="http://schemas.microsoft.com/office/drawing/2014/main" id="{AA25F122-9B0B-AE3E-4062-8EF878DECEE7}"/>
              </a:ext>
            </a:extLst>
          </p:cNvPr>
          <p:cNvSpPr txBox="1"/>
          <p:nvPr/>
        </p:nvSpPr>
        <p:spPr>
          <a:xfrm>
            <a:off x="311060" y="6488668"/>
            <a:ext cx="369670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Courtesy of Stephanie L Graff, MD, FACP</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134550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40953"/>
            <a:ext cx="10012912" cy="1323951"/>
          </a:xfrm>
        </p:spPr>
        <p:txBody>
          <a:bodyPr/>
          <a:lstStyle/>
          <a:p>
            <a:pPr marL="98425" indent="0">
              <a:buNone/>
            </a:pPr>
            <a:r>
              <a:rPr lang="en-US" sz="2500" b="0" dirty="0"/>
              <a:t>This activity is supported by educational grants from  AstraZeneca Pharmaceuticals LP, Daiichi Sankyo Inc, Lilly, and </a:t>
            </a:r>
            <a:r>
              <a:rPr lang="en-US" sz="2500" b="0" dirty="0" err="1"/>
              <a:t>Stemline</a:t>
            </a:r>
            <a:r>
              <a:rPr lang="en-US" sz="2500" b="0" dirty="0"/>
              <a:t> Therapeutics Inc.</a:t>
            </a:r>
          </a:p>
        </p:txBody>
      </p:sp>
      <p:sp>
        <p:nvSpPr>
          <p:cNvPr id="6" name="Title 1">
            <a:extLst>
              <a:ext uri="{FF2B5EF4-FFF2-40B4-BE49-F238E27FC236}">
                <a16:creationId xmlns:a16="http://schemas.microsoft.com/office/drawing/2014/main" id="{B4BB09F8-DB05-0C41-BA44-6971131BFCC3}"/>
              </a:ext>
            </a:extLst>
          </p:cNvPr>
          <p:cNvSpPr txBox="1">
            <a:spLocks/>
          </p:cNvSpPr>
          <p:nvPr/>
        </p:nvSpPr>
        <p:spPr bwMode="auto">
          <a:xfrm>
            <a:off x="912286" y="3589289"/>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r>
              <a:rPr lang="en-US" kern="0"/>
              <a:t>Research To Practice CME Planning Committee Members, </a:t>
            </a:r>
            <a:br>
              <a:rPr lang="en-US" kern="0"/>
            </a:br>
            <a:r>
              <a:rPr lang="en-US" kern="0"/>
              <a:t>Staff and Reviewers</a:t>
            </a:r>
            <a:endParaRPr lang="en-US" kern="0" dirty="0"/>
          </a:p>
        </p:txBody>
      </p:sp>
      <p:sp>
        <p:nvSpPr>
          <p:cNvPr id="7" name="Content Placeholder 2">
            <a:extLst>
              <a:ext uri="{FF2B5EF4-FFF2-40B4-BE49-F238E27FC236}">
                <a16:creationId xmlns:a16="http://schemas.microsoft.com/office/drawing/2014/main" id="{C5D69577-4750-EC4F-9DFD-0CC18B915698}"/>
              </a:ext>
            </a:extLst>
          </p:cNvPr>
          <p:cNvSpPr txBox="1">
            <a:spLocks/>
          </p:cNvSpPr>
          <p:nvPr/>
        </p:nvSpPr>
        <p:spPr bwMode="auto">
          <a:xfrm>
            <a:off x="912286" y="4869160"/>
            <a:ext cx="10512305" cy="136815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indent="0">
              <a:buFont typeface="Arial" pitchFamily="-72" charset="0"/>
              <a:buNone/>
            </a:pPr>
            <a:r>
              <a:rPr lang="en-US" sz="2500" b="0" kern="0" dirty="0"/>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2178493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B7BA5-C47E-06C2-F35F-261CD5C3E884}"/>
              </a:ext>
            </a:extLst>
          </p:cNvPr>
          <p:cNvSpPr>
            <a:spLocks noGrp="1"/>
          </p:cNvSpPr>
          <p:nvPr>
            <p:ph type="title"/>
          </p:nvPr>
        </p:nvSpPr>
        <p:spPr/>
        <p:txBody>
          <a:bodyPr>
            <a:noAutofit/>
          </a:bodyPr>
          <a:lstStyle/>
          <a:p>
            <a:r>
              <a:rPr lang="en-US" sz="2800" dirty="0"/>
              <a:t>Identifying Patterns &amp; Barriers in Onco</a:t>
            </a:r>
            <a:r>
              <a:rPr lang="en-US" sz="2800" i="1" dirty="0"/>
              <a:t>type</a:t>
            </a:r>
            <a:r>
              <a:rPr lang="en-US" sz="2800" dirty="0"/>
              <a:t> DX Recurrence Score Testing in Older Patients With Early-Stage, Estrogen Receptor–Positive Breast Cancer: Implications for Guidance, Reimbursement, Trapani JCO-OP</a:t>
            </a:r>
          </a:p>
        </p:txBody>
      </p:sp>
      <p:sp>
        <p:nvSpPr>
          <p:cNvPr id="3" name="Content Placeholder 2">
            <a:extLst>
              <a:ext uri="{FF2B5EF4-FFF2-40B4-BE49-F238E27FC236}">
                <a16:creationId xmlns:a16="http://schemas.microsoft.com/office/drawing/2014/main" id="{E2BB0FC0-7B55-374D-F415-DD84722E4CAF}"/>
              </a:ext>
            </a:extLst>
          </p:cNvPr>
          <p:cNvSpPr>
            <a:spLocks noGrp="1"/>
          </p:cNvSpPr>
          <p:nvPr>
            <p:ph idx="1"/>
          </p:nvPr>
        </p:nvSpPr>
        <p:spPr>
          <a:xfrm>
            <a:off x="360945" y="4655322"/>
            <a:ext cx="3306281" cy="1837553"/>
          </a:xfrm>
        </p:spPr>
        <p:txBody>
          <a:bodyPr>
            <a:normAutofit fontScale="92500" lnSpcReduction="10000"/>
          </a:bodyPr>
          <a:lstStyle/>
          <a:p>
            <a:r>
              <a:rPr lang="en-US" sz="1600" dirty="0"/>
              <a:t>Authors created cohort of patients &gt;65 years who did not have RS testing for comparison</a:t>
            </a:r>
          </a:p>
          <a:p>
            <a:pPr marL="548640" lvl="1"/>
            <a:r>
              <a:rPr lang="en-US" sz="1400" dirty="0"/>
              <a:t>Were older (median age 73 v 69 years) </a:t>
            </a:r>
          </a:p>
          <a:p>
            <a:pPr marL="548640" lvl="1"/>
            <a:r>
              <a:rPr lang="en-US" sz="1400" dirty="0"/>
              <a:t>More likely G1 tumors (43.9% v 15.1%)</a:t>
            </a:r>
          </a:p>
          <a:p>
            <a:pPr marL="548640" lvl="1"/>
            <a:r>
              <a:rPr lang="en-US" sz="1400" dirty="0"/>
              <a:t>More likely to have not undergone SLNB/ALND (48% v 9.3%)</a:t>
            </a:r>
          </a:p>
        </p:txBody>
      </p:sp>
      <p:sp>
        <p:nvSpPr>
          <p:cNvPr id="5" name="TextBox 4">
            <a:extLst>
              <a:ext uri="{FF2B5EF4-FFF2-40B4-BE49-F238E27FC236}">
                <a16:creationId xmlns:a16="http://schemas.microsoft.com/office/drawing/2014/main" id="{8419B632-8103-0EB8-B53C-B00668F43FB2}"/>
              </a:ext>
            </a:extLst>
          </p:cNvPr>
          <p:cNvSpPr txBox="1"/>
          <p:nvPr/>
        </p:nvSpPr>
        <p:spPr>
          <a:xfrm>
            <a:off x="5806045" y="6057984"/>
            <a:ext cx="6094602"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Trapani D et al. Identifying patterns and barriers in </a:t>
            </a: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OncotypeDX</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Recurrence Score testing in older patients with early-stage, estrogen receptor-positive breast cancer: Implications for guidance and reimbursement. JCO Oncol </a:t>
            </a: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Pract</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2023;19(8):560-70.</a:t>
            </a:r>
            <a:endParaRPr kumimoji="0" lang="en-US"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2D84685-D743-DD40-1E07-79B282E71DA5}"/>
              </a:ext>
            </a:extLst>
          </p:cNvPr>
          <p:cNvPicPr>
            <a:picLocks noChangeAspect="1"/>
          </p:cNvPicPr>
          <p:nvPr/>
        </p:nvPicPr>
        <p:blipFill rotWithShape="1">
          <a:blip r:embed="rId3"/>
          <a:srcRect l="20684" t="32911" r="51210" b="30360"/>
          <a:stretch/>
        </p:blipFill>
        <p:spPr>
          <a:xfrm>
            <a:off x="240631" y="2092488"/>
            <a:ext cx="3426595" cy="2425566"/>
          </a:xfrm>
          <a:prstGeom prst="rect">
            <a:avLst/>
          </a:prstGeom>
        </p:spPr>
      </p:pic>
      <p:graphicFrame>
        <p:nvGraphicFramePr>
          <p:cNvPr id="4" name="Table 3">
            <a:extLst>
              <a:ext uri="{FF2B5EF4-FFF2-40B4-BE49-F238E27FC236}">
                <a16:creationId xmlns:a16="http://schemas.microsoft.com/office/drawing/2014/main" id="{14B7568C-0AAB-A36C-3030-D328B6970B5F}"/>
              </a:ext>
            </a:extLst>
          </p:cNvPr>
          <p:cNvGraphicFramePr>
            <a:graphicFrameLocks noGrp="1"/>
          </p:cNvGraphicFramePr>
          <p:nvPr/>
        </p:nvGraphicFramePr>
        <p:xfrm>
          <a:off x="3928712" y="2301354"/>
          <a:ext cx="7786840" cy="3145964"/>
        </p:xfrm>
        <a:graphic>
          <a:graphicData uri="http://schemas.openxmlformats.org/drawingml/2006/table">
            <a:tbl>
              <a:tblPr firstRow="1" bandRow="1">
                <a:tableStyleId>{5C22544A-7EE6-4342-B048-85BDC9FD1C3A}</a:tableStyleId>
              </a:tblPr>
              <a:tblGrid>
                <a:gridCol w="1946710">
                  <a:extLst>
                    <a:ext uri="{9D8B030D-6E8A-4147-A177-3AD203B41FA5}">
                      <a16:colId xmlns:a16="http://schemas.microsoft.com/office/drawing/2014/main" val="4193996471"/>
                    </a:ext>
                  </a:extLst>
                </a:gridCol>
                <a:gridCol w="1946710">
                  <a:extLst>
                    <a:ext uri="{9D8B030D-6E8A-4147-A177-3AD203B41FA5}">
                      <a16:colId xmlns:a16="http://schemas.microsoft.com/office/drawing/2014/main" val="2916645424"/>
                    </a:ext>
                  </a:extLst>
                </a:gridCol>
                <a:gridCol w="1946710">
                  <a:extLst>
                    <a:ext uri="{9D8B030D-6E8A-4147-A177-3AD203B41FA5}">
                      <a16:colId xmlns:a16="http://schemas.microsoft.com/office/drawing/2014/main" val="1781052681"/>
                    </a:ext>
                  </a:extLst>
                </a:gridCol>
                <a:gridCol w="1946710">
                  <a:extLst>
                    <a:ext uri="{9D8B030D-6E8A-4147-A177-3AD203B41FA5}">
                      <a16:colId xmlns:a16="http://schemas.microsoft.com/office/drawing/2014/main" val="1455067203"/>
                    </a:ext>
                  </a:extLst>
                </a:gridCol>
              </a:tblGrid>
              <a:tr h="726193">
                <a:tc>
                  <a:txBody>
                    <a:bodyPr/>
                    <a:lstStyle/>
                    <a:p>
                      <a:endParaRPr lang="en-US" dirty="0"/>
                    </a:p>
                  </a:txBody>
                  <a:tcPr/>
                </a:tc>
                <a:tc>
                  <a:txBody>
                    <a:bodyPr/>
                    <a:lstStyle/>
                    <a:p>
                      <a:pPr algn="ctr"/>
                      <a:r>
                        <a:rPr lang="en-US" sz="1600" dirty="0"/>
                        <a:t>Cohort A (Reflex)</a:t>
                      </a:r>
                    </a:p>
                    <a:p>
                      <a:pPr algn="ctr"/>
                      <a:r>
                        <a:rPr lang="en-US" sz="1600" dirty="0"/>
                        <a:t>n=1087 (64.4%)</a:t>
                      </a:r>
                    </a:p>
                  </a:txBody>
                  <a:tcPr anchor="ctr"/>
                </a:tc>
                <a:tc>
                  <a:txBody>
                    <a:bodyPr/>
                    <a:lstStyle/>
                    <a:p>
                      <a:pPr algn="ctr"/>
                      <a:r>
                        <a:rPr lang="en-US" sz="1600" dirty="0"/>
                        <a:t>Cohort B (Case-by-Case) n=600 (35.6%)</a:t>
                      </a:r>
                    </a:p>
                  </a:txBody>
                  <a:tcPr anchor="ctr"/>
                </a:tc>
                <a:tc>
                  <a:txBody>
                    <a:bodyPr/>
                    <a:lstStyle/>
                    <a:p>
                      <a:pPr algn="ctr"/>
                      <a:r>
                        <a:rPr lang="en-US" sz="1600" dirty="0"/>
                        <a:t>Cohort B + Age&gt;65 n=279 (46.5% of Cohort B)</a:t>
                      </a:r>
                    </a:p>
                  </a:txBody>
                  <a:tcPr anchor="ctr"/>
                </a:tc>
                <a:extLst>
                  <a:ext uri="{0D108BD9-81ED-4DB2-BD59-A6C34878D82A}">
                    <a16:rowId xmlns:a16="http://schemas.microsoft.com/office/drawing/2014/main" val="518985939"/>
                  </a:ext>
                </a:extLst>
              </a:tr>
              <a:tr h="420731">
                <a:tc>
                  <a:txBody>
                    <a:bodyPr/>
                    <a:lstStyle/>
                    <a:p>
                      <a:pPr algn="r"/>
                      <a:r>
                        <a:rPr lang="en-US" dirty="0">
                          <a:solidFill>
                            <a:schemeClr val="bg1"/>
                          </a:solidFill>
                        </a:rPr>
                        <a:t>RS Range</a:t>
                      </a:r>
                    </a:p>
                  </a:txBody>
                  <a:tcPr anchor="ctr">
                    <a:lnR w="12700" cap="flat" cmpd="sng" algn="ctr">
                      <a:noFill/>
                      <a:prstDash val="solid"/>
                      <a:round/>
                      <a:headEnd type="none" w="med" len="med"/>
                      <a:tailEnd type="none" w="med" len="med"/>
                    </a:lnR>
                    <a:solidFill>
                      <a:schemeClr val="accent1"/>
                    </a:solidFill>
                  </a:tcPr>
                </a:tc>
                <a:tc>
                  <a:txBody>
                    <a:bodyPr/>
                    <a:lstStyle/>
                    <a:p>
                      <a:r>
                        <a:rPr lang="en-US" dirty="0"/>
                        <a:t>0-74 (median 16)</a:t>
                      </a:r>
                    </a:p>
                  </a:txBody>
                  <a:tcPr anchor="ctr">
                    <a:lnL w="12700" cap="flat" cmpd="sng" algn="ctr">
                      <a:noFill/>
                      <a:prstDash val="solid"/>
                      <a:round/>
                      <a:headEnd type="none" w="med" len="med"/>
                      <a:tailEnd type="none" w="med" len="med"/>
                    </a:lnL>
                  </a:tcPr>
                </a:tc>
                <a:tc>
                  <a:txBody>
                    <a:bodyPr/>
                    <a:lstStyle/>
                    <a:p>
                      <a:r>
                        <a:rPr lang="en-US" dirty="0"/>
                        <a:t>0-62 (median 17)</a:t>
                      </a:r>
                    </a:p>
                  </a:txBody>
                  <a:tcPr anchor="ctr"/>
                </a:tc>
                <a:tc>
                  <a:txBody>
                    <a:bodyPr/>
                    <a:lstStyle/>
                    <a:p>
                      <a:r>
                        <a:rPr lang="en-US" dirty="0"/>
                        <a:t>NR</a:t>
                      </a:r>
                    </a:p>
                  </a:txBody>
                  <a:tcPr anchor="ctr"/>
                </a:tc>
                <a:extLst>
                  <a:ext uri="{0D108BD9-81ED-4DB2-BD59-A6C34878D82A}">
                    <a16:rowId xmlns:a16="http://schemas.microsoft.com/office/drawing/2014/main" val="3813865627"/>
                  </a:ext>
                </a:extLst>
              </a:tr>
              <a:tr h="420731">
                <a:tc>
                  <a:txBody>
                    <a:bodyPr/>
                    <a:lstStyle/>
                    <a:p>
                      <a:pPr algn="r"/>
                      <a:r>
                        <a:rPr lang="en-US" dirty="0">
                          <a:solidFill>
                            <a:schemeClr val="bg1"/>
                          </a:solidFill>
                        </a:rPr>
                        <a:t>Low</a:t>
                      </a:r>
                    </a:p>
                  </a:txBody>
                  <a:tcPr anchor="ctr">
                    <a:lnR w="12700" cap="flat" cmpd="sng" algn="ctr">
                      <a:solidFill>
                        <a:srgbClr val="FFFFFF"/>
                      </a:solidFill>
                      <a:prstDash val="solid"/>
                      <a:round/>
                      <a:headEnd type="none" w="med" len="med"/>
                      <a:tailEnd type="none" w="med" len="med"/>
                    </a:ln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205 (18.9%) </a:t>
                      </a:r>
                    </a:p>
                  </a:txBody>
                  <a:tcPr anchor="ctr">
                    <a:lnL w="12700" cap="flat" cmpd="sng" algn="ctr">
                      <a:solidFill>
                        <a:srgbClr val="FFFFFF"/>
                      </a:solidFill>
                      <a:prstDash val="solid"/>
                      <a:round/>
                      <a:headEnd type="none" w="med" len="med"/>
                      <a:tailEnd type="none" w="med" len="med"/>
                    </a:lnL>
                  </a:tcPr>
                </a:tc>
                <a:tc>
                  <a:txBody>
                    <a:bodyPr/>
                    <a:lstStyle/>
                    <a:p>
                      <a:r>
                        <a:rPr lang="en-US" dirty="0"/>
                        <a:t>130 (21.7%)</a:t>
                      </a:r>
                    </a:p>
                  </a:txBody>
                  <a:tcPr anchor="ctr"/>
                </a:tc>
                <a:tc>
                  <a:txBody>
                    <a:bodyPr/>
                    <a:lstStyle/>
                    <a:p>
                      <a:r>
                        <a:rPr lang="en-US" dirty="0"/>
                        <a:t>70 (25.1%) </a:t>
                      </a:r>
                    </a:p>
                  </a:txBody>
                  <a:tcPr anchor="ctr"/>
                </a:tc>
                <a:extLst>
                  <a:ext uri="{0D108BD9-81ED-4DB2-BD59-A6C34878D82A}">
                    <a16:rowId xmlns:a16="http://schemas.microsoft.com/office/drawing/2014/main" val="1344214381"/>
                  </a:ext>
                </a:extLst>
              </a:tr>
              <a:tr h="420731">
                <a:tc>
                  <a:txBody>
                    <a:bodyPr/>
                    <a:lstStyle/>
                    <a:p>
                      <a:pPr algn="r"/>
                      <a:r>
                        <a:rPr lang="en-US" dirty="0">
                          <a:solidFill>
                            <a:schemeClr val="bg1"/>
                          </a:solidFill>
                        </a:rPr>
                        <a:t>Intermediate</a:t>
                      </a:r>
                    </a:p>
                  </a:txBody>
                  <a:tcPr anchor="ctr">
                    <a:lnR w="12700" cap="flat" cmpd="sng" algn="ctr">
                      <a:solidFill>
                        <a:srgbClr val="FFFFFF"/>
                      </a:solidFill>
                      <a:prstDash val="solid"/>
                      <a:round/>
                      <a:headEnd type="none" w="med" len="med"/>
                      <a:tailEnd type="none" w="med" len="med"/>
                    </a:ln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711 (67.5%)</a:t>
                      </a:r>
                    </a:p>
                  </a:txBody>
                  <a:tcPr anchor="ctr">
                    <a:lnL w="12700" cap="flat" cmpd="sng" algn="ctr">
                      <a:solidFill>
                        <a:srgbClr val="FFFFFF"/>
                      </a:solidFill>
                      <a:prstDash val="solid"/>
                      <a:round/>
                      <a:headEnd type="none" w="med" len="med"/>
                      <a:tailEnd type="none" w="med" len="med"/>
                    </a:lnL>
                  </a:tcPr>
                </a:tc>
                <a:tc>
                  <a:txBody>
                    <a:bodyPr/>
                    <a:lstStyle/>
                    <a:p>
                      <a:r>
                        <a:rPr lang="en-US" dirty="0"/>
                        <a:t>357 (59.7%)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156 (55.9%) </a:t>
                      </a:r>
                    </a:p>
                  </a:txBody>
                  <a:tcPr anchor="ctr"/>
                </a:tc>
                <a:extLst>
                  <a:ext uri="{0D108BD9-81ED-4DB2-BD59-A6C34878D82A}">
                    <a16:rowId xmlns:a16="http://schemas.microsoft.com/office/drawing/2014/main" val="522138692"/>
                  </a:ext>
                </a:extLst>
              </a:tr>
              <a:tr h="420731">
                <a:tc>
                  <a:txBody>
                    <a:bodyPr/>
                    <a:lstStyle/>
                    <a:p>
                      <a:pPr algn="r"/>
                      <a:r>
                        <a:rPr lang="en-US" dirty="0">
                          <a:solidFill>
                            <a:schemeClr val="bg1"/>
                          </a:solidFill>
                        </a:rPr>
                        <a:t>High</a:t>
                      </a:r>
                    </a:p>
                  </a:txBody>
                  <a:tcPr anchor="ctr">
                    <a:lnR w="12700" cap="flat" cmpd="sng" algn="ctr">
                      <a:solidFill>
                        <a:srgbClr val="FFFFFF"/>
                      </a:solidFill>
                      <a:prstDash val="solid"/>
                      <a:round/>
                      <a:headEnd type="none" w="med" len="med"/>
                      <a:tailEnd type="none" w="med" len="med"/>
                    </a:ln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167 (15.4%)</a:t>
                      </a:r>
                    </a:p>
                  </a:txBody>
                  <a:tcPr anchor="ctr">
                    <a:lnL w="12700" cap="flat" cmpd="sng" algn="ctr">
                      <a:solidFill>
                        <a:srgbClr val="FFFFFF"/>
                      </a:solidFill>
                      <a:prstDash val="solid"/>
                      <a:round/>
                      <a:headEnd type="none" w="med" len="med"/>
                      <a:tailEnd type="none" w="med" len="med"/>
                    </a:ln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111 (18.6%)</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52 (18.6%)</a:t>
                      </a:r>
                    </a:p>
                  </a:txBody>
                  <a:tcPr anchor="ctr"/>
                </a:tc>
                <a:extLst>
                  <a:ext uri="{0D108BD9-81ED-4DB2-BD59-A6C34878D82A}">
                    <a16:rowId xmlns:a16="http://schemas.microsoft.com/office/drawing/2014/main" val="2367626294"/>
                  </a:ext>
                </a:extLst>
              </a:tr>
              <a:tr h="500282">
                <a:tc>
                  <a:txBody>
                    <a:bodyPr/>
                    <a:lstStyle/>
                    <a:p>
                      <a:pPr algn="r"/>
                      <a:r>
                        <a:rPr lang="en-US" dirty="0">
                          <a:solidFill>
                            <a:schemeClr val="bg1"/>
                          </a:solidFill>
                        </a:rPr>
                        <a:t>Received Chemotherapy</a:t>
                      </a:r>
                    </a:p>
                  </a:txBody>
                  <a:tcPr anchor="ctr">
                    <a:lnR w="12700" cap="flat" cmpd="sng" algn="ctr">
                      <a:solidFill>
                        <a:srgbClr val="FFFFFF"/>
                      </a:solidFill>
                      <a:prstDash val="solid"/>
                      <a:round/>
                      <a:headEnd type="none" w="med" len="med"/>
                      <a:tailEnd type="none" w="med" len="med"/>
                    </a:lnR>
                    <a:solidFill>
                      <a:schemeClr val="accent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20.5%</a:t>
                      </a:r>
                    </a:p>
                  </a:txBody>
                  <a:tcPr anchor="ctr">
                    <a:lnL w="12700" cap="flat" cmpd="sng" algn="ctr">
                      <a:solidFill>
                        <a:srgbClr val="FFFFFF"/>
                      </a:solidFill>
                      <a:prstDash val="solid"/>
                      <a:round/>
                      <a:headEnd type="none" w="med" len="med"/>
                      <a:tailEnd type="none" w="med" len="med"/>
                    </a:lnL>
                  </a:tcPr>
                </a:tc>
                <a:tc>
                  <a:txBody>
                    <a:bodyPr/>
                    <a:lstStyle/>
                    <a:p>
                      <a:r>
                        <a:rPr lang="en-US" dirty="0"/>
                        <a:t>21.8%</a:t>
                      </a:r>
                    </a:p>
                  </a:txBody>
                  <a:tcPr anchor="ctr"/>
                </a:tc>
                <a:tc>
                  <a:txBody>
                    <a:bodyPr/>
                    <a:lstStyle/>
                    <a:p>
                      <a:r>
                        <a:rPr lang="en-US" dirty="0"/>
                        <a:t>15.4%</a:t>
                      </a:r>
                    </a:p>
                  </a:txBody>
                  <a:tcPr anchor="ctr"/>
                </a:tc>
                <a:extLst>
                  <a:ext uri="{0D108BD9-81ED-4DB2-BD59-A6C34878D82A}">
                    <a16:rowId xmlns:a16="http://schemas.microsoft.com/office/drawing/2014/main" val="3031137959"/>
                  </a:ext>
                </a:extLst>
              </a:tr>
            </a:tbl>
          </a:graphicData>
        </a:graphic>
      </p:graphicFrame>
      <p:sp>
        <p:nvSpPr>
          <p:cNvPr id="8" name="TextBox 7">
            <a:extLst>
              <a:ext uri="{FF2B5EF4-FFF2-40B4-BE49-F238E27FC236}">
                <a16:creationId xmlns:a16="http://schemas.microsoft.com/office/drawing/2014/main" id="{FA07394D-3DC1-6667-9DCD-A9137DBADB14}"/>
              </a:ext>
            </a:extLst>
          </p:cNvPr>
          <p:cNvSpPr txBox="1"/>
          <p:nvPr/>
        </p:nvSpPr>
        <p:spPr>
          <a:xfrm>
            <a:off x="311060" y="6488668"/>
            <a:ext cx="369670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Courtesy of Stephanie L Graff, MD</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6214774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Adjuvant CDK4/6 Inhibition</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304468"/>
            <a:ext cx="10876830" cy="4401205"/>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Hortobagyi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G et al.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Ribociclib</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(RIB) + nonsteroidal aromatase inhibitor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(NSAI) as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adjuvant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treatment in patients with HR+/HER2−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early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Final invasive disease–free survival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iDFS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analysis from the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NATALEE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trial. San Antonio Breast Cancer Symposium 2023;Abstract GS03-03.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Johnston SRD et al.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Abemaciclib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plus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endocrine 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hormone receptor-positive, HER2-negative, node-positive,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high-risk early breast cancer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monarchE</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Results from a preplanned interim analysis of a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open-label, phase 3 trial.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2023;24(1):77-90.</a:t>
            </a: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Harbeck</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 et al.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Adjuvant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abemaciclib</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plus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endocrine 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HR+, HER2-, </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high-risk early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Results from a preplanned </a:t>
            </a:r>
            <a:r>
              <a:rPr kumimoji="0" lang="en-US" sz="2000" b="1"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monarchE</a:t>
            </a:r>
            <a:r>
              <a:rPr kumimoji="0" lang="en-US" sz="2000" b="1"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overall survival interim analysis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including 5-year efficacy outcomes. ESMO 2023;Abstract LBA17.</a:t>
            </a: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Robertson J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SERENA-3</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randomized pre-surgical window of opportunity study assessing dose and duration of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camizestrant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treatment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post-menopausal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women with ER-positive, HER2-negative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primary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San Antonio Breast Cancer Symposium 2023;Abstract RF01-01.</a:t>
            </a:r>
            <a:endParaRPr lang="en-US" sz="2000" b="0" dirty="0">
              <a:solidFill>
                <a:srgbClr val="212121"/>
              </a:solidFill>
              <a:latin typeface="BlinkMacSystemFont"/>
              <a:cs typeface="+mn-cs"/>
            </a:endParaRP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167897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BF5FB-7986-B361-6D27-AF07DFF13A74}"/>
              </a:ext>
            </a:extLst>
          </p:cNvPr>
          <p:cNvSpPr>
            <a:spLocks noGrp="1"/>
          </p:cNvSpPr>
          <p:nvPr>
            <p:ph type="title"/>
          </p:nvPr>
        </p:nvSpPr>
        <p:spPr>
          <a:xfrm>
            <a:off x="838200" y="181883"/>
            <a:ext cx="10515600" cy="1325563"/>
          </a:xfrm>
        </p:spPr>
        <p:txBody>
          <a:bodyPr>
            <a:noAutofit/>
          </a:bodyPr>
          <a:lstStyle/>
          <a:p>
            <a:r>
              <a:rPr lang="en-US" sz="2800" dirty="0" err="1"/>
              <a:t>Ribociclib</a:t>
            </a:r>
            <a:r>
              <a:rPr lang="en-US" sz="2800" dirty="0"/>
              <a:t> + Nonsteroidal Aromatase Inhibitor as Adjuvant Treatment in Patients With HR+/HER2− Early Breast Cancer: Final Invasive Disease–Free Survival Analysis From the NATALEE Trial</a:t>
            </a:r>
          </a:p>
        </p:txBody>
      </p:sp>
      <p:sp>
        <p:nvSpPr>
          <p:cNvPr id="3" name="Content Placeholder 2">
            <a:extLst>
              <a:ext uri="{FF2B5EF4-FFF2-40B4-BE49-F238E27FC236}">
                <a16:creationId xmlns:a16="http://schemas.microsoft.com/office/drawing/2014/main" id="{A4F4D3D8-6A99-6E22-1FEA-F5EC70303AED}"/>
              </a:ext>
            </a:extLst>
          </p:cNvPr>
          <p:cNvSpPr>
            <a:spLocks noGrp="1"/>
          </p:cNvSpPr>
          <p:nvPr>
            <p:ph idx="1"/>
          </p:nvPr>
        </p:nvSpPr>
        <p:spPr>
          <a:xfrm>
            <a:off x="838200" y="5265075"/>
            <a:ext cx="10515600" cy="1146238"/>
          </a:xfrm>
        </p:spPr>
        <p:txBody>
          <a:bodyPr>
            <a:normAutofit/>
          </a:bodyPr>
          <a:lstStyle/>
          <a:p>
            <a:pPr>
              <a:spcBef>
                <a:spcPts val="0"/>
              </a:spcBef>
            </a:pPr>
            <a:r>
              <a:rPr lang="en-US" sz="1600" u="sng" dirty="0"/>
              <a:t>Second IE Analysis 1/11/23</a:t>
            </a:r>
            <a:r>
              <a:rPr lang="en-US" sz="1600" dirty="0"/>
              <a:t> = 426 </a:t>
            </a:r>
            <a:r>
              <a:rPr lang="en-US" sz="1600" dirty="0" err="1"/>
              <a:t>iDFS</a:t>
            </a:r>
            <a:r>
              <a:rPr lang="en-US" sz="1600" dirty="0"/>
              <a:t> events, 54% stopped </a:t>
            </a:r>
            <a:r>
              <a:rPr lang="en-US" sz="1600" dirty="0" err="1"/>
              <a:t>Ribo</a:t>
            </a:r>
            <a:r>
              <a:rPr lang="en-US" sz="1600" dirty="0"/>
              <a:t> including 20% completing 3 years and 33% stopping early </a:t>
            </a:r>
            <a:r>
              <a:rPr lang="en-US" sz="1600" dirty="0">
                <a:solidFill>
                  <a:srgbClr val="FF0000"/>
                </a:solidFill>
              </a:rPr>
              <a:t>vs</a:t>
            </a:r>
            <a:r>
              <a:rPr lang="en-US" sz="1600" dirty="0"/>
              <a:t> </a:t>
            </a:r>
            <a:r>
              <a:rPr lang="en-US" sz="1600" u="sng" dirty="0"/>
              <a:t>Final IDFS Analysis 7/21/23</a:t>
            </a:r>
            <a:r>
              <a:rPr lang="en-US" sz="1600" dirty="0"/>
              <a:t> = 509 </a:t>
            </a:r>
            <a:r>
              <a:rPr lang="en-US" sz="1600" dirty="0" err="1"/>
              <a:t>iDFS</a:t>
            </a:r>
            <a:r>
              <a:rPr lang="en-US" sz="1600" dirty="0"/>
              <a:t> events, 78.3% stopped </a:t>
            </a:r>
            <a:r>
              <a:rPr lang="en-US" sz="1600" dirty="0" err="1"/>
              <a:t>Ribo</a:t>
            </a:r>
            <a:r>
              <a:rPr lang="en-US" sz="1600" dirty="0"/>
              <a:t> including 42.8% completing 3 years and 35.5% stopping early</a:t>
            </a:r>
          </a:p>
          <a:p>
            <a:pPr>
              <a:spcBef>
                <a:spcPts val="0"/>
              </a:spcBef>
            </a:pPr>
            <a:r>
              <a:rPr lang="en-US" sz="1600" dirty="0"/>
              <a:t>Median follow-up for IDFS was 33.3 </a:t>
            </a:r>
            <a:r>
              <a:rPr lang="en-US" sz="1600" dirty="0" err="1"/>
              <a:t>mos</a:t>
            </a:r>
            <a:r>
              <a:rPr lang="en-US" sz="1600" dirty="0"/>
              <a:t> (max 51 </a:t>
            </a:r>
            <a:r>
              <a:rPr lang="en-US" sz="1600" dirty="0" err="1"/>
              <a:t>mos</a:t>
            </a:r>
            <a:r>
              <a:rPr lang="en-US" sz="1600" dirty="0"/>
              <a:t>)—5.6 </a:t>
            </a:r>
            <a:r>
              <a:rPr lang="en-US" sz="1600" dirty="0" err="1"/>
              <a:t>mos</a:t>
            </a:r>
            <a:r>
              <a:rPr lang="en-US" sz="1600" dirty="0"/>
              <a:t> more than second IE analysis</a:t>
            </a:r>
          </a:p>
        </p:txBody>
      </p:sp>
      <p:sp>
        <p:nvSpPr>
          <p:cNvPr id="5" name="TextBox 4">
            <a:extLst>
              <a:ext uri="{FF2B5EF4-FFF2-40B4-BE49-F238E27FC236}">
                <a16:creationId xmlns:a16="http://schemas.microsoft.com/office/drawing/2014/main" id="{ADE934A4-B380-8582-C03F-948D2E067A1C}"/>
              </a:ext>
            </a:extLst>
          </p:cNvPr>
          <p:cNvSpPr txBox="1"/>
          <p:nvPr/>
        </p:nvSpPr>
        <p:spPr>
          <a:xfrm>
            <a:off x="5925961" y="6268311"/>
            <a:ext cx="6094602"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Hortobagyi</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G et al. </a:t>
            </a: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Ribociclib</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(RIB) + nonsteroidal aromatase inhibitor (NSAI) as adjuvant treatment in patients with HR+/HER2− early breast cancer: Final invasive disease–free survival (</a:t>
            </a: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iDFS</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analysis from the NATALEE trial. San Antonio Breast Cancer Symposium 2023;Abstract GS03-03.</a:t>
            </a:r>
            <a:endParaRPr kumimoji="0" lang="en-US"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A882CAB3-13CA-C387-8D4D-600E58D628AD}"/>
              </a:ext>
            </a:extLst>
          </p:cNvPr>
          <p:cNvPicPr>
            <a:picLocks noChangeAspect="1"/>
          </p:cNvPicPr>
          <p:nvPr/>
        </p:nvPicPr>
        <p:blipFill rotWithShape="1">
          <a:blip r:embed="rId3"/>
          <a:srcRect l="11448" t="23678" r="14185" b="17243"/>
          <a:stretch/>
        </p:blipFill>
        <p:spPr>
          <a:xfrm>
            <a:off x="1560272" y="1507446"/>
            <a:ext cx="8641966" cy="3646715"/>
          </a:xfrm>
          <a:prstGeom prst="rect">
            <a:avLst/>
          </a:prstGeom>
        </p:spPr>
      </p:pic>
      <p:sp>
        <p:nvSpPr>
          <p:cNvPr id="4" name="TextBox 3">
            <a:extLst>
              <a:ext uri="{FF2B5EF4-FFF2-40B4-BE49-F238E27FC236}">
                <a16:creationId xmlns:a16="http://schemas.microsoft.com/office/drawing/2014/main" id="{0D288329-FBE6-6770-58FF-F0F05DD07A5E}"/>
              </a:ext>
            </a:extLst>
          </p:cNvPr>
          <p:cNvSpPr txBox="1"/>
          <p:nvPr/>
        </p:nvSpPr>
        <p:spPr>
          <a:xfrm>
            <a:off x="311060" y="6488668"/>
            <a:ext cx="369670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Courtesy of Stephanie L Graff, MD, FACP</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4085985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880D71-FD55-37D5-3A39-6DF19277BA61}"/>
              </a:ext>
            </a:extLst>
          </p:cNvPr>
          <p:cNvSpPr>
            <a:spLocks noGrp="1"/>
          </p:cNvSpPr>
          <p:nvPr>
            <p:ph idx="1"/>
          </p:nvPr>
        </p:nvSpPr>
        <p:spPr>
          <a:xfrm>
            <a:off x="838201" y="5549184"/>
            <a:ext cx="10515599" cy="827977"/>
          </a:xfrm>
        </p:spPr>
        <p:txBody>
          <a:bodyPr>
            <a:normAutofit lnSpcReduction="10000"/>
          </a:bodyPr>
          <a:lstStyle/>
          <a:p>
            <a:pPr>
              <a:spcBef>
                <a:spcPts val="0"/>
              </a:spcBef>
            </a:pPr>
            <a:r>
              <a:rPr lang="en-US" sz="1800" dirty="0"/>
              <a:t>Absolute </a:t>
            </a:r>
            <a:r>
              <a:rPr lang="en-US" sz="1800" dirty="0" err="1"/>
              <a:t>iDFS</a:t>
            </a:r>
            <a:r>
              <a:rPr lang="en-US" sz="1800" dirty="0"/>
              <a:t> benefit with </a:t>
            </a:r>
            <a:r>
              <a:rPr lang="en-US" sz="1800" dirty="0" err="1"/>
              <a:t>Ribo</a:t>
            </a:r>
            <a:r>
              <a:rPr lang="en-US" sz="1800" dirty="0"/>
              <a:t> plus NSAI was 3.1% at 3 years, a 25.1% relative risk reduction</a:t>
            </a:r>
          </a:p>
          <a:p>
            <a:pPr>
              <a:spcBef>
                <a:spcPts val="0"/>
              </a:spcBef>
            </a:pPr>
            <a:r>
              <a:rPr lang="en-US" sz="1800" dirty="0" err="1"/>
              <a:t>iDFS</a:t>
            </a:r>
            <a:r>
              <a:rPr lang="en-US" sz="1800" dirty="0"/>
              <a:t> benefit  consistent across prespecified subgroups, including patients with stage II, III,  node-negative, and node-positive disease</a:t>
            </a:r>
          </a:p>
        </p:txBody>
      </p:sp>
      <p:pic>
        <p:nvPicPr>
          <p:cNvPr id="4" name="Picture 3">
            <a:extLst>
              <a:ext uri="{FF2B5EF4-FFF2-40B4-BE49-F238E27FC236}">
                <a16:creationId xmlns:a16="http://schemas.microsoft.com/office/drawing/2014/main" id="{3546B59B-7459-BF9D-D495-C50793E505E2}"/>
              </a:ext>
            </a:extLst>
          </p:cNvPr>
          <p:cNvPicPr>
            <a:picLocks noChangeAspect="1"/>
          </p:cNvPicPr>
          <p:nvPr/>
        </p:nvPicPr>
        <p:blipFill rotWithShape="1">
          <a:blip r:embed="rId3"/>
          <a:srcRect l="11289" t="30288" r="46631" b="13016"/>
          <a:stretch/>
        </p:blipFill>
        <p:spPr>
          <a:xfrm>
            <a:off x="838199" y="1935368"/>
            <a:ext cx="4766911" cy="3479039"/>
          </a:xfrm>
          <a:prstGeom prst="rect">
            <a:avLst/>
          </a:prstGeom>
        </p:spPr>
      </p:pic>
      <p:sp>
        <p:nvSpPr>
          <p:cNvPr id="5" name="TextBox 4">
            <a:extLst>
              <a:ext uri="{FF2B5EF4-FFF2-40B4-BE49-F238E27FC236}">
                <a16:creationId xmlns:a16="http://schemas.microsoft.com/office/drawing/2014/main" id="{64F90D5E-62F1-A3E1-55AF-5A5849BF4476}"/>
              </a:ext>
            </a:extLst>
          </p:cNvPr>
          <p:cNvSpPr txBox="1"/>
          <p:nvPr/>
        </p:nvSpPr>
        <p:spPr>
          <a:xfrm>
            <a:off x="838199" y="1535258"/>
            <a:ext cx="394555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S PGothic" charset="0"/>
                <a:cs typeface="+mn-cs"/>
              </a:rPr>
              <a:t>Invasive Disease-Free Survival </a:t>
            </a:r>
          </a:p>
        </p:txBody>
      </p:sp>
      <p:pic>
        <p:nvPicPr>
          <p:cNvPr id="8" name="Picture 7">
            <a:extLst>
              <a:ext uri="{FF2B5EF4-FFF2-40B4-BE49-F238E27FC236}">
                <a16:creationId xmlns:a16="http://schemas.microsoft.com/office/drawing/2014/main" id="{CD78B004-4BE7-ECE8-5EB0-547DD4344326}"/>
              </a:ext>
            </a:extLst>
          </p:cNvPr>
          <p:cNvPicPr>
            <a:picLocks noChangeAspect="1"/>
          </p:cNvPicPr>
          <p:nvPr/>
        </p:nvPicPr>
        <p:blipFill>
          <a:blip r:embed="rId4"/>
          <a:stretch>
            <a:fillRect/>
          </a:stretch>
        </p:blipFill>
        <p:spPr>
          <a:xfrm>
            <a:off x="6349467" y="1735313"/>
            <a:ext cx="4534718" cy="3570244"/>
          </a:xfrm>
          <a:prstGeom prst="rect">
            <a:avLst/>
          </a:prstGeom>
        </p:spPr>
      </p:pic>
      <p:sp>
        <p:nvSpPr>
          <p:cNvPr id="11" name="Title 1">
            <a:extLst>
              <a:ext uri="{FF2B5EF4-FFF2-40B4-BE49-F238E27FC236}">
                <a16:creationId xmlns:a16="http://schemas.microsoft.com/office/drawing/2014/main" id="{CB8B798D-BCBB-3E4A-BFDE-0892D9728216}"/>
              </a:ext>
            </a:extLst>
          </p:cNvPr>
          <p:cNvSpPr txBox="1">
            <a:spLocks/>
          </p:cNvSpPr>
          <p:nvPr/>
        </p:nvSpPr>
        <p:spPr>
          <a:xfrm>
            <a:off x="838200" y="181883"/>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Light" panose="020F0302020204030204"/>
                <a:ea typeface="+mj-ea"/>
                <a:cs typeface="+mj-cs"/>
              </a:rPr>
              <a:t>Ribociclib</a:t>
            </a:r>
            <a:r>
              <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rPr>
              <a:t> + Nonsteroidal Aromatase Inhibitor as Adjuvant Treatment in Patients With HR+/HER2− Early Breast Cancer: Final Invasive Disease–Free Survival Analysis From the NATALEE Trial</a:t>
            </a:r>
          </a:p>
        </p:txBody>
      </p:sp>
      <p:sp>
        <p:nvSpPr>
          <p:cNvPr id="12" name="TextBox 11">
            <a:extLst>
              <a:ext uri="{FF2B5EF4-FFF2-40B4-BE49-F238E27FC236}">
                <a16:creationId xmlns:a16="http://schemas.microsoft.com/office/drawing/2014/main" id="{EF36425F-4B13-5786-8F67-4F46C18280DA}"/>
              </a:ext>
            </a:extLst>
          </p:cNvPr>
          <p:cNvSpPr txBox="1"/>
          <p:nvPr/>
        </p:nvSpPr>
        <p:spPr>
          <a:xfrm>
            <a:off x="5925961" y="6268311"/>
            <a:ext cx="6094602"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Hortobagyi</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G et al. </a:t>
            </a: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Ribociclib</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(RIB) + nonsteroidal aromatase inhibitor (NSAI) as adjuvant treatment in patients with HR+/HER2− early breast cancer: Final invasive disease–free survival (</a:t>
            </a: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iDFS</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analysis from the NATALEE trial. San Antonio Breast Cancer Symposium 2023;Abstract GS03-03.</a:t>
            </a:r>
            <a:endParaRPr kumimoji="0" lang="en-US"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F691B654-77FE-9D15-BC69-69D836CE7FEE}"/>
              </a:ext>
            </a:extLst>
          </p:cNvPr>
          <p:cNvSpPr txBox="1"/>
          <p:nvPr/>
        </p:nvSpPr>
        <p:spPr>
          <a:xfrm>
            <a:off x="311060" y="6488668"/>
            <a:ext cx="369670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Courtesy of Stephanie L Graff, MD, FACP</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39780982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6E752-720D-8B93-DBAF-0BAD34A58A22}"/>
              </a:ext>
            </a:extLst>
          </p:cNvPr>
          <p:cNvSpPr>
            <a:spLocks noGrp="1"/>
          </p:cNvSpPr>
          <p:nvPr>
            <p:ph type="title"/>
          </p:nvPr>
        </p:nvSpPr>
        <p:spPr/>
        <p:txBody>
          <a:bodyPr>
            <a:noAutofit/>
          </a:bodyPr>
          <a:lstStyle/>
          <a:p>
            <a:r>
              <a:rPr lang="en-US" sz="2800" dirty="0">
                <a:effectLst/>
                <a:ea typeface="SimSun" panose="02010600030101010101" pitchFamily="2" charset="-122"/>
                <a:cs typeface="Arial" panose="020B0604020202020204" pitchFamily="34" charset="0"/>
              </a:rPr>
              <a:t>Adjuvant </a:t>
            </a:r>
            <a:r>
              <a:rPr lang="en-US" sz="2800" dirty="0" err="1">
                <a:effectLst/>
                <a:ea typeface="SimSun" panose="02010600030101010101" pitchFamily="2" charset="-122"/>
                <a:cs typeface="Arial" panose="020B0604020202020204" pitchFamily="34" charset="0"/>
              </a:rPr>
              <a:t>abemaciclib</a:t>
            </a:r>
            <a:r>
              <a:rPr lang="en-US" sz="2800" dirty="0">
                <a:effectLst/>
                <a:ea typeface="SimSun" panose="02010600030101010101" pitchFamily="2" charset="-122"/>
                <a:cs typeface="Arial" panose="020B0604020202020204" pitchFamily="34" charset="0"/>
              </a:rPr>
              <a:t> plus endocrine therapy for HR+, HER2-, </a:t>
            </a:r>
            <a:r>
              <a:rPr lang="en-US" sz="2800" dirty="0">
                <a:ea typeface="SimSun" panose="02010600030101010101" pitchFamily="2" charset="-122"/>
                <a:cs typeface="Arial" panose="020B0604020202020204" pitchFamily="34" charset="0"/>
              </a:rPr>
              <a:t>high-risk early </a:t>
            </a:r>
            <a:r>
              <a:rPr lang="en-US" sz="2800" dirty="0">
                <a:effectLst/>
                <a:ea typeface="SimSun" panose="02010600030101010101" pitchFamily="2" charset="-122"/>
                <a:cs typeface="Arial" panose="020B0604020202020204" pitchFamily="34" charset="0"/>
              </a:rPr>
              <a:t>breast cancer: results from a preplanned </a:t>
            </a:r>
            <a:r>
              <a:rPr lang="en-US" sz="2800" dirty="0" err="1">
                <a:effectLst/>
                <a:ea typeface="SimSun" panose="02010600030101010101" pitchFamily="2" charset="-122"/>
                <a:cs typeface="Arial" panose="020B0604020202020204" pitchFamily="34" charset="0"/>
              </a:rPr>
              <a:t>monarchE</a:t>
            </a:r>
            <a:r>
              <a:rPr lang="en-US" sz="2800" dirty="0">
                <a:effectLst/>
                <a:ea typeface="SimSun" panose="02010600030101010101" pitchFamily="2" charset="-122"/>
                <a:cs typeface="Arial" panose="020B0604020202020204" pitchFamily="34" charset="0"/>
              </a:rPr>
              <a:t> overall survival interim analysis, including 5-year efficacy outcomes</a:t>
            </a:r>
            <a:endParaRPr lang="en-US" sz="2800" dirty="0"/>
          </a:p>
        </p:txBody>
      </p:sp>
      <p:sp>
        <p:nvSpPr>
          <p:cNvPr id="5" name="TextBox 4">
            <a:extLst>
              <a:ext uri="{FF2B5EF4-FFF2-40B4-BE49-F238E27FC236}">
                <a16:creationId xmlns:a16="http://schemas.microsoft.com/office/drawing/2014/main" id="{F4EA44C0-EF80-1EC2-583B-7D05E977C212}"/>
              </a:ext>
            </a:extLst>
          </p:cNvPr>
          <p:cNvSpPr txBox="1"/>
          <p:nvPr/>
        </p:nvSpPr>
        <p:spPr>
          <a:xfrm>
            <a:off x="4416210" y="6200487"/>
            <a:ext cx="751179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Johnston SRD et al. </a:t>
            </a:r>
            <a:r>
              <a:rPr kumimoji="0" lang="en-US" sz="8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Abemaciclib</a:t>
            </a:r>
            <a:r>
              <a:rPr kumimoji="0" lang="en-US" sz="8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plus endocrine therapy for hormone receptor-positive, HER2-negative, node-positive, high-risk early breast cancer (</a:t>
            </a:r>
            <a:r>
              <a:rPr kumimoji="0" lang="en-US" sz="8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monarchE</a:t>
            </a:r>
            <a:r>
              <a:rPr kumimoji="0" lang="en-US" sz="8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Results from a preplanned interim analysis of a </a:t>
            </a:r>
            <a:r>
              <a:rPr kumimoji="0" lang="en-US" sz="8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randomised</a:t>
            </a:r>
            <a:r>
              <a:rPr kumimoji="0" lang="en-US" sz="8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open-label, phase 3 trial. Lancet Oncol 2023;24(1):77-90.</a:t>
            </a:r>
            <a:endParaRPr kumimoji="0" lang="en-US" sz="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Harbeck</a:t>
            </a:r>
            <a:r>
              <a:rPr kumimoji="0" lang="en-US" sz="8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N et al. Adjuvant </a:t>
            </a:r>
            <a:r>
              <a:rPr kumimoji="0" lang="en-US" sz="8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abemaciclib</a:t>
            </a:r>
            <a:r>
              <a:rPr kumimoji="0" lang="en-US" sz="8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plus endocrine therapy for HR+, HER2-, high-risk early breast cancer: Results from a preplanned </a:t>
            </a:r>
            <a:r>
              <a:rPr kumimoji="0" lang="en-US" sz="8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monarchE</a:t>
            </a:r>
            <a:r>
              <a:rPr kumimoji="0" lang="en-US" sz="8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overall survival interim analysis, including 5-year efficacy outcomes. ESMO 2023;Abstract LBA17. </a:t>
            </a:r>
            <a:endParaRPr kumimoji="0" lang="en-US" sz="8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pic>
        <p:nvPicPr>
          <p:cNvPr id="4" name="Picture 3">
            <a:extLst>
              <a:ext uri="{FF2B5EF4-FFF2-40B4-BE49-F238E27FC236}">
                <a16:creationId xmlns:a16="http://schemas.microsoft.com/office/drawing/2014/main" id="{4E058714-0E1B-3E6C-EC17-3F7E43B2F60C}"/>
              </a:ext>
            </a:extLst>
          </p:cNvPr>
          <p:cNvPicPr>
            <a:picLocks noChangeAspect="1"/>
          </p:cNvPicPr>
          <p:nvPr/>
        </p:nvPicPr>
        <p:blipFill rotWithShape="1">
          <a:blip r:embed="rId3"/>
          <a:srcRect r="18317" b="-3812"/>
          <a:stretch/>
        </p:blipFill>
        <p:spPr>
          <a:xfrm>
            <a:off x="385011" y="2019865"/>
            <a:ext cx="6140918" cy="2511037"/>
          </a:xfrm>
          <a:prstGeom prst="rect">
            <a:avLst/>
          </a:prstGeom>
        </p:spPr>
      </p:pic>
      <p:sp>
        <p:nvSpPr>
          <p:cNvPr id="6" name="Content Placeholder 2">
            <a:extLst>
              <a:ext uri="{FF2B5EF4-FFF2-40B4-BE49-F238E27FC236}">
                <a16:creationId xmlns:a16="http://schemas.microsoft.com/office/drawing/2014/main" id="{5EB430DC-7BE6-E84A-E274-DD3A3CCF5F42}"/>
              </a:ext>
            </a:extLst>
          </p:cNvPr>
          <p:cNvSpPr txBox="1">
            <a:spLocks/>
          </p:cNvSpPr>
          <p:nvPr/>
        </p:nvSpPr>
        <p:spPr>
          <a:xfrm>
            <a:off x="548508" y="4698956"/>
            <a:ext cx="10515600" cy="15048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sng" strike="noStrike" kern="1200" cap="none" spc="0" normalizeH="0" baseline="0" noProof="0" dirty="0">
                <a:ln>
                  <a:noFill/>
                </a:ln>
                <a:solidFill>
                  <a:prstClr val="black"/>
                </a:solidFill>
                <a:effectLst/>
                <a:uLnTx/>
                <a:uFillTx/>
                <a:latin typeface="Calibri" panose="020F0502020204030204"/>
                <a:ea typeface="+mn-ea"/>
                <a:cs typeface="+mn-cs"/>
              </a:rPr>
              <a:t>Overall Survival Interim Analysis 3 (OS IA3) 7/3/2023</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Median follow up 4.5 years (54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mos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all patients completed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abemaciclib</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with 80% followed 2 years since completion</a:t>
            </a:r>
          </a:p>
          <a:p>
            <a:pPr marL="228600" marR="0" lvl="0" indent="-228600" algn="l" defTabSz="514325"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32% risk reduction in IDFS, absolute difference of 7.6% at 5 years</a:t>
            </a:r>
          </a:p>
          <a:p>
            <a:pPr marL="685800" marR="0" lvl="1" indent="-228600" algn="l" defTabSz="514325"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48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mos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(Lancet, Jan 2023): 4-year IDFS rate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abema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 ET 85.8% (95% CI 84.2–87.3) vs. ET alone 79.4% (77.5–81.1), absolute ∆ 6.4%</a:t>
            </a:r>
          </a:p>
          <a:p>
            <a:pPr marL="228600" marR="0" lvl="0" indent="-228600" algn="l" defTabSz="514325"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32.5% risk reduction in DRFS, absolute difference of 6.7% at 5 years </a:t>
            </a:r>
            <a:r>
              <a:rPr kumimoji="0" lang="en-US" sz="1600" b="0" i="1" u="none" strike="noStrike" kern="1200" cap="none" spc="0" normalizeH="0" baseline="0" noProof="0" dirty="0">
                <a:ln>
                  <a:noFill/>
                </a:ln>
                <a:solidFill>
                  <a:prstClr val="black"/>
                </a:solidFill>
                <a:effectLst/>
                <a:uLnTx/>
                <a:uFillTx/>
                <a:latin typeface="Calibri" panose="020F0502020204030204"/>
                <a:ea typeface="+mn-ea"/>
                <a:cs typeface="+mn-cs"/>
              </a:rPr>
              <a:t>(not shown)</a:t>
            </a:r>
          </a:p>
          <a:p>
            <a:pPr marL="228600" marR="0" lvl="0" indent="-228600" algn="l" defTabSz="514325"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884773C-EE3D-728F-7CB3-9E2C8EC9C476}"/>
              </a:ext>
            </a:extLst>
          </p:cNvPr>
          <p:cNvPicPr>
            <a:picLocks noChangeAspect="1"/>
          </p:cNvPicPr>
          <p:nvPr/>
        </p:nvPicPr>
        <p:blipFill>
          <a:blip r:embed="rId4"/>
          <a:stretch>
            <a:fillRect/>
          </a:stretch>
        </p:blipFill>
        <p:spPr>
          <a:xfrm>
            <a:off x="6628378" y="1837314"/>
            <a:ext cx="5299622" cy="2821313"/>
          </a:xfrm>
          <a:prstGeom prst="rect">
            <a:avLst/>
          </a:prstGeom>
        </p:spPr>
      </p:pic>
      <p:sp>
        <p:nvSpPr>
          <p:cNvPr id="8" name="Rectangle 7">
            <a:extLst>
              <a:ext uri="{FF2B5EF4-FFF2-40B4-BE49-F238E27FC236}">
                <a16:creationId xmlns:a16="http://schemas.microsoft.com/office/drawing/2014/main" id="{D9E3F37B-1A17-1373-DC3B-9D3EC30FAB57}"/>
              </a:ext>
            </a:extLst>
          </p:cNvPr>
          <p:cNvSpPr/>
          <p:nvPr/>
        </p:nvSpPr>
        <p:spPr>
          <a:xfrm>
            <a:off x="5512398" y="3678123"/>
            <a:ext cx="1064755" cy="7122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1A6B324-F457-9A77-5CDD-0B2A3063FC11}"/>
              </a:ext>
            </a:extLst>
          </p:cNvPr>
          <p:cNvSpPr txBox="1"/>
          <p:nvPr/>
        </p:nvSpPr>
        <p:spPr>
          <a:xfrm>
            <a:off x="311060" y="6488668"/>
            <a:ext cx="369670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Courtesy of Stephanie L Graff, MD, FACP</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2169448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6391-2914-2F96-20BD-C16721A5813A}"/>
              </a:ext>
            </a:extLst>
          </p:cNvPr>
          <p:cNvSpPr>
            <a:spLocks noGrp="1"/>
          </p:cNvSpPr>
          <p:nvPr>
            <p:ph type="title"/>
          </p:nvPr>
        </p:nvSpPr>
        <p:spPr/>
        <p:txBody>
          <a:bodyPr>
            <a:noAutofit/>
          </a:bodyPr>
          <a:lstStyle/>
          <a:p>
            <a:r>
              <a:rPr lang="en-US" sz="2800" kern="100" dirty="0">
                <a:solidFill>
                  <a:srgbClr val="000000"/>
                </a:solidFill>
                <a:ea typeface="Calibri" panose="020F0502020204030204" pitchFamily="34" charset="0"/>
                <a:cs typeface="Times New Roman" panose="02020603050405020304" pitchFamily="18" charset="0"/>
              </a:rPr>
              <a:t>SERENA-3: A </a:t>
            </a:r>
            <a:r>
              <a:rPr lang="en-US" sz="2800" kern="100" dirty="0">
                <a:solidFill>
                  <a:srgbClr val="000000"/>
                </a:solidFill>
                <a:effectLst/>
                <a:ea typeface="Calibri" panose="020F0502020204030204" pitchFamily="34" charset="0"/>
                <a:cs typeface="Times New Roman" panose="02020603050405020304" pitchFamily="18" charset="0"/>
              </a:rPr>
              <a:t>randomized pre-surgical window of opportunity study assessing dose and duration of </a:t>
            </a:r>
            <a:r>
              <a:rPr lang="en-US" sz="2800" kern="100" dirty="0" err="1">
                <a:solidFill>
                  <a:srgbClr val="000000"/>
                </a:solidFill>
                <a:effectLst/>
                <a:ea typeface="Calibri" panose="020F0502020204030204" pitchFamily="34" charset="0"/>
                <a:cs typeface="Times New Roman" panose="02020603050405020304" pitchFamily="18" charset="0"/>
              </a:rPr>
              <a:t>camizestrant</a:t>
            </a:r>
            <a:r>
              <a:rPr lang="en-US" sz="2800" kern="100" dirty="0">
                <a:solidFill>
                  <a:srgbClr val="000000"/>
                </a:solidFill>
                <a:effectLst/>
                <a:ea typeface="Calibri" panose="020F0502020204030204" pitchFamily="34" charset="0"/>
                <a:cs typeface="Times New Roman" panose="02020603050405020304" pitchFamily="18" charset="0"/>
              </a:rPr>
              <a:t> treatment in post-menopausal women with ER-positive, HER2-negative primary breast cancer</a:t>
            </a:r>
            <a:endParaRPr lang="en-US" sz="2800" dirty="0"/>
          </a:p>
        </p:txBody>
      </p:sp>
      <p:sp>
        <p:nvSpPr>
          <p:cNvPr id="3" name="Content Placeholder 2">
            <a:extLst>
              <a:ext uri="{FF2B5EF4-FFF2-40B4-BE49-F238E27FC236}">
                <a16:creationId xmlns:a16="http://schemas.microsoft.com/office/drawing/2014/main" id="{047E3881-56C9-4163-F884-55D2DDFDA5DC}"/>
              </a:ext>
            </a:extLst>
          </p:cNvPr>
          <p:cNvSpPr>
            <a:spLocks noGrp="1"/>
          </p:cNvSpPr>
          <p:nvPr>
            <p:ph idx="1"/>
          </p:nvPr>
        </p:nvSpPr>
        <p:spPr>
          <a:xfrm>
            <a:off x="9432757" y="2608446"/>
            <a:ext cx="2084672" cy="3568517"/>
          </a:xfrm>
        </p:spPr>
        <p:txBody>
          <a:bodyPr>
            <a:normAutofit/>
          </a:bodyPr>
          <a:lstStyle/>
          <a:p>
            <a:r>
              <a:rPr lang="en-US" sz="2000" dirty="0"/>
              <a:t>92.6% Ductal </a:t>
            </a:r>
          </a:p>
          <a:p>
            <a:r>
              <a:rPr lang="en-US" sz="2000" dirty="0"/>
              <a:t>Stage I (34.8%) or Stage II (57.8%) </a:t>
            </a:r>
          </a:p>
          <a:p>
            <a:r>
              <a:rPr lang="en-US" sz="2000" dirty="0"/>
              <a:t>Mostly G2 (66.7%)</a:t>
            </a:r>
          </a:p>
          <a:p>
            <a:r>
              <a:rPr lang="en-US" sz="2000" dirty="0"/>
              <a:t>N0 (69.6%) or N1 (26.7%)</a:t>
            </a:r>
          </a:p>
        </p:txBody>
      </p:sp>
      <p:sp>
        <p:nvSpPr>
          <p:cNvPr id="5" name="TextBox 4">
            <a:extLst>
              <a:ext uri="{FF2B5EF4-FFF2-40B4-BE49-F238E27FC236}">
                <a16:creationId xmlns:a16="http://schemas.microsoft.com/office/drawing/2014/main" id="{4DEA22B4-741A-3D8A-87EE-A3020E3D2614}"/>
              </a:ext>
            </a:extLst>
          </p:cNvPr>
          <p:cNvSpPr txBox="1"/>
          <p:nvPr/>
        </p:nvSpPr>
        <p:spPr>
          <a:xfrm>
            <a:off x="5868475" y="6176963"/>
            <a:ext cx="6094602"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Robertson J et al. SERENA-3: A randomized pre-surgical window of opportunity study assessing dose and duration of </a:t>
            </a: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camizestrant</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treatment in post-menopausal women with ER-positive, HER2-negative primary breast cancer. San Antonio Breast Cancer Symposium 2023;Abstract RF01-01. </a:t>
            </a:r>
            <a:endParaRPr kumimoji="0" lang="en-US"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B521E5C3-A0E7-F3A7-3A9B-26072C001F5E}"/>
              </a:ext>
            </a:extLst>
          </p:cNvPr>
          <p:cNvPicPr>
            <a:picLocks noChangeAspect="1"/>
          </p:cNvPicPr>
          <p:nvPr/>
        </p:nvPicPr>
        <p:blipFill rotWithShape="1">
          <a:blip r:embed="rId2"/>
          <a:srcRect l="5921" t="20163" r="7829" b="10432"/>
          <a:stretch/>
        </p:blipFill>
        <p:spPr>
          <a:xfrm>
            <a:off x="674571" y="2102644"/>
            <a:ext cx="8694493" cy="3789714"/>
          </a:xfrm>
          <a:prstGeom prst="rect">
            <a:avLst/>
          </a:prstGeom>
        </p:spPr>
      </p:pic>
      <p:sp>
        <p:nvSpPr>
          <p:cNvPr id="7" name="Text Placeholder 8">
            <a:extLst>
              <a:ext uri="{FF2B5EF4-FFF2-40B4-BE49-F238E27FC236}">
                <a16:creationId xmlns:a16="http://schemas.microsoft.com/office/drawing/2014/main" id="{70722F93-97F3-4064-9582-EE1798E4471D}"/>
              </a:ext>
            </a:extLst>
          </p:cNvPr>
          <p:cNvSpPr txBox="1">
            <a:spLocks/>
          </p:cNvSpPr>
          <p:nvPr/>
        </p:nvSpPr>
        <p:spPr>
          <a:xfrm>
            <a:off x="9432757" y="1690688"/>
            <a:ext cx="1979266"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Enrolled</a:t>
            </a:r>
          </a:p>
        </p:txBody>
      </p:sp>
      <p:sp>
        <p:nvSpPr>
          <p:cNvPr id="8" name="Oval 7">
            <a:extLst>
              <a:ext uri="{FF2B5EF4-FFF2-40B4-BE49-F238E27FC236}">
                <a16:creationId xmlns:a16="http://schemas.microsoft.com/office/drawing/2014/main" id="{F84A4EA5-D524-278A-EE3F-BB27085C622E}"/>
              </a:ext>
            </a:extLst>
          </p:cNvPr>
          <p:cNvSpPr/>
          <p:nvPr/>
        </p:nvSpPr>
        <p:spPr>
          <a:xfrm>
            <a:off x="5303520" y="1898899"/>
            <a:ext cx="3683590" cy="1325563"/>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6FF5AD60-48BE-79E3-2F68-2BB50EE7638F}"/>
              </a:ext>
            </a:extLst>
          </p:cNvPr>
          <p:cNvSpPr txBox="1"/>
          <p:nvPr/>
        </p:nvSpPr>
        <p:spPr>
          <a:xfrm>
            <a:off x="311060" y="6488668"/>
            <a:ext cx="369670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Courtesy of Stephanie L Graff, MD, FACP</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1774542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6383D4-70BF-66A4-ABDF-010FCC3961B9}"/>
              </a:ext>
            </a:extLst>
          </p:cNvPr>
          <p:cNvPicPr>
            <a:picLocks noChangeAspect="1"/>
          </p:cNvPicPr>
          <p:nvPr/>
        </p:nvPicPr>
        <p:blipFill rotWithShape="1">
          <a:blip r:embed="rId3"/>
          <a:srcRect l="11605" t="33057" r="52158" b="17243"/>
          <a:stretch/>
        </p:blipFill>
        <p:spPr>
          <a:xfrm>
            <a:off x="265094" y="1635143"/>
            <a:ext cx="4417995" cy="3282215"/>
          </a:xfrm>
          <a:prstGeom prst="rect">
            <a:avLst/>
          </a:prstGeom>
        </p:spPr>
      </p:pic>
      <p:sp>
        <p:nvSpPr>
          <p:cNvPr id="6" name="TextBox 5">
            <a:extLst>
              <a:ext uri="{FF2B5EF4-FFF2-40B4-BE49-F238E27FC236}">
                <a16:creationId xmlns:a16="http://schemas.microsoft.com/office/drawing/2014/main" id="{9F75EE42-200C-3764-DC33-601E5171088D}"/>
              </a:ext>
            </a:extLst>
          </p:cNvPr>
          <p:cNvSpPr txBox="1"/>
          <p:nvPr/>
        </p:nvSpPr>
        <p:spPr>
          <a:xfrm>
            <a:off x="385812" y="4943164"/>
            <a:ext cx="4176561" cy="830997"/>
          </a:xfrm>
          <a:prstGeom prst="rect">
            <a:avLst/>
          </a:prstGeom>
          <a:solidFill>
            <a:schemeClr val="bg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Camizestrant</a:t>
            </a:r>
            <a:r>
              <a:rPr kumimoji="0" lang="en-US" sz="16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effectively degrades ER</a:t>
            </a:r>
            <a:r>
              <a:rPr kumimoji="0" lang="el-GR" sz="1600" b="0" i="0" u="none" strike="noStrike" kern="1200" cap="none" spc="0" normalizeH="0" baseline="0" noProof="0" dirty="0">
                <a:ln>
                  <a:noFill/>
                </a:ln>
                <a:solidFill>
                  <a:prstClr val="black"/>
                </a:solidFill>
                <a:effectLst/>
                <a:uLnTx/>
                <a:uFillTx/>
                <a:latin typeface="Calibri" panose="020F0502020204030204"/>
                <a:ea typeface="MS PGothic" charset="0"/>
                <a:cs typeface="+mn-cs"/>
              </a:rPr>
              <a:t>α</a:t>
            </a:r>
            <a:r>
              <a:rPr kumimoji="0" lang="en-US" sz="16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on treatment across stages, treatment doses &amp; duration of exposure</a:t>
            </a:r>
          </a:p>
        </p:txBody>
      </p:sp>
      <p:pic>
        <p:nvPicPr>
          <p:cNvPr id="8" name="Picture 7">
            <a:extLst>
              <a:ext uri="{FF2B5EF4-FFF2-40B4-BE49-F238E27FC236}">
                <a16:creationId xmlns:a16="http://schemas.microsoft.com/office/drawing/2014/main" id="{9223FE20-5172-0682-1082-7DE6E27C6ED0}"/>
              </a:ext>
            </a:extLst>
          </p:cNvPr>
          <p:cNvPicPr>
            <a:picLocks noChangeAspect="1"/>
          </p:cNvPicPr>
          <p:nvPr/>
        </p:nvPicPr>
        <p:blipFill rotWithShape="1">
          <a:blip r:embed="rId4"/>
          <a:srcRect l="35289" t="33434" r="14421" b="22537"/>
          <a:stretch/>
        </p:blipFill>
        <p:spPr>
          <a:xfrm>
            <a:off x="4803807" y="1770017"/>
            <a:ext cx="6465582" cy="3066268"/>
          </a:xfrm>
          <a:prstGeom prst="rect">
            <a:avLst/>
          </a:prstGeom>
        </p:spPr>
      </p:pic>
      <p:sp>
        <p:nvSpPr>
          <p:cNvPr id="9" name="TextBox 8">
            <a:extLst>
              <a:ext uri="{FF2B5EF4-FFF2-40B4-BE49-F238E27FC236}">
                <a16:creationId xmlns:a16="http://schemas.microsoft.com/office/drawing/2014/main" id="{6C5651F8-1F03-CADF-5E75-23414F5B7FF4}"/>
              </a:ext>
            </a:extLst>
          </p:cNvPr>
          <p:cNvSpPr txBox="1"/>
          <p:nvPr/>
        </p:nvSpPr>
        <p:spPr>
          <a:xfrm>
            <a:off x="4803807" y="4940831"/>
            <a:ext cx="6390374" cy="830997"/>
          </a:xfrm>
          <a:prstGeom prst="rect">
            <a:avLst/>
          </a:prstGeom>
          <a:solidFill>
            <a:schemeClr val="bg2"/>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S PGothic" charset="0"/>
                <a:cs typeface="+mn-cs"/>
              </a:rPr>
              <a:t>After 5-7 days of exposure, ki-67 is reduced; more effectively at 150 and 300 mg than at 75 mg. After 12-15 days of exposure, ki-67 reduced ~82% for both 75 and 150 mg doses</a:t>
            </a:r>
          </a:p>
        </p:txBody>
      </p:sp>
      <p:sp>
        <p:nvSpPr>
          <p:cNvPr id="10" name="Title 1">
            <a:extLst>
              <a:ext uri="{FF2B5EF4-FFF2-40B4-BE49-F238E27FC236}">
                <a16:creationId xmlns:a16="http://schemas.microsoft.com/office/drawing/2014/main" id="{8E83A51D-9E20-9F32-6A37-3EE6FA5240E7}"/>
              </a:ext>
            </a:extLst>
          </p:cNvPr>
          <p:cNvSpPr txBox="1">
            <a:spLocks/>
          </p:cNvSpPr>
          <p:nvPr/>
        </p:nvSpPr>
        <p:spPr>
          <a:xfrm>
            <a:off x="385812" y="309580"/>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00" cap="none" spc="0" normalizeH="0" baseline="0" noProof="0" dirty="0">
                <a:ln>
                  <a:noFill/>
                </a:ln>
                <a:solidFill>
                  <a:srgbClr val="000000"/>
                </a:solidFill>
                <a:effectLst/>
                <a:uLnTx/>
                <a:uFillTx/>
                <a:latin typeface="Calibri Light" panose="020F0302020204030204"/>
                <a:ea typeface="Calibri" panose="020F0502020204030204" pitchFamily="34" charset="0"/>
                <a:cs typeface="Times New Roman" panose="02020603050405020304" pitchFamily="18" charset="0"/>
              </a:rPr>
              <a:t>SERENA-3: A randomized pre-surgical window of opportunity study assessing dose and duration of </a:t>
            </a:r>
            <a:r>
              <a:rPr kumimoji="0" lang="en-US" sz="2800" b="0" i="0" u="none" strike="noStrike" kern="100" cap="none" spc="0" normalizeH="0" baseline="0" noProof="0" dirty="0" err="1">
                <a:ln>
                  <a:noFill/>
                </a:ln>
                <a:solidFill>
                  <a:srgbClr val="000000"/>
                </a:solidFill>
                <a:effectLst/>
                <a:uLnTx/>
                <a:uFillTx/>
                <a:latin typeface="Calibri Light" panose="020F0302020204030204"/>
                <a:ea typeface="Calibri" panose="020F0502020204030204" pitchFamily="34" charset="0"/>
                <a:cs typeface="Times New Roman" panose="02020603050405020304" pitchFamily="18" charset="0"/>
              </a:rPr>
              <a:t>camizestrant</a:t>
            </a:r>
            <a:r>
              <a:rPr kumimoji="0" lang="en-US" sz="2800" b="0" i="0" u="none" strike="noStrike" kern="100" cap="none" spc="0" normalizeH="0" baseline="0" noProof="0" dirty="0">
                <a:ln>
                  <a:noFill/>
                </a:ln>
                <a:solidFill>
                  <a:srgbClr val="000000"/>
                </a:solidFill>
                <a:effectLst/>
                <a:uLnTx/>
                <a:uFillTx/>
                <a:latin typeface="Calibri Light" panose="020F0302020204030204"/>
                <a:ea typeface="Calibri" panose="020F0502020204030204" pitchFamily="34" charset="0"/>
                <a:cs typeface="Times New Roman" panose="02020603050405020304" pitchFamily="18" charset="0"/>
              </a:rPr>
              <a:t> treatment in post-menopausal women with ER-positive, HER2-negative primary breast cancer</a:t>
            </a:r>
            <a:endParaRPr kumimoji="0" lang="en-US" sz="28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
        <p:nvSpPr>
          <p:cNvPr id="11" name="TextBox 10">
            <a:extLst>
              <a:ext uri="{FF2B5EF4-FFF2-40B4-BE49-F238E27FC236}">
                <a16:creationId xmlns:a16="http://schemas.microsoft.com/office/drawing/2014/main" id="{6690E5CA-B0B4-599B-891B-5C681ED7A0E4}"/>
              </a:ext>
            </a:extLst>
          </p:cNvPr>
          <p:cNvSpPr txBox="1"/>
          <p:nvPr/>
        </p:nvSpPr>
        <p:spPr>
          <a:xfrm>
            <a:off x="5906976" y="6253535"/>
            <a:ext cx="6094602"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Robertson J et al. SERENA-3: A randomized pre-surgical window of opportunity study assessing dose and duration of </a:t>
            </a:r>
            <a:r>
              <a:rPr kumimoji="0" lang="en-US" sz="900" b="0" i="0" u="none" strike="noStrike" kern="1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camizestrant</a:t>
            </a:r>
            <a:r>
              <a:rPr kumimoji="0" lang="en-US" sz="900" b="0" i="0" u="none" strike="noStrike" kern="1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treatment in post-menopausal women with ER-positive, HER2-negative primary breast cancer. San Antonio Breast Cancer Symposium 2023;Abstract RF01-01. </a:t>
            </a:r>
            <a:endParaRPr kumimoji="0" lang="en-US" sz="9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12357708-EA8E-E394-15DD-10D70D9122AD}"/>
              </a:ext>
            </a:extLst>
          </p:cNvPr>
          <p:cNvSpPr txBox="1"/>
          <p:nvPr/>
        </p:nvSpPr>
        <p:spPr>
          <a:xfrm>
            <a:off x="311060" y="6488668"/>
            <a:ext cx="3696708"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MS PGothic" charset="0"/>
                <a:cs typeface="+mn-cs"/>
              </a:rPr>
              <a:t>Courtesy of Stephanie L Graff, MD, FACP</a:t>
            </a:r>
            <a:endParaRPr kumimoji="0" lang="en-US" sz="15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endParaRPr>
          </a:p>
        </p:txBody>
      </p:sp>
    </p:spTree>
    <p:extLst>
      <p:ext uri="{BB962C8B-B14F-4D97-AF65-F5344CB8AC3E}">
        <p14:creationId xmlns:p14="http://schemas.microsoft.com/office/powerpoint/2010/main" val="4770929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D8C38D-3C31-6826-48E4-0D41862450B3}"/>
              </a:ext>
            </a:extLst>
          </p:cNvPr>
          <p:cNvSpPr/>
          <p:nvPr/>
        </p:nvSpPr>
        <p:spPr bwMode="auto">
          <a:xfrm>
            <a:off x="839416" y="3501008"/>
            <a:ext cx="10513168" cy="762843"/>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dirty="0">
              <a:ln>
                <a:noFill/>
              </a:ln>
              <a:solidFill>
                <a:srgbClr val="FFFFFF"/>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a:xfrm>
            <a:off x="912287" y="1416053"/>
            <a:ext cx="9864234" cy="4677243"/>
          </a:xfrm>
        </p:spPr>
        <p:txBody>
          <a:bodyPr/>
          <a:lstStyle/>
          <a:p>
            <a:pPr marL="98425" indent="0">
              <a:lnSpc>
                <a:spcPct val="100000"/>
              </a:lnSpc>
              <a:spcBef>
                <a:spcPts val="1200"/>
              </a:spcBef>
              <a:spcAft>
                <a:spcPts val="1200"/>
              </a:spcAft>
              <a:buNone/>
            </a:pPr>
            <a:r>
              <a:rPr lang="en-US" sz="2400" dirty="0">
                <a:solidFill>
                  <a:schemeClr val="tx1"/>
                </a:solidFill>
              </a:rPr>
              <a:t>INTRODUCTION: Endocrinology and Pharmacology of Hormonal Therapy for  Breast Cancer</a:t>
            </a:r>
          </a:p>
          <a:p>
            <a:pPr marL="98425" indent="0">
              <a:lnSpc>
                <a:spcPct val="100000"/>
              </a:lnSpc>
              <a:spcBef>
                <a:spcPts val="1200"/>
              </a:spcBef>
              <a:spcAft>
                <a:spcPts val="1200"/>
              </a:spcAft>
              <a:buNone/>
            </a:pPr>
            <a:r>
              <a:rPr lang="en-US" sz="2400" dirty="0">
                <a:solidFill>
                  <a:schemeClr val="tx1"/>
                </a:solidFill>
              </a:rPr>
              <a:t>MODULE 1: Current and Emerging Strategies for Localized Hormonal Receptor (HR)-Positive Breast Cancer — Dr Graff</a:t>
            </a:r>
          </a:p>
          <a:p>
            <a:pPr marL="98425" indent="0">
              <a:lnSpc>
                <a:spcPct val="100000"/>
              </a:lnSpc>
              <a:spcBef>
                <a:spcPts val="1200"/>
              </a:spcBef>
              <a:spcAft>
                <a:spcPts val="1200"/>
              </a:spcAft>
              <a:buNone/>
            </a:pPr>
            <a:r>
              <a:rPr lang="en-US" sz="2400" dirty="0">
                <a:solidFill>
                  <a:schemeClr val="bg1"/>
                </a:solidFill>
                <a:latin typeface="+mn-lt"/>
              </a:rPr>
              <a:t>MODULE 2: Advances in the Care of Patients with HR-Positive Metastatic Breast Cancer — Dr Mayer</a:t>
            </a:r>
          </a:p>
        </p:txBody>
      </p:sp>
    </p:spTree>
    <p:extLst>
      <p:ext uri="{BB962C8B-B14F-4D97-AF65-F5344CB8AC3E}">
        <p14:creationId xmlns:p14="http://schemas.microsoft.com/office/powerpoint/2010/main" val="4074908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Choice of First-Line CDK4/6 Inhibitor</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261209"/>
            <a:ext cx="10876830" cy="1015663"/>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Goetz M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MONARCH 3: Final overall survival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results of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abemaciclib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plus a nonsteroidal aromatase inhibitor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as first-line 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HR+, HER2-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San Antonio Breast Cancer Symposium 2023;Abstract GS01-12.</a:t>
            </a:r>
          </a:p>
        </p:txBody>
      </p:sp>
    </p:spTree>
    <p:custDataLst>
      <p:tags r:id="rId1"/>
    </p:custDataLst>
    <p:extLst>
      <p:ext uri="{BB962C8B-B14F-4D97-AF65-F5344CB8AC3E}">
        <p14:creationId xmlns:p14="http://schemas.microsoft.com/office/powerpoint/2010/main" val="3103496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73D5-820C-2AD7-F2B4-8C06BB00F5B3}"/>
              </a:ext>
            </a:extLst>
          </p:cNvPr>
          <p:cNvSpPr>
            <a:spLocks noGrp="1"/>
          </p:cNvSpPr>
          <p:nvPr>
            <p:ph type="title"/>
          </p:nvPr>
        </p:nvSpPr>
        <p:spPr/>
        <p:txBody>
          <a:bodyPr/>
          <a:lstStyle/>
          <a:p>
            <a:r>
              <a:rPr lang="en-US" sz="3733" b="1" dirty="0"/>
              <a:t>MONARCH 3 Study Design</a:t>
            </a:r>
            <a:endParaRPr lang="en-US" dirty="0"/>
          </a:p>
        </p:txBody>
      </p:sp>
      <p:grpSp>
        <p:nvGrpSpPr>
          <p:cNvPr id="3" name="Group 2">
            <a:extLst>
              <a:ext uri="{FF2B5EF4-FFF2-40B4-BE49-F238E27FC236}">
                <a16:creationId xmlns:a16="http://schemas.microsoft.com/office/drawing/2014/main" id="{DFF21524-74FC-1B80-FF7E-DE44423DEA67}"/>
              </a:ext>
            </a:extLst>
          </p:cNvPr>
          <p:cNvGrpSpPr/>
          <p:nvPr/>
        </p:nvGrpSpPr>
        <p:grpSpPr>
          <a:xfrm>
            <a:off x="254000" y="1459361"/>
            <a:ext cx="11515120" cy="3398421"/>
            <a:chOff x="1114230" y="2182091"/>
            <a:chExt cx="8618982" cy="2076966"/>
          </a:xfrm>
        </p:grpSpPr>
        <p:sp>
          <p:nvSpPr>
            <p:cNvPr id="4" name="Rectangle: Rounded Corners 3">
              <a:extLst>
                <a:ext uri="{FF2B5EF4-FFF2-40B4-BE49-F238E27FC236}">
                  <a16:creationId xmlns:a16="http://schemas.microsoft.com/office/drawing/2014/main" id="{E18E4750-8873-3945-5A68-6748215CAB66}"/>
                </a:ext>
              </a:extLst>
            </p:cNvPr>
            <p:cNvSpPr/>
            <p:nvPr/>
          </p:nvSpPr>
          <p:spPr>
            <a:xfrm>
              <a:off x="1114230" y="2298162"/>
              <a:ext cx="2496915" cy="1960894"/>
            </a:xfrm>
            <a:prstGeom prst="roundRect">
              <a:avLst>
                <a:gd name="adj" fmla="val 8380"/>
              </a:avLst>
            </a:prstGeom>
            <a:solidFill>
              <a:schemeClr val="bg1">
                <a:lumMod val="95000"/>
              </a:schemeClr>
            </a:solidFill>
            <a:ln w="12700" cap="flat" cmpd="sng" algn="ctr">
              <a:noFill/>
              <a:prstDash val="solid"/>
              <a:miter lim="800000"/>
            </a:ln>
            <a:effectLst/>
          </p:spPr>
          <p:txBody>
            <a:bodyPr rtlCol="0" anchor="ctr"/>
            <a:lstStyle/>
            <a:p>
              <a:pPr marL="0" marR="0" lvl="0" indent="0" algn="l" defTabSz="2159979" rtl="0" eaLnBrk="1" fontAlgn="auto" latinLnBrk="0" hangingPunct="1">
                <a:lnSpc>
                  <a:spcPct val="100000"/>
                </a:lnSpc>
                <a:spcBef>
                  <a:spcPts val="600"/>
                </a:spcBef>
                <a:spcAft>
                  <a:spcPts val="0"/>
                </a:spcAft>
                <a:buClr>
                  <a:srgbClr val="D52B1E"/>
                </a:buClr>
                <a:buSzTx/>
                <a:buFontTx/>
                <a:buNone/>
                <a:tabLst/>
                <a:defRPr/>
              </a:pPr>
              <a:r>
                <a:rPr kumimoji="0" lang="en-GB" sz="1400" b="1" i="0" u="sng"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Eligibility Criteria:</a:t>
              </a:r>
              <a:endParaRPr kumimoji="0" lang="en-GB" sz="1400" b="1"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endParaRPr>
            </a:p>
            <a:p>
              <a:pPr marL="182875" marR="0" lvl="0" indent="-182875" algn="l" defTabSz="2159979" rtl="0" eaLnBrk="1" fontAlgn="auto" latinLnBrk="0" hangingPunct="1">
                <a:lnSpc>
                  <a:spcPct val="100000"/>
                </a:lnSpc>
                <a:spcBef>
                  <a:spcPts val="800"/>
                </a:spcBef>
                <a:spcAft>
                  <a:spcPts val="0"/>
                </a:spcAft>
                <a:buClr>
                  <a:srgbClr val="D52B1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HR+, HER2- ABC</a:t>
              </a:r>
            </a:p>
            <a:p>
              <a:pPr marL="182875" marR="0" lvl="0" indent="-182875" algn="l" defTabSz="2159979" rtl="0" eaLnBrk="1" fontAlgn="auto" latinLnBrk="0" hangingPunct="1">
                <a:lnSpc>
                  <a:spcPct val="100000"/>
                </a:lnSpc>
                <a:spcBef>
                  <a:spcPts val="0"/>
                </a:spcBef>
                <a:spcAft>
                  <a:spcPts val="0"/>
                </a:spcAft>
                <a:buClr>
                  <a:srgbClr val="D52B1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Postmenopausal </a:t>
              </a:r>
            </a:p>
            <a:p>
              <a:pPr marL="182875" marR="0" lvl="0" indent="-182875" algn="l" defTabSz="2159979" rtl="0" eaLnBrk="1" fontAlgn="auto" latinLnBrk="0" hangingPunct="1">
                <a:lnSpc>
                  <a:spcPct val="100000"/>
                </a:lnSpc>
                <a:spcBef>
                  <a:spcPts val="0"/>
                </a:spcBef>
                <a:spcAft>
                  <a:spcPts val="0"/>
                </a:spcAft>
                <a:buClr>
                  <a:srgbClr val="D52B1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Metastatic or locoregionally recurrent disease with no prior systemic therapy in this setting</a:t>
              </a:r>
            </a:p>
            <a:p>
              <a:pPr marL="182875" marR="0" lvl="0" indent="-182875" algn="l" defTabSz="2159979" rtl="0" eaLnBrk="1" fontAlgn="auto" latinLnBrk="0" hangingPunct="1">
                <a:lnSpc>
                  <a:spcPct val="100000"/>
                </a:lnSpc>
                <a:spcBef>
                  <a:spcPts val="0"/>
                </a:spcBef>
                <a:spcAft>
                  <a:spcPts val="0"/>
                </a:spcAft>
                <a:buClr>
                  <a:srgbClr val="D52B1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If (neo)adjuvant ET administered, a disease-free interval of &gt;12 months since completion of ET</a:t>
              </a:r>
            </a:p>
            <a:p>
              <a:pPr marL="182875" marR="0" lvl="0" indent="-182875" algn="l" defTabSz="2159979" rtl="0" eaLnBrk="1" fontAlgn="auto" latinLnBrk="0" hangingPunct="1">
                <a:lnSpc>
                  <a:spcPct val="100000"/>
                </a:lnSpc>
                <a:spcBef>
                  <a:spcPts val="0"/>
                </a:spcBef>
                <a:spcAft>
                  <a:spcPts val="0"/>
                </a:spcAft>
                <a:buClr>
                  <a:srgbClr val="D52B1E"/>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ECOG PS ≤1</a:t>
              </a:r>
            </a:p>
          </p:txBody>
        </p:sp>
        <p:sp>
          <p:nvSpPr>
            <p:cNvPr id="5" name="Rectangle: Rounded Corners 4">
              <a:extLst>
                <a:ext uri="{FF2B5EF4-FFF2-40B4-BE49-F238E27FC236}">
                  <a16:creationId xmlns:a16="http://schemas.microsoft.com/office/drawing/2014/main" id="{E338EA88-C228-A633-71A7-F03D2204E796}"/>
                </a:ext>
              </a:extLst>
            </p:cNvPr>
            <p:cNvSpPr/>
            <p:nvPr/>
          </p:nvSpPr>
          <p:spPr>
            <a:xfrm rot="16200000">
              <a:off x="3099402" y="3126017"/>
              <a:ext cx="1696138" cy="253838"/>
            </a:xfrm>
            <a:prstGeom prst="roundRect">
              <a:avLst>
                <a:gd name="adj" fmla="val 0"/>
              </a:avLst>
            </a:prstGeom>
            <a:solidFill>
              <a:srgbClr val="FED100"/>
            </a:solidFill>
            <a:ln w="12700" cap="flat" cmpd="sng" algn="ctr">
              <a:noFill/>
              <a:prstDash val="solid"/>
              <a:miter lim="800000"/>
            </a:ln>
            <a:effectLst/>
          </p:spPr>
          <p:txBody>
            <a:bodyPr rtlCol="0" anchor="ctr"/>
            <a:lstStyle/>
            <a:p>
              <a:pPr marL="0" marR="0" lvl="0" indent="0" algn="ctr" defTabSz="2159979"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ysClr val="windowText" lastClr="000000"/>
                  </a:solidFill>
                  <a:effectLst/>
                  <a:uLnTx/>
                  <a:uFillTx/>
                  <a:latin typeface="Arial" panose="020B0604020202020204" pitchFamily="34" charset="0"/>
                  <a:ea typeface="Tahoma"/>
                  <a:cs typeface="Arial" panose="020B0604020202020204" pitchFamily="34" charset="0"/>
                </a:rPr>
                <a:t>Randomization 2:1 </a:t>
              </a:r>
            </a:p>
          </p:txBody>
        </p:sp>
        <p:cxnSp>
          <p:nvCxnSpPr>
            <p:cNvPr id="6" name="Straight Connector 5">
              <a:extLst>
                <a:ext uri="{FF2B5EF4-FFF2-40B4-BE49-F238E27FC236}">
                  <a16:creationId xmlns:a16="http://schemas.microsoft.com/office/drawing/2014/main" id="{9B503897-1D88-D0D1-68E0-C3B2BC286B17}"/>
                </a:ext>
              </a:extLst>
            </p:cNvPr>
            <p:cNvCxnSpPr/>
            <p:nvPr/>
          </p:nvCxnSpPr>
          <p:spPr>
            <a:xfrm>
              <a:off x="3608432" y="3217388"/>
              <a:ext cx="211695" cy="0"/>
            </a:xfrm>
            <a:prstGeom prst="line">
              <a:avLst/>
            </a:prstGeom>
            <a:noFill/>
            <a:ln w="12700" cap="flat" cmpd="sng" algn="ctr">
              <a:solidFill>
                <a:srgbClr val="000000"/>
              </a:solidFill>
              <a:prstDash val="solid"/>
              <a:tailEnd type="triangle"/>
            </a:ln>
            <a:effectLst/>
          </p:spPr>
        </p:cxnSp>
        <p:grpSp>
          <p:nvGrpSpPr>
            <p:cNvPr id="7" name="Group 6">
              <a:extLst>
                <a:ext uri="{FF2B5EF4-FFF2-40B4-BE49-F238E27FC236}">
                  <a16:creationId xmlns:a16="http://schemas.microsoft.com/office/drawing/2014/main" id="{C6AD5387-5CF8-2FA9-3658-8A513DF31EF2}"/>
                </a:ext>
              </a:extLst>
            </p:cNvPr>
            <p:cNvGrpSpPr/>
            <p:nvPr/>
          </p:nvGrpSpPr>
          <p:grpSpPr>
            <a:xfrm>
              <a:off x="4074390" y="2715583"/>
              <a:ext cx="572019" cy="1014047"/>
              <a:chOff x="3488691" y="2429217"/>
              <a:chExt cx="633525" cy="892004"/>
            </a:xfrm>
          </p:grpSpPr>
          <p:sp>
            <p:nvSpPr>
              <p:cNvPr id="12" name="Left Bracket 11">
                <a:extLst>
                  <a:ext uri="{FF2B5EF4-FFF2-40B4-BE49-F238E27FC236}">
                    <a16:creationId xmlns:a16="http://schemas.microsoft.com/office/drawing/2014/main" id="{CE2EA3B8-638C-6BA9-95E4-41E01A913458}"/>
                  </a:ext>
                </a:extLst>
              </p:cNvPr>
              <p:cNvSpPr/>
              <p:nvPr/>
            </p:nvSpPr>
            <p:spPr>
              <a:xfrm>
                <a:off x="3631154" y="2429217"/>
                <a:ext cx="491062" cy="892004"/>
              </a:xfrm>
              <a:prstGeom prst="leftBracket">
                <a:avLst>
                  <a:gd name="adj" fmla="val 0"/>
                </a:avLst>
              </a:prstGeom>
              <a:noFill/>
              <a:ln w="12700" cap="flat" cmpd="sng" algn="ctr">
                <a:solidFill>
                  <a:srgbClr val="000000"/>
                </a:solidFill>
                <a:prstDash val="solid"/>
                <a:headEnd type="triangle"/>
                <a:tailEnd type="triangle"/>
              </a:ln>
              <a:effectLst/>
            </p:spPr>
            <p:txBody>
              <a:bodyPr rtlCol="0" anchor="ctr"/>
              <a:lstStyle/>
              <a:p>
                <a:pPr marL="0" marR="0" lvl="0" indent="0" algn="ctr" defTabSz="215997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Tahoma"/>
                  <a:cs typeface="Tahoma"/>
                </a:endParaRPr>
              </a:p>
            </p:txBody>
          </p:sp>
          <p:cxnSp>
            <p:nvCxnSpPr>
              <p:cNvPr id="13" name="Straight Connector 12">
                <a:extLst>
                  <a:ext uri="{FF2B5EF4-FFF2-40B4-BE49-F238E27FC236}">
                    <a16:creationId xmlns:a16="http://schemas.microsoft.com/office/drawing/2014/main" id="{83523C1B-8008-8669-CB3F-0FE5B91B891A}"/>
                  </a:ext>
                </a:extLst>
              </p:cNvPr>
              <p:cNvCxnSpPr>
                <a:cxnSpLocks/>
              </p:cNvCxnSpPr>
              <p:nvPr/>
            </p:nvCxnSpPr>
            <p:spPr>
              <a:xfrm>
                <a:off x="3488691" y="2859801"/>
                <a:ext cx="142463" cy="0"/>
              </a:xfrm>
              <a:prstGeom prst="line">
                <a:avLst/>
              </a:prstGeom>
              <a:noFill/>
              <a:ln w="12700" cap="flat" cmpd="sng" algn="ctr">
                <a:solidFill>
                  <a:srgbClr val="000000"/>
                </a:solidFill>
                <a:prstDash val="solid"/>
              </a:ln>
              <a:effectLst/>
            </p:spPr>
          </p:cxnSp>
        </p:grpSp>
        <p:sp>
          <p:nvSpPr>
            <p:cNvPr id="8" name="Rectangle: Rounded Corners 9">
              <a:extLst>
                <a:ext uri="{FF2B5EF4-FFF2-40B4-BE49-F238E27FC236}">
                  <a16:creationId xmlns:a16="http://schemas.microsoft.com/office/drawing/2014/main" id="{7C5FCF45-DC4C-C4F8-3488-45AFB3E1A3C0}"/>
                </a:ext>
              </a:extLst>
            </p:cNvPr>
            <p:cNvSpPr/>
            <p:nvPr/>
          </p:nvSpPr>
          <p:spPr>
            <a:xfrm>
              <a:off x="4695230" y="2299212"/>
              <a:ext cx="2570350" cy="849562"/>
            </a:xfrm>
            <a:prstGeom prst="roundRect">
              <a:avLst>
                <a:gd name="adj" fmla="val 12183"/>
              </a:avLst>
            </a:prstGeom>
            <a:solidFill>
              <a:srgbClr val="D52B1E"/>
            </a:solidFill>
            <a:ln w="25400" cap="flat" cmpd="sng" algn="ctr">
              <a:noFill/>
              <a:prstDash val="solid"/>
            </a:ln>
            <a:effectLst/>
          </p:spPr>
          <p:txBody>
            <a:bodyPr rtlCol="0" anchor="ctr"/>
            <a:lstStyle/>
            <a:p>
              <a:pPr marL="0" marR="0" lvl="0" indent="0" algn="l" defTabSz="215997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srgbClr val="FFFFFF"/>
                  </a:solidFill>
                  <a:effectLst/>
                  <a:uLnTx/>
                  <a:uFillTx/>
                  <a:latin typeface="Arial" panose="020B0604020202020204" pitchFamily="34" charset="0"/>
                  <a:ea typeface="Tahoma"/>
                  <a:cs typeface="Arial" panose="020B0604020202020204" pitchFamily="34" charset="0"/>
                </a:rPr>
                <a:t>abemaciclib</a:t>
              </a: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Tahoma"/>
                  <a:cs typeface="Arial" panose="020B0604020202020204" pitchFamily="34" charset="0"/>
                </a:rPr>
                <a:t> 150 mg </a:t>
              </a: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Tahoma"/>
                  <a:cs typeface="Arial" panose="020B0604020202020204" pitchFamily="34" charset="0"/>
                </a:rPr>
                <a:t>PO</a:t>
              </a: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Tahoma"/>
                  <a:cs typeface="Arial" panose="020B0604020202020204" pitchFamily="34" charset="0"/>
                </a:rPr>
                <a:t> </a:t>
              </a: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Tahoma"/>
                  <a:cs typeface="Arial" panose="020B0604020202020204" pitchFamily="34" charset="0"/>
                </a:rPr>
                <a:t>BID </a:t>
              </a: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Tahoma"/>
                  <a:cs typeface="Arial" panose="020B0604020202020204" pitchFamily="34" charset="0"/>
                </a:rPr>
                <a:t>+</a:t>
              </a: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Tahoma"/>
                  <a:cs typeface="Arial" panose="020B0604020202020204" pitchFamily="34" charset="0"/>
                </a:rPr>
                <a:t> </a:t>
              </a:r>
            </a:p>
            <a:p>
              <a:pPr marL="0" marR="0" lvl="0" indent="0" algn="l" defTabSz="2159979"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Tahoma"/>
                  <a:cs typeface="Arial" panose="020B0604020202020204" pitchFamily="34" charset="0"/>
                </a:rPr>
                <a:t>anastrozole </a:t>
              </a: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Tahoma"/>
                  <a:cs typeface="Arial" panose="020B0604020202020204" pitchFamily="34" charset="0"/>
                </a:rPr>
                <a:t>1 mg or </a:t>
              </a:r>
            </a:p>
            <a:p>
              <a:pPr marL="0" marR="0" lvl="0" indent="0" algn="l" defTabSz="2159979" rtl="0" eaLnBrk="1" fontAlgn="auto" latinLnBrk="0" hangingPunct="1">
                <a:lnSpc>
                  <a:spcPct val="100000"/>
                </a:lnSpc>
                <a:spcBef>
                  <a:spcPts val="0"/>
                </a:spcBef>
                <a:spcAft>
                  <a:spcPts val="0"/>
                </a:spcAft>
                <a:buClrTx/>
                <a:buSzTx/>
                <a:buFontTx/>
                <a:buNone/>
                <a:tabLst/>
                <a:defRPr/>
              </a:pPr>
              <a:r>
                <a:rPr kumimoji="0" lang="en-GB" sz="1400" i="0" u="none" strike="noStrike" kern="1200" cap="none" spc="0" normalizeH="0" baseline="0" noProof="0" dirty="0">
                  <a:ln>
                    <a:noFill/>
                  </a:ln>
                  <a:solidFill>
                    <a:srgbClr val="FFFFFF"/>
                  </a:solidFill>
                  <a:effectLst/>
                  <a:uLnTx/>
                  <a:uFillTx/>
                  <a:latin typeface="Arial" panose="020B0604020202020204" pitchFamily="34" charset="0"/>
                  <a:ea typeface="Tahoma"/>
                  <a:cs typeface="Arial" panose="020B0604020202020204" pitchFamily="34" charset="0"/>
                </a:rPr>
                <a:t>letro</a:t>
              </a:r>
              <a: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Tahoma"/>
                  <a:cs typeface="Arial" panose="020B0604020202020204" pitchFamily="34" charset="0"/>
                </a:rPr>
                <a:t>zole </a:t>
              </a: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Tahoma"/>
                  <a:cs typeface="Arial" panose="020B0604020202020204" pitchFamily="34" charset="0"/>
                </a:rPr>
                <a:t>2.5 mg PO QD until PD </a:t>
              </a:r>
              <a:r>
                <a:rPr kumimoji="0" lang="en-GB" sz="1400" b="0" i="0" u="none" strike="noStrike" kern="1200" cap="none" spc="0" normalizeH="0" baseline="30000" noProof="0" dirty="0">
                  <a:ln>
                    <a:noFill/>
                  </a:ln>
                  <a:solidFill>
                    <a:srgbClr val="FFFFFF"/>
                  </a:solidFill>
                  <a:effectLst/>
                  <a:uLnTx/>
                  <a:uFillTx/>
                  <a:latin typeface="Arial" panose="020B0604020202020204" pitchFamily="34" charset="0"/>
                  <a:ea typeface="Tahoma"/>
                  <a:cs typeface="Arial" panose="020B0604020202020204" pitchFamily="34" charset="0"/>
                </a:rPr>
                <a:t>a</a:t>
              </a:r>
              <a:r>
                <a:rPr kumimoji="0" lang="en-GB" sz="1400" b="0" i="0" u="none" strike="noStrike" kern="1200" cap="none" spc="0" normalizeH="0" baseline="0" noProof="0" dirty="0">
                  <a:ln>
                    <a:noFill/>
                  </a:ln>
                  <a:solidFill>
                    <a:srgbClr val="FFFFFF"/>
                  </a:solidFill>
                  <a:effectLst/>
                  <a:uLnTx/>
                  <a:uFillTx/>
                  <a:latin typeface="Arial" panose="020B0604020202020204" pitchFamily="34" charset="0"/>
                  <a:ea typeface="Tahoma"/>
                  <a:cs typeface="Arial" panose="020B0604020202020204" pitchFamily="34" charset="0"/>
                </a:rPr>
                <a:t> </a:t>
              </a:r>
            </a:p>
          </p:txBody>
        </p:sp>
        <p:sp>
          <p:nvSpPr>
            <p:cNvPr id="9" name="Rectangle: Rounded Corners 10">
              <a:extLst>
                <a:ext uri="{FF2B5EF4-FFF2-40B4-BE49-F238E27FC236}">
                  <a16:creationId xmlns:a16="http://schemas.microsoft.com/office/drawing/2014/main" id="{8EB4E6B1-99D7-263C-71EB-FB4910BD8E30}"/>
                </a:ext>
              </a:extLst>
            </p:cNvPr>
            <p:cNvSpPr/>
            <p:nvPr/>
          </p:nvSpPr>
          <p:spPr>
            <a:xfrm>
              <a:off x="4695230" y="3409494"/>
              <a:ext cx="2570350" cy="849563"/>
            </a:xfrm>
            <a:prstGeom prst="roundRect">
              <a:avLst>
                <a:gd name="adj" fmla="val 14882"/>
              </a:avLst>
            </a:prstGeom>
            <a:solidFill>
              <a:srgbClr val="263E6A"/>
            </a:solidFill>
            <a:ln w="25400" cap="flat" cmpd="sng" algn="ctr">
              <a:noFill/>
              <a:prstDash val="solid"/>
            </a:ln>
            <a:effectLst/>
          </p:spPr>
          <p:txBody>
            <a:bodyPr rtlCol="0" anchor="ctr"/>
            <a:lstStyle/>
            <a:p>
              <a:pPr marL="0" marR="0" lvl="0" indent="0" algn="l" defTabSz="215997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ea typeface="Tahoma"/>
                  <a:cs typeface="Arial" panose="020B0604020202020204" pitchFamily="34" charset="0"/>
                </a:rPr>
                <a:t>placebo</a:t>
              </a:r>
              <a:r>
                <a:rPr kumimoji="0" lang="en-GB" sz="1400" b="0" i="0" u="none" strike="noStrike" kern="1200" cap="none" spc="0" normalizeH="0" baseline="0" noProof="0">
                  <a:ln>
                    <a:noFill/>
                  </a:ln>
                  <a:solidFill>
                    <a:srgbClr val="FFFFFF"/>
                  </a:solidFill>
                  <a:effectLst/>
                  <a:uLnTx/>
                  <a:uFillTx/>
                  <a:latin typeface="Arial" panose="020B0604020202020204" pitchFamily="34" charset="0"/>
                  <a:ea typeface="Tahoma"/>
                  <a:cs typeface="Arial" panose="020B0604020202020204" pitchFamily="34" charset="0"/>
                </a:rPr>
                <a:t> PO BID </a:t>
              </a:r>
              <a:r>
                <a:rPr kumimoji="0" lang="en-GB" sz="1400" b="1" i="0" u="none" strike="noStrike" kern="1200" cap="none" spc="0" normalizeH="0" baseline="0" noProof="0">
                  <a:ln>
                    <a:noFill/>
                  </a:ln>
                  <a:solidFill>
                    <a:srgbClr val="FFFFFF"/>
                  </a:solidFill>
                  <a:effectLst/>
                  <a:uLnTx/>
                  <a:uFillTx/>
                  <a:latin typeface="Arial" panose="020B0604020202020204" pitchFamily="34" charset="0"/>
                  <a:ea typeface="Tahoma"/>
                  <a:cs typeface="Arial" panose="020B0604020202020204" pitchFamily="34" charset="0"/>
                </a:rPr>
                <a:t>+</a:t>
              </a:r>
            </a:p>
            <a:p>
              <a:pPr marL="0" marR="0" lvl="0" indent="0" algn="l" defTabSz="2159979" rtl="0" eaLnBrk="1" fontAlgn="auto" latinLnBrk="0" hangingPunct="1">
                <a:lnSpc>
                  <a:spcPct val="100000"/>
                </a:lnSpc>
                <a:spcBef>
                  <a:spcPts val="60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panose="020B0604020202020204" pitchFamily="34" charset="0"/>
                  <a:ea typeface="Tahoma"/>
                  <a:cs typeface="Arial" panose="020B0604020202020204" pitchFamily="34" charset="0"/>
                </a:rPr>
                <a:t>anastrozole </a:t>
              </a:r>
              <a:r>
                <a:rPr kumimoji="0" lang="en-GB" sz="1400" b="0" i="0" u="none" strike="noStrike" kern="1200" cap="none" spc="0" normalizeH="0" baseline="0" noProof="0">
                  <a:ln>
                    <a:noFill/>
                  </a:ln>
                  <a:solidFill>
                    <a:srgbClr val="FFFFFF"/>
                  </a:solidFill>
                  <a:effectLst/>
                  <a:uLnTx/>
                  <a:uFillTx/>
                  <a:latin typeface="Arial" panose="020B0604020202020204" pitchFamily="34" charset="0"/>
                  <a:ea typeface="Tahoma"/>
                  <a:cs typeface="Arial" panose="020B0604020202020204" pitchFamily="34" charset="0"/>
                </a:rPr>
                <a:t>1 mg or </a:t>
              </a:r>
              <a:br>
                <a:rPr kumimoji="0" lang="en-GB" sz="1400" b="0" i="0" u="none" strike="noStrike" kern="1200" cap="none" spc="0" normalizeH="0" baseline="30000" noProof="0">
                  <a:ln>
                    <a:noFill/>
                  </a:ln>
                  <a:solidFill>
                    <a:srgbClr val="FFFFFF"/>
                  </a:solidFill>
                  <a:effectLst/>
                  <a:uLnTx/>
                  <a:uFillTx/>
                  <a:latin typeface="Arial" panose="020B0604020202020204" pitchFamily="34" charset="0"/>
                  <a:ea typeface="Tahoma"/>
                  <a:cs typeface="Arial" panose="020B0604020202020204" pitchFamily="34" charset="0"/>
                </a:rPr>
              </a:br>
              <a:r>
                <a:rPr kumimoji="0" lang="en-GB" sz="1400" b="1" i="0" u="none" strike="noStrike" kern="1200" cap="none" spc="0" normalizeH="0" baseline="0" noProof="0">
                  <a:ln>
                    <a:noFill/>
                  </a:ln>
                  <a:solidFill>
                    <a:srgbClr val="FFFFFF"/>
                  </a:solidFill>
                  <a:effectLst/>
                  <a:uLnTx/>
                  <a:uFillTx/>
                  <a:latin typeface="Arial" panose="020B0604020202020204" pitchFamily="34" charset="0"/>
                  <a:ea typeface="Tahoma"/>
                  <a:cs typeface="Arial" panose="020B0604020202020204" pitchFamily="34" charset="0"/>
                </a:rPr>
                <a:t>letrozole </a:t>
              </a:r>
              <a:r>
                <a:rPr kumimoji="0" lang="en-GB" sz="1400" b="0" i="0" u="none" strike="noStrike" kern="1200" cap="none" spc="0" normalizeH="0" baseline="0" noProof="0">
                  <a:ln>
                    <a:noFill/>
                  </a:ln>
                  <a:solidFill>
                    <a:srgbClr val="FFFFFF"/>
                  </a:solidFill>
                  <a:effectLst/>
                  <a:uLnTx/>
                  <a:uFillTx/>
                  <a:latin typeface="Arial" panose="020B0604020202020204" pitchFamily="34" charset="0"/>
                  <a:ea typeface="Tahoma"/>
                  <a:cs typeface="Arial" panose="020B0604020202020204" pitchFamily="34" charset="0"/>
                </a:rPr>
                <a:t>2.5 mg QD until PD</a:t>
              </a:r>
              <a:r>
                <a:rPr kumimoji="0" lang="en-GB" sz="1400" b="0" i="0" u="none" strike="noStrike" kern="1200" cap="none" spc="0" normalizeH="0" baseline="30000" noProof="0">
                  <a:ln>
                    <a:noFill/>
                  </a:ln>
                  <a:solidFill>
                    <a:srgbClr val="FFFFFF"/>
                  </a:solidFill>
                  <a:effectLst/>
                  <a:uLnTx/>
                  <a:uFillTx/>
                  <a:latin typeface="Arial" panose="020B0604020202020204" pitchFamily="34" charset="0"/>
                  <a:ea typeface="Tahoma"/>
                  <a:cs typeface="Arial" panose="020B0604020202020204" pitchFamily="34" charset="0"/>
                </a:rPr>
                <a:t>a </a:t>
              </a:r>
              <a:endParaRPr kumimoji="0" lang="en-GB" sz="1400" b="1" i="0" u="none" strike="noStrike" kern="1200" cap="none" spc="0" normalizeH="0" baseline="0" noProof="0">
                <a:ln>
                  <a:noFill/>
                </a:ln>
                <a:solidFill>
                  <a:srgbClr val="FFFFFF"/>
                </a:solidFill>
                <a:effectLst/>
                <a:uLnTx/>
                <a:uFillTx/>
                <a:latin typeface="Arial" panose="020B0604020202020204" pitchFamily="34" charset="0"/>
                <a:ea typeface="Tahoma"/>
                <a:cs typeface="Arial" panose="020B0604020202020204" pitchFamily="34" charset="0"/>
              </a:endParaRPr>
            </a:p>
          </p:txBody>
        </p:sp>
        <p:sp>
          <p:nvSpPr>
            <p:cNvPr id="10" name="Rectangle: Rounded Corners 11">
              <a:extLst>
                <a:ext uri="{FF2B5EF4-FFF2-40B4-BE49-F238E27FC236}">
                  <a16:creationId xmlns:a16="http://schemas.microsoft.com/office/drawing/2014/main" id="{4C0CC53C-6F0E-B608-61E6-C985B45FEB68}"/>
                </a:ext>
              </a:extLst>
            </p:cNvPr>
            <p:cNvSpPr/>
            <p:nvPr/>
          </p:nvSpPr>
          <p:spPr>
            <a:xfrm>
              <a:off x="7410117" y="2298162"/>
              <a:ext cx="2323095" cy="1956994"/>
            </a:xfrm>
            <a:prstGeom prst="roundRect">
              <a:avLst>
                <a:gd name="adj" fmla="val 7506"/>
              </a:avLst>
            </a:prstGeom>
            <a:solidFill>
              <a:schemeClr val="bg1">
                <a:lumMod val="95000"/>
              </a:schemeClr>
            </a:solidFill>
            <a:ln w="15875" cap="flat" cmpd="sng" algn="ctr">
              <a:noFill/>
              <a:prstDash val="solid"/>
            </a:ln>
            <a:effectLst/>
          </p:spPr>
          <p:txBody>
            <a:bodyPr rIns="0" rtlCol="0" anchor="ctr"/>
            <a:lstStyle/>
            <a:p>
              <a:pPr marL="0" marR="0" lvl="0" indent="0" algn="l" defTabSz="2159979"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Primary Endpoint</a:t>
              </a:r>
              <a:r>
                <a:rPr kumimoji="0" lang="en-GB" sz="1400" b="1" i="0" u="sng" strike="noStrike" kern="1200" cap="none" spc="0" normalizeH="0" baseline="30000" noProof="0" dirty="0">
                  <a:ln>
                    <a:noFill/>
                  </a:ln>
                  <a:solidFill>
                    <a:srgbClr val="000000"/>
                  </a:solidFill>
                  <a:effectLst/>
                  <a:uLnTx/>
                  <a:uFillTx/>
                  <a:latin typeface="Arial" panose="020B0604020202020204" pitchFamily="34" charset="0"/>
                  <a:ea typeface="Tahoma"/>
                  <a:cs typeface="Arial" panose="020B0604020202020204" pitchFamily="34" charset="0"/>
                </a:rPr>
                <a:t>5</a:t>
              </a:r>
            </a:p>
            <a:p>
              <a:pPr marL="0" marR="0" lvl="0" indent="0" algn="l" defTabSz="2159979"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Investigator-assessed PFS</a:t>
              </a:r>
              <a:endParaRPr kumimoji="0" lang="en-GB" sz="1400" b="1" i="0" u="sng"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endParaRPr>
            </a:p>
            <a:p>
              <a:pPr marL="0" marR="0" lvl="0" indent="0" algn="l" defTabSz="2159979"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Key Secondary Endpoints</a:t>
              </a:r>
            </a:p>
            <a:p>
              <a:pPr marL="0" marR="0" lvl="0" indent="0" algn="l" defTabSz="2159979"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Overall survival</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 response rates, safety</a:t>
              </a:r>
            </a:p>
            <a:p>
              <a:pPr marL="0" marR="0" lvl="0" indent="0" algn="l" defTabSz="2159979" rtl="0" eaLnBrk="1" fontAlgn="auto" latinLnBrk="0" hangingPunct="1">
                <a:lnSpc>
                  <a:spcPct val="100000"/>
                </a:lnSpc>
                <a:spcBef>
                  <a:spcPts val="0"/>
                </a:spcBef>
                <a:spcAft>
                  <a:spcPts val="0"/>
                </a:spcAft>
                <a:buClrTx/>
                <a:buSzTx/>
                <a:buFontTx/>
                <a:buNone/>
                <a:tabLst/>
                <a:defRPr/>
              </a:pPr>
              <a:endParaRPr kumimoji="0" lang="en-GB" sz="900" b="1" i="0" u="sng"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endParaRPr>
            </a:p>
            <a:p>
              <a:pPr marL="0" marR="0" lvl="0" indent="0" algn="l" defTabSz="2159979" rtl="0" eaLnBrk="1" fontAlgn="auto" latinLnBrk="0" hangingPunct="1">
                <a:lnSpc>
                  <a:spcPct val="100000"/>
                </a:lnSpc>
                <a:spcBef>
                  <a:spcPts val="0"/>
                </a:spcBef>
                <a:spcAft>
                  <a:spcPts val="600"/>
                </a:spcAft>
                <a:buClrTx/>
                <a:buSzTx/>
                <a:buFontTx/>
                <a:buNone/>
                <a:tabLst/>
                <a:defRPr/>
              </a:pPr>
              <a:r>
                <a:rPr kumimoji="0" lang="en-GB" sz="1400" b="1" i="0" u="sng"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Exploratory Endpoint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Chemotherapy-free survival</a:t>
              </a:r>
            </a:p>
            <a:p>
              <a:pPr marL="0" marR="0" lvl="0" indent="0" algn="l" defTabSz="2159979" rtl="0" eaLnBrk="1" fontAlgn="auto" latinLnBrk="0" hangingPunct="1">
                <a:lnSpc>
                  <a:spcPct val="100000"/>
                </a:lnSpc>
                <a:spcBef>
                  <a:spcPts val="0"/>
                </a:spcBef>
                <a:spcAft>
                  <a:spcPts val="0"/>
                </a:spcAft>
                <a:buClrTx/>
                <a:buSzTx/>
                <a:buFontTx/>
                <a:buNone/>
                <a:tabLst/>
                <a:defRPr/>
              </a:pPr>
              <a:r>
                <a:rPr kumimoji="0" lang="en-GB" sz="1400" b="1" i="0" u="sng"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Stratification Factors</a:t>
              </a:r>
            </a:p>
            <a:p>
              <a:pPr marL="182875" marR="0" lvl="0" indent="-182875" algn="l" defTabSz="2159979" rtl="0" eaLnBrk="1" fontAlgn="auto" latinLnBrk="0" hangingPunct="1">
                <a:lnSpc>
                  <a:spcPct val="100000"/>
                </a:lnSpc>
                <a:spcBef>
                  <a:spcPts val="0"/>
                </a:spcBef>
                <a:spcAft>
                  <a:spcPts val="0"/>
                </a:spcAft>
                <a:buClr>
                  <a:srgbClr val="D52B17"/>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Metastatic site (visceral, bone only, or other)</a:t>
              </a:r>
            </a:p>
            <a:p>
              <a:pPr marL="182875" marR="0" lvl="0" indent="-182875" algn="l" defTabSz="2159979" rtl="0" eaLnBrk="1" fontAlgn="auto" latinLnBrk="0" hangingPunct="1">
                <a:lnSpc>
                  <a:spcPct val="100000"/>
                </a:lnSpc>
                <a:spcBef>
                  <a:spcPts val="0"/>
                </a:spcBef>
                <a:spcAft>
                  <a:spcPts val="0"/>
                </a:spcAft>
                <a:buClr>
                  <a:srgbClr val="D52B17"/>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Tahoma"/>
                  <a:cs typeface="Arial" panose="020B0604020202020204" pitchFamily="34" charset="0"/>
                </a:rPr>
                <a:t>Prior ET (AI, no ET, or other)</a:t>
              </a:r>
            </a:p>
          </p:txBody>
        </p:sp>
        <p:sp>
          <p:nvSpPr>
            <p:cNvPr id="11" name="TextBox 10">
              <a:extLst>
                <a:ext uri="{FF2B5EF4-FFF2-40B4-BE49-F238E27FC236}">
                  <a16:creationId xmlns:a16="http://schemas.microsoft.com/office/drawing/2014/main" id="{E573C3EC-A5AA-2A42-208C-580057B2717E}"/>
                </a:ext>
              </a:extLst>
            </p:cNvPr>
            <p:cNvSpPr txBox="1"/>
            <p:nvPr/>
          </p:nvSpPr>
          <p:spPr>
            <a:xfrm>
              <a:off x="3565658" y="2182091"/>
              <a:ext cx="774761" cy="206909"/>
            </a:xfrm>
            <a:prstGeom prst="rect">
              <a:avLst/>
            </a:prstGeom>
            <a:noFill/>
          </p:spPr>
          <p:txBody>
            <a:bodyPr wrap="square" rtlCol="0" anchor="ctr">
              <a:spAutoFit/>
            </a:bodyPr>
            <a:lstStyle/>
            <a:p>
              <a:pPr marL="0" marR="0" lvl="0" indent="0" algn="ctr" defTabSz="2159979"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Arial" panose="020B0604020202020204" pitchFamily="34" charset="0"/>
                  <a:ea typeface="Tahoma"/>
                  <a:cs typeface="Arial" panose="020B0604020202020204" pitchFamily="34" charset="0"/>
                </a:rPr>
                <a:t>N = 493</a:t>
              </a:r>
              <a:endParaRPr kumimoji="0" lang="en-GB" sz="1600" b="1" i="0" u="none" strike="noStrike" kern="1200" cap="none" spc="0" normalizeH="0" baseline="30000" noProof="0">
                <a:ln>
                  <a:noFill/>
                </a:ln>
                <a:solidFill>
                  <a:srgbClr val="000000"/>
                </a:solidFill>
                <a:effectLst/>
                <a:uLnTx/>
                <a:uFillTx/>
                <a:latin typeface="Arial" panose="020B0604020202020204" pitchFamily="34" charset="0"/>
                <a:ea typeface="Tahoma"/>
                <a:cs typeface="Arial" panose="020B0604020202020204" pitchFamily="34" charset="0"/>
              </a:endParaRPr>
            </a:p>
          </p:txBody>
        </p:sp>
      </p:grpSp>
      <p:sp>
        <p:nvSpPr>
          <p:cNvPr id="15" name="TextBox 1">
            <a:extLst>
              <a:ext uri="{FF2B5EF4-FFF2-40B4-BE49-F238E27FC236}">
                <a16:creationId xmlns:a16="http://schemas.microsoft.com/office/drawing/2014/main" id="{8BC8BDFC-FB6B-6FE7-010C-E366A34ACF64}"/>
              </a:ext>
            </a:extLst>
          </p:cNvPr>
          <p:cNvSpPr txBox="1"/>
          <p:nvPr/>
        </p:nvSpPr>
        <p:spPr>
          <a:xfrm>
            <a:off x="254000" y="5890457"/>
            <a:ext cx="5036571" cy="46166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r>
              <a:rPr kumimoji="0" lang="en-GB" sz="800" b="0" i="0" u="none" strike="noStrike" kern="1200" cap="none" spc="0" normalizeH="0" baseline="30000" noProof="0" dirty="0">
                <a:ln>
                  <a:noFill/>
                </a:ln>
                <a:solidFill>
                  <a:prstClr val="white">
                    <a:lumMod val="50000"/>
                  </a:prstClr>
                </a:solidFill>
                <a:effectLst/>
                <a:uLnTx/>
                <a:uFillTx/>
                <a:latin typeface="Arial" panose="020B0604020202020204" pitchFamily="34" charset="0"/>
                <a:cs typeface="Arial" panose="020B0604020202020204" pitchFamily="34" charset="0"/>
                <a:sym typeface="Arial"/>
              </a:rPr>
              <a:t>a </a:t>
            </a:r>
            <a:r>
              <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sym typeface="Arial"/>
              </a:rPr>
              <a:t>per physician’s choice: 79.1 % received letrozole, 19.9 % received anastrozole</a:t>
            </a:r>
          </a:p>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30000" noProof="0" dirty="0">
                <a:ln>
                  <a:noFill/>
                </a:ln>
                <a:solidFill>
                  <a:prstClr val="white">
                    <a:lumMod val="50000"/>
                  </a:prstClr>
                </a:solidFill>
                <a:effectLst/>
                <a:uLnTx/>
                <a:uFillTx/>
                <a:latin typeface="Arial" panose="020B0604020202020204" pitchFamily="34" charset="0"/>
                <a:ea typeface="Tahoma"/>
                <a:cs typeface="Arial" panose="020B0604020202020204" pitchFamily="34" charset="0"/>
                <a:sym typeface="Arial"/>
              </a:rPr>
              <a:t>5</a:t>
            </a:r>
            <a:r>
              <a:rPr kumimoji="0" lang="en-US" sz="800" b="0" i="0" u="none" strike="noStrike" kern="0" cap="none" spc="0" normalizeH="0" baseline="0" noProof="0" dirty="0">
                <a:ln>
                  <a:noFill/>
                </a:ln>
                <a:solidFill>
                  <a:prstClr val="white">
                    <a:lumMod val="50000"/>
                  </a:prstClr>
                </a:solidFill>
                <a:effectLst/>
                <a:uLnTx/>
                <a:uFillTx/>
                <a:latin typeface="Arial" panose="020B0604020202020204" pitchFamily="34" charset="0"/>
                <a:ea typeface="Tahoma"/>
                <a:cs typeface="Arial" panose="020B0604020202020204" pitchFamily="34" charset="0"/>
                <a:sym typeface="Arial"/>
              </a:rPr>
              <a:t>Goetz MP, et al. </a:t>
            </a:r>
            <a:r>
              <a:rPr kumimoji="0" lang="en-US" sz="800" b="0" i="1" u="none" strike="noStrike" kern="0" cap="none" spc="0" normalizeH="0" baseline="0" noProof="0" dirty="0">
                <a:ln>
                  <a:noFill/>
                </a:ln>
                <a:solidFill>
                  <a:prstClr val="white">
                    <a:lumMod val="50000"/>
                  </a:prstClr>
                </a:solidFill>
                <a:effectLst/>
                <a:uLnTx/>
                <a:uFillTx/>
                <a:latin typeface="Arial" panose="020B0604020202020204" pitchFamily="34" charset="0"/>
                <a:ea typeface="Tahoma"/>
                <a:cs typeface="Arial" panose="020B0604020202020204" pitchFamily="34" charset="0"/>
                <a:sym typeface="Arial"/>
              </a:rPr>
              <a:t>J Clin Oncol.</a:t>
            </a:r>
            <a:r>
              <a:rPr kumimoji="0" lang="en-US" sz="800" b="0" i="0" u="none" strike="noStrike" kern="0" cap="none" spc="0" normalizeH="0" baseline="0" noProof="0" dirty="0">
                <a:ln>
                  <a:noFill/>
                </a:ln>
                <a:solidFill>
                  <a:prstClr val="white">
                    <a:lumMod val="50000"/>
                  </a:prstClr>
                </a:solidFill>
                <a:effectLst/>
                <a:uLnTx/>
                <a:uFillTx/>
                <a:latin typeface="Arial" panose="020B0604020202020204" pitchFamily="34" charset="0"/>
                <a:ea typeface="Tahoma"/>
                <a:cs typeface="Arial" panose="020B0604020202020204" pitchFamily="34" charset="0"/>
                <a:sym typeface="Arial"/>
              </a:rPr>
              <a:t> 2017;35(32):3638-3646</a:t>
            </a:r>
          </a:p>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lang="en-GB" sz="800" b="0" i="0" u="none" strike="noStrike" kern="1200" cap="none" spc="0" normalizeH="0" baseline="0" noProof="0" dirty="0">
              <a:ln>
                <a:noFill/>
              </a:ln>
              <a:solidFill>
                <a:prstClr val="white">
                  <a:lumMod val="50000"/>
                </a:prstClr>
              </a:solidFill>
              <a:effectLst/>
              <a:uLnTx/>
              <a:uFillTx/>
              <a:latin typeface="Arial" panose="020B0604020202020204" pitchFamily="34" charset="0"/>
              <a:cs typeface="Arial" panose="020B0604020202020204" pitchFamily="34" charset="0"/>
              <a:sym typeface="Arial"/>
            </a:endParaRPr>
          </a:p>
        </p:txBody>
      </p:sp>
      <p:sp>
        <p:nvSpPr>
          <p:cNvPr id="18" name="Rectangle 17">
            <a:extLst>
              <a:ext uri="{FF2B5EF4-FFF2-40B4-BE49-F238E27FC236}">
                <a16:creationId xmlns:a16="http://schemas.microsoft.com/office/drawing/2014/main" id="{C8C38DCF-BC91-E7F9-CC4B-FAB1F343E621}"/>
              </a:ext>
            </a:extLst>
          </p:cNvPr>
          <p:cNvSpPr/>
          <p:nvPr/>
        </p:nvSpPr>
        <p:spPr>
          <a:xfrm>
            <a:off x="253999" y="5102088"/>
            <a:ext cx="11527183" cy="477077"/>
          </a:xfrm>
          <a:prstGeom prst="rect">
            <a:avLst/>
          </a:prstGeom>
          <a:solidFill>
            <a:schemeClr val="tx1">
              <a:lumMod val="50000"/>
              <a:lumOff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white"/>
                </a:solidFill>
                <a:effectLst/>
                <a:uLnTx/>
                <a:uFillTx/>
                <a:latin typeface="Arial" panose="020B0604020202020204" pitchFamily="34" charset="0"/>
                <a:ea typeface="Roboto"/>
                <a:cs typeface="Arial" panose="020B0604020202020204" pitchFamily="34" charset="0"/>
              </a:rPr>
              <a:t>MONARCH 3 enrolled from November 2014 to November 2015 in 158 centers from 22 countries</a:t>
            </a:r>
            <a:endParaRPr kumimoji="0" lang="en-US" sz="1867" b="0" i="0" u="none" strike="noStrike" kern="1200" cap="none" spc="0" normalizeH="0" baseline="0" noProof="0" dirty="0">
              <a:ln>
                <a:noFill/>
              </a:ln>
              <a:solidFill>
                <a:prstClr val="white"/>
              </a:solidFill>
              <a:effectLst/>
              <a:uLnTx/>
              <a:uFillTx/>
              <a:latin typeface="Arial" panose="020B0604020202020204" pitchFamily="34" charset="0"/>
              <a:ea typeface="Roboto"/>
              <a:cs typeface="Arial" panose="020B0604020202020204" pitchFamily="34" charset="0"/>
            </a:endParaRPr>
          </a:p>
        </p:txBody>
      </p:sp>
      <p:sp>
        <p:nvSpPr>
          <p:cNvPr id="14" name="TextBox 13">
            <a:extLst>
              <a:ext uri="{FF2B5EF4-FFF2-40B4-BE49-F238E27FC236}">
                <a16:creationId xmlns:a16="http://schemas.microsoft.com/office/drawing/2014/main" id="{299DC4AB-2C7C-FD7B-6C3C-738E789AA6B1}"/>
              </a:ext>
            </a:extLst>
          </p:cNvPr>
          <p:cNvSpPr txBox="1"/>
          <p:nvPr/>
        </p:nvSpPr>
        <p:spPr>
          <a:xfrm>
            <a:off x="8544272" y="6028957"/>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212146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Graff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nvGraphicFramePr>
        <p:xfrm>
          <a:off x="1205660" y="1736812"/>
          <a:ext cx="9772217" cy="2988332"/>
        </p:xfrm>
        <a:graphic>
          <a:graphicData uri="http://schemas.openxmlformats.org/drawingml/2006/table">
            <a:tbl>
              <a:tblPr firstRow="1" bandRow="1">
                <a:tableStyleId>{F2DE63D5-997A-4646-A377-4702673A728D}</a:tableStyleId>
              </a:tblPr>
              <a:tblGrid>
                <a:gridCol w="3090140">
                  <a:extLst>
                    <a:ext uri="{9D8B030D-6E8A-4147-A177-3AD203B41FA5}">
                      <a16:colId xmlns:a16="http://schemas.microsoft.com/office/drawing/2014/main" val="20000"/>
                    </a:ext>
                  </a:extLst>
                </a:gridCol>
                <a:gridCol w="6682077">
                  <a:extLst>
                    <a:ext uri="{9D8B030D-6E8A-4147-A177-3AD203B41FA5}">
                      <a16:colId xmlns:a16="http://schemas.microsoft.com/office/drawing/2014/main" val="3833924404"/>
                    </a:ext>
                  </a:extLst>
                </a:gridCol>
              </a:tblGrid>
              <a:tr h="1404156">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Advisory Boards (All Relationships Ended, Self)</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AstraZeneca Pharmaceuticals LP, Daiichi Sankyo Inc, Genentech, a member of the Roche Group, Gilead Sciences Inc, </a:t>
                      </a:r>
                      <a:r>
                        <a:rPr lang="en-US" b="0" dirty="0" err="1">
                          <a:solidFill>
                            <a:schemeClr val="tx1"/>
                          </a:solidFill>
                        </a:rPr>
                        <a:t>Loxo</a:t>
                      </a:r>
                      <a:r>
                        <a:rPr lang="en-US" b="0" dirty="0">
                          <a:solidFill>
                            <a:schemeClr val="tx1"/>
                          </a:solidFill>
                        </a:rPr>
                        <a:t> Oncology Inc, a wholly owned subsidiary of Eli Lilly &amp; Company, </a:t>
                      </a:r>
                      <a:r>
                        <a:rPr lang="en-US" b="0" dirty="0" err="1">
                          <a:solidFill>
                            <a:schemeClr val="tx1"/>
                          </a:solidFill>
                        </a:rPr>
                        <a:t>Menarini</a:t>
                      </a:r>
                      <a:r>
                        <a:rPr lang="en-US" b="0" dirty="0">
                          <a:solidFill>
                            <a:schemeClr val="tx1"/>
                          </a:solidFill>
                        </a:rPr>
                        <a:t> Group, Novartis, Pfizer Inc, </a:t>
                      </a:r>
                      <a:r>
                        <a:rPr lang="en-US" b="0" dirty="0" err="1">
                          <a:solidFill>
                            <a:schemeClr val="tx1"/>
                          </a:solidFill>
                        </a:rPr>
                        <a:t>Seagen</a:t>
                      </a:r>
                      <a:r>
                        <a:rPr lang="en-US" b="0" dirty="0">
                          <a:solidFill>
                            <a:schemeClr val="tx1"/>
                          </a:solidFill>
                        </a:rPr>
                        <a:t> Inc, </a:t>
                      </a:r>
                      <a:r>
                        <a:rPr lang="en-US" b="0" dirty="0" err="1">
                          <a:solidFill>
                            <a:schemeClr val="tx1"/>
                          </a:solidFill>
                        </a:rPr>
                        <a:t>Stemline</a:t>
                      </a:r>
                      <a:r>
                        <a:rPr lang="en-US" b="0" dirty="0">
                          <a:solidFill>
                            <a:schemeClr val="tx1"/>
                          </a:solidFill>
                        </a:rPr>
                        <a:t> Therapeutics Inc</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Research Funding (All Funds to Institution)</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i="0" u="none" strike="noStrike" kern="1200" dirty="0">
                          <a:solidFill>
                            <a:schemeClr val="tx1"/>
                          </a:solidFill>
                          <a:effectLst/>
                          <a:latin typeface="+mn-lt"/>
                          <a:ea typeface="+mn-ea"/>
                          <a:cs typeface="+mn-cs"/>
                        </a:rPr>
                        <a:t>AstraZeneca Pharmaceuticals LP, Daiichi Sankyo Inc, Novartis</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16638998"/>
                  </a:ext>
                </a:extLst>
              </a:tr>
              <a:tr h="7920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Nonrelevant Financial Relationship</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i="0" u="none" strike="noStrike" kern="1200" dirty="0">
                          <a:solidFill>
                            <a:schemeClr val="tx1"/>
                          </a:solidFill>
                          <a:effectLst/>
                          <a:latin typeface="+mn-lt"/>
                          <a:ea typeface="+mn-ea"/>
                          <a:cs typeface="+mn-cs"/>
                        </a:rPr>
                        <a:t>HCA Healthcare (stock ownership)</a:t>
                      </a:r>
                      <a:endParaRPr lang="en-US" sz="180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4195906"/>
                  </a:ext>
                </a:extLst>
              </a:tr>
            </a:tbl>
          </a:graphicData>
        </a:graphic>
      </p:graphicFrame>
    </p:spTree>
    <p:custDataLst>
      <p:tags r:id="rId1"/>
    </p:custDataLst>
    <p:extLst>
      <p:ext uri="{BB962C8B-B14F-4D97-AF65-F5344CB8AC3E}">
        <p14:creationId xmlns:p14="http://schemas.microsoft.com/office/powerpoint/2010/main" val="20527860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373D5-820C-2AD7-F2B4-8C06BB00F5B3}"/>
              </a:ext>
            </a:extLst>
          </p:cNvPr>
          <p:cNvSpPr>
            <a:spLocks noGrp="1"/>
          </p:cNvSpPr>
          <p:nvPr>
            <p:ph type="title"/>
          </p:nvPr>
        </p:nvSpPr>
        <p:spPr>
          <a:xfrm>
            <a:off x="508000" y="55312"/>
            <a:ext cx="11246998" cy="949648"/>
          </a:xfrm>
        </p:spPr>
        <p:txBody>
          <a:bodyPr/>
          <a:lstStyle/>
          <a:p>
            <a:r>
              <a:rPr lang="en-US" sz="2400" b="1" dirty="0"/>
              <a:t>MONARCH 3</a:t>
            </a:r>
            <a:r>
              <a:rPr lang="en-US" sz="2400" dirty="0"/>
              <a:t> Final OS results of abemaciclib plus AI as first-line therapy for HR+, HER2- advanced breast cancer</a:t>
            </a:r>
          </a:p>
        </p:txBody>
      </p:sp>
      <p:pic>
        <p:nvPicPr>
          <p:cNvPr id="3" name="Picture 2">
            <a:extLst>
              <a:ext uri="{FF2B5EF4-FFF2-40B4-BE49-F238E27FC236}">
                <a16:creationId xmlns:a16="http://schemas.microsoft.com/office/drawing/2014/main" id="{6323B367-A521-7CAD-8F07-76BD472C66E2}"/>
              </a:ext>
            </a:extLst>
          </p:cNvPr>
          <p:cNvPicPr>
            <a:picLocks noChangeAspect="1"/>
          </p:cNvPicPr>
          <p:nvPr/>
        </p:nvPicPr>
        <p:blipFill>
          <a:blip r:embed="rId2"/>
          <a:stretch>
            <a:fillRect/>
          </a:stretch>
        </p:blipFill>
        <p:spPr>
          <a:xfrm>
            <a:off x="1373351" y="1092007"/>
            <a:ext cx="8968828" cy="5145306"/>
          </a:xfrm>
          <a:prstGeom prst="rect">
            <a:avLst/>
          </a:prstGeom>
        </p:spPr>
      </p:pic>
      <p:sp>
        <p:nvSpPr>
          <p:cNvPr id="5" name="TextBox 4">
            <a:extLst>
              <a:ext uri="{FF2B5EF4-FFF2-40B4-BE49-F238E27FC236}">
                <a16:creationId xmlns:a16="http://schemas.microsoft.com/office/drawing/2014/main" id="{7DFB51F1-8A51-33CB-27CC-F1260D7D9A04}"/>
              </a:ext>
            </a:extLst>
          </p:cNvPr>
          <p:cNvSpPr txBox="1"/>
          <p:nvPr/>
        </p:nvSpPr>
        <p:spPr>
          <a:xfrm>
            <a:off x="8544272" y="6098790"/>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2545618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ooter Placeholder 2">
            <a:extLst>
              <a:ext uri="{FF2B5EF4-FFF2-40B4-BE49-F238E27FC236}">
                <a16:creationId xmlns:a16="http://schemas.microsoft.com/office/drawing/2014/main" id="{70D1E3A6-BC3F-5BEE-44C5-4634C90D6761}"/>
              </a:ext>
            </a:extLst>
          </p:cNvPr>
          <p:cNvSpPr txBox="1">
            <a:spLocks/>
          </p:cNvSpPr>
          <p:nvPr/>
        </p:nvSpPr>
        <p:spPr>
          <a:xfrm>
            <a:off x="0" y="6165304"/>
            <a:ext cx="12192000" cy="692696"/>
          </a:xfrm>
          <a:prstGeom prst="rect">
            <a:avLst/>
          </a:prstGeom>
          <a:solidFill>
            <a:schemeClr val="bg1"/>
          </a:solidFill>
        </p:spPr>
        <p:txBody>
          <a:bodyPr wrap="square" lIns="243840" tIns="0" rIns="243840" bIns="243840" rtlCol="0" anchor="t" anchorCtr="0">
            <a:noAutofit/>
          </a:bodyPr>
          <a:lstStyle>
            <a:defPPr>
              <a:defRPr lang="en-US"/>
            </a:defPPr>
            <a:lvl1pPr marL="0" algn="l" defTabSz="914400" rtl="0" eaLnBrk="1" latinLnBrk="0" hangingPunct="1">
              <a:defRPr lang="en-US" sz="1000" b="0" i="0" kern="1200" spc="0" baseline="0" dirty="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br>
              <a:rPr kumimoji="0" lang="en-US" sz="700" b="0" i="0" u="none" strike="noStrike" kern="1200" cap="none" spc="0" normalizeH="0" baseline="30000" noProof="0" dirty="0">
                <a:ln>
                  <a:noFill/>
                </a:ln>
                <a:solidFill>
                  <a:prstClr val="white">
                    <a:lumMod val="50000"/>
                  </a:prstClr>
                </a:solidFill>
                <a:effectLst/>
                <a:uLnTx/>
                <a:uFillTx/>
                <a:latin typeface="Arial" panose="020B0604020202020204"/>
                <a:ea typeface="+mn-ea"/>
                <a:cs typeface="+mn-cs"/>
              </a:rPr>
            </a:br>
            <a:r>
              <a:rPr kumimoji="0" lang="en-US" sz="700" b="0" i="0" u="none" strike="noStrike" kern="1200" cap="none" spc="0" normalizeH="0" baseline="30000" noProof="0" dirty="0">
                <a:ln>
                  <a:noFill/>
                </a:ln>
                <a:solidFill>
                  <a:prstClr val="white">
                    <a:lumMod val="50000"/>
                  </a:prstClr>
                </a:solidFill>
                <a:effectLst/>
                <a:uLnTx/>
                <a:uFillTx/>
                <a:latin typeface="Arial" panose="020B0604020202020204"/>
                <a:ea typeface="+mn-ea"/>
                <a:cs typeface="+mn-cs"/>
              </a:rPr>
              <a:t>a</a:t>
            </a:r>
            <a:r>
              <a:rPr kumimoji="0" lang="en-US" sz="7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The red × denotes trials that did not report significant median OS compared with placebo. ABC, advanced breast cancer; ABE, abemaciclib; NR, not reached; NSAI, non-steroidal aromatase inhibitor; OS, overall survival; RIBO, ribociclib; PAL, palbociclib. 1. Finn RS, et al. J Clin Oncol. 2022; 40 (suppl 17; </a:t>
            </a:r>
            <a:r>
              <a:rPr kumimoji="0" lang="en-US" sz="700" b="0"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abstr</a:t>
            </a:r>
            <a:r>
              <a:rPr kumimoji="0" lang="en-US" sz="7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LBA1003). </a:t>
            </a:r>
            <a:r>
              <a:rPr kumimoji="0" lang="da-DK" sz="7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2</a:t>
            </a:r>
            <a:r>
              <a:rPr kumimoji="0" lang="da-DK" sz="700" b="0" i="0" u="none" strike="noStrike" kern="1200" cap="none" spc="0" normalizeH="0" baseline="0" noProof="0" dirty="0">
                <a:ln>
                  <a:noFill/>
                </a:ln>
                <a:solidFill>
                  <a:prstClr val="white">
                    <a:lumMod val="50000"/>
                  </a:prstClr>
                </a:solidFill>
                <a:effectLst/>
                <a:uLnTx/>
                <a:uFillTx/>
                <a:latin typeface="Calibri"/>
                <a:ea typeface="+mn-ea"/>
                <a:cs typeface="+mn-cs"/>
              </a:rPr>
              <a:t>. Turner NC, et al. </a:t>
            </a:r>
            <a:r>
              <a:rPr kumimoji="0" lang="da-DK" sz="700" b="0" i="1" u="none" strike="noStrike" kern="1200" cap="none" spc="0" normalizeH="0" baseline="0" noProof="0" dirty="0">
                <a:ln>
                  <a:noFill/>
                </a:ln>
                <a:solidFill>
                  <a:prstClr val="white">
                    <a:lumMod val="50000"/>
                  </a:prstClr>
                </a:solidFill>
                <a:effectLst/>
                <a:uLnTx/>
                <a:uFillTx/>
                <a:latin typeface="Calibri"/>
                <a:ea typeface="+mn-ea"/>
                <a:cs typeface="+mn-cs"/>
              </a:rPr>
              <a:t>N </a:t>
            </a:r>
            <a:r>
              <a:rPr kumimoji="0" lang="da-DK" sz="700" b="0" i="1" u="none" strike="noStrike" kern="1200" cap="none" spc="0" normalizeH="0" baseline="0" noProof="0" dirty="0" err="1">
                <a:ln>
                  <a:noFill/>
                </a:ln>
                <a:solidFill>
                  <a:prstClr val="white">
                    <a:lumMod val="50000"/>
                  </a:prstClr>
                </a:solidFill>
                <a:effectLst/>
                <a:uLnTx/>
                <a:uFillTx/>
                <a:latin typeface="Calibri"/>
                <a:ea typeface="+mn-ea"/>
                <a:cs typeface="+mn-cs"/>
              </a:rPr>
              <a:t>Engl</a:t>
            </a:r>
            <a:r>
              <a:rPr kumimoji="0" lang="da-DK" sz="700" b="0" i="1" u="none" strike="noStrike" kern="1200" cap="none" spc="0" normalizeH="0" baseline="0" noProof="0" dirty="0">
                <a:ln>
                  <a:noFill/>
                </a:ln>
                <a:solidFill>
                  <a:prstClr val="white">
                    <a:lumMod val="50000"/>
                  </a:prstClr>
                </a:solidFill>
                <a:effectLst/>
                <a:uLnTx/>
                <a:uFillTx/>
                <a:latin typeface="Calibri"/>
                <a:ea typeface="+mn-ea"/>
                <a:cs typeface="+mn-cs"/>
              </a:rPr>
              <a:t> J Med</a:t>
            </a:r>
            <a:r>
              <a:rPr kumimoji="0" lang="da-DK" sz="700" b="0" i="0" u="none" strike="noStrike" kern="1200" cap="none" spc="0" normalizeH="0" baseline="0" noProof="0" dirty="0">
                <a:ln>
                  <a:noFill/>
                </a:ln>
                <a:solidFill>
                  <a:prstClr val="white">
                    <a:lumMod val="50000"/>
                  </a:prstClr>
                </a:solidFill>
                <a:effectLst/>
                <a:uLnTx/>
                <a:uFillTx/>
                <a:latin typeface="Calibri"/>
                <a:ea typeface="+mn-ea"/>
                <a:cs typeface="+mn-cs"/>
              </a:rPr>
              <a:t>. 2018;379:1926-1936. 3. </a:t>
            </a:r>
            <a:r>
              <a:rPr kumimoji="0" lang="da-DK" sz="700" b="0" i="0" u="none" strike="noStrike" kern="1200" cap="none" spc="0" normalizeH="0" baseline="0" noProof="0" dirty="0" err="1">
                <a:ln>
                  <a:noFill/>
                </a:ln>
                <a:solidFill>
                  <a:prstClr val="white">
                    <a:lumMod val="50000"/>
                  </a:prstClr>
                </a:solidFill>
                <a:effectLst/>
                <a:uLnTx/>
                <a:uFillTx/>
                <a:latin typeface="Calibri"/>
                <a:ea typeface="+mn-ea"/>
                <a:cs typeface="+mn-cs"/>
              </a:rPr>
              <a:t>Sledge</a:t>
            </a:r>
            <a:r>
              <a:rPr kumimoji="0" lang="da-DK" sz="700" b="0" i="0" u="none" strike="noStrike" kern="1200" cap="none" spc="0" normalizeH="0" baseline="0" noProof="0" dirty="0">
                <a:ln>
                  <a:noFill/>
                </a:ln>
                <a:solidFill>
                  <a:prstClr val="white">
                    <a:lumMod val="50000"/>
                  </a:prstClr>
                </a:solidFill>
                <a:effectLst/>
                <a:uLnTx/>
                <a:uFillTx/>
                <a:latin typeface="Calibri"/>
                <a:ea typeface="+mn-ea"/>
                <a:cs typeface="+mn-cs"/>
              </a:rPr>
              <a:t> GW, et al. </a:t>
            </a:r>
            <a:r>
              <a:rPr kumimoji="0" lang="da-DK" sz="700" b="0" i="1" u="none" strike="noStrike" kern="1200" cap="none" spc="0" normalizeH="0" baseline="0" noProof="0" dirty="0">
                <a:ln>
                  <a:noFill/>
                </a:ln>
                <a:solidFill>
                  <a:prstClr val="white">
                    <a:lumMod val="50000"/>
                  </a:prstClr>
                </a:solidFill>
                <a:effectLst/>
                <a:uLnTx/>
                <a:uFillTx/>
                <a:latin typeface="Calibri"/>
                <a:ea typeface="+mn-ea"/>
                <a:cs typeface="+mn-cs"/>
              </a:rPr>
              <a:t>JAMA </a:t>
            </a:r>
            <a:r>
              <a:rPr kumimoji="0" lang="da-DK" sz="700" b="0" i="1" u="none" strike="noStrike" kern="1200" cap="none" spc="0" normalizeH="0" baseline="0" noProof="0" dirty="0" err="1">
                <a:ln>
                  <a:noFill/>
                </a:ln>
                <a:solidFill>
                  <a:prstClr val="white">
                    <a:lumMod val="50000"/>
                  </a:prstClr>
                </a:solidFill>
                <a:effectLst/>
                <a:uLnTx/>
                <a:uFillTx/>
                <a:latin typeface="Calibri"/>
                <a:ea typeface="+mn-ea"/>
                <a:cs typeface="+mn-cs"/>
              </a:rPr>
              <a:t>Oncol</a:t>
            </a:r>
            <a:r>
              <a:rPr kumimoji="0" lang="da-DK" sz="700" b="0" i="1" u="none" strike="noStrike" kern="1200" cap="none" spc="0" normalizeH="0" baseline="0" noProof="0" dirty="0">
                <a:ln>
                  <a:noFill/>
                </a:ln>
                <a:solidFill>
                  <a:prstClr val="white">
                    <a:lumMod val="50000"/>
                  </a:prstClr>
                </a:solidFill>
                <a:effectLst/>
                <a:uLnTx/>
                <a:uFillTx/>
                <a:latin typeface="Calibri"/>
                <a:ea typeface="+mn-ea"/>
                <a:cs typeface="+mn-cs"/>
              </a:rPr>
              <a:t>.</a:t>
            </a:r>
            <a:r>
              <a:rPr kumimoji="0" lang="da-DK" sz="700" b="0" i="0" u="none" strike="noStrike" kern="1200" cap="none" spc="0" normalizeH="0" baseline="0" noProof="0" dirty="0">
                <a:ln>
                  <a:noFill/>
                </a:ln>
                <a:solidFill>
                  <a:prstClr val="white">
                    <a:lumMod val="50000"/>
                  </a:prstClr>
                </a:solidFill>
                <a:effectLst/>
                <a:uLnTx/>
                <a:uFillTx/>
                <a:latin typeface="Calibri"/>
                <a:ea typeface="+mn-ea"/>
                <a:cs typeface="+mn-cs"/>
              </a:rPr>
              <a:t> 2020;6:116-124. 4</a:t>
            </a:r>
            <a:r>
              <a:rPr kumimoji="0" lang="da-DK" sz="7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a:t>
            </a:r>
            <a:r>
              <a:rPr kumimoji="0" lang="da-DK" sz="700" b="0"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Hortobagyi</a:t>
            </a:r>
            <a:r>
              <a:rPr kumimoji="0" lang="da-DK" sz="7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GN, et al. </a:t>
            </a:r>
            <a:r>
              <a:rPr kumimoji="0" lang="da-DK" sz="700" b="0" i="1"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N </a:t>
            </a:r>
            <a:r>
              <a:rPr kumimoji="0" lang="da-DK" sz="700" b="0" i="1"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Engl</a:t>
            </a:r>
            <a:r>
              <a:rPr kumimoji="0" lang="da-DK" sz="700" b="0" i="1"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J Med</a:t>
            </a:r>
            <a:r>
              <a:rPr kumimoji="0" lang="da-DK" sz="7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2022;386:942-950. 5. </a:t>
            </a:r>
            <a:r>
              <a:rPr kumimoji="0" lang="da-DK" sz="700" b="0"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Hortobagyi</a:t>
            </a:r>
            <a:r>
              <a:rPr kumimoji="0" lang="da-DK" sz="7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GN, et al. ESMO 2021. Oral LBA17_PR. 6. Im SA, et al. </a:t>
            </a:r>
            <a:r>
              <a:rPr kumimoji="0" lang="da-DK" sz="700" b="0" i="1"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N </a:t>
            </a:r>
            <a:r>
              <a:rPr kumimoji="0" lang="da-DK" sz="700" b="0" i="1"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Engl</a:t>
            </a:r>
            <a:r>
              <a:rPr kumimoji="0" lang="da-DK" sz="700" b="0" i="1"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J Med</a:t>
            </a:r>
            <a:r>
              <a:rPr kumimoji="0" lang="da-DK" sz="7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2019;381:307-316. 7. </a:t>
            </a:r>
            <a:r>
              <a:rPr kumimoji="0" lang="da-DK" sz="700" b="0"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Slamon</a:t>
            </a:r>
            <a:r>
              <a:rPr kumimoji="0" lang="da-DK" sz="7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DJ, et al. </a:t>
            </a:r>
            <a:r>
              <a:rPr kumimoji="0" lang="da-DK" sz="700" b="0" i="1"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N </a:t>
            </a:r>
            <a:r>
              <a:rPr kumimoji="0" lang="da-DK" sz="700" b="0" i="1"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Engl</a:t>
            </a:r>
            <a:r>
              <a:rPr kumimoji="0" lang="da-DK" sz="700" b="0" i="1"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J Med</a:t>
            </a:r>
            <a:r>
              <a:rPr kumimoji="0" lang="da-DK" sz="7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2020;382:514-524.  </a:t>
            </a:r>
          </a:p>
        </p:txBody>
      </p:sp>
      <p:sp>
        <p:nvSpPr>
          <p:cNvPr id="4" name="Title 1">
            <a:extLst>
              <a:ext uri="{FF2B5EF4-FFF2-40B4-BE49-F238E27FC236}">
                <a16:creationId xmlns:a16="http://schemas.microsoft.com/office/drawing/2014/main" id="{53D58DB4-D884-D8F6-84BB-52F95BDB4DC1}"/>
              </a:ext>
            </a:extLst>
          </p:cNvPr>
          <p:cNvSpPr>
            <a:spLocks noGrp="1"/>
          </p:cNvSpPr>
          <p:nvPr>
            <p:ph type="title"/>
          </p:nvPr>
        </p:nvSpPr>
        <p:spPr>
          <a:xfrm>
            <a:off x="507999" y="55312"/>
            <a:ext cx="11391796" cy="949648"/>
          </a:xfrm>
        </p:spPr>
        <p:txBody>
          <a:bodyPr/>
          <a:lstStyle/>
          <a:p>
            <a:r>
              <a:rPr lang="en-US" sz="3200" b="1" dirty="0">
                <a:solidFill>
                  <a:srgbClr val="000000"/>
                </a:solidFill>
              </a:rPr>
              <a:t>Overall Survival in Patients Treated with CDK4/6i </a:t>
            </a:r>
            <a:br>
              <a:rPr lang="en-US" sz="3200" b="1" dirty="0">
                <a:solidFill>
                  <a:srgbClr val="000000"/>
                </a:solidFill>
              </a:rPr>
            </a:br>
            <a:r>
              <a:rPr lang="en-US" sz="3200" b="1" dirty="0">
                <a:solidFill>
                  <a:srgbClr val="000000"/>
                </a:solidFill>
              </a:rPr>
              <a:t>for Metastatic Disease </a:t>
            </a:r>
          </a:p>
        </p:txBody>
      </p:sp>
      <p:sp>
        <p:nvSpPr>
          <p:cNvPr id="5" name="Slide Number Placeholder 2">
            <a:extLst>
              <a:ext uri="{FF2B5EF4-FFF2-40B4-BE49-F238E27FC236}">
                <a16:creationId xmlns:a16="http://schemas.microsoft.com/office/drawing/2014/main" id="{DBA4BFF9-94DB-F0EB-B524-A297CC29A33F}"/>
              </a:ext>
            </a:extLst>
          </p:cNvPr>
          <p:cNvSpPr txBox="1">
            <a:spLocks/>
          </p:cNvSpPr>
          <p:nvPr/>
        </p:nvSpPr>
        <p:spPr>
          <a:xfrm>
            <a:off x="0" y="8500533"/>
            <a:ext cx="406400" cy="406400"/>
          </a:xfrm>
          <a:prstGeom prst="rect">
            <a:avLst/>
          </a:prstGeom>
        </p:spPr>
        <p:txBody>
          <a:bodyPr vert="horz" lIns="0" tIns="0" rIns="0" bIns="0" rtlCol="0" anchor="t" anchorCtr="0"/>
          <a:lstStyle>
            <a:defPPr>
              <a:defRPr lang="en-US"/>
            </a:defPPr>
            <a:lvl1pPr marL="0" algn="l" defTabSz="914400" rtl="0" eaLnBrk="1" latinLnBrk="0" hangingPunct="1">
              <a:defRPr lang="en-US" sz="1200" b="0" i="0" kern="1200" spc="0" baseline="0" smtClean="0">
                <a:solidFill>
                  <a:srgbClr val="7F7F7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0"/>
              </a:spcAft>
              <a:buClrTx/>
              <a:buSzTx/>
              <a:buFontTx/>
              <a:buNone/>
              <a:tabLst/>
              <a:defRPr/>
            </a:pPr>
            <a:fld id="{47547CF9-5B10-D24F-A8D7-45A9778164F7}" type="slidenum">
              <a:rPr kumimoji="0" lang="uk-UA" sz="1600" b="0" i="0" u="none" strike="noStrike" kern="1200" cap="none" spc="0" normalizeH="0" baseline="0" noProof="0">
                <a:ln>
                  <a:noFill/>
                </a:ln>
                <a:solidFill>
                  <a:srgbClr val="7F7F7F"/>
                </a:solidFill>
                <a:effectLst/>
                <a:uLnTx/>
                <a:uFillTx/>
                <a:latin typeface="Calibri"/>
                <a:ea typeface="+mn-ea"/>
                <a:cs typeface="+mn-cs"/>
              </a:rPr>
              <a:pPr marL="0" marR="0" lvl="0" indent="0" algn="l" defTabSz="914377" rtl="0" eaLnBrk="1" fontAlgn="auto" latinLnBrk="0" hangingPunct="1">
                <a:lnSpc>
                  <a:spcPct val="100000"/>
                </a:lnSpc>
                <a:spcBef>
                  <a:spcPts val="0"/>
                </a:spcBef>
                <a:spcAft>
                  <a:spcPts val="0"/>
                </a:spcAft>
                <a:buClrTx/>
                <a:buSzTx/>
                <a:buFontTx/>
                <a:buNone/>
                <a:tabLst/>
                <a:defRPr/>
              </a:pPr>
              <a:t>41</a:t>
            </a:fld>
            <a:endParaRPr kumimoji="0" lang="uk-UA" sz="1200" b="0" i="0" u="none" strike="noStrike" kern="1200" cap="none" spc="0" normalizeH="0" baseline="0" noProof="0">
              <a:ln>
                <a:noFill/>
              </a:ln>
              <a:solidFill>
                <a:srgbClr val="7F7F7F"/>
              </a:solidFill>
              <a:effectLst/>
              <a:uLnTx/>
              <a:uFillTx/>
              <a:latin typeface="Arial" panose="020B0604020202020204"/>
              <a:ea typeface="+mn-ea"/>
              <a:cs typeface="+mn-cs"/>
            </a:endParaRPr>
          </a:p>
        </p:txBody>
      </p:sp>
      <p:graphicFrame>
        <p:nvGraphicFramePr>
          <p:cNvPr id="6" name="Table 5">
            <a:extLst>
              <a:ext uri="{FF2B5EF4-FFF2-40B4-BE49-F238E27FC236}">
                <a16:creationId xmlns:a16="http://schemas.microsoft.com/office/drawing/2014/main" id="{F44C56C0-A999-B440-125B-5A2300AE0121}"/>
              </a:ext>
            </a:extLst>
          </p:cNvPr>
          <p:cNvGraphicFramePr>
            <a:graphicFrameLocks noGrp="1"/>
          </p:cNvGraphicFramePr>
          <p:nvPr>
            <p:extLst>
              <p:ext uri="{D42A27DB-BD31-4B8C-83A1-F6EECF244321}">
                <p14:modId xmlns:p14="http://schemas.microsoft.com/office/powerpoint/2010/main" val="4167324054"/>
              </p:ext>
            </p:extLst>
          </p:nvPr>
        </p:nvGraphicFramePr>
        <p:xfrm>
          <a:off x="503302" y="1120580"/>
          <a:ext cx="11448894" cy="4362358"/>
        </p:xfrm>
        <a:graphic>
          <a:graphicData uri="http://schemas.openxmlformats.org/drawingml/2006/table">
            <a:tbl>
              <a:tblPr firstRow="1" bandRow="1">
                <a:tableStyleId>{5C22544A-7EE6-4342-B048-85BDC9FD1C3A}</a:tableStyleId>
              </a:tblPr>
              <a:tblGrid>
                <a:gridCol w="2312812">
                  <a:extLst>
                    <a:ext uri="{9D8B030D-6E8A-4147-A177-3AD203B41FA5}">
                      <a16:colId xmlns:a16="http://schemas.microsoft.com/office/drawing/2014/main" val="3058581321"/>
                    </a:ext>
                  </a:extLst>
                </a:gridCol>
                <a:gridCol w="1187027">
                  <a:extLst>
                    <a:ext uri="{9D8B030D-6E8A-4147-A177-3AD203B41FA5}">
                      <a16:colId xmlns:a16="http://schemas.microsoft.com/office/drawing/2014/main" val="3695367982"/>
                    </a:ext>
                  </a:extLst>
                </a:gridCol>
                <a:gridCol w="1108731">
                  <a:extLst>
                    <a:ext uri="{9D8B030D-6E8A-4147-A177-3AD203B41FA5}">
                      <a16:colId xmlns:a16="http://schemas.microsoft.com/office/drawing/2014/main" val="3643988792"/>
                    </a:ext>
                  </a:extLst>
                </a:gridCol>
                <a:gridCol w="3892705">
                  <a:extLst>
                    <a:ext uri="{9D8B030D-6E8A-4147-A177-3AD203B41FA5}">
                      <a16:colId xmlns:a16="http://schemas.microsoft.com/office/drawing/2014/main" val="795113673"/>
                    </a:ext>
                  </a:extLst>
                </a:gridCol>
                <a:gridCol w="1176735">
                  <a:extLst>
                    <a:ext uri="{9D8B030D-6E8A-4147-A177-3AD203B41FA5}">
                      <a16:colId xmlns:a16="http://schemas.microsoft.com/office/drawing/2014/main" val="1431409304"/>
                    </a:ext>
                  </a:extLst>
                </a:gridCol>
                <a:gridCol w="802888">
                  <a:extLst>
                    <a:ext uri="{9D8B030D-6E8A-4147-A177-3AD203B41FA5}">
                      <a16:colId xmlns:a16="http://schemas.microsoft.com/office/drawing/2014/main" val="2773734568"/>
                    </a:ext>
                  </a:extLst>
                </a:gridCol>
                <a:gridCol w="967996">
                  <a:extLst>
                    <a:ext uri="{9D8B030D-6E8A-4147-A177-3AD203B41FA5}">
                      <a16:colId xmlns:a16="http://schemas.microsoft.com/office/drawing/2014/main" val="3634917682"/>
                    </a:ext>
                  </a:extLst>
                </a:gridCol>
              </a:tblGrid>
              <a:tr h="739143">
                <a:tc>
                  <a:txBody>
                    <a:bodyPr/>
                    <a:lstStyle/>
                    <a:p>
                      <a:pPr algn="ctr"/>
                      <a:endParaRPr lang="en-GB" sz="1100" dirty="0">
                        <a:solidFill>
                          <a:schemeClr val="tx1"/>
                        </a:solidFill>
                        <a:latin typeface="Arial" panose="020B0604020202020204" pitchFamily="34" charset="0"/>
                        <a:cs typeface="Arial" panose="020B0604020202020204" pitchFamily="34" charset="0"/>
                      </a:endParaRPr>
                    </a:p>
                  </a:txBody>
                  <a:tcPr marL="68580" marR="68580" marT="34291" marB="34291" anchor="b">
                    <a:lnR w="12700" cap="flat" cmpd="sng" algn="ctr">
                      <a:solidFill>
                        <a:srgbClr val="000000"/>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pPr algn="ctr"/>
                      <a:r>
                        <a:rPr lang="en-GB" sz="1100" dirty="0">
                          <a:solidFill>
                            <a:schemeClr val="bg1"/>
                          </a:solidFill>
                          <a:latin typeface="Arial" panose="020B0604020202020204" pitchFamily="34" charset="0"/>
                          <a:cs typeface="Arial" panose="020B0604020202020204" pitchFamily="34" charset="0"/>
                        </a:rPr>
                        <a:t>Treatment Arm:</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OS, Median, Mo</a:t>
                      </a:r>
                    </a:p>
                  </a:txBody>
                  <a:tcPr marL="68580" marR="68580" marT="34291" marB="342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E6A"/>
                    </a:solidFill>
                  </a:tcPr>
                </a:tc>
                <a:tc>
                  <a:txBody>
                    <a:bodyPr/>
                    <a:lstStyle/>
                    <a:p>
                      <a:pPr algn="ctr"/>
                      <a:r>
                        <a:rPr lang="en-GB" sz="1100" dirty="0">
                          <a:solidFill>
                            <a:schemeClr val="bg1"/>
                          </a:solidFill>
                          <a:latin typeface="Arial" panose="020B0604020202020204" pitchFamily="34" charset="0"/>
                          <a:cs typeface="Arial" panose="020B0604020202020204" pitchFamily="34" charset="0"/>
                        </a:rPr>
                        <a:t>Placebo Arm:</a:t>
                      </a:r>
                      <a:br>
                        <a:rPr lang="en-GB" sz="1100" dirty="0">
                          <a:solidFill>
                            <a:schemeClr val="bg1"/>
                          </a:solidFill>
                          <a:latin typeface="Arial" panose="020B0604020202020204" pitchFamily="34" charset="0"/>
                          <a:cs typeface="Arial" panose="020B0604020202020204" pitchFamily="34" charset="0"/>
                        </a:rPr>
                      </a:br>
                      <a:r>
                        <a:rPr lang="en-GB" sz="1100" dirty="0">
                          <a:solidFill>
                            <a:schemeClr val="bg1"/>
                          </a:solidFill>
                          <a:latin typeface="Arial" panose="020B0604020202020204" pitchFamily="34" charset="0"/>
                          <a:cs typeface="Arial" panose="020B0604020202020204" pitchFamily="34" charset="0"/>
                        </a:rPr>
                        <a:t>OS, Median, Mo</a:t>
                      </a:r>
                    </a:p>
                  </a:txBody>
                  <a:tcPr marL="68580" marR="68580" marT="34291" marB="342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E6A"/>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Hazard Ratio</a:t>
                      </a:r>
                      <a:endParaRPr lang="en-GB" sz="1100" dirty="0">
                        <a:solidFill>
                          <a:schemeClr val="bg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E6A"/>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Hazard Ratio</a:t>
                      </a:r>
                      <a:br>
                        <a:rPr lang="en-US" sz="11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(95% CI)</a:t>
                      </a:r>
                      <a:endParaRPr lang="en-GB" sz="1100" dirty="0">
                        <a:solidFill>
                          <a:schemeClr val="bg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E6A"/>
                    </a:solidFill>
                  </a:tcPr>
                </a:tc>
                <a:tc>
                  <a:txBody>
                    <a:bodyPr/>
                    <a:lstStyle/>
                    <a:p>
                      <a:pPr algn="ctr"/>
                      <a:r>
                        <a:rPr lang="en-US" sz="1100" i="1" dirty="0">
                          <a:solidFill>
                            <a:schemeClr val="bg1"/>
                          </a:solidFill>
                          <a:latin typeface="Arial" panose="020B0604020202020204" pitchFamily="34" charset="0"/>
                          <a:cs typeface="Arial" panose="020B0604020202020204" pitchFamily="34" charset="0"/>
                        </a:rPr>
                        <a:t>P V</a:t>
                      </a:r>
                      <a:r>
                        <a:rPr lang="en-US" sz="1100" i="0" dirty="0">
                          <a:solidFill>
                            <a:schemeClr val="bg1"/>
                          </a:solidFill>
                          <a:latin typeface="Arial" panose="020B0604020202020204" pitchFamily="34" charset="0"/>
                          <a:cs typeface="Arial" panose="020B0604020202020204" pitchFamily="34" charset="0"/>
                        </a:rPr>
                        <a:t>alue</a:t>
                      </a:r>
                      <a:endParaRPr lang="en-US" sz="1900" dirty="0">
                        <a:solidFill>
                          <a:schemeClr val="bg1"/>
                        </a:solidFill>
                      </a:endParaRPr>
                    </a:p>
                  </a:txBody>
                  <a:tcPr marL="68580" marR="68580" marT="34291" marB="342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E6A"/>
                    </a:solidFill>
                  </a:tcPr>
                </a:tc>
                <a:tc>
                  <a:txBody>
                    <a:bodyPr/>
                    <a:lstStyle/>
                    <a:p>
                      <a:pPr algn="ctr"/>
                      <a:r>
                        <a:rPr lang="en-US" sz="1100" dirty="0">
                          <a:solidFill>
                            <a:schemeClr val="bg1"/>
                          </a:solidFill>
                          <a:latin typeface="Arial" panose="020B0604020202020204" pitchFamily="34" charset="0"/>
                          <a:cs typeface="Arial" panose="020B0604020202020204" pitchFamily="34" charset="0"/>
                        </a:rPr>
                        <a:t>Significance reached vs </a:t>
                      </a:r>
                      <a:r>
                        <a:rPr lang="en-US" sz="1100" dirty="0" err="1">
                          <a:solidFill>
                            <a:schemeClr val="bg1"/>
                          </a:solidFill>
                          <a:latin typeface="Arial" panose="020B0604020202020204" pitchFamily="34" charset="0"/>
                          <a:cs typeface="Arial" panose="020B0604020202020204" pitchFamily="34" charset="0"/>
                        </a:rPr>
                        <a:t>placebo</a:t>
                      </a:r>
                      <a:r>
                        <a:rPr lang="en-US" sz="1100" baseline="30000" dirty="0" err="1">
                          <a:solidFill>
                            <a:schemeClr val="bg1"/>
                          </a:solidFill>
                          <a:latin typeface="Arial" panose="020B0604020202020204" pitchFamily="34" charset="0"/>
                          <a:cs typeface="Arial" panose="020B0604020202020204" pitchFamily="34" charset="0"/>
                        </a:rPr>
                        <a:t>a</a:t>
                      </a:r>
                      <a:endParaRPr lang="en-US" sz="1100" baseline="30000" dirty="0">
                        <a:solidFill>
                          <a:schemeClr val="bg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E6A"/>
                    </a:solidFill>
                  </a:tcPr>
                </a:tc>
                <a:extLst>
                  <a:ext uri="{0D108BD9-81ED-4DB2-BD59-A6C34878D82A}">
                    <a16:rowId xmlns:a16="http://schemas.microsoft.com/office/drawing/2014/main" val="3377067429"/>
                  </a:ext>
                </a:extLst>
              </a:tr>
              <a:tr h="47498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PALOMA-2</a:t>
                      </a:r>
                      <a:r>
                        <a:rPr kumimoji="0" lang="en-GB" sz="1300" b="1" i="0" u="none" strike="noStrike" kern="0" cap="none" spc="0" normalizeH="0" baseline="3000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1</a:t>
                      </a:r>
                      <a:b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Palbociclib + letrozole</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00A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latin typeface="Arial" panose="020B0604020202020204" pitchFamily="34" charset="0"/>
                          <a:cs typeface="Arial" panose="020B0604020202020204" pitchFamily="34" charset="0"/>
                        </a:rPr>
                        <a:t>53.9</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algn="ctr"/>
                      <a:r>
                        <a:rPr lang="en-US" sz="1300" b="0" dirty="0">
                          <a:solidFill>
                            <a:schemeClr val="tx1"/>
                          </a:solidFill>
                          <a:latin typeface="Arial" panose="020B0604020202020204" pitchFamily="34" charset="0"/>
                          <a:cs typeface="Arial" panose="020B0604020202020204" pitchFamily="34" charset="0"/>
                        </a:rPr>
                        <a:t>51.2</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endParaRPr lang="en-US" sz="190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algn="ctr"/>
                      <a:r>
                        <a:rPr lang="en-US" sz="1300" dirty="0">
                          <a:latin typeface="Arial" panose="020B0604020202020204" pitchFamily="34" charset="0"/>
                          <a:cs typeface="Arial" panose="020B0604020202020204" pitchFamily="34" charset="0"/>
                        </a:rPr>
                        <a:t>0.956 </a:t>
                      </a:r>
                      <a:br>
                        <a:rPr lang="en-US" sz="1300" dirty="0">
                          <a:latin typeface="Arial" panose="020B0604020202020204" pitchFamily="34" charset="0"/>
                          <a:cs typeface="Arial" panose="020B0604020202020204" pitchFamily="34" charset="0"/>
                        </a:rPr>
                      </a:br>
                      <a:r>
                        <a:rPr lang="en-US" sz="1300" dirty="0">
                          <a:latin typeface="Arial" panose="020B0604020202020204" pitchFamily="34" charset="0"/>
                          <a:cs typeface="Arial" panose="020B0604020202020204" pitchFamily="34" charset="0"/>
                        </a:rPr>
                        <a:t>(0.777-1.177)</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r>
                        <a:rPr lang="en-US" sz="1300">
                          <a:latin typeface="Arial" panose="020B0604020202020204" pitchFamily="34" charset="0"/>
                          <a:cs typeface="Arial" panose="020B0604020202020204" pitchFamily="34" charset="0"/>
                        </a:rPr>
                        <a:t>0.3378</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noProof="0">
                          <a:solidFill>
                            <a:srgbClr val="FF0000"/>
                          </a:solidFill>
                          <a:latin typeface="Arial" panose="020B0604020202020204" pitchFamily="34" charset="0"/>
                          <a:ea typeface="+mn-ea"/>
                          <a:cs typeface="Arial" panose="020B0604020202020204" pitchFamily="34" charset="0"/>
                          <a:sym typeface="Wingdings" panose="05000000000000000000" pitchFamily="2" charset="2"/>
                        </a:rPr>
                        <a:t></a:t>
                      </a:r>
                      <a:endParaRPr lang="en-US" sz="2400" b="0" kern="1200" noProof="0">
                        <a:solidFill>
                          <a:srgbClr val="FF0000"/>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extLst>
                  <a:ext uri="{0D108BD9-81ED-4DB2-BD59-A6C34878D82A}">
                    <a16:rowId xmlns:a16="http://schemas.microsoft.com/office/drawing/2014/main" val="2071676441"/>
                  </a:ext>
                </a:extLst>
              </a:tr>
              <a:tr h="47498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PALOMA-3</a:t>
                      </a:r>
                      <a:r>
                        <a:rPr kumimoji="0" lang="en-GB" sz="1300" b="1" i="0" u="none" strike="noStrike" kern="0" cap="none" spc="0" normalizeH="0" baseline="3000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2</a:t>
                      </a:r>
                      <a:b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Palbociclib + fulvestrant</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800A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34.9</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0" dirty="0">
                          <a:solidFill>
                            <a:schemeClr val="tx1"/>
                          </a:solidFill>
                          <a:latin typeface="Arial" panose="020B0604020202020204" pitchFamily="34" charset="0"/>
                          <a:cs typeface="Arial" panose="020B0604020202020204" pitchFamily="34" charset="0"/>
                        </a:rPr>
                        <a:t>28.0</a:t>
                      </a:r>
                      <a:endParaRPr kumimoji="0" lang="en-GB" sz="1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endParaRPr lang="en-US" sz="19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0.81 </a:t>
                      </a:r>
                      <a:br>
                        <a:rPr kumimoji="0" lang="en-GB" sz="1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GB" sz="13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(0.64-1.03)</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algn="ctr"/>
                      <a:r>
                        <a:rPr lang="en-GB" sz="1300" b="0" kern="1200">
                          <a:solidFill>
                            <a:schemeClr val="tx1"/>
                          </a:solidFill>
                          <a:latin typeface="Arial" panose="020B0604020202020204" pitchFamily="34" charset="0"/>
                          <a:ea typeface="+mn-ea"/>
                          <a:cs typeface="Arial" panose="020B0604020202020204" pitchFamily="34" charset="0"/>
                        </a:rPr>
                        <a:t>.09</a:t>
                      </a:r>
                      <a:endParaRPr lang="en-US" sz="1300">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kern="1200" noProof="0" dirty="0">
                          <a:solidFill>
                            <a:srgbClr val="FF0000"/>
                          </a:solidFill>
                          <a:latin typeface="Arial" panose="020B0604020202020204" pitchFamily="34" charset="0"/>
                          <a:ea typeface="+mn-ea"/>
                          <a:cs typeface="Arial" panose="020B0604020202020204" pitchFamily="34" charset="0"/>
                          <a:sym typeface="Wingdings" panose="05000000000000000000" pitchFamily="2" charset="2"/>
                        </a:rPr>
                        <a:t></a:t>
                      </a:r>
                      <a:endParaRPr lang="en-US" sz="2400" b="0" kern="1200" noProof="0" dirty="0">
                        <a:solidFill>
                          <a:srgbClr val="FF0000"/>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7E7FF"/>
                    </a:solidFill>
                  </a:tcPr>
                </a:tc>
                <a:extLst>
                  <a:ext uri="{0D108BD9-81ED-4DB2-BD59-A6C34878D82A}">
                    <a16:rowId xmlns:a16="http://schemas.microsoft.com/office/drawing/2014/main" val="743920402"/>
                  </a:ext>
                </a:extLst>
              </a:tr>
              <a:tr h="47498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MONARCH 2</a:t>
                      </a:r>
                      <a:r>
                        <a:rPr kumimoji="0" lang="en-GB" sz="1300" b="1" i="0" u="none" strike="noStrike" kern="0" cap="none" spc="0" normalizeH="0" baseline="3000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3</a:t>
                      </a:r>
                      <a:b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en-US" sz="13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Abemaciclib + </a:t>
                      </a:r>
                      <a:r>
                        <a:rPr kumimoji="0" lang="en-US" sz="1300" b="1" i="0" u="none" strike="noStrike" kern="1200" cap="none" spc="0" normalizeH="0" baseline="0" noProof="0" dirty="0" err="1">
                          <a:ln>
                            <a:noFill/>
                          </a:ln>
                          <a:solidFill>
                            <a:schemeClr val="bg1"/>
                          </a:solidFill>
                          <a:effectLst/>
                          <a:uLnTx/>
                          <a:uFillTx/>
                          <a:latin typeface="Arial" panose="020B0604020202020204" pitchFamily="34" charset="0"/>
                          <a:ea typeface="+mn-ea"/>
                          <a:cs typeface="Arial" panose="020B0604020202020204" pitchFamily="34" charset="0"/>
                        </a:rPr>
                        <a:t>fulvestrant</a:t>
                      </a:r>
                      <a:r>
                        <a:rPr kumimoji="0" lang="en-US" sz="13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 </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45"/>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46.7</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37.3</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endParaRPr lang="en-US" sz="19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0.76</a:t>
                      </a:r>
                      <a:br>
                        <a:rPr lang="en-GB" sz="1300" b="0" dirty="0">
                          <a:solidFill>
                            <a:schemeClr val="tx1"/>
                          </a:solidFill>
                          <a:latin typeface="Arial" panose="020B0604020202020204" pitchFamily="34" charset="0"/>
                          <a:cs typeface="Arial" panose="020B0604020202020204" pitchFamily="34" charset="0"/>
                        </a:rPr>
                      </a:br>
                      <a:r>
                        <a:rPr lang="en-GB" sz="1300" b="0" dirty="0">
                          <a:solidFill>
                            <a:schemeClr val="tx1"/>
                          </a:solidFill>
                          <a:latin typeface="Arial" panose="020B0604020202020204" pitchFamily="34" charset="0"/>
                          <a:cs typeface="Arial" panose="020B0604020202020204" pitchFamily="34" charset="0"/>
                        </a:rPr>
                        <a:t>(0.61-0.95)</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algn="ctr"/>
                      <a:r>
                        <a:rPr lang="en-US" sz="1300" b="0" dirty="0">
                          <a:solidFill>
                            <a:schemeClr val="tx1"/>
                          </a:solidFill>
                          <a:latin typeface="Arial" panose="020B0604020202020204" pitchFamily="34" charset="0"/>
                          <a:cs typeface="Arial" panose="020B0604020202020204" pitchFamily="34" charset="0"/>
                        </a:rPr>
                        <a:t>.01</a:t>
                      </a:r>
                      <a:endParaRPr lang="en-US" sz="1300" dirty="0">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500" b="0" kern="1200" noProof="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extLst>
                  <a:ext uri="{0D108BD9-81ED-4DB2-BD59-A6C34878D82A}">
                    <a16:rowId xmlns:a16="http://schemas.microsoft.com/office/drawing/2014/main" val="1049417442"/>
                  </a:ext>
                </a:extLst>
              </a:tr>
              <a:tr h="47498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MONARCH 3</a:t>
                      </a:r>
                      <a:b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en-US" sz="13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Abemaciclib + NSAI</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0045"/>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66.8</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53.7</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endParaRPr lang="en-US" sz="1900" dirty="0"/>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0.804</a:t>
                      </a:r>
                      <a:br>
                        <a:rPr lang="en-GB" sz="1300" b="0" dirty="0">
                          <a:solidFill>
                            <a:schemeClr val="tx1"/>
                          </a:solidFill>
                          <a:latin typeface="Arial" panose="020B0604020202020204" pitchFamily="34" charset="0"/>
                          <a:cs typeface="Arial" panose="020B0604020202020204" pitchFamily="34" charset="0"/>
                        </a:rPr>
                      </a:br>
                      <a:r>
                        <a:rPr lang="en-GB" sz="1300" b="0" dirty="0">
                          <a:solidFill>
                            <a:schemeClr val="tx1"/>
                          </a:solidFill>
                          <a:latin typeface="Arial" panose="020B0604020202020204" pitchFamily="34" charset="0"/>
                          <a:cs typeface="Arial" panose="020B0604020202020204" pitchFamily="34" charset="0"/>
                        </a:rPr>
                        <a:t>(0.637-1.015)</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300" b="0" dirty="0">
                          <a:solidFill>
                            <a:schemeClr val="tx1"/>
                          </a:solidFill>
                          <a:latin typeface="Arial" panose="020B0604020202020204" pitchFamily="34" charset="0"/>
                          <a:cs typeface="Arial" panose="020B0604020202020204" pitchFamily="34" charset="0"/>
                        </a:rPr>
                        <a:t>.0664</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700" b="0" kern="1200" noProof="0" dirty="0">
                          <a:solidFill>
                            <a:srgbClr val="FF0000"/>
                          </a:solidFill>
                          <a:latin typeface="Arial" panose="020B0604020202020204" pitchFamily="34" charset="0"/>
                          <a:ea typeface="+mn-ea"/>
                          <a:cs typeface="Arial" panose="020B0604020202020204" pitchFamily="34" charset="0"/>
                          <a:sym typeface="Wingdings" panose="05000000000000000000" pitchFamily="2" charset="2"/>
                        </a:rPr>
                        <a:t></a:t>
                      </a:r>
                      <a:endParaRPr lang="en-US" sz="2700" b="0" kern="1200" noProof="0" dirty="0">
                        <a:solidFill>
                          <a:srgbClr val="FF0000"/>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5E2"/>
                    </a:solidFill>
                  </a:tcPr>
                </a:tc>
                <a:extLst>
                  <a:ext uri="{0D108BD9-81ED-4DB2-BD59-A6C34878D82A}">
                    <a16:rowId xmlns:a16="http://schemas.microsoft.com/office/drawing/2014/main" val="2662730178"/>
                  </a:ext>
                </a:extLst>
              </a:tr>
              <a:tr h="56976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MONALEESA-2</a:t>
                      </a:r>
                      <a:r>
                        <a:rPr kumimoji="0" lang="en-GB" sz="1300" b="1" i="0" u="none" strike="noStrike" kern="0" cap="none" spc="0" normalizeH="0" baseline="3000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4,5</a:t>
                      </a:r>
                      <a:br>
                        <a:rPr kumimoji="0" lang="en-GB" sz="1300" b="1" i="0" u="none" strike="noStrike" kern="0" cap="none" spc="0" normalizeH="0" baseline="3000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en-GB" sz="1300" b="1" i="0" u="none" strike="noStrike" kern="0" cap="none" spc="0" normalizeH="0" baseline="0" noProof="0" dirty="0" err="1">
                          <a:ln>
                            <a:noFill/>
                          </a:ln>
                          <a:solidFill>
                            <a:schemeClr val="bg1"/>
                          </a:solidFill>
                          <a:effectLst/>
                          <a:uLnTx/>
                          <a:uFillTx/>
                          <a:latin typeface="Arial" panose="020B0604020202020204" pitchFamily="34" charset="0"/>
                          <a:ea typeface="ＭＳ Ｐゴシック" charset="0"/>
                          <a:cs typeface="Arial" panose="020B0604020202020204" pitchFamily="34" charset="0"/>
                        </a:rPr>
                        <a:t>Ribociclib</a:t>
                      </a:r>
                      <a: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 + letrozole</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91B1"/>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63.9</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51.4</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l"/>
                      <a:endParaRPr lang="en-GB" sz="1200" b="0" dirty="0">
                        <a:solidFill>
                          <a:schemeClr val="tx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ctr"/>
                      <a:r>
                        <a:rPr lang="en-US" sz="1300" b="0" dirty="0">
                          <a:solidFill>
                            <a:schemeClr val="tx1"/>
                          </a:solidFill>
                          <a:latin typeface="Arial" panose="020B0604020202020204" pitchFamily="34" charset="0"/>
                          <a:cs typeface="Arial" panose="020B0604020202020204" pitchFamily="34" charset="0"/>
                        </a:rPr>
                        <a:t>0.76</a:t>
                      </a:r>
                      <a:br>
                        <a:rPr lang="en-US" sz="1300" b="0" dirty="0">
                          <a:solidFill>
                            <a:schemeClr val="tx1"/>
                          </a:solidFill>
                          <a:latin typeface="Arial" panose="020B0604020202020204" pitchFamily="34" charset="0"/>
                          <a:cs typeface="Arial" panose="020B0604020202020204" pitchFamily="34" charset="0"/>
                        </a:rPr>
                      </a:br>
                      <a:r>
                        <a:rPr lang="en-US" sz="1300" b="0" dirty="0">
                          <a:solidFill>
                            <a:schemeClr val="tx1"/>
                          </a:solidFill>
                          <a:latin typeface="Arial" panose="020B0604020202020204" pitchFamily="34" charset="0"/>
                          <a:cs typeface="Arial" panose="020B0604020202020204" pitchFamily="34" charset="0"/>
                        </a:rPr>
                        <a:t>(0.63-0.93)</a:t>
                      </a:r>
                      <a:endParaRPr lang="en-GB" sz="1300" b="0" dirty="0">
                        <a:solidFill>
                          <a:schemeClr val="tx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marL="0" indent="0" algn="ctr">
                        <a:buFont typeface="Arial" panose="020B0604020202020204" pitchFamily="34" charset="0"/>
                        <a:buNone/>
                      </a:pPr>
                      <a:r>
                        <a:rPr lang="en-US" sz="1300" b="0" dirty="0">
                          <a:solidFill>
                            <a:schemeClr val="tx1"/>
                          </a:solidFill>
                          <a:latin typeface="Arial" panose="020B0604020202020204" pitchFamily="34" charset="0"/>
                          <a:cs typeface="Arial" panose="020B0604020202020204" pitchFamily="34" charset="0"/>
                        </a:rPr>
                        <a:t>.004</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500" b="0" kern="1200" noProof="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extLst>
                  <a:ext uri="{0D108BD9-81ED-4DB2-BD59-A6C34878D82A}">
                    <a16:rowId xmlns:a16="http://schemas.microsoft.com/office/drawing/2014/main" val="836913528"/>
                  </a:ext>
                </a:extLst>
              </a:tr>
              <a:tr h="66294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MONALEESA-7</a:t>
                      </a:r>
                      <a:r>
                        <a:rPr kumimoji="0" lang="en-GB" sz="1300" b="1" i="0" u="none" strike="noStrike" kern="0" cap="none" spc="0" normalizeH="0" baseline="3000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6</a:t>
                      </a:r>
                      <a:br>
                        <a:rPr kumimoji="0" lang="en-GB" sz="1300" b="1" i="0" u="none" strike="noStrike" kern="0" cap="none" spc="0" normalizeH="0" baseline="3000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en-GB" sz="1300" b="1" i="0" u="none" strike="noStrike" kern="0" cap="none" spc="0" normalizeH="0" baseline="0" noProof="0">
                          <a:ln>
                            <a:noFill/>
                          </a:ln>
                          <a:solidFill>
                            <a:schemeClr val="bg1"/>
                          </a:solidFill>
                          <a:effectLst/>
                          <a:uLnTx/>
                          <a:uFillTx/>
                          <a:latin typeface="Arial" panose="020B0604020202020204" pitchFamily="34" charset="0"/>
                          <a:ea typeface="ＭＳ Ｐゴシック" charset="0"/>
                          <a:cs typeface="Arial" panose="020B0604020202020204" pitchFamily="34" charset="0"/>
                        </a:rPr>
                        <a:t>Ribociclib + goserelin + tamoxifen/NSAI</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91B1"/>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NR</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40.9</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l"/>
                      <a:endParaRPr lang="en-GB" sz="1200" b="0" dirty="0">
                        <a:solidFill>
                          <a:schemeClr val="tx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ctr"/>
                      <a:r>
                        <a:rPr lang="en-US" sz="1300" b="0" dirty="0">
                          <a:solidFill>
                            <a:schemeClr val="tx1"/>
                          </a:solidFill>
                          <a:latin typeface="Arial" panose="020B0604020202020204" pitchFamily="34" charset="0"/>
                          <a:cs typeface="Arial" panose="020B0604020202020204" pitchFamily="34" charset="0"/>
                        </a:rPr>
                        <a:t>0.71</a:t>
                      </a:r>
                      <a:br>
                        <a:rPr lang="en-US" sz="1300" b="0" dirty="0">
                          <a:solidFill>
                            <a:schemeClr val="tx1"/>
                          </a:solidFill>
                          <a:latin typeface="Arial" panose="020B0604020202020204" pitchFamily="34" charset="0"/>
                          <a:cs typeface="Arial" panose="020B0604020202020204" pitchFamily="34" charset="0"/>
                        </a:rPr>
                      </a:br>
                      <a:r>
                        <a:rPr lang="en-US" sz="1300" b="0" dirty="0">
                          <a:solidFill>
                            <a:schemeClr val="tx1"/>
                          </a:solidFill>
                          <a:latin typeface="Arial" panose="020B0604020202020204" pitchFamily="34" charset="0"/>
                          <a:cs typeface="Arial" panose="020B0604020202020204" pitchFamily="34" charset="0"/>
                        </a:rPr>
                        <a:t>(0.54-0.95)</a:t>
                      </a:r>
                      <a:endParaRPr lang="en-GB" sz="1300" b="0" dirty="0">
                        <a:solidFill>
                          <a:schemeClr val="tx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marL="0" indent="0" algn="ctr">
                        <a:buFont typeface="Arial" panose="020B0604020202020204" pitchFamily="34" charset="0"/>
                        <a:buNone/>
                      </a:pPr>
                      <a:r>
                        <a:rPr lang="en-US" sz="1300" b="0" dirty="0">
                          <a:solidFill>
                            <a:schemeClr val="tx1"/>
                          </a:solidFill>
                          <a:latin typeface="Arial" panose="020B0604020202020204" pitchFamily="34" charset="0"/>
                          <a:cs typeface="Arial" panose="020B0604020202020204" pitchFamily="34" charset="0"/>
                        </a:rPr>
                        <a:t>.00973</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b="0" kern="1200" noProof="0">
                          <a:solidFill>
                            <a:srgbClr val="00B050"/>
                          </a:solidFill>
                          <a:latin typeface="Arial" panose="020B0604020202020204" pitchFamily="34" charset="0"/>
                          <a:ea typeface="+mn-ea"/>
                          <a:cs typeface="Arial" panose="020B0604020202020204" pitchFamily="34" charset="0"/>
                          <a:sym typeface="Wingdings" panose="05000000000000000000" pitchFamily="2" charset="2"/>
                        </a:rPr>
                        <a:t></a:t>
                      </a:r>
                      <a:endParaRPr lang="en-US" sz="1500" b="0" kern="1200" baseline="30000" noProof="0">
                        <a:solidFill>
                          <a:srgbClr val="00B050"/>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extLst>
                  <a:ext uri="{0D108BD9-81ED-4DB2-BD59-A6C34878D82A}">
                    <a16:rowId xmlns:a16="http://schemas.microsoft.com/office/drawing/2014/main" val="1409974546"/>
                  </a:ext>
                </a:extLst>
              </a:tr>
              <a:tr h="485504">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GB"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MONALEESA-3</a:t>
                      </a:r>
                      <a:r>
                        <a:rPr kumimoji="0" lang="en-GB" sz="1300" b="1" i="0" u="none" strike="noStrike" kern="0" cap="none" spc="0" normalizeH="0" baseline="3000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7</a:t>
                      </a:r>
                      <a:br>
                        <a:rPr kumimoji="0" lang="en-GB" sz="1300" b="1" i="0" u="none" strike="noStrike" kern="0" cap="none" spc="0" normalizeH="0" baseline="3000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br>
                      <a:r>
                        <a:rPr kumimoji="0" lang="pt-BR" sz="1300" b="1" i="0" u="none" strike="noStrike" kern="0" cap="none" spc="0" normalizeH="0" baseline="0" noProof="0" dirty="0" err="1">
                          <a:ln>
                            <a:noFill/>
                          </a:ln>
                          <a:solidFill>
                            <a:schemeClr val="bg1"/>
                          </a:solidFill>
                          <a:effectLst/>
                          <a:uLnTx/>
                          <a:uFillTx/>
                          <a:latin typeface="Arial" panose="020B0604020202020204" pitchFamily="34" charset="0"/>
                          <a:ea typeface="ＭＳ Ｐゴシック" charset="0"/>
                          <a:cs typeface="Arial" panose="020B0604020202020204" pitchFamily="34" charset="0"/>
                        </a:rPr>
                        <a:t>Ribociclib</a:t>
                      </a:r>
                      <a:r>
                        <a:rPr kumimoji="0" lang="pt-BR"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 + </a:t>
                      </a:r>
                      <a:r>
                        <a:rPr kumimoji="0" lang="pt-BR" sz="1300" b="1" i="0" u="none" strike="noStrike" kern="0" cap="none" spc="0" normalizeH="0" baseline="0" noProof="0" dirty="0" err="1">
                          <a:ln>
                            <a:noFill/>
                          </a:ln>
                          <a:solidFill>
                            <a:schemeClr val="bg1"/>
                          </a:solidFill>
                          <a:effectLst/>
                          <a:uLnTx/>
                          <a:uFillTx/>
                          <a:latin typeface="Arial" panose="020B0604020202020204" pitchFamily="34" charset="0"/>
                          <a:ea typeface="ＭＳ Ｐゴシック" charset="0"/>
                          <a:cs typeface="Arial" panose="020B0604020202020204" pitchFamily="34" charset="0"/>
                        </a:rPr>
                        <a:t>fulvestrant</a:t>
                      </a:r>
                      <a:r>
                        <a:rPr kumimoji="0" lang="pt-BR" sz="1300" b="1" i="0" u="none" strike="noStrike" kern="0" cap="none" spc="0" normalizeH="0" baseline="0" noProof="0" dirty="0">
                          <a:ln>
                            <a:noFill/>
                          </a:ln>
                          <a:solidFill>
                            <a:schemeClr val="bg1"/>
                          </a:solidFill>
                          <a:effectLst/>
                          <a:uLnTx/>
                          <a:uFillTx/>
                          <a:latin typeface="Arial" panose="020B0604020202020204" pitchFamily="34" charset="0"/>
                          <a:ea typeface="ＭＳ Ｐゴシック" charset="0"/>
                          <a:cs typeface="Arial" panose="020B0604020202020204" pitchFamily="34" charset="0"/>
                        </a:rPr>
                        <a:t> </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B91B1"/>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NR</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40.0</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l"/>
                      <a:endParaRPr lang="en-GB" sz="1200" b="0" dirty="0">
                        <a:solidFill>
                          <a:schemeClr val="tx1"/>
                        </a:solidFill>
                        <a:latin typeface="Arial" panose="020B0604020202020204" pitchFamily="34" charset="0"/>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algn="ctr"/>
                      <a:r>
                        <a:rPr lang="en-GB" sz="1300" b="0" dirty="0">
                          <a:solidFill>
                            <a:schemeClr val="tx1"/>
                          </a:solidFill>
                          <a:latin typeface="Arial" panose="020B0604020202020204" pitchFamily="34" charset="0"/>
                          <a:cs typeface="Arial" panose="020B0604020202020204" pitchFamily="34" charset="0"/>
                        </a:rPr>
                        <a:t>0.72 </a:t>
                      </a:r>
                      <a:br>
                        <a:rPr lang="en-GB" sz="1300" b="0" dirty="0">
                          <a:solidFill>
                            <a:schemeClr val="tx1"/>
                          </a:solidFill>
                          <a:latin typeface="Arial" panose="020B0604020202020204" pitchFamily="34" charset="0"/>
                          <a:cs typeface="Arial" panose="020B0604020202020204" pitchFamily="34" charset="0"/>
                        </a:rPr>
                      </a:br>
                      <a:r>
                        <a:rPr lang="en-GB" sz="1300" b="0" dirty="0">
                          <a:solidFill>
                            <a:schemeClr val="tx1"/>
                          </a:solidFill>
                          <a:latin typeface="Arial" panose="020B0604020202020204" pitchFamily="34" charset="0"/>
                          <a:cs typeface="Arial" panose="020B0604020202020204" pitchFamily="34" charset="0"/>
                        </a:rPr>
                        <a:t>(0.57-0.92)</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300" b="0" dirty="0">
                          <a:solidFill>
                            <a:schemeClr val="tx1"/>
                          </a:solidFill>
                          <a:latin typeface="Arial" panose="020B0604020202020204" pitchFamily="34" charset="0"/>
                          <a:cs typeface="Arial" panose="020B0604020202020204" pitchFamily="34" charset="0"/>
                        </a:rPr>
                        <a:t>.00455</a:t>
                      </a: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sym typeface="Wingdings" panose="05000000000000000000" pitchFamily="2" charset="2"/>
                        </a:rPr>
                        <a:t></a:t>
                      </a:r>
                      <a:endParaRPr lang="en-US" sz="1500" b="0" kern="1200" noProof="0" dirty="0">
                        <a:solidFill>
                          <a:schemeClr val="tx1"/>
                        </a:solidFill>
                        <a:latin typeface="Arial" panose="020B0604020202020204" pitchFamily="34" charset="0"/>
                        <a:ea typeface="+mn-ea"/>
                        <a:cs typeface="Arial" panose="020B0604020202020204" pitchFamily="34" charset="0"/>
                      </a:endParaRPr>
                    </a:p>
                  </a:txBody>
                  <a:tcPr marL="68580" marR="68580" marT="34291" marB="3429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7F2F9"/>
                    </a:solidFill>
                  </a:tcPr>
                </a:tc>
                <a:extLst>
                  <a:ext uri="{0D108BD9-81ED-4DB2-BD59-A6C34878D82A}">
                    <a16:rowId xmlns:a16="http://schemas.microsoft.com/office/drawing/2014/main" val="673647174"/>
                  </a:ext>
                </a:extLst>
              </a:tr>
            </a:tbl>
          </a:graphicData>
        </a:graphic>
      </p:graphicFrame>
      <p:cxnSp>
        <p:nvCxnSpPr>
          <p:cNvPr id="7" name="Straight Connector 6">
            <a:extLst>
              <a:ext uri="{FF2B5EF4-FFF2-40B4-BE49-F238E27FC236}">
                <a16:creationId xmlns:a16="http://schemas.microsoft.com/office/drawing/2014/main" id="{D87C303B-1A7D-F074-6B26-52B309E7D92D}"/>
              </a:ext>
            </a:extLst>
          </p:cNvPr>
          <p:cNvCxnSpPr>
            <a:cxnSpLocks/>
          </p:cNvCxnSpPr>
          <p:nvPr/>
        </p:nvCxnSpPr>
        <p:spPr>
          <a:xfrm flipH="1" flipV="1">
            <a:off x="7880771" y="1910086"/>
            <a:ext cx="29319" cy="3700028"/>
          </a:xfrm>
          <a:prstGeom prst="line">
            <a:avLst/>
          </a:prstGeom>
          <a:ln w="19050">
            <a:solidFill>
              <a:srgbClr val="002060"/>
            </a:solidFill>
            <a:prstDash val="sysDash"/>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E3FEADF9-4D3A-1924-89ED-668954AA9DD2}"/>
              </a:ext>
            </a:extLst>
          </p:cNvPr>
          <p:cNvGrpSpPr/>
          <p:nvPr/>
        </p:nvGrpSpPr>
        <p:grpSpPr>
          <a:xfrm>
            <a:off x="4947528" y="5579716"/>
            <a:ext cx="4110449" cy="675627"/>
            <a:chOff x="275683" y="4158000"/>
            <a:chExt cx="3082837" cy="506720"/>
          </a:xfrm>
        </p:grpSpPr>
        <p:grpSp>
          <p:nvGrpSpPr>
            <p:cNvPr id="9" name="Group 8">
              <a:extLst>
                <a:ext uri="{FF2B5EF4-FFF2-40B4-BE49-F238E27FC236}">
                  <a16:creationId xmlns:a16="http://schemas.microsoft.com/office/drawing/2014/main" id="{BE91E1CC-C97B-09B7-51EA-8B38842AEAC4}"/>
                </a:ext>
              </a:extLst>
            </p:cNvPr>
            <p:cNvGrpSpPr/>
            <p:nvPr/>
          </p:nvGrpSpPr>
          <p:grpSpPr>
            <a:xfrm>
              <a:off x="275683" y="4158000"/>
              <a:ext cx="3055985" cy="343295"/>
              <a:chOff x="510027" y="4194759"/>
              <a:chExt cx="3055985" cy="343295"/>
            </a:xfrm>
          </p:grpSpPr>
          <p:cxnSp>
            <p:nvCxnSpPr>
              <p:cNvPr id="16" name="Straight Connector 15">
                <a:extLst>
                  <a:ext uri="{FF2B5EF4-FFF2-40B4-BE49-F238E27FC236}">
                    <a16:creationId xmlns:a16="http://schemas.microsoft.com/office/drawing/2014/main" id="{1C3A733A-DCF1-798B-97C8-E40E68FC43C5}"/>
                  </a:ext>
                </a:extLst>
              </p:cNvPr>
              <p:cNvCxnSpPr>
                <a:cxnSpLocks/>
              </p:cNvCxnSpPr>
              <p:nvPr/>
            </p:nvCxnSpPr>
            <p:spPr>
              <a:xfrm>
                <a:off x="688245" y="4200683"/>
                <a:ext cx="0" cy="107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4764FD-2CD9-1A5E-76C2-B7DBD8C5AF74}"/>
                  </a:ext>
                </a:extLst>
              </p:cNvPr>
              <p:cNvCxnSpPr>
                <a:cxnSpLocks/>
              </p:cNvCxnSpPr>
              <p:nvPr/>
            </p:nvCxnSpPr>
            <p:spPr>
              <a:xfrm>
                <a:off x="1368618" y="4194759"/>
                <a:ext cx="0" cy="107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3C7F05B-F4F9-CF76-ACD5-864F31BA8EB4}"/>
                  </a:ext>
                </a:extLst>
              </p:cNvPr>
              <p:cNvCxnSpPr>
                <a:cxnSpLocks/>
              </p:cNvCxnSpPr>
              <p:nvPr/>
            </p:nvCxnSpPr>
            <p:spPr>
              <a:xfrm>
                <a:off x="2136137" y="4197417"/>
                <a:ext cx="0" cy="107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07FAACB-A3D4-4292-C34D-FBD647C7A324}"/>
                  </a:ext>
                </a:extLst>
              </p:cNvPr>
              <p:cNvCxnSpPr>
                <a:cxnSpLocks/>
              </p:cNvCxnSpPr>
              <p:nvPr/>
            </p:nvCxnSpPr>
            <p:spPr>
              <a:xfrm>
                <a:off x="3416693" y="4197113"/>
                <a:ext cx="0" cy="10795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D154224C-77FF-4F85-B6FF-37947604C451}"/>
                  </a:ext>
                </a:extLst>
              </p:cNvPr>
              <p:cNvGrpSpPr/>
              <p:nvPr/>
            </p:nvGrpSpPr>
            <p:grpSpPr>
              <a:xfrm>
                <a:off x="510027" y="4304717"/>
                <a:ext cx="3055985" cy="233337"/>
                <a:chOff x="3676421" y="4372730"/>
                <a:chExt cx="3055985" cy="233337"/>
              </a:xfrm>
            </p:grpSpPr>
            <p:cxnSp>
              <p:nvCxnSpPr>
                <p:cNvPr id="21" name="Straight Connector 20">
                  <a:extLst>
                    <a:ext uri="{FF2B5EF4-FFF2-40B4-BE49-F238E27FC236}">
                      <a16:creationId xmlns:a16="http://schemas.microsoft.com/office/drawing/2014/main" id="{B6784958-AE21-81BD-6842-F6E7C802E838}"/>
                    </a:ext>
                  </a:extLst>
                </p:cNvPr>
                <p:cNvCxnSpPr>
                  <a:cxnSpLocks/>
                </p:cNvCxnSpPr>
                <p:nvPr/>
              </p:nvCxnSpPr>
              <p:spPr>
                <a:xfrm>
                  <a:off x="3844337" y="4372730"/>
                  <a:ext cx="274824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5B7B6FA-21A4-8A1E-216E-18B4861FE369}"/>
                    </a:ext>
                  </a:extLst>
                </p:cNvPr>
                <p:cNvSpPr txBox="1"/>
                <p:nvPr/>
              </p:nvSpPr>
              <p:spPr>
                <a:xfrm>
                  <a:off x="5753827" y="4398318"/>
                  <a:ext cx="298400" cy="207749"/>
                </a:xfrm>
                <a:prstGeom prst="rect">
                  <a:avLst/>
                </a:prstGeom>
                <a:noFill/>
                <a:ln>
                  <a:noFill/>
                </a:ln>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1.0</a:t>
                  </a:r>
                </a:p>
              </p:txBody>
            </p:sp>
            <p:sp>
              <p:nvSpPr>
                <p:cNvPr id="23" name="TextBox 22">
                  <a:extLst>
                    <a:ext uri="{FF2B5EF4-FFF2-40B4-BE49-F238E27FC236}">
                      <a16:creationId xmlns:a16="http://schemas.microsoft.com/office/drawing/2014/main" id="{9ED52071-74DF-D351-CFCC-EF1BED8DAFF9}"/>
                    </a:ext>
                  </a:extLst>
                </p:cNvPr>
                <p:cNvSpPr txBox="1"/>
                <p:nvPr/>
              </p:nvSpPr>
              <p:spPr>
                <a:xfrm>
                  <a:off x="5051526" y="4398318"/>
                  <a:ext cx="298400" cy="207749"/>
                </a:xfrm>
                <a:prstGeom prst="rect">
                  <a:avLst/>
                </a:prstGeom>
                <a:noFill/>
                <a:ln>
                  <a:noFill/>
                </a:ln>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0.8</a:t>
                  </a:r>
                </a:p>
              </p:txBody>
            </p:sp>
            <p:sp>
              <p:nvSpPr>
                <p:cNvPr id="24" name="TextBox 23">
                  <a:extLst>
                    <a:ext uri="{FF2B5EF4-FFF2-40B4-BE49-F238E27FC236}">
                      <a16:creationId xmlns:a16="http://schemas.microsoft.com/office/drawing/2014/main" id="{75DF6571-25D2-4541-09F0-1A123A255678}"/>
                    </a:ext>
                  </a:extLst>
                </p:cNvPr>
                <p:cNvSpPr txBox="1"/>
                <p:nvPr/>
              </p:nvSpPr>
              <p:spPr>
                <a:xfrm>
                  <a:off x="4363974" y="4398318"/>
                  <a:ext cx="298400" cy="207749"/>
                </a:xfrm>
                <a:prstGeom prst="rect">
                  <a:avLst/>
                </a:prstGeom>
                <a:noFill/>
                <a:ln>
                  <a:noFill/>
                </a:ln>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0.6</a:t>
                  </a:r>
                </a:p>
              </p:txBody>
            </p:sp>
            <p:sp>
              <p:nvSpPr>
                <p:cNvPr id="25" name="TextBox 24">
                  <a:extLst>
                    <a:ext uri="{FF2B5EF4-FFF2-40B4-BE49-F238E27FC236}">
                      <a16:creationId xmlns:a16="http://schemas.microsoft.com/office/drawing/2014/main" id="{07DBCE6A-F293-F186-0886-E45CA92799EA}"/>
                    </a:ext>
                  </a:extLst>
                </p:cNvPr>
                <p:cNvSpPr txBox="1"/>
                <p:nvPr/>
              </p:nvSpPr>
              <p:spPr>
                <a:xfrm>
                  <a:off x="3676421" y="4398318"/>
                  <a:ext cx="298400" cy="207749"/>
                </a:xfrm>
                <a:prstGeom prst="rect">
                  <a:avLst/>
                </a:prstGeom>
                <a:noFill/>
                <a:ln>
                  <a:noFill/>
                </a:ln>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0.4</a:t>
                  </a:r>
                </a:p>
              </p:txBody>
            </p:sp>
            <p:sp>
              <p:nvSpPr>
                <p:cNvPr id="26" name="TextBox 25">
                  <a:extLst>
                    <a:ext uri="{FF2B5EF4-FFF2-40B4-BE49-F238E27FC236}">
                      <a16:creationId xmlns:a16="http://schemas.microsoft.com/office/drawing/2014/main" id="{15218F88-ACF0-767E-8352-848AC26A865A}"/>
                    </a:ext>
                  </a:extLst>
                </p:cNvPr>
                <p:cNvSpPr txBox="1"/>
                <p:nvPr/>
              </p:nvSpPr>
              <p:spPr>
                <a:xfrm>
                  <a:off x="6434006" y="4398318"/>
                  <a:ext cx="298400" cy="207749"/>
                </a:xfrm>
                <a:prstGeom prst="rect">
                  <a:avLst/>
                </a:prstGeom>
                <a:noFill/>
                <a:ln>
                  <a:noFill/>
                </a:ln>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1.2</a:t>
                  </a:r>
                </a:p>
              </p:txBody>
            </p:sp>
          </p:grpSp>
        </p:grpSp>
        <p:grpSp>
          <p:nvGrpSpPr>
            <p:cNvPr id="10" name="Group 9">
              <a:extLst>
                <a:ext uri="{FF2B5EF4-FFF2-40B4-BE49-F238E27FC236}">
                  <a16:creationId xmlns:a16="http://schemas.microsoft.com/office/drawing/2014/main" id="{2CF2DE83-02C6-BD03-7FA0-4FAEAB3D70E7}"/>
                </a:ext>
              </a:extLst>
            </p:cNvPr>
            <p:cNvGrpSpPr/>
            <p:nvPr/>
          </p:nvGrpSpPr>
          <p:grpSpPr>
            <a:xfrm>
              <a:off x="1509504" y="4487797"/>
              <a:ext cx="990600" cy="176923"/>
              <a:chOff x="4809292" y="4328771"/>
              <a:chExt cx="990600" cy="176923"/>
            </a:xfrm>
          </p:grpSpPr>
          <p:cxnSp>
            <p:nvCxnSpPr>
              <p:cNvPr id="14" name="Straight Arrow Connector 13">
                <a:extLst>
                  <a:ext uri="{FF2B5EF4-FFF2-40B4-BE49-F238E27FC236}">
                    <a16:creationId xmlns:a16="http://schemas.microsoft.com/office/drawing/2014/main" id="{07CA71FB-D2C0-5B4A-413A-FBF41715E515}"/>
                  </a:ext>
                </a:extLst>
              </p:cNvPr>
              <p:cNvCxnSpPr>
                <a:cxnSpLocks/>
              </p:cNvCxnSpPr>
              <p:nvPr/>
            </p:nvCxnSpPr>
            <p:spPr>
              <a:xfrm flipH="1">
                <a:off x="4809292" y="4369412"/>
                <a:ext cx="990600" cy="7014"/>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A6C430B-2055-B85C-F819-1792847D86B1}"/>
                  </a:ext>
                </a:extLst>
              </p:cNvPr>
              <p:cNvSpPr txBox="1"/>
              <p:nvPr/>
            </p:nvSpPr>
            <p:spPr>
              <a:xfrm>
                <a:off x="4977557" y="4328771"/>
                <a:ext cx="806952" cy="176923"/>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Favors CDK4/6i</a:t>
                </a:r>
              </a:p>
            </p:txBody>
          </p:sp>
        </p:grpSp>
        <p:grpSp>
          <p:nvGrpSpPr>
            <p:cNvPr id="11" name="Group 10">
              <a:extLst>
                <a:ext uri="{FF2B5EF4-FFF2-40B4-BE49-F238E27FC236}">
                  <a16:creationId xmlns:a16="http://schemas.microsoft.com/office/drawing/2014/main" id="{2B2FDFA3-E037-AC75-AB3F-2D7F447ED335}"/>
                </a:ext>
              </a:extLst>
            </p:cNvPr>
            <p:cNvGrpSpPr/>
            <p:nvPr/>
          </p:nvGrpSpPr>
          <p:grpSpPr>
            <a:xfrm>
              <a:off x="2596520" y="4487797"/>
              <a:ext cx="762000" cy="176923"/>
              <a:chOff x="5832700" y="4328771"/>
              <a:chExt cx="762000" cy="176923"/>
            </a:xfrm>
          </p:grpSpPr>
          <p:cxnSp>
            <p:nvCxnSpPr>
              <p:cNvPr id="12" name="Straight Arrow Connector 11">
                <a:extLst>
                  <a:ext uri="{FF2B5EF4-FFF2-40B4-BE49-F238E27FC236}">
                    <a16:creationId xmlns:a16="http://schemas.microsoft.com/office/drawing/2014/main" id="{68F3C3ED-99A2-8D5B-DFB7-DA1DC59BFFC7}"/>
                  </a:ext>
                </a:extLst>
              </p:cNvPr>
              <p:cNvCxnSpPr>
                <a:cxnSpLocks/>
              </p:cNvCxnSpPr>
              <p:nvPr/>
            </p:nvCxnSpPr>
            <p:spPr>
              <a:xfrm>
                <a:off x="5832700" y="4369412"/>
                <a:ext cx="762000" cy="0"/>
              </a:xfrm>
              <a:prstGeom prst="straightConnector1">
                <a:avLst/>
              </a:prstGeom>
              <a:ln w="127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FF46DE9-21ED-E499-A9BF-FABE5AFE18EB}"/>
                  </a:ext>
                </a:extLst>
              </p:cNvPr>
              <p:cNvSpPr txBox="1"/>
              <p:nvPr/>
            </p:nvSpPr>
            <p:spPr>
              <a:xfrm>
                <a:off x="5842996" y="4328771"/>
                <a:ext cx="655468" cy="176923"/>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a:ln>
                      <a:noFill/>
                    </a:ln>
                    <a:solidFill>
                      <a:prstClr val="black"/>
                    </a:solidFill>
                    <a:effectLst/>
                    <a:uLnTx/>
                    <a:uFillTx/>
                    <a:latin typeface="Arial" panose="020B0604020202020204" pitchFamily="34" charset="0"/>
                    <a:ea typeface="MS PGothic" charset="0"/>
                    <a:cs typeface="Arial" panose="020B0604020202020204" pitchFamily="34" charset="0"/>
                  </a:rPr>
                  <a:t>Favors PBO</a:t>
                </a:r>
              </a:p>
            </p:txBody>
          </p:sp>
        </p:grpSp>
      </p:grpSp>
      <p:sp>
        <p:nvSpPr>
          <p:cNvPr id="27" name="Rectangle 26">
            <a:extLst>
              <a:ext uri="{FF2B5EF4-FFF2-40B4-BE49-F238E27FC236}">
                <a16:creationId xmlns:a16="http://schemas.microsoft.com/office/drawing/2014/main" id="{75A4001C-4403-6FBA-0842-F1D119F95BF4}"/>
              </a:ext>
            </a:extLst>
          </p:cNvPr>
          <p:cNvSpPr/>
          <p:nvPr/>
        </p:nvSpPr>
        <p:spPr>
          <a:xfrm>
            <a:off x="6424882" y="5196879"/>
            <a:ext cx="152357" cy="105203"/>
          </a:xfrm>
          <a:prstGeom prst="rect">
            <a:avLst/>
          </a:prstGeom>
          <a:solidFill>
            <a:srgbClr val="126278"/>
          </a:solidFill>
          <a:ln w="28575">
            <a:solidFill>
              <a:srgbClr val="12627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28" name="Straight Connector 27">
            <a:extLst>
              <a:ext uri="{FF2B5EF4-FFF2-40B4-BE49-F238E27FC236}">
                <a16:creationId xmlns:a16="http://schemas.microsoft.com/office/drawing/2014/main" id="{799AB720-618D-FA82-376A-95AC8B7E3820}"/>
              </a:ext>
            </a:extLst>
          </p:cNvPr>
          <p:cNvCxnSpPr>
            <a:cxnSpLocks/>
          </p:cNvCxnSpPr>
          <p:nvPr/>
        </p:nvCxnSpPr>
        <p:spPr>
          <a:xfrm>
            <a:off x="5894007" y="5239328"/>
            <a:ext cx="1604941" cy="0"/>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ECBDB23-052F-0CDF-BE2F-C7FF7FA5684A}"/>
              </a:ext>
            </a:extLst>
          </p:cNvPr>
          <p:cNvCxnSpPr/>
          <p:nvPr/>
        </p:nvCxnSpPr>
        <p:spPr>
          <a:xfrm>
            <a:off x="5894007" y="5157881"/>
            <a:ext cx="0" cy="156601"/>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CC2443D-E1BF-1082-BADC-B1DFE34D38A6}"/>
              </a:ext>
            </a:extLst>
          </p:cNvPr>
          <p:cNvCxnSpPr>
            <a:cxnSpLocks/>
          </p:cNvCxnSpPr>
          <p:nvPr/>
        </p:nvCxnSpPr>
        <p:spPr>
          <a:xfrm>
            <a:off x="7498947" y="5160013"/>
            <a:ext cx="0" cy="156601"/>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E50C700-1ED2-315F-33AD-65C2ADF19129}"/>
              </a:ext>
            </a:extLst>
          </p:cNvPr>
          <p:cNvCxnSpPr>
            <a:cxnSpLocks/>
          </p:cNvCxnSpPr>
          <p:nvPr/>
        </p:nvCxnSpPr>
        <p:spPr>
          <a:xfrm>
            <a:off x="6040233" y="3012723"/>
            <a:ext cx="1600200" cy="0"/>
          </a:xfrm>
          <a:prstGeom prst="line">
            <a:avLst/>
          </a:prstGeom>
          <a:ln w="28575">
            <a:solidFill>
              <a:srgbClr val="8A0045"/>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5EA0CE71-7ECA-E2FE-F2F7-7608A86C2E7D}"/>
              </a:ext>
            </a:extLst>
          </p:cNvPr>
          <p:cNvSpPr/>
          <p:nvPr/>
        </p:nvSpPr>
        <p:spPr>
          <a:xfrm>
            <a:off x="6938015" y="2450149"/>
            <a:ext cx="152357" cy="105203"/>
          </a:xfrm>
          <a:prstGeom prst="rect">
            <a:avLst/>
          </a:prstGeom>
          <a:solidFill>
            <a:srgbClr val="7800A2"/>
          </a:solidFill>
          <a:ln w="28575">
            <a:solidFill>
              <a:srgbClr val="7800A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33" name="Straight Connector 32">
            <a:extLst>
              <a:ext uri="{FF2B5EF4-FFF2-40B4-BE49-F238E27FC236}">
                <a16:creationId xmlns:a16="http://schemas.microsoft.com/office/drawing/2014/main" id="{8E95EE8C-DC3F-DA09-EB17-C62D6D8328F8}"/>
              </a:ext>
            </a:extLst>
          </p:cNvPr>
          <p:cNvCxnSpPr>
            <a:cxnSpLocks/>
          </p:cNvCxnSpPr>
          <p:nvPr/>
        </p:nvCxnSpPr>
        <p:spPr>
          <a:xfrm flipV="1">
            <a:off x="6228576" y="2501569"/>
            <a:ext cx="1788051" cy="2585"/>
          </a:xfrm>
          <a:prstGeom prst="line">
            <a:avLst/>
          </a:prstGeom>
          <a:ln w="28575">
            <a:solidFill>
              <a:srgbClr val="7800A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FB19DF1-0376-58A7-C04D-95EFFF460594}"/>
              </a:ext>
            </a:extLst>
          </p:cNvPr>
          <p:cNvCxnSpPr>
            <a:cxnSpLocks/>
          </p:cNvCxnSpPr>
          <p:nvPr/>
        </p:nvCxnSpPr>
        <p:spPr>
          <a:xfrm>
            <a:off x="6213355" y="2432214"/>
            <a:ext cx="0" cy="156601"/>
          </a:xfrm>
          <a:prstGeom prst="line">
            <a:avLst/>
          </a:prstGeom>
          <a:ln w="28575">
            <a:solidFill>
              <a:srgbClr val="7800A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030BCB6B-C9E9-DD41-4A51-F8E8938FF519}"/>
              </a:ext>
            </a:extLst>
          </p:cNvPr>
          <p:cNvCxnSpPr>
            <a:cxnSpLocks/>
          </p:cNvCxnSpPr>
          <p:nvPr/>
        </p:nvCxnSpPr>
        <p:spPr>
          <a:xfrm>
            <a:off x="8021379" y="2432214"/>
            <a:ext cx="0" cy="156601"/>
          </a:xfrm>
          <a:prstGeom prst="line">
            <a:avLst/>
          </a:prstGeom>
          <a:ln w="28575">
            <a:solidFill>
              <a:srgbClr val="7800A2"/>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75B5DDC-52B0-FC88-5E57-FBB154967DEE}"/>
              </a:ext>
            </a:extLst>
          </p:cNvPr>
          <p:cNvCxnSpPr/>
          <p:nvPr/>
        </p:nvCxnSpPr>
        <p:spPr>
          <a:xfrm>
            <a:off x="6040235" y="2931370"/>
            <a:ext cx="0" cy="156601"/>
          </a:xfrm>
          <a:prstGeom prst="line">
            <a:avLst/>
          </a:prstGeom>
          <a:ln w="28575">
            <a:solidFill>
              <a:srgbClr val="8A0045"/>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EC913E0-591E-5C83-82B0-D08627F36784}"/>
              </a:ext>
            </a:extLst>
          </p:cNvPr>
          <p:cNvCxnSpPr>
            <a:cxnSpLocks/>
          </p:cNvCxnSpPr>
          <p:nvPr/>
        </p:nvCxnSpPr>
        <p:spPr>
          <a:xfrm>
            <a:off x="7645175" y="2922866"/>
            <a:ext cx="0" cy="156601"/>
          </a:xfrm>
          <a:prstGeom prst="line">
            <a:avLst/>
          </a:prstGeom>
          <a:ln w="28575">
            <a:solidFill>
              <a:srgbClr val="8A0045"/>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4E74EEC7-8188-29F2-FCB3-50E7DFB15607}"/>
              </a:ext>
            </a:extLst>
          </p:cNvPr>
          <p:cNvSpPr/>
          <p:nvPr/>
        </p:nvSpPr>
        <p:spPr>
          <a:xfrm>
            <a:off x="6428115" y="4595056"/>
            <a:ext cx="152357" cy="105203"/>
          </a:xfrm>
          <a:prstGeom prst="rect">
            <a:avLst/>
          </a:prstGeom>
          <a:solidFill>
            <a:srgbClr val="126278"/>
          </a:solidFill>
          <a:ln w="28575">
            <a:solidFill>
              <a:srgbClr val="12627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39" name="Straight Connector 38">
            <a:extLst>
              <a:ext uri="{FF2B5EF4-FFF2-40B4-BE49-F238E27FC236}">
                <a16:creationId xmlns:a16="http://schemas.microsoft.com/office/drawing/2014/main" id="{88788537-AF6A-24E2-0B50-1B030FC2FB92}"/>
              </a:ext>
            </a:extLst>
          </p:cNvPr>
          <p:cNvCxnSpPr>
            <a:cxnSpLocks/>
          </p:cNvCxnSpPr>
          <p:nvPr/>
        </p:nvCxnSpPr>
        <p:spPr>
          <a:xfrm flipV="1">
            <a:off x="5751107" y="4655327"/>
            <a:ext cx="1874520" cy="7723"/>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FCCD960-273C-8A5B-49AF-B93C0865E345}"/>
              </a:ext>
            </a:extLst>
          </p:cNvPr>
          <p:cNvCxnSpPr>
            <a:cxnSpLocks/>
          </p:cNvCxnSpPr>
          <p:nvPr/>
        </p:nvCxnSpPr>
        <p:spPr>
          <a:xfrm>
            <a:off x="5751103" y="4583962"/>
            <a:ext cx="0" cy="156601"/>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50AEBCC-ABE1-5F88-7FE1-1C00BA847B4D}"/>
              </a:ext>
            </a:extLst>
          </p:cNvPr>
          <p:cNvCxnSpPr>
            <a:cxnSpLocks/>
          </p:cNvCxnSpPr>
          <p:nvPr/>
        </p:nvCxnSpPr>
        <p:spPr>
          <a:xfrm>
            <a:off x="7632947" y="4583956"/>
            <a:ext cx="0" cy="156601"/>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E28B4148-C3F9-4B4B-F5E0-DAF04C9BE8A5}"/>
              </a:ext>
            </a:extLst>
          </p:cNvPr>
          <p:cNvSpPr/>
          <p:nvPr/>
        </p:nvSpPr>
        <p:spPr>
          <a:xfrm>
            <a:off x="6682359" y="2955847"/>
            <a:ext cx="155448" cy="109728"/>
          </a:xfrm>
          <a:prstGeom prst="rect">
            <a:avLst/>
          </a:prstGeom>
          <a:solidFill>
            <a:srgbClr val="8A0045"/>
          </a:solidFill>
          <a:ln w="28575">
            <a:solidFill>
              <a:srgbClr val="8A0045"/>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43" name="Straight Connector 42">
            <a:extLst>
              <a:ext uri="{FF2B5EF4-FFF2-40B4-BE49-F238E27FC236}">
                <a16:creationId xmlns:a16="http://schemas.microsoft.com/office/drawing/2014/main" id="{E9FE1695-054F-8F12-AC9C-1FD559B9C507}"/>
              </a:ext>
            </a:extLst>
          </p:cNvPr>
          <p:cNvCxnSpPr>
            <a:cxnSpLocks/>
          </p:cNvCxnSpPr>
          <p:nvPr/>
        </p:nvCxnSpPr>
        <p:spPr>
          <a:xfrm>
            <a:off x="6182149" y="4051789"/>
            <a:ext cx="1371600" cy="0"/>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326DDD3B-185F-A8DD-6DB2-6F35912B0870}"/>
              </a:ext>
            </a:extLst>
          </p:cNvPr>
          <p:cNvSpPr/>
          <p:nvPr/>
        </p:nvSpPr>
        <p:spPr>
          <a:xfrm>
            <a:off x="6706327" y="3999858"/>
            <a:ext cx="154483" cy="141964"/>
          </a:xfrm>
          <a:prstGeom prst="rect">
            <a:avLst/>
          </a:prstGeom>
          <a:solidFill>
            <a:srgbClr val="126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45" name="Straight Connector 44">
            <a:extLst>
              <a:ext uri="{FF2B5EF4-FFF2-40B4-BE49-F238E27FC236}">
                <a16:creationId xmlns:a16="http://schemas.microsoft.com/office/drawing/2014/main" id="{6227D117-7643-3837-5256-C3D926A34C58}"/>
              </a:ext>
            </a:extLst>
          </p:cNvPr>
          <p:cNvCxnSpPr/>
          <p:nvPr/>
        </p:nvCxnSpPr>
        <p:spPr>
          <a:xfrm>
            <a:off x="6180391" y="3968909"/>
            <a:ext cx="0" cy="156601"/>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C5579D7-5351-F0A1-AFF1-C5C644FF28E6}"/>
              </a:ext>
            </a:extLst>
          </p:cNvPr>
          <p:cNvCxnSpPr>
            <a:cxnSpLocks/>
          </p:cNvCxnSpPr>
          <p:nvPr/>
        </p:nvCxnSpPr>
        <p:spPr>
          <a:xfrm>
            <a:off x="7556732" y="3968909"/>
            <a:ext cx="0" cy="156601"/>
          </a:xfrm>
          <a:prstGeom prst="line">
            <a:avLst/>
          </a:prstGeom>
          <a:ln w="28575">
            <a:solidFill>
              <a:srgbClr val="126278"/>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A2684AE1-10FB-48B0-809E-1DBB31AD558D}"/>
              </a:ext>
            </a:extLst>
          </p:cNvPr>
          <p:cNvSpPr txBox="1"/>
          <p:nvPr/>
        </p:nvSpPr>
        <p:spPr>
          <a:xfrm rot="16200000">
            <a:off x="-163569" y="2153251"/>
            <a:ext cx="916923"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7800A2"/>
                </a:solidFill>
                <a:effectLst/>
                <a:uLnTx/>
                <a:uFillTx/>
                <a:latin typeface="Arial" panose="020B0604020202020204"/>
                <a:ea typeface="MS PGothic" charset="0"/>
                <a:cs typeface="+mn-cs"/>
              </a:rPr>
              <a:t>PAL</a:t>
            </a:r>
          </a:p>
        </p:txBody>
      </p:sp>
      <p:sp>
        <p:nvSpPr>
          <p:cNvPr id="49" name="TextBox 48">
            <a:extLst>
              <a:ext uri="{FF2B5EF4-FFF2-40B4-BE49-F238E27FC236}">
                <a16:creationId xmlns:a16="http://schemas.microsoft.com/office/drawing/2014/main" id="{56BB9A49-4786-D1ED-0446-5EC7F00A8EC0}"/>
              </a:ext>
            </a:extLst>
          </p:cNvPr>
          <p:cNvSpPr txBox="1"/>
          <p:nvPr/>
        </p:nvSpPr>
        <p:spPr>
          <a:xfrm rot="16200000">
            <a:off x="-164153" y="3070168"/>
            <a:ext cx="916917"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A0045"/>
                </a:solidFill>
                <a:effectLst/>
                <a:uLnTx/>
                <a:uFillTx/>
                <a:latin typeface="Arial" panose="020B0604020202020204"/>
                <a:ea typeface="MS PGothic" charset="0"/>
                <a:cs typeface="+mn-cs"/>
              </a:rPr>
              <a:t>ABE</a:t>
            </a:r>
          </a:p>
        </p:txBody>
      </p:sp>
      <p:sp>
        <p:nvSpPr>
          <p:cNvPr id="50" name="TextBox 49">
            <a:extLst>
              <a:ext uri="{FF2B5EF4-FFF2-40B4-BE49-F238E27FC236}">
                <a16:creationId xmlns:a16="http://schemas.microsoft.com/office/drawing/2014/main" id="{BD2324FA-B971-EF41-6CFC-8E5242CAFCD2}"/>
              </a:ext>
            </a:extLst>
          </p:cNvPr>
          <p:cNvSpPr txBox="1"/>
          <p:nvPr/>
        </p:nvSpPr>
        <p:spPr>
          <a:xfrm rot="16200000">
            <a:off x="-562158" y="4415316"/>
            <a:ext cx="1733076" cy="33855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91B1"/>
                </a:solidFill>
                <a:effectLst/>
                <a:uLnTx/>
                <a:uFillTx/>
                <a:latin typeface="Arial" panose="020B0604020202020204"/>
                <a:ea typeface="MS PGothic" charset="0"/>
                <a:cs typeface="+mn-cs"/>
              </a:rPr>
              <a:t>RIBO</a:t>
            </a:r>
          </a:p>
        </p:txBody>
      </p:sp>
      <p:cxnSp>
        <p:nvCxnSpPr>
          <p:cNvPr id="51" name="Straight Connector 50">
            <a:extLst>
              <a:ext uri="{FF2B5EF4-FFF2-40B4-BE49-F238E27FC236}">
                <a16:creationId xmlns:a16="http://schemas.microsoft.com/office/drawing/2014/main" id="{C926FD30-CEFD-FFC1-50E5-A3015AC11657}"/>
              </a:ext>
            </a:extLst>
          </p:cNvPr>
          <p:cNvCxnSpPr>
            <a:cxnSpLocks/>
          </p:cNvCxnSpPr>
          <p:nvPr/>
        </p:nvCxnSpPr>
        <p:spPr>
          <a:xfrm>
            <a:off x="6957380" y="2116341"/>
            <a:ext cx="1629315" cy="0"/>
          </a:xfrm>
          <a:prstGeom prst="line">
            <a:avLst/>
          </a:prstGeom>
          <a:ln w="28575">
            <a:solidFill>
              <a:srgbClr val="7800A2"/>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C0F3AF24-5586-3910-D96E-7B9697D4D91B}"/>
              </a:ext>
            </a:extLst>
          </p:cNvPr>
          <p:cNvSpPr/>
          <p:nvPr/>
        </p:nvSpPr>
        <p:spPr>
          <a:xfrm>
            <a:off x="7679706" y="2048396"/>
            <a:ext cx="152357" cy="105203"/>
          </a:xfrm>
          <a:prstGeom prst="rect">
            <a:avLst/>
          </a:prstGeom>
          <a:solidFill>
            <a:srgbClr val="7800A2"/>
          </a:solidFill>
          <a:ln w="28575">
            <a:solidFill>
              <a:srgbClr val="7800A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cxnSp>
        <p:nvCxnSpPr>
          <p:cNvPr id="53" name="Straight Connector 52">
            <a:extLst>
              <a:ext uri="{FF2B5EF4-FFF2-40B4-BE49-F238E27FC236}">
                <a16:creationId xmlns:a16="http://schemas.microsoft.com/office/drawing/2014/main" id="{C77F139E-79CA-E1AC-E9BD-DA65C96CF6F9}"/>
              </a:ext>
            </a:extLst>
          </p:cNvPr>
          <p:cNvCxnSpPr>
            <a:cxnSpLocks/>
          </p:cNvCxnSpPr>
          <p:nvPr/>
        </p:nvCxnSpPr>
        <p:spPr>
          <a:xfrm>
            <a:off x="6939927" y="2042348"/>
            <a:ext cx="0" cy="156601"/>
          </a:xfrm>
          <a:prstGeom prst="line">
            <a:avLst/>
          </a:prstGeom>
          <a:ln w="28575">
            <a:solidFill>
              <a:srgbClr val="7800A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0E6FB78-B6A4-B821-80D7-B3CD9B691CF2}"/>
              </a:ext>
            </a:extLst>
          </p:cNvPr>
          <p:cNvCxnSpPr>
            <a:cxnSpLocks/>
          </p:cNvCxnSpPr>
          <p:nvPr/>
        </p:nvCxnSpPr>
        <p:spPr>
          <a:xfrm>
            <a:off x="8588456" y="2042348"/>
            <a:ext cx="0" cy="156601"/>
          </a:xfrm>
          <a:prstGeom prst="line">
            <a:avLst/>
          </a:prstGeom>
          <a:ln w="28575">
            <a:solidFill>
              <a:srgbClr val="7800A2"/>
            </a:solidFill>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2ED2FDC4-E717-52DC-D705-960062EF4F50}"/>
              </a:ext>
            </a:extLst>
          </p:cNvPr>
          <p:cNvSpPr/>
          <p:nvPr/>
        </p:nvSpPr>
        <p:spPr>
          <a:xfrm>
            <a:off x="6909527" y="3480221"/>
            <a:ext cx="154483" cy="14196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56" name="Straight Connector 55">
            <a:extLst>
              <a:ext uri="{FF2B5EF4-FFF2-40B4-BE49-F238E27FC236}">
                <a16:creationId xmlns:a16="http://schemas.microsoft.com/office/drawing/2014/main" id="{8C886469-3943-2ED6-CA10-3210B445F558}"/>
              </a:ext>
            </a:extLst>
          </p:cNvPr>
          <p:cNvCxnSpPr>
            <a:cxnSpLocks/>
          </p:cNvCxnSpPr>
          <p:nvPr/>
        </p:nvCxnSpPr>
        <p:spPr>
          <a:xfrm>
            <a:off x="6278587" y="3530600"/>
            <a:ext cx="1747813"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A972E885-CD4E-E23A-EB62-E04A32424B97}"/>
              </a:ext>
            </a:extLst>
          </p:cNvPr>
          <p:cNvCxnSpPr/>
          <p:nvPr/>
        </p:nvCxnSpPr>
        <p:spPr>
          <a:xfrm>
            <a:off x="6299200" y="3449153"/>
            <a:ext cx="0" cy="15660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D72BF96-88F9-96B1-D207-4BAFA2E61690}"/>
              </a:ext>
            </a:extLst>
          </p:cNvPr>
          <p:cNvCxnSpPr>
            <a:cxnSpLocks/>
          </p:cNvCxnSpPr>
          <p:nvPr/>
        </p:nvCxnSpPr>
        <p:spPr>
          <a:xfrm>
            <a:off x="8026400" y="3459229"/>
            <a:ext cx="0" cy="156601"/>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48CFCE0-B121-856F-C249-52FF0966E213}"/>
              </a:ext>
            </a:extLst>
          </p:cNvPr>
          <p:cNvSpPr txBox="1"/>
          <p:nvPr/>
        </p:nvSpPr>
        <p:spPr>
          <a:xfrm>
            <a:off x="363206" y="5688475"/>
            <a:ext cx="4351714"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S PGothic" charset="0"/>
                <a:cs typeface="+mn-cs"/>
              </a:rPr>
              <a:t>PARSIFAL-LONG: </a:t>
            </a:r>
            <a:r>
              <a:rPr kumimoji="0" lang="en-US" sz="2400" b="1" i="0" u="none" strike="noStrike" kern="1200" cap="none" spc="0" normalizeH="0" baseline="0" noProof="0" dirty="0" err="1">
                <a:ln>
                  <a:noFill/>
                </a:ln>
                <a:solidFill>
                  <a:prstClr val="black"/>
                </a:solidFill>
                <a:effectLst/>
                <a:uLnTx/>
                <a:uFillTx/>
                <a:latin typeface="Calibri"/>
                <a:ea typeface="MS PGothic" charset="0"/>
                <a:cs typeface="+mn-cs"/>
              </a:rPr>
              <a:t>mOS</a:t>
            </a:r>
            <a:r>
              <a:rPr kumimoji="0" lang="en-US" sz="2400" b="1" i="0" u="none" strike="noStrike" kern="1200" cap="none" spc="0" normalizeH="0" baseline="0" noProof="0" dirty="0">
                <a:ln>
                  <a:noFill/>
                </a:ln>
                <a:solidFill>
                  <a:prstClr val="black"/>
                </a:solidFill>
                <a:effectLst/>
                <a:uLnTx/>
                <a:uFillTx/>
                <a:latin typeface="Calibri"/>
                <a:ea typeface="MS PGothic" charset="0"/>
                <a:cs typeface="+mn-cs"/>
              </a:rPr>
              <a:t> 65 months</a:t>
            </a:r>
          </a:p>
        </p:txBody>
      </p:sp>
      <p:sp>
        <p:nvSpPr>
          <p:cNvPr id="59" name="TextBox 58">
            <a:extLst>
              <a:ext uri="{FF2B5EF4-FFF2-40B4-BE49-F238E27FC236}">
                <a16:creationId xmlns:a16="http://schemas.microsoft.com/office/drawing/2014/main" id="{29A82C7C-9DBB-6011-4E34-4964FECAD252}"/>
              </a:ext>
            </a:extLst>
          </p:cNvPr>
          <p:cNvSpPr txBox="1"/>
          <p:nvPr/>
        </p:nvSpPr>
        <p:spPr>
          <a:xfrm>
            <a:off x="8544272" y="6539875"/>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935815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6837E-2610-9A69-FE05-9C2B09227A4D}"/>
              </a:ext>
            </a:extLst>
          </p:cNvPr>
          <p:cNvSpPr>
            <a:spLocks noGrp="1"/>
          </p:cNvSpPr>
          <p:nvPr>
            <p:ph type="title"/>
          </p:nvPr>
        </p:nvSpPr>
        <p:spPr/>
        <p:txBody>
          <a:bodyPr/>
          <a:lstStyle/>
          <a:p>
            <a:r>
              <a:rPr lang="en-US" dirty="0"/>
              <a:t>MONARCH 3 OS</a:t>
            </a:r>
          </a:p>
        </p:txBody>
      </p:sp>
      <p:sp>
        <p:nvSpPr>
          <p:cNvPr id="3" name="Content Placeholder 2">
            <a:extLst>
              <a:ext uri="{FF2B5EF4-FFF2-40B4-BE49-F238E27FC236}">
                <a16:creationId xmlns:a16="http://schemas.microsoft.com/office/drawing/2014/main" id="{3CCA664C-C129-FDA7-6EF9-EE3FABDEDFEF}"/>
              </a:ext>
            </a:extLst>
          </p:cNvPr>
          <p:cNvSpPr>
            <a:spLocks noGrp="1"/>
          </p:cNvSpPr>
          <p:nvPr>
            <p:ph idx="1"/>
          </p:nvPr>
        </p:nvSpPr>
        <p:spPr/>
        <p:txBody>
          <a:bodyPr/>
          <a:lstStyle/>
          <a:p>
            <a:r>
              <a:rPr lang="en-US" dirty="0"/>
              <a:t>Smaller trial than other 1L CDK4/6i trials: 2:1 randomization and split alpha create statistical challenges versus the other larger trials</a:t>
            </a:r>
          </a:p>
          <a:p>
            <a:r>
              <a:rPr lang="en-US" dirty="0"/>
              <a:t>OS benefits are somewhat washed out with subsequent therapies</a:t>
            </a:r>
          </a:p>
          <a:p>
            <a:r>
              <a:rPr lang="en-US" dirty="0"/>
              <a:t>1 in 5 patients without progression at 8 years</a:t>
            </a:r>
          </a:p>
          <a:p>
            <a:r>
              <a:rPr lang="en-US" dirty="0"/>
              <a:t>PARSIFAL-LONG – 65-month median OS for palbociclib, may revive interest in the agent</a:t>
            </a:r>
          </a:p>
          <a:p>
            <a:r>
              <a:rPr lang="en-US" dirty="0"/>
              <a:t>For now, tend to select ribociclib, but abemaciclib is a reasonable alternative, especially if ribociclib not feasible</a:t>
            </a:r>
          </a:p>
        </p:txBody>
      </p:sp>
      <p:sp>
        <p:nvSpPr>
          <p:cNvPr id="5" name="TextBox 4">
            <a:extLst>
              <a:ext uri="{FF2B5EF4-FFF2-40B4-BE49-F238E27FC236}">
                <a16:creationId xmlns:a16="http://schemas.microsoft.com/office/drawing/2014/main" id="{78C76C22-30A5-4EC5-1547-6DE391E65ED5}"/>
              </a:ext>
            </a:extLst>
          </p:cNvPr>
          <p:cNvSpPr txBox="1"/>
          <p:nvPr/>
        </p:nvSpPr>
        <p:spPr>
          <a:xfrm>
            <a:off x="11582400" y="6490211"/>
            <a:ext cx="418256" cy="274320"/>
          </a:xfrm>
          <a:prstGeom prst="rect">
            <a:avLst/>
          </a:prstGeom>
          <a:solidFill>
            <a:srgbClr val="4D4D4E"/>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A236"/>
              </a:solidFill>
              <a:effectLst/>
              <a:uLnTx/>
              <a:uFillTx/>
              <a:latin typeface="Arial" pitchFamily="-72" charset="0"/>
              <a:ea typeface="MS PGothic" charset="0"/>
            </a:endParaRPr>
          </a:p>
        </p:txBody>
      </p:sp>
      <p:sp>
        <p:nvSpPr>
          <p:cNvPr id="4" name="TextBox 3">
            <a:extLst>
              <a:ext uri="{FF2B5EF4-FFF2-40B4-BE49-F238E27FC236}">
                <a16:creationId xmlns:a16="http://schemas.microsoft.com/office/drawing/2014/main" id="{F50DBE61-1871-1AB4-964B-1A00BD13934B}"/>
              </a:ext>
            </a:extLst>
          </p:cNvPr>
          <p:cNvSpPr txBox="1"/>
          <p:nvPr/>
        </p:nvSpPr>
        <p:spPr>
          <a:xfrm>
            <a:off x="8544272" y="6539875"/>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42302098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lang="en-US" sz="3200" dirty="0">
                <a:solidFill>
                  <a:srgbClr val="0432FF"/>
                </a:solidFill>
                <a:latin typeface="Calibri" panose="020F0502020204030204" pitchFamily="34" charset="0"/>
                <a:cs typeface="Calibri" panose="020F0502020204030204" pitchFamily="34" charset="0"/>
              </a:rPr>
              <a:t>Capivasertib</a:t>
            </a:r>
            <a:endPar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endParaRP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152614"/>
            <a:ext cx="10876830" cy="1708160"/>
          </a:xfrm>
          <a:prstGeom prst="rect">
            <a:avLst/>
          </a:prstGeom>
          <a:noFill/>
        </p:spPr>
        <p:txBody>
          <a:bodyPr wrap="square">
            <a:spAutoFit/>
          </a:bodyPr>
          <a:lstStyle/>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Turner NC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Capivasertib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hormone receptor-positive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Engl</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Med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2023;388(22):2058-70.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Howell S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Capivasertib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fulvestrant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patients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aromatase inhibitor-resistant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HR positive/HER2-negative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Exploratory analysis of PFS by AKT pathway gene from the Phase 3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CAPItello-291</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trial. San Antonio Breast Cancer Symposium 2023;Abstract PS17-03.</a:t>
            </a:r>
          </a:p>
        </p:txBody>
      </p:sp>
    </p:spTree>
    <p:custDataLst>
      <p:tags r:id="rId1"/>
    </p:custDataLst>
    <p:extLst>
      <p:ext uri="{BB962C8B-B14F-4D97-AF65-F5344CB8AC3E}">
        <p14:creationId xmlns:p14="http://schemas.microsoft.com/office/powerpoint/2010/main" val="2328499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 chunk 1, chunk 1">
            <a:extLst>
              <a:ext uri="{FF2B5EF4-FFF2-40B4-BE49-F238E27FC236}">
                <a16:creationId xmlns:a16="http://schemas.microsoft.com/office/drawing/2014/main" id="{EE0AF437-4B28-A739-2090-7D7EE41E9002}"/>
              </a:ext>
            </a:extLst>
          </p:cNvPr>
          <p:cNvSpPr txBox="1"/>
          <p:nvPr/>
        </p:nvSpPr>
        <p:spPr>
          <a:xfrm>
            <a:off x="6151597" y="4249983"/>
            <a:ext cx="2404481" cy="662400"/>
          </a:xfrm>
          <a:prstGeom prst="roundRect">
            <a:avLst/>
          </a:prstGeom>
          <a:solidFill>
            <a:srgbClr val="F2F2F2"/>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oAutofit/>
          </a:bodyPr>
          <a:lstStyle>
            <a:defPPr>
              <a:defRPr lang="en-US"/>
            </a:defPPr>
            <a:lvl1pPr marR="0" lvl="0" indent="0" defTabSz="913829" fontAlgn="auto">
              <a:lnSpc>
                <a:spcPct val="90000"/>
              </a:lnSpc>
              <a:spcBef>
                <a:spcPts val="0"/>
              </a:spcBef>
              <a:spcAft>
                <a:spcPts val="600"/>
              </a:spcAft>
              <a:buClrTx/>
              <a:buSzTx/>
              <a:buFontTx/>
              <a:buNone/>
              <a:tabLs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84137" marR="0" lvl="0" indent="0" algn="ctr" defTabSz="913806" rtl="0" eaLnBrk="1" fontAlgn="auto" latinLnBrk="0" hangingPunct="1">
              <a:lnSpc>
                <a:spcPct val="9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rPr>
              <a:t>Twice daily, </a:t>
            </a:r>
          </a:p>
          <a:p>
            <a:pPr marL="84137" marR="0" lvl="0" indent="0" algn="ctr" defTabSz="913806" rtl="0" eaLnBrk="1" fontAlgn="auto" latinLnBrk="0" hangingPunct="1">
              <a:lnSpc>
                <a:spcPct val="9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rPr>
              <a:t>4 days on, 3 days off</a:t>
            </a:r>
          </a:p>
        </p:txBody>
      </p:sp>
      <p:sp>
        <p:nvSpPr>
          <p:cNvPr id="40" name="Rectangle 3, chunk 2, chunk 1">
            <a:extLst>
              <a:ext uri="{FF2B5EF4-FFF2-40B4-BE49-F238E27FC236}">
                <a16:creationId xmlns:a16="http://schemas.microsoft.com/office/drawing/2014/main" id="{B1BA26DB-A530-2A55-06CE-BBF9B20BB8C2}"/>
              </a:ext>
            </a:extLst>
          </p:cNvPr>
          <p:cNvSpPr txBox="1"/>
          <p:nvPr/>
        </p:nvSpPr>
        <p:spPr>
          <a:xfrm>
            <a:off x="6142289" y="5002045"/>
            <a:ext cx="2404481" cy="662400"/>
          </a:xfrm>
          <a:prstGeom prst="roundRect">
            <a:avLst/>
          </a:prstGeom>
          <a:solidFill>
            <a:srgbClr val="F2F2F2"/>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chorCtr="0">
            <a:noAutofit/>
          </a:bodyPr>
          <a:lstStyle>
            <a:defPPr>
              <a:defRPr lang="en-US"/>
            </a:defPPr>
            <a:lvl1pPr defTabSz="913829" fontAlgn="base">
              <a:lnSpc>
                <a:spcPct val="90000"/>
              </a:lnSpc>
              <a:spcBef>
                <a:spcPct val="0"/>
              </a:spcBef>
              <a:spcAft>
                <a:spcPts val="600"/>
              </a:spcAf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84137" marR="0" lvl="0" indent="0" algn="ctr" defTabSz="913806" rtl="0" eaLnBrk="1" fontAlgn="base" latinLnBrk="0" hangingPunct="1">
              <a:lnSpc>
                <a:spcPct val="90000"/>
              </a:lnSpc>
              <a:spcBef>
                <a:spcPct val="0"/>
              </a:spcBef>
              <a:spcAft>
                <a:spcPts val="600"/>
              </a:spcAft>
              <a:buClrTx/>
              <a:buSzTx/>
              <a:buFontTx/>
              <a:buNone/>
              <a:tabLst/>
              <a:defRPr/>
            </a:pPr>
            <a:r>
              <a:rPr kumimoji="0" lang="en-GB" sz="1333"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rPr>
              <a:t>500 mg: cycle 1, days 1 &amp; 15; then every 4 weeks</a:t>
            </a:r>
            <a:endParaRPr kumimoji="0" lang="en-GB" sz="1067"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endParaRPr>
          </a:p>
        </p:txBody>
      </p:sp>
      <p:sp>
        <p:nvSpPr>
          <p:cNvPr id="2" name="Title 1">
            <a:extLst>
              <a:ext uri="{FF2B5EF4-FFF2-40B4-BE49-F238E27FC236}">
                <a16:creationId xmlns:a16="http://schemas.microsoft.com/office/drawing/2014/main" id="{8DAFCA9E-B76D-67C3-C11A-52BF40B9F8D3}"/>
              </a:ext>
            </a:extLst>
          </p:cNvPr>
          <p:cNvSpPr>
            <a:spLocks noGrp="1"/>
          </p:cNvSpPr>
          <p:nvPr>
            <p:ph type="title"/>
          </p:nvPr>
        </p:nvSpPr>
        <p:spPr>
          <a:xfrm>
            <a:off x="307828" y="347009"/>
            <a:ext cx="11687535" cy="672000"/>
          </a:xfrm>
        </p:spPr>
        <p:txBody>
          <a:bodyPr/>
          <a:lstStyle/>
          <a:p>
            <a:r>
              <a:rPr lang="en-US" dirty="0"/>
              <a:t>CAPItello-291: Study overview</a:t>
            </a:r>
          </a:p>
        </p:txBody>
      </p:sp>
      <p:sp>
        <p:nvSpPr>
          <p:cNvPr id="19" name="TextBox 18">
            <a:extLst>
              <a:ext uri="{FF2B5EF4-FFF2-40B4-BE49-F238E27FC236}">
                <a16:creationId xmlns:a16="http://schemas.microsoft.com/office/drawing/2014/main" id="{02C4D067-5648-CF9A-9DA6-ECC4CA1541A3}"/>
              </a:ext>
            </a:extLst>
          </p:cNvPr>
          <p:cNvSpPr txBox="1"/>
          <p:nvPr/>
        </p:nvSpPr>
        <p:spPr>
          <a:xfrm>
            <a:off x="372918" y="1019009"/>
            <a:ext cx="11545655" cy="369332"/>
          </a:xfrm>
          <a:prstGeom prst="rect">
            <a:avLst/>
          </a:prstGeom>
          <a:noFill/>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rPr>
              <a:t>Phase III, randomized, double-blind, placebo-controlled study (NCT04305496)</a:t>
            </a:r>
          </a:p>
        </p:txBody>
      </p:sp>
      <p:sp>
        <p:nvSpPr>
          <p:cNvPr id="7" name="Rectangle: Rounded Corners 50">
            <a:extLst>
              <a:ext uri="{FF2B5EF4-FFF2-40B4-BE49-F238E27FC236}">
                <a16:creationId xmlns:a16="http://schemas.microsoft.com/office/drawing/2014/main" id="{77A68ECE-A2AA-2470-0540-593357D650CA}"/>
              </a:ext>
            </a:extLst>
          </p:cNvPr>
          <p:cNvSpPr/>
          <p:nvPr/>
        </p:nvSpPr>
        <p:spPr>
          <a:xfrm>
            <a:off x="8789819" y="3663215"/>
            <a:ext cx="3102267" cy="1973571"/>
          </a:xfrm>
          <a:prstGeom prst="roundRect">
            <a:avLst>
              <a:gd name="adj" fmla="val 4902"/>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67"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8" name="Rectangle: Rounded Corners 50">
            <a:extLst>
              <a:ext uri="{FF2B5EF4-FFF2-40B4-BE49-F238E27FC236}">
                <a16:creationId xmlns:a16="http://schemas.microsoft.com/office/drawing/2014/main" id="{D9326941-96A4-4FA6-066E-CA0301AF40D3}"/>
              </a:ext>
            </a:extLst>
          </p:cNvPr>
          <p:cNvSpPr/>
          <p:nvPr/>
        </p:nvSpPr>
        <p:spPr>
          <a:xfrm>
            <a:off x="8789819" y="1625775"/>
            <a:ext cx="3102267" cy="1931005"/>
          </a:xfrm>
          <a:prstGeom prst="roundRect">
            <a:avLst>
              <a:gd name="adj" fmla="val 4046"/>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67"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9" name="Rectangle: Rounded Corners 45">
            <a:extLst>
              <a:ext uri="{FF2B5EF4-FFF2-40B4-BE49-F238E27FC236}">
                <a16:creationId xmlns:a16="http://schemas.microsoft.com/office/drawing/2014/main" id="{9AD97304-8F55-7DF2-8334-3DD3D4AE7FA1}"/>
              </a:ext>
            </a:extLst>
          </p:cNvPr>
          <p:cNvSpPr/>
          <p:nvPr/>
        </p:nvSpPr>
        <p:spPr>
          <a:xfrm>
            <a:off x="8925502" y="1732210"/>
            <a:ext cx="2858511" cy="3385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0" marR="0" lvl="0" indent="0" algn="l" defTabSz="45716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30051"/>
                </a:solidFill>
                <a:effectLst/>
                <a:uLnTx/>
                <a:uFillTx/>
                <a:latin typeface="Arial" panose="020B0604020202020204" pitchFamily="34" charset="0"/>
                <a:ea typeface="+mn-ea"/>
                <a:cs typeface="+mn-cs"/>
              </a:rPr>
              <a:t>Dual primary endpoints</a:t>
            </a:r>
            <a:endParaRPr kumimoji="0" lang="en-GB" sz="1600" b="0" i="0" u="none" strike="noStrike" kern="1200" cap="none" spc="0" normalizeH="0" baseline="30000" noProof="0" dirty="0">
              <a:ln>
                <a:noFill/>
              </a:ln>
              <a:solidFill>
                <a:srgbClr val="830051"/>
              </a:solidFill>
              <a:effectLst/>
              <a:uLnTx/>
              <a:uFillTx/>
              <a:latin typeface="Arial" panose="020B0604020202020204" pitchFamily="34" charset="0"/>
              <a:ea typeface="+mn-ea"/>
              <a:cs typeface="+mn-cs"/>
            </a:endParaRPr>
          </a:p>
        </p:txBody>
      </p:sp>
      <p:sp>
        <p:nvSpPr>
          <p:cNvPr id="10" name="Rectangle: Rounded Corners 46">
            <a:extLst>
              <a:ext uri="{FF2B5EF4-FFF2-40B4-BE49-F238E27FC236}">
                <a16:creationId xmlns:a16="http://schemas.microsoft.com/office/drawing/2014/main" id="{E349C110-1946-62FB-E1E7-E54FF24CBAC6}"/>
              </a:ext>
            </a:extLst>
          </p:cNvPr>
          <p:cNvSpPr/>
          <p:nvPr/>
        </p:nvSpPr>
        <p:spPr>
          <a:xfrm>
            <a:off x="8920565" y="3760420"/>
            <a:ext cx="3091603" cy="338554"/>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marL="0" marR="0" lvl="0" indent="0" algn="l" defTabSz="45716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830051"/>
                </a:solidFill>
                <a:effectLst/>
                <a:uLnTx/>
                <a:uFillTx/>
                <a:latin typeface="Arial" panose="020B0604020202020204" pitchFamily="34" charset="0"/>
                <a:ea typeface="+mn-ea"/>
                <a:cs typeface="+mn-cs"/>
              </a:rPr>
              <a:t>Key secondary endpoints</a:t>
            </a:r>
            <a:endParaRPr kumimoji="0" lang="en-GB" sz="1600" b="1" i="0" u="none" strike="noStrike" kern="1200" cap="none" spc="0" normalizeH="0" baseline="30000" noProof="0" dirty="0">
              <a:ln>
                <a:noFill/>
              </a:ln>
              <a:solidFill>
                <a:srgbClr val="830051"/>
              </a:solidFill>
              <a:effectLst/>
              <a:uLnTx/>
              <a:uFillTx/>
              <a:latin typeface="Arial" panose="020B0604020202020204" pitchFamily="34" charset="0"/>
              <a:ea typeface="+mn-ea"/>
              <a:cs typeface="+mn-cs"/>
            </a:endParaRPr>
          </a:p>
        </p:txBody>
      </p:sp>
      <p:sp>
        <p:nvSpPr>
          <p:cNvPr id="20" name="Rectangle 19">
            <a:extLst>
              <a:ext uri="{FF2B5EF4-FFF2-40B4-BE49-F238E27FC236}">
                <a16:creationId xmlns:a16="http://schemas.microsoft.com/office/drawing/2014/main" id="{3224F930-6FEB-160D-9CF9-D290B0015C12}"/>
              </a:ext>
            </a:extLst>
          </p:cNvPr>
          <p:cNvSpPr/>
          <p:nvPr/>
        </p:nvSpPr>
        <p:spPr>
          <a:xfrm>
            <a:off x="8925502" y="2145471"/>
            <a:ext cx="2858511" cy="1169551"/>
          </a:xfrm>
          <a:prstGeom prst="rect">
            <a:avLst/>
          </a:prstGeom>
        </p:spPr>
        <p:txBody>
          <a:bodyPr wrap="square">
            <a:spAutoFit/>
          </a:bodyPr>
          <a:lstStyle/>
          <a:p>
            <a:pPr marL="0" marR="0" lvl="0" indent="0" algn="l" defTabSz="45716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PFS by investigator assessment</a:t>
            </a:r>
          </a:p>
          <a:p>
            <a:pPr marL="134935" marR="0" lvl="0" indent="-134935" algn="l" defTabSz="4571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Overall</a:t>
            </a:r>
          </a:p>
          <a:p>
            <a:pPr marL="134935" marR="0" lvl="0" indent="-134935" algn="l" defTabSz="4571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AKT pathway–altered s (≥1 qualifying </a:t>
            </a:r>
            <a:r>
              <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PIK3CA</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 </a:t>
            </a:r>
            <a:r>
              <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AKT1</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 or </a:t>
            </a:r>
            <a:r>
              <a:rPr kumimoji="0" lang="en-GB" sz="1400" b="0" i="1"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PTEN </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alteration)</a:t>
            </a:r>
          </a:p>
        </p:txBody>
      </p:sp>
      <p:sp>
        <p:nvSpPr>
          <p:cNvPr id="21" name="Rectangle 20">
            <a:extLst>
              <a:ext uri="{FF2B5EF4-FFF2-40B4-BE49-F238E27FC236}">
                <a16:creationId xmlns:a16="http://schemas.microsoft.com/office/drawing/2014/main" id="{659E67EA-9CC7-6C0B-BAAE-F31718FD2309}"/>
              </a:ext>
            </a:extLst>
          </p:cNvPr>
          <p:cNvSpPr/>
          <p:nvPr/>
        </p:nvSpPr>
        <p:spPr>
          <a:xfrm>
            <a:off x="8908189" y="4098975"/>
            <a:ext cx="3103979" cy="1612749"/>
          </a:xfrm>
          <a:prstGeom prst="rect">
            <a:avLst/>
          </a:prstGeom>
        </p:spPr>
        <p:txBody>
          <a:bodyPr wrap="square">
            <a:spAutoFit/>
          </a:bodyPr>
          <a:lstStyle/>
          <a:p>
            <a:pPr marL="0" marR="0" lvl="0" indent="0" algn="l" defTabSz="457167" rtl="0" eaLnBrk="1" fontAlgn="auto" latinLnBrk="0" hangingPunct="1">
              <a:lnSpc>
                <a:spcPct val="90000"/>
              </a:lnSpc>
              <a:spcBef>
                <a:spcPts val="0"/>
              </a:spcBef>
              <a:spcAft>
                <a:spcPts val="0"/>
              </a:spcAft>
              <a:buClr>
                <a:srgbClr val="830051"/>
              </a:buClr>
              <a:buSzTx/>
              <a:buFontTx/>
              <a:buNone/>
              <a:tabLst/>
              <a:defRPr/>
            </a:pPr>
            <a:r>
              <a:rPr kumimoji="0" lang="en-GB" sz="1400" b="1"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rPr>
              <a:t>Overall survival</a:t>
            </a:r>
          </a:p>
          <a:p>
            <a:pPr marL="134935" marR="0" lvl="0" indent="-134935" algn="l" defTabSz="4571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rPr>
              <a:t>Overall</a:t>
            </a:r>
          </a:p>
          <a:p>
            <a:pPr marL="134935" marR="0" lvl="0" indent="-134935" algn="l" defTabSz="45716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rPr>
              <a:t>AKT pathway</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a:t>
            </a: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rPr>
              <a:t>altered s</a:t>
            </a:r>
          </a:p>
          <a:p>
            <a:pPr marL="0" marR="0" lvl="0" indent="0" algn="l" defTabSz="457167" rtl="0" eaLnBrk="1" fontAlgn="auto" latinLnBrk="0" hangingPunct="1">
              <a:lnSpc>
                <a:spcPct val="90000"/>
              </a:lnSpc>
              <a:spcBef>
                <a:spcPts val="0"/>
              </a:spcBef>
              <a:spcAft>
                <a:spcPts val="0"/>
              </a:spcAft>
              <a:buClr>
                <a:srgbClr val="830051"/>
              </a:buClr>
              <a:buSzTx/>
              <a:buFontTx/>
              <a:buNone/>
              <a:tabLst/>
              <a:defRPr/>
            </a:pPr>
            <a:r>
              <a:rPr kumimoji="0" lang="en-GB" sz="1400" b="1"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rPr>
              <a:t>Objective response rate</a:t>
            </a:r>
          </a:p>
          <a:p>
            <a:pPr marL="134935" marR="0" lvl="0" indent="-134935" algn="l" defTabSz="4571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rPr>
              <a:t>Overall</a:t>
            </a:r>
          </a:p>
          <a:p>
            <a:pPr marL="134935" marR="0" lvl="0" indent="-134935" algn="l" defTabSz="4571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rPr>
              <a:t>AKT pathway</a:t>
            </a:r>
            <a:r>
              <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a:t>
            </a:r>
            <a:r>
              <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rPr>
              <a:t>altered s</a:t>
            </a:r>
          </a:p>
          <a:p>
            <a:pPr marL="134935" marR="0" lvl="0" indent="-134935" algn="l" defTabSz="457167" rtl="0" eaLnBrk="1" fontAlgn="auto" latinLnBrk="0" hangingPunct="1">
              <a:lnSpc>
                <a:spcPct val="90000"/>
              </a:lnSpc>
              <a:spcBef>
                <a:spcPts val="0"/>
              </a:spcBef>
              <a:spcAft>
                <a:spcPts val="0"/>
              </a:spcAft>
              <a:buClr>
                <a:srgbClr val="830051"/>
              </a:buClr>
              <a:buSzTx/>
              <a:buFont typeface="Arial" panose="020B0604020202020204" pitchFamily="34" charset="0"/>
              <a:buChar char="•"/>
              <a:tabLst/>
              <a:defRPr/>
            </a:pPr>
            <a:endParaRPr kumimoji="0" lang="en-GB" sz="14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endParaRPr>
          </a:p>
        </p:txBody>
      </p:sp>
      <p:sp>
        <p:nvSpPr>
          <p:cNvPr id="22" name="Rectangle: Rounded Corners 50">
            <a:extLst>
              <a:ext uri="{FF2B5EF4-FFF2-40B4-BE49-F238E27FC236}">
                <a16:creationId xmlns:a16="http://schemas.microsoft.com/office/drawing/2014/main" id="{C55FF460-CBAA-F1F4-D2AC-48DC57C75BE4}"/>
              </a:ext>
            </a:extLst>
          </p:cNvPr>
          <p:cNvSpPr/>
          <p:nvPr/>
        </p:nvSpPr>
        <p:spPr>
          <a:xfrm>
            <a:off x="300208" y="2070763"/>
            <a:ext cx="3777144" cy="3589592"/>
          </a:xfrm>
          <a:prstGeom prst="round2SameRect">
            <a:avLst>
              <a:gd name="adj1" fmla="val 0"/>
              <a:gd name="adj2" fmla="val 2948"/>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167"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3" name="Rectangle: Rounded Corners 51">
            <a:extLst>
              <a:ext uri="{FF2B5EF4-FFF2-40B4-BE49-F238E27FC236}">
                <a16:creationId xmlns:a16="http://schemas.microsoft.com/office/drawing/2014/main" id="{4AF14CB6-E8D9-9AA1-71E6-22D5A5F2172C}"/>
              </a:ext>
            </a:extLst>
          </p:cNvPr>
          <p:cNvSpPr/>
          <p:nvPr/>
        </p:nvSpPr>
        <p:spPr>
          <a:xfrm>
            <a:off x="300208" y="1625775"/>
            <a:ext cx="3777144" cy="445104"/>
          </a:xfrm>
          <a:prstGeom prst="round2Same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6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Patients with HR+/HER2– ABC</a:t>
            </a:r>
            <a:endPar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mn-ea"/>
              <a:cs typeface="+mn-cs"/>
            </a:endParaRPr>
          </a:p>
        </p:txBody>
      </p:sp>
      <p:sp>
        <p:nvSpPr>
          <p:cNvPr id="24" name="Rectangle 23">
            <a:extLst>
              <a:ext uri="{FF2B5EF4-FFF2-40B4-BE49-F238E27FC236}">
                <a16:creationId xmlns:a16="http://schemas.microsoft.com/office/drawing/2014/main" id="{A00AF900-B743-5F31-E33A-0D93A7C74C3E}"/>
              </a:ext>
            </a:extLst>
          </p:cNvPr>
          <p:cNvSpPr/>
          <p:nvPr/>
        </p:nvSpPr>
        <p:spPr>
          <a:xfrm>
            <a:off x="372917" y="2199719"/>
            <a:ext cx="3626464" cy="3331681"/>
          </a:xfrm>
          <a:prstGeom prst="rect">
            <a:avLst/>
          </a:prstGeom>
        </p:spPr>
        <p:txBody>
          <a:bodyPr wrap="square">
            <a:spAutoFit/>
          </a:bodyPr>
          <a:lstStyle/>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Men and pre-/post-menopausal women</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Recurrence or progression while on or &lt;12 months from end of adjuvant AI, or progression while on prior AI for ABC</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≤2 lines of prior endocrine therapy for ABC </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≤1 line of chemotherapy for ABC</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Prior CDK4/6 inhibitors allowed (at least 51% required)</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No prior SERD, mTOR inhibitor, PI3K inhibitor, or AKT inhibitor</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HbA1c &lt;8.0% (63.9 mmol/mol) and diabetes not requiring insulin allowed</a:t>
            </a:r>
          </a:p>
          <a:p>
            <a:pPr marL="134935" marR="0" lvl="0" indent="-134935" algn="l" defTabSz="457167" rtl="0" eaLnBrk="1" fontAlgn="auto" latinLnBrk="0" hangingPunct="1">
              <a:lnSpc>
                <a:spcPct val="90000"/>
              </a:lnSpc>
              <a:spcBef>
                <a:spcPts val="0"/>
              </a:spcBef>
              <a:spcAft>
                <a:spcPts val="600"/>
              </a:spcAft>
              <a:buClr>
                <a:srgbClr val="3F4444"/>
              </a:buClr>
              <a:buSzTx/>
              <a:buFont typeface="Arial" panose="020B0604020202020204" pitchFamily="34" charset="0"/>
              <a:buChar char="•"/>
              <a:tabLst/>
              <a:defRPr/>
            </a:pPr>
            <a:r>
              <a:rPr kumimoji="0" lang="en-GB" sz="1300" b="0" i="0" u="none" strike="noStrike" kern="1200" cap="none" spc="0" normalizeH="0" baseline="0" noProof="0" dirty="0">
                <a:ln>
                  <a:noFill/>
                </a:ln>
                <a:solidFill>
                  <a:srgbClr val="000000"/>
                </a:solidFill>
                <a:effectLst/>
                <a:uLnTx/>
                <a:uFillTx/>
                <a:latin typeface="Arial" panose="020B0604020202020204" pitchFamily="34" charset="0"/>
                <a:ea typeface="MS PGothic" charset="0"/>
                <a:cs typeface="+mn-cs"/>
              </a:rPr>
              <a:t>FFPE  sample from the primary/recurrent cancer available for retrospective central molecular testing</a:t>
            </a:r>
            <a:endParaRPr kumimoji="0" lang="en-GB" sz="1300" b="0" i="0" u="none" strike="noStrike" kern="1200" cap="none" spc="0" normalizeH="0" baseline="30000" noProof="0" dirty="0">
              <a:ln>
                <a:noFill/>
              </a:ln>
              <a:solidFill>
                <a:srgbClr val="000000"/>
              </a:solidFill>
              <a:effectLst/>
              <a:uLnTx/>
              <a:uFillTx/>
              <a:latin typeface="Arial" panose="020B0604020202020204" pitchFamily="34" charset="0"/>
              <a:ea typeface="MS PGothic" charset="0"/>
              <a:cs typeface="+mn-cs"/>
            </a:endParaRPr>
          </a:p>
        </p:txBody>
      </p:sp>
      <p:sp>
        <p:nvSpPr>
          <p:cNvPr id="25" name="TextBox 24">
            <a:extLst>
              <a:ext uri="{FF2B5EF4-FFF2-40B4-BE49-F238E27FC236}">
                <a16:creationId xmlns:a16="http://schemas.microsoft.com/office/drawing/2014/main" id="{573F33A2-D931-9742-05C4-E89BA0C713B4}"/>
              </a:ext>
            </a:extLst>
          </p:cNvPr>
          <p:cNvSpPr txBox="1"/>
          <p:nvPr/>
        </p:nvSpPr>
        <p:spPr>
          <a:xfrm>
            <a:off x="5153992" y="3217048"/>
            <a:ext cx="2860308" cy="867930"/>
          </a:xfrm>
          <a:prstGeom prst="rect">
            <a:avLst/>
          </a:prstGeom>
          <a:solidFill>
            <a:schemeClr val="bg1"/>
          </a:solidFill>
        </p:spPr>
        <p:txBody>
          <a:bodyPr wrap="square">
            <a:spAutoFit/>
          </a:bodyPr>
          <a:lstStyle/>
          <a:p>
            <a:pPr marL="0" marR="0" lvl="0" indent="0" algn="l" defTabSz="914377"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rPr>
              <a:t>Stratification factors:</a:t>
            </a:r>
          </a:p>
          <a:p>
            <a:pPr marL="134935" marR="0" lvl="0" indent="-134935"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rPr>
              <a:t>Liver metastases (yes/no)</a:t>
            </a:r>
          </a:p>
          <a:p>
            <a:pPr marL="134935" marR="0" lvl="0" indent="-134935"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rPr>
              <a:t>Prior CDK4/6 inhibitor (yes/no) </a:t>
            </a:r>
          </a:p>
          <a:p>
            <a:pPr marL="134935" marR="0" lvl="0" indent="-134935" algn="l" defTabSz="914377"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3F4444"/>
                </a:solidFill>
                <a:effectLst/>
                <a:uLnTx/>
                <a:uFillTx/>
                <a:latin typeface="Arial" panose="020B0604020202020204" pitchFamily="34" charset="0"/>
                <a:ea typeface="MS PGothic" charset="0"/>
                <a:cs typeface="+mn-cs"/>
              </a:rPr>
              <a:t>Region</a:t>
            </a:r>
            <a:r>
              <a:rPr kumimoji="0" lang="en-US" sz="1400" b="0" i="0" u="none" strike="noStrike" kern="1200" cap="none" spc="0" normalizeH="0" baseline="30000" noProof="0" dirty="0">
                <a:ln>
                  <a:noFill/>
                </a:ln>
                <a:solidFill>
                  <a:srgbClr val="3F4444"/>
                </a:solidFill>
                <a:effectLst/>
                <a:uLnTx/>
                <a:uFillTx/>
                <a:latin typeface="Arial" panose="020B0604020202020204" pitchFamily="34" charset="0"/>
                <a:ea typeface="MS PGothic" charset="0"/>
                <a:cs typeface="+mn-cs"/>
              </a:rPr>
              <a:t>*</a:t>
            </a:r>
            <a:endParaRPr kumimoji="0" lang="en-US" sz="1400" b="0" i="0" u="none" strike="noStrike" kern="1200" cap="none" spc="0" normalizeH="0" baseline="0" noProof="0" dirty="0">
              <a:ln>
                <a:noFill/>
              </a:ln>
              <a:solidFill>
                <a:srgbClr val="3F4444"/>
              </a:solidFill>
              <a:effectLst/>
              <a:uLnTx/>
              <a:uFillTx/>
              <a:latin typeface="Calibri"/>
              <a:ea typeface="MS PGothic" charset="0"/>
              <a:cs typeface="+mn-cs"/>
            </a:endParaRPr>
          </a:p>
        </p:txBody>
      </p:sp>
      <p:sp>
        <p:nvSpPr>
          <p:cNvPr id="27" name="Rectangle 3, chunk 1, chunk 1">
            <a:extLst>
              <a:ext uri="{FF2B5EF4-FFF2-40B4-BE49-F238E27FC236}">
                <a16:creationId xmlns:a16="http://schemas.microsoft.com/office/drawing/2014/main" id="{FE3B3B0E-0873-0254-8949-6A5545927941}"/>
              </a:ext>
            </a:extLst>
          </p:cNvPr>
          <p:cNvSpPr txBox="1"/>
          <p:nvPr/>
        </p:nvSpPr>
        <p:spPr>
          <a:xfrm>
            <a:off x="6151596" y="1633181"/>
            <a:ext cx="2395173" cy="662400"/>
          </a:xfrm>
          <a:prstGeom prst="roundRect">
            <a:avLst/>
          </a:prstGeom>
          <a:solidFill>
            <a:schemeClr val="accent1">
              <a:alpha val="8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oAutofit/>
          </a:bodyPr>
          <a:lstStyle>
            <a:defPPr>
              <a:defRPr lang="en-US"/>
            </a:defPPr>
            <a:lvl1pPr marR="0" lvl="0" indent="0" defTabSz="913829" fontAlgn="auto">
              <a:lnSpc>
                <a:spcPct val="90000"/>
              </a:lnSpc>
              <a:spcBef>
                <a:spcPts val="0"/>
              </a:spcBef>
              <a:spcAft>
                <a:spcPts val="600"/>
              </a:spcAft>
              <a:buClrTx/>
              <a:buSzTx/>
              <a:buFontTx/>
              <a:buNone/>
              <a:tabLs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84137" marR="0" lvl="0" indent="0" algn="ctr" defTabSz="913806" rtl="0" eaLnBrk="1" fontAlgn="auto" latinLnBrk="0" hangingPunct="1">
              <a:lnSpc>
                <a:spcPct val="9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rPr>
              <a:t>400 mg twice daily, </a:t>
            </a:r>
          </a:p>
          <a:p>
            <a:pPr marL="84137" marR="0" lvl="0" indent="0" algn="ctr" defTabSz="913806" rtl="0" eaLnBrk="1" fontAlgn="auto" latinLnBrk="0" hangingPunct="1">
              <a:lnSpc>
                <a:spcPct val="90000"/>
              </a:lnSpc>
              <a:spcBef>
                <a:spcPts val="0"/>
              </a:spcBef>
              <a:spcAft>
                <a:spcPts val="0"/>
              </a:spcAft>
              <a:buClrTx/>
              <a:buSzTx/>
              <a:buFontTx/>
              <a:buNone/>
              <a:tabLst/>
              <a:defRPr/>
            </a:pPr>
            <a:r>
              <a:rPr kumimoji="0" lang="en-GB" sz="1333"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rPr>
              <a:t>4 days on, 3 days off</a:t>
            </a:r>
          </a:p>
        </p:txBody>
      </p:sp>
      <p:sp>
        <p:nvSpPr>
          <p:cNvPr id="28" name="Rectangle 3, chunk 2, chunk 1">
            <a:extLst>
              <a:ext uri="{FF2B5EF4-FFF2-40B4-BE49-F238E27FC236}">
                <a16:creationId xmlns:a16="http://schemas.microsoft.com/office/drawing/2014/main" id="{21D857AE-639D-084E-CEFC-C25B707C04E4}"/>
              </a:ext>
            </a:extLst>
          </p:cNvPr>
          <p:cNvSpPr txBox="1"/>
          <p:nvPr/>
        </p:nvSpPr>
        <p:spPr>
          <a:xfrm>
            <a:off x="6142288" y="2397275"/>
            <a:ext cx="2395173" cy="662400"/>
          </a:xfrm>
          <a:prstGeom prst="roundRect">
            <a:avLst/>
          </a:prstGeom>
          <a:solidFill>
            <a:schemeClr val="accent1">
              <a:alpha val="8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tIns="46800" rIns="90000" numCol="1" anchor="ctr" anchorCtr="0">
            <a:noAutofit/>
          </a:bodyPr>
          <a:lstStyle>
            <a:defPPr>
              <a:defRPr lang="en-US"/>
            </a:defPPr>
            <a:lvl1pPr defTabSz="913829" fontAlgn="base">
              <a:lnSpc>
                <a:spcPct val="90000"/>
              </a:lnSpc>
              <a:spcBef>
                <a:spcPct val="0"/>
              </a:spcBef>
              <a:spcAft>
                <a:spcPts val="600"/>
              </a:spcAft>
              <a:defRPr kumimoji="0" sz="1400" b="0" i="0" u="none" strike="noStrike" cap="none" spc="0" normalizeH="0" baseline="0">
                <a:ln>
                  <a:noFill/>
                </a:ln>
                <a:effectLst/>
                <a:uLnTx/>
                <a:uFillTx/>
                <a:latin typeface="Arial" panose="020B0604020202020204" pitchFamily="34" charset="0"/>
                <a:cs typeface="Arial" charset="0"/>
              </a:defRPr>
            </a:lvl1pPr>
            <a:lvl2pPr fontAlgn="base">
              <a:spcBef>
                <a:spcPct val="0"/>
              </a:spcBef>
              <a:spcAft>
                <a:spcPct val="0"/>
              </a:spcAft>
              <a:defRPr sz="2400">
                <a:solidFill>
                  <a:schemeClr val="lt1"/>
                </a:solidFill>
              </a:defRPr>
            </a:lvl2pPr>
            <a:lvl3pPr fontAlgn="base">
              <a:spcBef>
                <a:spcPct val="0"/>
              </a:spcBef>
              <a:spcAft>
                <a:spcPct val="0"/>
              </a:spcAft>
              <a:defRPr sz="2400">
                <a:solidFill>
                  <a:schemeClr val="lt1"/>
                </a:solidFill>
              </a:defRPr>
            </a:lvl3pPr>
            <a:lvl4pPr fontAlgn="base">
              <a:spcBef>
                <a:spcPct val="0"/>
              </a:spcBef>
              <a:spcAft>
                <a:spcPct val="0"/>
              </a:spcAft>
              <a:defRPr sz="2400">
                <a:solidFill>
                  <a:schemeClr val="lt1"/>
                </a:solidFill>
              </a:defRPr>
            </a:lvl4pPr>
            <a:lvl5pPr fontAlgn="base">
              <a:spcBef>
                <a:spcPct val="0"/>
              </a:spcBef>
              <a:spcAft>
                <a:spcPct val="0"/>
              </a:spcAft>
              <a:defRPr sz="2400">
                <a:solidFill>
                  <a:schemeClr val="lt1"/>
                </a:solidFill>
              </a:defRPr>
            </a:lvl5pPr>
            <a:lvl6pPr>
              <a:defRPr sz="2400">
                <a:solidFill>
                  <a:schemeClr val="lt1"/>
                </a:solidFill>
              </a:defRPr>
            </a:lvl6pPr>
            <a:lvl7pPr>
              <a:defRPr sz="2400">
                <a:solidFill>
                  <a:schemeClr val="lt1"/>
                </a:solidFill>
              </a:defRPr>
            </a:lvl7pPr>
            <a:lvl8pPr>
              <a:defRPr sz="2400">
                <a:solidFill>
                  <a:schemeClr val="lt1"/>
                </a:solidFill>
              </a:defRPr>
            </a:lvl8pPr>
            <a:lvl9pPr>
              <a:defRPr sz="2400">
                <a:solidFill>
                  <a:schemeClr val="lt1"/>
                </a:solidFill>
              </a:defRPr>
            </a:lvl9pPr>
          </a:lstStyle>
          <a:p>
            <a:pPr marL="84137" marR="0" lvl="0" indent="0" algn="ctr" defTabSz="913806" rtl="0" eaLnBrk="1" fontAlgn="base" latinLnBrk="0" hangingPunct="1">
              <a:lnSpc>
                <a:spcPct val="90000"/>
              </a:lnSpc>
              <a:spcBef>
                <a:spcPct val="0"/>
              </a:spcBef>
              <a:spcAft>
                <a:spcPts val="600"/>
              </a:spcAft>
              <a:buClrTx/>
              <a:buSzTx/>
              <a:buFontTx/>
              <a:buNone/>
              <a:tabLst/>
              <a:defRPr/>
            </a:pPr>
            <a:r>
              <a:rPr kumimoji="0" lang="en-GB" sz="1333"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rPr>
              <a:t>500 mg: cycle 1, days 1 &amp; 15; then every 4 weeks</a:t>
            </a:r>
            <a:endParaRPr kumimoji="0" lang="en-GB" sz="1067" b="0" i="0" u="none" strike="noStrike" kern="1200" cap="none" spc="0" normalizeH="0" baseline="0" noProof="0" dirty="0">
              <a:ln>
                <a:noFill/>
              </a:ln>
              <a:solidFill>
                <a:srgbClr val="3F4444"/>
              </a:solidFill>
              <a:effectLst/>
              <a:uLnTx/>
              <a:uFillTx/>
              <a:latin typeface="Arial" panose="020B0604020202020204" pitchFamily="34" charset="0"/>
              <a:ea typeface="+mn-ea"/>
              <a:cs typeface="Arial" charset="0"/>
            </a:endParaRPr>
          </a:p>
        </p:txBody>
      </p:sp>
      <p:cxnSp>
        <p:nvCxnSpPr>
          <p:cNvPr id="29" name="Straight Connector 28">
            <a:extLst>
              <a:ext uri="{FF2B5EF4-FFF2-40B4-BE49-F238E27FC236}">
                <a16:creationId xmlns:a16="http://schemas.microsoft.com/office/drawing/2014/main" id="{776153CC-E229-51FF-F0C4-23FD80C0CBDA}"/>
              </a:ext>
            </a:extLst>
          </p:cNvPr>
          <p:cNvCxnSpPr>
            <a:cxnSpLocks/>
          </p:cNvCxnSpPr>
          <p:nvPr/>
        </p:nvCxnSpPr>
        <p:spPr>
          <a:xfrm>
            <a:off x="4067224" y="3639307"/>
            <a:ext cx="14581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Elbow Connector 68">
            <a:extLst>
              <a:ext uri="{FF2B5EF4-FFF2-40B4-BE49-F238E27FC236}">
                <a16:creationId xmlns:a16="http://schemas.microsoft.com/office/drawing/2014/main" id="{3FD4972C-EE79-16EF-1846-50B4C80FD538}"/>
              </a:ext>
            </a:extLst>
          </p:cNvPr>
          <p:cNvCxnSpPr>
            <a:cxnSpLocks/>
            <a:stCxn id="35" idx="3"/>
            <a:endCxn id="26" idx="0"/>
          </p:cNvCxnSpPr>
          <p:nvPr/>
        </p:nvCxnSpPr>
        <p:spPr>
          <a:xfrm rot="10800000" flipV="1">
            <a:off x="4571671" y="1958988"/>
            <a:ext cx="301121" cy="1326225"/>
          </a:xfrm>
          <a:prstGeom prst="bentConnector2">
            <a:avLst/>
          </a:prstGeom>
          <a:ln w="381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2" name="Elbow Connector 69">
            <a:extLst>
              <a:ext uri="{FF2B5EF4-FFF2-40B4-BE49-F238E27FC236}">
                <a16:creationId xmlns:a16="http://schemas.microsoft.com/office/drawing/2014/main" id="{66A22644-6331-54E4-7997-F5C06F34B9FE}"/>
              </a:ext>
            </a:extLst>
          </p:cNvPr>
          <p:cNvCxnSpPr>
            <a:cxnSpLocks/>
            <a:stCxn id="36" idx="3"/>
            <a:endCxn id="26" idx="0"/>
          </p:cNvCxnSpPr>
          <p:nvPr/>
        </p:nvCxnSpPr>
        <p:spPr>
          <a:xfrm rot="10800000" flipV="1">
            <a:off x="4571671" y="2727396"/>
            <a:ext cx="301119" cy="557817"/>
          </a:xfrm>
          <a:prstGeom prst="bentConnector2">
            <a:avLst/>
          </a:prstGeom>
          <a:ln w="381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3" name="Elbow Connector 72">
            <a:extLst>
              <a:ext uri="{FF2B5EF4-FFF2-40B4-BE49-F238E27FC236}">
                <a16:creationId xmlns:a16="http://schemas.microsoft.com/office/drawing/2014/main" id="{00BAE528-6320-A42B-C2AE-A512B9AE8079}"/>
              </a:ext>
            </a:extLst>
          </p:cNvPr>
          <p:cNvCxnSpPr>
            <a:cxnSpLocks/>
            <a:stCxn id="37" idx="3"/>
            <a:endCxn id="26" idx="2"/>
          </p:cNvCxnSpPr>
          <p:nvPr/>
        </p:nvCxnSpPr>
        <p:spPr>
          <a:xfrm rot="10800000">
            <a:off x="4571671" y="4024109"/>
            <a:ext cx="301119" cy="544228"/>
          </a:xfrm>
          <a:prstGeom prst="bentConnector2">
            <a:avLst/>
          </a:prstGeom>
          <a:ln w="381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cxnSp>
        <p:nvCxnSpPr>
          <p:cNvPr id="34" name="Elbow Connector 75">
            <a:extLst>
              <a:ext uri="{FF2B5EF4-FFF2-40B4-BE49-F238E27FC236}">
                <a16:creationId xmlns:a16="http://schemas.microsoft.com/office/drawing/2014/main" id="{22D330C9-9040-36CE-4E28-E2F26A1245AD}"/>
              </a:ext>
            </a:extLst>
          </p:cNvPr>
          <p:cNvCxnSpPr>
            <a:cxnSpLocks/>
            <a:stCxn id="38" idx="3"/>
            <a:endCxn id="26" idx="2"/>
          </p:cNvCxnSpPr>
          <p:nvPr/>
        </p:nvCxnSpPr>
        <p:spPr>
          <a:xfrm rot="10800000">
            <a:off x="4571671" y="4024110"/>
            <a:ext cx="301119" cy="1284161"/>
          </a:xfrm>
          <a:prstGeom prst="bentConnector2">
            <a:avLst/>
          </a:prstGeom>
          <a:ln w="38100">
            <a:solidFill>
              <a:schemeClr val="bg1">
                <a:lumMod val="75000"/>
              </a:schemeClr>
            </a:solidFill>
            <a:headEnd type="triangle"/>
          </a:ln>
        </p:spPr>
        <p:style>
          <a:lnRef idx="1">
            <a:schemeClr val="accent1"/>
          </a:lnRef>
          <a:fillRef idx="0">
            <a:schemeClr val="accent1"/>
          </a:fillRef>
          <a:effectRef idx="0">
            <a:schemeClr val="accent1"/>
          </a:effectRef>
          <a:fontRef idx="minor">
            <a:schemeClr val="tx1"/>
          </a:fontRef>
        </p:style>
      </p:cxnSp>
      <p:sp>
        <p:nvSpPr>
          <p:cNvPr id="35" name="Rectangle 3">
            <a:extLst>
              <a:ext uri="{FF2B5EF4-FFF2-40B4-BE49-F238E27FC236}">
                <a16:creationId xmlns:a16="http://schemas.microsoft.com/office/drawing/2014/main" id="{1CF2490D-83EB-ED0E-9A1C-8B0ED617CF5F}"/>
              </a:ext>
            </a:extLst>
          </p:cNvPr>
          <p:cNvSpPr/>
          <p:nvPr/>
        </p:nvSpPr>
        <p:spPr bwMode="auto">
          <a:xfrm rot="16200000">
            <a:off x="5228511" y="1272093"/>
            <a:ext cx="662351" cy="1373792"/>
          </a:xfrm>
          <a:prstGeom prst="round2Same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vert="vert" rIns="9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913806" rtl="0" eaLnBrk="1" fontAlgn="base" latinLnBrk="0" hangingPunct="1">
              <a:lnSpc>
                <a:spcPct val="90000"/>
              </a:lnSpc>
              <a:spcBef>
                <a:spcPct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charset="0"/>
              </a:rPr>
              <a:t>Capivasertib</a:t>
            </a:r>
            <a:endPar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Arial" charset="0"/>
              <a:cs typeface="Arial" charset="0"/>
            </a:endParaRPr>
          </a:p>
        </p:txBody>
      </p:sp>
      <p:sp>
        <p:nvSpPr>
          <p:cNvPr id="36" name="Rectangle 3">
            <a:extLst>
              <a:ext uri="{FF2B5EF4-FFF2-40B4-BE49-F238E27FC236}">
                <a16:creationId xmlns:a16="http://schemas.microsoft.com/office/drawing/2014/main" id="{1CA1F436-B095-E03F-4127-C04375B242F4}"/>
              </a:ext>
            </a:extLst>
          </p:cNvPr>
          <p:cNvSpPr/>
          <p:nvPr/>
        </p:nvSpPr>
        <p:spPr bwMode="auto">
          <a:xfrm rot="16200000">
            <a:off x="5227410" y="2040500"/>
            <a:ext cx="664553" cy="1373795"/>
          </a:xfrm>
          <a:prstGeom prst="round2SameRect">
            <a:avLst/>
          </a:prstGeom>
          <a:solidFill>
            <a:schemeClr val="accent1"/>
          </a:solidFill>
          <a:ln>
            <a:solidFill>
              <a:schemeClr val="accent1"/>
            </a:solidFill>
          </a:ln>
        </p:spPr>
        <p:style>
          <a:lnRef idx="2">
            <a:schemeClr val="accent6">
              <a:shade val="50000"/>
            </a:schemeClr>
          </a:lnRef>
          <a:fillRef idx="1">
            <a:schemeClr val="accent6"/>
          </a:fillRef>
          <a:effectRef idx="0">
            <a:schemeClr val="accent6"/>
          </a:effectRef>
          <a:fontRef idx="minor">
            <a:schemeClr val="lt1"/>
          </a:fontRef>
        </p:style>
        <p:txBody>
          <a:bodyPr vert="vert" rIns="9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913806" rtl="0" eaLnBrk="1" fontAlgn="base" latinLnBrk="0" hangingPunct="1">
              <a:lnSpc>
                <a:spcPct val="90000"/>
              </a:lnSpc>
              <a:spcBef>
                <a:spcPct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charset="0"/>
              </a:rPr>
              <a:t>Fulvestrant</a:t>
            </a:r>
            <a:endPar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Arial" charset="0"/>
              <a:cs typeface="Arial" charset="0"/>
            </a:endParaRPr>
          </a:p>
        </p:txBody>
      </p:sp>
      <p:sp>
        <p:nvSpPr>
          <p:cNvPr id="37" name="Rectangle 3">
            <a:extLst>
              <a:ext uri="{FF2B5EF4-FFF2-40B4-BE49-F238E27FC236}">
                <a16:creationId xmlns:a16="http://schemas.microsoft.com/office/drawing/2014/main" id="{1F576DFE-98F6-3D4E-55B1-7930F0060733}"/>
              </a:ext>
            </a:extLst>
          </p:cNvPr>
          <p:cNvSpPr/>
          <p:nvPr/>
        </p:nvSpPr>
        <p:spPr bwMode="auto">
          <a:xfrm rot="16200000">
            <a:off x="5224830" y="3881440"/>
            <a:ext cx="669713" cy="1373795"/>
          </a:xfrm>
          <a:prstGeom prst="round2SameRect">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vert" rIns="9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913806" rtl="0" eaLnBrk="1" fontAlgn="base" latinLnBrk="0" hangingPunct="1">
              <a:lnSpc>
                <a:spcPct val="90000"/>
              </a:lnSpc>
              <a:spcBef>
                <a:spcPct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charset="0"/>
              </a:rPr>
              <a:t>Placebo</a:t>
            </a:r>
            <a:endPar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Arial" charset="0"/>
              <a:cs typeface="Arial" charset="0"/>
            </a:endParaRPr>
          </a:p>
        </p:txBody>
      </p:sp>
      <p:sp>
        <p:nvSpPr>
          <p:cNvPr id="38" name="Rectangle 3">
            <a:extLst>
              <a:ext uri="{FF2B5EF4-FFF2-40B4-BE49-F238E27FC236}">
                <a16:creationId xmlns:a16="http://schemas.microsoft.com/office/drawing/2014/main" id="{D62C307B-DC89-2F3F-3D4A-5F4C4F636701}"/>
              </a:ext>
            </a:extLst>
          </p:cNvPr>
          <p:cNvSpPr/>
          <p:nvPr/>
        </p:nvSpPr>
        <p:spPr bwMode="auto">
          <a:xfrm rot="16200000">
            <a:off x="5224830" y="4621373"/>
            <a:ext cx="669713" cy="1373795"/>
          </a:xfrm>
          <a:prstGeom prst="round2SameRect">
            <a:avLst/>
          </a:prstGeom>
          <a:solidFill>
            <a:schemeClr val="tx1"/>
          </a:solid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vert="vert" rIns="90000" anchor="ctr"/>
          <a:lstStyle>
            <a:defPPr>
              <a:defRPr lang="en-GB"/>
            </a:defPPr>
            <a:lvl1pPr algn="l" rtl="0" fontAlgn="base">
              <a:spcBef>
                <a:spcPct val="0"/>
              </a:spcBef>
              <a:spcAft>
                <a:spcPct val="0"/>
              </a:spcAft>
              <a:defRPr sz="2400" kern="1200">
                <a:solidFill>
                  <a:schemeClr val="lt1"/>
                </a:solidFill>
                <a:latin typeface="+mn-lt"/>
                <a:ea typeface="+mn-ea"/>
                <a:cs typeface="+mn-cs"/>
              </a:defRPr>
            </a:lvl1pPr>
            <a:lvl2pPr marL="457200" algn="l" rtl="0" fontAlgn="base">
              <a:spcBef>
                <a:spcPct val="0"/>
              </a:spcBef>
              <a:spcAft>
                <a:spcPct val="0"/>
              </a:spcAft>
              <a:defRPr sz="2400" kern="1200">
                <a:solidFill>
                  <a:schemeClr val="lt1"/>
                </a:solidFill>
                <a:latin typeface="+mn-lt"/>
                <a:ea typeface="+mn-ea"/>
                <a:cs typeface="+mn-cs"/>
              </a:defRPr>
            </a:lvl2pPr>
            <a:lvl3pPr marL="914400" algn="l" rtl="0" fontAlgn="base">
              <a:spcBef>
                <a:spcPct val="0"/>
              </a:spcBef>
              <a:spcAft>
                <a:spcPct val="0"/>
              </a:spcAft>
              <a:defRPr sz="2400" kern="1200">
                <a:solidFill>
                  <a:schemeClr val="lt1"/>
                </a:solidFill>
                <a:latin typeface="+mn-lt"/>
                <a:ea typeface="+mn-ea"/>
                <a:cs typeface="+mn-cs"/>
              </a:defRPr>
            </a:lvl3pPr>
            <a:lvl4pPr marL="1371600" algn="l" rtl="0" fontAlgn="base">
              <a:spcBef>
                <a:spcPct val="0"/>
              </a:spcBef>
              <a:spcAft>
                <a:spcPct val="0"/>
              </a:spcAft>
              <a:defRPr sz="2400" kern="1200">
                <a:solidFill>
                  <a:schemeClr val="lt1"/>
                </a:solidFill>
                <a:latin typeface="+mn-lt"/>
                <a:ea typeface="+mn-ea"/>
                <a:cs typeface="+mn-cs"/>
              </a:defRPr>
            </a:lvl4pPr>
            <a:lvl5pPr marL="1828800" algn="l" rtl="0" fontAlgn="base">
              <a:spcBef>
                <a:spcPct val="0"/>
              </a:spcBef>
              <a:spcAft>
                <a:spcPct val="0"/>
              </a:spcAft>
              <a:defRPr sz="2400" kern="1200">
                <a:solidFill>
                  <a:schemeClr val="lt1"/>
                </a:solidFill>
                <a:latin typeface="+mn-lt"/>
                <a:ea typeface="+mn-ea"/>
                <a:cs typeface="+mn-cs"/>
              </a:defRPr>
            </a:lvl5pPr>
            <a:lvl6pPr marL="2286000" algn="l" defTabSz="914400" rtl="0" eaLnBrk="1" latinLnBrk="0" hangingPunct="1">
              <a:defRPr sz="2400" kern="1200">
                <a:solidFill>
                  <a:schemeClr val="lt1"/>
                </a:solidFill>
                <a:latin typeface="+mn-lt"/>
                <a:ea typeface="+mn-ea"/>
                <a:cs typeface="+mn-cs"/>
              </a:defRPr>
            </a:lvl6pPr>
            <a:lvl7pPr marL="2743200" algn="l" defTabSz="914400" rtl="0" eaLnBrk="1" latinLnBrk="0" hangingPunct="1">
              <a:defRPr sz="2400" kern="1200">
                <a:solidFill>
                  <a:schemeClr val="lt1"/>
                </a:solidFill>
                <a:latin typeface="+mn-lt"/>
                <a:ea typeface="+mn-ea"/>
                <a:cs typeface="+mn-cs"/>
              </a:defRPr>
            </a:lvl7pPr>
            <a:lvl8pPr marL="3200400" algn="l" defTabSz="914400" rtl="0" eaLnBrk="1" latinLnBrk="0" hangingPunct="1">
              <a:defRPr sz="2400" kern="1200">
                <a:solidFill>
                  <a:schemeClr val="lt1"/>
                </a:solidFill>
                <a:latin typeface="+mn-lt"/>
                <a:ea typeface="+mn-ea"/>
                <a:cs typeface="+mn-cs"/>
              </a:defRPr>
            </a:lvl8pPr>
            <a:lvl9pPr marL="3657600" algn="l" defTabSz="914400" rtl="0" eaLnBrk="1" latinLnBrk="0" hangingPunct="1">
              <a:defRPr sz="2400" kern="1200">
                <a:solidFill>
                  <a:schemeClr val="lt1"/>
                </a:solidFill>
                <a:latin typeface="+mn-lt"/>
                <a:ea typeface="+mn-ea"/>
                <a:cs typeface="+mn-cs"/>
              </a:defRPr>
            </a:lvl9pPr>
          </a:lstStyle>
          <a:p>
            <a:pPr marL="0" marR="0" lvl="0" indent="0" algn="l" defTabSz="913806" rtl="0" eaLnBrk="1" fontAlgn="base" latinLnBrk="0" hangingPunct="1">
              <a:lnSpc>
                <a:spcPct val="90000"/>
              </a:lnSpc>
              <a:spcBef>
                <a:spcPct val="0"/>
              </a:spcBef>
              <a:spcAft>
                <a:spcPts val="60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charset="0"/>
              </a:rPr>
              <a:t>Fulvestrant</a:t>
            </a:r>
            <a:endParaRPr kumimoji="0" lang="en-GB" sz="1600" b="1" i="0" u="none" strike="noStrike" kern="1200" cap="none" spc="0" normalizeH="0" baseline="30000" noProof="0" dirty="0">
              <a:ln>
                <a:noFill/>
              </a:ln>
              <a:solidFill>
                <a:srgbClr val="FFFFFF"/>
              </a:solidFill>
              <a:effectLst/>
              <a:uLnTx/>
              <a:uFillTx/>
              <a:latin typeface="Arial" panose="020B0604020202020204" pitchFamily="34" charset="0"/>
              <a:ea typeface="Arial" charset="0"/>
              <a:cs typeface="Arial" charset="0"/>
            </a:endParaRPr>
          </a:p>
        </p:txBody>
      </p:sp>
      <p:sp>
        <p:nvSpPr>
          <p:cNvPr id="26" name="Rectangle: Rounded Corners 25">
            <a:extLst>
              <a:ext uri="{FF2B5EF4-FFF2-40B4-BE49-F238E27FC236}">
                <a16:creationId xmlns:a16="http://schemas.microsoft.com/office/drawing/2014/main" id="{59090A35-39B6-86E8-58FE-6169471AB3FE}"/>
              </a:ext>
            </a:extLst>
          </p:cNvPr>
          <p:cNvSpPr>
            <a:spLocks noChangeAspect="1"/>
          </p:cNvSpPr>
          <p:nvPr/>
        </p:nvSpPr>
        <p:spPr>
          <a:xfrm>
            <a:off x="4202222" y="3285214"/>
            <a:ext cx="738895" cy="738895"/>
          </a:xfrm>
          <a:prstGeom prst="roundRect">
            <a:avLst>
              <a:gd name="adj" fmla="val 50000"/>
            </a:avLst>
          </a:prstGeom>
          <a:solidFill>
            <a:schemeClr val="tx2"/>
          </a:solid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oAutofit/>
          </a:bodyPr>
          <a:lstStyle/>
          <a:p>
            <a:pPr marL="0" marR="0" lvl="0" indent="0" algn="ctr" defTabSz="914377" rtl="0" eaLnBrk="1" fontAlgn="auto" latinLnBrk="0" hangingPunct="1">
              <a:lnSpc>
                <a:spcPct val="9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R1:1</a:t>
            </a:r>
            <a:br>
              <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br>
            <a:r>
              <a:rPr kumimoji="0" lang="en-GB" sz="11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(N=708)</a:t>
            </a:r>
            <a:endParaRPr kumimoji="0" lang="en-GB" sz="14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4" name="Text Placeholder 4">
            <a:extLst>
              <a:ext uri="{FF2B5EF4-FFF2-40B4-BE49-F238E27FC236}">
                <a16:creationId xmlns:a16="http://schemas.microsoft.com/office/drawing/2014/main" id="{A6FF3CCC-CC1B-33C9-6D8A-C4F0C4F84199}"/>
              </a:ext>
            </a:extLst>
          </p:cNvPr>
          <p:cNvSpPr txBox="1">
            <a:spLocks/>
          </p:cNvSpPr>
          <p:nvPr/>
        </p:nvSpPr>
        <p:spPr>
          <a:xfrm>
            <a:off x="744664" y="6041572"/>
            <a:ext cx="10550271" cy="725763"/>
          </a:xfrm>
          <a:prstGeom prst="rect">
            <a:avLst/>
          </a:prstGeom>
          <a:noFill/>
        </p:spPr>
        <p:txBody>
          <a:bodyPr vert="horz" wrap="square" lIns="0" tIns="0" rIns="0" bIns="91440" rtlCol="0" anchor="b" anchorCtr="0">
            <a:noAutofit/>
          </a:bodyPr>
          <a:lstStyle>
            <a:lvl1pPr marL="0" indent="0" algn="l" defTabSz="685800" rtl="0" eaLnBrk="1" latinLnBrk="0" hangingPunct="1">
              <a:lnSpc>
                <a:spcPct val="100000"/>
              </a:lnSpc>
              <a:spcBef>
                <a:spcPts val="0"/>
              </a:spcBef>
              <a:spcAft>
                <a:spcPts val="450"/>
              </a:spcAft>
              <a:buFontTx/>
              <a:buNone/>
              <a:defRPr sz="825" b="0" i="0" kern="1200">
                <a:solidFill>
                  <a:schemeClr val="tx1"/>
                </a:solidFill>
                <a:latin typeface="+mn-lt"/>
                <a:ea typeface="+mn-ea"/>
                <a:cs typeface="+mn-cs"/>
              </a:defRPr>
            </a:lvl1pPr>
            <a:lvl2pPr marL="270000" indent="-135000" algn="l" defTabSz="685800" rtl="0" eaLnBrk="1" latinLnBrk="0" hangingPunct="1">
              <a:lnSpc>
                <a:spcPct val="120000"/>
              </a:lnSpc>
              <a:spcBef>
                <a:spcPts val="0"/>
              </a:spcBef>
              <a:spcAft>
                <a:spcPts val="450"/>
              </a:spcAft>
              <a:buClr>
                <a:schemeClr val="accent6"/>
              </a:buClr>
              <a:buFont typeface="Wingdings" panose="05000000000000000000" pitchFamily="2" charset="2"/>
              <a:buChar char="§"/>
              <a:defRPr sz="1500" kern="1200">
                <a:solidFill>
                  <a:schemeClr val="tx1"/>
                </a:solidFill>
                <a:latin typeface="+mn-lt"/>
                <a:ea typeface="+mn-ea"/>
                <a:cs typeface="+mn-cs"/>
              </a:defRPr>
            </a:lvl2pPr>
            <a:lvl3pPr marL="405000" indent="-135000" algn="l" defTabSz="685800" rtl="0" eaLnBrk="1" latinLnBrk="0" hangingPunct="1">
              <a:lnSpc>
                <a:spcPct val="120000"/>
              </a:lnSpc>
              <a:spcBef>
                <a:spcPts val="0"/>
              </a:spcBef>
              <a:spcAft>
                <a:spcPts val="450"/>
              </a:spcAft>
              <a:buClr>
                <a:srgbClr val="FFC000"/>
              </a:buClr>
              <a:buFont typeface="Arial" panose="020B0604020202020204" pitchFamily="34" charset="0"/>
              <a:buChar char="•"/>
              <a:defRPr sz="1350" kern="1200">
                <a:solidFill>
                  <a:schemeClr val="tx1"/>
                </a:solidFill>
                <a:latin typeface="+mn-lt"/>
                <a:ea typeface="+mn-ea"/>
                <a:cs typeface="+mn-cs"/>
              </a:defRPr>
            </a:lvl3pPr>
            <a:lvl4pPr marL="540000" indent="-135000" algn="l" defTabSz="685800" rtl="0" eaLnBrk="1" latinLnBrk="0" hangingPunct="1">
              <a:lnSpc>
                <a:spcPct val="120000"/>
              </a:lnSpc>
              <a:spcBef>
                <a:spcPts val="0"/>
              </a:spcBef>
              <a:spcAft>
                <a:spcPts val="450"/>
              </a:spcAft>
              <a:buClr>
                <a:schemeClr val="accent2"/>
              </a:buClr>
              <a:buFont typeface="Proxima Nova Rg" panose="02000506030000020004" pitchFamily="50" charset="0"/>
              <a:buChar char="-"/>
              <a:defRPr sz="1200" kern="1200">
                <a:solidFill>
                  <a:schemeClr val="tx1"/>
                </a:solidFill>
                <a:latin typeface="+mn-lt"/>
                <a:ea typeface="+mn-ea"/>
                <a:cs typeface="+mn-cs"/>
              </a:defRPr>
            </a:lvl4pPr>
            <a:lvl5pPr marL="675000" indent="-135000" algn="l" defTabSz="685800" rtl="0" eaLnBrk="1" latinLnBrk="0" hangingPunct="1">
              <a:lnSpc>
                <a:spcPct val="120000"/>
              </a:lnSpc>
              <a:spcBef>
                <a:spcPts val="0"/>
              </a:spcBef>
              <a:spcAft>
                <a:spcPts val="450"/>
              </a:spcAft>
              <a:buClr>
                <a:schemeClr val="accent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ＭＳ Ｐゴシック" charset="0"/>
                <a:cs typeface="+mn-cs"/>
              </a:rPr>
              <a:t>HER2– was defined as IHC 0 or 1+, or IHC 2+/ISH–. *Region 1: United States, Canada, Western Europe, Australia, and Israel, Region 2: Latin America, Eastern Europe and Russia vs Region 3: Asia.</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ＭＳ Ｐゴシック" charset="0"/>
                <a:cs typeface="+mn-cs"/>
              </a:rPr>
              <a:t>ABC, advanced (locally advanced [inoperable] or metastatic) breast cancer.</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ＭＳ Ｐゴシック" charset="0"/>
                <a:cs typeface="+mn-cs"/>
              </a:rPr>
              <a:t>Pre- or peri-menopausal women also received a luteinizing hormone-releasing hormone agonist for the duration of the study treatment</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ＭＳ Ｐゴシック" charset="0"/>
                <a:cs typeface="+mn-cs"/>
              </a:rPr>
              <a:t>Turner NC, et al. SABCS 2022. Abstract GS3-04.</a:t>
            </a:r>
          </a:p>
        </p:txBody>
      </p:sp>
      <p:cxnSp>
        <p:nvCxnSpPr>
          <p:cNvPr id="4" name="Straight Arrow Connector 3">
            <a:extLst>
              <a:ext uri="{FF2B5EF4-FFF2-40B4-BE49-F238E27FC236}">
                <a16:creationId xmlns:a16="http://schemas.microsoft.com/office/drawing/2014/main" id="{E3EEE157-C80D-7880-76ED-E60404D28CB7}"/>
              </a:ext>
            </a:extLst>
          </p:cNvPr>
          <p:cNvCxnSpPr/>
          <p:nvPr/>
        </p:nvCxnSpPr>
        <p:spPr>
          <a:xfrm flipH="1">
            <a:off x="8556078" y="1233055"/>
            <a:ext cx="684904" cy="39272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 name="Straight Arrow Connector 4">
            <a:extLst>
              <a:ext uri="{FF2B5EF4-FFF2-40B4-BE49-F238E27FC236}">
                <a16:creationId xmlns:a16="http://schemas.microsoft.com/office/drawing/2014/main" id="{381D1917-E69B-7363-2BC1-BB8D7A7DFE39}"/>
              </a:ext>
            </a:extLst>
          </p:cNvPr>
          <p:cNvCxnSpPr/>
          <p:nvPr/>
        </p:nvCxnSpPr>
        <p:spPr>
          <a:xfrm flipH="1">
            <a:off x="3432847" y="4033090"/>
            <a:ext cx="684904" cy="392720"/>
          </a:xfrm>
          <a:prstGeom prst="straightConnector1">
            <a:avLst/>
          </a:prstGeom>
          <a:ln w="38100">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B81372C0-1653-ED4B-1E71-C47F0C5A165F}"/>
              </a:ext>
            </a:extLst>
          </p:cNvPr>
          <p:cNvSpPr/>
          <p:nvPr/>
        </p:nvSpPr>
        <p:spPr>
          <a:xfrm>
            <a:off x="11135360" y="5913120"/>
            <a:ext cx="876808" cy="854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1" name="TextBox 10">
            <a:extLst>
              <a:ext uri="{FF2B5EF4-FFF2-40B4-BE49-F238E27FC236}">
                <a16:creationId xmlns:a16="http://schemas.microsoft.com/office/drawing/2014/main" id="{CA10D917-7D2A-F5A0-1B23-A8AD41377BCF}"/>
              </a:ext>
            </a:extLst>
          </p:cNvPr>
          <p:cNvSpPr txBox="1"/>
          <p:nvPr/>
        </p:nvSpPr>
        <p:spPr>
          <a:xfrm>
            <a:off x="8544272" y="6539875"/>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32449064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1C2BA7-77AB-92B5-13D7-F2C6DC9D261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487"/>
          <a:stretch/>
        </p:blipFill>
        <p:spPr>
          <a:xfrm>
            <a:off x="6096001" y="2365671"/>
            <a:ext cx="5932488" cy="3459558"/>
          </a:xfrm>
          <a:prstGeom prst="rect">
            <a:avLst/>
          </a:prstGeom>
        </p:spPr>
      </p:pic>
      <p:sp>
        <p:nvSpPr>
          <p:cNvPr id="2" name="Title 1">
            <a:extLst>
              <a:ext uri="{FF2B5EF4-FFF2-40B4-BE49-F238E27FC236}">
                <a16:creationId xmlns:a16="http://schemas.microsoft.com/office/drawing/2014/main" id="{6D92CA0E-EAA4-DE88-E32E-A8EED731CBCE}"/>
              </a:ext>
            </a:extLst>
          </p:cNvPr>
          <p:cNvSpPr>
            <a:spLocks noGrp="1"/>
          </p:cNvSpPr>
          <p:nvPr>
            <p:ph type="title"/>
          </p:nvPr>
        </p:nvSpPr>
        <p:spPr/>
        <p:txBody>
          <a:bodyPr anchor="t">
            <a:noAutofit/>
          </a:bodyPr>
          <a:lstStyle/>
          <a:p>
            <a:r>
              <a:rPr lang="en-US" b="1" dirty="0"/>
              <a:t>CAPItello-291 </a:t>
            </a:r>
            <a:r>
              <a:rPr lang="en-US" dirty="0"/>
              <a:t>D</a:t>
            </a:r>
            <a:r>
              <a:rPr lang="en-US" b="1" dirty="0"/>
              <a:t>ual </a:t>
            </a:r>
            <a:r>
              <a:rPr lang="en-US" dirty="0"/>
              <a:t>P</a:t>
            </a:r>
            <a:r>
              <a:rPr lang="en-US" b="1" dirty="0"/>
              <a:t>rimary </a:t>
            </a:r>
            <a:r>
              <a:rPr lang="en-US" dirty="0"/>
              <a:t>E</a:t>
            </a:r>
            <a:r>
              <a:rPr lang="en-US" b="1" dirty="0"/>
              <a:t>ndpoints: PFS in Overall and AKT Pathway-altered </a:t>
            </a:r>
            <a:r>
              <a:rPr lang="en-US" dirty="0"/>
              <a:t>P</a:t>
            </a:r>
            <a:r>
              <a:rPr lang="en-US" b="1" dirty="0"/>
              <a:t>opulations</a:t>
            </a:r>
            <a:endParaRPr lang="en-US" b="1" baseline="30000" dirty="0"/>
          </a:p>
        </p:txBody>
      </p:sp>
      <p:pic>
        <p:nvPicPr>
          <p:cNvPr id="7" name="Picture 6">
            <a:extLst>
              <a:ext uri="{FF2B5EF4-FFF2-40B4-BE49-F238E27FC236}">
                <a16:creationId xmlns:a16="http://schemas.microsoft.com/office/drawing/2014/main" id="{731E03BA-2C01-319C-5BE9-AC3EAFB4E6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0652" y="2365670"/>
            <a:ext cx="6115552" cy="3459559"/>
          </a:xfrm>
          <a:prstGeom prst="rect">
            <a:avLst/>
          </a:prstGeom>
        </p:spPr>
      </p:pic>
      <p:sp>
        <p:nvSpPr>
          <p:cNvPr id="3" name="TextBox 2">
            <a:extLst>
              <a:ext uri="{FF2B5EF4-FFF2-40B4-BE49-F238E27FC236}">
                <a16:creationId xmlns:a16="http://schemas.microsoft.com/office/drawing/2014/main" id="{2597B2FA-1D27-D066-3C8D-70BE88EDD7B9}"/>
              </a:ext>
            </a:extLst>
          </p:cNvPr>
          <p:cNvSpPr txBox="1"/>
          <p:nvPr/>
        </p:nvSpPr>
        <p:spPr>
          <a:xfrm>
            <a:off x="424500" y="1954516"/>
            <a:ext cx="5166360" cy="338554"/>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0E61"/>
                </a:solidFill>
                <a:effectLst/>
                <a:uLnTx/>
                <a:uFillTx/>
                <a:latin typeface="Arial" panose="020B0604020202020204"/>
                <a:ea typeface="MS PGothic" charset="0"/>
                <a:cs typeface="+mn-cs"/>
              </a:rPr>
              <a:t>PFS in Overall: 7.2 vs 3.6</a:t>
            </a:r>
            <a:r>
              <a:rPr kumimoji="0" lang="en-US" sz="1600" b="1" i="0" u="none" strike="noStrike" kern="1200" cap="none" spc="0" normalizeH="0" baseline="0" noProof="0" dirty="0">
                <a:ln>
                  <a:noFill/>
                </a:ln>
                <a:solidFill>
                  <a:srgbClr val="2CCCD3"/>
                </a:solidFill>
                <a:effectLst/>
                <a:uLnTx/>
                <a:uFillTx/>
                <a:latin typeface="Arial" panose="020B0604020202020204"/>
                <a:ea typeface="MS PGothic" charset="0"/>
                <a:cs typeface="+mn-cs"/>
              </a:rPr>
              <a:t>  </a:t>
            </a:r>
            <a:r>
              <a:rPr kumimoji="0" lang="en-US" sz="1600" b="1" i="1" u="none" strike="noStrike" kern="1200" cap="none" spc="0" normalizeH="0" baseline="0" noProof="0" dirty="0">
                <a:ln>
                  <a:noFill/>
                </a:ln>
                <a:solidFill>
                  <a:srgbClr val="7C6EA1"/>
                </a:solidFill>
                <a:effectLst/>
                <a:uLnTx/>
                <a:uFillTx/>
                <a:latin typeface="Arial" panose="020B0604020202020204"/>
                <a:ea typeface="MS PGothic" charset="0"/>
                <a:cs typeface="+mn-cs"/>
              </a:rPr>
              <a:t>HR: 0.60 </a:t>
            </a:r>
          </a:p>
        </p:txBody>
      </p:sp>
      <p:sp>
        <p:nvSpPr>
          <p:cNvPr id="6" name="TextBox 5">
            <a:extLst>
              <a:ext uri="{FF2B5EF4-FFF2-40B4-BE49-F238E27FC236}">
                <a16:creationId xmlns:a16="http://schemas.microsoft.com/office/drawing/2014/main" id="{9F98512F-4B3D-F6B1-09B4-61E5CC9BD647}"/>
              </a:ext>
            </a:extLst>
          </p:cNvPr>
          <p:cNvSpPr txBox="1"/>
          <p:nvPr/>
        </p:nvSpPr>
        <p:spPr>
          <a:xfrm>
            <a:off x="6522527" y="1954516"/>
            <a:ext cx="5166360" cy="338554"/>
          </a:xfrm>
          <a:prstGeom prst="rect">
            <a:avLst/>
          </a:prstGeom>
          <a:solidFill>
            <a:schemeClr val="bg1">
              <a:lumMod val="9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240E61"/>
                </a:solidFill>
                <a:effectLst/>
                <a:uLnTx/>
                <a:uFillTx/>
                <a:latin typeface="Arial" panose="020B0604020202020204"/>
                <a:ea typeface="MS PGothic" charset="0"/>
                <a:cs typeface="+mn-cs"/>
              </a:rPr>
              <a:t>PFS in AKT Altered: 7.3 vs 3.1</a:t>
            </a:r>
            <a:r>
              <a:rPr kumimoji="0" lang="en-US" sz="1600" b="1" i="0" u="none" strike="noStrike" kern="1200" cap="none" spc="0" normalizeH="0" baseline="0" noProof="0" dirty="0">
                <a:ln>
                  <a:noFill/>
                </a:ln>
                <a:solidFill>
                  <a:srgbClr val="2CCCD3"/>
                </a:solidFill>
                <a:effectLst/>
                <a:uLnTx/>
                <a:uFillTx/>
                <a:latin typeface="Arial" panose="020B0604020202020204"/>
                <a:ea typeface="MS PGothic" charset="0"/>
                <a:cs typeface="+mn-cs"/>
              </a:rPr>
              <a:t>  </a:t>
            </a:r>
            <a:r>
              <a:rPr kumimoji="0" lang="en-US" sz="1600" b="1" i="1" u="none" strike="noStrike" kern="1200" cap="none" spc="0" normalizeH="0" baseline="0" noProof="0" dirty="0">
                <a:ln>
                  <a:noFill/>
                </a:ln>
                <a:solidFill>
                  <a:srgbClr val="7C6EA1"/>
                </a:solidFill>
                <a:effectLst/>
                <a:uLnTx/>
                <a:uFillTx/>
                <a:latin typeface="Arial" panose="020B0604020202020204"/>
                <a:ea typeface="MS PGothic" charset="0"/>
                <a:cs typeface="+mn-cs"/>
              </a:rPr>
              <a:t>HR: 0.50</a:t>
            </a:r>
          </a:p>
        </p:txBody>
      </p:sp>
      <p:sp>
        <p:nvSpPr>
          <p:cNvPr id="29" name="Slide Number Placeholder 2">
            <a:extLst>
              <a:ext uri="{FF2B5EF4-FFF2-40B4-BE49-F238E27FC236}">
                <a16:creationId xmlns:a16="http://schemas.microsoft.com/office/drawing/2014/main" id="{430B5BB2-3B29-81B3-9A1F-88CB80A022D1}"/>
              </a:ext>
            </a:extLst>
          </p:cNvPr>
          <p:cNvSpPr txBox="1">
            <a:spLocks/>
          </p:cNvSpPr>
          <p:nvPr/>
        </p:nvSpPr>
        <p:spPr>
          <a:xfrm>
            <a:off x="11620500" y="6370533"/>
            <a:ext cx="407988" cy="309145"/>
          </a:xfrm>
          <a:prstGeom prst="rect">
            <a:avLst/>
          </a:prstGeom>
        </p:spPr>
        <p:txBody>
          <a:bodyPr vert="horz" wrap="none" lIns="0" tIns="0" rIns="0" bIns="0" rtlCol="0" anchor="ctr"/>
          <a:lstStyle>
            <a:defPPr>
              <a:defRPr lang="en-US"/>
            </a:defPPr>
            <a:lvl1pPr marL="0" algn="l" defTabSz="914400" rtl="0" eaLnBrk="1" latinLnBrk="0" hangingPunct="1">
              <a:lnSpc>
                <a:spcPct val="100000"/>
              </a:lnSpc>
              <a:defRPr sz="1000" b="0" i="0" kern="1200">
                <a:solidFill>
                  <a:schemeClr val="bg1"/>
                </a:solidFill>
                <a:latin typeface="Gotham Light" panose="02000603030000020004"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8E47D07-9D1E-4FE9-B31A-2F5863681021}" type="slidenum">
              <a:rPr kumimoji="0" lang="en-GB" sz="1000" b="0" i="0" u="none" strike="noStrike" kern="1200" cap="none" spc="0" normalizeH="0" baseline="0" noProof="0" smtClean="0">
                <a:ln>
                  <a:noFill/>
                </a:ln>
                <a:solidFill>
                  <a:srgbClr val="FFFFFF"/>
                </a:solidFill>
                <a:effectLst/>
                <a:uLnTx/>
                <a:uFillTx/>
                <a:latin typeface="Gotham Light" panose="02000603030000020004"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GB" sz="1000" b="0" i="0" u="none" strike="noStrike" kern="1200" cap="none" spc="0" normalizeH="0" baseline="0" noProof="0" dirty="0">
              <a:ln>
                <a:noFill/>
              </a:ln>
              <a:solidFill>
                <a:srgbClr val="FFFFFF"/>
              </a:solidFill>
              <a:effectLst/>
              <a:uLnTx/>
              <a:uFillTx/>
              <a:latin typeface="Gotham Light" panose="02000603030000020004" pitchFamily="2" charset="77"/>
              <a:ea typeface="+mn-ea"/>
              <a:cs typeface="+mn-cs"/>
            </a:endParaRPr>
          </a:p>
        </p:txBody>
      </p:sp>
      <p:sp>
        <p:nvSpPr>
          <p:cNvPr id="5" name="TextBox 4">
            <a:extLst>
              <a:ext uri="{FF2B5EF4-FFF2-40B4-BE49-F238E27FC236}">
                <a16:creationId xmlns:a16="http://schemas.microsoft.com/office/drawing/2014/main" id="{AD988154-3EC6-FE8B-7609-1D1B8D8A7B12}"/>
              </a:ext>
            </a:extLst>
          </p:cNvPr>
          <p:cNvSpPr txBox="1"/>
          <p:nvPr/>
        </p:nvSpPr>
        <p:spPr>
          <a:xfrm>
            <a:off x="240672" y="1317406"/>
            <a:ext cx="11545655" cy="538609"/>
          </a:xfrm>
          <a:prstGeom prst="rect">
            <a:avLst/>
          </a:prstGeom>
          <a:noFill/>
        </p:spPr>
        <p:txBody>
          <a:bodyPr wrap="square" tIns="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Rubik" pitchFamily="2" charset="-79"/>
                <a:ea typeface="MS PGothic" charset="0"/>
                <a:cs typeface="Rubik" pitchFamily="2" charset="-79"/>
              </a:rPr>
              <a:t>Capivasertib plus fulvestrant provides a statistically significant and clinically meaningful improvement in PFS in the overall and the AKT pathway-altered populations</a:t>
            </a:r>
          </a:p>
        </p:txBody>
      </p:sp>
      <p:sp>
        <p:nvSpPr>
          <p:cNvPr id="8" name="Text Placeholder 5">
            <a:extLst>
              <a:ext uri="{FF2B5EF4-FFF2-40B4-BE49-F238E27FC236}">
                <a16:creationId xmlns:a16="http://schemas.microsoft.com/office/drawing/2014/main" id="{6D780C2E-E550-D03B-ABF6-88F22D0CAF31}"/>
              </a:ext>
            </a:extLst>
          </p:cNvPr>
          <p:cNvSpPr txBox="1">
            <a:spLocks/>
          </p:cNvSpPr>
          <p:nvPr/>
        </p:nvSpPr>
        <p:spPr>
          <a:xfrm>
            <a:off x="952500" y="6213284"/>
            <a:ext cx="9111975" cy="71411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Rubik" pitchFamily="2" charset="-79"/>
              </a:rPr>
              <a:t>+ indicates a censored observation. HR was estimated using the Cox proportional hazard model stratified by the presence of liver metastases, prior use of CDK4/6 inhibitor, and geographic region.</a:t>
            </a:r>
            <a:br>
              <a:rPr kumimoji="0" lang="en-US" sz="800" b="0" i="0" u="none" strike="noStrike" kern="1200" cap="none" spc="0" normalizeH="0" baseline="0" noProof="0" dirty="0">
                <a:ln>
                  <a:noFill/>
                </a:ln>
                <a:solidFill>
                  <a:prstClr val="black"/>
                </a:solidFill>
                <a:effectLst/>
                <a:uLnTx/>
                <a:uFillTx/>
                <a:latin typeface="Arial"/>
                <a:ea typeface="+mn-ea"/>
                <a:cs typeface="Rubik" pitchFamily="2" charset="-79"/>
              </a:rPr>
            </a:br>
            <a:r>
              <a:rPr kumimoji="0" lang="en-US" sz="800" b="0" i="0" u="none" strike="noStrike" kern="1200" cap="none" spc="0" normalizeH="0" baseline="0" noProof="0" dirty="0">
                <a:ln>
                  <a:noFill/>
                </a:ln>
                <a:solidFill>
                  <a:srgbClr val="000000"/>
                </a:solidFill>
                <a:effectLst/>
                <a:uLnTx/>
                <a:uFillTx/>
                <a:latin typeface="Arial"/>
                <a:ea typeface="+mn-ea"/>
                <a:cs typeface="+mn-cs"/>
              </a:rPr>
              <a:t>Turner NC, et al. SABCS 2022. Abstract GS3-04</a:t>
            </a:r>
            <a:r>
              <a:rPr kumimoji="0" lang="en-US" sz="800" b="0" i="0" u="none" strike="noStrike" kern="1200" cap="none" spc="0" normalizeH="0" baseline="0" noProof="0" dirty="0">
                <a:ln>
                  <a:noFill/>
                </a:ln>
                <a:solidFill>
                  <a:prstClr val="black"/>
                </a:solidFill>
                <a:effectLst/>
                <a:uLnTx/>
                <a:uFillTx/>
                <a:latin typeface="Arial"/>
                <a:ea typeface="+mn-ea"/>
                <a:cs typeface="Rubik" pitchFamily="2" charset="-79"/>
              </a:rPr>
              <a:t>.</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800" b="0" i="0" u="none" strike="noStrike" kern="1200" cap="none" spc="0" normalizeH="0" baseline="0" noProof="0" dirty="0">
                <a:ln>
                  <a:noFill/>
                </a:ln>
                <a:solidFill>
                  <a:prstClr val="black"/>
                </a:solidFill>
                <a:effectLst/>
                <a:uLnTx/>
                <a:uFillTx/>
                <a:latin typeface="Arial"/>
                <a:ea typeface="+mn-ea"/>
                <a:cs typeface="Rubik" pitchFamily="2" charset="-79"/>
              </a:rPr>
              <a:t> </a:t>
            </a:r>
          </a:p>
        </p:txBody>
      </p:sp>
      <p:sp>
        <p:nvSpPr>
          <p:cNvPr id="10" name="Rectangle 9">
            <a:extLst>
              <a:ext uri="{FF2B5EF4-FFF2-40B4-BE49-F238E27FC236}">
                <a16:creationId xmlns:a16="http://schemas.microsoft.com/office/drawing/2014/main" id="{D1359372-D834-A277-2483-CD6B2DC5F92B}"/>
              </a:ext>
            </a:extLst>
          </p:cNvPr>
          <p:cNvSpPr/>
          <p:nvPr/>
        </p:nvSpPr>
        <p:spPr>
          <a:xfrm>
            <a:off x="11135360" y="5913120"/>
            <a:ext cx="876808" cy="854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TextBox 3">
            <a:extLst>
              <a:ext uri="{FF2B5EF4-FFF2-40B4-BE49-F238E27FC236}">
                <a16:creationId xmlns:a16="http://schemas.microsoft.com/office/drawing/2014/main" id="{D33437F2-DA96-DFB1-1EFD-FE06AA374517}"/>
              </a:ext>
            </a:extLst>
          </p:cNvPr>
          <p:cNvSpPr txBox="1"/>
          <p:nvPr/>
        </p:nvSpPr>
        <p:spPr>
          <a:xfrm>
            <a:off x="8544272" y="6539875"/>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1749975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5EEF3-EB12-3F3E-40D6-FDEAB47212CC}"/>
              </a:ext>
            </a:extLst>
          </p:cNvPr>
          <p:cNvSpPr>
            <a:spLocks noGrp="1"/>
          </p:cNvSpPr>
          <p:nvPr>
            <p:ph type="title"/>
          </p:nvPr>
        </p:nvSpPr>
        <p:spPr>
          <a:xfrm>
            <a:off x="316083" y="236720"/>
            <a:ext cx="11687535" cy="672000"/>
          </a:xfrm>
        </p:spPr>
        <p:txBody>
          <a:bodyPr/>
          <a:lstStyle/>
          <a:p>
            <a:r>
              <a:rPr kumimoji="0" lang="en-US" sz="3200" b="1" i="0" u="none" strike="noStrike" kern="1200" cap="none" spc="0" normalizeH="0" baseline="0" noProof="0" dirty="0">
                <a:ln>
                  <a:noFill/>
                </a:ln>
                <a:solidFill>
                  <a:srgbClr val="830051"/>
                </a:solidFill>
                <a:effectLst/>
                <a:uLnTx/>
                <a:uFillTx/>
                <a:latin typeface="Arial" pitchFamily="34" charset="0"/>
                <a:ea typeface="+mj-ea"/>
                <a:cs typeface="Arial" pitchFamily="34" charset="0"/>
              </a:rPr>
              <a:t>CAPItello-291 </a:t>
            </a:r>
            <a:r>
              <a:rPr lang="en-US" dirty="0"/>
              <a:t>Adverse Event Profile</a:t>
            </a:r>
          </a:p>
        </p:txBody>
      </p:sp>
      <p:sp>
        <p:nvSpPr>
          <p:cNvPr id="56" name="Text Placeholder 4">
            <a:extLst>
              <a:ext uri="{FF2B5EF4-FFF2-40B4-BE49-F238E27FC236}">
                <a16:creationId xmlns:a16="http://schemas.microsoft.com/office/drawing/2014/main" id="{5500317F-95A6-7A7D-DBC0-C9B56745744D}"/>
              </a:ext>
            </a:extLst>
          </p:cNvPr>
          <p:cNvSpPr txBox="1">
            <a:spLocks/>
          </p:cNvSpPr>
          <p:nvPr/>
        </p:nvSpPr>
        <p:spPr>
          <a:xfrm>
            <a:off x="831320" y="5476209"/>
            <a:ext cx="10448394" cy="1374681"/>
          </a:xfrm>
          <a:prstGeom prst="rect">
            <a:avLst/>
          </a:prstGeom>
          <a:noFill/>
        </p:spPr>
        <p:txBody>
          <a:bodyPr vert="horz" wrap="square" lIns="0" tIns="0" rIns="0" bIns="91440" rtlCol="0" anchor="b" anchorCtr="0">
            <a:noAutofit/>
          </a:bodyPr>
          <a:lstStyle>
            <a:lvl1pPr marL="0" indent="0" algn="l" defTabSz="685800" rtl="0" eaLnBrk="1" latinLnBrk="0" hangingPunct="1">
              <a:lnSpc>
                <a:spcPct val="100000"/>
              </a:lnSpc>
              <a:spcBef>
                <a:spcPts val="0"/>
              </a:spcBef>
              <a:spcAft>
                <a:spcPts val="450"/>
              </a:spcAft>
              <a:buFontTx/>
              <a:buNone/>
              <a:defRPr sz="825" b="0" i="0" kern="1200">
                <a:solidFill>
                  <a:schemeClr val="tx1"/>
                </a:solidFill>
                <a:latin typeface="+mn-lt"/>
                <a:ea typeface="+mn-ea"/>
                <a:cs typeface="+mn-cs"/>
              </a:defRPr>
            </a:lvl1pPr>
            <a:lvl2pPr marL="270000" indent="-135000" algn="l" defTabSz="685800" rtl="0" eaLnBrk="1" latinLnBrk="0" hangingPunct="1">
              <a:lnSpc>
                <a:spcPct val="120000"/>
              </a:lnSpc>
              <a:spcBef>
                <a:spcPts val="0"/>
              </a:spcBef>
              <a:spcAft>
                <a:spcPts val="450"/>
              </a:spcAft>
              <a:buClr>
                <a:schemeClr val="accent6"/>
              </a:buClr>
              <a:buFont typeface="Wingdings" panose="05000000000000000000" pitchFamily="2" charset="2"/>
              <a:buChar char="§"/>
              <a:defRPr sz="1500" kern="1200">
                <a:solidFill>
                  <a:schemeClr val="tx1"/>
                </a:solidFill>
                <a:latin typeface="+mn-lt"/>
                <a:ea typeface="+mn-ea"/>
                <a:cs typeface="+mn-cs"/>
              </a:defRPr>
            </a:lvl2pPr>
            <a:lvl3pPr marL="405000" indent="-135000" algn="l" defTabSz="685800" rtl="0" eaLnBrk="1" latinLnBrk="0" hangingPunct="1">
              <a:lnSpc>
                <a:spcPct val="120000"/>
              </a:lnSpc>
              <a:spcBef>
                <a:spcPts val="0"/>
              </a:spcBef>
              <a:spcAft>
                <a:spcPts val="450"/>
              </a:spcAft>
              <a:buClr>
                <a:srgbClr val="FFC000"/>
              </a:buClr>
              <a:buFont typeface="Arial" panose="020B0604020202020204" pitchFamily="34" charset="0"/>
              <a:buChar char="•"/>
              <a:defRPr sz="1350" kern="1200">
                <a:solidFill>
                  <a:schemeClr val="tx1"/>
                </a:solidFill>
                <a:latin typeface="+mn-lt"/>
                <a:ea typeface="+mn-ea"/>
                <a:cs typeface="+mn-cs"/>
              </a:defRPr>
            </a:lvl3pPr>
            <a:lvl4pPr marL="540000" indent="-135000" algn="l" defTabSz="685800" rtl="0" eaLnBrk="1" latinLnBrk="0" hangingPunct="1">
              <a:lnSpc>
                <a:spcPct val="120000"/>
              </a:lnSpc>
              <a:spcBef>
                <a:spcPts val="0"/>
              </a:spcBef>
              <a:spcAft>
                <a:spcPts val="450"/>
              </a:spcAft>
              <a:buClr>
                <a:schemeClr val="accent2"/>
              </a:buClr>
              <a:buFont typeface="Proxima Nova Rg" panose="02000506030000020004" pitchFamily="50" charset="0"/>
              <a:buChar char="-"/>
              <a:defRPr sz="1200" kern="1200">
                <a:solidFill>
                  <a:schemeClr val="tx1"/>
                </a:solidFill>
                <a:latin typeface="+mn-lt"/>
                <a:ea typeface="+mn-ea"/>
                <a:cs typeface="+mn-cs"/>
              </a:defRPr>
            </a:lvl4pPr>
            <a:lvl5pPr marL="675000" indent="-135000" algn="l" defTabSz="685800" rtl="0" eaLnBrk="1" latinLnBrk="0" hangingPunct="1">
              <a:lnSpc>
                <a:spcPct val="120000"/>
              </a:lnSpc>
              <a:spcBef>
                <a:spcPts val="0"/>
              </a:spcBef>
              <a:spcAft>
                <a:spcPts val="450"/>
              </a:spcAft>
              <a:buClr>
                <a:schemeClr val="accent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*All events shown were Grade 3 except 1 case of Grade 4 hyperglycemia in the </a:t>
            </a:r>
            <a:r>
              <a:rPr kumimoji="0" lang="en-US" sz="800" b="0" i="0" u="none" strike="noStrike" kern="1200" cap="none" spc="0" normalizeH="0" baseline="0" noProof="0" dirty="0" err="1">
                <a:ln>
                  <a:noFill/>
                </a:ln>
                <a:solidFill>
                  <a:srgbClr val="000000"/>
                </a:solidFill>
                <a:effectLst/>
                <a:uLnTx/>
                <a:uFillTx/>
                <a:latin typeface="Arial"/>
                <a:ea typeface="+mn-ea"/>
                <a:cs typeface="+mn-cs"/>
              </a:rPr>
              <a:t>capivasertib</a:t>
            </a:r>
            <a:r>
              <a:rPr kumimoji="0" lang="en-US" sz="800" b="0" i="0" u="none" strike="noStrike" kern="1200" cap="none" spc="0" normalizeH="0" baseline="0" noProof="0" dirty="0">
                <a:ln>
                  <a:noFill/>
                </a:ln>
                <a:solidFill>
                  <a:srgbClr val="000000"/>
                </a:solidFill>
                <a:effectLst/>
                <a:uLnTx/>
                <a:uFillTx/>
                <a:latin typeface="Arial"/>
                <a:ea typeface="+mn-ea"/>
                <a:cs typeface="+mn-cs"/>
              </a:rPr>
              <a:t> + </a:t>
            </a:r>
            <a:r>
              <a:rPr kumimoji="0" lang="en-US" sz="800" b="0" i="0" u="none" strike="noStrike" kern="1200" cap="none" spc="0" normalizeH="0" baseline="0" noProof="0" dirty="0" err="1">
                <a:ln>
                  <a:noFill/>
                </a:ln>
                <a:solidFill>
                  <a:srgbClr val="000000"/>
                </a:solidFill>
                <a:effectLst/>
                <a:uLnTx/>
                <a:uFillTx/>
                <a:latin typeface="Arial"/>
                <a:ea typeface="+mn-ea"/>
                <a:cs typeface="+mn-cs"/>
              </a:rPr>
              <a:t>fulvestrant</a:t>
            </a:r>
            <a:r>
              <a:rPr kumimoji="0" lang="en-US" sz="800" b="0" i="0" u="none" strike="noStrike" kern="1200" cap="none" spc="0" normalizeH="0" baseline="0" noProof="0" dirty="0">
                <a:ln>
                  <a:noFill/>
                </a:ln>
                <a:solidFill>
                  <a:srgbClr val="000000"/>
                </a:solidFill>
                <a:effectLst/>
                <a:uLnTx/>
                <a:uFillTx/>
                <a:latin typeface="Arial"/>
                <a:ea typeface="+mn-ea"/>
                <a:cs typeface="+mn-cs"/>
              </a:rPr>
              <a:t> arm.</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†The collective term rash includes the preferred terms of rash, rash macular, maculopapular rash, rash </a:t>
            </a:r>
            <a:r>
              <a:rPr kumimoji="0" lang="en-US" sz="800" b="0" i="0" u="none" strike="noStrike" kern="1200" cap="none" spc="0" normalizeH="0" baseline="0" noProof="0" dirty="0" err="1">
                <a:ln>
                  <a:noFill/>
                </a:ln>
                <a:solidFill>
                  <a:srgbClr val="000000"/>
                </a:solidFill>
                <a:effectLst/>
                <a:uLnTx/>
                <a:uFillTx/>
                <a:latin typeface="Arial"/>
                <a:ea typeface="+mn-ea"/>
                <a:cs typeface="+mn-cs"/>
              </a:rPr>
              <a:t>papular</a:t>
            </a:r>
            <a:r>
              <a:rPr kumimoji="0" lang="en-US" sz="800" b="0" i="0" u="none" strike="noStrike" kern="1200" cap="none" spc="0" normalizeH="0" baseline="0" noProof="0" dirty="0">
                <a:ln>
                  <a:noFill/>
                </a:ln>
                <a:solidFill>
                  <a:srgbClr val="000000"/>
                </a:solidFill>
                <a:effectLst/>
                <a:uLnTx/>
                <a:uFillTx/>
                <a:latin typeface="Arial"/>
                <a:ea typeface="+mn-ea"/>
                <a:cs typeface="+mn-cs"/>
              </a:rPr>
              <a:t>, and rash pruritic.</a:t>
            </a:r>
          </a:p>
          <a:p>
            <a:pPr marL="0" marR="0" lvl="0" indent="0" algn="l" defTabSz="685800" rtl="0" eaLnBrk="1" fontAlgn="auto" latinLnBrk="0" hangingPunct="1">
              <a:lnSpc>
                <a:spcPct val="100000"/>
              </a:lnSpc>
              <a:spcBef>
                <a:spcPts val="0"/>
              </a:spcBef>
              <a:spcAft>
                <a:spcPts val="45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a:ea typeface="+mn-ea"/>
                <a:cs typeface="+mn-cs"/>
              </a:rPr>
              <a:t>Turner NC, et al. </a:t>
            </a:r>
            <a:r>
              <a:rPr kumimoji="0" lang="en-US" sz="800" b="0" i="1" u="none" strike="noStrike" kern="1200" cap="none" spc="0" normalizeH="0" baseline="0" noProof="0" dirty="0">
                <a:ln>
                  <a:noFill/>
                </a:ln>
                <a:solidFill>
                  <a:srgbClr val="000000"/>
                </a:solidFill>
                <a:effectLst/>
                <a:uLnTx/>
                <a:uFillTx/>
                <a:latin typeface="Arial"/>
                <a:ea typeface="+mn-ea"/>
                <a:cs typeface="+mn-cs"/>
              </a:rPr>
              <a:t>N Engl J Med</a:t>
            </a:r>
            <a:r>
              <a:rPr kumimoji="0" lang="en-US" sz="800" b="0" i="0" u="none" strike="noStrike" kern="1200" cap="none" spc="0" normalizeH="0" baseline="0" noProof="0" dirty="0">
                <a:ln>
                  <a:noFill/>
                </a:ln>
                <a:solidFill>
                  <a:srgbClr val="000000"/>
                </a:solidFill>
                <a:effectLst/>
                <a:uLnTx/>
                <a:uFillTx/>
                <a:latin typeface="Arial"/>
                <a:ea typeface="+mn-ea"/>
                <a:cs typeface="+mn-cs"/>
              </a:rPr>
              <a:t>. 2023;388(22):2058-2070.</a:t>
            </a:r>
          </a:p>
          <a:p>
            <a:pPr marL="0" marR="0" lvl="0" indent="0" algn="l" defTabSz="914377" rtl="0" eaLnBrk="1" fontAlgn="auto" latinLnBrk="0" hangingPunct="1">
              <a:lnSpc>
                <a:spcPct val="100000"/>
              </a:lnSpc>
              <a:spcBef>
                <a:spcPts val="1000"/>
              </a:spcBef>
              <a:spcAft>
                <a:spcPts val="45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Rubik" pitchFamily="2" charset="-79"/>
              <a:ea typeface="+mn-ea"/>
              <a:cs typeface="Rubik" pitchFamily="2" charset="-79"/>
            </a:endParaRPr>
          </a:p>
        </p:txBody>
      </p:sp>
      <p:sp>
        <p:nvSpPr>
          <p:cNvPr id="51" name="Rounded Rectangle 4">
            <a:extLst>
              <a:ext uri="{FF2B5EF4-FFF2-40B4-BE49-F238E27FC236}">
                <a16:creationId xmlns:a16="http://schemas.microsoft.com/office/drawing/2014/main" id="{9408998A-9712-85AA-F6FF-5B5E6FBE08A2}"/>
              </a:ext>
            </a:extLst>
          </p:cNvPr>
          <p:cNvSpPr/>
          <p:nvPr/>
        </p:nvSpPr>
        <p:spPr>
          <a:xfrm rot="10800000">
            <a:off x="407984" y="839020"/>
            <a:ext cx="11376027" cy="5113469"/>
          </a:xfrm>
          <a:prstGeom prst="roundRect">
            <a:avLst>
              <a:gd name="adj" fmla="val 705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Calibri"/>
              <a:ea typeface="+mn-ea"/>
              <a:cs typeface="+mn-cs"/>
            </a:endParaRPr>
          </a:p>
        </p:txBody>
      </p:sp>
      <p:sp>
        <p:nvSpPr>
          <p:cNvPr id="52" name="object 180">
            <a:extLst>
              <a:ext uri="{FF2B5EF4-FFF2-40B4-BE49-F238E27FC236}">
                <a16:creationId xmlns:a16="http://schemas.microsoft.com/office/drawing/2014/main" id="{61570808-5D97-9DC4-EC98-9E7B92429850}"/>
              </a:ext>
            </a:extLst>
          </p:cNvPr>
          <p:cNvSpPr txBox="1"/>
          <p:nvPr/>
        </p:nvSpPr>
        <p:spPr>
          <a:xfrm>
            <a:off x="9044900" y="1902193"/>
            <a:ext cx="2922457" cy="258915"/>
          </a:xfrm>
          <a:prstGeom prst="rect">
            <a:avLst/>
          </a:prstGeom>
        </p:spPr>
        <p:txBody>
          <a:bodyPr vert="horz" wrap="square" lIns="91440" tIns="45720" rIns="91440" bIns="4572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endParaRPr kumimoji="0" sz="1500" b="0" i="0" u="none" strike="noStrike" kern="1200" cap="none" spc="0" normalizeH="0" baseline="0" noProof="0">
              <a:ln>
                <a:noFill/>
              </a:ln>
              <a:solidFill>
                <a:srgbClr val="FFFFFF"/>
              </a:solidFill>
              <a:effectLst/>
              <a:uLnTx/>
              <a:uFillTx/>
              <a:latin typeface="Arial"/>
              <a:ea typeface="MS PGothic" charset="0"/>
              <a:cs typeface="Arial"/>
            </a:endParaRPr>
          </a:p>
        </p:txBody>
      </p:sp>
      <p:sp>
        <p:nvSpPr>
          <p:cNvPr id="53" name="TextBox 52">
            <a:extLst>
              <a:ext uri="{FF2B5EF4-FFF2-40B4-BE49-F238E27FC236}">
                <a16:creationId xmlns:a16="http://schemas.microsoft.com/office/drawing/2014/main" id="{028B3962-924F-7279-E5AB-3B330F82F749}"/>
              </a:ext>
            </a:extLst>
          </p:cNvPr>
          <p:cNvSpPr txBox="1"/>
          <p:nvPr/>
        </p:nvSpPr>
        <p:spPr>
          <a:xfrm>
            <a:off x="407988" y="874385"/>
            <a:ext cx="11376025" cy="389229"/>
          </a:xfrm>
          <a:prstGeom prst="rect">
            <a:avLst/>
          </a:prstGeom>
          <a:noFill/>
          <a:ln>
            <a:no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830051"/>
              </a:buClr>
              <a:buSzTx/>
              <a:buFontTx/>
              <a:buNone/>
              <a:tabLst/>
              <a:defRPr/>
            </a:pPr>
            <a:r>
              <a:rPr kumimoji="0" lang="en-US" sz="1600" b="1" i="0" u="none" strike="noStrike" kern="1200" cap="none" spc="0" normalizeH="0" baseline="0" noProof="0" dirty="0">
                <a:ln>
                  <a:noFill/>
                </a:ln>
                <a:solidFill>
                  <a:srgbClr val="003865"/>
                </a:solidFill>
                <a:effectLst/>
                <a:uLnTx/>
                <a:uFillTx/>
                <a:latin typeface="Calibri"/>
                <a:ea typeface="MS PGothic" charset="0"/>
                <a:cs typeface="+mn-cs"/>
              </a:rPr>
              <a:t>AEs (&gt;10% of patients) – overall population</a:t>
            </a:r>
          </a:p>
        </p:txBody>
      </p:sp>
      <p:sp>
        <p:nvSpPr>
          <p:cNvPr id="54" name="object 196">
            <a:extLst>
              <a:ext uri="{FF2B5EF4-FFF2-40B4-BE49-F238E27FC236}">
                <a16:creationId xmlns:a16="http://schemas.microsoft.com/office/drawing/2014/main" id="{91A411FC-CF1F-96E8-08B1-B3608BB68534}"/>
              </a:ext>
            </a:extLst>
          </p:cNvPr>
          <p:cNvSpPr/>
          <p:nvPr/>
        </p:nvSpPr>
        <p:spPr>
          <a:xfrm>
            <a:off x="706288" y="1613682"/>
            <a:ext cx="1525899" cy="239727"/>
          </a:xfrm>
          <a:custGeom>
            <a:avLst/>
            <a:gdLst/>
            <a:ahLst/>
            <a:cxnLst/>
            <a:rect l="l" t="t" r="r" b="b"/>
            <a:pathLst>
              <a:path w="1367789" h="273050">
                <a:moveTo>
                  <a:pt x="1318923" y="272792"/>
                </a:moveTo>
                <a:lnTo>
                  <a:pt x="48720" y="272792"/>
                </a:lnTo>
                <a:lnTo>
                  <a:pt x="29756" y="268964"/>
                </a:lnTo>
                <a:lnTo>
                  <a:pt x="14269" y="258522"/>
                </a:lnTo>
                <a:lnTo>
                  <a:pt x="3828" y="243036"/>
                </a:lnTo>
                <a:lnTo>
                  <a:pt x="0" y="224072"/>
                </a:lnTo>
                <a:lnTo>
                  <a:pt x="0" y="0"/>
                </a:lnTo>
                <a:lnTo>
                  <a:pt x="1367643" y="0"/>
                </a:lnTo>
                <a:lnTo>
                  <a:pt x="1367643" y="224072"/>
                </a:lnTo>
                <a:lnTo>
                  <a:pt x="1363815" y="243036"/>
                </a:lnTo>
                <a:lnTo>
                  <a:pt x="1353373" y="258522"/>
                </a:lnTo>
                <a:lnTo>
                  <a:pt x="1337887" y="268964"/>
                </a:lnTo>
                <a:lnTo>
                  <a:pt x="1318923" y="272792"/>
                </a:lnTo>
                <a:close/>
              </a:path>
            </a:pathLst>
          </a:custGeom>
          <a:solidFill>
            <a:srgbClr val="ECE0E8"/>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57" name="object 196">
            <a:extLst>
              <a:ext uri="{FF2B5EF4-FFF2-40B4-BE49-F238E27FC236}">
                <a16:creationId xmlns:a16="http://schemas.microsoft.com/office/drawing/2014/main" id="{633EC45D-859C-A319-0214-BF399F5815FB}"/>
              </a:ext>
            </a:extLst>
          </p:cNvPr>
          <p:cNvSpPr/>
          <p:nvPr/>
        </p:nvSpPr>
        <p:spPr>
          <a:xfrm>
            <a:off x="9948164" y="1613682"/>
            <a:ext cx="1525899" cy="239727"/>
          </a:xfrm>
          <a:prstGeom prst="round2SameRect">
            <a:avLst>
              <a:gd name="adj1" fmla="val 0"/>
              <a:gd name="adj2" fmla="val 12564"/>
            </a:avLst>
          </a:prstGeom>
          <a:solidFill>
            <a:schemeClr val="bg1">
              <a:lumMod val="85000"/>
            </a:scheme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58" name="object 5">
            <a:extLst>
              <a:ext uri="{FF2B5EF4-FFF2-40B4-BE49-F238E27FC236}">
                <a16:creationId xmlns:a16="http://schemas.microsoft.com/office/drawing/2014/main" id="{929764AF-5BAD-E66A-F113-8ADE12DF0DB1}"/>
              </a:ext>
            </a:extLst>
          </p:cNvPr>
          <p:cNvSpPr/>
          <p:nvPr/>
        </p:nvSpPr>
        <p:spPr>
          <a:xfrm>
            <a:off x="6270162" y="1977362"/>
            <a:ext cx="11774" cy="141049"/>
          </a:xfrm>
          <a:custGeom>
            <a:avLst/>
            <a:gdLst/>
            <a:ahLst/>
            <a:cxnLst/>
            <a:rect l="l" t="t" r="r" b="b"/>
            <a:pathLst>
              <a:path w="12700" h="160655">
                <a:moveTo>
                  <a:pt x="12258" y="160559"/>
                </a:moveTo>
                <a:lnTo>
                  <a:pt x="0" y="160559"/>
                </a:lnTo>
                <a:lnTo>
                  <a:pt x="0" y="0"/>
                </a:lnTo>
                <a:lnTo>
                  <a:pt x="12258" y="0"/>
                </a:lnTo>
                <a:lnTo>
                  <a:pt x="12258"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59" name="object 6">
            <a:extLst>
              <a:ext uri="{FF2B5EF4-FFF2-40B4-BE49-F238E27FC236}">
                <a16:creationId xmlns:a16="http://schemas.microsoft.com/office/drawing/2014/main" id="{6D2528DD-9FA1-E629-D330-A046ED039202}"/>
              </a:ext>
            </a:extLst>
          </p:cNvPr>
          <p:cNvSpPr/>
          <p:nvPr/>
        </p:nvSpPr>
        <p:spPr>
          <a:xfrm>
            <a:off x="6281528" y="1977362"/>
            <a:ext cx="98901" cy="141049"/>
          </a:xfrm>
          <a:custGeom>
            <a:avLst/>
            <a:gdLst/>
            <a:ahLst/>
            <a:cxnLst/>
            <a:rect l="l" t="t" r="r" b="b"/>
            <a:pathLst>
              <a:path w="106679" h="160655">
                <a:moveTo>
                  <a:pt x="106245" y="160559"/>
                </a:moveTo>
                <a:lnTo>
                  <a:pt x="0" y="160559"/>
                </a:lnTo>
                <a:lnTo>
                  <a:pt x="0" y="0"/>
                </a:lnTo>
                <a:lnTo>
                  <a:pt x="106245" y="0"/>
                </a:lnTo>
                <a:lnTo>
                  <a:pt x="106245"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0" name="object 7">
            <a:extLst>
              <a:ext uri="{FF2B5EF4-FFF2-40B4-BE49-F238E27FC236}">
                <a16:creationId xmlns:a16="http://schemas.microsoft.com/office/drawing/2014/main" id="{AD89DBFA-B05F-8C4B-15BC-E630BD6E873D}"/>
              </a:ext>
            </a:extLst>
          </p:cNvPr>
          <p:cNvSpPr/>
          <p:nvPr/>
        </p:nvSpPr>
        <p:spPr>
          <a:xfrm>
            <a:off x="6380026" y="1977362"/>
            <a:ext cx="648154" cy="141049"/>
          </a:xfrm>
          <a:custGeom>
            <a:avLst/>
            <a:gdLst/>
            <a:ahLst/>
            <a:cxnLst/>
            <a:rect l="l" t="t" r="r" b="b"/>
            <a:pathLst>
              <a:path w="699134" h="160655">
                <a:moveTo>
                  <a:pt x="698768" y="160559"/>
                </a:moveTo>
                <a:lnTo>
                  <a:pt x="0" y="160559"/>
                </a:lnTo>
                <a:lnTo>
                  <a:pt x="0" y="0"/>
                </a:lnTo>
                <a:lnTo>
                  <a:pt x="698768" y="0"/>
                </a:lnTo>
                <a:lnTo>
                  <a:pt x="698768"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1" name="object 8">
            <a:extLst>
              <a:ext uri="{FF2B5EF4-FFF2-40B4-BE49-F238E27FC236}">
                <a16:creationId xmlns:a16="http://schemas.microsoft.com/office/drawing/2014/main" id="{2201D681-3986-D9BA-CE27-30D924E3B2E5}"/>
              </a:ext>
            </a:extLst>
          </p:cNvPr>
          <p:cNvSpPr/>
          <p:nvPr/>
        </p:nvSpPr>
        <p:spPr>
          <a:xfrm>
            <a:off x="6270162" y="2489649"/>
            <a:ext cx="22959" cy="141049"/>
          </a:xfrm>
          <a:custGeom>
            <a:avLst/>
            <a:gdLst/>
            <a:ahLst/>
            <a:cxnLst/>
            <a:rect l="l" t="t" r="r" b="b"/>
            <a:pathLst>
              <a:path w="24764" h="160655">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2" name="object 9">
            <a:extLst>
              <a:ext uri="{FF2B5EF4-FFF2-40B4-BE49-F238E27FC236}">
                <a16:creationId xmlns:a16="http://schemas.microsoft.com/office/drawing/2014/main" id="{676ABF5C-C749-F929-AE65-32F4E4C217D0}"/>
              </a:ext>
            </a:extLst>
          </p:cNvPr>
          <p:cNvSpPr/>
          <p:nvPr/>
        </p:nvSpPr>
        <p:spPr>
          <a:xfrm>
            <a:off x="6292894" y="2490201"/>
            <a:ext cx="110086" cy="141049"/>
          </a:xfrm>
          <a:custGeom>
            <a:avLst/>
            <a:gdLst/>
            <a:ahLst/>
            <a:cxnLst/>
            <a:rect l="l" t="t" r="r" b="b"/>
            <a:pathLst>
              <a:path w="118745" h="160655">
                <a:moveTo>
                  <a:pt x="118504" y="160559"/>
                </a:moveTo>
                <a:lnTo>
                  <a:pt x="0" y="160559"/>
                </a:lnTo>
                <a:lnTo>
                  <a:pt x="0" y="0"/>
                </a:lnTo>
                <a:lnTo>
                  <a:pt x="118504" y="0"/>
                </a:lnTo>
                <a:lnTo>
                  <a:pt x="118504"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3" name="object 10">
            <a:extLst>
              <a:ext uri="{FF2B5EF4-FFF2-40B4-BE49-F238E27FC236}">
                <a16:creationId xmlns:a16="http://schemas.microsoft.com/office/drawing/2014/main" id="{B58482FE-CFAF-1AA9-9D5E-BA5124624263}"/>
              </a:ext>
            </a:extLst>
          </p:cNvPr>
          <p:cNvSpPr/>
          <p:nvPr/>
        </p:nvSpPr>
        <p:spPr>
          <a:xfrm>
            <a:off x="6402757" y="2490201"/>
            <a:ext cx="455062" cy="141049"/>
          </a:xfrm>
          <a:custGeom>
            <a:avLst/>
            <a:gdLst/>
            <a:ahLst/>
            <a:cxnLst/>
            <a:rect l="l" t="t" r="r" b="b"/>
            <a:pathLst>
              <a:path w="490854" h="160655">
                <a:moveTo>
                  <a:pt x="490363" y="160559"/>
                </a:moveTo>
                <a:lnTo>
                  <a:pt x="0" y="160559"/>
                </a:lnTo>
                <a:lnTo>
                  <a:pt x="0" y="0"/>
                </a:lnTo>
                <a:lnTo>
                  <a:pt x="490363" y="0"/>
                </a:lnTo>
                <a:lnTo>
                  <a:pt x="490363"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4" name="object 11">
            <a:extLst>
              <a:ext uri="{FF2B5EF4-FFF2-40B4-BE49-F238E27FC236}">
                <a16:creationId xmlns:a16="http://schemas.microsoft.com/office/drawing/2014/main" id="{DE5A8E6E-A571-FDBC-BA50-95F87A8D1B39}"/>
              </a:ext>
            </a:extLst>
          </p:cNvPr>
          <p:cNvSpPr/>
          <p:nvPr/>
        </p:nvSpPr>
        <p:spPr>
          <a:xfrm>
            <a:off x="6270162" y="2487656"/>
            <a:ext cx="11774" cy="141049"/>
          </a:xfrm>
          <a:custGeom>
            <a:avLst/>
            <a:gdLst/>
            <a:ahLst/>
            <a:cxnLst/>
            <a:rect l="l" t="t" r="r" b="b"/>
            <a:pathLst>
              <a:path w="12700" h="160655">
                <a:moveTo>
                  <a:pt x="12258" y="160559"/>
                </a:moveTo>
                <a:lnTo>
                  <a:pt x="0" y="160559"/>
                </a:lnTo>
                <a:lnTo>
                  <a:pt x="0" y="0"/>
                </a:lnTo>
                <a:lnTo>
                  <a:pt x="12258" y="0"/>
                </a:lnTo>
                <a:lnTo>
                  <a:pt x="12258"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5" name="object 14">
            <a:extLst>
              <a:ext uri="{FF2B5EF4-FFF2-40B4-BE49-F238E27FC236}">
                <a16:creationId xmlns:a16="http://schemas.microsoft.com/office/drawing/2014/main" id="{7A9128E2-8251-65A1-1B56-05A91D14D9BE}"/>
              </a:ext>
            </a:extLst>
          </p:cNvPr>
          <p:cNvSpPr/>
          <p:nvPr/>
        </p:nvSpPr>
        <p:spPr>
          <a:xfrm>
            <a:off x="6270162" y="2742803"/>
            <a:ext cx="22959" cy="141049"/>
          </a:xfrm>
          <a:custGeom>
            <a:avLst/>
            <a:gdLst/>
            <a:ahLst/>
            <a:cxnLst/>
            <a:rect l="l" t="t" r="r" b="b"/>
            <a:pathLst>
              <a:path w="24764" h="160655">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6" name="object 15">
            <a:extLst>
              <a:ext uri="{FF2B5EF4-FFF2-40B4-BE49-F238E27FC236}">
                <a16:creationId xmlns:a16="http://schemas.microsoft.com/office/drawing/2014/main" id="{CA019EB6-73BB-1A85-DB84-5522061D80D6}"/>
              </a:ext>
            </a:extLst>
          </p:cNvPr>
          <p:cNvSpPr/>
          <p:nvPr/>
        </p:nvSpPr>
        <p:spPr>
          <a:xfrm>
            <a:off x="6292894" y="2742803"/>
            <a:ext cx="87127" cy="141049"/>
          </a:xfrm>
          <a:custGeom>
            <a:avLst/>
            <a:gdLst/>
            <a:ahLst/>
            <a:cxnLst/>
            <a:rect l="l" t="t" r="r" b="b"/>
            <a:pathLst>
              <a:path w="93979" h="160655">
                <a:moveTo>
                  <a:pt x="93986" y="160559"/>
                </a:moveTo>
                <a:lnTo>
                  <a:pt x="0" y="160559"/>
                </a:lnTo>
                <a:lnTo>
                  <a:pt x="0" y="0"/>
                </a:lnTo>
                <a:lnTo>
                  <a:pt x="93986" y="0"/>
                </a:lnTo>
                <a:lnTo>
                  <a:pt x="93986"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7" name="object 16">
            <a:extLst>
              <a:ext uri="{FF2B5EF4-FFF2-40B4-BE49-F238E27FC236}">
                <a16:creationId xmlns:a16="http://schemas.microsoft.com/office/drawing/2014/main" id="{38F5DDF7-ABDE-A8AD-EC8F-6A2A27A38AD0}"/>
              </a:ext>
            </a:extLst>
          </p:cNvPr>
          <p:cNvSpPr/>
          <p:nvPr/>
        </p:nvSpPr>
        <p:spPr>
          <a:xfrm>
            <a:off x="6380026" y="2742803"/>
            <a:ext cx="379120" cy="141049"/>
          </a:xfrm>
          <a:custGeom>
            <a:avLst/>
            <a:gdLst/>
            <a:ahLst/>
            <a:cxnLst/>
            <a:rect l="l" t="t" r="r" b="b"/>
            <a:pathLst>
              <a:path w="408940" h="160655">
                <a:moveTo>
                  <a:pt x="408636" y="160559"/>
                </a:moveTo>
                <a:lnTo>
                  <a:pt x="0" y="160559"/>
                </a:lnTo>
                <a:lnTo>
                  <a:pt x="0" y="0"/>
                </a:lnTo>
                <a:lnTo>
                  <a:pt x="408636" y="0"/>
                </a:lnTo>
                <a:lnTo>
                  <a:pt x="408636"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8" name="object 17">
            <a:extLst>
              <a:ext uri="{FF2B5EF4-FFF2-40B4-BE49-F238E27FC236}">
                <a16:creationId xmlns:a16="http://schemas.microsoft.com/office/drawing/2014/main" id="{5B9C156B-7B63-4EA0-450B-B8AE65C3F11D}"/>
              </a:ext>
            </a:extLst>
          </p:cNvPr>
          <p:cNvSpPr/>
          <p:nvPr/>
        </p:nvSpPr>
        <p:spPr>
          <a:xfrm>
            <a:off x="6270162" y="2997950"/>
            <a:ext cx="22959" cy="141049"/>
          </a:xfrm>
          <a:custGeom>
            <a:avLst/>
            <a:gdLst/>
            <a:ahLst/>
            <a:cxnLst/>
            <a:rect l="l" t="t" r="r" b="b"/>
            <a:pathLst>
              <a:path w="24764" h="160655">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69" name="object 18">
            <a:extLst>
              <a:ext uri="{FF2B5EF4-FFF2-40B4-BE49-F238E27FC236}">
                <a16:creationId xmlns:a16="http://schemas.microsoft.com/office/drawing/2014/main" id="{59EA2EE5-7A69-33C4-D845-1A07AAA2F94A}"/>
              </a:ext>
            </a:extLst>
          </p:cNvPr>
          <p:cNvSpPr/>
          <p:nvPr/>
        </p:nvSpPr>
        <p:spPr>
          <a:xfrm>
            <a:off x="6292894" y="2997950"/>
            <a:ext cx="53571" cy="141049"/>
          </a:xfrm>
          <a:custGeom>
            <a:avLst/>
            <a:gdLst/>
            <a:ahLst/>
            <a:cxnLst/>
            <a:rect l="l" t="t" r="r" b="b"/>
            <a:pathLst>
              <a:path w="57784" h="160655">
                <a:moveTo>
                  <a:pt x="57208" y="160559"/>
                </a:moveTo>
                <a:lnTo>
                  <a:pt x="0" y="160559"/>
                </a:lnTo>
                <a:lnTo>
                  <a:pt x="0" y="0"/>
                </a:lnTo>
                <a:lnTo>
                  <a:pt x="57208" y="0"/>
                </a:lnTo>
                <a:lnTo>
                  <a:pt x="57208"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0" name="object 19">
            <a:extLst>
              <a:ext uri="{FF2B5EF4-FFF2-40B4-BE49-F238E27FC236}">
                <a16:creationId xmlns:a16="http://schemas.microsoft.com/office/drawing/2014/main" id="{BC4A8BDF-798C-9B08-2C9E-FB4D0A35274E}"/>
              </a:ext>
            </a:extLst>
          </p:cNvPr>
          <p:cNvSpPr/>
          <p:nvPr/>
        </p:nvSpPr>
        <p:spPr>
          <a:xfrm>
            <a:off x="6345931" y="2997950"/>
            <a:ext cx="110086" cy="141049"/>
          </a:xfrm>
          <a:custGeom>
            <a:avLst/>
            <a:gdLst/>
            <a:ahLst/>
            <a:cxnLst/>
            <a:rect l="l" t="t" r="r" b="b"/>
            <a:pathLst>
              <a:path w="118745" h="160655">
                <a:moveTo>
                  <a:pt x="118504" y="160559"/>
                </a:moveTo>
                <a:lnTo>
                  <a:pt x="0" y="160559"/>
                </a:lnTo>
                <a:lnTo>
                  <a:pt x="0" y="0"/>
                </a:lnTo>
                <a:lnTo>
                  <a:pt x="118504" y="0"/>
                </a:lnTo>
                <a:lnTo>
                  <a:pt x="118504"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1" name="object 20">
            <a:extLst>
              <a:ext uri="{FF2B5EF4-FFF2-40B4-BE49-F238E27FC236}">
                <a16:creationId xmlns:a16="http://schemas.microsoft.com/office/drawing/2014/main" id="{C9446EA9-EF9F-69AC-C04C-505D8E21B4E8}"/>
              </a:ext>
            </a:extLst>
          </p:cNvPr>
          <p:cNvSpPr/>
          <p:nvPr/>
        </p:nvSpPr>
        <p:spPr>
          <a:xfrm>
            <a:off x="6270162" y="3253096"/>
            <a:ext cx="22959" cy="141049"/>
          </a:xfrm>
          <a:custGeom>
            <a:avLst/>
            <a:gdLst/>
            <a:ahLst/>
            <a:cxnLst/>
            <a:rect l="l" t="t" r="r" b="b"/>
            <a:pathLst>
              <a:path w="24764" h="160654">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2" name="object 21">
            <a:extLst>
              <a:ext uri="{FF2B5EF4-FFF2-40B4-BE49-F238E27FC236}">
                <a16:creationId xmlns:a16="http://schemas.microsoft.com/office/drawing/2014/main" id="{25344472-531D-E7CE-C8A3-D16C1353B8A9}"/>
              </a:ext>
            </a:extLst>
          </p:cNvPr>
          <p:cNvSpPr/>
          <p:nvPr/>
        </p:nvSpPr>
        <p:spPr>
          <a:xfrm>
            <a:off x="6292894" y="3253096"/>
            <a:ext cx="87127" cy="141049"/>
          </a:xfrm>
          <a:custGeom>
            <a:avLst/>
            <a:gdLst/>
            <a:ahLst/>
            <a:cxnLst/>
            <a:rect l="l" t="t" r="r" b="b"/>
            <a:pathLst>
              <a:path w="93979" h="160654">
                <a:moveTo>
                  <a:pt x="93986" y="160559"/>
                </a:moveTo>
                <a:lnTo>
                  <a:pt x="0" y="160559"/>
                </a:lnTo>
                <a:lnTo>
                  <a:pt x="0" y="0"/>
                </a:lnTo>
                <a:lnTo>
                  <a:pt x="93986" y="0"/>
                </a:lnTo>
                <a:lnTo>
                  <a:pt x="93986"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3" name="object 22">
            <a:extLst>
              <a:ext uri="{FF2B5EF4-FFF2-40B4-BE49-F238E27FC236}">
                <a16:creationId xmlns:a16="http://schemas.microsoft.com/office/drawing/2014/main" id="{B04FC43A-ED1A-5DF0-C7E5-D4CAFC4B5616}"/>
              </a:ext>
            </a:extLst>
          </p:cNvPr>
          <p:cNvSpPr/>
          <p:nvPr/>
        </p:nvSpPr>
        <p:spPr>
          <a:xfrm>
            <a:off x="6380026" y="3253096"/>
            <a:ext cx="356161" cy="141049"/>
          </a:xfrm>
          <a:custGeom>
            <a:avLst/>
            <a:gdLst/>
            <a:ahLst/>
            <a:cxnLst/>
            <a:rect l="l" t="t" r="r" b="b"/>
            <a:pathLst>
              <a:path w="384175" h="160654">
                <a:moveTo>
                  <a:pt x="384117" y="160559"/>
                </a:moveTo>
                <a:lnTo>
                  <a:pt x="0" y="160559"/>
                </a:lnTo>
                <a:lnTo>
                  <a:pt x="0" y="0"/>
                </a:lnTo>
                <a:lnTo>
                  <a:pt x="384117" y="0"/>
                </a:lnTo>
                <a:lnTo>
                  <a:pt x="384117"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4" name="object 23">
            <a:extLst>
              <a:ext uri="{FF2B5EF4-FFF2-40B4-BE49-F238E27FC236}">
                <a16:creationId xmlns:a16="http://schemas.microsoft.com/office/drawing/2014/main" id="{5877C1CF-DCDA-9269-F100-6926DCB0BB45}"/>
              </a:ext>
            </a:extLst>
          </p:cNvPr>
          <p:cNvSpPr/>
          <p:nvPr/>
        </p:nvSpPr>
        <p:spPr>
          <a:xfrm>
            <a:off x="6270162" y="3508244"/>
            <a:ext cx="22959" cy="141049"/>
          </a:xfrm>
          <a:custGeom>
            <a:avLst/>
            <a:gdLst/>
            <a:ahLst/>
            <a:cxnLst/>
            <a:rect l="l" t="t" r="r" b="b"/>
            <a:pathLst>
              <a:path w="24764" h="160654">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5" name="object 24">
            <a:extLst>
              <a:ext uri="{FF2B5EF4-FFF2-40B4-BE49-F238E27FC236}">
                <a16:creationId xmlns:a16="http://schemas.microsoft.com/office/drawing/2014/main" id="{DF7780F7-62B1-145F-04A9-11320CA5D920}"/>
              </a:ext>
            </a:extLst>
          </p:cNvPr>
          <p:cNvSpPr/>
          <p:nvPr/>
        </p:nvSpPr>
        <p:spPr>
          <a:xfrm>
            <a:off x="6292894" y="3508244"/>
            <a:ext cx="98901" cy="141049"/>
          </a:xfrm>
          <a:custGeom>
            <a:avLst/>
            <a:gdLst/>
            <a:ahLst/>
            <a:cxnLst/>
            <a:rect l="l" t="t" r="r" b="b"/>
            <a:pathLst>
              <a:path w="106679" h="160654">
                <a:moveTo>
                  <a:pt x="106245" y="160559"/>
                </a:moveTo>
                <a:lnTo>
                  <a:pt x="0" y="160559"/>
                </a:lnTo>
                <a:lnTo>
                  <a:pt x="0" y="0"/>
                </a:lnTo>
                <a:lnTo>
                  <a:pt x="106245" y="0"/>
                </a:lnTo>
                <a:lnTo>
                  <a:pt x="106245"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6" name="object 25">
            <a:extLst>
              <a:ext uri="{FF2B5EF4-FFF2-40B4-BE49-F238E27FC236}">
                <a16:creationId xmlns:a16="http://schemas.microsoft.com/office/drawing/2014/main" id="{32BB9DA2-8111-788D-3C63-F533B588B8BB}"/>
              </a:ext>
            </a:extLst>
          </p:cNvPr>
          <p:cNvSpPr/>
          <p:nvPr/>
        </p:nvSpPr>
        <p:spPr>
          <a:xfrm>
            <a:off x="6391391" y="3508244"/>
            <a:ext cx="117739" cy="141049"/>
          </a:xfrm>
          <a:custGeom>
            <a:avLst/>
            <a:gdLst/>
            <a:ahLst/>
            <a:cxnLst/>
            <a:rect l="l" t="t" r="r" b="b"/>
            <a:pathLst>
              <a:path w="127000" h="160654">
                <a:moveTo>
                  <a:pt x="126676" y="160559"/>
                </a:moveTo>
                <a:lnTo>
                  <a:pt x="0" y="160559"/>
                </a:lnTo>
                <a:lnTo>
                  <a:pt x="0" y="0"/>
                </a:lnTo>
                <a:lnTo>
                  <a:pt x="126676" y="0"/>
                </a:lnTo>
                <a:lnTo>
                  <a:pt x="126676"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7" name="object 26">
            <a:extLst>
              <a:ext uri="{FF2B5EF4-FFF2-40B4-BE49-F238E27FC236}">
                <a16:creationId xmlns:a16="http://schemas.microsoft.com/office/drawing/2014/main" id="{0CD85857-8263-7F3C-753F-E10F3B97D64B}"/>
              </a:ext>
            </a:extLst>
          </p:cNvPr>
          <p:cNvSpPr/>
          <p:nvPr/>
        </p:nvSpPr>
        <p:spPr>
          <a:xfrm>
            <a:off x="6270162" y="3763392"/>
            <a:ext cx="11774" cy="141049"/>
          </a:xfrm>
          <a:custGeom>
            <a:avLst/>
            <a:gdLst/>
            <a:ahLst/>
            <a:cxnLst/>
            <a:rect l="l" t="t" r="r" b="b"/>
            <a:pathLst>
              <a:path w="12700" h="160654">
                <a:moveTo>
                  <a:pt x="12258" y="160559"/>
                </a:moveTo>
                <a:lnTo>
                  <a:pt x="0" y="160559"/>
                </a:lnTo>
                <a:lnTo>
                  <a:pt x="0" y="0"/>
                </a:lnTo>
                <a:lnTo>
                  <a:pt x="12258" y="0"/>
                </a:lnTo>
                <a:lnTo>
                  <a:pt x="12258"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8" name="object 27">
            <a:extLst>
              <a:ext uri="{FF2B5EF4-FFF2-40B4-BE49-F238E27FC236}">
                <a16:creationId xmlns:a16="http://schemas.microsoft.com/office/drawing/2014/main" id="{BD25F9D7-36C1-C2AD-1141-C86C55452228}"/>
              </a:ext>
            </a:extLst>
          </p:cNvPr>
          <p:cNvSpPr/>
          <p:nvPr/>
        </p:nvSpPr>
        <p:spPr>
          <a:xfrm>
            <a:off x="6281528" y="3763392"/>
            <a:ext cx="41797" cy="141049"/>
          </a:xfrm>
          <a:custGeom>
            <a:avLst/>
            <a:gdLst/>
            <a:ahLst/>
            <a:cxnLst/>
            <a:rect l="l" t="t" r="r" b="b"/>
            <a:pathLst>
              <a:path w="45085" h="160654">
                <a:moveTo>
                  <a:pt x="44949" y="160559"/>
                </a:moveTo>
                <a:lnTo>
                  <a:pt x="0" y="160559"/>
                </a:lnTo>
                <a:lnTo>
                  <a:pt x="0" y="0"/>
                </a:lnTo>
                <a:lnTo>
                  <a:pt x="44949" y="0"/>
                </a:lnTo>
                <a:lnTo>
                  <a:pt x="44949"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79" name="object 28">
            <a:extLst>
              <a:ext uri="{FF2B5EF4-FFF2-40B4-BE49-F238E27FC236}">
                <a16:creationId xmlns:a16="http://schemas.microsoft.com/office/drawing/2014/main" id="{8ECB81C8-F072-886B-295C-54DEB49CB68F}"/>
              </a:ext>
            </a:extLst>
          </p:cNvPr>
          <p:cNvSpPr/>
          <p:nvPr/>
        </p:nvSpPr>
        <p:spPr>
          <a:xfrm>
            <a:off x="6323201" y="3763392"/>
            <a:ext cx="87127" cy="141049"/>
          </a:xfrm>
          <a:custGeom>
            <a:avLst/>
            <a:gdLst/>
            <a:ahLst/>
            <a:cxnLst/>
            <a:rect l="l" t="t" r="r" b="b"/>
            <a:pathLst>
              <a:path w="93979" h="160654">
                <a:moveTo>
                  <a:pt x="93986" y="160559"/>
                </a:moveTo>
                <a:lnTo>
                  <a:pt x="0" y="160559"/>
                </a:lnTo>
                <a:lnTo>
                  <a:pt x="0" y="0"/>
                </a:lnTo>
                <a:lnTo>
                  <a:pt x="93986" y="0"/>
                </a:lnTo>
                <a:lnTo>
                  <a:pt x="93986"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0" name="object 57">
            <a:extLst>
              <a:ext uri="{FF2B5EF4-FFF2-40B4-BE49-F238E27FC236}">
                <a16:creationId xmlns:a16="http://schemas.microsoft.com/office/drawing/2014/main" id="{C95506EF-14C5-92AC-DE4C-D9B337C6E90D}"/>
              </a:ext>
            </a:extLst>
          </p:cNvPr>
          <p:cNvSpPr/>
          <p:nvPr/>
        </p:nvSpPr>
        <p:spPr>
          <a:xfrm>
            <a:off x="6270162" y="1920271"/>
            <a:ext cx="0" cy="3572499"/>
          </a:xfrm>
          <a:custGeom>
            <a:avLst/>
            <a:gdLst/>
            <a:ahLst/>
            <a:cxnLst/>
            <a:rect l="l" t="t" r="r" b="b"/>
            <a:pathLst>
              <a:path h="4069079">
                <a:moveTo>
                  <a:pt x="0" y="4068577"/>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1" name="object 59">
            <a:extLst>
              <a:ext uri="{FF2B5EF4-FFF2-40B4-BE49-F238E27FC236}">
                <a16:creationId xmlns:a16="http://schemas.microsoft.com/office/drawing/2014/main" id="{883211D7-2E15-CB66-7120-CAC17FC3FCEA}"/>
              </a:ext>
            </a:extLst>
          </p:cNvPr>
          <p:cNvSpPr/>
          <p:nvPr/>
        </p:nvSpPr>
        <p:spPr>
          <a:xfrm>
            <a:off x="6220712" y="1920271"/>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2" name="object 60">
            <a:extLst>
              <a:ext uri="{FF2B5EF4-FFF2-40B4-BE49-F238E27FC236}">
                <a16:creationId xmlns:a16="http://schemas.microsoft.com/office/drawing/2014/main" id="{0655A8C1-8AE8-331D-0028-63506A95A6CB}"/>
              </a:ext>
            </a:extLst>
          </p:cNvPr>
          <p:cNvSpPr/>
          <p:nvPr/>
        </p:nvSpPr>
        <p:spPr>
          <a:xfrm>
            <a:off x="6220712" y="1920271"/>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3" name="object 61">
            <a:extLst>
              <a:ext uri="{FF2B5EF4-FFF2-40B4-BE49-F238E27FC236}">
                <a16:creationId xmlns:a16="http://schemas.microsoft.com/office/drawing/2014/main" id="{691CF227-C7C6-0F6D-DD7C-353479CA6649}"/>
              </a:ext>
            </a:extLst>
          </p:cNvPr>
          <p:cNvSpPr/>
          <p:nvPr/>
        </p:nvSpPr>
        <p:spPr>
          <a:xfrm>
            <a:off x="6220712" y="2175418"/>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4" name="object 62">
            <a:extLst>
              <a:ext uri="{FF2B5EF4-FFF2-40B4-BE49-F238E27FC236}">
                <a16:creationId xmlns:a16="http://schemas.microsoft.com/office/drawing/2014/main" id="{6AEEB9D2-6E51-504A-A633-269B98191CE7}"/>
              </a:ext>
            </a:extLst>
          </p:cNvPr>
          <p:cNvSpPr/>
          <p:nvPr/>
        </p:nvSpPr>
        <p:spPr>
          <a:xfrm>
            <a:off x="6220712" y="2175418"/>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5" name="object 63">
            <a:extLst>
              <a:ext uri="{FF2B5EF4-FFF2-40B4-BE49-F238E27FC236}">
                <a16:creationId xmlns:a16="http://schemas.microsoft.com/office/drawing/2014/main" id="{7457B1E6-CFBD-3E94-BC6F-B8CA9CB08E0A}"/>
              </a:ext>
            </a:extLst>
          </p:cNvPr>
          <p:cNvSpPr/>
          <p:nvPr/>
        </p:nvSpPr>
        <p:spPr>
          <a:xfrm>
            <a:off x="6220712" y="2430565"/>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6" name="object 64">
            <a:extLst>
              <a:ext uri="{FF2B5EF4-FFF2-40B4-BE49-F238E27FC236}">
                <a16:creationId xmlns:a16="http://schemas.microsoft.com/office/drawing/2014/main" id="{1733E3D2-C945-17CB-4743-102FE4A8D3FA}"/>
              </a:ext>
            </a:extLst>
          </p:cNvPr>
          <p:cNvSpPr/>
          <p:nvPr/>
        </p:nvSpPr>
        <p:spPr>
          <a:xfrm>
            <a:off x="6220712" y="2430565"/>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7" name="object 65">
            <a:extLst>
              <a:ext uri="{FF2B5EF4-FFF2-40B4-BE49-F238E27FC236}">
                <a16:creationId xmlns:a16="http://schemas.microsoft.com/office/drawing/2014/main" id="{0E355D7F-AB24-72B3-A03E-7F4F4D198EDB}"/>
              </a:ext>
            </a:extLst>
          </p:cNvPr>
          <p:cNvSpPr/>
          <p:nvPr/>
        </p:nvSpPr>
        <p:spPr>
          <a:xfrm>
            <a:off x="6220712" y="2685712"/>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8" name="object 66">
            <a:extLst>
              <a:ext uri="{FF2B5EF4-FFF2-40B4-BE49-F238E27FC236}">
                <a16:creationId xmlns:a16="http://schemas.microsoft.com/office/drawing/2014/main" id="{2B23437B-4955-5DC4-9800-BA13F4A07444}"/>
              </a:ext>
            </a:extLst>
          </p:cNvPr>
          <p:cNvSpPr/>
          <p:nvPr/>
        </p:nvSpPr>
        <p:spPr>
          <a:xfrm>
            <a:off x="6220712" y="2685712"/>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89" name="object 67">
            <a:extLst>
              <a:ext uri="{FF2B5EF4-FFF2-40B4-BE49-F238E27FC236}">
                <a16:creationId xmlns:a16="http://schemas.microsoft.com/office/drawing/2014/main" id="{1C1E5F09-F58B-ADD7-5684-C066679EF9FF}"/>
              </a:ext>
            </a:extLst>
          </p:cNvPr>
          <p:cNvSpPr/>
          <p:nvPr/>
        </p:nvSpPr>
        <p:spPr>
          <a:xfrm>
            <a:off x="6220712" y="2940859"/>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0" name="object 68">
            <a:extLst>
              <a:ext uri="{FF2B5EF4-FFF2-40B4-BE49-F238E27FC236}">
                <a16:creationId xmlns:a16="http://schemas.microsoft.com/office/drawing/2014/main" id="{74C50E27-1B1D-E493-8727-97C3D7121ACE}"/>
              </a:ext>
            </a:extLst>
          </p:cNvPr>
          <p:cNvSpPr/>
          <p:nvPr/>
        </p:nvSpPr>
        <p:spPr>
          <a:xfrm>
            <a:off x="6220712" y="2940859"/>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1" name="object 69">
            <a:extLst>
              <a:ext uri="{FF2B5EF4-FFF2-40B4-BE49-F238E27FC236}">
                <a16:creationId xmlns:a16="http://schemas.microsoft.com/office/drawing/2014/main" id="{56511B12-FFE5-D886-453D-C0B092A289FF}"/>
              </a:ext>
            </a:extLst>
          </p:cNvPr>
          <p:cNvSpPr/>
          <p:nvPr/>
        </p:nvSpPr>
        <p:spPr>
          <a:xfrm>
            <a:off x="6220712" y="3196006"/>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2" name="object 70">
            <a:extLst>
              <a:ext uri="{FF2B5EF4-FFF2-40B4-BE49-F238E27FC236}">
                <a16:creationId xmlns:a16="http://schemas.microsoft.com/office/drawing/2014/main" id="{E316522F-2D49-FD1E-1E3C-4E5BB7C26D68}"/>
              </a:ext>
            </a:extLst>
          </p:cNvPr>
          <p:cNvSpPr/>
          <p:nvPr/>
        </p:nvSpPr>
        <p:spPr>
          <a:xfrm>
            <a:off x="6220712" y="3196006"/>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3" name="object 71">
            <a:extLst>
              <a:ext uri="{FF2B5EF4-FFF2-40B4-BE49-F238E27FC236}">
                <a16:creationId xmlns:a16="http://schemas.microsoft.com/office/drawing/2014/main" id="{7CA31CCD-15E6-E07E-148B-FFB57B5BA316}"/>
              </a:ext>
            </a:extLst>
          </p:cNvPr>
          <p:cNvSpPr/>
          <p:nvPr/>
        </p:nvSpPr>
        <p:spPr>
          <a:xfrm>
            <a:off x="6220712" y="3451153"/>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4" name="object 72">
            <a:extLst>
              <a:ext uri="{FF2B5EF4-FFF2-40B4-BE49-F238E27FC236}">
                <a16:creationId xmlns:a16="http://schemas.microsoft.com/office/drawing/2014/main" id="{DF72358B-6688-A35D-BCA8-B6B087EBFF3D}"/>
              </a:ext>
            </a:extLst>
          </p:cNvPr>
          <p:cNvSpPr/>
          <p:nvPr/>
        </p:nvSpPr>
        <p:spPr>
          <a:xfrm>
            <a:off x="6220712" y="3451153"/>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5" name="object 73">
            <a:extLst>
              <a:ext uri="{FF2B5EF4-FFF2-40B4-BE49-F238E27FC236}">
                <a16:creationId xmlns:a16="http://schemas.microsoft.com/office/drawing/2014/main" id="{BC76842D-ED0E-9CD4-5253-59DEEBD4CD24}"/>
              </a:ext>
            </a:extLst>
          </p:cNvPr>
          <p:cNvSpPr/>
          <p:nvPr/>
        </p:nvSpPr>
        <p:spPr>
          <a:xfrm>
            <a:off x="6220712" y="3706300"/>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6" name="object 74">
            <a:extLst>
              <a:ext uri="{FF2B5EF4-FFF2-40B4-BE49-F238E27FC236}">
                <a16:creationId xmlns:a16="http://schemas.microsoft.com/office/drawing/2014/main" id="{F94ABE62-626D-8AAE-D195-7850CC901020}"/>
              </a:ext>
            </a:extLst>
          </p:cNvPr>
          <p:cNvSpPr/>
          <p:nvPr/>
        </p:nvSpPr>
        <p:spPr>
          <a:xfrm>
            <a:off x="6220712" y="3706300"/>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7" name="object 75">
            <a:extLst>
              <a:ext uri="{FF2B5EF4-FFF2-40B4-BE49-F238E27FC236}">
                <a16:creationId xmlns:a16="http://schemas.microsoft.com/office/drawing/2014/main" id="{D60CCE4F-1E3E-9BCA-3582-379DD2038E56}"/>
              </a:ext>
            </a:extLst>
          </p:cNvPr>
          <p:cNvSpPr/>
          <p:nvPr/>
        </p:nvSpPr>
        <p:spPr>
          <a:xfrm>
            <a:off x="6220712" y="3961447"/>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8" name="object 76">
            <a:extLst>
              <a:ext uri="{FF2B5EF4-FFF2-40B4-BE49-F238E27FC236}">
                <a16:creationId xmlns:a16="http://schemas.microsoft.com/office/drawing/2014/main" id="{F76740F2-42A8-BE21-87F7-DE0904213193}"/>
              </a:ext>
            </a:extLst>
          </p:cNvPr>
          <p:cNvSpPr/>
          <p:nvPr/>
        </p:nvSpPr>
        <p:spPr>
          <a:xfrm>
            <a:off x="6220712" y="3961447"/>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99" name="object 90">
            <a:extLst>
              <a:ext uri="{FF2B5EF4-FFF2-40B4-BE49-F238E27FC236}">
                <a16:creationId xmlns:a16="http://schemas.microsoft.com/office/drawing/2014/main" id="{21A88369-2834-62BD-6D90-C73E6E5E97FA}"/>
              </a:ext>
            </a:extLst>
          </p:cNvPr>
          <p:cNvSpPr/>
          <p:nvPr/>
        </p:nvSpPr>
        <p:spPr>
          <a:xfrm>
            <a:off x="5727396" y="1977363"/>
            <a:ext cx="360870" cy="141049"/>
          </a:xfrm>
          <a:custGeom>
            <a:avLst/>
            <a:gdLst/>
            <a:ahLst/>
            <a:cxnLst/>
            <a:rect l="l" t="t" r="r" b="b"/>
            <a:pathLst>
              <a:path w="389254" h="160655">
                <a:moveTo>
                  <a:pt x="389185" y="160559"/>
                </a:moveTo>
                <a:lnTo>
                  <a:pt x="0" y="160559"/>
                </a:lnTo>
                <a:lnTo>
                  <a:pt x="0" y="0"/>
                </a:lnTo>
                <a:lnTo>
                  <a:pt x="389185" y="0"/>
                </a:lnTo>
                <a:lnTo>
                  <a:pt x="389185"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0" name="object 91">
            <a:extLst>
              <a:ext uri="{FF2B5EF4-FFF2-40B4-BE49-F238E27FC236}">
                <a16:creationId xmlns:a16="http://schemas.microsoft.com/office/drawing/2014/main" id="{58DBDB16-BD08-BACD-9480-DBA7A0E52A42}"/>
              </a:ext>
            </a:extLst>
          </p:cNvPr>
          <p:cNvSpPr/>
          <p:nvPr/>
        </p:nvSpPr>
        <p:spPr>
          <a:xfrm>
            <a:off x="5071745" y="1977362"/>
            <a:ext cx="655807" cy="141049"/>
          </a:xfrm>
          <a:custGeom>
            <a:avLst/>
            <a:gdLst/>
            <a:ahLst/>
            <a:cxnLst/>
            <a:rect l="l" t="t" r="r" b="b"/>
            <a:pathLst>
              <a:path w="707389" h="160655">
                <a:moveTo>
                  <a:pt x="707229" y="160559"/>
                </a:moveTo>
                <a:lnTo>
                  <a:pt x="0" y="160559"/>
                </a:lnTo>
                <a:lnTo>
                  <a:pt x="0" y="0"/>
                </a:lnTo>
                <a:lnTo>
                  <a:pt x="707229" y="0"/>
                </a:lnTo>
                <a:lnTo>
                  <a:pt x="707229"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1" name="object 92">
            <a:extLst>
              <a:ext uri="{FF2B5EF4-FFF2-40B4-BE49-F238E27FC236}">
                <a16:creationId xmlns:a16="http://schemas.microsoft.com/office/drawing/2014/main" id="{7B28776C-3419-6F38-4EC5-389315277811}"/>
              </a:ext>
            </a:extLst>
          </p:cNvPr>
          <p:cNvSpPr/>
          <p:nvPr/>
        </p:nvSpPr>
        <p:spPr>
          <a:xfrm>
            <a:off x="3279356" y="1977361"/>
            <a:ext cx="1792578" cy="141049"/>
          </a:xfrm>
          <a:custGeom>
            <a:avLst/>
            <a:gdLst/>
            <a:ahLst/>
            <a:cxnLst/>
            <a:rect l="l" t="t" r="r" b="b"/>
            <a:pathLst>
              <a:path w="1933575" h="160655">
                <a:moveTo>
                  <a:pt x="1933372" y="160559"/>
                </a:moveTo>
                <a:lnTo>
                  <a:pt x="0" y="160559"/>
                </a:lnTo>
                <a:lnTo>
                  <a:pt x="0" y="0"/>
                </a:lnTo>
                <a:lnTo>
                  <a:pt x="1933372" y="0"/>
                </a:lnTo>
                <a:lnTo>
                  <a:pt x="1933372"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2" name="object 93">
            <a:extLst>
              <a:ext uri="{FF2B5EF4-FFF2-40B4-BE49-F238E27FC236}">
                <a16:creationId xmlns:a16="http://schemas.microsoft.com/office/drawing/2014/main" id="{2E9943E9-1F61-D72F-50D2-52ACD9078E40}"/>
              </a:ext>
            </a:extLst>
          </p:cNvPr>
          <p:cNvSpPr/>
          <p:nvPr/>
        </p:nvSpPr>
        <p:spPr>
          <a:xfrm>
            <a:off x="6057174" y="2489646"/>
            <a:ext cx="31201" cy="141049"/>
          </a:xfrm>
          <a:custGeom>
            <a:avLst/>
            <a:gdLst/>
            <a:ahLst/>
            <a:cxnLst/>
            <a:rect l="l" t="t" r="r" b="b"/>
            <a:pathLst>
              <a:path w="33654" h="160655">
                <a:moveTo>
                  <a:pt x="33478" y="160559"/>
                </a:moveTo>
                <a:lnTo>
                  <a:pt x="0" y="160559"/>
                </a:lnTo>
                <a:lnTo>
                  <a:pt x="0" y="0"/>
                </a:lnTo>
                <a:lnTo>
                  <a:pt x="33478" y="0"/>
                </a:lnTo>
                <a:lnTo>
                  <a:pt x="33478"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3" name="object 94">
            <a:extLst>
              <a:ext uri="{FF2B5EF4-FFF2-40B4-BE49-F238E27FC236}">
                <a16:creationId xmlns:a16="http://schemas.microsoft.com/office/drawing/2014/main" id="{F2F4CCD8-96A2-61EC-69E9-10F16AD9F078}"/>
              </a:ext>
            </a:extLst>
          </p:cNvPr>
          <p:cNvSpPr/>
          <p:nvPr/>
        </p:nvSpPr>
        <p:spPr>
          <a:xfrm>
            <a:off x="5673090" y="2490199"/>
            <a:ext cx="384418" cy="141049"/>
          </a:xfrm>
          <a:custGeom>
            <a:avLst/>
            <a:gdLst/>
            <a:ahLst/>
            <a:cxnLst/>
            <a:rect l="l" t="t" r="r" b="b"/>
            <a:pathLst>
              <a:path w="414654" h="160655">
                <a:moveTo>
                  <a:pt x="414294" y="160559"/>
                </a:moveTo>
                <a:lnTo>
                  <a:pt x="0" y="160559"/>
                </a:lnTo>
                <a:lnTo>
                  <a:pt x="0" y="0"/>
                </a:lnTo>
                <a:lnTo>
                  <a:pt x="414294" y="0"/>
                </a:lnTo>
                <a:lnTo>
                  <a:pt x="414294"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4" name="object 95">
            <a:extLst>
              <a:ext uri="{FF2B5EF4-FFF2-40B4-BE49-F238E27FC236}">
                <a16:creationId xmlns:a16="http://schemas.microsoft.com/office/drawing/2014/main" id="{064E0F80-5C99-A0C0-5521-9E2BB197822C}"/>
              </a:ext>
            </a:extLst>
          </p:cNvPr>
          <p:cNvSpPr/>
          <p:nvPr/>
        </p:nvSpPr>
        <p:spPr>
          <a:xfrm>
            <a:off x="4745859" y="2490199"/>
            <a:ext cx="927784" cy="141049"/>
          </a:xfrm>
          <a:custGeom>
            <a:avLst/>
            <a:gdLst/>
            <a:ahLst/>
            <a:cxnLst/>
            <a:rect l="l" t="t" r="r" b="b"/>
            <a:pathLst>
              <a:path w="1000760" h="160655">
                <a:moveTo>
                  <a:pt x="1000164" y="160559"/>
                </a:moveTo>
                <a:lnTo>
                  <a:pt x="0" y="160559"/>
                </a:lnTo>
                <a:lnTo>
                  <a:pt x="0" y="0"/>
                </a:lnTo>
                <a:lnTo>
                  <a:pt x="1000164" y="0"/>
                </a:lnTo>
                <a:lnTo>
                  <a:pt x="1000164"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5" name="object 99">
            <a:extLst>
              <a:ext uri="{FF2B5EF4-FFF2-40B4-BE49-F238E27FC236}">
                <a16:creationId xmlns:a16="http://schemas.microsoft.com/office/drawing/2014/main" id="{368925B8-7259-145A-C641-A5D9285E541D}"/>
              </a:ext>
            </a:extLst>
          </p:cNvPr>
          <p:cNvSpPr/>
          <p:nvPr/>
        </p:nvSpPr>
        <p:spPr>
          <a:xfrm>
            <a:off x="6064933" y="2742801"/>
            <a:ext cx="23548" cy="141049"/>
          </a:xfrm>
          <a:custGeom>
            <a:avLst/>
            <a:gdLst/>
            <a:ahLst/>
            <a:cxnLst/>
            <a:rect l="l" t="t" r="r" b="b"/>
            <a:pathLst>
              <a:path w="25400" h="160655">
                <a:moveTo>
                  <a:pt x="25108" y="160559"/>
                </a:moveTo>
                <a:lnTo>
                  <a:pt x="0" y="160559"/>
                </a:lnTo>
                <a:lnTo>
                  <a:pt x="0" y="0"/>
                </a:lnTo>
                <a:lnTo>
                  <a:pt x="25108" y="0"/>
                </a:lnTo>
                <a:lnTo>
                  <a:pt x="25108"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6" name="object 100">
            <a:extLst>
              <a:ext uri="{FF2B5EF4-FFF2-40B4-BE49-F238E27FC236}">
                <a16:creationId xmlns:a16="http://schemas.microsoft.com/office/drawing/2014/main" id="{C969C8F9-25CE-A99D-075A-3C7B448B4ACF}"/>
              </a:ext>
            </a:extLst>
          </p:cNvPr>
          <p:cNvSpPr/>
          <p:nvPr/>
        </p:nvSpPr>
        <p:spPr>
          <a:xfrm>
            <a:off x="5812757" y="2742801"/>
            <a:ext cx="252550" cy="141049"/>
          </a:xfrm>
          <a:custGeom>
            <a:avLst/>
            <a:gdLst/>
            <a:ahLst/>
            <a:cxnLst/>
            <a:rect l="l" t="t" r="r" b="b"/>
            <a:pathLst>
              <a:path w="272414" h="160655">
                <a:moveTo>
                  <a:pt x="272011" y="160559"/>
                </a:moveTo>
                <a:lnTo>
                  <a:pt x="0" y="160559"/>
                </a:lnTo>
                <a:lnTo>
                  <a:pt x="0" y="0"/>
                </a:lnTo>
                <a:lnTo>
                  <a:pt x="272011" y="0"/>
                </a:lnTo>
                <a:lnTo>
                  <a:pt x="272011"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7" name="object 101">
            <a:extLst>
              <a:ext uri="{FF2B5EF4-FFF2-40B4-BE49-F238E27FC236}">
                <a16:creationId xmlns:a16="http://schemas.microsoft.com/office/drawing/2014/main" id="{2BAC8D87-315A-6E5B-A527-7D2BE60302D7}"/>
              </a:ext>
            </a:extLst>
          </p:cNvPr>
          <p:cNvSpPr/>
          <p:nvPr/>
        </p:nvSpPr>
        <p:spPr>
          <a:xfrm>
            <a:off x="5277367" y="2742801"/>
            <a:ext cx="535713" cy="141049"/>
          </a:xfrm>
          <a:custGeom>
            <a:avLst/>
            <a:gdLst/>
            <a:ahLst/>
            <a:cxnLst/>
            <a:rect l="l" t="t" r="r" b="b"/>
            <a:pathLst>
              <a:path w="577850" h="160655">
                <a:moveTo>
                  <a:pt x="577500" y="160559"/>
                </a:moveTo>
                <a:lnTo>
                  <a:pt x="0" y="160559"/>
                </a:lnTo>
                <a:lnTo>
                  <a:pt x="0" y="0"/>
                </a:lnTo>
                <a:lnTo>
                  <a:pt x="577500" y="0"/>
                </a:lnTo>
                <a:lnTo>
                  <a:pt x="577500"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8" name="object 102">
            <a:extLst>
              <a:ext uri="{FF2B5EF4-FFF2-40B4-BE49-F238E27FC236}">
                <a16:creationId xmlns:a16="http://schemas.microsoft.com/office/drawing/2014/main" id="{D2345B3C-C138-A976-8870-19F267DBDFF3}"/>
              </a:ext>
            </a:extLst>
          </p:cNvPr>
          <p:cNvSpPr/>
          <p:nvPr/>
        </p:nvSpPr>
        <p:spPr>
          <a:xfrm>
            <a:off x="6022256" y="2997948"/>
            <a:ext cx="66523" cy="141049"/>
          </a:xfrm>
          <a:custGeom>
            <a:avLst/>
            <a:gdLst/>
            <a:ahLst/>
            <a:cxnLst/>
            <a:rect l="l" t="t" r="r" b="b"/>
            <a:pathLst>
              <a:path w="71754" h="160655">
                <a:moveTo>
                  <a:pt x="71141" y="160559"/>
                </a:moveTo>
                <a:lnTo>
                  <a:pt x="0" y="160559"/>
                </a:lnTo>
                <a:lnTo>
                  <a:pt x="0" y="0"/>
                </a:lnTo>
                <a:lnTo>
                  <a:pt x="71141" y="0"/>
                </a:lnTo>
                <a:lnTo>
                  <a:pt x="71141"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09" name="object 103">
            <a:extLst>
              <a:ext uri="{FF2B5EF4-FFF2-40B4-BE49-F238E27FC236}">
                <a16:creationId xmlns:a16="http://schemas.microsoft.com/office/drawing/2014/main" id="{FE3D4D04-1B95-B269-4AFF-91DC98E156CF}"/>
              </a:ext>
            </a:extLst>
          </p:cNvPr>
          <p:cNvSpPr/>
          <p:nvPr/>
        </p:nvSpPr>
        <p:spPr>
          <a:xfrm>
            <a:off x="5878708" y="2997948"/>
            <a:ext cx="143642" cy="141049"/>
          </a:xfrm>
          <a:custGeom>
            <a:avLst/>
            <a:gdLst/>
            <a:ahLst/>
            <a:cxnLst/>
            <a:rect l="l" t="t" r="r" b="b"/>
            <a:pathLst>
              <a:path w="154939" h="160655">
                <a:moveTo>
                  <a:pt x="154837" y="160559"/>
                </a:moveTo>
                <a:lnTo>
                  <a:pt x="0" y="160559"/>
                </a:lnTo>
                <a:lnTo>
                  <a:pt x="0" y="0"/>
                </a:lnTo>
                <a:lnTo>
                  <a:pt x="154837" y="0"/>
                </a:lnTo>
                <a:lnTo>
                  <a:pt x="154837"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0" name="object 104">
            <a:extLst>
              <a:ext uri="{FF2B5EF4-FFF2-40B4-BE49-F238E27FC236}">
                <a16:creationId xmlns:a16="http://schemas.microsoft.com/office/drawing/2014/main" id="{77B99E38-B1A3-F4C9-1349-A9FF00016DB8}"/>
              </a:ext>
            </a:extLst>
          </p:cNvPr>
          <p:cNvSpPr/>
          <p:nvPr/>
        </p:nvSpPr>
        <p:spPr>
          <a:xfrm>
            <a:off x="5289005" y="2997948"/>
            <a:ext cx="589873" cy="141049"/>
          </a:xfrm>
          <a:custGeom>
            <a:avLst/>
            <a:gdLst/>
            <a:ahLst/>
            <a:cxnLst/>
            <a:rect l="l" t="t" r="r" b="b"/>
            <a:pathLst>
              <a:path w="636270" h="160655">
                <a:moveTo>
                  <a:pt x="636087" y="160559"/>
                </a:moveTo>
                <a:lnTo>
                  <a:pt x="0" y="160559"/>
                </a:lnTo>
                <a:lnTo>
                  <a:pt x="0" y="0"/>
                </a:lnTo>
                <a:lnTo>
                  <a:pt x="636087" y="0"/>
                </a:lnTo>
                <a:lnTo>
                  <a:pt x="636087"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1" name="object 105">
            <a:extLst>
              <a:ext uri="{FF2B5EF4-FFF2-40B4-BE49-F238E27FC236}">
                <a16:creationId xmlns:a16="http://schemas.microsoft.com/office/drawing/2014/main" id="{6D6891C2-46E5-0BA4-99D8-8175096542D1}"/>
              </a:ext>
            </a:extLst>
          </p:cNvPr>
          <p:cNvSpPr/>
          <p:nvPr/>
        </p:nvSpPr>
        <p:spPr>
          <a:xfrm>
            <a:off x="6076571" y="3253094"/>
            <a:ext cx="11774" cy="141049"/>
          </a:xfrm>
          <a:custGeom>
            <a:avLst/>
            <a:gdLst/>
            <a:ahLst/>
            <a:cxnLst/>
            <a:rect l="l" t="t" r="r" b="b"/>
            <a:pathLst>
              <a:path w="12700" h="160654">
                <a:moveTo>
                  <a:pt x="12554" y="160559"/>
                </a:moveTo>
                <a:lnTo>
                  <a:pt x="0" y="160559"/>
                </a:lnTo>
                <a:lnTo>
                  <a:pt x="0" y="0"/>
                </a:lnTo>
                <a:lnTo>
                  <a:pt x="12554" y="0"/>
                </a:lnTo>
                <a:lnTo>
                  <a:pt x="12554"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2" name="object 106">
            <a:extLst>
              <a:ext uri="{FF2B5EF4-FFF2-40B4-BE49-F238E27FC236}">
                <a16:creationId xmlns:a16="http://schemas.microsoft.com/office/drawing/2014/main" id="{ED9A17B1-BACC-AA3A-83ED-9286466C24D8}"/>
              </a:ext>
            </a:extLst>
          </p:cNvPr>
          <p:cNvSpPr/>
          <p:nvPr/>
        </p:nvSpPr>
        <p:spPr>
          <a:xfrm>
            <a:off x="5944663" y="3253094"/>
            <a:ext cx="132457" cy="141049"/>
          </a:xfrm>
          <a:custGeom>
            <a:avLst/>
            <a:gdLst/>
            <a:ahLst/>
            <a:cxnLst/>
            <a:rect l="l" t="t" r="r" b="b"/>
            <a:pathLst>
              <a:path w="142875" h="160654">
                <a:moveTo>
                  <a:pt x="142282" y="160559"/>
                </a:moveTo>
                <a:lnTo>
                  <a:pt x="0" y="160559"/>
                </a:lnTo>
                <a:lnTo>
                  <a:pt x="0" y="0"/>
                </a:lnTo>
                <a:lnTo>
                  <a:pt x="142282" y="0"/>
                </a:lnTo>
                <a:lnTo>
                  <a:pt x="142282"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3" name="object 107">
            <a:extLst>
              <a:ext uri="{FF2B5EF4-FFF2-40B4-BE49-F238E27FC236}">
                <a16:creationId xmlns:a16="http://schemas.microsoft.com/office/drawing/2014/main" id="{8A587BD5-98FF-659D-E237-CC7CCD45F342}"/>
              </a:ext>
            </a:extLst>
          </p:cNvPr>
          <p:cNvSpPr/>
          <p:nvPr/>
        </p:nvSpPr>
        <p:spPr>
          <a:xfrm>
            <a:off x="5432552" y="3253094"/>
            <a:ext cx="512165" cy="141049"/>
          </a:xfrm>
          <a:custGeom>
            <a:avLst/>
            <a:gdLst/>
            <a:ahLst/>
            <a:cxnLst/>
            <a:rect l="l" t="t" r="r" b="b"/>
            <a:pathLst>
              <a:path w="552450" h="160654">
                <a:moveTo>
                  <a:pt x="552392" y="160559"/>
                </a:moveTo>
                <a:lnTo>
                  <a:pt x="0" y="160559"/>
                </a:lnTo>
                <a:lnTo>
                  <a:pt x="0" y="0"/>
                </a:lnTo>
                <a:lnTo>
                  <a:pt x="552392" y="0"/>
                </a:lnTo>
                <a:lnTo>
                  <a:pt x="552392"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4" name="object 108">
            <a:extLst>
              <a:ext uri="{FF2B5EF4-FFF2-40B4-BE49-F238E27FC236}">
                <a16:creationId xmlns:a16="http://schemas.microsoft.com/office/drawing/2014/main" id="{E38AB327-9765-6855-B33B-5CE4BDB0810F}"/>
              </a:ext>
            </a:extLst>
          </p:cNvPr>
          <p:cNvSpPr/>
          <p:nvPr/>
        </p:nvSpPr>
        <p:spPr>
          <a:xfrm>
            <a:off x="6076571" y="3508241"/>
            <a:ext cx="11774" cy="141049"/>
          </a:xfrm>
          <a:custGeom>
            <a:avLst/>
            <a:gdLst/>
            <a:ahLst/>
            <a:cxnLst/>
            <a:rect l="l" t="t" r="r" b="b"/>
            <a:pathLst>
              <a:path w="12700" h="160654">
                <a:moveTo>
                  <a:pt x="12554" y="160559"/>
                </a:moveTo>
                <a:lnTo>
                  <a:pt x="0" y="160559"/>
                </a:lnTo>
                <a:lnTo>
                  <a:pt x="0" y="0"/>
                </a:lnTo>
                <a:lnTo>
                  <a:pt x="12554" y="0"/>
                </a:lnTo>
                <a:lnTo>
                  <a:pt x="12554"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5" name="object 109">
            <a:extLst>
              <a:ext uri="{FF2B5EF4-FFF2-40B4-BE49-F238E27FC236}">
                <a16:creationId xmlns:a16="http://schemas.microsoft.com/office/drawing/2014/main" id="{AA1204F7-3C4A-0914-D91A-FA9E7A005905}"/>
              </a:ext>
            </a:extLst>
          </p:cNvPr>
          <p:cNvSpPr/>
          <p:nvPr/>
        </p:nvSpPr>
        <p:spPr>
          <a:xfrm>
            <a:off x="5847672" y="3508241"/>
            <a:ext cx="229003" cy="141049"/>
          </a:xfrm>
          <a:custGeom>
            <a:avLst/>
            <a:gdLst/>
            <a:ahLst/>
            <a:cxnLst/>
            <a:rect l="l" t="t" r="r" b="b"/>
            <a:pathLst>
              <a:path w="247014" h="160654">
                <a:moveTo>
                  <a:pt x="246902" y="160559"/>
                </a:moveTo>
                <a:lnTo>
                  <a:pt x="0" y="160559"/>
                </a:lnTo>
                <a:lnTo>
                  <a:pt x="0" y="0"/>
                </a:lnTo>
                <a:lnTo>
                  <a:pt x="246902" y="0"/>
                </a:lnTo>
                <a:lnTo>
                  <a:pt x="246902"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6" name="object 110">
            <a:extLst>
              <a:ext uri="{FF2B5EF4-FFF2-40B4-BE49-F238E27FC236}">
                <a16:creationId xmlns:a16="http://schemas.microsoft.com/office/drawing/2014/main" id="{82575681-F7F8-90FA-C7FC-CD8826B95D37}"/>
              </a:ext>
            </a:extLst>
          </p:cNvPr>
          <p:cNvSpPr/>
          <p:nvPr/>
        </p:nvSpPr>
        <p:spPr>
          <a:xfrm>
            <a:off x="5444191" y="3508241"/>
            <a:ext cx="403844" cy="141049"/>
          </a:xfrm>
          <a:custGeom>
            <a:avLst/>
            <a:gdLst/>
            <a:ahLst/>
            <a:cxnLst/>
            <a:rect l="l" t="t" r="r" b="b"/>
            <a:pathLst>
              <a:path w="435610" h="160654">
                <a:moveTo>
                  <a:pt x="435218" y="160559"/>
                </a:moveTo>
                <a:lnTo>
                  <a:pt x="0" y="160559"/>
                </a:lnTo>
                <a:lnTo>
                  <a:pt x="0" y="0"/>
                </a:lnTo>
                <a:lnTo>
                  <a:pt x="435218" y="0"/>
                </a:lnTo>
                <a:lnTo>
                  <a:pt x="435218"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7" name="object 111">
            <a:extLst>
              <a:ext uri="{FF2B5EF4-FFF2-40B4-BE49-F238E27FC236}">
                <a16:creationId xmlns:a16="http://schemas.microsoft.com/office/drawing/2014/main" id="{158A5D2C-5283-8AB7-B075-C4B445AC7BFD}"/>
              </a:ext>
            </a:extLst>
          </p:cNvPr>
          <p:cNvSpPr/>
          <p:nvPr/>
        </p:nvSpPr>
        <p:spPr>
          <a:xfrm>
            <a:off x="5998977" y="3763388"/>
            <a:ext cx="89482" cy="141049"/>
          </a:xfrm>
          <a:custGeom>
            <a:avLst/>
            <a:gdLst/>
            <a:ahLst/>
            <a:cxnLst/>
            <a:rect l="l" t="t" r="r" b="b"/>
            <a:pathLst>
              <a:path w="96520" h="160654">
                <a:moveTo>
                  <a:pt x="96249" y="160559"/>
                </a:moveTo>
                <a:lnTo>
                  <a:pt x="0" y="160559"/>
                </a:lnTo>
                <a:lnTo>
                  <a:pt x="0" y="0"/>
                </a:lnTo>
                <a:lnTo>
                  <a:pt x="96249" y="0"/>
                </a:lnTo>
                <a:lnTo>
                  <a:pt x="96249"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8" name="object 112">
            <a:extLst>
              <a:ext uri="{FF2B5EF4-FFF2-40B4-BE49-F238E27FC236}">
                <a16:creationId xmlns:a16="http://schemas.microsoft.com/office/drawing/2014/main" id="{CF1A2AC0-DF0F-18C8-028F-D9E47A0FDE74}"/>
              </a:ext>
            </a:extLst>
          </p:cNvPr>
          <p:cNvSpPr/>
          <p:nvPr/>
        </p:nvSpPr>
        <p:spPr>
          <a:xfrm>
            <a:off x="5715765" y="3763388"/>
            <a:ext cx="283751" cy="141049"/>
          </a:xfrm>
          <a:custGeom>
            <a:avLst/>
            <a:gdLst/>
            <a:ahLst/>
            <a:cxnLst/>
            <a:rect l="l" t="t" r="r" b="b"/>
            <a:pathLst>
              <a:path w="306070" h="160654">
                <a:moveTo>
                  <a:pt x="305489" y="160559"/>
                </a:moveTo>
                <a:lnTo>
                  <a:pt x="0" y="160559"/>
                </a:lnTo>
                <a:lnTo>
                  <a:pt x="0" y="0"/>
                </a:lnTo>
                <a:lnTo>
                  <a:pt x="305489" y="0"/>
                </a:lnTo>
                <a:lnTo>
                  <a:pt x="305489"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19" name="object 113">
            <a:extLst>
              <a:ext uri="{FF2B5EF4-FFF2-40B4-BE49-F238E27FC236}">
                <a16:creationId xmlns:a16="http://schemas.microsoft.com/office/drawing/2014/main" id="{19411731-7EC3-E090-2FCA-9053454FD5D6}"/>
              </a:ext>
            </a:extLst>
          </p:cNvPr>
          <p:cNvSpPr/>
          <p:nvPr/>
        </p:nvSpPr>
        <p:spPr>
          <a:xfrm>
            <a:off x="5451949" y="3763388"/>
            <a:ext cx="264324" cy="141049"/>
          </a:xfrm>
          <a:custGeom>
            <a:avLst/>
            <a:gdLst/>
            <a:ahLst/>
            <a:cxnLst/>
            <a:rect l="l" t="t" r="r" b="b"/>
            <a:pathLst>
              <a:path w="285114" h="160654">
                <a:moveTo>
                  <a:pt x="284565" y="160559"/>
                </a:moveTo>
                <a:lnTo>
                  <a:pt x="0" y="160559"/>
                </a:lnTo>
                <a:lnTo>
                  <a:pt x="0" y="0"/>
                </a:lnTo>
                <a:lnTo>
                  <a:pt x="284565" y="0"/>
                </a:lnTo>
                <a:lnTo>
                  <a:pt x="284565"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0" name="object 146">
            <a:extLst>
              <a:ext uri="{FF2B5EF4-FFF2-40B4-BE49-F238E27FC236}">
                <a16:creationId xmlns:a16="http://schemas.microsoft.com/office/drawing/2014/main" id="{B3A22BEF-E2A8-5586-6EF3-3C85145DAFF7}"/>
              </a:ext>
            </a:extLst>
          </p:cNvPr>
          <p:cNvSpPr/>
          <p:nvPr/>
        </p:nvSpPr>
        <p:spPr>
          <a:xfrm>
            <a:off x="6088210" y="1920269"/>
            <a:ext cx="0" cy="3572495"/>
          </a:xfrm>
          <a:custGeom>
            <a:avLst/>
            <a:gdLst/>
            <a:ahLst/>
            <a:cxnLst/>
            <a:rect l="l" t="t" r="r" b="b"/>
            <a:pathLst>
              <a:path h="4069079">
                <a:moveTo>
                  <a:pt x="0" y="4068577"/>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1" name="object 147">
            <a:extLst>
              <a:ext uri="{FF2B5EF4-FFF2-40B4-BE49-F238E27FC236}">
                <a16:creationId xmlns:a16="http://schemas.microsoft.com/office/drawing/2014/main" id="{0895EA6E-9EBB-C3B4-09DD-8CEF7853E6A3}"/>
              </a:ext>
            </a:extLst>
          </p:cNvPr>
          <p:cNvSpPr/>
          <p:nvPr/>
        </p:nvSpPr>
        <p:spPr>
          <a:xfrm>
            <a:off x="6088209" y="1920269"/>
            <a:ext cx="45719" cy="3364502"/>
          </a:xfrm>
          <a:custGeom>
            <a:avLst/>
            <a:gdLst/>
            <a:ahLst/>
            <a:cxnLst/>
            <a:rect l="l" t="t" r="r" b="b"/>
            <a:pathLst>
              <a:path h="4069079">
                <a:moveTo>
                  <a:pt x="0" y="0"/>
                </a:moveTo>
                <a:lnTo>
                  <a:pt x="0" y="4068577"/>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2" name="object 148">
            <a:extLst>
              <a:ext uri="{FF2B5EF4-FFF2-40B4-BE49-F238E27FC236}">
                <a16:creationId xmlns:a16="http://schemas.microsoft.com/office/drawing/2014/main" id="{0F5E9CB2-D483-00B9-54B4-CD141F47B20D}"/>
              </a:ext>
            </a:extLst>
          </p:cNvPr>
          <p:cNvSpPr/>
          <p:nvPr/>
        </p:nvSpPr>
        <p:spPr>
          <a:xfrm>
            <a:off x="6088210" y="1920269"/>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3" name="object 149">
            <a:extLst>
              <a:ext uri="{FF2B5EF4-FFF2-40B4-BE49-F238E27FC236}">
                <a16:creationId xmlns:a16="http://schemas.microsoft.com/office/drawing/2014/main" id="{D6E4C95B-4C45-9747-16A5-2347D05C5B4A}"/>
              </a:ext>
            </a:extLst>
          </p:cNvPr>
          <p:cNvSpPr/>
          <p:nvPr/>
        </p:nvSpPr>
        <p:spPr>
          <a:xfrm>
            <a:off x="6088210" y="1920269"/>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4" name="object 150">
            <a:extLst>
              <a:ext uri="{FF2B5EF4-FFF2-40B4-BE49-F238E27FC236}">
                <a16:creationId xmlns:a16="http://schemas.microsoft.com/office/drawing/2014/main" id="{4E22224A-BE84-D35A-5774-E7970DA9BD07}"/>
              </a:ext>
            </a:extLst>
          </p:cNvPr>
          <p:cNvSpPr/>
          <p:nvPr/>
        </p:nvSpPr>
        <p:spPr>
          <a:xfrm>
            <a:off x="6088210" y="2175416"/>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5" name="object 151">
            <a:extLst>
              <a:ext uri="{FF2B5EF4-FFF2-40B4-BE49-F238E27FC236}">
                <a16:creationId xmlns:a16="http://schemas.microsoft.com/office/drawing/2014/main" id="{4BD2A934-6748-4E02-CC47-1D8160FF97D1}"/>
              </a:ext>
            </a:extLst>
          </p:cNvPr>
          <p:cNvSpPr/>
          <p:nvPr/>
        </p:nvSpPr>
        <p:spPr>
          <a:xfrm>
            <a:off x="6088210" y="2175416"/>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6" name="object 152">
            <a:extLst>
              <a:ext uri="{FF2B5EF4-FFF2-40B4-BE49-F238E27FC236}">
                <a16:creationId xmlns:a16="http://schemas.microsoft.com/office/drawing/2014/main" id="{5C87B3E0-D477-4E69-8169-95538D8CB90B}"/>
              </a:ext>
            </a:extLst>
          </p:cNvPr>
          <p:cNvSpPr/>
          <p:nvPr/>
        </p:nvSpPr>
        <p:spPr>
          <a:xfrm>
            <a:off x="6088210" y="2430563"/>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7" name="object 153">
            <a:extLst>
              <a:ext uri="{FF2B5EF4-FFF2-40B4-BE49-F238E27FC236}">
                <a16:creationId xmlns:a16="http://schemas.microsoft.com/office/drawing/2014/main" id="{F53B3256-753E-87C5-67AE-76FE4C4E0EF1}"/>
              </a:ext>
            </a:extLst>
          </p:cNvPr>
          <p:cNvSpPr/>
          <p:nvPr/>
        </p:nvSpPr>
        <p:spPr>
          <a:xfrm>
            <a:off x="6088210" y="2430563"/>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8" name="object 154">
            <a:extLst>
              <a:ext uri="{FF2B5EF4-FFF2-40B4-BE49-F238E27FC236}">
                <a16:creationId xmlns:a16="http://schemas.microsoft.com/office/drawing/2014/main" id="{680278FA-1086-CAD4-41B6-ECF40DC2F5E4}"/>
              </a:ext>
            </a:extLst>
          </p:cNvPr>
          <p:cNvSpPr/>
          <p:nvPr/>
        </p:nvSpPr>
        <p:spPr>
          <a:xfrm>
            <a:off x="6088210" y="2685710"/>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29" name="object 155">
            <a:extLst>
              <a:ext uri="{FF2B5EF4-FFF2-40B4-BE49-F238E27FC236}">
                <a16:creationId xmlns:a16="http://schemas.microsoft.com/office/drawing/2014/main" id="{18CE525C-BDF1-61FF-A805-A1731CF6DFB4}"/>
              </a:ext>
            </a:extLst>
          </p:cNvPr>
          <p:cNvSpPr/>
          <p:nvPr/>
        </p:nvSpPr>
        <p:spPr>
          <a:xfrm>
            <a:off x="6088210" y="2685710"/>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0" name="object 156">
            <a:extLst>
              <a:ext uri="{FF2B5EF4-FFF2-40B4-BE49-F238E27FC236}">
                <a16:creationId xmlns:a16="http://schemas.microsoft.com/office/drawing/2014/main" id="{C2DFC189-F7F2-F52E-A949-0AFF77570FA9}"/>
              </a:ext>
            </a:extLst>
          </p:cNvPr>
          <p:cNvSpPr/>
          <p:nvPr/>
        </p:nvSpPr>
        <p:spPr>
          <a:xfrm>
            <a:off x="6088210" y="2940857"/>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1" name="object 157">
            <a:extLst>
              <a:ext uri="{FF2B5EF4-FFF2-40B4-BE49-F238E27FC236}">
                <a16:creationId xmlns:a16="http://schemas.microsoft.com/office/drawing/2014/main" id="{BAA60B16-44E4-0A6F-4DAA-AD245A1E8F6A}"/>
              </a:ext>
            </a:extLst>
          </p:cNvPr>
          <p:cNvSpPr/>
          <p:nvPr/>
        </p:nvSpPr>
        <p:spPr>
          <a:xfrm>
            <a:off x="6088210" y="2940857"/>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2" name="object 158">
            <a:extLst>
              <a:ext uri="{FF2B5EF4-FFF2-40B4-BE49-F238E27FC236}">
                <a16:creationId xmlns:a16="http://schemas.microsoft.com/office/drawing/2014/main" id="{E0CEE0DB-E91A-C7F0-00C8-72893FB40424}"/>
              </a:ext>
            </a:extLst>
          </p:cNvPr>
          <p:cNvSpPr/>
          <p:nvPr/>
        </p:nvSpPr>
        <p:spPr>
          <a:xfrm>
            <a:off x="6088210" y="3196004"/>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3" name="object 159">
            <a:extLst>
              <a:ext uri="{FF2B5EF4-FFF2-40B4-BE49-F238E27FC236}">
                <a16:creationId xmlns:a16="http://schemas.microsoft.com/office/drawing/2014/main" id="{985100D4-60B0-5398-01B1-F5E6D47C79B6}"/>
              </a:ext>
            </a:extLst>
          </p:cNvPr>
          <p:cNvSpPr/>
          <p:nvPr/>
        </p:nvSpPr>
        <p:spPr>
          <a:xfrm>
            <a:off x="6088210" y="3196004"/>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4" name="object 160">
            <a:extLst>
              <a:ext uri="{FF2B5EF4-FFF2-40B4-BE49-F238E27FC236}">
                <a16:creationId xmlns:a16="http://schemas.microsoft.com/office/drawing/2014/main" id="{8EEE1564-820D-1C61-A52A-71611FB8550E}"/>
              </a:ext>
            </a:extLst>
          </p:cNvPr>
          <p:cNvSpPr/>
          <p:nvPr/>
        </p:nvSpPr>
        <p:spPr>
          <a:xfrm>
            <a:off x="6088210" y="3451150"/>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5" name="object 161">
            <a:extLst>
              <a:ext uri="{FF2B5EF4-FFF2-40B4-BE49-F238E27FC236}">
                <a16:creationId xmlns:a16="http://schemas.microsoft.com/office/drawing/2014/main" id="{9613E4FE-F490-A3C0-B547-3E092F9C9AC3}"/>
              </a:ext>
            </a:extLst>
          </p:cNvPr>
          <p:cNvSpPr/>
          <p:nvPr/>
        </p:nvSpPr>
        <p:spPr>
          <a:xfrm>
            <a:off x="6088210" y="3451150"/>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6" name="object 162">
            <a:extLst>
              <a:ext uri="{FF2B5EF4-FFF2-40B4-BE49-F238E27FC236}">
                <a16:creationId xmlns:a16="http://schemas.microsoft.com/office/drawing/2014/main" id="{09084040-251E-9BA4-E33E-7388005A0DC8}"/>
              </a:ext>
            </a:extLst>
          </p:cNvPr>
          <p:cNvSpPr/>
          <p:nvPr/>
        </p:nvSpPr>
        <p:spPr>
          <a:xfrm>
            <a:off x="6088210" y="3706297"/>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7" name="object 163">
            <a:extLst>
              <a:ext uri="{FF2B5EF4-FFF2-40B4-BE49-F238E27FC236}">
                <a16:creationId xmlns:a16="http://schemas.microsoft.com/office/drawing/2014/main" id="{9F4C8D48-B45D-6118-A909-F81D91525083}"/>
              </a:ext>
            </a:extLst>
          </p:cNvPr>
          <p:cNvSpPr/>
          <p:nvPr/>
        </p:nvSpPr>
        <p:spPr>
          <a:xfrm>
            <a:off x="6088210" y="3706297"/>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8" name="object 164">
            <a:extLst>
              <a:ext uri="{FF2B5EF4-FFF2-40B4-BE49-F238E27FC236}">
                <a16:creationId xmlns:a16="http://schemas.microsoft.com/office/drawing/2014/main" id="{111304CD-B75F-A15F-E522-ABD401534E6A}"/>
              </a:ext>
            </a:extLst>
          </p:cNvPr>
          <p:cNvSpPr/>
          <p:nvPr/>
        </p:nvSpPr>
        <p:spPr>
          <a:xfrm>
            <a:off x="6088210" y="3961444"/>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39" name="object 165">
            <a:extLst>
              <a:ext uri="{FF2B5EF4-FFF2-40B4-BE49-F238E27FC236}">
                <a16:creationId xmlns:a16="http://schemas.microsoft.com/office/drawing/2014/main" id="{31DB2428-742E-746A-E477-E84AEDAD3AA7}"/>
              </a:ext>
            </a:extLst>
          </p:cNvPr>
          <p:cNvSpPr/>
          <p:nvPr/>
        </p:nvSpPr>
        <p:spPr>
          <a:xfrm>
            <a:off x="6088210" y="3961444"/>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40" name="object 192">
            <a:extLst>
              <a:ext uri="{FF2B5EF4-FFF2-40B4-BE49-F238E27FC236}">
                <a16:creationId xmlns:a16="http://schemas.microsoft.com/office/drawing/2014/main" id="{F4A77B99-585B-53DA-7D4A-F4AC997D387F}"/>
              </a:ext>
            </a:extLst>
          </p:cNvPr>
          <p:cNvSpPr txBox="1"/>
          <p:nvPr/>
        </p:nvSpPr>
        <p:spPr>
          <a:xfrm>
            <a:off x="734883" y="1617324"/>
            <a:ext cx="1468708" cy="238291"/>
          </a:xfrm>
          <a:prstGeom prst="rect">
            <a:avLst/>
          </a:prstGeom>
        </p:spPr>
        <p:txBody>
          <a:bodyPr vert="horz" wrap="square" lIns="0" tIns="12700" rIns="0" bIns="0" rtlCol="0" anchor="ctr" anchorCtr="0">
            <a:no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Total</a:t>
            </a:r>
            <a:r>
              <a:rPr kumimoji="0" sz="1100" b="1" i="0" u="none" strike="noStrike" kern="1200" cap="none" spc="-1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100" b="1"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a:t>
            </a:r>
            <a:r>
              <a:rPr kumimoji="0" sz="1100" b="1" i="0" u="none" strike="noStrike" kern="1200" cap="none" spc="0" normalizeH="0" baseline="0" noProof="0" dirty="0">
                <a:ln>
                  <a:noFill/>
                </a:ln>
                <a:solidFill>
                  <a:srgbClr val="830051"/>
                </a:solidFill>
                <a:effectLst/>
                <a:uLnTx/>
                <a:uFillTx/>
                <a:latin typeface="Calibri" panose="020F0502020204030204" pitchFamily="34" charset="0"/>
                <a:ea typeface="MS PGothic" charset="0"/>
                <a:cs typeface="Calibri" panose="020F0502020204030204" pitchFamily="34" charset="0"/>
              </a:rPr>
              <a:t>Grade</a:t>
            </a:r>
            <a:r>
              <a:rPr kumimoji="0" sz="1100" b="1" i="0" u="none" strike="noStrike" kern="1200" cap="none" spc="-10" normalizeH="0" baseline="0" noProof="0" dirty="0">
                <a:ln>
                  <a:noFill/>
                </a:ln>
                <a:solidFill>
                  <a:srgbClr val="830051"/>
                </a:solidFill>
                <a:effectLst/>
                <a:uLnTx/>
                <a:uFillTx/>
                <a:latin typeface="Calibri" panose="020F0502020204030204" pitchFamily="34" charset="0"/>
                <a:ea typeface="MS PGothic" charset="0"/>
                <a:cs typeface="Calibri" panose="020F0502020204030204" pitchFamily="34" charset="0"/>
              </a:rPr>
              <a:t> </a:t>
            </a:r>
            <a:r>
              <a:rPr kumimoji="0" sz="1100" b="1" i="0" u="none" strike="noStrike" kern="1200" cap="none" spc="0" normalizeH="0" baseline="0" noProof="0" dirty="0">
                <a:ln>
                  <a:noFill/>
                </a:ln>
                <a:solidFill>
                  <a:srgbClr val="830051"/>
                </a:solidFill>
                <a:effectLst/>
                <a:uLnTx/>
                <a:uFillTx/>
                <a:latin typeface="Calibri" panose="020F0502020204030204" pitchFamily="34" charset="0"/>
                <a:ea typeface="MS PGothic" charset="0"/>
                <a:cs typeface="Calibri" panose="020F0502020204030204" pitchFamily="34" charset="0"/>
              </a:rPr>
              <a:t>3</a:t>
            </a:r>
            <a:r>
              <a:rPr kumimoji="0" sz="1100" b="1" i="0" u="none" strike="noStrike" kern="1200" cap="none" spc="-10" normalizeH="0" baseline="0" noProof="0" dirty="0">
                <a:ln>
                  <a:noFill/>
                </a:ln>
                <a:solidFill>
                  <a:srgbClr val="830051"/>
                </a:solidFill>
                <a:effectLst/>
                <a:uLnTx/>
                <a:uFillTx/>
                <a:latin typeface="Calibri" panose="020F0502020204030204" pitchFamily="34" charset="0"/>
                <a:ea typeface="MS PGothic" charset="0"/>
                <a:cs typeface="Calibri" panose="020F0502020204030204" pitchFamily="34" charset="0"/>
              </a:rPr>
              <a:t> </a:t>
            </a:r>
            <a:r>
              <a:rPr kumimoji="0" sz="1100" b="1" i="0" u="none" strike="noStrike" kern="1200" cap="none" spc="-25" normalizeH="0" baseline="0" noProof="0" dirty="0">
                <a:ln>
                  <a:noFill/>
                </a:ln>
                <a:solidFill>
                  <a:srgbClr val="830051"/>
                </a:solidFill>
                <a:effectLst/>
                <a:uLnTx/>
                <a:uFillTx/>
                <a:latin typeface="Calibri" panose="020F0502020204030204" pitchFamily="34" charset="0"/>
                <a:ea typeface="MS PGothic" charset="0"/>
                <a:cs typeface="Calibri" panose="020F0502020204030204" pitchFamily="34" charset="0"/>
              </a:rPr>
              <a:t>(%)</a:t>
            </a:r>
            <a:endParaRPr kumimoji="0"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41" name="object 193">
            <a:extLst>
              <a:ext uri="{FF2B5EF4-FFF2-40B4-BE49-F238E27FC236}">
                <a16:creationId xmlns:a16="http://schemas.microsoft.com/office/drawing/2014/main" id="{5FBAA0E7-A4AA-2535-FED7-356AFE969AA9}"/>
              </a:ext>
            </a:extLst>
          </p:cNvPr>
          <p:cNvSpPr txBox="1"/>
          <p:nvPr/>
        </p:nvSpPr>
        <p:spPr>
          <a:xfrm>
            <a:off x="10055001" y="1617324"/>
            <a:ext cx="1312226" cy="225987"/>
          </a:xfrm>
          <a:prstGeom prst="rect">
            <a:avLst/>
          </a:prstGeom>
        </p:spPr>
        <p:txBody>
          <a:bodyPr vert="horz" wrap="square" lIns="0" tIns="0" rIns="0" bIns="0" rtlCol="0" anchor="ctr" anchorCtr="0">
            <a:noAutofit/>
          </a:bodyP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dirty="0">
                <a:ln>
                  <a:noFill/>
                </a:ln>
                <a:solidFill>
                  <a:srgbClr val="191B1B"/>
                </a:solidFill>
                <a:effectLst/>
                <a:uLnTx/>
                <a:uFillTx/>
                <a:latin typeface="Calibri" panose="020F0502020204030204" pitchFamily="34" charset="0"/>
                <a:ea typeface="MS PGothic" charset="0"/>
                <a:cs typeface="Calibri" panose="020F0502020204030204" pitchFamily="34" charset="0"/>
              </a:rPr>
              <a:t>Total</a:t>
            </a:r>
            <a:r>
              <a:rPr kumimoji="0" sz="1100" b="1" i="0" u="none" strike="noStrike" kern="1200" cap="none" spc="-15" normalizeH="0" baseline="0" noProof="0" dirty="0">
                <a:ln>
                  <a:noFill/>
                </a:ln>
                <a:solidFill>
                  <a:srgbClr val="191B1B"/>
                </a:solidFill>
                <a:effectLst/>
                <a:uLnTx/>
                <a:uFillTx/>
                <a:latin typeface="Calibri" panose="020F0502020204030204" pitchFamily="34" charset="0"/>
                <a:ea typeface="MS PGothic" charset="0"/>
                <a:cs typeface="Calibri" panose="020F0502020204030204" pitchFamily="34" charset="0"/>
              </a:rPr>
              <a:t> </a:t>
            </a:r>
            <a:r>
              <a:rPr kumimoji="0" sz="1100" b="1" i="0" u="none" strike="noStrike" kern="1200" cap="none" spc="0" normalizeH="0" baseline="0" noProof="0" dirty="0">
                <a:ln>
                  <a:noFill/>
                </a:ln>
                <a:solidFill>
                  <a:srgbClr val="191B1B"/>
                </a:solidFill>
                <a:effectLst/>
                <a:uLnTx/>
                <a:uFillTx/>
                <a:latin typeface="Calibri" panose="020F0502020204030204" pitchFamily="34" charset="0"/>
                <a:ea typeface="MS PGothic" charset="0"/>
                <a:cs typeface="Calibri" panose="020F0502020204030204" pitchFamily="34" charset="0"/>
              </a:rPr>
              <a:t>(%)/</a:t>
            </a:r>
            <a:r>
              <a:rPr kumimoji="0" sz="1100" b="1"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Grade</a:t>
            </a:r>
            <a:r>
              <a:rPr kumimoji="0" sz="1100" b="1" i="0" u="none" strike="noStrike" kern="1200" cap="none" spc="-1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100" b="1"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3</a:t>
            </a:r>
            <a:r>
              <a:rPr kumimoji="0" sz="1100" b="1" i="0" u="none" strike="noStrike" kern="1200" cap="none" spc="-1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100" b="1"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a:t>
            </a:r>
            <a:endParaRPr kumimoji="0"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42" name="object 195">
            <a:extLst>
              <a:ext uri="{FF2B5EF4-FFF2-40B4-BE49-F238E27FC236}">
                <a16:creationId xmlns:a16="http://schemas.microsoft.com/office/drawing/2014/main" id="{3345E260-4630-A61F-12CE-8E7E71A94CBB}"/>
              </a:ext>
            </a:extLst>
          </p:cNvPr>
          <p:cNvSpPr/>
          <p:nvPr/>
        </p:nvSpPr>
        <p:spPr>
          <a:xfrm>
            <a:off x="700325" y="1317189"/>
            <a:ext cx="5401628" cy="271506"/>
          </a:xfrm>
          <a:prstGeom prst="round2SameRect">
            <a:avLst>
              <a:gd name="adj1" fmla="val 23683"/>
              <a:gd name="adj2" fmla="val 0"/>
            </a:avLst>
          </a:pr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43" name="object 196">
            <a:extLst>
              <a:ext uri="{FF2B5EF4-FFF2-40B4-BE49-F238E27FC236}">
                <a16:creationId xmlns:a16="http://schemas.microsoft.com/office/drawing/2014/main" id="{910D9CDC-DA63-A0A8-2AEA-8B09F32F1712}"/>
              </a:ext>
            </a:extLst>
          </p:cNvPr>
          <p:cNvSpPr/>
          <p:nvPr/>
        </p:nvSpPr>
        <p:spPr>
          <a:xfrm>
            <a:off x="2254072" y="1613682"/>
            <a:ext cx="1268050" cy="239727"/>
          </a:xfrm>
          <a:custGeom>
            <a:avLst/>
            <a:gdLst/>
            <a:ahLst/>
            <a:cxnLst/>
            <a:rect l="l" t="t" r="r" b="b"/>
            <a:pathLst>
              <a:path w="1367789" h="273050">
                <a:moveTo>
                  <a:pt x="1318923" y="272792"/>
                </a:moveTo>
                <a:lnTo>
                  <a:pt x="48720" y="272792"/>
                </a:lnTo>
                <a:lnTo>
                  <a:pt x="29756" y="268964"/>
                </a:lnTo>
                <a:lnTo>
                  <a:pt x="14269" y="258522"/>
                </a:lnTo>
                <a:lnTo>
                  <a:pt x="3828" y="243036"/>
                </a:lnTo>
                <a:lnTo>
                  <a:pt x="0" y="224072"/>
                </a:lnTo>
                <a:lnTo>
                  <a:pt x="0" y="0"/>
                </a:lnTo>
                <a:lnTo>
                  <a:pt x="1367643" y="0"/>
                </a:lnTo>
                <a:lnTo>
                  <a:pt x="1367643" y="224072"/>
                </a:lnTo>
                <a:lnTo>
                  <a:pt x="1363815" y="243036"/>
                </a:lnTo>
                <a:lnTo>
                  <a:pt x="1353373" y="258522"/>
                </a:lnTo>
                <a:lnTo>
                  <a:pt x="1337887" y="268964"/>
                </a:lnTo>
                <a:lnTo>
                  <a:pt x="1318923" y="272792"/>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44" name="object 197">
            <a:extLst>
              <a:ext uri="{FF2B5EF4-FFF2-40B4-BE49-F238E27FC236}">
                <a16:creationId xmlns:a16="http://schemas.microsoft.com/office/drawing/2014/main" id="{F35477C4-867E-66DB-C772-D339935D338C}"/>
              </a:ext>
            </a:extLst>
          </p:cNvPr>
          <p:cNvSpPr/>
          <p:nvPr/>
        </p:nvSpPr>
        <p:spPr>
          <a:xfrm>
            <a:off x="3544008" y="1613682"/>
            <a:ext cx="1268050" cy="239727"/>
          </a:xfrm>
          <a:prstGeom prst="round2SameRect">
            <a:avLst>
              <a:gd name="adj1" fmla="val 0"/>
              <a:gd name="adj2" fmla="val 14889"/>
            </a:avLst>
          </a:pr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45" name="object 198">
            <a:extLst>
              <a:ext uri="{FF2B5EF4-FFF2-40B4-BE49-F238E27FC236}">
                <a16:creationId xmlns:a16="http://schemas.microsoft.com/office/drawing/2014/main" id="{CD2E6E8D-F7E7-3AC3-D63D-71C33AD48A25}"/>
              </a:ext>
            </a:extLst>
          </p:cNvPr>
          <p:cNvSpPr/>
          <p:nvPr/>
        </p:nvSpPr>
        <p:spPr>
          <a:xfrm>
            <a:off x="4833943" y="1613682"/>
            <a:ext cx="1268050" cy="239727"/>
          </a:xfrm>
          <a:prstGeom prst="round2SameRect">
            <a:avLst>
              <a:gd name="adj1" fmla="val 0"/>
              <a:gd name="adj2" fmla="val 16750"/>
            </a:avLst>
          </a:pr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46" name="object 199">
            <a:extLst>
              <a:ext uri="{FF2B5EF4-FFF2-40B4-BE49-F238E27FC236}">
                <a16:creationId xmlns:a16="http://schemas.microsoft.com/office/drawing/2014/main" id="{FE974555-6042-2D7F-3E2E-6611A4063852}"/>
              </a:ext>
            </a:extLst>
          </p:cNvPr>
          <p:cNvSpPr/>
          <p:nvPr/>
        </p:nvSpPr>
        <p:spPr>
          <a:xfrm>
            <a:off x="6250821" y="1317189"/>
            <a:ext cx="5216669" cy="271506"/>
          </a:xfrm>
          <a:prstGeom prst="round2SameRect">
            <a:avLst>
              <a:gd name="adj1" fmla="val 23683"/>
              <a:gd name="adj2" fmla="val 0"/>
            </a:avLst>
          </a:pr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47" name="object 200">
            <a:extLst>
              <a:ext uri="{FF2B5EF4-FFF2-40B4-BE49-F238E27FC236}">
                <a16:creationId xmlns:a16="http://schemas.microsoft.com/office/drawing/2014/main" id="{33498922-7A81-6BD3-6277-32AD3E10E8F7}"/>
              </a:ext>
            </a:extLst>
          </p:cNvPr>
          <p:cNvSpPr txBox="1"/>
          <p:nvPr/>
        </p:nvSpPr>
        <p:spPr>
          <a:xfrm>
            <a:off x="705829" y="1336400"/>
            <a:ext cx="5381138" cy="225889"/>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448175" algn="l"/>
              </a:tabLst>
              <a:defRPr/>
            </a:pPr>
            <a:r>
              <a:rPr kumimoji="0" lang="en-US" sz="15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a:t>
            </a:r>
            <a:r>
              <a:rPr kumimoji="0" sz="1500" b="1" i="0" u="none" strike="noStrike" kern="1200" cap="none" spc="0" normalizeH="0" baseline="0" noProof="0" dirty="0" err="1">
                <a:ln>
                  <a:noFill/>
                </a:ln>
                <a:solidFill>
                  <a:srgbClr val="FFFFFF"/>
                </a:solidFill>
                <a:effectLst/>
                <a:uLnTx/>
                <a:uFillTx/>
                <a:latin typeface="Calibri" panose="020F0502020204030204" pitchFamily="34" charset="0"/>
                <a:ea typeface="MS PGothic" charset="0"/>
                <a:cs typeface="Calibri" panose="020F0502020204030204" pitchFamily="34" charset="0"/>
              </a:rPr>
              <a:t>Capivasertib</a:t>
            </a:r>
            <a:r>
              <a:rPr kumimoji="0" sz="1500" b="1" i="0" u="none" strike="noStrike" kern="1200" cap="none" spc="-25"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a:t>
            </a:r>
            <a:r>
              <a:rPr kumimoji="0" sz="15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a:t>
            </a:r>
            <a:r>
              <a:rPr kumimoji="0" sz="1500" b="1" i="0" u="none" strike="noStrike" kern="1200" cap="none" spc="-2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a:t>
            </a:r>
            <a:r>
              <a:rPr kumimoji="0" sz="1500" b="1" i="0" u="none" strike="noStrike" kern="1200" cap="none" spc="0" normalizeH="0" baseline="0" noProof="0" dirty="0" err="1">
                <a:ln>
                  <a:noFill/>
                </a:ln>
                <a:solidFill>
                  <a:srgbClr val="FFFFFF"/>
                </a:solidFill>
                <a:effectLst/>
                <a:uLnTx/>
                <a:uFillTx/>
                <a:latin typeface="Calibri" panose="020F0502020204030204" pitchFamily="34" charset="0"/>
                <a:ea typeface="MS PGothic" charset="0"/>
                <a:cs typeface="Calibri" panose="020F0502020204030204" pitchFamily="34" charset="0"/>
              </a:rPr>
              <a:t>fulvestrant</a:t>
            </a:r>
            <a:r>
              <a:rPr kumimoji="0" sz="1500" b="1" i="0" u="none" strike="noStrike" kern="1200" cap="none" spc="1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a:t>
            </a:r>
            <a:r>
              <a:rPr kumimoji="0" sz="1500" b="0" i="0" u="none" strike="noStrike" kern="1200" cap="none" spc="-1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(N=355)</a:t>
            </a:r>
            <a:endParaRPr kumimoji="0" sz="1500" b="0"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endParaRPr>
          </a:p>
        </p:txBody>
      </p:sp>
      <p:sp>
        <p:nvSpPr>
          <p:cNvPr id="148" name="object 202">
            <a:extLst>
              <a:ext uri="{FF2B5EF4-FFF2-40B4-BE49-F238E27FC236}">
                <a16:creationId xmlns:a16="http://schemas.microsoft.com/office/drawing/2014/main" id="{2C1B026D-34FB-1FD7-5C45-E894F1720477}"/>
              </a:ext>
            </a:extLst>
          </p:cNvPr>
          <p:cNvSpPr/>
          <p:nvPr/>
        </p:nvSpPr>
        <p:spPr>
          <a:xfrm>
            <a:off x="6250823" y="1613681"/>
            <a:ext cx="1214479" cy="239728"/>
          </a:xfrm>
          <a:prstGeom prst="round2SameRect">
            <a:avLst>
              <a:gd name="adj1" fmla="val 0"/>
              <a:gd name="adj2" fmla="val 16955"/>
            </a:avLst>
          </a:pr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49" name="object 203">
            <a:extLst>
              <a:ext uri="{FF2B5EF4-FFF2-40B4-BE49-F238E27FC236}">
                <a16:creationId xmlns:a16="http://schemas.microsoft.com/office/drawing/2014/main" id="{87F87B61-53F9-E396-6508-CE237AEC151F}"/>
              </a:ext>
            </a:extLst>
          </p:cNvPr>
          <p:cNvSpPr/>
          <p:nvPr/>
        </p:nvSpPr>
        <p:spPr>
          <a:xfrm>
            <a:off x="7482446" y="1613681"/>
            <a:ext cx="1214479" cy="239728"/>
          </a:xfrm>
          <a:prstGeom prst="round2SameRect">
            <a:avLst>
              <a:gd name="adj1" fmla="val 0"/>
              <a:gd name="adj2" fmla="val 16955"/>
            </a:avLst>
          </a:pr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50" name="object 204">
            <a:extLst>
              <a:ext uri="{FF2B5EF4-FFF2-40B4-BE49-F238E27FC236}">
                <a16:creationId xmlns:a16="http://schemas.microsoft.com/office/drawing/2014/main" id="{6221A4EA-6CAE-4E72-BF5A-B8CA6D230F42}"/>
              </a:ext>
            </a:extLst>
          </p:cNvPr>
          <p:cNvSpPr/>
          <p:nvPr/>
        </p:nvSpPr>
        <p:spPr>
          <a:xfrm>
            <a:off x="8714068" y="1613681"/>
            <a:ext cx="1214479" cy="239728"/>
          </a:xfrm>
          <a:prstGeom prst="round2SameRect">
            <a:avLst>
              <a:gd name="adj1" fmla="val 0"/>
              <a:gd name="adj2" fmla="val 14532"/>
            </a:avLst>
          </a:pr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51" name="object 178">
            <a:extLst>
              <a:ext uri="{FF2B5EF4-FFF2-40B4-BE49-F238E27FC236}">
                <a16:creationId xmlns:a16="http://schemas.microsoft.com/office/drawing/2014/main" id="{3DE055A0-8A8F-6D4E-A01D-6BE526274F02}"/>
              </a:ext>
            </a:extLst>
          </p:cNvPr>
          <p:cNvSpPr txBox="1"/>
          <p:nvPr/>
        </p:nvSpPr>
        <p:spPr>
          <a:xfrm>
            <a:off x="529679" y="1892309"/>
            <a:ext cx="1590067" cy="3349700"/>
          </a:xfrm>
          <a:prstGeom prst="rect">
            <a:avLst/>
          </a:prstGeom>
        </p:spPr>
        <p:txBody>
          <a:bodyPr vert="horz" wrap="square" lIns="0" tIns="12700" rIns="0" bIns="0" rtlCol="0">
            <a:spAutoFit/>
          </a:bodyPr>
          <a:lstStyle/>
          <a:p>
            <a:pPr marL="0" marR="5715" lvl="0" indent="-71120" algn="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Diarrhea</a:t>
            </a:r>
          </a:p>
          <a:p>
            <a:pPr marL="0" marR="5715" lvl="0" indent="-71120" algn="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Rash</a:t>
            </a:r>
            <a:r>
              <a:rPr kumimoji="0" lang="en-US" sz="1200" b="0" i="0" u="none" strike="noStrike" kern="1200" cap="none" spc="0" normalizeH="0" baseline="30000" noProof="0" dirty="0">
                <a:ln w="0"/>
                <a:solidFill>
                  <a:srgbClr val="3F4444"/>
                </a:solidFill>
                <a:effectLst/>
                <a:uLnTx/>
                <a:uFillTx/>
                <a:latin typeface="Calibri" panose="020F0502020204030204" pitchFamily="34" charset="0"/>
                <a:ea typeface="MS PGothic" charset="0"/>
                <a:cs typeface="Calibri" panose="020F0502020204030204" pitchFamily="34" charset="0"/>
              </a:rPr>
              <a:t>†</a:t>
            </a:r>
          </a:p>
          <a:p>
            <a:pPr marL="0" marR="5715" lvl="0" indent="-71120" algn="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Nausea</a:t>
            </a:r>
          </a:p>
          <a:p>
            <a:pPr marL="0" marR="5715" lvl="0" indent="-71120"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Fatigue </a:t>
            </a:r>
            <a:endParaRPr kumimoji="0" lang="en-US"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endParaRPr>
          </a:p>
          <a:p>
            <a:pPr marL="0" marR="5715" lvl="0" indent="-71120"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Vomiting </a:t>
            </a:r>
            <a:endParaRPr kumimoji="0" lang="en-US"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endParaRPr>
          </a:p>
          <a:p>
            <a:pPr marL="0" marR="5715" lvl="0" indent="-71120" algn="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H</a:t>
            </a:r>
            <a:r>
              <a:rPr kumimoji="0"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eadache</a:t>
            </a:r>
          </a:p>
          <a:p>
            <a:pPr marL="0" marR="6350" lvl="0" indent="-367665"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Decreased appetite Hyperglycemia</a:t>
            </a:r>
          </a:p>
          <a:p>
            <a:pPr marL="0" marR="5715" lvl="0" indent="-88900" algn="r"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Stomatitis </a:t>
            </a:r>
          </a:p>
          <a:p>
            <a:pPr marL="0" marR="5715" lvl="0" indent="-88900"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Asthenia </a:t>
            </a:r>
            <a:endParaRPr kumimoji="0" lang="en-US"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endParaRPr>
          </a:p>
          <a:p>
            <a:pPr marL="0" marR="5715" lvl="0" indent="-88900"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Pruritus </a:t>
            </a:r>
            <a:endParaRPr kumimoji="0" lang="en-US"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endParaRPr>
          </a:p>
          <a:p>
            <a:pPr marL="0" marR="5715" lvl="0" indent="-88900"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Anemia</a:t>
            </a:r>
          </a:p>
          <a:p>
            <a:pPr marL="0" marR="0" lvl="0" indent="0" algn="r" defTabSz="914400" rtl="0" eaLnBrk="1" fontAlgn="auto" latinLnBrk="0" hangingPunct="1">
              <a:lnSpc>
                <a:spcPct val="140000"/>
              </a:lnSpc>
              <a:spcBef>
                <a:spcPts val="0"/>
              </a:spcBef>
              <a:spcAft>
                <a:spcPts val="0"/>
              </a:spcAft>
              <a:buClrTx/>
              <a:buSzTx/>
              <a:buFontTx/>
              <a:buNone/>
              <a:tabLst/>
              <a:defRPr/>
            </a:pPr>
            <a:r>
              <a:rPr kumimoji="0"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Urinary tract infectio</a:t>
            </a:r>
            <a:r>
              <a:rPr kumimoji="0" sz="1200" b="0" i="0" u="none" strike="noStrike" kern="1200" cap="none" spc="-1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n</a:t>
            </a:r>
            <a:endParaRPr kumimoji="0" sz="12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endParaRPr>
          </a:p>
        </p:txBody>
      </p:sp>
      <p:sp>
        <p:nvSpPr>
          <p:cNvPr id="152" name="Rectangle 5">
            <a:extLst>
              <a:ext uri="{FF2B5EF4-FFF2-40B4-BE49-F238E27FC236}">
                <a16:creationId xmlns:a16="http://schemas.microsoft.com/office/drawing/2014/main" id="{26E80F5F-B6FF-3216-D572-024BABB40E07}"/>
              </a:ext>
            </a:extLst>
          </p:cNvPr>
          <p:cNvSpPr/>
          <p:nvPr/>
        </p:nvSpPr>
        <p:spPr bwMode="auto">
          <a:xfrm>
            <a:off x="2608712" y="1624017"/>
            <a:ext cx="574412" cy="22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Grade 1 </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53" name="Rectangle 7">
            <a:extLst>
              <a:ext uri="{FF2B5EF4-FFF2-40B4-BE49-F238E27FC236}">
                <a16:creationId xmlns:a16="http://schemas.microsoft.com/office/drawing/2014/main" id="{8A3DA040-5FF6-EBEA-F45F-69411FA2BB7D}"/>
              </a:ext>
            </a:extLst>
          </p:cNvPr>
          <p:cNvSpPr/>
          <p:nvPr/>
        </p:nvSpPr>
        <p:spPr bwMode="auto">
          <a:xfrm>
            <a:off x="3913314" y="1624017"/>
            <a:ext cx="537259" cy="22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Grade 2</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54" name="Rectangle 12">
            <a:extLst>
              <a:ext uri="{FF2B5EF4-FFF2-40B4-BE49-F238E27FC236}">
                <a16:creationId xmlns:a16="http://schemas.microsoft.com/office/drawing/2014/main" id="{DC08C9C5-DAF2-752D-53EC-74E10A5FA00F}"/>
              </a:ext>
            </a:extLst>
          </p:cNvPr>
          <p:cNvSpPr/>
          <p:nvPr/>
        </p:nvSpPr>
        <p:spPr bwMode="auto">
          <a:xfrm>
            <a:off x="6561939" y="1628936"/>
            <a:ext cx="592245" cy="21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Grade 3*</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55" name="Rectangle 15">
            <a:extLst>
              <a:ext uri="{FF2B5EF4-FFF2-40B4-BE49-F238E27FC236}">
                <a16:creationId xmlns:a16="http://schemas.microsoft.com/office/drawing/2014/main" id="{2250D57F-3BEA-C508-EE7B-42DAFC78BBE4}"/>
              </a:ext>
            </a:extLst>
          </p:cNvPr>
          <p:cNvSpPr/>
          <p:nvPr/>
        </p:nvSpPr>
        <p:spPr bwMode="auto">
          <a:xfrm>
            <a:off x="7802480" y="1628936"/>
            <a:ext cx="574412" cy="21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Grade 2 </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56" name="Rectangle 17">
            <a:extLst>
              <a:ext uri="{FF2B5EF4-FFF2-40B4-BE49-F238E27FC236}">
                <a16:creationId xmlns:a16="http://schemas.microsoft.com/office/drawing/2014/main" id="{FAA2C93C-0737-D323-5688-37400C57B780}"/>
              </a:ext>
            </a:extLst>
          </p:cNvPr>
          <p:cNvSpPr/>
          <p:nvPr/>
        </p:nvSpPr>
        <p:spPr bwMode="auto">
          <a:xfrm>
            <a:off x="9034101" y="1628936"/>
            <a:ext cx="574412" cy="21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Grade 1 </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157" name="Group 156">
            <a:extLst>
              <a:ext uri="{FF2B5EF4-FFF2-40B4-BE49-F238E27FC236}">
                <a16:creationId xmlns:a16="http://schemas.microsoft.com/office/drawing/2014/main" id="{FC548721-8684-4752-29C4-22EFF1B476B7}"/>
              </a:ext>
            </a:extLst>
          </p:cNvPr>
          <p:cNvGrpSpPr/>
          <p:nvPr/>
        </p:nvGrpSpPr>
        <p:grpSpPr>
          <a:xfrm>
            <a:off x="2709232" y="1964348"/>
            <a:ext cx="491807" cy="169277"/>
            <a:chOff x="2587772" y="1683589"/>
            <a:chExt cx="530491" cy="182592"/>
          </a:xfrm>
        </p:grpSpPr>
        <p:sp>
          <p:nvSpPr>
            <p:cNvPr id="158" name="Rectangle 19">
              <a:extLst>
                <a:ext uri="{FF2B5EF4-FFF2-40B4-BE49-F238E27FC236}">
                  <a16:creationId xmlns:a16="http://schemas.microsoft.com/office/drawing/2014/main" id="{1BAFDF5E-5508-7528-A958-BF819793C769}"/>
                </a:ext>
              </a:extLst>
            </p:cNvPr>
            <p:cNvSpPr/>
            <p:nvPr/>
          </p:nvSpPr>
          <p:spPr bwMode="auto">
            <a:xfrm>
              <a:off x="2587772" y="1683589"/>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72.4/</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59" name="Rectangle 20">
              <a:extLst>
                <a:ext uri="{FF2B5EF4-FFF2-40B4-BE49-F238E27FC236}">
                  <a16:creationId xmlns:a16="http://schemas.microsoft.com/office/drawing/2014/main" id="{3597C207-86A4-3944-9BB7-DA03EE4F9A00}"/>
                </a:ext>
              </a:extLst>
            </p:cNvPr>
            <p:cNvSpPr/>
            <p:nvPr/>
          </p:nvSpPr>
          <p:spPr bwMode="auto">
            <a:xfrm>
              <a:off x="2921147" y="1683589"/>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830051"/>
                  </a:solidFill>
                  <a:effectLst/>
                  <a:uLnTx/>
                  <a:uFillTx/>
                  <a:latin typeface="Calibri" panose="020F0502020204030204" pitchFamily="34" charset="0"/>
                  <a:ea typeface="MS PGothic" charset="0"/>
                  <a:cs typeface="Calibri" panose="020F0502020204030204" pitchFamily="34" charset="0"/>
                </a:rPr>
                <a:t>9.3</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160" name="Group 159">
            <a:extLst>
              <a:ext uri="{FF2B5EF4-FFF2-40B4-BE49-F238E27FC236}">
                <a16:creationId xmlns:a16="http://schemas.microsoft.com/office/drawing/2014/main" id="{9418DC67-3825-0DC4-C2D6-0540B633FB03}"/>
              </a:ext>
            </a:extLst>
          </p:cNvPr>
          <p:cNvGrpSpPr/>
          <p:nvPr/>
        </p:nvGrpSpPr>
        <p:grpSpPr>
          <a:xfrm>
            <a:off x="4161837" y="2473573"/>
            <a:ext cx="491807" cy="169277"/>
            <a:chOff x="4154634" y="1954901"/>
            <a:chExt cx="530491" cy="182592"/>
          </a:xfrm>
        </p:grpSpPr>
        <p:sp>
          <p:nvSpPr>
            <p:cNvPr id="161" name="Rectangle 23">
              <a:extLst>
                <a:ext uri="{FF2B5EF4-FFF2-40B4-BE49-F238E27FC236}">
                  <a16:creationId xmlns:a16="http://schemas.microsoft.com/office/drawing/2014/main" id="{01BB0D26-0EF4-E7CC-A291-7375E4167267}"/>
                </a:ext>
              </a:extLst>
            </p:cNvPr>
            <p:cNvSpPr/>
            <p:nvPr/>
          </p:nvSpPr>
          <p:spPr bwMode="auto">
            <a:xfrm>
              <a:off x="4154634" y="1954901"/>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34.6/</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62" name="Rectangle 24">
              <a:extLst>
                <a:ext uri="{FF2B5EF4-FFF2-40B4-BE49-F238E27FC236}">
                  <a16:creationId xmlns:a16="http://schemas.microsoft.com/office/drawing/2014/main" id="{83EE1BF7-926B-1FFD-7061-5B8D2F424BB3}"/>
                </a:ext>
              </a:extLst>
            </p:cNvPr>
            <p:cNvSpPr/>
            <p:nvPr/>
          </p:nvSpPr>
          <p:spPr bwMode="auto">
            <a:xfrm>
              <a:off x="4488009" y="1954901"/>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830051"/>
                  </a:solidFill>
                  <a:effectLst/>
                  <a:uLnTx/>
                  <a:uFillTx/>
                  <a:latin typeface="Calibri" panose="020F0502020204030204" pitchFamily="34" charset="0"/>
                  <a:ea typeface="MS PGothic" charset="0"/>
                  <a:cs typeface="Calibri" panose="020F0502020204030204" pitchFamily="34" charset="0"/>
                </a:rPr>
                <a:t>0.8</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163" name="Group 162">
            <a:extLst>
              <a:ext uri="{FF2B5EF4-FFF2-40B4-BE49-F238E27FC236}">
                <a16:creationId xmlns:a16="http://schemas.microsoft.com/office/drawing/2014/main" id="{88CC5E78-DF3F-155B-8629-1636E3E7441B}"/>
              </a:ext>
            </a:extLst>
          </p:cNvPr>
          <p:cNvGrpSpPr/>
          <p:nvPr/>
        </p:nvGrpSpPr>
        <p:grpSpPr>
          <a:xfrm>
            <a:off x="4681367" y="2717459"/>
            <a:ext cx="491808" cy="169277"/>
            <a:chOff x="4715022" y="2495938"/>
            <a:chExt cx="530491" cy="182592"/>
          </a:xfrm>
        </p:grpSpPr>
        <p:sp>
          <p:nvSpPr>
            <p:cNvPr id="164" name="Rectangle 31">
              <a:extLst>
                <a:ext uri="{FF2B5EF4-FFF2-40B4-BE49-F238E27FC236}">
                  <a16:creationId xmlns:a16="http://schemas.microsoft.com/office/drawing/2014/main" id="{3D379FC0-5765-4C72-E7F3-06F542F95C45}"/>
                </a:ext>
              </a:extLst>
            </p:cNvPr>
            <p:cNvSpPr/>
            <p:nvPr/>
          </p:nvSpPr>
          <p:spPr bwMode="auto">
            <a:xfrm>
              <a:off x="4715022" y="2495938"/>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20.8/</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65" name="Rectangle 32">
              <a:extLst>
                <a:ext uri="{FF2B5EF4-FFF2-40B4-BE49-F238E27FC236}">
                  <a16:creationId xmlns:a16="http://schemas.microsoft.com/office/drawing/2014/main" id="{7E6F6B5E-344F-09A8-75CA-57678C5045FC}"/>
                </a:ext>
              </a:extLst>
            </p:cNvPr>
            <p:cNvSpPr/>
            <p:nvPr/>
          </p:nvSpPr>
          <p:spPr bwMode="auto">
            <a:xfrm>
              <a:off x="5048397" y="2495938"/>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830051"/>
                  </a:solidFill>
                  <a:effectLst/>
                  <a:uLnTx/>
                  <a:uFillTx/>
                  <a:latin typeface="Calibri" panose="020F0502020204030204" pitchFamily="34" charset="0"/>
                  <a:ea typeface="MS PGothic" charset="0"/>
                  <a:cs typeface="Calibri" panose="020F0502020204030204" pitchFamily="34" charset="0"/>
                </a:rPr>
                <a:t>0.6</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166" name="Group 165">
            <a:extLst>
              <a:ext uri="{FF2B5EF4-FFF2-40B4-BE49-F238E27FC236}">
                <a16:creationId xmlns:a16="http://schemas.microsoft.com/office/drawing/2014/main" id="{2BEAEB71-EDEB-0CB3-5A04-1B635037728D}"/>
              </a:ext>
            </a:extLst>
          </p:cNvPr>
          <p:cNvGrpSpPr/>
          <p:nvPr/>
        </p:nvGrpSpPr>
        <p:grpSpPr>
          <a:xfrm>
            <a:off x="4718155" y="2988117"/>
            <a:ext cx="491807" cy="169277"/>
            <a:chOff x="4754709" y="2787888"/>
            <a:chExt cx="530491" cy="182592"/>
          </a:xfrm>
        </p:grpSpPr>
        <p:sp>
          <p:nvSpPr>
            <p:cNvPr id="167" name="Rectangle 35">
              <a:extLst>
                <a:ext uri="{FF2B5EF4-FFF2-40B4-BE49-F238E27FC236}">
                  <a16:creationId xmlns:a16="http://schemas.microsoft.com/office/drawing/2014/main" id="{FB0E82C1-7E32-C601-3098-A4FB734A74ED}"/>
                </a:ext>
              </a:extLst>
            </p:cNvPr>
            <p:cNvSpPr/>
            <p:nvPr/>
          </p:nvSpPr>
          <p:spPr bwMode="auto">
            <a:xfrm>
              <a:off x="4754709" y="2787888"/>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S PGothic" charset="0"/>
                  <a:cs typeface="Calibri" panose="020F0502020204030204" pitchFamily="34" charset="0"/>
                </a:rPr>
                <a:t>20.6/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68" name="Rectangle 36">
              <a:extLst>
                <a:ext uri="{FF2B5EF4-FFF2-40B4-BE49-F238E27FC236}">
                  <a16:creationId xmlns:a16="http://schemas.microsoft.com/office/drawing/2014/main" id="{6945F504-3E5D-8802-81DE-21102D8CC0A5}"/>
                </a:ext>
              </a:extLst>
            </p:cNvPr>
            <p:cNvSpPr/>
            <p:nvPr/>
          </p:nvSpPr>
          <p:spPr bwMode="auto">
            <a:xfrm>
              <a:off x="5088084" y="2787888"/>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830051"/>
                  </a:solidFill>
                  <a:effectLst/>
                  <a:uLnTx/>
                  <a:uFillTx/>
                  <a:latin typeface="Calibri" panose="020F0502020204030204" pitchFamily="34" charset="0"/>
                  <a:ea typeface="MS PGothic" charset="0"/>
                  <a:cs typeface="Calibri" panose="020F0502020204030204" pitchFamily="34" charset="0"/>
                </a:rPr>
                <a:t>1.7</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169" name="Group 168">
            <a:extLst>
              <a:ext uri="{FF2B5EF4-FFF2-40B4-BE49-F238E27FC236}">
                <a16:creationId xmlns:a16="http://schemas.microsoft.com/office/drawing/2014/main" id="{99FC433F-B6FE-9EC6-17C2-732996EDC4E7}"/>
              </a:ext>
            </a:extLst>
          </p:cNvPr>
          <p:cNvGrpSpPr/>
          <p:nvPr/>
        </p:nvGrpSpPr>
        <p:grpSpPr>
          <a:xfrm>
            <a:off x="4844524" y="3239643"/>
            <a:ext cx="493281" cy="169277"/>
            <a:chOff x="4870914" y="3059200"/>
            <a:chExt cx="532080" cy="182592"/>
          </a:xfrm>
        </p:grpSpPr>
        <p:sp>
          <p:nvSpPr>
            <p:cNvPr id="170" name="Rectangle 39">
              <a:extLst>
                <a:ext uri="{FF2B5EF4-FFF2-40B4-BE49-F238E27FC236}">
                  <a16:creationId xmlns:a16="http://schemas.microsoft.com/office/drawing/2014/main" id="{203D3BD3-3E46-A41C-04D6-0514EA7B9941}"/>
                </a:ext>
              </a:extLst>
            </p:cNvPr>
            <p:cNvSpPr/>
            <p:nvPr/>
          </p:nvSpPr>
          <p:spPr bwMode="auto">
            <a:xfrm>
              <a:off x="4870914" y="3059200"/>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16.9/</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71" name="Rectangle 40">
              <a:extLst>
                <a:ext uri="{FF2B5EF4-FFF2-40B4-BE49-F238E27FC236}">
                  <a16:creationId xmlns:a16="http://schemas.microsoft.com/office/drawing/2014/main" id="{AA124DD6-337E-0D74-26D9-D5243D78207E}"/>
                </a:ext>
              </a:extLst>
            </p:cNvPr>
            <p:cNvSpPr/>
            <p:nvPr/>
          </p:nvSpPr>
          <p:spPr bwMode="auto">
            <a:xfrm>
              <a:off x="5205878" y="3059200"/>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830051"/>
                  </a:solidFill>
                  <a:effectLst/>
                  <a:uLnTx/>
                  <a:uFillTx/>
                  <a:latin typeface="Calibri" panose="020F0502020204030204" pitchFamily="34" charset="0"/>
                  <a:ea typeface="MS PGothic" charset="0"/>
                  <a:cs typeface="Calibri" panose="020F0502020204030204" pitchFamily="34" charset="0"/>
                </a:rPr>
                <a:t>0.3</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sp>
        <p:nvSpPr>
          <p:cNvPr id="172" name="object 181">
            <a:extLst>
              <a:ext uri="{FF2B5EF4-FFF2-40B4-BE49-F238E27FC236}">
                <a16:creationId xmlns:a16="http://schemas.microsoft.com/office/drawing/2014/main" id="{DDC55F03-BA20-95E4-F921-E1795B0B4670}"/>
              </a:ext>
            </a:extLst>
          </p:cNvPr>
          <p:cNvSpPr txBox="1"/>
          <p:nvPr/>
        </p:nvSpPr>
        <p:spPr>
          <a:xfrm>
            <a:off x="4863808" y="3497623"/>
            <a:ext cx="533947"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a:ln>
                  <a:noFill/>
                </a:ln>
                <a:solidFill>
                  <a:srgbClr val="3F4444"/>
                </a:solidFill>
                <a:effectLst/>
                <a:uLnTx/>
                <a:uFillTx/>
                <a:latin typeface="Calibri" panose="020F0502020204030204" pitchFamily="34" charset="0"/>
                <a:ea typeface="MS PGothic" charset="0"/>
                <a:cs typeface="Calibri" panose="020F0502020204030204" pitchFamily="34" charset="0"/>
              </a:rPr>
              <a:t>16.6/</a:t>
            </a:r>
            <a:r>
              <a:rPr kumimoji="0" sz="1100" b="1" i="0" u="none" strike="noStrike" kern="1200" cap="none" spc="-10" normalizeH="0" baseline="0" noProof="0">
                <a:ln>
                  <a:noFill/>
                </a:ln>
                <a:solidFill>
                  <a:srgbClr val="830051"/>
                </a:solidFill>
                <a:effectLst/>
                <a:uLnTx/>
                <a:uFillTx/>
                <a:latin typeface="Calibri" panose="020F0502020204030204" pitchFamily="34" charset="0"/>
                <a:ea typeface="MS PGothic" charset="0"/>
                <a:cs typeface="Calibri" panose="020F0502020204030204" pitchFamily="34" charset="0"/>
              </a:rPr>
              <a:t>0.3</a:t>
            </a:r>
            <a:endParaRPr kumimoji="0"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73" name="object 182">
            <a:extLst>
              <a:ext uri="{FF2B5EF4-FFF2-40B4-BE49-F238E27FC236}">
                <a16:creationId xmlns:a16="http://schemas.microsoft.com/office/drawing/2014/main" id="{056101F6-71E1-CA87-81F7-C8F4739E8E32}"/>
              </a:ext>
            </a:extLst>
          </p:cNvPr>
          <p:cNvSpPr txBox="1"/>
          <p:nvPr/>
        </p:nvSpPr>
        <p:spPr>
          <a:xfrm>
            <a:off x="4865968" y="3751358"/>
            <a:ext cx="533947"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16.3/</a:t>
            </a:r>
            <a:r>
              <a:rPr kumimoji="0" sz="1100" b="1" i="0" u="none" strike="noStrike" kern="1200" cap="none" spc="-10" normalizeH="0" baseline="0" noProof="0" dirty="0">
                <a:ln>
                  <a:noFill/>
                </a:ln>
                <a:solidFill>
                  <a:srgbClr val="830051"/>
                </a:solidFill>
                <a:effectLst/>
                <a:uLnTx/>
                <a:uFillTx/>
                <a:latin typeface="Calibri" panose="020F0502020204030204" pitchFamily="34" charset="0"/>
                <a:ea typeface="MS PGothic" charset="0"/>
                <a:cs typeface="Calibri" panose="020F0502020204030204" pitchFamily="34" charset="0"/>
              </a:rPr>
              <a:t>2.</a:t>
            </a:r>
            <a:r>
              <a:rPr kumimoji="0" lang="en-US" sz="1100" b="1" i="0" u="none" strike="noStrike" kern="1200" cap="none" spc="-10" normalizeH="0" baseline="0" noProof="0" dirty="0">
                <a:ln>
                  <a:noFill/>
                </a:ln>
                <a:solidFill>
                  <a:srgbClr val="830051"/>
                </a:solidFill>
                <a:effectLst/>
                <a:uLnTx/>
                <a:uFillTx/>
                <a:latin typeface="Calibri" panose="020F0502020204030204" pitchFamily="34" charset="0"/>
                <a:ea typeface="MS PGothic" charset="0"/>
                <a:cs typeface="Calibri" panose="020F0502020204030204" pitchFamily="34" charset="0"/>
              </a:rPr>
              <a:t>0</a:t>
            </a:r>
            <a:endParaRPr kumimoji="0"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174" name="Group 173">
            <a:extLst>
              <a:ext uri="{FF2B5EF4-FFF2-40B4-BE49-F238E27FC236}">
                <a16:creationId xmlns:a16="http://schemas.microsoft.com/office/drawing/2014/main" id="{2F413E2B-7882-2BD2-32E4-D7863CD34DB3}"/>
              </a:ext>
            </a:extLst>
          </p:cNvPr>
          <p:cNvGrpSpPr/>
          <p:nvPr/>
        </p:nvGrpSpPr>
        <p:grpSpPr>
          <a:xfrm>
            <a:off x="7092599" y="1959932"/>
            <a:ext cx="514455" cy="169277"/>
            <a:chOff x="7396309" y="1678826"/>
            <a:chExt cx="554921" cy="182592"/>
          </a:xfrm>
        </p:grpSpPr>
        <p:sp>
          <p:nvSpPr>
            <p:cNvPr id="175" name="Rectangle 21">
              <a:extLst>
                <a:ext uri="{FF2B5EF4-FFF2-40B4-BE49-F238E27FC236}">
                  <a16:creationId xmlns:a16="http://schemas.microsoft.com/office/drawing/2014/main" id="{5E669FE5-F697-39FB-D5CB-B0CBC08088D6}"/>
                </a:ext>
              </a:extLst>
            </p:cNvPr>
            <p:cNvSpPr/>
            <p:nvPr/>
          </p:nvSpPr>
          <p:spPr bwMode="auto">
            <a:xfrm>
              <a:off x="7396309" y="1678826"/>
              <a:ext cx="27492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S PGothic" charset="0"/>
                  <a:cs typeface="Calibri" panose="020F0502020204030204" pitchFamily="34" charset="0"/>
                </a:rPr>
                <a:t>20.0</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76" name="Rectangle 22">
              <a:extLst>
                <a:ext uri="{FF2B5EF4-FFF2-40B4-BE49-F238E27FC236}">
                  <a16:creationId xmlns:a16="http://schemas.microsoft.com/office/drawing/2014/main" id="{F7F5A606-7794-60B4-0A3D-CB7B74E409D4}"/>
                </a:ext>
              </a:extLst>
            </p:cNvPr>
            <p:cNvSpPr/>
            <p:nvPr/>
          </p:nvSpPr>
          <p:spPr bwMode="auto">
            <a:xfrm>
              <a:off x="7688409" y="1678826"/>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/0.3</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177" name="Group 176">
            <a:extLst>
              <a:ext uri="{FF2B5EF4-FFF2-40B4-BE49-F238E27FC236}">
                <a16:creationId xmlns:a16="http://schemas.microsoft.com/office/drawing/2014/main" id="{F7B37926-03C2-6557-FF12-C8A7B497032C}"/>
              </a:ext>
            </a:extLst>
          </p:cNvPr>
          <p:cNvGrpSpPr/>
          <p:nvPr/>
        </p:nvGrpSpPr>
        <p:grpSpPr>
          <a:xfrm>
            <a:off x="6934134" y="2473573"/>
            <a:ext cx="514455" cy="169277"/>
            <a:chOff x="7215334" y="1954901"/>
            <a:chExt cx="554921" cy="182592"/>
          </a:xfrm>
        </p:grpSpPr>
        <p:sp>
          <p:nvSpPr>
            <p:cNvPr id="178" name="Rectangle 25">
              <a:extLst>
                <a:ext uri="{FF2B5EF4-FFF2-40B4-BE49-F238E27FC236}">
                  <a16:creationId xmlns:a16="http://schemas.microsoft.com/office/drawing/2014/main" id="{CC86CDD2-FF2E-C234-B06C-73FE699EFA0C}"/>
                </a:ext>
              </a:extLst>
            </p:cNvPr>
            <p:cNvSpPr/>
            <p:nvPr/>
          </p:nvSpPr>
          <p:spPr bwMode="auto">
            <a:xfrm>
              <a:off x="7215334" y="1954901"/>
              <a:ext cx="27492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191B1B"/>
                  </a:solidFill>
                  <a:effectLst/>
                  <a:uLnTx/>
                  <a:uFillTx/>
                  <a:latin typeface="Calibri" panose="020F0502020204030204" pitchFamily="34" charset="0"/>
                  <a:ea typeface="MS PGothic" charset="0"/>
                  <a:cs typeface="Calibri" panose="020F0502020204030204" pitchFamily="34" charset="0"/>
                </a:rPr>
                <a:t>15.4</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79" name="Rectangle 26">
              <a:extLst>
                <a:ext uri="{FF2B5EF4-FFF2-40B4-BE49-F238E27FC236}">
                  <a16:creationId xmlns:a16="http://schemas.microsoft.com/office/drawing/2014/main" id="{986E6F1B-752E-F43B-73A4-2EE2B3DECCD9}"/>
                </a:ext>
              </a:extLst>
            </p:cNvPr>
            <p:cNvSpPr/>
            <p:nvPr/>
          </p:nvSpPr>
          <p:spPr bwMode="auto">
            <a:xfrm>
              <a:off x="7507434" y="1954901"/>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S PGothic" charset="0"/>
                  <a:cs typeface="Calibri" panose="020F0502020204030204" pitchFamily="34" charset="0"/>
                </a:rPr>
                <a:t>/0.6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180" name="Group 179">
            <a:extLst>
              <a:ext uri="{FF2B5EF4-FFF2-40B4-BE49-F238E27FC236}">
                <a16:creationId xmlns:a16="http://schemas.microsoft.com/office/drawing/2014/main" id="{1DD1A6A4-8A5F-7254-05DE-8CCAC4D4CD41}"/>
              </a:ext>
            </a:extLst>
          </p:cNvPr>
          <p:cNvGrpSpPr/>
          <p:nvPr/>
        </p:nvGrpSpPr>
        <p:grpSpPr>
          <a:xfrm>
            <a:off x="6828657" y="2727769"/>
            <a:ext cx="514455" cy="169277"/>
            <a:chOff x="7091509" y="2507051"/>
            <a:chExt cx="554921" cy="182592"/>
          </a:xfrm>
        </p:grpSpPr>
        <p:sp>
          <p:nvSpPr>
            <p:cNvPr id="181" name="Rectangle 33">
              <a:extLst>
                <a:ext uri="{FF2B5EF4-FFF2-40B4-BE49-F238E27FC236}">
                  <a16:creationId xmlns:a16="http://schemas.microsoft.com/office/drawing/2014/main" id="{C0DC3F88-1419-2D5C-A017-591F51A7B510}"/>
                </a:ext>
              </a:extLst>
            </p:cNvPr>
            <p:cNvSpPr/>
            <p:nvPr/>
          </p:nvSpPr>
          <p:spPr bwMode="auto">
            <a:xfrm>
              <a:off x="7091509" y="2507051"/>
              <a:ext cx="27492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S PGothic" charset="0"/>
                  <a:cs typeface="Calibri" panose="020F0502020204030204" pitchFamily="34" charset="0"/>
                </a:rPr>
                <a:t>12.9</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82" name="Rectangle 34">
              <a:extLst>
                <a:ext uri="{FF2B5EF4-FFF2-40B4-BE49-F238E27FC236}">
                  <a16:creationId xmlns:a16="http://schemas.microsoft.com/office/drawing/2014/main" id="{85BC5777-91DA-E0B0-834A-74C78C4C4659}"/>
                </a:ext>
              </a:extLst>
            </p:cNvPr>
            <p:cNvSpPr/>
            <p:nvPr/>
          </p:nvSpPr>
          <p:spPr bwMode="auto">
            <a:xfrm>
              <a:off x="7383609" y="2507051"/>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S PGothic" charset="0"/>
                  <a:cs typeface="Calibri" panose="020F0502020204030204" pitchFamily="34" charset="0"/>
                </a:rPr>
                <a:t>/0.6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183" name="Group 182">
            <a:extLst>
              <a:ext uri="{FF2B5EF4-FFF2-40B4-BE49-F238E27FC236}">
                <a16:creationId xmlns:a16="http://schemas.microsoft.com/office/drawing/2014/main" id="{B98FA6F6-6B22-D667-2017-5372CFBF1DC2}"/>
              </a:ext>
            </a:extLst>
          </p:cNvPr>
          <p:cNvGrpSpPr/>
          <p:nvPr/>
        </p:nvGrpSpPr>
        <p:grpSpPr>
          <a:xfrm>
            <a:off x="6524013" y="2988117"/>
            <a:ext cx="413805" cy="169277"/>
            <a:chOff x="6762897" y="2787888"/>
            <a:chExt cx="446353" cy="182592"/>
          </a:xfrm>
        </p:grpSpPr>
        <p:sp>
          <p:nvSpPr>
            <p:cNvPr id="184" name="Rectangle 37">
              <a:extLst>
                <a:ext uri="{FF2B5EF4-FFF2-40B4-BE49-F238E27FC236}">
                  <a16:creationId xmlns:a16="http://schemas.microsoft.com/office/drawing/2014/main" id="{2C286D86-F9E2-90F2-F729-CC95927B2C8C}"/>
                </a:ext>
              </a:extLst>
            </p:cNvPr>
            <p:cNvSpPr/>
            <p:nvPr/>
          </p:nvSpPr>
          <p:spPr bwMode="auto">
            <a:xfrm>
              <a:off x="6762897" y="2787888"/>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S PGothic" charset="0"/>
                  <a:cs typeface="Calibri" panose="020F0502020204030204" pitchFamily="34" charset="0"/>
                </a:rPr>
                <a:t>4.9/</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85" name="Rectangle 38">
              <a:extLst>
                <a:ext uri="{FF2B5EF4-FFF2-40B4-BE49-F238E27FC236}">
                  <a16:creationId xmlns:a16="http://schemas.microsoft.com/office/drawing/2014/main" id="{8F5C42BE-BA23-48FA-FED3-A496C24C12E4}"/>
                </a:ext>
              </a:extLst>
            </p:cNvPr>
            <p:cNvSpPr/>
            <p:nvPr/>
          </p:nvSpPr>
          <p:spPr bwMode="auto">
            <a:xfrm>
              <a:off x="7012134" y="2787888"/>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S PGothic" charset="0"/>
                  <a:cs typeface="Calibri" panose="020F0502020204030204" pitchFamily="34" charset="0"/>
                </a:rPr>
                <a:t>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186" name="Group 185">
            <a:extLst>
              <a:ext uri="{FF2B5EF4-FFF2-40B4-BE49-F238E27FC236}">
                <a16:creationId xmlns:a16="http://schemas.microsoft.com/office/drawing/2014/main" id="{D82456CE-33AA-4FA3-2FE9-7750A1D3F388}"/>
              </a:ext>
            </a:extLst>
          </p:cNvPr>
          <p:cNvGrpSpPr/>
          <p:nvPr/>
        </p:nvGrpSpPr>
        <p:grpSpPr>
          <a:xfrm>
            <a:off x="6820087" y="3239643"/>
            <a:ext cx="514455" cy="169277"/>
            <a:chOff x="7021977" y="3059200"/>
            <a:chExt cx="554921" cy="182592"/>
          </a:xfrm>
        </p:grpSpPr>
        <p:sp>
          <p:nvSpPr>
            <p:cNvPr id="187" name="Rectangle 41">
              <a:extLst>
                <a:ext uri="{FF2B5EF4-FFF2-40B4-BE49-F238E27FC236}">
                  <a16:creationId xmlns:a16="http://schemas.microsoft.com/office/drawing/2014/main" id="{783295DB-C9B8-01E1-9590-CA3BA146DD24}"/>
                </a:ext>
              </a:extLst>
            </p:cNvPr>
            <p:cNvSpPr/>
            <p:nvPr/>
          </p:nvSpPr>
          <p:spPr bwMode="auto">
            <a:xfrm>
              <a:off x="7021977" y="3059200"/>
              <a:ext cx="27492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S PGothic" charset="0"/>
                  <a:cs typeface="Calibri" panose="020F0502020204030204" pitchFamily="34" charset="0"/>
                </a:rPr>
                <a:t>12.3</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88" name="Rectangle 42">
              <a:extLst>
                <a:ext uri="{FF2B5EF4-FFF2-40B4-BE49-F238E27FC236}">
                  <a16:creationId xmlns:a16="http://schemas.microsoft.com/office/drawing/2014/main" id="{D60F4D78-7993-D752-3FF8-31069354A0BC}"/>
                </a:ext>
              </a:extLst>
            </p:cNvPr>
            <p:cNvSpPr/>
            <p:nvPr/>
          </p:nvSpPr>
          <p:spPr bwMode="auto">
            <a:xfrm>
              <a:off x="7314077" y="3059200"/>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S PGothic" charset="0"/>
                  <a:cs typeface="Calibri" panose="020F0502020204030204" pitchFamily="34" charset="0"/>
                </a:rPr>
                <a:t>/0.6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189" name="Group 188">
            <a:extLst>
              <a:ext uri="{FF2B5EF4-FFF2-40B4-BE49-F238E27FC236}">
                <a16:creationId xmlns:a16="http://schemas.microsoft.com/office/drawing/2014/main" id="{A91DEEE0-0445-06AF-D27E-1D8DCF1040FB}"/>
              </a:ext>
            </a:extLst>
          </p:cNvPr>
          <p:cNvGrpSpPr/>
          <p:nvPr/>
        </p:nvGrpSpPr>
        <p:grpSpPr>
          <a:xfrm>
            <a:off x="6591587" y="3491175"/>
            <a:ext cx="413805" cy="169277"/>
            <a:chOff x="6835776" y="3330512"/>
            <a:chExt cx="446353" cy="182592"/>
          </a:xfrm>
        </p:grpSpPr>
        <p:sp>
          <p:nvSpPr>
            <p:cNvPr id="190" name="Rectangle 60">
              <a:extLst>
                <a:ext uri="{FF2B5EF4-FFF2-40B4-BE49-F238E27FC236}">
                  <a16:creationId xmlns:a16="http://schemas.microsoft.com/office/drawing/2014/main" id="{FF20D179-61A0-9FB8-8677-7981C260FEEC}"/>
                </a:ext>
              </a:extLst>
            </p:cNvPr>
            <p:cNvSpPr/>
            <p:nvPr/>
          </p:nvSpPr>
          <p:spPr bwMode="auto">
            <a:xfrm>
              <a:off x="6835776" y="3330512"/>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S PGothic" charset="0"/>
                  <a:cs typeface="Calibri" panose="020F0502020204030204" pitchFamily="34" charset="0"/>
                </a:rPr>
                <a:t>6.3/</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91" name="Rectangle 61">
              <a:extLst>
                <a:ext uri="{FF2B5EF4-FFF2-40B4-BE49-F238E27FC236}">
                  <a16:creationId xmlns:a16="http://schemas.microsoft.com/office/drawing/2014/main" id="{E2782152-FC30-D563-F367-FCB4D08A14AF}"/>
                </a:ext>
              </a:extLst>
            </p:cNvPr>
            <p:cNvSpPr/>
            <p:nvPr/>
          </p:nvSpPr>
          <p:spPr bwMode="auto">
            <a:xfrm>
              <a:off x="7085013" y="3330512"/>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S PGothic" charset="0"/>
                  <a:cs typeface="Calibri" panose="020F0502020204030204" pitchFamily="34" charset="0"/>
                </a:rPr>
                <a:t>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192" name="Group 191">
            <a:extLst>
              <a:ext uri="{FF2B5EF4-FFF2-40B4-BE49-F238E27FC236}">
                <a16:creationId xmlns:a16="http://schemas.microsoft.com/office/drawing/2014/main" id="{249A7AA8-0977-35FF-3B58-F4EB34916EE2}"/>
              </a:ext>
            </a:extLst>
          </p:cNvPr>
          <p:cNvGrpSpPr/>
          <p:nvPr/>
        </p:nvGrpSpPr>
        <p:grpSpPr>
          <a:xfrm>
            <a:off x="6490068" y="3744177"/>
            <a:ext cx="415277" cy="169277"/>
            <a:chOff x="6786563" y="3603411"/>
            <a:chExt cx="447941" cy="182592"/>
          </a:xfrm>
        </p:grpSpPr>
        <p:sp>
          <p:nvSpPr>
            <p:cNvPr id="193" name="Rectangle 62">
              <a:extLst>
                <a:ext uri="{FF2B5EF4-FFF2-40B4-BE49-F238E27FC236}">
                  <a16:creationId xmlns:a16="http://schemas.microsoft.com/office/drawing/2014/main" id="{C0BF1CC7-F9B9-3805-0392-FCDC5F935FF2}"/>
                </a:ext>
              </a:extLst>
            </p:cNvPr>
            <p:cNvSpPr/>
            <p:nvPr/>
          </p:nvSpPr>
          <p:spPr bwMode="auto">
            <a:xfrm>
              <a:off x="6786563" y="3603411"/>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S PGothic" charset="0"/>
                  <a:cs typeface="Calibri" panose="020F0502020204030204" pitchFamily="34" charset="0"/>
                </a:rPr>
                <a:t>3.7/</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194" name="Rectangle 63">
              <a:extLst>
                <a:ext uri="{FF2B5EF4-FFF2-40B4-BE49-F238E27FC236}">
                  <a16:creationId xmlns:a16="http://schemas.microsoft.com/office/drawing/2014/main" id="{BE7E5CC6-D5AC-D8F2-0860-900FFFB28A8C}"/>
                </a:ext>
              </a:extLst>
            </p:cNvPr>
            <p:cNvSpPr/>
            <p:nvPr/>
          </p:nvSpPr>
          <p:spPr bwMode="auto">
            <a:xfrm>
              <a:off x="7037388" y="3603411"/>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S PGothic" charset="0"/>
                  <a:cs typeface="Calibri" panose="020F0502020204030204" pitchFamily="34" charset="0"/>
                </a:rPr>
                <a:t>0.3</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195" name="Group 194">
            <a:extLst>
              <a:ext uri="{FF2B5EF4-FFF2-40B4-BE49-F238E27FC236}">
                <a16:creationId xmlns:a16="http://schemas.microsoft.com/office/drawing/2014/main" id="{8CDB930D-003F-E3DC-EF5C-6C20ED10FE7C}"/>
              </a:ext>
            </a:extLst>
          </p:cNvPr>
          <p:cNvGrpSpPr/>
          <p:nvPr/>
        </p:nvGrpSpPr>
        <p:grpSpPr>
          <a:xfrm>
            <a:off x="735494" y="3962211"/>
            <a:ext cx="9556749" cy="1640095"/>
            <a:chOff x="735494" y="4002403"/>
            <a:chExt cx="9556749" cy="1640095"/>
          </a:xfrm>
        </p:grpSpPr>
        <p:sp>
          <p:nvSpPr>
            <p:cNvPr id="196" name="object 3">
              <a:extLst>
                <a:ext uri="{FF2B5EF4-FFF2-40B4-BE49-F238E27FC236}">
                  <a16:creationId xmlns:a16="http://schemas.microsoft.com/office/drawing/2014/main" id="{B27A9FF7-4A42-93D6-CC18-6038E30F6E7B}"/>
                </a:ext>
              </a:extLst>
            </p:cNvPr>
            <p:cNvSpPr txBox="1"/>
            <p:nvPr/>
          </p:nvSpPr>
          <p:spPr>
            <a:xfrm>
              <a:off x="735494" y="5338825"/>
              <a:ext cx="9556749" cy="303673"/>
            </a:xfrm>
            <a:prstGeom prst="rect">
              <a:avLst/>
            </a:prstGeom>
          </p:spPr>
          <p:txBody>
            <a:bodyPr vert="horz" wrap="square" lIns="0" tIns="12700" rIns="0" bIns="0" rtlCol="0">
              <a:spAutoFit/>
            </a:bodyPr>
            <a:lstStyle/>
            <a:p>
              <a:pPr marL="1373188" marR="0" lvl="0" indent="0" algn="l" defTabSz="914400" rtl="0" eaLnBrk="1" fontAlgn="auto" latinLnBrk="0" hangingPunct="1">
                <a:lnSpc>
                  <a:spcPct val="90000"/>
                </a:lnSpc>
                <a:spcBef>
                  <a:spcPts val="0"/>
                </a:spcBef>
                <a:spcAft>
                  <a:spcPts val="0"/>
                </a:spcAft>
                <a:buClrTx/>
                <a:buSzTx/>
                <a:buFontTx/>
                <a:buNone/>
                <a:tabLst>
                  <a:tab pos="2170113" algn="l"/>
                  <a:tab pos="2967038" algn="l"/>
                  <a:tab pos="3705225" algn="l"/>
                  <a:tab pos="4513263" algn="l"/>
                  <a:tab pos="5310188" algn="l"/>
                  <a:tab pos="5483225" algn="l"/>
                  <a:tab pos="6221413" algn="l"/>
                  <a:tab pos="6961188" algn="l"/>
                  <a:tab pos="7769225" algn="l"/>
                  <a:tab pos="8509000" algn="l"/>
                  <a:tab pos="9247188" algn="l"/>
                  <a:tab pos="9921875" algn="l"/>
                </a:tabLst>
                <a:defRPr/>
              </a:pP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100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80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60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40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20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0</a:t>
              </a:r>
              <a:r>
                <a:rPr kumimoji="0" sz="1100" b="0" i="0" u="none" strike="noStrike" kern="1200" cap="none" spc="36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100" b="0" i="0" u="none" strike="noStrike" kern="1200" cap="none" spc="-5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20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40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60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80</a:t>
              </a:r>
              <a:r>
                <a:rPr kumimoji="0" sz="11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100" b="0"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100</a:t>
              </a:r>
              <a:endParaRPr kumimoji="0" lang="en-US" sz="1100" b="0"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endParaRPr>
            </a:p>
            <a:p>
              <a:pPr marL="1373188" marR="0" lvl="0" indent="0" algn="ctr" defTabSz="914400" rtl="0" eaLnBrk="1" fontAlgn="auto" latinLnBrk="0" hangingPunct="1">
                <a:lnSpc>
                  <a:spcPct val="90000"/>
                </a:lnSpc>
                <a:spcBef>
                  <a:spcPts val="0"/>
                </a:spcBef>
                <a:spcAft>
                  <a:spcPts val="0"/>
                </a:spcAft>
                <a:buClrTx/>
                <a:buSzTx/>
                <a:buFontTx/>
                <a:buNone/>
                <a:tabLst>
                  <a:tab pos="2170113" algn="l"/>
                  <a:tab pos="2967038" algn="l"/>
                  <a:tab pos="3705225" algn="l"/>
                  <a:tab pos="4513263" algn="l"/>
                  <a:tab pos="5310188" algn="l"/>
                  <a:tab pos="5483225" algn="l"/>
                  <a:tab pos="6221413" algn="l"/>
                  <a:tab pos="6961188" algn="l"/>
                  <a:tab pos="7769225" algn="l"/>
                  <a:tab pos="8509000" algn="l"/>
                  <a:tab pos="9247188" algn="l"/>
                  <a:tab pos="9921875" algn="l"/>
                </a:tabLst>
                <a:defRPr/>
              </a:pPr>
              <a:r>
                <a:rPr kumimoji="0" sz="10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Percentage</a:t>
              </a:r>
              <a:r>
                <a:rPr kumimoji="0" sz="1000" b="0" i="0" u="none" strike="noStrike" kern="1200" cap="none" spc="-1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0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of</a:t>
              </a:r>
              <a:r>
                <a:rPr kumimoji="0" sz="1000" b="0" i="0" u="none" strike="noStrike" kern="1200" cap="none" spc="-2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000" b="0"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patients</a:t>
              </a:r>
              <a:r>
                <a:rPr kumimoji="0" sz="1000" b="0" i="0" u="none" strike="noStrike" kern="1200" cap="none" spc="-1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 </a:t>
              </a:r>
              <a:r>
                <a:rPr kumimoji="0" sz="1000" b="0"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a:t>
              </a:r>
              <a:endParaRPr kumimoji="0" lang="en-US" sz="1000" b="0" i="0" u="none" strike="noStrike" kern="1200" cap="none" spc="-25"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endParaRPr>
            </a:p>
          </p:txBody>
        </p:sp>
        <p:sp>
          <p:nvSpPr>
            <p:cNvPr id="197" name="object 29">
              <a:extLst>
                <a:ext uri="{FF2B5EF4-FFF2-40B4-BE49-F238E27FC236}">
                  <a16:creationId xmlns:a16="http://schemas.microsoft.com/office/drawing/2014/main" id="{C1ABAEC9-C8C0-11E5-CCB4-631F6FA6F032}"/>
                </a:ext>
              </a:extLst>
            </p:cNvPr>
            <p:cNvSpPr/>
            <p:nvPr/>
          </p:nvSpPr>
          <p:spPr>
            <a:xfrm>
              <a:off x="6270162" y="4314644"/>
              <a:ext cx="22959" cy="141049"/>
            </a:xfrm>
            <a:custGeom>
              <a:avLst/>
              <a:gdLst/>
              <a:ahLst/>
              <a:cxnLst/>
              <a:rect l="l" t="t" r="r" b="b"/>
              <a:pathLst>
                <a:path w="24764" h="160654">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98" name="object 30">
              <a:extLst>
                <a:ext uri="{FF2B5EF4-FFF2-40B4-BE49-F238E27FC236}">
                  <a16:creationId xmlns:a16="http://schemas.microsoft.com/office/drawing/2014/main" id="{D5FD4669-403B-5B46-63C2-4438157583FB}"/>
                </a:ext>
              </a:extLst>
            </p:cNvPr>
            <p:cNvSpPr/>
            <p:nvPr/>
          </p:nvSpPr>
          <p:spPr>
            <a:xfrm>
              <a:off x="6292894" y="4314644"/>
              <a:ext cx="34144" cy="141049"/>
            </a:xfrm>
            <a:custGeom>
              <a:avLst/>
              <a:gdLst/>
              <a:ahLst/>
              <a:cxnLst/>
              <a:rect l="l" t="t" r="r" b="b"/>
              <a:pathLst>
                <a:path w="36829" h="160654">
                  <a:moveTo>
                    <a:pt x="36777" y="160559"/>
                  </a:moveTo>
                  <a:lnTo>
                    <a:pt x="0" y="160559"/>
                  </a:lnTo>
                  <a:lnTo>
                    <a:pt x="0" y="0"/>
                  </a:lnTo>
                  <a:lnTo>
                    <a:pt x="36777" y="0"/>
                  </a:lnTo>
                  <a:lnTo>
                    <a:pt x="36777"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199" name="object 31">
              <a:extLst>
                <a:ext uri="{FF2B5EF4-FFF2-40B4-BE49-F238E27FC236}">
                  <a16:creationId xmlns:a16="http://schemas.microsoft.com/office/drawing/2014/main" id="{C89EA28F-70E2-C8C3-3952-23B82A780F31}"/>
                </a:ext>
              </a:extLst>
            </p:cNvPr>
            <p:cNvSpPr/>
            <p:nvPr/>
          </p:nvSpPr>
          <p:spPr>
            <a:xfrm>
              <a:off x="6326989" y="4314644"/>
              <a:ext cx="337323" cy="141049"/>
            </a:xfrm>
            <a:custGeom>
              <a:avLst/>
              <a:gdLst/>
              <a:ahLst/>
              <a:cxnLst/>
              <a:rect l="l" t="t" r="r" b="b"/>
              <a:pathLst>
                <a:path w="363854" h="160654">
                  <a:moveTo>
                    <a:pt x="363686" y="160559"/>
                  </a:moveTo>
                  <a:lnTo>
                    <a:pt x="0" y="160559"/>
                  </a:lnTo>
                  <a:lnTo>
                    <a:pt x="0" y="0"/>
                  </a:lnTo>
                  <a:lnTo>
                    <a:pt x="363686" y="0"/>
                  </a:lnTo>
                  <a:lnTo>
                    <a:pt x="363686"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00" name="object 32">
              <a:extLst>
                <a:ext uri="{FF2B5EF4-FFF2-40B4-BE49-F238E27FC236}">
                  <a16:creationId xmlns:a16="http://schemas.microsoft.com/office/drawing/2014/main" id="{294CC8EC-64B9-5AFD-8166-7D2B721AFDF9}"/>
                </a:ext>
              </a:extLst>
            </p:cNvPr>
            <p:cNvSpPr/>
            <p:nvPr/>
          </p:nvSpPr>
          <p:spPr>
            <a:xfrm>
              <a:off x="6270162" y="4824938"/>
              <a:ext cx="41797" cy="141049"/>
            </a:xfrm>
            <a:custGeom>
              <a:avLst/>
              <a:gdLst/>
              <a:ahLst/>
              <a:cxnLst/>
              <a:rect l="l" t="t" r="r" b="b"/>
              <a:pathLst>
                <a:path w="45085" h="160654">
                  <a:moveTo>
                    <a:pt x="44949" y="160559"/>
                  </a:moveTo>
                  <a:lnTo>
                    <a:pt x="0" y="160559"/>
                  </a:lnTo>
                  <a:lnTo>
                    <a:pt x="0" y="0"/>
                  </a:lnTo>
                  <a:lnTo>
                    <a:pt x="44949" y="0"/>
                  </a:lnTo>
                  <a:lnTo>
                    <a:pt x="44949"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01" name="object 33">
              <a:extLst>
                <a:ext uri="{FF2B5EF4-FFF2-40B4-BE49-F238E27FC236}">
                  <a16:creationId xmlns:a16="http://schemas.microsoft.com/office/drawing/2014/main" id="{CB05A348-1465-5B2B-6946-1E56ABF4B7F3}"/>
                </a:ext>
              </a:extLst>
            </p:cNvPr>
            <p:cNvSpPr/>
            <p:nvPr/>
          </p:nvSpPr>
          <p:spPr>
            <a:xfrm>
              <a:off x="6311835" y="4824938"/>
              <a:ext cx="98901" cy="141049"/>
            </a:xfrm>
            <a:custGeom>
              <a:avLst/>
              <a:gdLst/>
              <a:ahLst/>
              <a:cxnLst/>
              <a:rect l="l" t="t" r="r" b="b"/>
              <a:pathLst>
                <a:path w="106679" h="160654">
                  <a:moveTo>
                    <a:pt x="106245" y="160559"/>
                  </a:moveTo>
                  <a:lnTo>
                    <a:pt x="0" y="160559"/>
                  </a:lnTo>
                  <a:lnTo>
                    <a:pt x="0" y="0"/>
                  </a:lnTo>
                  <a:lnTo>
                    <a:pt x="106245" y="0"/>
                  </a:lnTo>
                  <a:lnTo>
                    <a:pt x="106245"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02" name="object 34">
              <a:extLst>
                <a:ext uri="{FF2B5EF4-FFF2-40B4-BE49-F238E27FC236}">
                  <a16:creationId xmlns:a16="http://schemas.microsoft.com/office/drawing/2014/main" id="{DF7E3332-7D9C-B63F-22E7-3E7D7223E82B}"/>
                </a:ext>
              </a:extLst>
            </p:cNvPr>
            <p:cNvSpPr/>
            <p:nvPr/>
          </p:nvSpPr>
          <p:spPr>
            <a:xfrm>
              <a:off x="6410333" y="4824938"/>
              <a:ext cx="41797" cy="141049"/>
            </a:xfrm>
            <a:custGeom>
              <a:avLst/>
              <a:gdLst/>
              <a:ahLst/>
              <a:cxnLst/>
              <a:rect l="l" t="t" r="r" b="b"/>
              <a:pathLst>
                <a:path w="45084" h="160654">
                  <a:moveTo>
                    <a:pt x="44949" y="160559"/>
                  </a:moveTo>
                  <a:lnTo>
                    <a:pt x="0" y="160559"/>
                  </a:lnTo>
                  <a:lnTo>
                    <a:pt x="0" y="0"/>
                  </a:lnTo>
                  <a:lnTo>
                    <a:pt x="44949" y="0"/>
                  </a:lnTo>
                  <a:lnTo>
                    <a:pt x="44949"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03" name="object 37">
              <a:extLst>
                <a:ext uri="{FF2B5EF4-FFF2-40B4-BE49-F238E27FC236}">
                  <a16:creationId xmlns:a16="http://schemas.microsoft.com/office/drawing/2014/main" id="{46287009-3BDB-A307-C951-62954EC95578}"/>
                </a:ext>
              </a:extLst>
            </p:cNvPr>
            <p:cNvSpPr/>
            <p:nvPr/>
          </p:nvSpPr>
          <p:spPr>
            <a:xfrm>
              <a:off x="6270162" y="4059497"/>
              <a:ext cx="22959" cy="141049"/>
            </a:xfrm>
            <a:custGeom>
              <a:avLst/>
              <a:gdLst/>
              <a:ahLst/>
              <a:cxnLst/>
              <a:rect l="l" t="t" r="r" b="b"/>
              <a:pathLst>
                <a:path w="24764" h="160654">
                  <a:moveTo>
                    <a:pt x="24517" y="160559"/>
                  </a:moveTo>
                  <a:lnTo>
                    <a:pt x="0" y="160559"/>
                  </a:lnTo>
                  <a:lnTo>
                    <a:pt x="0" y="0"/>
                  </a:lnTo>
                  <a:lnTo>
                    <a:pt x="24517" y="0"/>
                  </a:lnTo>
                  <a:lnTo>
                    <a:pt x="24517"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04" name="object 38">
              <a:extLst>
                <a:ext uri="{FF2B5EF4-FFF2-40B4-BE49-F238E27FC236}">
                  <a16:creationId xmlns:a16="http://schemas.microsoft.com/office/drawing/2014/main" id="{1CAD0042-20C2-A0B6-3551-49FDA74E7C5A}"/>
                </a:ext>
              </a:extLst>
            </p:cNvPr>
            <p:cNvSpPr/>
            <p:nvPr/>
          </p:nvSpPr>
          <p:spPr>
            <a:xfrm>
              <a:off x="6292894" y="4059497"/>
              <a:ext cx="163069" cy="141049"/>
            </a:xfrm>
            <a:custGeom>
              <a:avLst/>
              <a:gdLst/>
              <a:ahLst/>
              <a:cxnLst/>
              <a:rect l="l" t="t" r="r" b="b"/>
              <a:pathLst>
                <a:path w="175895" h="160654">
                  <a:moveTo>
                    <a:pt x="175713" y="160559"/>
                  </a:moveTo>
                  <a:lnTo>
                    <a:pt x="0" y="160559"/>
                  </a:lnTo>
                  <a:lnTo>
                    <a:pt x="0" y="0"/>
                  </a:lnTo>
                  <a:lnTo>
                    <a:pt x="175713" y="0"/>
                  </a:lnTo>
                  <a:lnTo>
                    <a:pt x="175713"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05" name="object 39">
              <a:extLst>
                <a:ext uri="{FF2B5EF4-FFF2-40B4-BE49-F238E27FC236}">
                  <a16:creationId xmlns:a16="http://schemas.microsoft.com/office/drawing/2014/main" id="{207F57FF-2ACD-9BAD-5243-1421A03063D9}"/>
                </a:ext>
              </a:extLst>
            </p:cNvPr>
            <p:cNvSpPr/>
            <p:nvPr/>
          </p:nvSpPr>
          <p:spPr>
            <a:xfrm>
              <a:off x="6270162" y="4569790"/>
              <a:ext cx="41797" cy="141049"/>
            </a:xfrm>
            <a:custGeom>
              <a:avLst/>
              <a:gdLst/>
              <a:ahLst/>
              <a:cxnLst/>
              <a:rect l="l" t="t" r="r" b="b"/>
              <a:pathLst>
                <a:path w="45085" h="160654">
                  <a:moveTo>
                    <a:pt x="44949" y="160559"/>
                  </a:moveTo>
                  <a:lnTo>
                    <a:pt x="0" y="160559"/>
                  </a:lnTo>
                  <a:lnTo>
                    <a:pt x="0" y="0"/>
                  </a:lnTo>
                  <a:lnTo>
                    <a:pt x="44949" y="0"/>
                  </a:lnTo>
                  <a:lnTo>
                    <a:pt x="44949"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06" name="object 40">
              <a:extLst>
                <a:ext uri="{FF2B5EF4-FFF2-40B4-BE49-F238E27FC236}">
                  <a16:creationId xmlns:a16="http://schemas.microsoft.com/office/drawing/2014/main" id="{AEECC6C1-14B2-6EDF-4871-D564BD70B057}"/>
                </a:ext>
              </a:extLst>
            </p:cNvPr>
            <p:cNvSpPr/>
            <p:nvPr/>
          </p:nvSpPr>
          <p:spPr>
            <a:xfrm>
              <a:off x="6311835" y="4569790"/>
              <a:ext cx="204865" cy="141049"/>
            </a:xfrm>
            <a:custGeom>
              <a:avLst/>
              <a:gdLst/>
              <a:ahLst/>
              <a:cxnLst/>
              <a:rect l="l" t="t" r="r" b="b"/>
              <a:pathLst>
                <a:path w="220979" h="160654">
                  <a:moveTo>
                    <a:pt x="220663" y="160559"/>
                  </a:moveTo>
                  <a:lnTo>
                    <a:pt x="0" y="160559"/>
                  </a:lnTo>
                  <a:lnTo>
                    <a:pt x="0" y="0"/>
                  </a:lnTo>
                  <a:lnTo>
                    <a:pt x="220663" y="0"/>
                  </a:lnTo>
                  <a:lnTo>
                    <a:pt x="220663"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07" name="object 41">
              <a:extLst>
                <a:ext uri="{FF2B5EF4-FFF2-40B4-BE49-F238E27FC236}">
                  <a16:creationId xmlns:a16="http://schemas.microsoft.com/office/drawing/2014/main" id="{F1F2BE33-4F71-7D52-3806-8000BF9965CB}"/>
                </a:ext>
              </a:extLst>
            </p:cNvPr>
            <p:cNvSpPr/>
            <p:nvPr/>
          </p:nvSpPr>
          <p:spPr>
            <a:xfrm>
              <a:off x="6270162" y="5080085"/>
              <a:ext cx="227825" cy="141049"/>
            </a:xfrm>
            <a:custGeom>
              <a:avLst/>
              <a:gdLst/>
              <a:ahLst/>
              <a:cxnLst/>
              <a:rect l="l" t="t" r="r" b="b"/>
              <a:pathLst>
                <a:path w="245745" h="160654">
                  <a:moveTo>
                    <a:pt x="245181" y="160559"/>
                  </a:moveTo>
                  <a:lnTo>
                    <a:pt x="0" y="160559"/>
                  </a:lnTo>
                  <a:lnTo>
                    <a:pt x="0" y="0"/>
                  </a:lnTo>
                  <a:lnTo>
                    <a:pt x="245181" y="0"/>
                  </a:lnTo>
                  <a:lnTo>
                    <a:pt x="245181"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08" name="object 42">
              <a:extLst>
                <a:ext uri="{FF2B5EF4-FFF2-40B4-BE49-F238E27FC236}">
                  <a16:creationId xmlns:a16="http://schemas.microsoft.com/office/drawing/2014/main" id="{29DDB8E6-417E-0CCC-6C37-3A208976E31C}"/>
                </a:ext>
              </a:extLst>
            </p:cNvPr>
            <p:cNvSpPr/>
            <p:nvPr/>
          </p:nvSpPr>
          <p:spPr>
            <a:xfrm>
              <a:off x="6497466" y="5080085"/>
              <a:ext cx="22959" cy="141049"/>
            </a:xfrm>
            <a:custGeom>
              <a:avLst/>
              <a:gdLst/>
              <a:ahLst/>
              <a:cxnLst/>
              <a:rect l="l" t="t" r="r" b="b"/>
              <a:pathLst>
                <a:path w="24765" h="160654">
                  <a:moveTo>
                    <a:pt x="24517" y="160559"/>
                  </a:moveTo>
                  <a:lnTo>
                    <a:pt x="0" y="160559"/>
                  </a:lnTo>
                  <a:lnTo>
                    <a:pt x="0" y="0"/>
                  </a:lnTo>
                  <a:lnTo>
                    <a:pt x="24517" y="0"/>
                  </a:lnTo>
                  <a:lnTo>
                    <a:pt x="24517"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09" name="object 43">
              <a:extLst>
                <a:ext uri="{FF2B5EF4-FFF2-40B4-BE49-F238E27FC236}">
                  <a16:creationId xmlns:a16="http://schemas.microsoft.com/office/drawing/2014/main" id="{2FDBC8BA-1761-35BE-6AA5-796F130C2827}"/>
                </a:ext>
              </a:extLst>
            </p:cNvPr>
            <p:cNvSpPr/>
            <p:nvPr/>
          </p:nvSpPr>
          <p:spPr>
            <a:xfrm>
              <a:off x="6270162" y="5278141"/>
              <a:ext cx="3788846" cy="0"/>
            </a:xfrm>
            <a:custGeom>
              <a:avLst/>
              <a:gdLst/>
              <a:ahLst/>
              <a:cxnLst/>
              <a:rect l="l" t="t" r="r" b="b"/>
              <a:pathLst>
                <a:path w="4086859">
                  <a:moveTo>
                    <a:pt x="4086364"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10" name="object 44">
              <a:extLst>
                <a:ext uri="{FF2B5EF4-FFF2-40B4-BE49-F238E27FC236}">
                  <a16:creationId xmlns:a16="http://schemas.microsoft.com/office/drawing/2014/main" id="{F3E616DB-6DF7-3720-FCE3-D9D8CCA8CCBB}"/>
                </a:ext>
              </a:extLst>
            </p:cNvPr>
            <p:cNvSpPr/>
            <p:nvPr/>
          </p:nvSpPr>
          <p:spPr>
            <a:xfrm>
              <a:off x="6270158" y="5278141"/>
              <a:ext cx="3785615" cy="0"/>
            </a:xfrm>
            <a:custGeom>
              <a:avLst/>
              <a:gdLst/>
              <a:ahLst/>
              <a:cxnLst/>
              <a:rect l="l" t="t" r="r" b="b"/>
              <a:pathLst>
                <a:path w="4086859">
                  <a:moveTo>
                    <a:pt x="0" y="0"/>
                  </a:moveTo>
                  <a:lnTo>
                    <a:pt x="4086364" y="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11" name="object 45">
              <a:extLst>
                <a:ext uri="{FF2B5EF4-FFF2-40B4-BE49-F238E27FC236}">
                  <a16:creationId xmlns:a16="http://schemas.microsoft.com/office/drawing/2014/main" id="{6B9A9C25-A98C-BF0D-D016-FC0D1E990228}"/>
                </a:ext>
              </a:extLst>
            </p:cNvPr>
            <p:cNvSpPr/>
            <p:nvPr/>
          </p:nvSpPr>
          <p:spPr>
            <a:xfrm>
              <a:off x="10058549" y="5278141"/>
              <a:ext cx="0" cy="46831"/>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12" name="object 46">
              <a:extLst>
                <a:ext uri="{FF2B5EF4-FFF2-40B4-BE49-F238E27FC236}">
                  <a16:creationId xmlns:a16="http://schemas.microsoft.com/office/drawing/2014/main" id="{D104A75E-7AE3-6645-92C4-E34A420BD1D6}"/>
                </a:ext>
              </a:extLst>
            </p:cNvPr>
            <p:cNvSpPr/>
            <p:nvPr/>
          </p:nvSpPr>
          <p:spPr>
            <a:xfrm>
              <a:off x="10058549" y="5278141"/>
              <a:ext cx="0" cy="46831"/>
            </a:xfrm>
            <a:custGeom>
              <a:avLst/>
              <a:gdLst/>
              <a:ahLst/>
              <a:cxnLst/>
              <a:rect l="l" t="t" r="r" b="b"/>
              <a:pathLst>
                <a:path h="53339">
                  <a:moveTo>
                    <a:pt x="0" y="0"/>
                  </a:moveTo>
                  <a:lnTo>
                    <a:pt x="0" y="5334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13" name="object 47">
              <a:extLst>
                <a:ext uri="{FF2B5EF4-FFF2-40B4-BE49-F238E27FC236}">
                  <a16:creationId xmlns:a16="http://schemas.microsoft.com/office/drawing/2014/main" id="{5FD3F4AF-8595-8EE3-5219-EE8BB763085E}"/>
                </a:ext>
              </a:extLst>
            </p:cNvPr>
            <p:cNvSpPr/>
            <p:nvPr/>
          </p:nvSpPr>
          <p:spPr>
            <a:xfrm>
              <a:off x="9300872" y="5278141"/>
              <a:ext cx="0" cy="46831"/>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14" name="object 48">
              <a:extLst>
                <a:ext uri="{FF2B5EF4-FFF2-40B4-BE49-F238E27FC236}">
                  <a16:creationId xmlns:a16="http://schemas.microsoft.com/office/drawing/2014/main" id="{9F9EF58D-2DD1-9EEA-5C64-19CB5B6DFF9D}"/>
                </a:ext>
              </a:extLst>
            </p:cNvPr>
            <p:cNvSpPr/>
            <p:nvPr/>
          </p:nvSpPr>
          <p:spPr>
            <a:xfrm>
              <a:off x="9300872" y="5278141"/>
              <a:ext cx="0" cy="46831"/>
            </a:xfrm>
            <a:custGeom>
              <a:avLst/>
              <a:gdLst/>
              <a:ahLst/>
              <a:cxnLst/>
              <a:rect l="l" t="t" r="r" b="b"/>
              <a:pathLst>
                <a:path h="53339">
                  <a:moveTo>
                    <a:pt x="0" y="0"/>
                  </a:moveTo>
                  <a:lnTo>
                    <a:pt x="0" y="5334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15" name="object 49">
              <a:extLst>
                <a:ext uri="{FF2B5EF4-FFF2-40B4-BE49-F238E27FC236}">
                  <a16:creationId xmlns:a16="http://schemas.microsoft.com/office/drawing/2014/main" id="{7D7C9D95-F2DD-466C-7ABC-F17B0926513F}"/>
                </a:ext>
              </a:extLst>
            </p:cNvPr>
            <p:cNvSpPr/>
            <p:nvPr/>
          </p:nvSpPr>
          <p:spPr>
            <a:xfrm>
              <a:off x="8543195" y="5278141"/>
              <a:ext cx="0" cy="46831"/>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16" name="object 50">
              <a:extLst>
                <a:ext uri="{FF2B5EF4-FFF2-40B4-BE49-F238E27FC236}">
                  <a16:creationId xmlns:a16="http://schemas.microsoft.com/office/drawing/2014/main" id="{122DFBBA-F5CD-DB1A-86B8-419691CF6690}"/>
                </a:ext>
              </a:extLst>
            </p:cNvPr>
            <p:cNvSpPr/>
            <p:nvPr/>
          </p:nvSpPr>
          <p:spPr>
            <a:xfrm>
              <a:off x="8543195" y="5278141"/>
              <a:ext cx="0" cy="46831"/>
            </a:xfrm>
            <a:custGeom>
              <a:avLst/>
              <a:gdLst/>
              <a:ahLst/>
              <a:cxnLst/>
              <a:rect l="l" t="t" r="r" b="b"/>
              <a:pathLst>
                <a:path h="53339">
                  <a:moveTo>
                    <a:pt x="0" y="0"/>
                  </a:moveTo>
                  <a:lnTo>
                    <a:pt x="0" y="5334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17" name="object 51">
              <a:extLst>
                <a:ext uri="{FF2B5EF4-FFF2-40B4-BE49-F238E27FC236}">
                  <a16:creationId xmlns:a16="http://schemas.microsoft.com/office/drawing/2014/main" id="{CC9418AA-7179-C2FE-9E1A-F3AA7F8A83EA}"/>
                </a:ext>
              </a:extLst>
            </p:cNvPr>
            <p:cNvSpPr/>
            <p:nvPr/>
          </p:nvSpPr>
          <p:spPr>
            <a:xfrm>
              <a:off x="7785517" y="5278141"/>
              <a:ext cx="0" cy="46831"/>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18" name="object 52">
              <a:extLst>
                <a:ext uri="{FF2B5EF4-FFF2-40B4-BE49-F238E27FC236}">
                  <a16:creationId xmlns:a16="http://schemas.microsoft.com/office/drawing/2014/main" id="{BE9FFA23-975A-5C7C-2B04-D567266F7010}"/>
                </a:ext>
              </a:extLst>
            </p:cNvPr>
            <p:cNvSpPr/>
            <p:nvPr/>
          </p:nvSpPr>
          <p:spPr>
            <a:xfrm>
              <a:off x="7785517" y="5278141"/>
              <a:ext cx="0" cy="46831"/>
            </a:xfrm>
            <a:custGeom>
              <a:avLst/>
              <a:gdLst/>
              <a:ahLst/>
              <a:cxnLst/>
              <a:rect l="l" t="t" r="r" b="b"/>
              <a:pathLst>
                <a:path h="53339">
                  <a:moveTo>
                    <a:pt x="0" y="0"/>
                  </a:moveTo>
                  <a:lnTo>
                    <a:pt x="0" y="5334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19" name="object 53">
              <a:extLst>
                <a:ext uri="{FF2B5EF4-FFF2-40B4-BE49-F238E27FC236}">
                  <a16:creationId xmlns:a16="http://schemas.microsoft.com/office/drawing/2014/main" id="{30F7D028-9D71-5E40-9071-8C4C76A1EDE0}"/>
                </a:ext>
              </a:extLst>
            </p:cNvPr>
            <p:cNvSpPr/>
            <p:nvPr/>
          </p:nvSpPr>
          <p:spPr>
            <a:xfrm>
              <a:off x="7027840" y="5278141"/>
              <a:ext cx="0" cy="46831"/>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20" name="object 54">
              <a:extLst>
                <a:ext uri="{FF2B5EF4-FFF2-40B4-BE49-F238E27FC236}">
                  <a16:creationId xmlns:a16="http://schemas.microsoft.com/office/drawing/2014/main" id="{9131C5AA-D60F-5B74-85F0-D3CCABCCFD07}"/>
                </a:ext>
              </a:extLst>
            </p:cNvPr>
            <p:cNvSpPr/>
            <p:nvPr/>
          </p:nvSpPr>
          <p:spPr>
            <a:xfrm>
              <a:off x="7027840" y="5278141"/>
              <a:ext cx="0" cy="46831"/>
            </a:xfrm>
            <a:custGeom>
              <a:avLst/>
              <a:gdLst/>
              <a:ahLst/>
              <a:cxnLst/>
              <a:rect l="l" t="t" r="r" b="b"/>
              <a:pathLst>
                <a:path h="53339">
                  <a:moveTo>
                    <a:pt x="0" y="0"/>
                  </a:moveTo>
                  <a:lnTo>
                    <a:pt x="0" y="53340"/>
                  </a:lnTo>
                </a:path>
              </a:pathLst>
            </a:custGeom>
            <a:ln w="1270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21" name="object 55">
              <a:extLst>
                <a:ext uri="{FF2B5EF4-FFF2-40B4-BE49-F238E27FC236}">
                  <a16:creationId xmlns:a16="http://schemas.microsoft.com/office/drawing/2014/main" id="{A5A9FF6A-A6DC-A717-3846-53A0D0D831C8}"/>
                </a:ext>
              </a:extLst>
            </p:cNvPr>
            <p:cNvSpPr/>
            <p:nvPr/>
          </p:nvSpPr>
          <p:spPr>
            <a:xfrm>
              <a:off x="6270162" y="5278141"/>
              <a:ext cx="0" cy="46831"/>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22" name="object 77">
              <a:extLst>
                <a:ext uri="{FF2B5EF4-FFF2-40B4-BE49-F238E27FC236}">
                  <a16:creationId xmlns:a16="http://schemas.microsoft.com/office/drawing/2014/main" id="{C1091C7D-A7DB-CDAD-7541-4E3B767BF330}"/>
                </a:ext>
              </a:extLst>
            </p:cNvPr>
            <p:cNvSpPr/>
            <p:nvPr/>
          </p:nvSpPr>
          <p:spPr>
            <a:xfrm>
              <a:off x="6220712" y="4002406"/>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23" name="object 78">
              <a:extLst>
                <a:ext uri="{FF2B5EF4-FFF2-40B4-BE49-F238E27FC236}">
                  <a16:creationId xmlns:a16="http://schemas.microsoft.com/office/drawing/2014/main" id="{CFA8FD2C-0FB4-AE89-5478-074F5B6846EC}"/>
                </a:ext>
              </a:extLst>
            </p:cNvPr>
            <p:cNvSpPr/>
            <p:nvPr/>
          </p:nvSpPr>
          <p:spPr>
            <a:xfrm>
              <a:off x="6220712" y="4002406"/>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24" name="object 79">
              <a:extLst>
                <a:ext uri="{FF2B5EF4-FFF2-40B4-BE49-F238E27FC236}">
                  <a16:creationId xmlns:a16="http://schemas.microsoft.com/office/drawing/2014/main" id="{5C005107-0693-0C51-BBD2-B4B9C4818710}"/>
                </a:ext>
              </a:extLst>
            </p:cNvPr>
            <p:cNvSpPr/>
            <p:nvPr/>
          </p:nvSpPr>
          <p:spPr>
            <a:xfrm>
              <a:off x="6220712" y="4257553"/>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25" name="object 80">
              <a:extLst>
                <a:ext uri="{FF2B5EF4-FFF2-40B4-BE49-F238E27FC236}">
                  <a16:creationId xmlns:a16="http://schemas.microsoft.com/office/drawing/2014/main" id="{F900F447-25EA-8AFB-9AA6-1174A0FDA6A7}"/>
                </a:ext>
              </a:extLst>
            </p:cNvPr>
            <p:cNvSpPr/>
            <p:nvPr/>
          </p:nvSpPr>
          <p:spPr>
            <a:xfrm>
              <a:off x="6220712" y="4257553"/>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26" name="object 81">
              <a:extLst>
                <a:ext uri="{FF2B5EF4-FFF2-40B4-BE49-F238E27FC236}">
                  <a16:creationId xmlns:a16="http://schemas.microsoft.com/office/drawing/2014/main" id="{AC4E9523-8CBE-DBE4-6BC9-D6EE3DF0AEB5}"/>
                </a:ext>
              </a:extLst>
            </p:cNvPr>
            <p:cNvSpPr/>
            <p:nvPr/>
          </p:nvSpPr>
          <p:spPr>
            <a:xfrm>
              <a:off x="6220712" y="4512700"/>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27" name="object 82">
              <a:extLst>
                <a:ext uri="{FF2B5EF4-FFF2-40B4-BE49-F238E27FC236}">
                  <a16:creationId xmlns:a16="http://schemas.microsoft.com/office/drawing/2014/main" id="{CC57D692-7A8B-F6E7-A980-47D0DA8D4BAD}"/>
                </a:ext>
              </a:extLst>
            </p:cNvPr>
            <p:cNvSpPr/>
            <p:nvPr/>
          </p:nvSpPr>
          <p:spPr>
            <a:xfrm>
              <a:off x="6220712" y="4512700"/>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28" name="object 83">
              <a:extLst>
                <a:ext uri="{FF2B5EF4-FFF2-40B4-BE49-F238E27FC236}">
                  <a16:creationId xmlns:a16="http://schemas.microsoft.com/office/drawing/2014/main" id="{53D2118B-4C8E-3790-583C-C7EC28D2B6F1}"/>
                </a:ext>
              </a:extLst>
            </p:cNvPr>
            <p:cNvSpPr/>
            <p:nvPr/>
          </p:nvSpPr>
          <p:spPr>
            <a:xfrm>
              <a:off x="6220712" y="4767847"/>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29" name="object 84">
              <a:extLst>
                <a:ext uri="{FF2B5EF4-FFF2-40B4-BE49-F238E27FC236}">
                  <a16:creationId xmlns:a16="http://schemas.microsoft.com/office/drawing/2014/main" id="{C23EF1D3-F1F4-99AD-744E-87F0F2874932}"/>
                </a:ext>
              </a:extLst>
            </p:cNvPr>
            <p:cNvSpPr/>
            <p:nvPr/>
          </p:nvSpPr>
          <p:spPr>
            <a:xfrm>
              <a:off x="6220712" y="4767847"/>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30" name="object 85">
              <a:extLst>
                <a:ext uri="{FF2B5EF4-FFF2-40B4-BE49-F238E27FC236}">
                  <a16:creationId xmlns:a16="http://schemas.microsoft.com/office/drawing/2014/main" id="{9C171C59-D4F1-631A-EF50-CD85F5F80ACB}"/>
                </a:ext>
              </a:extLst>
            </p:cNvPr>
            <p:cNvSpPr/>
            <p:nvPr/>
          </p:nvSpPr>
          <p:spPr>
            <a:xfrm>
              <a:off x="6220712" y="5022994"/>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31" name="object 86">
              <a:extLst>
                <a:ext uri="{FF2B5EF4-FFF2-40B4-BE49-F238E27FC236}">
                  <a16:creationId xmlns:a16="http://schemas.microsoft.com/office/drawing/2014/main" id="{A60A54B7-8B83-59EC-5409-83745CF831E8}"/>
                </a:ext>
              </a:extLst>
            </p:cNvPr>
            <p:cNvSpPr/>
            <p:nvPr/>
          </p:nvSpPr>
          <p:spPr>
            <a:xfrm>
              <a:off x="6220712" y="5022994"/>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32" name="object 87">
              <a:extLst>
                <a:ext uri="{FF2B5EF4-FFF2-40B4-BE49-F238E27FC236}">
                  <a16:creationId xmlns:a16="http://schemas.microsoft.com/office/drawing/2014/main" id="{4A256ACB-FCA3-9560-F613-D8C933A76972}"/>
                </a:ext>
              </a:extLst>
            </p:cNvPr>
            <p:cNvSpPr/>
            <p:nvPr/>
          </p:nvSpPr>
          <p:spPr>
            <a:xfrm>
              <a:off x="6220712" y="5278141"/>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33" name="object 88">
              <a:extLst>
                <a:ext uri="{FF2B5EF4-FFF2-40B4-BE49-F238E27FC236}">
                  <a16:creationId xmlns:a16="http://schemas.microsoft.com/office/drawing/2014/main" id="{5420EC80-9FA9-3FD0-F66B-B50CC1D2EE7E}"/>
                </a:ext>
              </a:extLst>
            </p:cNvPr>
            <p:cNvSpPr/>
            <p:nvPr/>
          </p:nvSpPr>
          <p:spPr>
            <a:xfrm>
              <a:off x="6220712" y="5278141"/>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34" name="object 117">
              <a:extLst>
                <a:ext uri="{FF2B5EF4-FFF2-40B4-BE49-F238E27FC236}">
                  <a16:creationId xmlns:a16="http://schemas.microsoft.com/office/drawing/2014/main" id="{982F9B10-EE61-7C35-96CA-C883886C1D54}"/>
                </a:ext>
              </a:extLst>
            </p:cNvPr>
            <p:cNvSpPr/>
            <p:nvPr/>
          </p:nvSpPr>
          <p:spPr>
            <a:xfrm>
              <a:off x="6010617" y="4059495"/>
              <a:ext cx="77708" cy="141049"/>
            </a:xfrm>
            <a:custGeom>
              <a:avLst/>
              <a:gdLst/>
              <a:ahLst/>
              <a:cxnLst/>
              <a:rect l="l" t="t" r="r" b="b"/>
              <a:pathLst>
                <a:path w="83820" h="160654">
                  <a:moveTo>
                    <a:pt x="83695" y="160559"/>
                  </a:moveTo>
                  <a:lnTo>
                    <a:pt x="0" y="160559"/>
                  </a:lnTo>
                  <a:lnTo>
                    <a:pt x="0" y="0"/>
                  </a:lnTo>
                  <a:lnTo>
                    <a:pt x="83695" y="0"/>
                  </a:lnTo>
                  <a:lnTo>
                    <a:pt x="83695"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35" name="object 118">
              <a:extLst>
                <a:ext uri="{FF2B5EF4-FFF2-40B4-BE49-F238E27FC236}">
                  <a16:creationId xmlns:a16="http://schemas.microsoft.com/office/drawing/2014/main" id="{68AF265A-0C45-08AB-D433-76151810685A}"/>
                </a:ext>
              </a:extLst>
            </p:cNvPr>
            <p:cNvSpPr/>
            <p:nvPr/>
          </p:nvSpPr>
          <p:spPr>
            <a:xfrm>
              <a:off x="5781718" y="4059494"/>
              <a:ext cx="229003" cy="141049"/>
            </a:xfrm>
            <a:custGeom>
              <a:avLst/>
              <a:gdLst/>
              <a:ahLst/>
              <a:cxnLst/>
              <a:rect l="l" t="t" r="r" b="b"/>
              <a:pathLst>
                <a:path w="247014" h="160654">
                  <a:moveTo>
                    <a:pt x="246902" y="160559"/>
                  </a:moveTo>
                  <a:lnTo>
                    <a:pt x="0" y="160559"/>
                  </a:lnTo>
                  <a:lnTo>
                    <a:pt x="0" y="0"/>
                  </a:lnTo>
                  <a:lnTo>
                    <a:pt x="246902" y="0"/>
                  </a:lnTo>
                  <a:lnTo>
                    <a:pt x="246902"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36" name="object 119">
              <a:extLst>
                <a:ext uri="{FF2B5EF4-FFF2-40B4-BE49-F238E27FC236}">
                  <a16:creationId xmlns:a16="http://schemas.microsoft.com/office/drawing/2014/main" id="{7A26FC9C-B9A0-A6F1-4848-E5E959E29895}"/>
                </a:ext>
              </a:extLst>
            </p:cNvPr>
            <p:cNvSpPr/>
            <p:nvPr/>
          </p:nvSpPr>
          <p:spPr>
            <a:xfrm>
              <a:off x="5517904" y="4059494"/>
              <a:ext cx="264324" cy="141049"/>
            </a:xfrm>
            <a:custGeom>
              <a:avLst/>
              <a:gdLst/>
              <a:ahLst/>
              <a:cxnLst/>
              <a:rect l="l" t="t" r="r" b="b"/>
              <a:pathLst>
                <a:path w="285114" h="160654">
                  <a:moveTo>
                    <a:pt x="284565" y="160559"/>
                  </a:moveTo>
                  <a:lnTo>
                    <a:pt x="0" y="160559"/>
                  </a:lnTo>
                  <a:lnTo>
                    <a:pt x="0" y="0"/>
                  </a:lnTo>
                  <a:lnTo>
                    <a:pt x="284565" y="0"/>
                  </a:lnTo>
                  <a:lnTo>
                    <a:pt x="284565"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37" name="object 120">
              <a:extLst>
                <a:ext uri="{FF2B5EF4-FFF2-40B4-BE49-F238E27FC236}">
                  <a16:creationId xmlns:a16="http://schemas.microsoft.com/office/drawing/2014/main" id="{DB189637-6836-9708-4B77-F0AAC3E9C373}"/>
                </a:ext>
              </a:extLst>
            </p:cNvPr>
            <p:cNvSpPr/>
            <p:nvPr/>
          </p:nvSpPr>
          <p:spPr>
            <a:xfrm>
              <a:off x="6045533" y="4314641"/>
              <a:ext cx="42975" cy="141049"/>
            </a:xfrm>
            <a:custGeom>
              <a:avLst/>
              <a:gdLst/>
              <a:ahLst/>
              <a:cxnLst/>
              <a:rect l="l" t="t" r="r" b="b"/>
              <a:pathLst>
                <a:path w="46354" h="160654">
                  <a:moveTo>
                    <a:pt x="46032" y="160559"/>
                  </a:moveTo>
                  <a:lnTo>
                    <a:pt x="0" y="160559"/>
                  </a:lnTo>
                  <a:lnTo>
                    <a:pt x="0" y="0"/>
                  </a:lnTo>
                  <a:lnTo>
                    <a:pt x="46032" y="0"/>
                  </a:lnTo>
                  <a:lnTo>
                    <a:pt x="46032"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38" name="object 121">
              <a:extLst>
                <a:ext uri="{FF2B5EF4-FFF2-40B4-BE49-F238E27FC236}">
                  <a16:creationId xmlns:a16="http://schemas.microsoft.com/office/drawing/2014/main" id="{D3AA3661-6FE6-6F18-0D14-8BC89246AB38}"/>
                </a:ext>
              </a:extLst>
            </p:cNvPr>
            <p:cNvSpPr/>
            <p:nvPr/>
          </p:nvSpPr>
          <p:spPr>
            <a:xfrm>
              <a:off x="5894227" y="4314641"/>
              <a:ext cx="151883" cy="141049"/>
            </a:xfrm>
            <a:custGeom>
              <a:avLst/>
              <a:gdLst/>
              <a:ahLst/>
              <a:cxnLst/>
              <a:rect l="l" t="t" r="r" b="b"/>
              <a:pathLst>
                <a:path w="163829" h="160654">
                  <a:moveTo>
                    <a:pt x="163206" y="160559"/>
                  </a:moveTo>
                  <a:lnTo>
                    <a:pt x="0" y="160559"/>
                  </a:lnTo>
                  <a:lnTo>
                    <a:pt x="0" y="0"/>
                  </a:lnTo>
                  <a:lnTo>
                    <a:pt x="163206" y="0"/>
                  </a:lnTo>
                  <a:lnTo>
                    <a:pt x="163206"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39" name="object 122">
              <a:extLst>
                <a:ext uri="{FF2B5EF4-FFF2-40B4-BE49-F238E27FC236}">
                  <a16:creationId xmlns:a16="http://schemas.microsoft.com/office/drawing/2014/main" id="{FA1FCE8A-D8B8-8CD9-27BD-9033C6D0B092}"/>
                </a:ext>
              </a:extLst>
            </p:cNvPr>
            <p:cNvSpPr/>
            <p:nvPr/>
          </p:nvSpPr>
          <p:spPr>
            <a:xfrm>
              <a:off x="5576098" y="4314641"/>
              <a:ext cx="318484" cy="141049"/>
            </a:xfrm>
            <a:custGeom>
              <a:avLst/>
              <a:gdLst/>
              <a:ahLst/>
              <a:cxnLst/>
              <a:rect l="l" t="t" r="r" b="b"/>
              <a:pathLst>
                <a:path w="343535" h="160654">
                  <a:moveTo>
                    <a:pt x="343152" y="160559"/>
                  </a:moveTo>
                  <a:lnTo>
                    <a:pt x="0" y="160559"/>
                  </a:lnTo>
                  <a:lnTo>
                    <a:pt x="0" y="0"/>
                  </a:lnTo>
                  <a:lnTo>
                    <a:pt x="343152" y="0"/>
                  </a:lnTo>
                  <a:lnTo>
                    <a:pt x="343152"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40" name="object 123">
              <a:extLst>
                <a:ext uri="{FF2B5EF4-FFF2-40B4-BE49-F238E27FC236}">
                  <a16:creationId xmlns:a16="http://schemas.microsoft.com/office/drawing/2014/main" id="{12096E8F-2FA4-D109-95DA-2523E131DF10}"/>
                </a:ext>
              </a:extLst>
            </p:cNvPr>
            <p:cNvSpPr/>
            <p:nvPr/>
          </p:nvSpPr>
          <p:spPr>
            <a:xfrm>
              <a:off x="6064932" y="4569787"/>
              <a:ext cx="23548" cy="141049"/>
            </a:xfrm>
            <a:custGeom>
              <a:avLst/>
              <a:gdLst/>
              <a:ahLst/>
              <a:cxnLst/>
              <a:rect l="l" t="t" r="r" b="b"/>
              <a:pathLst>
                <a:path w="25400" h="160654">
                  <a:moveTo>
                    <a:pt x="25108" y="160559"/>
                  </a:moveTo>
                  <a:lnTo>
                    <a:pt x="0" y="160559"/>
                  </a:lnTo>
                  <a:lnTo>
                    <a:pt x="0" y="0"/>
                  </a:lnTo>
                  <a:lnTo>
                    <a:pt x="25108" y="0"/>
                  </a:lnTo>
                  <a:lnTo>
                    <a:pt x="25108"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41" name="object 124">
              <a:extLst>
                <a:ext uri="{FF2B5EF4-FFF2-40B4-BE49-F238E27FC236}">
                  <a16:creationId xmlns:a16="http://schemas.microsoft.com/office/drawing/2014/main" id="{FAEAE6C3-A42E-89EE-0FE6-6774F3799CDF}"/>
                </a:ext>
              </a:extLst>
            </p:cNvPr>
            <p:cNvSpPr/>
            <p:nvPr/>
          </p:nvSpPr>
          <p:spPr>
            <a:xfrm>
              <a:off x="5956302" y="4569787"/>
              <a:ext cx="108909" cy="141049"/>
            </a:xfrm>
            <a:custGeom>
              <a:avLst/>
              <a:gdLst/>
              <a:ahLst/>
              <a:cxnLst/>
              <a:rect l="l" t="t" r="r" b="b"/>
              <a:pathLst>
                <a:path w="117475" h="160654">
                  <a:moveTo>
                    <a:pt x="117173" y="160559"/>
                  </a:moveTo>
                  <a:lnTo>
                    <a:pt x="0" y="160559"/>
                  </a:lnTo>
                  <a:lnTo>
                    <a:pt x="0" y="0"/>
                  </a:lnTo>
                  <a:lnTo>
                    <a:pt x="117173" y="0"/>
                  </a:lnTo>
                  <a:lnTo>
                    <a:pt x="117173"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42" name="object 125">
              <a:extLst>
                <a:ext uri="{FF2B5EF4-FFF2-40B4-BE49-F238E27FC236}">
                  <a16:creationId xmlns:a16="http://schemas.microsoft.com/office/drawing/2014/main" id="{88D50F5E-4ACD-0AC6-8000-66618F1C78B8}"/>
                </a:ext>
              </a:extLst>
            </p:cNvPr>
            <p:cNvSpPr/>
            <p:nvPr/>
          </p:nvSpPr>
          <p:spPr>
            <a:xfrm>
              <a:off x="5607135" y="4569787"/>
              <a:ext cx="349685" cy="141049"/>
            </a:xfrm>
            <a:custGeom>
              <a:avLst/>
              <a:gdLst/>
              <a:ahLst/>
              <a:cxnLst/>
              <a:rect l="l" t="t" r="r" b="b"/>
              <a:pathLst>
                <a:path w="377189" h="160654">
                  <a:moveTo>
                    <a:pt x="376630" y="160559"/>
                  </a:moveTo>
                  <a:lnTo>
                    <a:pt x="0" y="160559"/>
                  </a:lnTo>
                  <a:lnTo>
                    <a:pt x="0" y="0"/>
                  </a:lnTo>
                  <a:lnTo>
                    <a:pt x="376630" y="0"/>
                  </a:lnTo>
                  <a:lnTo>
                    <a:pt x="376630"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43" name="object 126">
              <a:extLst>
                <a:ext uri="{FF2B5EF4-FFF2-40B4-BE49-F238E27FC236}">
                  <a16:creationId xmlns:a16="http://schemas.microsoft.com/office/drawing/2014/main" id="{7DE683F2-7775-1FC4-0207-EC02FBC98AFF}"/>
                </a:ext>
              </a:extLst>
            </p:cNvPr>
            <p:cNvSpPr/>
            <p:nvPr/>
          </p:nvSpPr>
          <p:spPr>
            <a:xfrm>
              <a:off x="6010617" y="4824934"/>
              <a:ext cx="77708" cy="141049"/>
            </a:xfrm>
            <a:custGeom>
              <a:avLst/>
              <a:gdLst/>
              <a:ahLst/>
              <a:cxnLst/>
              <a:rect l="l" t="t" r="r" b="b"/>
              <a:pathLst>
                <a:path w="83820" h="160654">
                  <a:moveTo>
                    <a:pt x="83695" y="160559"/>
                  </a:moveTo>
                  <a:lnTo>
                    <a:pt x="0" y="160559"/>
                  </a:lnTo>
                  <a:lnTo>
                    <a:pt x="0" y="0"/>
                  </a:lnTo>
                  <a:lnTo>
                    <a:pt x="83695" y="0"/>
                  </a:lnTo>
                  <a:lnTo>
                    <a:pt x="83695"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44" name="object 127">
              <a:extLst>
                <a:ext uri="{FF2B5EF4-FFF2-40B4-BE49-F238E27FC236}">
                  <a16:creationId xmlns:a16="http://schemas.microsoft.com/office/drawing/2014/main" id="{28CF751B-F09A-D356-3667-DF3B5746F3C6}"/>
                </a:ext>
              </a:extLst>
            </p:cNvPr>
            <p:cNvSpPr/>
            <p:nvPr/>
          </p:nvSpPr>
          <p:spPr>
            <a:xfrm>
              <a:off x="5847672" y="4824934"/>
              <a:ext cx="163069" cy="141049"/>
            </a:xfrm>
            <a:custGeom>
              <a:avLst/>
              <a:gdLst/>
              <a:ahLst/>
              <a:cxnLst/>
              <a:rect l="l" t="t" r="r" b="b"/>
              <a:pathLst>
                <a:path w="175895" h="160654">
                  <a:moveTo>
                    <a:pt x="175760" y="160559"/>
                  </a:moveTo>
                  <a:lnTo>
                    <a:pt x="0" y="160559"/>
                  </a:lnTo>
                  <a:lnTo>
                    <a:pt x="0" y="0"/>
                  </a:lnTo>
                  <a:lnTo>
                    <a:pt x="175760" y="0"/>
                  </a:lnTo>
                  <a:lnTo>
                    <a:pt x="175760"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45" name="object 128">
              <a:extLst>
                <a:ext uri="{FF2B5EF4-FFF2-40B4-BE49-F238E27FC236}">
                  <a16:creationId xmlns:a16="http://schemas.microsoft.com/office/drawing/2014/main" id="{6ACF3D20-8779-F230-E6F6-DBC8E15B1C28}"/>
                </a:ext>
              </a:extLst>
            </p:cNvPr>
            <p:cNvSpPr/>
            <p:nvPr/>
          </p:nvSpPr>
          <p:spPr>
            <a:xfrm>
              <a:off x="5684728" y="4824934"/>
              <a:ext cx="163069" cy="141049"/>
            </a:xfrm>
            <a:custGeom>
              <a:avLst/>
              <a:gdLst/>
              <a:ahLst/>
              <a:cxnLst/>
              <a:rect l="l" t="t" r="r" b="b"/>
              <a:pathLst>
                <a:path w="175895" h="160654">
                  <a:moveTo>
                    <a:pt x="175760" y="160559"/>
                  </a:moveTo>
                  <a:lnTo>
                    <a:pt x="0" y="160559"/>
                  </a:lnTo>
                  <a:lnTo>
                    <a:pt x="0" y="0"/>
                  </a:lnTo>
                  <a:lnTo>
                    <a:pt x="175760" y="0"/>
                  </a:lnTo>
                  <a:lnTo>
                    <a:pt x="175760"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46" name="object 129">
              <a:extLst>
                <a:ext uri="{FF2B5EF4-FFF2-40B4-BE49-F238E27FC236}">
                  <a16:creationId xmlns:a16="http://schemas.microsoft.com/office/drawing/2014/main" id="{D5409AB8-4ECB-7F33-EF59-E9ABF245156E}"/>
                </a:ext>
              </a:extLst>
            </p:cNvPr>
            <p:cNvSpPr/>
            <p:nvPr/>
          </p:nvSpPr>
          <p:spPr>
            <a:xfrm>
              <a:off x="6033895" y="5080083"/>
              <a:ext cx="54749" cy="141049"/>
            </a:xfrm>
            <a:custGeom>
              <a:avLst/>
              <a:gdLst/>
              <a:ahLst/>
              <a:cxnLst/>
              <a:rect l="l" t="t" r="r" b="b"/>
              <a:pathLst>
                <a:path w="59054" h="160654">
                  <a:moveTo>
                    <a:pt x="58586" y="160559"/>
                  </a:moveTo>
                  <a:lnTo>
                    <a:pt x="0" y="160559"/>
                  </a:lnTo>
                  <a:lnTo>
                    <a:pt x="0" y="0"/>
                  </a:lnTo>
                  <a:lnTo>
                    <a:pt x="58586" y="0"/>
                  </a:lnTo>
                  <a:lnTo>
                    <a:pt x="58586"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47" name="object 130">
              <a:extLst>
                <a:ext uri="{FF2B5EF4-FFF2-40B4-BE49-F238E27FC236}">
                  <a16:creationId xmlns:a16="http://schemas.microsoft.com/office/drawing/2014/main" id="{42CF034B-3A94-CA53-B469-14B101DCB6F4}"/>
                </a:ext>
              </a:extLst>
            </p:cNvPr>
            <p:cNvSpPr/>
            <p:nvPr/>
          </p:nvSpPr>
          <p:spPr>
            <a:xfrm>
              <a:off x="5781718" y="5080082"/>
              <a:ext cx="252550" cy="141049"/>
            </a:xfrm>
            <a:custGeom>
              <a:avLst/>
              <a:gdLst/>
              <a:ahLst/>
              <a:cxnLst/>
              <a:rect l="l" t="t" r="r" b="b"/>
              <a:pathLst>
                <a:path w="272414" h="160654">
                  <a:moveTo>
                    <a:pt x="272011" y="160559"/>
                  </a:moveTo>
                  <a:lnTo>
                    <a:pt x="0" y="160559"/>
                  </a:lnTo>
                  <a:lnTo>
                    <a:pt x="0" y="0"/>
                  </a:lnTo>
                  <a:lnTo>
                    <a:pt x="272011" y="0"/>
                  </a:lnTo>
                  <a:lnTo>
                    <a:pt x="272011"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48" name="object 131">
              <a:extLst>
                <a:ext uri="{FF2B5EF4-FFF2-40B4-BE49-F238E27FC236}">
                  <a16:creationId xmlns:a16="http://schemas.microsoft.com/office/drawing/2014/main" id="{863B0099-82CA-485A-3591-3C6F01D8C469}"/>
                </a:ext>
              </a:extLst>
            </p:cNvPr>
            <p:cNvSpPr/>
            <p:nvPr/>
          </p:nvSpPr>
          <p:spPr>
            <a:xfrm>
              <a:off x="5692487" y="5080082"/>
              <a:ext cx="89482" cy="141049"/>
            </a:xfrm>
            <a:custGeom>
              <a:avLst/>
              <a:gdLst/>
              <a:ahLst/>
              <a:cxnLst/>
              <a:rect l="l" t="t" r="r" b="b"/>
              <a:pathLst>
                <a:path w="96520" h="160654">
                  <a:moveTo>
                    <a:pt x="96249" y="160559"/>
                  </a:moveTo>
                  <a:lnTo>
                    <a:pt x="0" y="160559"/>
                  </a:lnTo>
                  <a:lnTo>
                    <a:pt x="0" y="0"/>
                  </a:lnTo>
                  <a:lnTo>
                    <a:pt x="96249" y="0"/>
                  </a:lnTo>
                  <a:lnTo>
                    <a:pt x="96249"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49" name="object 132">
              <a:extLst>
                <a:ext uri="{FF2B5EF4-FFF2-40B4-BE49-F238E27FC236}">
                  <a16:creationId xmlns:a16="http://schemas.microsoft.com/office/drawing/2014/main" id="{7E5DBC50-69FC-787B-C2B8-2700ABC18F4D}"/>
                </a:ext>
              </a:extLst>
            </p:cNvPr>
            <p:cNvSpPr/>
            <p:nvPr/>
          </p:nvSpPr>
          <p:spPr>
            <a:xfrm>
              <a:off x="2208576" y="5278138"/>
              <a:ext cx="3880092" cy="0"/>
            </a:xfrm>
            <a:custGeom>
              <a:avLst/>
              <a:gdLst/>
              <a:ahLst/>
              <a:cxnLst/>
              <a:rect l="l" t="t" r="r" b="b"/>
              <a:pathLst>
                <a:path w="4185285">
                  <a:moveTo>
                    <a:pt x="4184789"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50" name="object 133">
              <a:extLst>
                <a:ext uri="{FF2B5EF4-FFF2-40B4-BE49-F238E27FC236}">
                  <a16:creationId xmlns:a16="http://schemas.microsoft.com/office/drawing/2014/main" id="{19E688D4-5DB9-084C-89BE-24D2B579094F}"/>
                </a:ext>
              </a:extLst>
            </p:cNvPr>
            <p:cNvSpPr/>
            <p:nvPr/>
          </p:nvSpPr>
          <p:spPr>
            <a:xfrm>
              <a:off x="2208576" y="5278138"/>
              <a:ext cx="3880092" cy="0"/>
            </a:xfrm>
            <a:custGeom>
              <a:avLst/>
              <a:gdLst/>
              <a:ahLst/>
              <a:cxnLst/>
              <a:rect l="l" t="t" r="r" b="b"/>
              <a:pathLst>
                <a:path w="4185285">
                  <a:moveTo>
                    <a:pt x="0" y="0"/>
                  </a:moveTo>
                  <a:lnTo>
                    <a:pt x="4184789" y="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51" name="object 134">
              <a:extLst>
                <a:ext uri="{FF2B5EF4-FFF2-40B4-BE49-F238E27FC236}">
                  <a16:creationId xmlns:a16="http://schemas.microsoft.com/office/drawing/2014/main" id="{CF9597BE-9694-CADB-28F6-5EDB067B77DD}"/>
                </a:ext>
              </a:extLst>
            </p:cNvPr>
            <p:cNvSpPr/>
            <p:nvPr/>
          </p:nvSpPr>
          <p:spPr>
            <a:xfrm>
              <a:off x="6088210" y="5278138"/>
              <a:ext cx="0" cy="46830"/>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52" name="object 136">
              <a:extLst>
                <a:ext uri="{FF2B5EF4-FFF2-40B4-BE49-F238E27FC236}">
                  <a16:creationId xmlns:a16="http://schemas.microsoft.com/office/drawing/2014/main" id="{FA779D6F-89BA-C654-6928-A8F454D06FF7}"/>
                </a:ext>
              </a:extLst>
            </p:cNvPr>
            <p:cNvSpPr/>
            <p:nvPr/>
          </p:nvSpPr>
          <p:spPr>
            <a:xfrm>
              <a:off x="5312283" y="5278138"/>
              <a:ext cx="0" cy="46830"/>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53" name="object 137">
              <a:extLst>
                <a:ext uri="{FF2B5EF4-FFF2-40B4-BE49-F238E27FC236}">
                  <a16:creationId xmlns:a16="http://schemas.microsoft.com/office/drawing/2014/main" id="{DD0F4803-97F1-1958-F6DC-8B209B1B30D6}"/>
                </a:ext>
              </a:extLst>
            </p:cNvPr>
            <p:cNvSpPr/>
            <p:nvPr/>
          </p:nvSpPr>
          <p:spPr>
            <a:xfrm>
              <a:off x="5312283" y="5278138"/>
              <a:ext cx="0" cy="46830"/>
            </a:xfrm>
            <a:custGeom>
              <a:avLst/>
              <a:gdLst/>
              <a:ahLst/>
              <a:cxnLst/>
              <a:rect l="l" t="t" r="r" b="b"/>
              <a:pathLst>
                <a:path h="53339">
                  <a:moveTo>
                    <a:pt x="0" y="0"/>
                  </a:moveTo>
                  <a:lnTo>
                    <a:pt x="0" y="5334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54" name="object 138">
              <a:extLst>
                <a:ext uri="{FF2B5EF4-FFF2-40B4-BE49-F238E27FC236}">
                  <a16:creationId xmlns:a16="http://schemas.microsoft.com/office/drawing/2014/main" id="{57A966B7-6398-A75F-F1CF-FABDD82012E8}"/>
                </a:ext>
              </a:extLst>
            </p:cNvPr>
            <p:cNvSpPr/>
            <p:nvPr/>
          </p:nvSpPr>
          <p:spPr>
            <a:xfrm>
              <a:off x="4536356" y="5278138"/>
              <a:ext cx="0" cy="46830"/>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55" name="object 139">
              <a:extLst>
                <a:ext uri="{FF2B5EF4-FFF2-40B4-BE49-F238E27FC236}">
                  <a16:creationId xmlns:a16="http://schemas.microsoft.com/office/drawing/2014/main" id="{3B4FDA82-E360-99BE-F861-3EC94AF3BE29}"/>
                </a:ext>
              </a:extLst>
            </p:cNvPr>
            <p:cNvSpPr/>
            <p:nvPr/>
          </p:nvSpPr>
          <p:spPr>
            <a:xfrm>
              <a:off x="4536356" y="5278138"/>
              <a:ext cx="0" cy="46830"/>
            </a:xfrm>
            <a:custGeom>
              <a:avLst/>
              <a:gdLst/>
              <a:ahLst/>
              <a:cxnLst/>
              <a:rect l="l" t="t" r="r" b="b"/>
              <a:pathLst>
                <a:path h="53339">
                  <a:moveTo>
                    <a:pt x="0" y="0"/>
                  </a:moveTo>
                  <a:lnTo>
                    <a:pt x="0" y="5334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56" name="object 140">
              <a:extLst>
                <a:ext uri="{FF2B5EF4-FFF2-40B4-BE49-F238E27FC236}">
                  <a16:creationId xmlns:a16="http://schemas.microsoft.com/office/drawing/2014/main" id="{8A584D8A-C089-4FD5-CDED-10CA128F5267}"/>
                </a:ext>
              </a:extLst>
            </p:cNvPr>
            <p:cNvSpPr/>
            <p:nvPr/>
          </p:nvSpPr>
          <p:spPr>
            <a:xfrm>
              <a:off x="3760429" y="5278138"/>
              <a:ext cx="0" cy="46830"/>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57" name="object 141">
              <a:extLst>
                <a:ext uri="{FF2B5EF4-FFF2-40B4-BE49-F238E27FC236}">
                  <a16:creationId xmlns:a16="http://schemas.microsoft.com/office/drawing/2014/main" id="{476BAE8A-728D-3168-4836-6B0F17C1C77D}"/>
                </a:ext>
              </a:extLst>
            </p:cNvPr>
            <p:cNvSpPr/>
            <p:nvPr/>
          </p:nvSpPr>
          <p:spPr>
            <a:xfrm>
              <a:off x="3760429" y="5278138"/>
              <a:ext cx="0" cy="46830"/>
            </a:xfrm>
            <a:custGeom>
              <a:avLst/>
              <a:gdLst/>
              <a:ahLst/>
              <a:cxnLst/>
              <a:rect l="l" t="t" r="r" b="b"/>
              <a:pathLst>
                <a:path h="53339">
                  <a:moveTo>
                    <a:pt x="0" y="0"/>
                  </a:moveTo>
                  <a:lnTo>
                    <a:pt x="0" y="5334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58" name="object 142">
              <a:extLst>
                <a:ext uri="{FF2B5EF4-FFF2-40B4-BE49-F238E27FC236}">
                  <a16:creationId xmlns:a16="http://schemas.microsoft.com/office/drawing/2014/main" id="{DAB0FB7D-F6C0-D8D7-09CA-CB21E5C14F2F}"/>
                </a:ext>
              </a:extLst>
            </p:cNvPr>
            <p:cNvSpPr/>
            <p:nvPr/>
          </p:nvSpPr>
          <p:spPr>
            <a:xfrm>
              <a:off x="2984503" y="5278138"/>
              <a:ext cx="0" cy="46830"/>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59" name="object 143">
              <a:extLst>
                <a:ext uri="{FF2B5EF4-FFF2-40B4-BE49-F238E27FC236}">
                  <a16:creationId xmlns:a16="http://schemas.microsoft.com/office/drawing/2014/main" id="{944D9C2E-C1FE-CFAB-68CA-F8C513FDCC64}"/>
                </a:ext>
              </a:extLst>
            </p:cNvPr>
            <p:cNvSpPr/>
            <p:nvPr/>
          </p:nvSpPr>
          <p:spPr>
            <a:xfrm>
              <a:off x="2984503" y="5278138"/>
              <a:ext cx="0" cy="46830"/>
            </a:xfrm>
            <a:custGeom>
              <a:avLst/>
              <a:gdLst/>
              <a:ahLst/>
              <a:cxnLst/>
              <a:rect l="l" t="t" r="r" b="b"/>
              <a:pathLst>
                <a:path h="53339">
                  <a:moveTo>
                    <a:pt x="0" y="0"/>
                  </a:moveTo>
                  <a:lnTo>
                    <a:pt x="0" y="5334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60" name="object 144">
              <a:extLst>
                <a:ext uri="{FF2B5EF4-FFF2-40B4-BE49-F238E27FC236}">
                  <a16:creationId xmlns:a16="http://schemas.microsoft.com/office/drawing/2014/main" id="{FFEC4203-7FA4-BE5F-5778-2B04C8D1CE31}"/>
                </a:ext>
              </a:extLst>
            </p:cNvPr>
            <p:cNvSpPr/>
            <p:nvPr/>
          </p:nvSpPr>
          <p:spPr>
            <a:xfrm>
              <a:off x="2208576" y="5278138"/>
              <a:ext cx="0" cy="46830"/>
            </a:xfrm>
            <a:custGeom>
              <a:avLst/>
              <a:gdLst/>
              <a:ahLst/>
              <a:cxnLst/>
              <a:rect l="l" t="t" r="r" b="b"/>
              <a:pathLst>
                <a:path h="53339">
                  <a:moveTo>
                    <a:pt x="0" y="5334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61" name="object 145">
              <a:extLst>
                <a:ext uri="{FF2B5EF4-FFF2-40B4-BE49-F238E27FC236}">
                  <a16:creationId xmlns:a16="http://schemas.microsoft.com/office/drawing/2014/main" id="{40526A33-1D42-9979-3B0A-23AFDC32AEA7}"/>
                </a:ext>
              </a:extLst>
            </p:cNvPr>
            <p:cNvSpPr/>
            <p:nvPr/>
          </p:nvSpPr>
          <p:spPr>
            <a:xfrm>
              <a:off x="2208576" y="5278138"/>
              <a:ext cx="0" cy="46830"/>
            </a:xfrm>
            <a:custGeom>
              <a:avLst/>
              <a:gdLst/>
              <a:ahLst/>
              <a:cxnLst/>
              <a:rect l="l" t="t" r="r" b="b"/>
              <a:pathLst>
                <a:path h="53339">
                  <a:moveTo>
                    <a:pt x="0" y="0"/>
                  </a:moveTo>
                  <a:lnTo>
                    <a:pt x="0" y="53340"/>
                  </a:lnTo>
                </a:path>
              </a:pathLst>
            </a:custGeom>
            <a:ln w="9525">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62" name="object 166">
              <a:extLst>
                <a:ext uri="{FF2B5EF4-FFF2-40B4-BE49-F238E27FC236}">
                  <a16:creationId xmlns:a16="http://schemas.microsoft.com/office/drawing/2014/main" id="{B0A9C63E-7121-4F9E-39CC-15A7C6CEB26B}"/>
                </a:ext>
              </a:extLst>
            </p:cNvPr>
            <p:cNvSpPr/>
            <p:nvPr/>
          </p:nvSpPr>
          <p:spPr>
            <a:xfrm>
              <a:off x="6088210" y="4002403"/>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63" name="object 167">
              <a:extLst>
                <a:ext uri="{FF2B5EF4-FFF2-40B4-BE49-F238E27FC236}">
                  <a16:creationId xmlns:a16="http://schemas.microsoft.com/office/drawing/2014/main" id="{4B89AB0A-557C-8213-A8A1-B5D4DF8F4804}"/>
                </a:ext>
              </a:extLst>
            </p:cNvPr>
            <p:cNvSpPr/>
            <p:nvPr/>
          </p:nvSpPr>
          <p:spPr>
            <a:xfrm>
              <a:off x="6088210" y="4002403"/>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64" name="object 168">
              <a:extLst>
                <a:ext uri="{FF2B5EF4-FFF2-40B4-BE49-F238E27FC236}">
                  <a16:creationId xmlns:a16="http://schemas.microsoft.com/office/drawing/2014/main" id="{D842877C-0EF1-2CEC-BC49-BEFD4060296C}"/>
                </a:ext>
              </a:extLst>
            </p:cNvPr>
            <p:cNvSpPr/>
            <p:nvPr/>
          </p:nvSpPr>
          <p:spPr>
            <a:xfrm>
              <a:off x="6088210" y="4257550"/>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65" name="object 169">
              <a:extLst>
                <a:ext uri="{FF2B5EF4-FFF2-40B4-BE49-F238E27FC236}">
                  <a16:creationId xmlns:a16="http://schemas.microsoft.com/office/drawing/2014/main" id="{9E9AAD12-10B1-5598-71E2-3ADE77C68553}"/>
                </a:ext>
              </a:extLst>
            </p:cNvPr>
            <p:cNvSpPr/>
            <p:nvPr/>
          </p:nvSpPr>
          <p:spPr>
            <a:xfrm>
              <a:off x="6088210" y="4257550"/>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66" name="object 170">
              <a:extLst>
                <a:ext uri="{FF2B5EF4-FFF2-40B4-BE49-F238E27FC236}">
                  <a16:creationId xmlns:a16="http://schemas.microsoft.com/office/drawing/2014/main" id="{594030D9-CEF2-9245-4F1C-9298A9A65006}"/>
                </a:ext>
              </a:extLst>
            </p:cNvPr>
            <p:cNvSpPr/>
            <p:nvPr/>
          </p:nvSpPr>
          <p:spPr>
            <a:xfrm>
              <a:off x="6088210" y="4512697"/>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67" name="object 171">
              <a:extLst>
                <a:ext uri="{FF2B5EF4-FFF2-40B4-BE49-F238E27FC236}">
                  <a16:creationId xmlns:a16="http://schemas.microsoft.com/office/drawing/2014/main" id="{A33EE86E-B90C-1A08-5039-70FBCE461994}"/>
                </a:ext>
              </a:extLst>
            </p:cNvPr>
            <p:cNvSpPr/>
            <p:nvPr/>
          </p:nvSpPr>
          <p:spPr>
            <a:xfrm>
              <a:off x="6088210" y="4512697"/>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68" name="object 172">
              <a:extLst>
                <a:ext uri="{FF2B5EF4-FFF2-40B4-BE49-F238E27FC236}">
                  <a16:creationId xmlns:a16="http://schemas.microsoft.com/office/drawing/2014/main" id="{590FA4A1-A31B-75A4-2CF7-20D84F1F1651}"/>
                </a:ext>
              </a:extLst>
            </p:cNvPr>
            <p:cNvSpPr/>
            <p:nvPr/>
          </p:nvSpPr>
          <p:spPr>
            <a:xfrm>
              <a:off x="6088210" y="4767843"/>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69" name="object 173">
              <a:extLst>
                <a:ext uri="{FF2B5EF4-FFF2-40B4-BE49-F238E27FC236}">
                  <a16:creationId xmlns:a16="http://schemas.microsoft.com/office/drawing/2014/main" id="{9E5EC75E-08F2-40A2-E512-D1F2BCD99BBA}"/>
                </a:ext>
              </a:extLst>
            </p:cNvPr>
            <p:cNvSpPr/>
            <p:nvPr/>
          </p:nvSpPr>
          <p:spPr>
            <a:xfrm>
              <a:off x="6088210" y="4767843"/>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70" name="object 174">
              <a:extLst>
                <a:ext uri="{FF2B5EF4-FFF2-40B4-BE49-F238E27FC236}">
                  <a16:creationId xmlns:a16="http://schemas.microsoft.com/office/drawing/2014/main" id="{4E0DD2DA-3BCD-335C-2C95-16F578F2D330}"/>
                </a:ext>
              </a:extLst>
            </p:cNvPr>
            <p:cNvSpPr/>
            <p:nvPr/>
          </p:nvSpPr>
          <p:spPr>
            <a:xfrm>
              <a:off x="6088210" y="5022990"/>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71" name="object 175">
              <a:extLst>
                <a:ext uri="{FF2B5EF4-FFF2-40B4-BE49-F238E27FC236}">
                  <a16:creationId xmlns:a16="http://schemas.microsoft.com/office/drawing/2014/main" id="{071BC69D-CA81-8F6C-AE03-25BAB31C746B}"/>
                </a:ext>
              </a:extLst>
            </p:cNvPr>
            <p:cNvSpPr/>
            <p:nvPr/>
          </p:nvSpPr>
          <p:spPr>
            <a:xfrm>
              <a:off x="6088210" y="5022990"/>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72" name="object 176">
              <a:extLst>
                <a:ext uri="{FF2B5EF4-FFF2-40B4-BE49-F238E27FC236}">
                  <a16:creationId xmlns:a16="http://schemas.microsoft.com/office/drawing/2014/main" id="{45A47CA5-94D8-9ED0-6C0C-91A579737AA0}"/>
                </a:ext>
              </a:extLst>
            </p:cNvPr>
            <p:cNvSpPr/>
            <p:nvPr/>
          </p:nvSpPr>
          <p:spPr>
            <a:xfrm>
              <a:off x="6088210" y="5278138"/>
              <a:ext cx="49450" cy="0"/>
            </a:xfrm>
            <a:custGeom>
              <a:avLst/>
              <a:gdLst/>
              <a:ahLst/>
              <a:cxnLst/>
              <a:rect l="l" t="t" r="r" b="b"/>
              <a:pathLst>
                <a:path w="53339">
                  <a:moveTo>
                    <a:pt x="53340" y="0"/>
                  </a:moveTo>
                  <a:lnTo>
                    <a:pt x="0" y="0"/>
                  </a:lnTo>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73" name="object 177">
              <a:extLst>
                <a:ext uri="{FF2B5EF4-FFF2-40B4-BE49-F238E27FC236}">
                  <a16:creationId xmlns:a16="http://schemas.microsoft.com/office/drawing/2014/main" id="{1A9D5FE2-E0B0-2EB9-BC0A-033C63B2FAE4}"/>
                </a:ext>
              </a:extLst>
            </p:cNvPr>
            <p:cNvSpPr/>
            <p:nvPr/>
          </p:nvSpPr>
          <p:spPr>
            <a:xfrm>
              <a:off x="6088210" y="5278138"/>
              <a:ext cx="49450" cy="0"/>
            </a:xfrm>
            <a:custGeom>
              <a:avLst/>
              <a:gdLst/>
              <a:ahLst/>
              <a:cxnLst/>
              <a:rect l="l" t="t" r="r" b="b"/>
              <a:pathLst>
                <a:path w="53339">
                  <a:moveTo>
                    <a:pt x="0" y="0"/>
                  </a:moveTo>
                  <a:lnTo>
                    <a:pt x="53340" y="0"/>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274" name="object 184">
              <a:extLst>
                <a:ext uri="{FF2B5EF4-FFF2-40B4-BE49-F238E27FC236}">
                  <a16:creationId xmlns:a16="http://schemas.microsoft.com/office/drawing/2014/main" id="{11FCAC2E-8A6B-1916-DEC4-C756BE44AA36}"/>
                </a:ext>
              </a:extLst>
            </p:cNvPr>
            <p:cNvSpPr txBox="1"/>
            <p:nvPr/>
          </p:nvSpPr>
          <p:spPr>
            <a:xfrm>
              <a:off x="4990009" y="4298377"/>
              <a:ext cx="533947"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13.2/</a:t>
              </a:r>
              <a:r>
                <a:rPr kumimoji="0" sz="1100" b="1" i="0" u="none" strike="noStrike" kern="1200" cap="none" spc="-10" normalizeH="0" baseline="0" noProof="0" dirty="0">
                  <a:ln>
                    <a:noFill/>
                  </a:ln>
                  <a:solidFill>
                    <a:srgbClr val="830051"/>
                  </a:solidFill>
                  <a:effectLst/>
                  <a:uLnTx/>
                  <a:uFillTx/>
                  <a:latin typeface="Calibri" panose="020F0502020204030204" pitchFamily="34" charset="0"/>
                  <a:ea typeface="MS PGothic" charset="0"/>
                  <a:cs typeface="Calibri" panose="020F0502020204030204" pitchFamily="34" charset="0"/>
                </a:rPr>
                <a:t>1.1</a:t>
              </a:r>
              <a:endParaRPr kumimoji="0"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75" name="object 185">
              <a:extLst>
                <a:ext uri="{FF2B5EF4-FFF2-40B4-BE49-F238E27FC236}">
                  <a16:creationId xmlns:a16="http://schemas.microsoft.com/office/drawing/2014/main" id="{AF3681BE-A19B-BC1F-37B8-3FC3068E54F0}"/>
                </a:ext>
              </a:extLst>
            </p:cNvPr>
            <p:cNvSpPr txBox="1"/>
            <p:nvPr/>
          </p:nvSpPr>
          <p:spPr>
            <a:xfrm>
              <a:off x="5001065" y="4542797"/>
              <a:ext cx="533947"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a:ln>
                    <a:noFill/>
                  </a:ln>
                  <a:solidFill>
                    <a:srgbClr val="3F4444"/>
                  </a:solidFill>
                  <a:effectLst/>
                  <a:uLnTx/>
                  <a:uFillTx/>
                  <a:latin typeface="Calibri" panose="020F0502020204030204" pitchFamily="34" charset="0"/>
                  <a:ea typeface="MS PGothic" charset="0"/>
                  <a:cs typeface="Calibri" panose="020F0502020204030204" pitchFamily="34" charset="0"/>
                </a:rPr>
                <a:t>12.4/</a:t>
              </a:r>
              <a:r>
                <a:rPr kumimoji="0" sz="1100" b="1" i="0" u="none" strike="noStrike" kern="1200" cap="none" spc="-10" normalizeH="0" baseline="0" noProof="0">
                  <a:ln>
                    <a:noFill/>
                  </a:ln>
                  <a:solidFill>
                    <a:srgbClr val="830051"/>
                  </a:solidFill>
                  <a:effectLst/>
                  <a:uLnTx/>
                  <a:uFillTx/>
                  <a:latin typeface="Calibri" panose="020F0502020204030204" pitchFamily="34" charset="0"/>
                  <a:ea typeface="MS PGothic" charset="0"/>
                  <a:cs typeface="Calibri" panose="020F0502020204030204" pitchFamily="34" charset="0"/>
                </a:rPr>
                <a:t>0.6</a:t>
              </a:r>
              <a:endParaRPr kumimoji="0"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276" name="Group 275">
              <a:extLst>
                <a:ext uri="{FF2B5EF4-FFF2-40B4-BE49-F238E27FC236}">
                  <a16:creationId xmlns:a16="http://schemas.microsoft.com/office/drawing/2014/main" id="{04630FA2-0F56-02CE-B9DE-1B78D94BF621}"/>
                </a:ext>
              </a:extLst>
            </p:cNvPr>
            <p:cNvGrpSpPr/>
            <p:nvPr/>
          </p:nvGrpSpPr>
          <p:grpSpPr>
            <a:xfrm>
              <a:off x="5098030" y="4808714"/>
              <a:ext cx="493281" cy="169277"/>
              <a:chOff x="5164455" y="4972671"/>
              <a:chExt cx="532080" cy="182592"/>
            </a:xfrm>
          </p:grpSpPr>
          <p:sp>
            <p:nvSpPr>
              <p:cNvPr id="292" name="Rectangle 53">
                <a:extLst>
                  <a:ext uri="{FF2B5EF4-FFF2-40B4-BE49-F238E27FC236}">
                    <a16:creationId xmlns:a16="http://schemas.microsoft.com/office/drawing/2014/main" id="{2969EC3C-26CD-53B9-D31B-BA4591BC1645}"/>
                  </a:ext>
                </a:extLst>
              </p:cNvPr>
              <p:cNvSpPr/>
              <p:nvPr/>
            </p:nvSpPr>
            <p:spPr bwMode="auto">
              <a:xfrm>
                <a:off x="5164455" y="4972671"/>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10.4/</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93" name="Rectangle 54">
                <a:extLst>
                  <a:ext uri="{FF2B5EF4-FFF2-40B4-BE49-F238E27FC236}">
                    <a16:creationId xmlns:a16="http://schemas.microsoft.com/office/drawing/2014/main" id="{094D32BF-4F10-B6B7-59AD-458AE9B2FCD7}"/>
                  </a:ext>
                </a:extLst>
              </p:cNvPr>
              <p:cNvSpPr/>
              <p:nvPr/>
            </p:nvSpPr>
            <p:spPr bwMode="auto">
              <a:xfrm>
                <a:off x="5499419" y="4972671"/>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830051"/>
                    </a:solidFill>
                    <a:effectLst/>
                    <a:uLnTx/>
                    <a:uFillTx/>
                    <a:latin typeface="Calibri" panose="020F0502020204030204" pitchFamily="34" charset="0"/>
                    <a:ea typeface="MS PGothic" charset="0"/>
                    <a:cs typeface="Calibri" panose="020F0502020204030204" pitchFamily="34" charset="0"/>
                  </a:rPr>
                  <a:t>2.0</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277" name="Group 276">
              <a:extLst>
                <a:ext uri="{FF2B5EF4-FFF2-40B4-BE49-F238E27FC236}">
                  <a16:creationId xmlns:a16="http://schemas.microsoft.com/office/drawing/2014/main" id="{E40840D4-BE0B-5742-A0FF-B2D471868645}"/>
                </a:ext>
              </a:extLst>
            </p:cNvPr>
            <p:cNvGrpSpPr/>
            <p:nvPr/>
          </p:nvGrpSpPr>
          <p:grpSpPr>
            <a:xfrm>
              <a:off x="5098030" y="5063082"/>
              <a:ext cx="493281" cy="169277"/>
              <a:chOff x="5164455" y="5237004"/>
              <a:chExt cx="532080" cy="182592"/>
            </a:xfrm>
          </p:grpSpPr>
          <p:sp>
            <p:nvSpPr>
              <p:cNvPr id="290" name="Rectangle 55">
                <a:extLst>
                  <a:ext uri="{FF2B5EF4-FFF2-40B4-BE49-F238E27FC236}">
                    <a16:creationId xmlns:a16="http://schemas.microsoft.com/office/drawing/2014/main" id="{3AB412FB-4ACA-CAEA-29AF-E1705AC14B96}"/>
                  </a:ext>
                </a:extLst>
              </p:cNvPr>
              <p:cNvSpPr/>
              <p:nvPr/>
            </p:nvSpPr>
            <p:spPr bwMode="auto">
              <a:xfrm>
                <a:off x="5164455" y="5237004"/>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S PGothic" charset="0"/>
                    <a:cs typeface="Calibri" panose="020F0502020204030204" pitchFamily="34" charset="0"/>
                  </a:rPr>
                  <a:t>10.1/</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91" name="Rectangle 56">
                <a:extLst>
                  <a:ext uri="{FF2B5EF4-FFF2-40B4-BE49-F238E27FC236}">
                    <a16:creationId xmlns:a16="http://schemas.microsoft.com/office/drawing/2014/main" id="{D9BFC856-4DBA-2E6D-ECDC-4608FB75E83A}"/>
                  </a:ext>
                </a:extLst>
              </p:cNvPr>
              <p:cNvSpPr/>
              <p:nvPr/>
            </p:nvSpPr>
            <p:spPr bwMode="auto">
              <a:xfrm>
                <a:off x="5499419" y="5237004"/>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830051"/>
                    </a:solidFill>
                    <a:effectLst/>
                    <a:uLnTx/>
                    <a:uFillTx/>
                    <a:latin typeface="Calibri" panose="020F0502020204030204" pitchFamily="34" charset="0"/>
                    <a:ea typeface="MS PGothic" charset="0"/>
                    <a:cs typeface="Calibri" panose="020F0502020204030204" pitchFamily="34" charset="0"/>
                  </a:rPr>
                  <a:t>1.4</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sp>
          <p:nvSpPr>
            <p:cNvPr id="278" name="object 183">
              <a:extLst>
                <a:ext uri="{FF2B5EF4-FFF2-40B4-BE49-F238E27FC236}">
                  <a16:creationId xmlns:a16="http://schemas.microsoft.com/office/drawing/2014/main" id="{0B1BCF0F-A2A7-2DE9-834D-9F38EA509BE7}"/>
                </a:ext>
              </a:extLst>
            </p:cNvPr>
            <p:cNvSpPr txBox="1"/>
            <p:nvPr/>
          </p:nvSpPr>
          <p:spPr>
            <a:xfrm>
              <a:off x="4933756" y="4035326"/>
              <a:ext cx="533947"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a:ln>
                    <a:noFill/>
                  </a:ln>
                  <a:solidFill>
                    <a:srgbClr val="3F4444"/>
                  </a:solidFill>
                  <a:effectLst/>
                  <a:uLnTx/>
                  <a:uFillTx/>
                  <a:latin typeface="Calibri" panose="020F0502020204030204" pitchFamily="34" charset="0"/>
                  <a:ea typeface="MS PGothic" charset="0"/>
                  <a:cs typeface="Calibri" panose="020F0502020204030204" pitchFamily="34" charset="0"/>
                </a:rPr>
                <a:t>14.6/</a:t>
              </a:r>
              <a:r>
                <a:rPr kumimoji="0" sz="1100" b="1" i="0" u="none" strike="noStrike" kern="1200" cap="none" spc="-10" normalizeH="0" baseline="0" noProof="0">
                  <a:ln>
                    <a:noFill/>
                  </a:ln>
                  <a:solidFill>
                    <a:srgbClr val="830051"/>
                  </a:solidFill>
                  <a:effectLst/>
                  <a:uLnTx/>
                  <a:uFillTx/>
                  <a:latin typeface="Calibri" panose="020F0502020204030204" pitchFamily="34" charset="0"/>
                  <a:ea typeface="MS PGothic" charset="0"/>
                  <a:cs typeface="Calibri" panose="020F0502020204030204" pitchFamily="34" charset="0"/>
                </a:rPr>
                <a:t>2.0</a:t>
              </a:r>
              <a:endParaRPr kumimoji="0"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279" name="Group 278">
              <a:extLst>
                <a:ext uri="{FF2B5EF4-FFF2-40B4-BE49-F238E27FC236}">
                  <a16:creationId xmlns:a16="http://schemas.microsoft.com/office/drawing/2014/main" id="{4D840173-EFBA-FFF3-16E0-9134B6F34DB8}"/>
                </a:ext>
              </a:extLst>
            </p:cNvPr>
            <p:cNvGrpSpPr/>
            <p:nvPr/>
          </p:nvGrpSpPr>
          <p:grpSpPr>
            <a:xfrm>
              <a:off x="6752328" y="4291923"/>
              <a:ext cx="515928" cy="169277"/>
              <a:chOff x="6898640" y="4425284"/>
              <a:chExt cx="556509" cy="182592"/>
            </a:xfrm>
          </p:grpSpPr>
          <p:sp>
            <p:nvSpPr>
              <p:cNvPr id="288" name="Rectangle 46">
                <a:extLst>
                  <a:ext uri="{FF2B5EF4-FFF2-40B4-BE49-F238E27FC236}">
                    <a16:creationId xmlns:a16="http://schemas.microsoft.com/office/drawing/2014/main" id="{57684813-C6A9-F422-807D-2A0CC614C77A}"/>
                  </a:ext>
                </a:extLst>
              </p:cNvPr>
              <p:cNvSpPr/>
              <p:nvPr/>
            </p:nvSpPr>
            <p:spPr bwMode="auto">
              <a:xfrm>
                <a:off x="6898640" y="4425284"/>
                <a:ext cx="27492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S PGothic" charset="0"/>
                    <a:cs typeface="Calibri" panose="020F0502020204030204" pitchFamily="34" charset="0"/>
                  </a:rPr>
                  <a:t>10.3</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89" name="Rectangle 47">
                <a:extLst>
                  <a:ext uri="{FF2B5EF4-FFF2-40B4-BE49-F238E27FC236}">
                    <a16:creationId xmlns:a16="http://schemas.microsoft.com/office/drawing/2014/main" id="{8403FCDD-54E8-310D-E409-B102CB1868D2}"/>
                  </a:ext>
                </a:extLst>
              </p:cNvPr>
              <p:cNvSpPr/>
              <p:nvPr/>
            </p:nvSpPr>
            <p:spPr bwMode="auto">
              <a:xfrm>
                <a:off x="7192328" y="4425284"/>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3F4444"/>
                    </a:solidFill>
                    <a:effectLst/>
                    <a:uLnTx/>
                    <a:uFillTx/>
                    <a:latin typeface="Calibri" panose="020F0502020204030204" pitchFamily="34" charset="0"/>
                    <a:ea typeface="MS PGothic" charset="0"/>
                    <a:cs typeface="Calibri" panose="020F0502020204030204" pitchFamily="34" charset="0"/>
                  </a:rPr>
                  <a:t>/0.6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280" name="Group 279">
              <a:extLst>
                <a:ext uri="{FF2B5EF4-FFF2-40B4-BE49-F238E27FC236}">
                  <a16:creationId xmlns:a16="http://schemas.microsoft.com/office/drawing/2014/main" id="{ED36DD6C-4D82-59D5-2FE9-1F3481B7E3D4}"/>
                </a:ext>
              </a:extLst>
            </p:cNvPr>
            <p:cNvGrpSpPr/>
            <p:nvPr/>
          </p:nvGrpSpPr>
          <p:grpSpPr>
            <a:xfrm>
              <a:off x="6582127" y="4544929"/>
              <a:ext cx="448156" cy="169277"/>
              <a:chOff x="6765290" y="4698184"/>
              <a:chExt cx="483406" cy="182592"/>
            </a:xfrm>
          </p:grpSpPr>
          <p:sp>
            <p:nvSpPr>
              <p:cNvPr id="286" name="Rectangle 48">
                <a:extLst>
                  <a:ext uri="{FF2B5EF4-FFF2-40B4-BE49-F238E27FC236}">
                    <a16:creationId xmlns:a16="http://schemas.microsoft.com/office/drawing/2014/main" id="{B07A6958-48B3-7BCC-782C-F379840A757B}"/>
                  </a:ext>
                </a:extLst>
              </p:cNvPr>
              <p:cNvSpPr/>
              <p:nvPr/>
            </p:nvSpPr>
            <p:spPr bwMode="auto">
              <a:xfrm>
                <a:off x="6765290" y="4698184"/>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S PGothic" charset="0"/>
                    <a:cs typeface="Calibri" panose="020F0502020204030204" pitchFamily="34" charset="0"/>
                  </a:rPr>
                  <a:t>6.6</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87" name="Rectangle 49">
                <a:extLst>
                  <a:ext uri="{FF2B5EF4-FFF2-40B4-BE49-F238E27FC236}">
                    <a16:creationId xmlns:a16="http://schemas.microsoft.com/office/drawing/2014/main" id="{272F373B-F2D2-73A7-9DAB-AA10B5640CDB}"/>
                  </a:ext>
                </a:extLst>
              </p:cNvPr>
              <p:cNvSpPr/>
              <p:nvPr/>
            </p:nvSpPr>
            <p:spPr bwMode="auto">
              <a:xfrm>
                <a:off x="6985875" y="4698184"/>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/0.0</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sp>
          <p:nvSpPr>
            <p:cNvPr id="281" name="object 188">
              <a:extLst>
                <a:ext uri="{FF2B5EF4-FFF2-40B4-BE49-F238E27FC236}">
                  <a16:creationId xmlns:a16="http://schemas.microsoft.com/office/drawing/2014/main" id="{C0B4931C-D149-2899-90E9-48C4D6EA4F8A}"/>
                </a:ext>
              </a:extLst>
            </p:cNvPr>
            <p:cNvSpPr txBox="1"/>
            <p:nvPr/>
          </p:nvSpPr>
          <p:spPr>
            <a:xfrm>
              <a:off x="6523922" y="4806584"/>
              <a:ext cx="455062"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10" normalizeH="0" baseline="0" noProof="0">
                  <a:ln>
                    <a:noFill/>
                  </a:ln>
                  <a:solidFill>
                    <a:srgbClr val="191B1B"/>
                  </a:solidFill>
                  <a:effectLst/>
                  <a:uLnTx/>
                  <a:uFillTx/>
                  <a:latin typeface="Calibri" panose="020F0502020204030204" pitchFamily="34" charset="0"/>
                  <a:ea typeface="MS PGothic" charset="0"/>
                  <a:cs typeface="Calibri" panose="020F0502020204030204" pitchFamily="34" charset="0"/>
                </a:rPr>
                <a:t>4.9</a:t>
              </a:r>
              <a:r>
                <a:rPr kumimoji="0" sz="1100" b="1" i="0" u="none" strike="noStrike" kern="1200" cap="none" spc="-10" normalizeH="0" baseline="0" noProof="0">
                  <a:ln>
                    <a:noFill/>
                  </a:ln>
                  <a:solidFill>
                    <a:srgbClr val="3F4444"/>
                  </a:solidFill>
                  <a:effectLst/>
                  <a:uLnTx/>
                  <a:uFillTx/>
                  <a:latin typeface="Calibri" panose="020F0502020204030204" pitchFamily="34" charset="0"/>
                  <a:ea typeface="MS PGothic" charset="0"/>
                  <a:cs typeface="Calibri" panose="020F0502020204030204" pitchFamily="34" charset="0"/>
                </a:rPr>
                <a:t>/1.1</a:t>
              </a:r>
              <a:endParaRPr kumimoji="0"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82" name="object 189">
              <a:extLst>
                <a:ext uri="{FF2B5EF4-FFF2-40B4-BE49-F238E27FC236}">
                  <a16:creationId xmlns:a16="http://schemas.microsoft.com/office/drawing/2014/main" id="{CE4824B7-567B-5F73-9415-459700989E41}"/>
                </a:ext>
              </a:extLst>
            </p:cNvPr>
            <p:cNvSpPr txBox="1"/>
            <p:nvPr/>
          </p:nvSpPr>
          <p:spPr>
            <a:xfrm>
              <a:off x="6614994" y="5050906"/>
              <a:ext cx="468541" cy="182101"/>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20" normalizeH="0" baseline="0" noProof="0" dirty="0">
                  <a:ln>
                    <a:noFill/>
                  </a:ln>
                  <a:solidFill>
                    <a:srgbClr val="191B1B"/>
                  </a:solidFill>
                  <a:effectLst/>
                  <a:uLnTx/>
                  <a:uFillTx/>
                  <a:latin typeface="Calibri" panose="020F0502020204030204" pitchFamily="34" charset="0"/>
                  <a:ea typeface="MS PGothic" charset="0"/>
                  <a:cs typeface="Calibri" panose="020F0502020204030204" pitchFamily="34" charset="0"/>
                </a:rPr>
                <a:t>6.6</a:t>
              </a:r>
              <a:r>
                <a:rPr kumimoji="0" sz="1100" b="1" i="0" u="none" strike="noStrike" kern="1200" cap="none" spc="-2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/0</a:t>
              </a:r>
              <a:r>
                <a:rPr kumimoji="0" lang="en-US" sz="1100" b="1" i="0" u="none" strike="noStrike" kern="1200" cap="none" spc="-2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.0</a:t>
              </a:r>
              <a:endParaRPr kumimoji="0"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nvGrpSpPr>
            <p:cNvPr id="283" name="Group 282">
              <a:extLst>
                <a:ext uri="{FF2B5EF4-FFF2-40B4-BE49-F238E27FC236}">
                  <a16:creationId xmlns:a16="http://schemas.microsoft.com/office/drawing/2014/main" id="{E413E669-1DF7-6528-37C5-E4E3DC4190DE}"/>
                </a:ext>
              </a:extLst>
            </p:cNvPr>
            <p:cNvGrpSpPr/>
            <p:nvPr/>
          </p:nvGrpSpPr>
          <p:grpSpPr>
            <a:xfrm>
              <a:off x="6535683" y="4037458"/>
              <a:ext cx="433510" cy="169277"/>
              <a:chOff x="6835776" y="4150797"/>
              <a:chExt cx="467608" cy="182592"/>
            </a:xfrm>
          </p:grpSpPr>
          <p:sp>
            <p:nvSpPr>
              <p:cNvPr id="284" name="Rectangle 66">
                <a:extLst>
                  <a:ext uri="{FF2B5EF4-FFF2-40B4-BE49-F238E27FC236}">
                    <a16:creationId xmlns:a16="http://schemas.microsoft.com/office/drawing/2014/main" id="{C50DE0B3-2124-312F-2C6D-1B00A3E225DE}"/>
                  </a:ext>
                </a:extLst>
              </p:cNvPr>
              <p:cNvSpPr/>
              <p:nvPr/>
            </p:nvSpPr>
            <p:spPr bwMode="auto">
              <a:xfrm>
                <a:off x="6835776" y="4150797"/>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a:ln>
                      <a:noFill/>
                    </a:ln>
                    <a:solidFill>
                      <a:srgbClr val="191B1B"/>
                    </a:solidFill>
                    <a:effectLst/>
                    <a:uLnTx/>
                    <a:uFillTx/>
                    <a:latin typeface="Calibri" panose="020F0502020204030204" pitchFamily="34" charset="0"/>
                    <a:ea typeface="MS PGothic" charset="0"/>
                    <a:cs typeface="Calibri" panose="020F0502020204030204" pitchFamily="34" charset="0"/>
                  </a:rPr>
                  <a:t>4.9</a:t>
                </a:r>
                <a:endParaRPr kumimoji="0" lang="en-US" altLang="en-US" sz="1100" b="0" i="0" u="none" strike="noStrike" kern="1200" cap="none" spc="0" normalizeH="0" baseline="0" noProof="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85" name="Rectangle 67">
                <a:extLst>
                  <a:ext uri="{FF2B5EF4-FFF2-40B4-BE49-F238E27FC236}">
                    <a16:creationId xmlns:a16="http://schemas.microsoft.com/office/drawing/2014/main" id="{656B290B-1D32-6B9D-29FD-400EFB1D84B8}"/>
                  </a:ext>
                </a:extLst>
              </p:cNvPr>
              <p:cNvSpPr/>
              <p:nvPr/>
            </p:nvSpPr>
            <p:spPr bwMode="auto">
              <a:xfrm>
                <a:off x="7040563" y="4150797"/>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/0.0</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sp>
        <p:nvSpPr>
          <p:cNvPr id="294" name="Rectangle 12">
            <a:extLst>
              <a:ext uri="{FF2B5EF4-FFF2-40B4-BE49-F238E27FC236}">
                <a16:creationId xmlns:a16="http://schemas.microsoft.com/office/drawing/2014/main" id="{8318EC0A-8BA6-073C-AA8E-143508CBBB96}"/>
              </a:ext>
            </a:extLst>
          </p:cNvPr>
          <p:cNvSpPr/>
          <p:nvPr/>
        </p:nvSpPr>
        <p:spPr bwMode="auto">
          <a:xfrm>
            <a:off x="5171846" y="1624017"/>
            <a:ext cx="592245" cy="22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no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Grade 3*</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95" name="Rectangle 294">
            <a:extLst>
              <a:ext uri="{FF2B5EF4-FFF2-40B4-BE49-F238E27FC236}">
                <a16:creationId xmlns:a16="http://schemas.microsoft.com/office/drawing/2014/main" id="{9FA9BD3C-455D-6A07-93D6-9B15D8C56E84}"/>
              </a:ext>
            </a:extLst>
          </p:cNvPr>
          <p:cNvSpPr/>
          <p:nvPr/>
        </p:nvSpPr>
        <p:spPr>
          <a:xfrm>
            <a:off x="717938" y="1921160"/>
            <a:ext cx="5362754" cy="258568"/>
          </a:xfrm>
          <a:prstGeom prst="rect">
            <a:avLst/>
          </a:prstGeom>
          <a:noFill/>
          <a:ln w="9525">
            <a:solidFill>
              <a:srgbClr val="8300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6" name="object 200">
            <a:extLst>
              <a:ext uri="{FF2B5EF4-FFF2-40B4-BE49-F238E27FC236}">
                <a16:creationId xmlns:a16="http://schemas.microsoft.com/office/drawing/2014/main" id="{76FBF867-B7E4-AA33-4A0E-674806D62732}"/>
              </a:ext>
            </a:extLst>
          </p:cNvPr>
          <p:cNvSpPr txBox="1"/>
          <p:nvPr/>
        </p:nvSpPr>
        <p:spPr>
          <a:xfrm>
            <a:off x="6256507" y="1336400"/>
            <a:ext cx="5210984" cy="225889"/>
          </a:xfrm>
          <a:prstGeom prst="rect">
            <a:avLst/>
          </a:prstGeom>
        </p:spPr>
        <p:txBody>
          <a:bodyPr vert="horz" wrap="square" lIns="0" tIns="12700" rIns="0" bIns="0" rtlCol="0">
            <a:spAutoFit/>
          </a:bodyPr>
          <a:lstStyle/>
          <a:p>
            <a:pPr marL="12700" marR="0" lvl="0" indent="0" algn="ctr" defTabSz="914400" rtl="0" eaLnBrk="1" fontAlgn="auto" latinLnBrk="0" hangingPunct="1">
              <a:lnSpc>
                <a:spcPct val="100000"/>
              </a:lnSpc>
              <a:spcBef>
                <a:spcPts val="100"/>
              </a:spcBef>
              <a:spcAft>
                <a:spcPts val="0"/>
              </a:spcAft>
              <a:buClrTx/>
              <a:buSzTx/>
              <a:buFontTx/>
              <a:buNone/>
              <a:tabLst>
                <a:tab pos="4448175" algn="l"/>
              </a:tabLst>
              <a:defRPr/>
            </a:pPr>
            <a:r>
              <a:rPr kumimoji="0" sz="15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Placebo</a:t>
            </a:r>
            <a:r>
              <a:rPr kumimoji="0" sz="1500" b="1" i="0" u="none" strike="noStrike" kern="1200" cap="none" spc="-1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a:t>
            </a:r>
            <a:r>
              <a:rPr kumimoji="0" sz="1500" b="1" i="0" u="none" strike="noStrike" kern="1200" cap="none" spc="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a:t>
            </a:r>
            <a:r>
              <a:rPr kumimoji="0" sz="1500" b="1" i="0" u="none" strike="noStrike" kern="1200" cap="none" spc="0" normalizeH="0" baseline="0" noProof="0" dirty="0" err="1">
                <a:ln>
                  <a:noFill/>
                </a:ln>
                <a:solidFill>
                  <a:srgbClr val="FFFFFF"/>
                </a:solidFill>
                <a:effectLst/>
                <a:uLnTx/>
                <a:uFillTx/>
                <a:latin typeface="Calibri" panose="020F0502020204030204" pitchFamily="34" charset="0"/>
                <a:ea typeface="MS PGothic" charset="0"/>
                <a:cs typeface="Calibri" panose="020F0502020204030204" pitchFamily="34" charset="0"/>
              </a:rPr>
              <a:t>fulvestrant</a:t>
            </a:r>
            <a:r>
              <a:rPr kumimoji="0" sz="1500" b="1" i="0" u="none" strike="noStrike" kern="1200" cap="none" spc="15"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 </a:t>
            </a:r>
            <a:r>
              <a:rPr kumimoji="0" sz="1500" b="0" i="0" u="none" strike="noStrike" kern="1200" cap="none" spc="-10" normalizeH="0" baseline="0" noProof="0" dirty="0">
                <a:ln>
                  <a:noFill/>
                </a:ln>
                <a:solidFill>
                  <a:srgbClr val="FFFFFF"/>
                </a:solidFill>
                <a:effectLst/>
                <a:uLnTx/>
                <a:uFillTx/>
                <a:latin typeface="Calibri" panose="020F0502020204030204" pitchFamily="34" charset="0"/>
                <a:ea typeface="MS PGothic" charset="0"/>
                <a:cs typeface="Calibri" panose="020F0502020204030204" pitchFamily="34" charset="0"/>
              </a:rPr>
              <a:t>(N=350)</a:t>
            </a:r>
            <a:endParaRPr kumimoji="0"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297" name="Rectangle 296">
            <a:extLst>
              <a:ext uri="{FF2B5EF4-FFF2-40B4-BE49-F238E27FC236}">
                <a16:creationId xmlns:a16="http://schemas.microsoft.com/office/drawing/2014/main" id="{A9318503-B226-93DF-B7BE-1775FF2BC286}"/>
              </a:ext>
            </a:extLst>
          </p:cNvPr>
          <p:cNvSpPr/>
          <p:nvPr/>
        </p:nvSpPr>
        <p:spPr>
          <a:xfrm>
            <a:off x="717938" y="2181598"/>
            <a:ext cx="5362754" cy="258568"/>
          </a:xfrm>
          <a:prstGeom prst="rect">
            <a:avLst/>
          </a:prstGeom>
          <a:noFill/>
          <a:ln w="9525">
            <a:solidFill>
              <a:srgbClr val="8300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8" name="Rectangle 297">
            <a:extLst>
              <a:ext uri="{FF2B5EF4-FFF2-40B4-BE49-F238E27FC236}">
                <a16:creationId xmlns:a16="http://schemas.microsoft.com/office/drawing/2014/main" id="{C757F16D-5794-F4E0-902C-19951D02D87C}"/>
              </a:ext>
            </a:extLst>
          </p:cNvPr>
          <p:cNvSpPr/>
          <p:nvPr/>
        </p:nvSpPr>
        <p:spPr>
          <a:xfrm>
            <a:off x="717938" y="3705198"/>
            <a:ext cx="5362754" cy="258568"/>
          </a:xfrm>
          <a:prstGeom prst="rect">
            <a:avLst/>
          </a:prstGeom>
          <a:noFill/>
          <a:ln w="9525">
            <a:solidFill>
              <a:srgbClr val="8300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9" name="object 58">
            <a:extLst>
              <a:ext uri="{FF2B5EF4-FFF2-40B4-BE49-F238E27FC236}">
                <a16:creationId xmlns:a16="http://schemas.microsoft.com/office/drawing/2014/main" id="{D87DFB8F-D548-AA35-6EE3-25BF81FEBC32}"/>
              </a:ext>
            </a:extLst>
          </p:cNvPr>
          <p:cNvSpPr/>
          <p:nvPr/>
        </p:nvSpPr>
        <p:spPr>
          <a:xfrm>
            <a:off x="6270161" y="1920271"/>
            <a:ext cx="45719" cy="3364495"/>
          </a:xfrm>
          <a:custGeom>
            <a:avLst/>
            <a:gdLst/>
            <a:ahLst/>
            <a:cxnLst/>
            <a:rect l="l" t="t" r="r" b="b"/>
            <a:pathLst>
              <a:path h="4069079">
                <a:moveTo>
                  <a:pt x="0" y="0"/>
                </a:moveTo>
                <a:lnTo>
                  <a:pt x="0" y="4068577"/>
                </a:lnTo>
              </a:path>
            </a:pathLst>
          </a:custGeom>
          <a:ln w="9525">
            <a:solidFill>
              <a:srgbClr val="3F444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panose="020B0604020202020204"/>
              <a:ea typeface="MS PGothic" charset="0"/>
              <a:cs typeface="+mn-cs"/>
            </a:endParaRPr>
          </a:p>
        </p:txBody>
      </p:sp>
      <p:sp>
        <p:nvSpPr>
          <p:cNvPr id="300" name="Rectangle 299">
            <a:extLst>
              <a:ext uri="{FF2B5EF4-FFF2-40B4-BE49-F238E27FC236}">
                <a16:creationId xmlns:a16="http://schemas.microsoft.com/office/drawing/2014/main" id="{CE1BB4EE-8122-0378-51E1-1BD62D4ABA4B}"/>
              </a:ext>
            </a:extLst>
          </p:cNvPr>
          <p:cNvSpPr/>
          <p:nvPr/>
        </p:nvSpPr>
        <p:spPr>
          <a:xfrm>
            <a:off x="10443582" y="5060338"/>
            <a:ext cx="230879" cy="50272"/>
          </a:xfrm>
          <a:prstGeom prst="rect">
            <a:avLst/>
          </a:prstGeom>
          <a:noFill/>
          <a:ln w="9525">
            <a:solidFill>
              <a:srgbClr val="83005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1" name="object 178">
            <a:extLst>
              <a:ext uri="{FF2B5EF4-FFF2-40B4-BE49-F238E27FC236}">
                <a16:creationId xmlns:a16="http://schemas.microsoft.com/office/drawing/2014/main" id="{DE6D2FBB-AB92-91EC-A567-E980082BA1AA}"/>
              </a:ext>
            </a:extLst>
          </p:cNvPr>
          <p:cNvSpPr txBox="1"/>
          <p:nvPr/>
        </p:nvSpPr>
        <p:spPr>
          <a:xfrm>
            <a:off x="10750375" y="4921146"/>
            <a:ext cx="723687" cy="247375"/>
          </a:xfrm>
          <a:prstGeom prst="rect">
            <a:avLst/>
          </a:prstGeom>
        </p:spPr>
        <p:txBody>
          <a:bodyPr vert="horz" wrap="square" lIns="0" tIns="12700" rIns="0" bIns="0" rtlCol="0" anchor="ctr">
            <a:spAutoFit/>
          </a:bodyPr>
          <a:lstStyle/>
          <a:p>
            <a:pPr marL="0" marR="5715" lvl="0" indent="-71120" algn="l"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w="0"/>
                <a:solidFill>
                  <a:srgbClr val="3F4444"/>
                </a:solidFill>
                <a:effectLst/>
                <a:uLnTx/>
                <a:uFillTx/>
                <a:latin typeface="Calibri" panose="020F0502020204030204" pitchFamily="34" charset="0"/>
                <a:ea typeface="MS PGothic" charset="0"/>
                <a:cs typeface="Calibri" panose="020F0502020204030204" pitchFamily="34" charset="0"/>
              </a:rPr>
              <a:t>= Key AEs</a:t>
            </a:r>
          </a:p>
        </p:txBody>
      </p:sp>
      <p:sp>
        <p:nvSpPr>
          <p:cNvPr id="302" name="object 96">
            <a:extLst>
              <a:ext uri="{FF2B5EF4-FFF2-40B4-BE49-F238E27FC236}">
                <a16:creationId xmlns:a16="http://schemas.microsoft.com/office/drawing/2014/main" id="{005AD45B-2F68-540F-BB64-099854E6D8D9}"/>
              </a:ext>
            </a:extLst>
          </p:cNvPr>
          <p:cNvSpPr/>
          <p:nvPr/>
        </p:nvSpPr>
        <p:spPr>
          <a:xfrm>
            <a:off x="5878710" y="2234252"/>
            <a:ext cx="209576" cy="141049"/>
          </a:xfrm>
          <a:custGeom>
            <a:avLst/>
            <a:gdLst/>
            <a:ahLst/>
            <a:cxnLst/>
            <a:rect l="l" t="t" r="r" b="b"/>
            <a:pathLst>
              <a:path w="226060" h="160655">
                <a:moveTo>
                  <a:pt x="225978" y="160559"/>
                </a:moveTo>
                <a:lnTo>
                  <a:pt x="0" y="160559"/>
                </a:lnTo>
                <a:lnTo>
                  <a:pt x="0" y="0"/>
                </a:lnTo>
                <a:lnTo>
                  <a:pt x="225978" y="0"/>
                </a:lnTo>
                <a:lnTo>
                  <a:pt x="225978" y="160559"/>
                </a:lnTo>
                <a:close/>
              </a:path>
            </a:pathLst>
          </a:custGeom>
          <a:solidFill>
            <a:srgbClr val="830051"/>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303" name="object 97">
            <a:extLst>
              <a:ext uri="{FF2B5EF4-FFF2-40B4-BE49-F238E27FC236}">
                <a16:creationId xmlns:a16="http://schemas.microsoft.com/office/drawing/2014/main" id="{9B7485F5-51DF-21D1-E59E-C849CECA5474}"/>
              </a:ext>
            </a:extLst>
          </p:cNvPr>
          <p:cNvSpPr/>
          <p:nvPr/>
        </p:nvSpPr>
        <p:spPr>
          <a:xfrm>
            <a:off x="5680850" y="2234250"/>
            <a:ext cx="198390" cy="141049"/>
          </a:xfrm>
          <a:custGeom>
            <a:avLst/>
            <a:gdLst/>
            <a:ahLst/>
            <a:cxnLst/>
            <a:rect l="l" t="t" r="r" b="b"/>
            <a:pathLst>
              <a:path w="213995" h="160655">
                <a:moveTo>
                  <a:pt x="213424" y="160559"/>
                </a:moveTo>
                <a:lnTo>
                  <a:pt x="0" y="160559"/>
                </a:lnTo>
                <a:lnTo>
                  <a:pt x="0" y="0"/>
                </a:lnTo>
                <a:lnTo>
                  <a:pt x="213424" y="0"/>
                </a:lnTo>
                <a:lnTo>
                  <a:pt x="213424" y="160559"/>
                </a:lnTo>
                <a:close/>
              </a:path>
            </a:pathLst>
          </a:custGeom>
          <a:solidFill>
            <a:srgbClr val="B566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304" name="object 98">
            <a:extLst>
              <a:ext uri="{FF2B5EF4-FFF2-40B4-BE49-F238E27FC236}">
                <a16:creationId xmlns:a16="http://schemas.microsoft.com/office/drawing/2014/main" id="{D08C0CA2-2E50-B9DE-A9CE-57A58E1BE899}"/>
              </a:ext>
            </a:extLst>
          </p:cNvPr>
          <p:cNvSpPr/>
          <p:nvPr/>
        </p:nvSpPr>
        <p:spPr>
          <a:xfrm>
            <a:off x="4691674" y="2234250"/>
            <a:ext cx="993053" cy="140955"/>
          </a:xfrm>
          <a:custGeom>
            <a:avLst/>
            <a:gdLst/>
            <a:ahLst/>
            <a:cxnLst/>
            <a:rect l="l" t="t" r="r" b="b"/>
            <a:pathLst>
              <a:path w="481329" h="160655">
                <a:moveTo>
                  <a:pt x="481250" y="160559"/>
                </a:moveTo>
                <a:lnTo>
                  <a:pt x="0" y="160559"/>
                </a:lnTo>
                <a:lnTo>
                  <a:pt x="0" y="0"/>
                </a:lnTo>
                <a:lnTo>
                  <a:pt x="481250" y="0"/>
                </a:lnTo>
                <a:lnTo>
                  <a:pt x="481250" y="160559"/>
                </a:lnTo>
                <a:close/>
              </a:path>
            </a:pathLst>
          </a:custGeom>
          <a:solidFill>
            <a:srgbClr val="E0BFD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grpSp>
        <p:nvGrpSpPr>
          <p:cNvPr id="305" name="Group 304">
            <a:extLst>
              <a:ext uri="{FF2B5EF4-FFF2-40B4-BE49-F238E27FC236}">
                <a16:creationId xmlns:a16="http://schemas.microsoft.com/office/drawing/2014/main" id="{2930FFE4-8784-7B45-349C-C1627DF313DF}"/>
              </a:ext>
            </a:extLst>
          </p:cNvPr>
          <p:cNvGrpSpPr/>
          <p:nvPr/>
        </p:nvGrpSpPr>
        <p:grpSpPr>
          <a:xfrm>
            <a:off x="4007897" y="2212526"/>
            <a:ext cx="563943" cy="169277"/>
            <a:chOff x="4686447" y="2224626"/>
            <a:chExt cx="608301" cy="182592"/>
          </a:xfrm>
        </p:grpSpPr>
        <p:sp>
          <p:nvSpPr>
            <p:cNvPr id="306" name="Rectangle 27">
              <a:extLst>
                <a:ext uri="{FF2B5EF4-FFF2-40B4-BE49-F238E27FC236}">
                  <a16:creationId xmlns:a16="http://schemas.microsoft.com/office/drawing/2014/main" id="{EE1531DD-B54D-3ABC-0392-D2DF9FF5C824}"/>
                </a:ext>
              </a:extLst>
            </p:cNvPr>
            <p:cNvSpPr/>
            <p:nvPr/>
          </p:nvSpPr>
          <p:spPr bwMode="auto">
            <a:xfrm>
              <a:off x="4686447" y="2224626"/>
              <a:ext cx="34063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38.0/</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307" name="Rectangle 28">
              <a:extLst>
                <a:ext uri="{FF2B5EF4-FFF2-40B4-BE49-F238E27FC236}">
                  <a16:creationId xmlns:a16="http://schemas.microsoft.com/office/drawing/2014/main" id="{1E409DE2-8F9A-5BAB-BE50-1465F1715E00}"/>
                </a:ext>
              </a:extLst>
            </p:cNvPr>
            <p:cNvSpPr/>
            <p:nvPr/>
          </p:nvSpPr>
          <p:spPr bwMode="auto">
            <a:xfrm>
              <a:off x="5019822" y="2224626"/>
              <a:ext cx="27492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830051"/>
                  </a:solidFill>
                  <a:effectLst/>
                  <a:uLnTx/>
                  <a:uFillTx/>
                  <a:latin typeface="Calibri" panose="020F0502020204030204" pitchFamily="34" charset="0"/>
                  <a:ea typeface="MS PGothic" charset="0"/>
                  <a:cs typeface="Calibri" panose="020F0502020204030204" pitchFamily="34" charset="0"/>
                </a:rPr>
                <a:t>12.1</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grpSp>
        <p:nvGrpSpPr>
          <p:cNvPr id="308" name="Group 307">
            <a:extLst>
              <a:ext uri="{FF2B5EF4-FFF2-40B4-BE49-F238E27FC236}">
                <a16:creationId xmlns:a16="http://schemas.microsoft.com/office/drawing/2014/main" id="{1BD7162F-F4D1-57A2-2B33-9AC6509A3A4C}"/>
              </a:ext>
            </a:extLst>
          </p:cNvPr>
          <p:cNvGrpSpPr/>
          <p:nvPr/>
        </p:nvGrpSpPr>
        <p:grpSpPr>
          <a:xfrm>
            <a:off x="6493120" y="2212526"/>
            <a:ext cx="413805" cy="169277"/>
            <a:chOff x="6759722" y="2224626"/>
            <a:chExt cx="446353" cy="182592"/>
          </a:xfrm>
        </p:grpSpPr>
        <p:sp>
          <p:nvSpPr>
            <p:cNvPr id="309" name="Rectangle 29">
              <a:extLst>
                <a:ext uri="{FF2B5EF4-FFF2-40B4-BE49-F238E27FC236}">
                  <a16:creationId xmlns:a16="http://schemas.microsoft.com/office/drawing/2014/main" id="{E4BEF64A-8E2D-7F2F-9DCD-140F4AE4AEC1}"/>
                </a:ext>
              </a:extLst>
            </p:cNvPr>
            <p:cNvSpPr/>
            <p:nvPr/>
          </p:nvSpPr>
          <p:spPr bwMode="auto">
            <a:xfrm>
              <a:off x="6759722" y="2224626"/>
              <a:ext cx="262821"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191B1B"/>
                  </a:solidFill>
                  <a:effectLst/>
                  <a:uLnTx/>
                  <a:uFillTx/>
                  <a:latin typeface="Calibri" panose="020F0502020204030204" pitchFamily="34" charset="0"/>
                  <a:ea typeface="MS PGothic" charset="0"/>
                  <a:cs typeface="Calibri" panose="020F0502020204030204" pitchFamily="34" charset="0"/>
                </a:rPr>
                <a:t>7.1/</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sp>
          <p:nvSpPr>
            <p:cNvPr id="310" name="Rectangle 30">
              <a:extLst>
                <a:ext uri="{FF2B5EF4-FFF2-40B4-BE49-F238E27FC236}">
                  <a16:creationId xmlns:a16="http://schemas.microsoft.com/office/drawing/2014/main" id="{EAFE781D-FC3C-1915-003C-FE99F3F90231}"/>
                </a:ext>
              </a:extLst>
            </p:cNvPr>
            <p:cNvSpPr/>
            <p:nvPr/>
          </p:nvSpPr>
          <p:spPr bwMode="auto">
            <a:xfrm>
              <a:off x="7008959" y="2224626"/>
              <a:ext cx="197116" cy="18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1" i="0" u="none" strike="noStrike" kern="1200" cap="none" spc="0" normalizeH="0" baseline="0" noProof="0" dirty="0">
                  <a:ln>
                    <a:noFill/>
                  </a:ln>
                  <a:solidFill>
                    <a:srgbClr val="3F4444"/>
                  </a:solidFill>
                  <a:effectLst/>
                  <a:uLnTx/>
                  <a:uFillTx/>
                  <a:latin typeface="Calibri" panose="020F0502020204030204" pitchFamily="34" charset="0"/>
                  <a:ea typeface="MS PGothic" charset="0"/>
                  <a:cs typeface="Calibri" panose="020F0502020204030204" pitchFamily="34" charset="0"/>
                </a:rPr>
                <a:t>0.3</a:t>
              </a:r>
              <a:endParaRPr kumimoji="0" lang="en-US" altLang="en-US" sz="11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endParaRPr>
            </a:p>
          </p:txBody>
        </p:sp>
      </p:grpSp>
      <p:sp>
        <p:nvSpPr>
          <p:cNvPr id="311" name="object 8">
            <a:extLst>
              <a:ext uri="{FF2B5EF4-FFF2-40B4-BE49-F238E27FC236}">
                <a16:creationId xmlns:a16="http://schemas.microsoft.com/office/drawing/2014/main" id="{BBC46FE0-3839-704C-C7CE-32B7F4810365}"/>
              </a:ext>
            </a:extLst>
          </p:cNvPr>
          <p:cNvSpPr/>
          <p:nvPr/>
        </p:nvSpPr>
        <p:spPr>
          <a:xfrm>
            <a:off x="6270162" y="2235830"/>
            <a:ext cx="22959" cy="141049"/>
          </a:xfrm>
          <a:custGeom>
            <a:avLst/>
            <a:gdLst/>
            <a:ahLst/>
            <a:cxnLst/>
            <a:rect l="l" t="t" r="r" b="b"/>
            <a:pathLst>
              <a:path w="24764" h="160655">
                <a:moveTo>
                  <a:pt x="24517" y="160559"/>
                </a:moveTo>
                <a:lnTo>
                  <a:pt x="0" y="160559"/>
                </a:lnTo>
                <a:lnTo>
                  <a:pt x="0" y="0"/>
                </a:lnTo>
                <a:lnTo>
                  <a:pt x="24517" y="0"/>
                </a:lnTo>
                <a:lnTo>
                  <a:pt x="24517" y="160559"/>
                </a:lnTo>
                <a:close/>
              </a:path>
            </a:pathLst>
          </a:custGeom>
          <a:solidFill>
            <a:srgbClr val="3F444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312" name="object 12">
            <a:extLst>
              <a:ext uri="{FF2B5EF4-FFF2-40B4-BE49-F238E27FC236}">
                <a16:creationId xmlns:a16="http://schemas.microsoft.com/office/drawing/2014/main" id="{11ACD584-713E-8031-4C0C-F95234D8EA61}"/>
              </a:ext>
            </a:extLst>
          </p:cNvPr>
          <p:cNvSpPr/>
          <p:nvPr/>
        </p:nvSpPr>
        <p:spPr>
          <a:xfrm>
            <a:off x="6281528" y="2234252"/>
            <a:ext cx="41797" cy="141049"/>
          </a:xfrm>
          <a:custGeom>
            <a:avLst/>
            <a:gdLst/>
            <a:ahLst/>
            <a:cxnLst/>
            <a:rect l="l" t="t" r="r" b="b"/>
            <a:pathLst>
              <a:path w="45085" h="160655">
                <a:moveTo>
                  <a:pt x="44949" y="160559"/>
                </a:moveTo>
                <a:lnTo>
                  <a:pt x="0" y="160559"/>
                </a:lnTo>
                <a:lnTo>
                  <a:pt x="0" y="0"/>
                </a:lnTo>
                <a:lnTo>
                  <a:pt x="44949" y="0"/>
                </a:lnTo>
                <a:lnTo>
                  <a:pt x="44949" y="160559"/>
                </a:lnTo>
                <a:close/>
              </a:path>
            </a:pathLst>
          </a:custGeom>
          <a:solidFill>
            <a:srgbClr val="89929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313" name="object 13">
            <a:extLst>
              <a:ext uri="{FF2B5EF4-FFF2-40B4-BE49-F238E27FC236}">
                <a16:creationId xmlns:a16="http://schemas.microsoft.com/office/drawing/2014/main" id="{500F7773-5AEC-75EF-BC57-15276BF6AC35}"/>
              </a:ext>
            </a:extLst>
          </p:cNvPr>
          <p:cNvSpPr/>
          <p:nvPr/>
        </p:nvSpPr>
        <p:spPr>
          <a:xfrm>
            <a:off x="6323200" y="2234252"/>
            <a:ext cx="110086" cy="141049"/>
          </a:xfrm>
          <a:custGeom>
            <a:avLst/>
            <a:gdLst/>
            <a:ahLst/>
            <a:cxnLst/>
            <a:rect l="l" t="t" r="r" b="b"/>
            <a:pathLst>
              <a:path w="118745" h="160655">
                <a:moveTo>
                  <a:pt x="118504" y="160559"/>
                </a:moveTo>
                <a:lnTo>
                  <a:pt x="0" y="160559"/>
                </a:lnTo>
                <a:lnTo>
                  <a:pt x="0" y="0"/>
                </a:lnTo>
                <a:lnTo>
                  <a:pt x="118504" y="0"/>
                </a:lnTo>
                <a:lnTo>
                  <a:pt x="118504" y="160559"/>
                </a:lnTo>
                <a:close/>
              </a:path>
            </a:pathLst>
          </a:custGeom>
          <a:solidFill>
            <a:srgbClr val="B0B6B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panose="020B0604020202020204"/>
              <a:ea typeface="MS PGothic" charset="0"/>
              <a:cs typeface="+mn-cs"/>
            </a:endParaRPr>
          </a:p>
        </p:txBody>
      </p:sp>
      <p:sp>
        <p:nvSpPr>
          <p:cNvPr id="314" name="Rectangle 313">
            <a:extLst>
              <a:ext uri="{FF2B5EF4-FFF2-40B4-BE49-F238E27FC236}">
                <a16:creationId xmlns:a16="http://schemas.microsoft.com/office/drawing/2014/main" id="{DA5F2D92-9394-B103-CF40-21C167EF2FAE}"/>
              </a:ext>
            </a:extLst>
          </p:cNvPr>
          <p:cNvSpPr/>
          <p:nvPr/>
        </p:nvSpPr>
        <p:spPr>
          <a:xfrm>
            <a:off x="10292243" y="4921178"/>
            <a:ext cx="1198717" cy="3281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err="1">
              <a:ln>
                <a:noFill/>
              </a:ln>
              <a:solidFill>
                <a:srgbClr val="FFFFFF"/>
              </a:solidFill>
              <a:effectLst/>
              <a:uLnTx/>
              <a:uFillTx/>
              <a:latin typeface="Calibri"/>
              <a:ea typeface="+mn-ea"/>
              <a:cs typeface="+mn-cs"/>
            </a:endParaRPr>
          </a:p>
        </p:txBody>
      </p:sp>
      <p:graphicFrame>
        <p:nvGraphicFramePr>
          <p:cNvPr id="3" name="Table 3">
            <a:extLst>
              <a:ext uri="{FF2B5EF4-FFF2-40B4-BE49-F238E27FC236}">
                <a16:creationId xmlns:a16="http://schemas.microsoft.com/office/drawing/2014/main" id="{48BF72B4-29A2-F4A5-90FA-A5FD8100BBF1}"/>
              </a:ext>
            </a:extLst>
          </p:cNvPr>
          <p:cNvGraphicFramePr>
            <a:graphicFrameLocks noGrp="1"/>
          </p:cNvGraphicFramePr>
          <p:nvPr/>
        </p:nvGraphicFramePr>
        <p:xfrm>
          <a:off x="7595568" y="2288441"/>
          <a:ext cx="4444599" cy="1777305"/>
        </p:xfrm>
        <a:graphic>
          <a:graphicData uri="http://schemas.openxmlformats.org/drawingml/2006/table">
            <a:tbl>
              <a:tblPr firstRow="1" bandRow="1">
                <a:tableStyleId>{5C22544A-7EE6-4342-B048-85BDC9FD1C3A}</a:tableStyleId>
              </a:tblPr>
              <a:tblGrid>
                <a:gridCol w="1481533">
                  <a:extLst>
                    <a:ext uri="{9D8B030D-6E8A-4147-A177-3AD203B41FA5}">
                      <a16:colId xmlns:a16="http://schemas.microsoft.com/office/drawing/2014/main" val="544528178"/>
                    </a:ext>
                  </a:extLst>
                </a:gridCol>
                <a:gridCol w="1481533">
                  <a:extLst>
                    <a:ext uri="{9D8B030D-6E8A-4147-A177-3AD203B41FA5}">
                      <a16:colId xmlns:a16="http://schemas.microsoft.com/office/drawing/2014/main" val="226829312"/>
                    </a:ext>
                  </a:extLst>
                </a:gridCol>
                <a:gridCol w="1481533">
                  <a:extLst>
                    <a:ext uri="{9D8B030D-6E8A-4147-A177-3AD203B41FA5}">
                      <a16:colId xmlns:a16="http://schemas.microsoft.com/office/drawing/2014/main" val="1904458193"/>
                    </a:ext>
                  </a:extLst>
                </a:gridCol>
              </a:tblGrid>
              <a:tr h="678608">
                <a:tc>
                  <a:txBody>
                    <a:bodyPr/>
                    <a:lstStyle/>
                    <a:p>
                      <a:r>
                        <a:rPr lang="en-US" sz="1200" dirty="0">
                          <a:latin typeface="+mn-lt"/>
                        </a:rPr>
                        <a:t>Capivasertib/</a:t>
                      </a:r>
                    </a:p>
                    <a:p>
                      <a:r>
                        <a:rPr lang="en-US" sz="1200" dirty="0">
                          <a:latin typeface="+mn-lt"/>
                        </a:rPr>
                        <a:t>placebo action</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Capivasertib + fulvestrant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(N=355)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Placebo + </a:t>
                      </a:r>
                      <a:b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br>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fulvestrant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(N=350)</a:t>
                      </a:r>
                    </a:p>
                  </a:txBody>
                  <a:tcPr/>
                </a:tc>
                <a:extLst>
                  <a:ext uri="{0D108BD9-81ED-4DB2-BD59-A6C34878D82A}">
                    <a16:rowId xmlns:a16="http://schemas.microsoft.com/office/drawing/2014/main" val="1209527082"/>
                  </a:ext>
                </a:extLst>
              </a:tr>
              <a:tr h="306989">
                <a:tc>
                  <a:txBody>
                    <a:bodyPr/>
                    <a:lstStyle/>
                    <a:p>
                      <a:r>
                        <a:rPr lang="en-US" sz="1200" dirty="0">
                          <a:latin typeface="+mn-lt"/>
                        </a:rPr>
                        <a:t>Dose hold</a:t>
                      </a:r>
                    </a:p>
                  </a:txBody>
                  <a:tcPr/>
                </a:tc>
                <a:tc>
                  <a:txBody>
                    <a:bodyPr/>
                    <a:lstStyle/>
                    <a:p>
                      <a:pPr algn="ctr"/>
                      <a:r>
                        <a:rPr lang="en-US" sz="1300" b="0" dirty="0">
                          <a:latin typeface="Arial" panose="020B0604020202020204" pitchFamily="34" charset="0"/>
                          <a:cs typeface="Arial" panose="020B0604020202020204" pitchFamily="34" charset="0"/>
                        </a:rPr>
                        <a:t>124 (34.9)</a:t>
                      </a:r>
                    </a:p>
                  </a:txBody>
                  <a:tcPr anchor="ctr"/>
                </a:tc>
                <a:tc>
                  <a:txBody>
                    <a:bodyPr/>
                    <a:lstStyle/>
                    <a:p>
                      <a:pPr algn="ctr"/>
                      <a:r>
                        <a:rPr lang="en-US" sz="1300" b="0" dirty="0">
                          <a:latin typeface="Arial" panose="020B0604020202020204" pitchFamily="34" charset="0"/>
                          <a:cs typeface="Arial" panose="020B0604020202020204" pitchFamily="34" charset="0"/>
                        </a:rPr>
                        <a:t>36 (10.3)</a:t>
                      </a:r>
                    </a:p>
                  </a:txBody>
                  <a:tcPr anchor="ctr"/>
                </a:tc>
                <a:extLst>
                  <a:ext uri="{0D108BD9-81ED-4DB2-BD59-A6C34878D82A}">
                    <a16:rowId xmlns:a16="http://schemas.microsoft.com/office/drawing/2014/main" val="2815017848"/>
                  </a:ext>
                </a:extLst>
              </a:tr>
              <a:tr h="306989">
                <a:tc>
                  <a:txBody>
                    <a:bodyPr/>
                    <a:lstStyle/>
                    <a:p>
                      <a:r>
                        <a:rPr lang="en-US" sz="1200" dirty="0">
                          <a:latin typeface="+mn-lt"/>
                        </a:rPr>
                        <a:t>Dose reduction</a:t>
                      </a:r>
                    </a:p>
                  </a:txBody>
                  <a:tcPr/>
                </a:tc>
                <a:tc>
                  <a:txBody>
                    <a:bodyPr/>
                    <a:lstStyle/>
                    <a:p>
                      <a:pPr lvl="0" algn="ctr">
                        <a:buNone/>
                      </a:pPr>
                      <a:r>
                        <a:rPr lang="en-US" sz="1300" b="0" dirty="0">
                          <a:latin typeface="Arial" panose="020B0604020202020204" pitchFamily="34" charset="0"/>
                          <a:cs typeface="Arial" panose="020B0604020202020204" pitchFamily="34" charset="0"/>
                        </a:rPr>
                        <a:t>70 (19.7)</a:t>
                      </a:r>
                    </a:p>
                  </a:txBody>
                  <a:tcPr anchor="ctr"/>
                </a:tc>
                <a:tc>
                  <a:txBody>
                    <a:bodyPr/>
                    <a:lstStyle/>
                    <a:p>
                      <a:pPr lvl="0" algn="ctr">
                        <a:buNone/>
                      </a:pPr>
                      <a:r>
                        <a:rPr lang="en-US" sz="1300" b="0" dirty="0">
                          <a:latin typeface="Arial" panose="020B0604020202020204" pitchFamily="34" charset="0"/>
                          <a:cs typeface="Arial" panose="020B0604020202020204" pitchFamily="34" charset="0"/>
                        </a:rPr>
                        <a:t>6 (1.7)</a:t>
                      </a:r>
                    </a:p>
                  </a:txBody>
                  <a:tcPr anchor="ctr"/>
                </a:tc>
                <a:extLst>
                  <a:ext uri="{0D108BD9-81ED-4DB2-BD59-A6C34878D82A}">
                    <a16:rowId xmlns:a16="http://schemas.microsoft.com/office/drawing/2014/main" val="3712404091"/>
                  </a:ext>
                </a:extLst>
              </a:tr>
              <a:tr h="484719">
                <a:tc>
                  <a:txBody>
                    <a:bodyPr/>
                    <a:lstStyle/>
                    <a:p>
                      <a:r>
                        <a:rPr lang="en-US" sz="1200" dirty="0">
                          <a:latin typeface="+mn-lt"/>
                        </a:rPr>
                        <a:t>Discontinuation for AE</a:t>
                      </a:r>
                    </a:p>
                  </a:txBody>
                  <a:tcPr/>
                </a:tc>
                <a:tc>
                  <a:txBody>
                    <a:bodyPr/>
                    <a:lstStyle/>
                    <a:p>
                      <a:pPr algn="ctr"/>
                      <a:r>
                        <a:rPr lang="en-US" sz="1200" b="0" kern="1200" dirty="0">
                          <a:solidFill>
                            <a:schemeClr val="tx1"/>
                          </a:solidFill>
                          <a:effectLst/>
                          <a:latin typeface="+mn-lt"/>
                          <a:cs typeface="Arial" panose="020B0604020202020204" pitchFamily="34" charset="0"/>
                        </a:rPr>
                        <a:t>46 (13.0)</a:t>
                      </a:r>
                      <a:endParaRPr lang="en-US" sz="1200" b="0" dirty="0">
                        <a:solidFill>
                          <a:schemeClr val="tx1"/>
                        </a:solidFill>
                        <a:latin typeface="+mn-lt"/>
                        <a:cs typeface="Arial" panose="020B0604020202020204" pitchFamily="34" charset="0"/>
                      </a:endParaRPr>
                    </a:p>
                  </a:txBody>
                  <a:tcPr anchor="ctr"/>
                </a:tc>
                <a:tc>
                  <a:txBody>
                    <a:bodyPr/>
                    <a:lstStyle/>
                    <a:p>
                      <a:pPr algn="ctr"/>
                      <a:r>
                        <a:rPr lang="en-US" sz="1200" b="0" kern="1200" dirty="0">
                          <a:solidFill>
                            <a:schemeClr val="tx1"/>
                          </a:solidFill>
                          <a:effectLst/>
                          <a:latin typeface="+mn-lt"/>
                          <a:cs typeface="Arial" panose="020B0604020202020204" pitchFamily="34" charset="0"/>
                        </a:rPr>
                        <a:t>8 (2.3) </a:t>
                      </a:r>
                      <a:endParaRPr lang="en-US" sz="1200" b="0" dirty="0">
                        <a:solidFill>
                          <a:schemeClr val="tx1"/>
                        </a:solidFill>
                        <a:latin typeface="+mn-lt"/>
                        <a:cs typeface="Arial" panose="020B0604020202020204" pitchFamily="34" charset="0"/>
                      </a:endParaRPr>
                    </a:p>
                  </a:txBody>
                  <a:tcPr anchor="ctr"/>
                </a:tc>
                <a:extLst>
                  <a:ext uri="{0D108BD9-81ED-4DB2-BD59-A6C34878D82A}">
                    <a16:rowId xmlns:a16="http://schemas.microsoft.com/office/drawing/2014/main" val="3745471816"/>
                  </a:ext>
                </a:extLst>
              </a:tr>
            </a:tbl>
          </a:graphicData>
        </a:graphic>
      </p:graphicFrame>
      <p:sp>
        <p:nvSpPr>
          <p:cNvPr id="4" name="Rectangle 3">
            <a:extLst>
              <a:ext uri="{FF2B5EF4-FFF2-40B4-BE49-F238E27FC236}">
                <a16:creationId xmlns:a16="http://schemas.microsoft.com/office/drawing/2014/main" id="{89FB7F73-9B04-16F1-ED45-3C73254A9845}"/>
              </a:ext>
            </a:extLst>
          </p:cNvPr>
          <p:cNvSpPr/>
          <p:nvPr/>
        </p:nvSpPr>
        <p:spPr>
          <a:xfrm>
            <a:off x="11135360" y="5913120"/>
            <a:ext cx="876808" cy="8542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TextBox 5">
            <a:extLst>
              <a:ext uri="{FF2B5EF4-FFF2-40B4-BE49-F238E27FC236}">
                <a16:creationId xmlns:a16="http://schemas.microsoft.com/office/drawing/2014/main" id="{F18563A9-EED3-DE63-8578-8A662A871233}"/>
              </a:ext>
            </a:extLst>
          </p:cNvPr>
          <p:cNvSpPr txBox="1"/>
          <p:nvPr/>
        </p:nvSpPr>
        <p:spPr>
          <a:xfrm>
            <a:off x="8544272" y="6539875"/>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3291976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12A83-CE77-B18C-F0AA-F128C5B506D4}"/>
              </a:ext>
            </a:extLst>
          </p:cNvPr>
          <p:cNvSpPr>
            <a:spLocks noGrp="1"/>
          </p:cNvSpPr>
          <p:nvPr>
            <p:ph type="title"/>
          </p:nvPr>
        </p:nvSpPr>
        <p:spPr/>
        <p:txBody>
          <a:bodyPr/>
          <a:lstStyle/>
          <a:p>
            <a:r>
              <a:rPr lang="en-US" dirty="0"/>
              <a:t>CAPItello-291 - capivasertib</a:t>
            </a:r>
          </a:p>
        </p:txBody>
      </p:sp>
      <p:sp>
        <p:nvSpPr>
          <p:cNvPr id="3" name="Content Placeholder 2">
            <a:extLst>
              <a:ext uri="{FF2B5EF4-FFF2-40B4-BE49-F238E27FC236}">
                <a16:creationId xmlns:a16="http://schemas.microsoft.com/office/drawing/2014/main" id="{3ABA48DC-8A4C-D2DB-FF96-33DEB8F06656}"/>
              </a:ext>
            </a:extLst>
          </p:cNvPr>
          <p:cNvSpPr>
            <a:spLocks noGrp="1"/>
          </p:cNvSpPr>
          <p:nvPr>
            <p:ph idx="1"/>
          </p:nvPr>
        </p:nvSpPr>
        <p:spPr>
          <a:xfrm>
            <a:off x="838200" y="1098512"/>
            <a:ext cx="10515600" cy="4351338"/>
          </a:xfrm>
        </p:spPr>
        <p:txBody>
          <a:bodyPr/>
          <a:lstStyle/>
          <a:p>
            <a:r>
              <a:rPr lang="en-US" dirty="0"/>
              <a:t>The combination of capivasertib and fulvestrant is now an approved therapy for pretreated HR+/HER2- MBC with a </a:t>
            </a:r>
            <a:r>
              <a:rPr lang="en-US" b="0" i="0" u="none" strike="noStrike" dirty="0">
                <a:solidFill>
                  <a:srgbClr val="333333"/>
                </a:solidFill>
                <a:effectLst/>
              </a:rPr>
              <a:t>PIK3CA/AKT1/PTEN-alteration.</a:t>
            </a:r>
          </a:p>
          <a:p>
            <a:r>
              <a:rPr lang="en-US" dirty="0">
                <a:solidFill>
                  <a:srgbClr val="333333"/>
                </a:solidFill>
              </a:rPr>
              <a:t>Supports need for tumor genomic profiling; </a:t>
            </a:r>
            <a:r>
              <a:rPr lang="en-US" dirty="0" err="1">
                <a:solidFill>
                  <a:srgbClr val="333333"/>
                </a:solidFill>
              </a:rPr>
              <a:t>ctDNA</a:t>
            </a:r>
            <a:r>
              <a:rPr lang="en-US" dirty="0">
                <a:solidFill>
                  <a:srgbClr val="333333"/>
                </a:solidFill>
              </a:rPr>
              <a:t> may be preferred</a:t>
            </a:r>
          </a:p>
          <a:p>
            <a:r>
              <a:rPr lang="en-US" dirty="0">
                <a:solidFill>
                  <a:srgbClr val="333333"/>
                </a:solidFill>
              </a:rPr>
              <a:t>Toxicity profile may be a differentiator:</a:t>
            </a:r>
          </a:p>
          <a:p>
            <a:pPr lvl="1"/>
            <a:r>
              <a:rPr lang="en-US" dirty="0">
                <a:solidFill>
                  <a:srgbClr val="333333"/>
                </a:solidFill>
              </a:rPr>
              <a:t>Notable for diarrhea and rash; nausea and fatigue also observed.</a:t>
            </a:r>
          </a:p>
          <a:p>
            <a:pPr lvl="1"/>
            <a:r>
              <a:rPr lang="en-US" dirty="0">
                <a:solidFill>
                  <a:srgbClr val="333333"/>
                </a:solidFill>
              </a:rPr>
              <a:t>Less hyperglycemia than seen with alpelisib in a population including diabetics, although glucose monitoring is necessary.</a:t>
            </a:r>
          </a:p>
          <a:p>
            <a:pPr lvl="1"/>
            <a:r>
              <a:rPr lang="en-US" dirty="0">
                <a:solidFill>
                  <a:srgbClr val="333333"/>
                </a:solidFill>
              </a:rPr>
              <a:t>Consider prophylactic antihistamine for rash; educate patients about antidiarrheal use.</a:t>
            </a:r>
          </a:p>
          <a:p>
            <a:pPr lvl="1"/>
            <a:r>
              <a:rPr lang="en-US" dirty="0">
                <a:solidFill>
                  <a:srgbClr val="333333"/>
                </a:solidFill>
              </a:rPr>
              <a:t>May be a preferred choice compared to alpelisib, especially if concerned about hyperglycemia.</a:t>
            </a:r>
            <a:endParaRPr lang="en-US" dirty="0"/>
          </a:p>
        </p:txBody>
      </p:sp>
      <p:sp>
        <p:nvSpPr>
          <p:cNvPr id="5" name="TextBox 4">
            <a:extLst>
              <a:ext uri="{FF2B5EF4-FFF2-40B4-BE49-F238E27FC236}">
                <a16:creationId xmlns:a16="http://schemas.microsoft.com/office/drawing/2014/main" id="{FC43E4BF-42D0-71BE-9B34-61930912E49D}"/>
              </a:ext>
            </a:extLst>
          </p:cNvPr>
          <p:cNvSpPr txBox="1"/>
          <p:nvPr/>
        </p:nvSpPr>
        <p:spPr>
          <a:xfrm>
            <a:off x="11582400" y="6490211"/>
            <a:ext cx="418256" cy="274320"/>
          </a:xfrm>
          <a:prstGeom prst="rect">
            <a:avLst/>
          </a:prstGeom>
          <a:solidFill>
            <a:srgbClr val="4D4D4E"/>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A236"/>
              </a:solidFill>
              <a:effectLst/>
              <a:uLnTx/>
              <a:uFillTx/>
              <a:latin typeface="Arial" pitchFamily="-72" charset="0"/>
              <a:ea typeface="MS PGothic" charset="0"/>
            </a:endParaRPr>
          </a:p>
        </p:txBody>
      </p:sp>
      <p:sp>
        <p:nvSpPr>
          <p:cNvPr id="4" name="TextBox 3">
            <a:extLst>
              <a:ext uri="{FF2B5EF4-FFF2-40B4-BE49-F238E27FC236}">
                <a16:creationId xmlns:a16="http://schemas.microsoft.com/office/drawing/2014/main" id="{D993563B-57F3-1D0A-2B57-B9B7E0C1EB17}"/>
              </a:ext>
            </a:extLst>
          </p:cNvPr>
          <p:cNvSpPr txBox="1"/>
          <p:nvPr/>
        </p:nvSpPr>
        <p:spPr>
          <a:xfrm>
            <a:off x="8544272" y="6539875"/>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1623523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216024"/>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Oral SERDs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152614"/>
            <a:ext cx="10876830" cy="4708981"/>
          </a:xfrm>
          <a:prstGeom prst="rect">
            <a:avLst/>
          </a:prstGeom>
          <a:noFill/>
        </p:spPr>
        <p:txBody>
          <a:bodyPr wrap="square">
            <a:spAutoFit/>
          </a:bodyPr>
          <a:lstStyle/>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Lu J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Elacestrant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vs standard-of-care in ER+/HER2- advanced or metastatic breast cancer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mBC</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ESR1 mutation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Key biomarkers and clinical subgroup analyses from the phase 3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EMERALD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trial. San Antonio Breast Cancer Symposium 2023;Abstract PS17-02.</a:t>
            </a: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Burstein HJ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Testing</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for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ESR1</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mutations to guide therapy for hormone receptor-positive, human epidermal growth factor receptor 2-negative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metastatic breast cancer: ASCO guideline </a:t>
            </a: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R</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apid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Recommendation </a:t>
            </a:r>
            <a:r>
              <a:rPr lang="en-US" sz="2000" b="0" kern="100" dirty="0">
                <a:solidFill>
                  <a:srgbClr val="000000"/>
                </a:solidFill>
                <a:latin typeface="Calibri" panose="020F0502020204030204" pitchFamily="34" charset="0"/>
                <a:ea typeface="Calibri" panose="020F0502020204030204" pitchFamily="34" charset="0"/>
                <a:cs typeface="Calibri" panose="020F0502020204030204" pitchFamily="34" charset="0"/>
              </a:rPr>
              <a:t>U</a:t>
            </a:r>
            <a:r>
              <a:rPr kumimoji="0" lang="en-US" sz="2000" b="0" i="0" u="none" strike="noStrike" kern="1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pdate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2023;41(18):3423-5.</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Oliveira M et al. Clinical activity of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camizestrant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next-generation SERD, versus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fulvestrant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with a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detectable ESR1 mutation</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Exploratory analysis of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SERENA-2</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phase 2 trial. ASCO 2023;Abstract 1066.</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Jhaveri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Imlunestrant</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monotherapy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 in combination with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abemaciclib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with or without an aromatase inhibitor, in estrogen receptor-positive (ER+), HER2-negative (HER2-)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advanced breast cancer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Updated results from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EMBER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study. San Antonio Breast Cancer Symposium 2023;Abstract PS15-09.</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80144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4FDA4F2-34BA-8EAD-340E-4CE3E0F2D6D5}"/>
              </a:ext>
            </a:extLst>
          </p:cNvPr>
          <p:cNvSpPr>
            <a:spLocks noGrp="1"/>
          </p:cNvSpPr>
          <p:nvPr>
            <p:ph type="title"/>
          </p:nvPr>
        </p:nvSpPr>
        <p:spPr/>
        <p:txBody>
          <a:bodyPr/>
          <a:lstStyle/>
          <a:p>
            <a:r>
              <a:rPr lang="en-US" dirty="0"/>
              <a:t>EMERALD Phase 3 Trial of Elacestrant vs SOC in ER+/HER2</a:t>
            </a:r>
            <a:r>
              <a:rPr lang="en-US" dirty="0">
                <a:solidFill>
                  <a:schemeClr val="tx1"/>
                </a:solidFill>
              </a:rPr>
              <a:t>–</a:t>
            </a:r>
            <a:r>
              <a:rPr lang="en-US" dirty="0"/>
              <a:t>MBC: Study Design and Patients</a:t>
            </a:r>
            <a:r>
              <a:rPr lang="en-US" baseline="30000" dirty="0"/>
              <a:t>1,2</a:t>
            </a:r>
          </a:p>
        </p:txBody>
      </p:sp>
      <p:sp>
        <p:nvSpPr>
          <p:cNvPr id="13" name="Text Placeholder 12">
            <a:extLst>
              <a:ext uri="{FF2B5EF4-FFF2-40B4-BE49-F238E27FC236}">
                <a16:creationId xmlns:a16="http://schemas.microsoft.com/office/drawing/2014/main" id="{7C1F71D5-F738-1868-2542-2884ADFBBD8E}"/>
              </a:ext>
            </a:extLst>
          </p:cNvPr>
          <p:cNvSpPr>
            <a:spLocks noGrp="1"/>
          </p:cNvSpPr>
          <p:nvPr>
            <p:ph type="body" sz="quarter" idx="11"/>
          </p:nvPr>
        </p:nvSpPr>
        <p:spPr>
          <a:xfrm>
            <a:off x="699913" y="6170489"/>
            <a:ext cx="6306944" cy="567047"/>
          </a:xfrm>
        </p:spPr>
        <p:txBody>
          <a:bodyPr/>
          <a:lstStyle/>
          <a:p>
            <a:r>
              <a:rPr lang="en-US" baseline="30000" dirty="0"/>
              <a:t>a</a:t>
            </a:r>
            <a:r>
              <a:rPr lang="en-US" dirty="0"/>
              <a:t> Protocol-defined dose reductions permitted. </a:t>
            </a:r>
            <a:r>
              <a:rPr lang="en-US" baseline="30000" dirty="0"/>
              <a:t>b</a:t>
            </a:r>
            <a:r>
              <a:rPr lang="en-US" dirty="0"/>
              <a:t> Restaging CT scans every 8 weeks. </a:t>
            </a:r>
            <a:r>
              <a:rPr lang="en-US" baseline="30000" dirty="0"/>
              <a:t>c</a:t>
            </a:r>
            <a:r>
              <a:rPr lang="en-US" dirty="0"/>
              <a:t> By BICR.</a:t>
            </a:r>
            <a:r>
              <a:rPr lang="en-US" baseline="30000" dirty="0"/>
              <a:t> </a:t>
            </a:r>
            <a:endParaRPr lang="en-US" dirty="0"/>
          </a:p>
          <a:p>
            <a:r>
              <a:rPr lang="en-US" b="1" dirty="0"/>
              <a:t>1. </a:t>
            </a:r>
            <a:r>
              <a:rPr lang="en-US" dirty="0"/>
              <a:t>Bidard F, et al. </a:t>
            </a:r>
            <a:r>
              <a:rPr lang="en-US" i="1" dirty="0"/>
              <a:t>J Clin Oncol</a:t>
            </a:r>
            <a:r>
              <a:rPr lang="en-US" dirty="0"/>
              <a:t>. 2022;40(28):3246-3256. </a:t>
            </a:r>
            <a:r>
              <a:rPr lang="en-US" b="1" dirty="0"/>
              <a:t>2. </a:t>
            </a:r>
            <a:r>
              <a:rPr lang="en-US" dirty="0"/>
              <a:t>Bardia A, et al. SABCS 2022. Abstract GS3-01.</a:t>
            </a:r>
          </a:p>
        </p:txBody>
      </p:sp>
      <p:sp>
        <p:nvSpPr>
          <p:cNvPr id="16" name="Rectangle 15">
            <a:extLst>
              <a:ext uri="{FF2B5EF4-FFF2-40B4-BE49-F238E27FC236}">
                <a16:creationId xmlns:a16="http://schemas.microsoft.com/office/drawing/2014/main" id="{A1C8F675-A7F9-0E1F-A421-FACA6B8237A2}"/>
              </a:ext>
            </a:extLst>
          </p:cNvPr>
          <p:cNvSpPr/>
          <p:nvPr/>
        </p:nvSpPr>
        <p:spPr>
          <a:xfrm>
            <a:off x="704088" y="1362455"/>
            <a:ext cx="4738824" cy="1664685"/>
          </a:xfrm>
          <a:prstGeom prst="rect">
            <a:avLst/>
          </a:prstGeom>
          <a:solidFill>
            <a:srgbClr val="715091">
              <a:alpha val="9804"/>
            </a:srgbClr>
          </a:solidFill>
          <a:ln>
            <a:noFill/>
          </a:ln>
        </p:spPr>
        <p:style>
          <a:lnRef idx="2">
            <a:schemeClr val="accent6"/>
          </a:lnRef>
          <a:fillRef idx="1">
            <a:schemeClr val="lt1"/>
          </a:fillRef>
          <a:effectRef idx="0">
            <a:schemeClr val="accent6"/>
          </a:effectRef>
          <a:fontRef idx="minor">
            <a:schemeClr val="dk1"/>
          </a:fontRef>
        </p:style>
        <p:txBody>
          <a:bodyPr rtlCol="0" anchor="ctr"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636569"/>
                </a:solidFill>
                <a:effectLst/>
                <a:uLnTx/>
                <a:uFillTx/>
                <a:latin typeface="Franklin Gothic Book" panose="020B0503020102020204"/>
                <a:ea typeface="+mn-ea"/>
                <a:cs typeface="+mn-cs"/>
              </a:rPr>
              <a:t>Key Eligibility Criteria</a:t>
            </a:r>
          </a:p>
          <a:p>
            <a:pPr marL="274320" marR="0" lvl="0" indent="-274320" algn="l" defTabSz="914400" rtl="0" eaLnBrk="1" fontAlgn="auto" latinLnBrk="0" hangingPunct="1">
              <a:lnSpc>
                <a:spcPts val="1700"/>
              </a:lnSpc>
              <a:spcBef>
                <a:spcPts val="600"/>
              </a:spcBef>
              <a:spcAft>
                <a:spcPts val="0"/>
              </a:spcAft>
              <a:buClr>
                <a:srgbClr val="715091"/>
              </a:buClr>
              <a:buSzPct val="85000"/>
              <a:buFont typeface="Wingdings" pitchFamily="2" charset="2"/>
              <a:buChar char="§"/>
              <a:tabLst/>
              <a:defRPr/>
            </a:pPr>
            <a:r>
              <a:rPr kumimoji="0" lang="en-US" sz="1500" b="0" i="0" u="none" strike="noStrike" kern="1200" cap="none" spc="0" normalizeH="0" baseline="0" noProof="0" dirty="0">
                <a:ln>
                  <a:noFill/>
                </a:ln>
                <a:solidFill>
                  <a:srgbClr val="636569"/>
                </a:solidFill>
                <a:effectLst/>
                <a:uLnTx/>
                <a:uFillTx/>
                <a:latin typeface="Franklin Gothic Book" panose="020B0503020102020204"/>
                <a:ea typeface="+mn-ea"/>
                <a:cs typeface="+mn-cs"/>
              </a:rPr>
              <a:t>ER+/HER2– MBC</a:t>
            </a:r>
          </a:p>
          <a:p>
            <a:pPr marL="274320" marR="0" lvl="0" indent="-274320" algn="l" defTabSz="914400" rtl="0" eaLnBrk="1" fontAlgn="auto" latinLnBrk="0" hangingPunct="1">
              <a:lnSpc>
                <a:spcPts val="1700"/>
              </a:lnSpc>
              <a:spcBef>
                <a:spcPts val="600"/>
              </a:spcBef>
              <a:spcAft>
                <a:spcPts val="0"/>
              </a:spcAft>
              <a:buClr>
                <a:srgbClr val="715091"/>
              </a:buClr>
              <a:buSzPct val="85000"/>
              <a:buFont typeface="Wingdings" pitchFamily="2" charset="2"/>
              <a:buChar char="§"/>
              <a:tabLst/>
              <a:defRPr/>
            </a:pPr>
            <a:r>
              <a:rPr kumimoji="0" lang="en-US" sz="1500" b="0" i="0" u="none" strike="noStrike" kern="1200" cap="none" spc="0" normalizeH="0" baseline="0" noProof="0" dirty="0">
                <a:ln>
                  <a:noFill/>
                </a:ln>
                <a:solidFill>
                  <a:srgbClr val="636569"/>
                </a:solidFill>
                <a:effectLst/>
                <a:uLnTx/>
                <a:uFillTx/>
                <a:latin typeface="Franklin Gothic Book" panose="020B0503020102020204"/>
                <a:ea typeface="+mn-ea"/>
                <a:cs typeface="+mn-cs"/>
              </a:rPr>
              <a:t>1-2 prior lines of ET, one of which in combination with CDK4/6i</a:t>
            </a:r>
          </a:p>
          <a:p>
            <a:pPr marL="274320" marR="0" lvl="0" indent="-274320" algn="l" defTabSz="914400" rtl="0" eaLnBrk="1" fontAlgn="auto" latinLnBrk="0" hangingPunct="1">
              <a:lnSpc>
                <a:spcPts val="1700"/>
              </a:lnSpc>
              <a:spcBef>
                <a:spcPts val="600"/>
              </a:spcBef>
              <a:spcAft>
                <a:spcPts val="0"/>
              </a:spcAft>
              <a:buClr>
                <a:srgbClr val="715091"/>
              </a:buClr>
              <a:buSzPct val="85000"/>
              <a:buFont typeface="Wingdings" pitchFamily="2" charset="2"/>
              <a:buChar char="§"/>
              <a:tabLst/>
              <a:defRPr/>
            </a:pPr>
            <a:r>
              <a:rPr kumimoji="0" lang="en-US" sz="1500" b="0" i="0" u="none" strike="noStrike" kern="1200" cap="none" spc="0" normalizeH="0" baseline="0" noProof="0" dirty="0">
                <a:ln>
                  <a:noFill/>
                </a:ln>
                <a:solidFill>
                  <a:srgbClr val="636569"/>
                </a:solidFill>
                <a:effectLst/>
                <a:uLnTx/>
                <a:uFillTx/>
                <a:latin typeface="Franklin Gothic Book" panose="020B0503020102020204"/>
                <a:ea typeface="+mn-ea"/>
                <a:cs typeface="+mn-cs"/>
              </a:rPr>
              <a:t>≤1 line of chemotherapy for advanced disease</a:t>
            </a:r>
          </a:p>
          <a:p>
            <a:pPr marL="274320" marR="0" lvl="0" indent="-274320" algn="l" defTabSz="914400" rtl="0" eaLnBrk="1" fontAlgn="auto" latinLnBrk="0" hangingPunct="1">
              <a:lnSpc>
                <a:spcPts val="1700"/>
              </a:lnSpc>
              <a:spcBef>
                <a:spcPts val="600"/>
              </a:spcBef>
              <a:spcAft>
                <a:spcPts val="0"/>
              </a:spcAft>
              <a:buClr>
                <a:srgbClr val="715091"/>
              </a:buClr>
              <a:buSzPct val="85000"/>
              <a:buFont typeface="Wingdings" pitchFamily="2" charset="2"/>
              <a:buChar char="§"/>
              <a:tabLst/>
              <a:defRPr/>
            </a:pPr>
            <a:r>
              <a:rPr kumimoji="0" lang="en-US" sz="1500" b="0" i="0" u="none" strike="noStrike" kern="1200" cap="none" spc="0" normalizeH="0" baseline="0" noProof="0" dirty="0">
                <a:ln>
                  <a:noFill/>
                </a:ln>
                <a:solidFill>
                  <a:srgbClr val="636569"/>
                </a:solidFill>
                <a:effectLst/>
                <a:uLnTx/>
                <a:uFillTx/>
                <a:latin typeface="Franklin Gothic Book" panose="020B0503020102020204"/>
                <a:ea typeface="+mn-ea"/>
                <a:cs typeface="+mn-cs"/>
              </a:rPr>
              <a:t>ECOG PS 0-1</a:t>
            </a:r>
          </a:p>
        </p:txBody>
      </p:sp>
      <p:sp>
        <p:nvSpPr>
          <p:cNvPr id="17" name="Rectangle 16">
            <a:extLst>
              <a:ext uri="{FF2B5EF4-FFF2-40B4-BE49-F238E27FC236}">
                <a16:creationId xmlns:a16="http://schemas.microsoft.com/office/drawing/2014/main" id="{0B61E15E-5EC7-46F4-3B7E-FFBD9E7027BF}"/>
              </a:ext>
            </a:extLst>
          </p:cNvPr>
          <p:cNvSpPr/>
          <p:nvPr/>
        </p:nvSpPr>
        <p:spPr>
          <a:xfrm>
            <a:off x="691259" y="5384916"/>
            <a:ext cx="4751653" cy="558687"/>
          </a:xfrm>
          <a:prstGeom prst="rect">
            <a:avLst/>
          </a:prstGeom>
          <a:solidFill>
            <a:srgbClr val="71509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Primary endpoints</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c</a:t>
            </a: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PFS in all, PFS in </a:t>
            </a:r>
            <a:r>
              <a:rPr kumimoji="0" lang="en-US" sz="1400" b="0" i="1" u="none" strike="noStrike" kern="1200" cap="none" spc="0" normalizeH="0" baseline="0" noProof="0" dirty="0">
                <a:ln>
                  <a:noFill/>
                </a:ln>
                <a:solidFill>
                  <a:srgbClr val="FFFFFF"/>
                </a:solidFill>
                <a:effectLst/>
                <a:uLnTx/>
                <a:uFillTx/>
                <a:latin typeface="Franklin Gothic Book" panose="020B0503020102020204"/>
                <a:ea typeface="+mn-ea"/>
                <a:cs typeface="+mn-cs"/>
              </a:rPr>
              <a:t>ESR1</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mut patients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Secondary endpoints: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OS, safety</a:t>
            </a:r>
            <a:endPar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aphicFrame>
        <p:nvGraphicFramePr>
          <p:cNvPr id="18" name="Table 17">
            <a:extLst>
              <a:ext uri="{FF2B5EF4-FFF2-40B4-BE49-F238E27FC236}">
                <a16:creationId xmlns:a16="http://schemas.microsoft.com/office/drawing/2014/main" id="{7423C19A-81FF-29DF-D831-91B1DF557299}"/>
              </a:ext>
            </a:extLst>
          </p:cNvPr>
          <p:cNvGraphicFramePr>
            <a:graphicFrameLocks noGrp="1"/>
          </p:cNvGraphicFramePr>
          <p:nvPr/>
        </p:nvGraphicFramePr>
        <p:xfrm>
          <a:off x="5587391" y="1362456"/>
          <a:ext cx="5861662" cy="4581147"/>
        </p:xfrm>
        <a:graphic>
          <a:graphicData uri="http://schemas.openxmlformats.org/drawingml/2006/table">
            <a:tbl>
              <a:tblPr firstRow="1" bandRow="1">
                <a:tableStyleId>{00A15C55-8517-42AA-B614-E9B94910E393}</a:tableStyleId>
              </a:tblPr>
              <a:tblGrid>
                <a:gridCol w="1029507">
                  <a:extLst>
                    <a:ext uri="{9D8B030D-6E8A-4147-A177-3AD203B41FA5}">
                      <a16:colId xmlns:a16="http://schemas.microsoft.com/office/drawing/2014/main" val="2132207957"/>
                    </a:ext>
                  </a:extLst>
                </a:gridCol>
                <a:gridCol w="1096627">
                  <a:extLst>
                    <a:ext uri="{9D8B030D-6E8A-4147-A177-3AD203B41FA5}">
                      <a16:colId xmlns:a16="http://schemas.microsoft.com/office/drawing/2014/main" val="3768596329"/>
                    </a:ext>
                  </a:extLst>
                </a:gridCol>
                <a:gridCol w="933882">
                  <a:extLst>
                    <a:ext uri="{9D8B030D-6E8A-4147-A177-3AD203B41FA5}">
                      <a16:colId xmlns:a16="http://schemas.microsoft.com/office/drawing/2014/main" val="1825982089"/>
                    </a:ext>
                  </a:extLst>
                </a:gridCol>
                <a:gridCol w="933882">
                  <a:extLst>
                    <a:ext uri="{9D8B030D-6E8A-4147-A177-3AD203B41FA5}">
                      <a16:colId xmlns:a16="http://schemas.microsoft.com/office/drawing/2014/main" val="3575466897"/>
                    </a:ext>
                  </a:extLst>
                </a:gridCol>
                <a:gridCol w="933882">
                  <a:extLst>
                    <a:ext uri="{9D8B030D-6E8A-4147-A177-3AD203B41FA5}">
                      <a16:colId xmlns:a16="http://schemas.microsoft.com/office/drawing/2014/main" val="2427770935"/>
                    </a:ext>
                  </a:extLst>
                </a:gridCol>
                <a:gridCol w="933882">
                  <a:extLst>
                    <a:ext uri="{9D8B030D-6E8A-4147-A177-3AD203B41FA5}">
                      <a16:colId xmlns:a16="http://schemas.microsoft.com/office/drawing/2014/main" val="767951612"/>
                    </a:ext>
                  </a:extLst>
                </a:gridCol>
              </a:tblGrid>
              <a:tr h="309632">
                <a:tc rowSpan="2" gridSpan="2">
                  <a:txBody>
                    <a:bodyPr/>
                    <a:lstStyle/>
                    <a:p>
                      <a:pPr algn="l"/>
                      <a:r>
                        <a:rPr lang="en-US" sz="1400" dirty="0"/>
                        <a:t>Patient Characteristics, </a:t>
                      </a:r>
                      <a:br>
                        <a:rPr lang="en-US" sz="1400" dirty="0"/>
                      </a:br>
                      <a:r>
                        <a:rPr lang="en-US" sz="1400" dirty="0"/>
                        <a:t>n (%)</a:t>
                      </a:r>
                    </a:p>
                  </a:txBody>
                  <a:tcPr marR="45720" marT="27432" marB="27432"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rowSpan="2" hMerge="1">
                  <a:txBody>
                    <a:bodyPr/>
                    <a:lstStyle/>
                    <a:p>
                      <a:pPr algn="l"/>
                      <a:endParaRPr lang="en-US" sz="1400" dirty="0"/>
                    </a:p>
                  </a:txBody>
                  <a:tcPr marL="3600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gridSpan="2">
                  <a:txBody>
                    <a:bodyPr/>
                    <a:lstStyle/>
                    <a:p>
                      <a:pPr algn="ctr"/>
                      <a:r>
                        <a:rPr lang="en-US" sz="1400" b="1" dirty="0">
                          <a:solidFill>
                            <a:schemeClr val="bg1"/>
                          </a:solidFill>
                        </a:rPr>
                        <a:t>Elacestrant</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0074A8"/>
                    </a:solidFill>
                  </a:tcPr>
                </a:tc>
                <a:tc hMerge="1">
                  <a:txBody>
                    <a:bodyPr/>
                    <a:lstStyle/>
                    <a:p>
                      <a:pPr algn="ctr"/>
                      <a:r>
                        <a:rPr lang="en-US" sz="1400" b="1" dirty="0"/>
                        <a:t>C 150 mg</a:t>
                      </a:r>
                    </a:p>
                    <a:p>
                      <a:pPr algn="ctr"/>
                      <a:r>
                        <a:rPr lang="en-US" sz="1400" b="1" dirty="0"/>
                        <a:t>(n=73)</a:t>
                      </a:r>
                    </a:p>
                  </a:txBody>
                  <a:tcPr marL="45720" marR="45720" marT="27432" marB="27432" anchor="ctr"/>
                </a:tc>
                <a:tc gridSpan="2">
                  <a:txBody>
                    <a:bodyPr/>
                    <a:lstStyle/>
                    <a:p>
                      <a:pPr algn="ctr"/>
                      <a:r>
                        <a:rPr lang="en-US" sz="1400" b="1" dirty="0">
                          <a:solidFill>
                            <a:schemeClr val="bg1"/>
                          </a:solidFill>
                        </a:rPr>
                        <a:t>SOC</a:t>
                      </a:r>
                    </a:p>
                  </a:txBody>
                  <a:tcPr marL="45720" marR="45720" marT="27432" marB="27432"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chemeClr val="accent6"/>
                    </a:solidFill>
                  </a:tcPr>
                </a:tc>
                <a:tc hMerge="1">
                  <a:txBody>
                    <a:bodyPr/>
                    <a:lstStyle/>
                    <a:p>
                      <a:pPr algn="ctr"/>
                      <a:r>
                        <a:rPr lang="en-US" sz="1400" b="1" dirty="0"/>
                        <a:t>Total</a:t>
                      </a:r>
                    </a:p>
                    <a:p>
                      <a:pPr algn="ctr"/>
                      <a:r>
                        <a:rPr lang="en-US" sz="1400" b="1" dirty="0"/>
                        <a:t>(N=240)</a:t>
                      </a:r>
                    </a:p>
                  </a:txBody>
                  <a:tcPr marL="45720" marR="45720" marT="27432" marB="27432" anchor="ctr"/>
                </a:tc>
                <a:extLst>
                  <a:ext uri="{0D108BD9-81ED-4DB2-BD59-A6C34878D82A}">
                    <a16:rowId xmlns:a16="http://schemas.microsoft.com/office/drawing/2014/main" val="3133745500"/>
                  </a:ext>
                </a:extLst>
              </a:tr>
              <a:tr h="555931">
                <a:tc gridSpan="2" vMerge="1">
                  <a:txBody>
                    <a:bodyPr/>
                    <a:lstStyle/>
                    <a:p>
                      <a:pPr algn="l"/>
                      <a:endParaRPr lang="en-US" sz="1400" dirty="0"/>
                    </a:p>
                  </a:txBody>
                  <a:tcPr marL="45720" marR="45720" marT="27432" marB="27432" anchor="ctr"/>
                </a:tc>
                <a:tc hMerge="1" vMerge="1">
                  <a:txBody>
                    <a:bodyPr/>
                    <a:lstStyle/>
                    <a:p>
                      <a:endParaRPr lang="en-US"/>
                    </a:p>
                  </a:txBody>
                  <a:tcPr/>
                </a:tc>
                <a:tc>
                  <a:txBody>
                    <a:bodyPr/>
                    <a:lstStyle/>
                    <a:p>
                      <a:pPr algn="ctr"/>
                      <a:r>
                        <a:rPr lang="en-US" sz="1400" b="1" dirty="0">
                          <a:solidFill>
                            <a:schemeClr val="bg1"/>
                          </a:solidFill>
                        </a:rPr>
                        <a:t>All</a:t>
                      </a:r>
                    </a:p>
                    <a:p>
                      <a:pPr algn="ctr"/>
                      <a:r>
                        <a:rPr lang="en-US" sz="1400" b="1" dirty="0">
                          <a:solidFill>
                            <a:schemeClr val="bg1"/>
                          </a:solidFill>
                        </a:rPr>
                        <a:t>(n=239)</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solidFill>
                  </a:tcPr>
                </a:tc>
                <a:tc>
                  <a:txBody>
                    <a:bodyPr/>
                    <a:lstStyle/>
                    <a:p>
                      <a:pPr algn="ctr"/>
                      <a:r>
                        <a:rPr lang="en-US" sz="1400" b="1" i="1" dirty="0">
                          <a:solidFill>
                            <a:schemeClr val="bg1"/>
                          </a:solidFill>
                        </a:rPr>
                        <a:t>ESR1</a:t>
                      </a:r>
                      <a:r>
                        <a:rPr lang="en-US" sz="1400" b="1" dirty="0">
                          <a:solidFill>
                            <a:schemeClr val="bg1"/>
                          </a:solidFill>
                        </a:rPr>
                        <a:t>mut</a:t>
                      </a:r>
                    </a:p>
                    <a:p>
                      <a:pPr algn="ctr"/>
                      <a:r>
                        <a:rPr lang="en-US" sz="1400" b="1" dirty="0">
                          <a:solidFill>
                            <a:schemeClr val="bg1"/>
                          </a:solidFill>
                        </a:rPr>
                        <a:t>(n=115)</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solidFill>
                  </a:tcPr>
                </a:tc>
                <a:tc>
                  <a:txBody>
                    <a:bodyPr/>
                    <a:lstStyle/>
                    <a:p>
                      <a:pPr algn="ctr"/>
                      <a:r>
                        <a:rPr lang="en-US" sz="1400" b="1" dirty="0">
                          <a:solidFill>
                            <a:schemeClr val="bg1"/>
                          </a:solidFill>
                        </a:rPr>
                        <a:t>All</a:t>
                      </a:r>
                    </a:p>
                    <a:p>
                      <a:pPr algn="ctr"/>
                      <a:r>
                        <a:rPr lang="en-US" sz="1400" b="1" dirty="0">
                          <a:solidFill>
                            <a:schemeClr val="bg1"/>
                          </a:solidFill>
                        </a:rPr>
                        <a:t>(n=239)</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algn="ctr"/>
                      <a:r>
                        <a:rPr lang="en-US" sz="1400" b="1" i="1" dirty="0">
                          <a:solidFill>
                            <a:schemeClr val="bg1"/>
                          </a:solidFill>
                        </a:rPr>
                        <a:t>ESR1</a:t>
                      </a:r>
                      <a:r>
                        <a:rPr lang="en-US" sz="1400" b="1" dirty="0">
                          <a:solidFill>
                            <a:schemeClr val="bg1"/>
                          </a:solidFill>
                        </a:rPr>
                        <a:t>mut</a:t>
                      </a:r>
                    </a:p>
                    <a:p>
                      <a:pPr algn="ctr"/>
                      <a:r>
                        <a:rPr lang="en-US" sz="1400" b="1" dirty="0">
                          <a:solidFill>
                            <a:schemeClr val="bg1"/>
                          </a:solidFill>
                        </a:rPr>
                        <a:t>(n=115)</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extLst>
                  <a:ext uri="{0D108BD9-81ED-4DB2-BD59-A6C34878D82A}">
                    <a16:rowId xmlns:a16="http://schemas.microsoft.com/office/drawing/2014/main" val="674308561"/>
                  </a:ext>
                </a:extLst>
              </a:tr>
              <a:tr h="309632">
                <a:tc gridSpan="2">
                  <a:txBody>
                    <a:bodyPr/>
                    <a:lstStyle/>
                    <a:p>
                      <a:pPr algn="l"/>
                      <a:r>
                        <a:rPr lang="en-US" sz="1400" b="1" dirty="0">
                          <a:solidFill>
                            <a:schemeClr val="accent2"/>
                          </a:solidFill>
                        </a:rPr>
                        <a:t>Median age </a:t>
                      </a:r>
                      <a:r>
                        <a:rPr lang="en-US" sz="1400" dirty="0">
                          <a:solidFill>
                            <a:schemeClr val="accent2"/>
                          </a:solidFill>
                        </a:rPr>
                        <a:t>(range), years </a:t>
                      </a: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l"/>
                      <a:endParaRPr lang="en-US" sz="1400" dirty="0"/>
                    </a:p>
                  </a:txBody>
                  <a:tcPr marL="3600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63 (24-89)</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64 (28-89)</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63 (32-83)</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tc>
                  <a:txBody>
                    <a:bodyPr/>
                    <a:lstStyle/>
                    <a:p>
                      <a:pPr algn="ctr"/>
                      <a:r>
                        <a:rPr lang="en-US" sz="1400" dirty="0">
                          <a:solidFill>
                            <a:schemeClr val="accent2"/>
                          </a:solidFill>
                        </a:rPr>
                        <a:t>63 (32-83)</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extLst>
                  <a:ext uri="{0D108BD9-81ED-4DB2-BD59-A6C34878D82A}">
                    <a16:rowId xmlns:a16="http://schemas.microsoft.com/office/drawing/2014/main" val="841397565"/>
                  </a:ext>
                </a:extLst>
              </a:tr>
              <a:tr h="309632">
                <a:tc rowSpan="2">
                  <a:txBody>
                    <a:bodyPr/>
                    <a:lstStyle/>
                    <a:p>
                      <a:pPr algn="l"/>
                      <a:r>
                        <a:rPr lang="en-US" sz="1400" b="1" dirty="0">
                          <a:solidFill>
                            <a:schemeClr val="accent2"/>
                          </a:solidFill>
                        </a:rPr>
                        <a:t>ECOG PS</a:t>
                      </a: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400" dirty="0">
                          <a:solidFill>
                            <a:schemeClr val="accent2"/>
                          </a:solidFill>
                        </a:rPr>
                        <a:t>0</a:t>
                      </a: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143 (59.8)</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67 (58.3)</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135 (56.5)</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tc>
                  <a:txBody>
                    <a:bodyPr/>
                    <a:lstStyle/>
                    <a:p>
                      <a:pPr algn="ctr"/>
                      <a:r>
                        <a:rPr lang="en-US" sz="1400" dirty="0">
                          <a:solidFill>
                            <a:schemeClr val="accent2"/>
                          </a:solidFill>
                        </a:rPr>
                        <a:t>61 (54.9)</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extLst>
                  <a:ext uri="{0D108BD9-81ED-4DB2-BD59-A6C34878D82A}">
                    <a16:rowId xmlns:a16="http://schemas.microsoft.com/office/drawing/2014/main" val="3381447297"/>
                  </a:ext>
                </a:extLst>
              </a:tr>
              <a:tr h="309632">
                <a:tc vMerge="1">
                  <a:txBody>
                    <a:bodyPr/>
                    <a:lstStyle/>
                    <a:p>
                      <a:pPr algn="l"/>
                      <a:endParaRPr lang="en-US" sz="1400" dirty="0"/>
                    </a:p>
                  </a:txBody>
                  <a:tcPr marL="45720" marR="45720" marT="27432" marB="27432" anchor="ctr"/>
                </a:tc>
                <a:tc>
                  <a:txBody>
                    <a:bodyPr/>
                    <a:lstStyle/>
                    <a:p>
                      <a:r>
                        <a:rPr lang="en-US" sz="1400" dirty="0">
                          <a:solidFill>
                            <a:schemeClr val="accent2"/>
                          </a:solidFill>
                        </a:rPr>
                        <a:t>1</a:t>
                      </a:r>
                      <a:endParaRPr lang="en-US" dirty="0">
                        <a:solidFill>
                          <a:schemeClr val="accent2"/>
                        </a:solidFill>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96 (40.2)</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48 (41.7)</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103 (43.1)</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tc>
                  <a:txBody>
                    <a:bodyPr/>
                    <a:lstStyle/>
                    <a:p>
                      <a:pPr algn="ctr"/>
                      <a:r>
                        <a:rPr lang="en-US" sz="1400" dirty="0">
                          <a:solidFill>
                            <a:schemeClr val="accent2"/>
                          </a:solidFill>
                        </a:rPr>
                        <a:t>51 (45.1)</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extLst>
                  <a:ext uri="{0D108BD9-81ED-4DB2-BD59-A6C34878D82A}">
                    <a16:rowId xmlns:a16="http://schemas.microsoft.com/office/drawing/2014/main" val="499753712"/>
                  </a:ext>
                </a:extLst>
              </a:tr>
              <a:tr h="309632">
                <a:tc gridSpan="2">
                  <a:txBody>
                    <a:bodyPr/>
                    <a:lstStyle/>
                    <a:p>
                      <a:pPr algn="l"/>
                      <a:r>
                        <a:rPr lang="en-US" sz="1400" b="1" dirty="0">
                          <a:solidFill>
                            <a:schemeClr val="accent2"/>
                          </a:solidFill>
                        </a:rPr>
                        <a:t>Visceral metastasis</a:t>
                      </a:r>
                      <a:r>
                        <a:rPr lang="en-US" sz="1400" dirty="0">
                          <a:solidFill>
                            <a:schemeClr val="accent2"/>
                          </a:solidFill>
                        </a:rPr>
                        <a:t>, %</a:t>
                      </a: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l"/>
                      <a:endParaRPr lang="en-US" sz="1400" dirty="0"/>
                    </a:p>
                  </a:txBody>
                  <a:tcPr marL="3600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163 (68.2)</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81 (70.4)</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170 (71.1)</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tc>
                  <a:txBody>
                    <a:bodyPr/>
                    <a:lstStyle/>
                    <a:p>
                      <a:pPr algn="ctr"/>
                      <a:r>
                        <a:rPr lang="en-US" sz="1400" dirty="0">
                          <a:solidFill>
                            <a:schemeClr val="accent2"/>
                          </a:solidFill>
                        </a:rPr>
                        <a:t>84 (74.3)</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extLst>
                  <a:ext uri="{0D108BD9-81ED-4DB2-BD59-A6C34878D82A}">
                    <a16:rowId xmlns:a16="http://schemas.microsoft.com/office/drawing/2014/main" val="195256739"/>
                  </a:ext>
                </a:extLst>
              </a:tr>
              <a:tr h="309632">
                <a:tc gridSpan="2">
                  <a:txBody>
                    <a:bodyPr/>
                    <a:lstStyle/>
                    <a:p>
                      <a:pPr algn="l"/>
                      <a:r>
                        <a:rPr lang="en-US" sz="1400" b="1" dirty="0">
                          <a:solidFill>
                            <a:schemeClr val="accent2"/>
                          </a:solidFill>
                        </a:rPr>
                        <a:t>Prior CDK4/6i</a:t>
                      </a:r>
                      <a:endParaRPr lang="en-US" sz="1400" b="1" i="0" dirty="0">
                        <a:solidFill>
                          <a:schemeClr val="accent2"/>
                        </a:solidFill>
                      </a:endParaRP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pPr algn="l"/>
                      <a:endParaRPr lang="en-US" sz="1400" b="1" i="0" dirty="0"/>
                    </a:p>
                  </a:txBody>
                  <a:tcPr marL="3600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239 (100)</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115 (100)</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239 (100)</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tc>
                  <a:txBody>
                    <a:bodyPr/>
                    <a:lstStyle/>
                    <a:p>
                      <a:pPr algn="ctr"/>
                      <a:r>
                        <a:rPr lang="en-US" sz="1400" dirty="0">
                          <a:solidFill>
                            <a:schemeClr val="accent2"/>
                          </a:solidFill>
                        </a:rPr>
                        <a:t>113 (100)</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extLst>
                  <a:ext uri="{0D108BD9-81ED-4DB2-BD59-A6C34878D82A}">
                    <a16:rowId xmlns:a16="http://schemas.microsoft.com/office/drawing/2014/main" val="2418647451"/>
                  </a:ext>
                </a:extLst>
              </a:tr>
              <a:tr h="30963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accent2"/>
                          </a:solidFill>
                        </a:rPr>
                        <a:t>Prior lines of ET</a:t>
                      </a:r>
                      <a:endParaRPr lang="en-US" sz="1400" b="1" kern="1200" dirty="0">
                        <a:solidFill>
                          <a:schemeClr val="accent2"/>
                        </a:solidFill>
                        <a:effectLst/>
                        <a:latin typeface="+mn-lt"/>
                        <a:ea typeface="+mn-ea"/>
                        <a:cs typeface="+mn-cs"/>
                      </a:endParaRP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accent2"/>
                          </a:solidFill>
                          <a:effectLst/>
                        </a:rPr>
                        <a:t>1</a:t>
                      </a:r>
                      <a:endParaRPr lang="en-US" sz="1400" kern="1200" dirty="0">
                        <a:solidFill>
                          <a:schemeClr val="accent2"/>
                        </a:solidFill>
                        <a:effectLst/>
                        <a:latin typeface="+mn-lt"/>
                        <a:ea typeface="+mn-ea"/>
                        <a:cs typeface="+mn-cs"/>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129 (54.0)</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73 (63.5)</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142 (59.4)</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tc>
                  <a:txBody>
                    <a:bodyPr/>
                    <a:lstStyle/>
                    <a:p>
                      <a:pPr algn="ctr"/>
                      <a:r>
                        <a:rPr lang="en-US" sz="1400" dirty="0">
                          <a:solidFill>
                            <a:schemeClr val="accent2"/>
                          </a:solidFill>
                        </a:rPr>
                        <a:t>69 (61.1)</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extLst>
                  <a:ext uri="{0D108BD9-81ED-4DB2-BD59-A6C34878D82A}">
                    <a16:rowId xmlns:a16="http://schemas.microsoft.com/office/drawing/2014/main" val="1580674696"/>
                  </a:ext>
                </a:extLst>
              </a:tr>
              <a:tr h="309632">
                <a:tc vMerge="1">
                  <a:txBody>
                    <a:bodyPr/>
                    <a:lstStyle/>
                    <a:p>
                      <a:endParaRPr lang="en-US"/>
                    </a:p>
                  </a:txBody>
                  <a:tcPr/>
                </a:tc>
                <a:tc>
                  <a:txBody>
                    <a:bodyPr/>
                    <a:lstStyle/>
                    <a:p>
                      <a:r>
                        <a:rPr lang="en-US" sz="1400" kern="1200" dirty="0">
                          <a:solidFill>
                            <a:schemeClr val="accent2"/>
                          </a:solidFill>
                          <a:effectLst/>
                        </a:rPr>
                        <a:t>2</a:t>
                      </a:r>
                      <a:endParaRPr lang="en-US" dirty="0">
                        <a:solidFill>
                          <a:schemeClr val="accent2"/>
                        </a:solidFill>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110 (46.0)</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42 (36.5)</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97 (40.6)</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tc>
                  <a:txBody>
                    <a:bodyPr/>
                    <a:lstStyle/>
                    <a:p>
                      <a:pPr algn="ctr"/>
                      <a:r>
                        <a:rPr lang="en-US" sz="1400" dirty="0">
                          <a:solidFill>
                            <a:schemeClr val="accent2"/>
                          </a:solidFill>
                        </a:rPr>
                        <a:t>44 (38.9)</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extLst>
                  <a:ext uri="{0D108BD9-81ED-4DB2-BD59-A6C34878D82A}">
                    <a16:rowId xmlns:a16="http://schemas.microsoft.com/office/drawing/2014/main" val="168184683"/>
                  </a:ext>
                </a:extLst>
              </a:tr>
              <a:tr h="309632">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2"/>
                          </a:solidFill>
                          <a:effectLst/>
                        </a:rPr>
                        <a:t>Type of </a:t>
                      </a:r>
                      <a:br>
                        <a:rPr lang="en-US" sz="1400" b="1" kern="1200" dirty="0">
                          <a:solidFill>
                            <a:schemeClr val="accent2"/>
                          </a:solidFill>
                          <a:effectLst/>
                        </a:rPr>
                      </a:br>
                      <a:r>
                        <a:rPr lang="en-US" sz="1400" b="1" kern="1200" dirty="0">
                          <a:solidFill>
                            <a:schemeClr val="accent2"/>
                          </a:solidFill>
                          <a:effectLst/>
                        </a:rPr>
                        <a:t>prior ET</a:t>
                      </a:r>
                      <a:endParaRPr lang="en-US" sz="1400" b="1" kern="1200" dirty="0">
                        <a:solidFill>
                          <a:schemeClr val="accent2"/>
                        </a:solidFill>
                        <a:effectLst/>
                        <a:latin typeface="+mn-lt"/>
                        <a:ea typeface="+mn-ea"/>
                        <a:cs typeface="+mn-cs"/>
                      </a:endParaRP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rPr>
                        <a:t>Fulvestrant</a:t>
                      </a:r>
                      <a:endParaRPr lang="en-US" sz="1400" kern="1200" dirty="0">
                        <a:solidFill>
                          <a:schemeClr val="accent2"/>
                        </a:solidFill>
                        <a:effectLst/>
                        <a:latin typeface="+mn-lt"/>
                        <a:ea typeface="+mn-ea"/>
                        <a:cs typeface="+mn-cs"/>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70 (29.3)</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27 (23.5)</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75 (31.4)</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tc>
                  <a:txBody>
                    <a:bodyPr/>
                    <a:lstStyle/>
                    <a:p>
                      <a:pPr algn="ctr"/>
                      <a:r>
                        <a:rPr lang="en-US" sz="1400" dirty="0">
                          <a:solidFill>
                            <a:schemeClr val="accent2"/>
                          </a:solidFill>
                        </a:rPr>
                        <a:t>28 (24.8)</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extLst>
                  <a:ext uri="{0D108BD9-81ED-4DB2-BD59-A6C34878D82A}">
                    <a16:rowId xmlns:a16="http://schemas.microsoft.com/office/drawing/2014/main" val="1557841263"/>
                  </a:ext>
                </a:extLst>
              </a:tr>
              <a:tr h="309632">
                <a:tc vMerge="1">
                  <a:txBody>
                    <a:bodyPr/>
                    <a:lstStyle/>
                    <a:p>
                      <a:endParaRPr lang="en-US"/>
                    </a:p>
                  </a:txBody>
                  <a:tcPr/>
                </a:tc>
                <a:tc>
                  <a:txBody>
                    <a:bodyPr/>
                    <a:lstStyle/>
                    <a:p>
                      <a:r>
                        <a:rPr lang="en-US" sz="1400" dirty="0">
                          <a:solidFill>
                            <a:schemeClr val="accent2"/>
                          </a:solidFill>
                        </a:rPr>
                        <a:t>AI</a:t>
                      </a:r>
                      <a:endParaRPr lang="en-US" dirty="0">
                        <a:solidFill>
                          <a:schemeClr val="accent2"/>
                        </a:solidFill>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193 (80.8)</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101 (87.8)</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194 (81.2)</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tc>
                  <a:txBody>
                    <a:bodyPr/>
                    <a:lstStyle/>
                    <a:p>
                      <a:pPr algn="ctr"/>
                      <a:r>
                        <a:rPr lang="en-US" sz="1400" dirty="0">
                          <a:solidFill>
                            <a:schemeClr val="accent2"/>
                          </a:solidFill>
                        </a:rPr>
                        <a:t>96 (85.0)</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extLst>
                  <a:ext uri="{0D108BD9-81ED-4DB2-BD59-A6C34878D82A}">
                    <a16:rowId xmlns:a16="http://schemas.microsoft.com/office/drawing/2014/main" val="2793169405"/>
                  </a:ext>
                </a:extLst>
              </a:tr>
              <a:tr h="309632">
                <a:tc vMerge="1">
                  <a:txBody>
                    <a:bodyPr/>
                    <a:lstStyle/>
                    <a:p>
                      <a:endParaRPr lang="en-US"/>
                    </a:p>
                  </a:txBody>
                  <a:tcPr/>
                </a:tc>
                <a:tc>
                  <a:txBody>
                    <a:bodyPr/>
                    <a:lstStyle/>
                    <a:p>
                      <a:r>
                        <a:rPr lang="en-US" sz="1400" dirty="0">
                          <a:solidFill>
                            <a:schemeClr val="accent2"/>
                          </a:solidFill>
                        </a:rPr>
                        <a:t>Tamoxifen</a:t>
                      </a:r>
                      <a:endParaRPr lang="en-US" dirty="0">
                        <a:solidFill>
                          <a:schemeClr val="accent2"/>
                        </a:solidFill>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19 (7.9)</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9 (7.8)</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9804"/>
                      </a:srgbClr>
                    </a:solidFill>
                  </a:tcPr>
                </a:tc>
                <a:tc>
                  <a:txBody>
                    <a:bodyPr/>
                    <a:lstStyle/>
                    <a:p>
                      <a:pPr algn="ctr"/>
                      <a:r>
                        <a:rPr lang="en-US" sz="1400" dirty="0">
                          <a:solidFill>
                            <a:schemeClr val="accent2"/>
                          </a:solidFill>
                        </a:rPr>
                        <a:t>15 (6.3)</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tc>
                  <a:txBody>
                    <a:bodyPr/>
                    <a:lstStyle/>
                    <a:p>
                      <a:pPr algn="ctr"/>
                      <a:r>
                        <a:rPr lang="en-US" sz="1400" dirty="0">
                          <a:solidFill>
                            <a:schemeClr val="accent2"/>
                          </a:solidFill>
                        </a:rPr>
                        <a:t>9 (8.0)</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9804"/>
                      </a:srgbClr>
                    </a:solidFill>
                  </a:tcPr>
                </a:tc>
                <a:extLst>
                  <a:ext uri="{0D108BD9-81ED-4DB2-BD59-A6C34878D82A}">
                    <a16:rowId xmlns:a16="http://schemas.microsoft.com/office/drawing/2014/main" val="1426319555"/>
                  </a:ext>
                </a:extLst>
              </a:tr>
              <a:tr h="30963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accent2"/>
                          </a:solidFill>
                          <a:effectLst/>
                        </a:rPr>
                        <a:t>Prior lines of Chemo</a:t>
                      </a:r>
                      <a:endParaRPr lang="en-US" sz="1400" b="1" kern="1200" dirty="0">
                        <a:solidFill>
                          <a:schemeClr val="accent2"/>
                        </a:solidFill>
                        <a:effectLst/>
                        <a:latin typeface="+mn-lt"/>
                        <a:ea typeface="+mn-ea"/>
                        <a:cs typeface="+mn-cs"/>
                      </a:endParaRPr>
                    </a:p>
                  </a:txBody>
                  <a:tcPr marR="45720" marT="27432" marB="27432"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accent2"/>
                          </a:solidFill>
                        </a:rPr>
                        <a:t>0</a:t>
                      </a:r>
                      <a:endParaRPr lang="en-US" sz="1400" kern="1200" dirty="0">
                        <a:solidFill>
                          <a:schemeClr val="accent2"/>
                        </a:solidFill>
                        <a:effectLst/>
                        <a:latin typeface="+mn-lt"/>
                        <a:ea typeface="+mn-ea"/>
                        <a:cs typeface="+mn-cs"/>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solidFill>
                            <a:schemeClr val="accent2"/>
                          </a:solidFill>
                        </a:rPr>
                        <a:t>191 (79.9)</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89 (77.4)</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74A8">
                        <a:alpha val="20000"/>
                      </a:srgbClr>
                    </a:solidFill>
                  </a:tcPr>
                </a:tc>
                <a:tc>
                  <a:txBody>
                    <a:bodyPr/>
                    <a:lstStyle/>
                    <a:p>
                      <a:pPr algn="ctr"/>
                      <a:r>
                        <a:rPr lang="en-US" sz="1400" dirty="0">
                          <a:solidFill>
                            <a:schemeClr val="accent2"/>
                          </a:solidFill>
                        </a:rPr>
                        <a:t>180 (75.3)</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tc>
                  <a:txBody>
                    <a:bodyPr/>
                    <a:lstStyle/>
                    <a:p>
                      <a:pPr algn="ctr"/>
                      <a:r>
                        <a:rPr lang="en-US" sz="1400" dirty="0">
                          <a:solidFill>
                            <a:schemeClr val="accent2"/>
                          </a:solidFill>
                        </a:rPr>
                        <a:t>81 (71.7)</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14D5A">
                        <a:alpha val="20000"/>
                      </a:srgbClr>
                    </a:solidFill>
                  </a:tcPr>
                </a:tc>
                <a:extLst>
                  <a:ext uri="{0D108BD9-81ED-4DB2-BD59-A6C34878D82A}">
                    <a16:rowId xmlns:a16="http://schemas.microsoft.com/office/drawing/2014/main" val="3979292094"/>
                  </a:ext>
                </a:extLst>
              </a:tr>
              <a:tr h="309632">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200" dirty="0">
                        <a:solidFill>
                          <a:schemeClr val="dk1"/>
                        </a:solidFill>
                        <a:effectLst/>
                        <a:latin typeface="+mn-lt"/>
                        <a:ea typeface="+mn-ea"/>
                        <a:cs typeface="+mn-cs"/>
                      </a:endParaRPr>
                    </a:p>
                  </a:txBody>
                  <a:tcPr marL="45720" marR="45720" marT="27432" marB="27432" anchor="ctr"/>
                </a:tc>
                <a:tc>
                  <a:txBody>
                    <a:bodyPr/>
                    <a:lstStyle/>
                    <a:p>
                      <a:r>
                        <a:rPr lang="en-US" sz="1400" dirty="0">
                          <a:solidFill>
                            <a:schemeClr val="accent2"/>
                          </a:solidFill>
                        </a:rPr>
                        <a:t>1</a:t>
                      </a:r>
                      <a:endParaRPr lang="en-US" dirty="0">
                        <a:solidFill>
                          <a:schemeClr val="accent2"/>
                        </a:solidFill>
                      </a:endParaRPr>
                    </a:p>
                  </a:txBody>
                  <a:tcPr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400" dirty="0">
                          <a:solidFill>
                            <a:schemeClr val="accent2"/>
                          </a:solidFill>
                        </a:rPr>
                        <a:t>48 (20.1)</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74A8">
                        <a:alpha val="9804"/>
                      </a:srgbClr>
                    </a:solidFill>
                  </a:tcPr>
                </a:tc>
                <a:tc>
                  <a:txBody>
                    <a:bodyPr/>
                    <a:lstStyle/>
                    <a:p>
                      <a:pPr algn="ctr"/>
                      <a:r>
                        <a:rPr lang="en-US" sz="1400" dirty="0">
                          <a:solidFill>
                            <a:schemeClr val="accent2"/>
                          </a:solidFill>
                        </a:rPr>
                        <a:t>26 (22.6)</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0074A8">
                        <a:alpha val="9804"/>
                      </a:srgbClr>
                    </a:solidFill>
                  </a:tcPr>
                </a:tc>
                <a:tc>
                  <a:txBody>
                    <a:bodyPr/>
                    <a:lstStyle/>
                    <a:p>
                      <a:pPr algn="ctr"/>
                      <a:r>
                        <a:rPr lang="en-US" sz="1400" dirty="0">
                          <a:solidFill>
                            <a:schemeClr val="accent2"/>
                          </a:solidFill>
                        </a:rPr>
                        <a:t>59 (24.7)</a:t>
                      </a:r>
                    </a:p>
                  </a:txBody>
                  <a:tcPr marL="45720" marR="45720"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rgbClr val="B14D5A">
                        <a:alpha val="9804"/>
                      </a:srgbClr>
                    </a:solidFill>
                  </a:tcPr>
                </a:tc>
                <a:tc>
                  <a:txBody>
                    <a:bodyPr/>
                    <a:lstStyle/>
                    <a:p>
                      <a:pPr algn="ctr"/>
                      <a:r>
                        <a:rPr lang="en-US" sz="1400" dirty="0">
                          <a:solidFill>
                            <a:schemeClr val="accent2"/>
                          </a:solidFill>
                        </a:rPr>
                        <a:t>32 (28.3)</a:t>
                      </a:r>
                    </a:p>
                  </a:txBody>
                  <a:tcPr marL="45720" marR="45720" marT="27432" marB="27432"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solidFill>
                      <a:srgbClr val="B14D5A">
                        <a:alpha val="9804"/>
                      </a:srgbClr>
                    </a:solidFill>
                  </a:tcPr>
                </a:tc>
                <a:extLst>
                  <a:ext uri="{0D108BD9-81ED-4DB2-BD59-A6C34878D82A}">
                    <a16:rowId xmlns:a16="http://schemas.microsoft.com/office/drawing/2014/main" val="216251266"/>
                  </a:ext>
                </a:extLst>
              </a:tr>
            </a:tbl>
          </a:graphicData>
        </a:graphic>
      </p:graphicFrame>
      <p:sp>
        <p:nvSpPr>
          <p:cNvPr id="4" name="Rectangle 3">
            <a:extLst>
              <a:ext uri="{FF2B5EF4-FFF2-40B4-BE49-F238E27FC236}">
                <a16:creationId xmlns:a16="http://schemas.microsoft.com/office/drawing/2014/main" id="{C4C900B1-4DEE-DABB-2A92-3745F201EAC2}"/>
              </a:ext>
            </a:extLst>
          </p:cNvPr>
          <p:cNvSpPr/>
          <p:nvPr/>
        </p:nvSpPr>
        <p:spPr>
          <a:xfrm>
            <a:off x="1725704" y="4091591"/>
            <a:ext cx="2597923" cy="1119977"/>
          </a:xfrm>
          <a:prstGeom prst="rect">
            <a:avLst/>
          </a:prstGeom>
          <a:solidFill>
            <a:schemeClr val="accent6"/>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Investigator’s choice (SOC)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Fulvestrant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Anastrozole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Letrozole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Exemestane</a:t>
            </a:r>
          </a:p>
        </p:txBody>
      </p:sp>
      <p:sp>
        <p:nvSpPr>
          <p:cNvPr id="7" name="TextBox 6">
            <a:extLst>
              <a:ext uri="{FF2B5EF4-FFF2-40B4-BE49-F238E27FC236}">
                <a16:creationId xmlns:a16="http://schemas.microsoft.com/office/drawing/2014/main" id="{D42F497B-51E7-0F03-3ADE-87CFCC40482C}"/>
              </a:ext>
            </a:extLst>
          </p:cNvPr>
          <p:cNvSpPr txBox="1"/>
          <p:nvPr/>
        </p:nvSpPr>
        <p:spPr>
          <a:xfrm>
            <a:off x="704088" y="3117699"/>
            <a:ext cx="324224" cy="2176658"/>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D</a:t>
            </a:r>
          </a:p>
        </p:txBody>
      </p:sp>
      <p:cxnSp>
        <p:nvCxnSpPr>
          <p:cNvPr id="8" name="Straight Arrow Connector 7">
            <a:extLst>
              <a:ext uri="{FF2B5EF4-FFF2-40B4-BE49-F238E27FC236}">
                <a16:creationId xmlns:a16="http://schemas.microsoft.com/office/drawing/2014/main" id="{A97A6F4E-32A6-C47C-0D96-FFEC38E31B8F}"/>
              </a:ext>
            </a:extLst>
          </p:cNvPr>
          <p:cNvCxnSpPr>
            <a:cxnSpLocks/>
            <a:stCxn id="7" idx="3"/>
            <a:endCxn id="4" idx="1"/>
          </p:cNvCxnSpPr>
          <p:nvPr/>
        </p:nvCxnSpPr>
        <p:spPr>
          <a:xfrm>
            <a:off x="1028312" y="4206028"/>
            <a:ext cx="697392" cy="445552"/>
          </a:xfrm>
          <a:prstGeom prst="straightConnector1">
            <a:avLst/>
          </a:prstGeom>
          <a:ln w="19050">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A60C90CC-664F-F0E3-8254-7F825B0AB298}"/>
              </a:ext>
            </a:extLst>
          </p:cNvPr>
          <p:cNvSpPr/>
          <p:nvPr/>
        </p:nvSpPr>
        <p:spPr>
          <a:xfrm>
            <a:off x="1725706" y="3177858"/>
            <a:ext cx="2597922" cy="792547"/>
          </a:xfrm>
          <a:prstGeom prst="rect">
            <a:avLst/>
          </a:prstGeom>
          <a:solidFill>
            <a:schemeClr val="accent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Elacestrant</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400 mg</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a</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a:t>
            </a:r>
          </a:p>
        </p:txBody>
      </p:sp>
      <p:cxnSp>
        <p:nvCxnSpPr>
          <p:cNvPr id="14" name="Straight Arrow Connector 13">
            <a:extLst>
              <a:ext uri="{FF2B5EF4-FFF2-40B4-BE49-F238E27FC236}">
                <a16:creationId xmlns:a16="http://schemas.microsoft.com/office/drawing/2014/main" id="{4DE6305B-FDEE-75CE-5FDA-39B040180210}"/>
              </a:ext>
            </a:extLst>
          </p:cNvPr>
          <p:cNvCxnSpPr>
            <a:cxnSpLocks/>
            <a:stCxn id="7" idx="3"/>
            <a:endCxn id="12" idx="1"/>
          </p:cNvCxnSpPr>
          <p:nvPr/>
        </p:nvCxnSpPr>
        <p:spPr>
          <a:xfrm flipV="1">
            <a:off x="1028312" y="3574132"/>
            <a:ext cx="697394" cy="631896"/>
          </a:xfrm>
          <a:prstGeom prst="straightConnector1">
            <a:avLst/>
          </a:prstGeom>
          <a:ln w="19050">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F5113B7F-72DD-606B-6415-0D529F78D811}"/>
              </a:ext>
            </a:extLst>
          </p:cNvPr>
          <p:cNvSpPr txBox="1"/>
          <p:nvPr/>
        </p:nvSpPr>
        <p:spPr>
          <a:xfrm>
            <a:off x="1104813" y="4024611"/>
            <a:ext cx="476412"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S PGothic" charset="0"/>
                <a:cs typeface="+mn-cs"/>
              </a:rPr>
              <a:t>1:1</a:t>
            </a:r>
          </a:p>
        </p:txBody>
      </p:sp>
      <p:sp>
        <p:nvSpPr>
          <p:cNvPr id="30" name="TextBox 29">
            <a:extLst>
              <a:ext uri="{FF2B5EF4-FFF2-40B4-BE49-F238E27FC236}">
                <a16:creationId xmlns:a16="http://schemas.microsoft.com/office/drawing/2014/main" id="{02FC1EE2-D139-491D-5B83-031FBF98E9EC}"/>
              </a:ext>
            </a:extLst>
          </p:cNvPr>
          <p:cNvSpPr txBox="1"/>
          <p:nvPr/>
        </p:nvSpPr>
        <p:spPr>
          <a:xfrm>
            <a:off x="4449554" y="3754961"/>
            <a:ext cx="988770" cy="738664"/>
          </a:xfrm>
          <a:prstGeom prst="rect">
            <a:avLst/>
          </a:prstGeom>
          <a:solidFill>
            <a:schemeClr val="accent4"/>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S PGothic" charset="0"/>
                <a:cs typeface="+mn-cs"/>
              </a:rPr>
              <a:t>PD or withdrawal criterion</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S PGothic" charset="0"/>
                <a:cs typeface="+mn-cs"/>
              </a:rPr>
              <a:t>b</a:t>
            </a:r>
          </a:p>
        </p:txBody>
      </p:sp>
      <p:sp>
        <p:nvSpPr>
          <p:cNvPr id="3" name="TextBox 2">
            <a:extLst>
              <a:ext uri="{FF2B5EF4-FFF2-40B4-BE49-F238E27FC236}">
                <a16:creationId xmlns:a16="http://schemas.microsoft.com/office/drawing/2014/main" id="{6ED1F319-BE60-ECBD-B39A-E69DD379E564}"/>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551645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Dr Mayer </a:t>
            </a:r>
            <a:r>
              <a:rPr lang="en-US" sz="3200" dirty="0">
                <a:solidFill>
                  <a:srgbClr val="0432FF"/>
                </a:solidFill>
              </a:rPr>
              <a:t>— Disclosures</a:t>
            </a:r>
          </a:p>
        </p:txBody>
      </p:sp>
      <p:graphicFrame>
        <p:nvGraphicFramePr>
          <p:cNvPr id="4" name="Content Placeholder 3">
            <a:extLst>
              <a:ext uri="{FF2B5EF4-FFF2-40B4-BE49-F238E27FC236}">
                <a16:creationId xmlns:a16="http://schemas.microsoft.com/office/drawing/2014/main" id="{9FA1D6CF-488A-7449-95CE-456E2392856B}"/>
              </a:ext>
            </a:extLst>
          </p:cNvPr>
          <p:cNvGraphicFramePr>
            <a:graphicFrameLocks/>
          </p:cNvGraphicFramePr>
          <p:nvPr>
            <p:extLst>
              <p:ext uri="{D42A27DB-BD31-4B8C-83A1-F6EECF244321}">
                <p14:modId xmlns:p14="http://schemas.microsoft.com/office/powerpoint/2010/main" val="1396961839"/>
              </p:ext>
            </p:extLst>
          </p:nvPr>
        </p:nvGraphicFramePr>
        <p:xfrm>
          <a:off x="1205660" y="1736812"/>
          <a:ext cx="9772217" cy="1194288"/>
        </p:xfrm>
        <a:graphic>
          <a:graphicData uri="http://schemas.openxmlformats.org/drawingml/2006/table">
            <a:tbl>
              <a:tblPr firstRow="1" bandRow="1">
                <a:tableStyleId>{F2DE63D5-997A-4646-A377-4702673A728D}</a:tableStyleId>
              </a:tblPr>
              <a:tblGrid>
                <a:gridCol w="3090140">
                  <a:extLst>
                    <a:ext uri="{9D8B030D-6E8A-4147-A177-3AD203B41FA5}">
                      <a16:colId xmlns:a16="http://schemas.microsoft.com/office/drawing/2014/main" val="20000"/>
                    </a:ext>
                  </a:extLst>
                </a:gridCol>
                <a:gridCol w="6682077">
                  <a:extLst>
                    <a:ext uri="{9D8B030D-6E8A-4147-A177-3AD203B41FA5}">
                      <a16:colId xmlns:a16="http://schemas.microsoft.com/office/drawing/2014/main" val="3833924404"/>
                    </a:ext>
                  </a:extLst>
                </a:gridCol>
              </a:tblGrid>
              <a:tr h="1194288">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b="0" dirty="0">
                          <a:solidFill>
                            <a:schemeClr val="tx1"/>
                          </a:solidFill>
                        </a:rPr>
                        <a:t>AstraZeneca Pharmaceuticals LP, Lilly, Novartis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26104073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470EE-DD68-5830-E238-3DCA40A1509F}"/>
              </a:ext>
            </a:extLst>
          </p:cNvPr>
          <p:cNvSpPr>
            <a:spLocks noGrp="1"/>
          </p:cNvSpPr>
          <p:nvPr>
            <p:ph type="title"/>
          </p:nvPr>
        </p:nvSpPr>
        <p:spPr/>
        <p:txBody>
          <a:bodyPr anchor="ctr"/>
          <a:lstStyle/>
          <a:p>
            <a:r>
              <a:rPr lang="en-US" dirty="0"/>
              <a:t>EMERALD: PFS in </a:t>
            </a:r>
            <a:r>
              <a:rPr lang="en-US" i="1" dirty="0"/>
              <a:t>ESR1</a:t>
            </a:r>
            <a:r>
              <a:rPr lang="en-US" dirty="0"/>
              <a:t>mut Population by Duration of </a:t>
            </a:r>
            <a:br>
              <a:rPr lang="en-US" dirty="0"/>
            </a:br>
            <a:r>
              <a:rPr lang="en-US" dirty="0"/>
              <a:t>Prior CDK4/6i</a:t>
            </a:r>
          </a:p>
        </p:txBody>
      </p:sp>
      <p:sp>
        <p:nvSpPr>
          <p:cNvPr id="5" name="TextBox 4">
            <a:extLst>
              <a:ext uri="{FF2B5EF4-FFF2-40B4-BE49-F238E27FC236}">
                <a16:creationId xmlns:a16="http://schemas.microsoft.com/office/drawing/2014/main" id="{D78CEAFF-98F2-011E-35B1-C3FB95E3843D}"/>
              </a:ext>
            </a:extLst>
          </p:cNvPr>
          <p:cNvSpPr txBox="1"/>
          <p:nvPr/>
        </p:nvSpPr>
        <p:spPr>
          <a:xfrm>
            <a:off x="704089" y="1360037"/>
            <a:ext cx="1074496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36569"/>
                </a:solidFill>
                <a:effectLst/>
                <a:uLnTx/>
                <a:uFillTx/>
                <a:latin typeface="Franklin Gothic Book" panose="020B0503020102020204"/>
                <a:ea typeface="MS PGothic" charset="0"/>
                <a:cs typeface="+mn-cs"/>
              </a:rPr>
              <a:t>PFS by Duration of CDK4/6i in Patients With </a:t>
            </a:r>
            <a:r>
              <a:rPr kumimoji="0" lang="en-US" sz="1800" b="1" i="1" u="none" strike="noStrike" kern="1200" cap="none" spc="0" normalizeH="0" baseline="0" noProof="0" dirty="0">
                <a:ln>
                  <a:noFill/>
                </a:ln>
                <a:solidFill>
                  <a:srgbClr val="636569"/>
                </a:solidFill>
                <a:effectLst/>
                <a:uLnTx/>
                <a:uFillTx/>
                <a:latin typeface="Franklin Gothic Book" panose="020B0503020102020204"/>
                <a:ea typeface="MS PGothic" charset="0"/>
                <a:cs typeface="+mn-cs"/>
              </a:rPr>
              <a:t>ESR1</a:t>
            </a:r>
            <a:r>
              <a:rPr kumimoji="0" lang="en-US" sz="1800" b="1" i="0" u="none" strike="noStrike" kern="1200" cap="none" spc="0" normalizeH="0" baseline="0" noProof="0" dirty="0">
                <a:ln>
                  <a:noFill/>
                </a:ln>
                <a:solidFill>
                  <a:srgbClr val="636569"/>
                </a:solidFill>
                <a:effectLst/>
                <a:uLnTx/>
                <a:uFillTx/>
                <a:latin typeface="Franklin Gothic Book" panose="020B0503020102020204"/>
                <a:ea typeface="MS PGothic" charset="0"/>
                <a:cs typeface="+mn-cs"/>
              </a:rPr>
              <a:t>mut Tumors</a:t>
            </a:r>
          </a:p>
        </p:txBody>
      </p:sp>
      <p:pic>
        <p:nvPicPr>
          <p:cNvPr id="14" name="Picture 13">
            <a:extLst>
              <a:ext uri="{FF2B5EF4-FFF2-40B4-BE49-F238E27FC236}">
                <a16:creationId xmlns:a16="http://schemas.microsoft.com/office/drawing/2014/main" id="{A0A1D135-F4E6-A7F4-35D7-235C96ADCF6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7017" y="1760653"/>
            <a:ext cx="3587932" cy="2593635"/>
          </a:xfrm>
          <a:prstGeom prst="rect">
            <a:avLst/>
          </a:prstGeom>
        </p:spPr>
      </p:pic>
      <p:pic>
        <p:nvPicPr>
          <p:cNvPr id="15" name="Picture 14">
            <a:extLst>
              <a:ext uri="{FF2B5EF4-FFF2-40B4-BE49-F238E27FC236}">
                <a16:creationId xmlns:a16="http://schemas.microsoft.com/office/drawing/2014/main" id="{6B8D9C34-B9D8-88B1-8BE1-6BEE125AB9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84617" y="1767843"/>
            <a:ext cx="3535680" cy="2595153"/>
          </a:xfrm>
          <a:prstGeom prst="rect">
            <a:avLst/>
          </a:prstGeom>
        </p:spPr>
      </p:pic>
      <p:pic>
        <p:nvPicPr>
          <p:cNvPr id="16" name="Picture 15">
            <a:extLst>
              <a:ext uri="{FF2B5EF4-FFF2-40B4-BE49-F238E27FC236}">
                <a16:creationId xmlns:a16="http://schemas.microsoft.com/office/drawing/2014/main" id="{07B2C682-BE5E-6395-0D17-CE9FD7E58E0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950926" y="1759134"/>
            <a:ext cx="3526971" cy="2621280"/>
          </a:xfrm>
          <a:prstGeom prst="rect">
            <a:avLst/>
          </a:prstGeom>
        </p:spPr>
      </p:pic>
      <p:sp>
        <p:nvSpPr>
          <p:cNvPr id="10" name="TextBox 9">
            <a:extLst>
              <a:ext uri="{FF2B5EF4-FFF2-40B4-BE49-F238E27FC236}">
                <a16:creationId xmlns:a16="http://schemas.microsoft.com/office/drawing/2014/main" id="{15DF4CC5-5029-74BF-BB93-F53151AAFB2D}"/>
              </a:ext>
            </a:extLst>
          </p:cNvPr>
          <p:cNvSpPr txBox="1"/>
          <p:nvPr/>
        </p:nvSpPr>
        <p:spPr>
          <a:xfrm>
            <a:off x="2105150" y="1957823"/>
            <a:ext cx="1555234"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S PGothic" charset="0"/>
                <a:cs typeface="+mn-cs"/>
              </a:rPr>
              <a:t>≥6 mo CDK4/6i</a:t>
            </a:r>
          </a:p>
        </p:txBody>
      </p:sp>
      <p:sp>
        <p:nvSpPr>
          <p:cNvPr id="11" name="TextBox 10">
            <a:extLst>
              <a:ext uri="{FF2B5EF4-FFF2-40B4-BE49-F238E27FC236}">
                <a16:creationId xmlns:a16="http://schemas.microsoft.com/office/drawing/2014/main" id="{1BA6831E-900D-BDD6-F22D-C979664B7141}"/>
              </a:ext>
            </a:extLst>
          </p:cNvPr>
          <p:cNvSpPr txBox="1"/>
          <p:nvPr/>
        </p:nvSpPr>
        <p:spPr>
          <a:xfrm>
            <a:off x="5777450" y="1957823"/>
            <a:ext cx="167546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S PGothic" charset="0"/>
                <a:cs typeface="+mn-cs"/>
              </a:rPr>
              <a:t>≥12 mo CDK4/6i</a:t>
            </a:r>
          </a:p>
        </p:txBody>
      </p:sp>
      <p:sp>
        <p:nvSpPr>
          <p:cNvPr id="12" name="TextBox 11">
            <a:extLst>
              <a:ext uri="{FF2B5EF4-FFF2-40B4-BE49-F238E27FC236}">
                <a16:creationId xmlns:a16="http://schemas.microsoft.com/office/drawing/2014/main" id="{9F8FB79A-3872-CEE6-E75B-D41402157E90}"/>
              </a:ext>
            </a:extLst>
          </p:cNvPr>
          <p:cNvSpPr txBox="1"/>
          <p:nvPr/>
        </p:nvSpPr>
        <p:spPr>
          <a:xfrm>
            <a:off x="9518718" y="1964348"/>
            <a:ext cx="1674048"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S PGothic" charset="0"/>
                <a:cs typeface="+mn-cs"/>
              </a:rPr>
              <a:t>≥18 mo CDK4/6i</a:t>
            </a:r>
          </a:p>
        </p:txBody>
      </p:sp>
      <p:graphicFrame>
        <p:nvGraphicFramePr>
          <p:cNvPr id="9" name="Table 7">
            <a:extLst>
              <a:ext uri="{FF2B5EF4-FFF2-40B4-BE49-F238E27FC236}">
                <a16:creationId xmlns:a16="http://schemas.microsoft.com/office/drawing/2014/main" id="{6DB0085F-70E6-D30A-4104-2F525F1242AA}"/>
              </a:ext>
            </a:extLst>
          </p:cNvPr>
          <p:cNvGraphicFramePr>
            <a:graphicFrameLocks noGrp="1"/>
          </p:cNvGraphicFramePr>
          <p:nvPr/>
        </p:nvGraphicFramePr>
        <p:xfrm>
          <a:off x="698500" y="4467497"/>
          <a:ext cx="10750553" cy="1476104"/>
        </p:xfrm>
        <a:graphic>
          <a:graphicData uri="http://schemas.openxmlformats.org/drawingml/2006/table">
            <a:tbl>
              <a:tblPr firstRow="1" bandRow="1">
                <a:tableStyleId>{00A15C55-8517-42AA-B614-E9B94910E393}</a:tableStyleId>
              </a:tblPr>
              <a:tblGrid>
                <a:gridCol w="1494527">
                  <a:extLst>
                    <a:ext uri="{9D8B030D-6E8A-4147-A177-3AD203B41FA5}">
                      <a16:colId xmlns:a16="http://schemas.microsoft.com/office/drawing/2014/main" val="3019152120"/>
                    </a:ext>
                  </a:extLst>
                </a:gridCol>
                <a:gridCol w="1542671">
                  <a:extLst>
                    <a:ext uri="{9D8B030D-6E8A-4147-A177-3AD203B41FA5}">
                      <a16:colId xmlns:a16="http://schemas.microsoft.com/office/drawing/2014/main" val="2628440920"/>
                    </a:ext>
                  </a:extLst>
                </a:gridCol>
                <a:gridCol w="1542671">
                  <a:extLst>
                    <a:ext uri="{9D8B030D-6E8A-4147-A177-3AD203B41FA5}">
                      <a16:colId xmlns:a16="http://schemas.microsoft.com/office/drawing/2014/main" val="3926103575"/>
                    </a:ext>
                  </a:extLst>
                </a:gridCol>
                <a:gridCol w="1542671">
                  <a:extLst>
                    <a:ext uri="{9D8B030D-6E8A-4147-A177-3AD203B41FA5}">
                      <a16:colId xmlns:a16="http://schemas.microsoft.com/office/drawing/2014/main" val="3666451371"/>
                    </a:ext>
                  </a:extLst>
                </a:gridCol>
                <a:gridCol w="1542671">
                  <a:extLst>
                    <a:ext uri="{9D8B030D-6E8A-4147-A177-3AD203B41FA5}">
                      <a16:colId xmlns:a16="http://schemas.microsoft.com/office/drawing/2014/main" val="249527365"/>
                    </a:ext>
                  </a:extLst>
                </a:gridCol>
                <a:gridCol w="1542671">
                  <a:extLst>
                    <a:ext uri="{9D8B030D-6E8A-4147-A177-3AD203B41FA5}">
                      <a16:colId xmlns:a16="http://schemas.microsoft.com/office/drawing/2014/main" val="3828485698"/>
                    </a:ext>
                  </a:extLst>
                </a:gridCol>
                <a:gridCol w="1542671">
                  <a:extLst>
                    <a:ext uri="{9D8B030D-6E8A-4147-A177-3AD203B41FA5}">
                      <a16:colId xmlns:a16="http://schemas.microsoft.com/office/drawing/2014/main" val="1022829511"/>
                    </a:ext>
                  </a:extLst>
                </a:gridCol>
              </a:tblGrid>
              <a:tr h="271032">
                <a:tc rowSpan="2">
                  <a:txBody>
                    <a:bodyPr/>
                    <a:lstStyle/>
                    <a:p>
                      <a:r>
                        <a:rPr lang="en-US" sz="1200" dirty="0"/>
                        <a:t>PFS by Duration of CDK4/6i</a:t>
                      </a:r>
                    </a:p>
                  </a:txBody>
                  <a:tcPr marR="27432" marT="27432" marB="27432"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gridSpan="2">
                  <a:txBody>
                    <a:bodyPr/>
                    <a:lstStyle/>
                    <a:p>
                      <a:pPr algn="ctr"/>
                      <a:r>
                        <a:rPr lang="en-US" sz="1200" b="1" dirty="0">
                          <a:solidFill>
                            <a:schemeClr val="bg1"/>
                          </a:solidFill>
                        </a:rPr>
                        <a:t>≥6 Months</a:t>
                      </a:r>
                      <a:endParaRPr lang="en-US" sz="1200" dirty="0"/>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sz="1400" dirty="0"/>
                    </a:p>
                  </a:txBody>
                  <a:tcPr marL="27432" marR="27432" marT="27432" marB="27432"/>
                </a:tc>
                <a:tc gridSpan="2">
                  <a:txBody>
                    <a:bodyPr/>
                    <a:lstStyle/>
                    <a:p>
                      <a:pPr algn="ctr"/>
                      <a:r>
                        <a:rPr lang="en-US" sz="1200" b="1" dirty="0">
                          <a:solidFill>
                            <a:schemeClr val="bg1"/>
                          </a:solidFill>
                        </a:rPr>
                        <a:t>≥12 Months</a:t>
                      </a:r>
                      <a:endParaRPr lang="en-US" sz="1200" dirty="0"/>
                    </a:p>
                  </a:txBody>
                  <a:tcPr marL="27432" marR="27432" marT="27432" marB="27432"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sz="1400" dirty="0"/>
                    </a:p>
                  </a:txBody>
                  <a:tcPr marL="27432" marR="27432" marT="27432" marB="27432"/>
                </a:tc>
                <a:tc gridSpan="2">
                  <a:txBody>
                    <a:bodyPr/>
                    <a:lstStyle/>
                    <a:p>
                      <a:pPr algn="ctr"/>
                      <a:r>
                        <a:rPr lang="en-US" sz="1200" b="1" dirty="0">
                          <a:solidFill>
                            <a:schemeClr val="bg1"/>
                          </a:solidFill>
                        </a:rPr>
                        <a:t>≥18 Months</a:t>
                      </a:r>
                      <a:endParaRPr lang="en-US" sz="1200" dirty="0"/>
                    </a:p>
                  </a:txBody>
                  <a:tcPr marL="27432" marR="27432" marT="27432" marB="27432"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tc hMerge="1">
                  <a:txBody>
                    <a:bodyPr/>
                    <a:lstStyle/>
                    <a:p>
                      <a:endParaRPr lang="en-US" sz="1400" dirty="0"/>
                    </a:p>
                  </a:txBody>
                  <a:tcPr marL="27432" marR="27432" marT="27432" marB="27432"/>
                </a:tc>
                <a:extLst>
                  <a:ext uri="{0D108BD9-81ED-4DB2-BD59-A6C34878D82A}">
                    <a16:rowId xmlns:a16="http://schemas.microsoft.com/office/drawing/2014/main" val="1051994410"/>
                  </a:ext>
                </a:extLst>
              </a:tr>
              <a:tr h="248281">
                <a:tc vMerge="1">
                  <a:txBody>
                    <a:bodyPr/>
                    <a:lstStyle/>
                    <a:p>
                      <a:endParaRPr lang="en-US" sz="1400" dirty="0"/>
                    </a:p>
                  </a:txBody>
                  <a:tcPr marL="27432" marR="27432" marT="27432" marB="27432"/>
                </a:tc>
                <a:tc>
                  <a:txBody>
                    <a:bodyPr/>
                    <a:lstStyle/>
                    <a:p>
                      <a:pPr algn="ctr"/>
                      <a:r>
                        <a:rPr lang="en-US" sz="1200" b="1" dirty="0">
                          <a:solidFill>
                            <a:schemeClr val="bg1"/>
                          </a:solidFill>
                        </a:rPr>
                        <a:t>Elacestrant (n=103)</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solidFill>
                  </a:tcPr>
                </a:tc>
                <a:tc>
                  <a:txBody>
                    <a:bodyPr/>
                    <a:lstStyle/>
                    <a:p>
                      <a:pPr algn="ctr"/>
                      <a:r>
                        <a:rPr lang="en-US" sz="1200" b="1" dirty="0">
                          <a:solidFill>
                            <a:schemeClr val="accent2"/>
                          </a:solidFill>
                        </a:rPr>
                        <a:t>SOC (n=102)</a:t>
                      </a:r>
                      <a:endParaRPr lang="en-US" sz="1600" dirty="0">
                        <a:solidFill>
                          <a:schemeClr val="accent2"/>
                        </a:solidFill>
                      </a:endParaRP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solidFill>
                  </a:tcPr>
                </a:tc>
                <a:tc>
                  <a:txBody>
                    <a:bodyPr/>
                    <a:lstStyle/>
                    <a:p>
                      <a:pPr algn="ctr"/>
                      <a:r>
                        <a:rPr lang="en-US" sz="1200" b="1" dirty="0">
                          <a:solidFill>
                            <a:schemeClr val="bg1"/>
                          </a:solidFill>
                        </a:rPr>
                        <a:t>Elacestrant (n=78)</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solidFill>
                  </a:tcPr>
                </a:tc>
                <a:tc>
                  <a:txBody>
                    <a:bodyPr/>
                    <a:lstStyle/>
                    <a:p>
                      <a:pPr algn="ctr"/>
                      <a:r>
                        <a:rPr lang="en-US" sz="1200" b="1" dirty="0">
                          <a:solidFill>
                            <a:schemeClr val="accent2"/>
                          </a:solidFill>
                        </a:rPr>
                        <a:t>SOC (n=81)</a:t>
                      </a:r>
                      <a:endParaRPr lang="en-US" sz="1600" dirty="0">
                        <a:solidFill>
                          <a:schemeClr val="accent2"/>
                        </a:solidFill>
                      </a:endParaRP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solidFill>
                  </a:tcPr>
                </a:tc>
                <a:tc>
                  <a:txBody>
                    <a:bodyPr/>
                    <a:lstStyle/>
                    <a:p>
                      <a:pPr algn="ctr"/>
                      <a:r>
                        <a:rPr lang="en-US" sz="1200" b="1" dirty="0">
                          <a:solidFill>
                            <a:schemeClr val="bg1"/>
                          </a:solidFill>
                        </a:rPr>
                        <a:t>Elacestrant (n=55)</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solidFill>
                  </a:tcPr>
                </a:tc>
                <a:tc>
                  <a:txBody>
                    <a:bodyPr/>
                    <a:lstStyle/>
                    <a:p>
                      <a:pPr algn="ctr"/>
                      <a:r>
                        <a:rPr lang="en-US" sz="1200" b="1" dirty="0">
                          <a:solidFill>
                            <a:schemeClr val="accent2"/>
                          </a:solidFill>
                        </a:rPr>
                        <a:t>SOC (n=56)</a:t>
                      </a:r>
                      <a:endParaRPr lang="en-US" sz="1600" dirty="0">
                        <a:solidFill>
                          <a:schemeClr val="accent2"/>
                        </a:solidFill>
                      </a:endParaRPr>
                    </a:p>
                  </a:txBody>
                  <a:tcPr marL="27432" marR="27432" marT="18288" marB="1828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solidFill>
                  </a:tcPr>
                </a:tc>
                <a:extLst>
                  <a:ext uri="{0D108BD9-81ED-4DB2-BD59-A6C34878D82A}">
                    <a16:rowId xmlns:a16="http://schemas.microsoft.com/office/drawing/2014/main" val="2777701458"/>
                  </a:ext>
                </a:extLst>
              </a:tr>
              <a:tr h="248281">
                <a:tc>
                  <a:txBody>
                    <a:bodyPr/>
                    <a:lstStyle/>
                    <a:p>
                      <a:pPr algn="l"/>
                      <a:r>
                        <a:rPr lang="en-US" sz="1200" b="0" dirty="0">
                          <a:solidFill>
                            <a:schemeClr val="accent2"/>
                          </a:solidFill>
                        </a:rPr>
                        <a:t>mPFS, mo (95% CI)</a:t>
                      </a:r>
                    </a:p>
                  </a:txBody>
                  <a:tcPr marR="27432" marT="18288" marB="18288"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solidFill>
                            <a:schemeClr val="accent2"/>
                          </a:solidFill>
                        </a:rPr>
                        <a:t>4.14 (2.20-7.79)</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alpha val="10000"/>
                      </a:srgbClr>
                    </a:solidFill>
                  </a:tcPr>
                </a:tc>
                <a:tc>
                  <a:txBody>
                    <a:bodyPr/>
                    <a:lstStyle/>
                    <a:p>
                      <a:pPr algn="ctr"/>
                      <a:r>
                        <a:rPr lang="en-US" sz="1200" dirty="0">
                          <a:solidFill>
                            <a:schemeClr val="accent2"/>
                          </a:solidFill>
                        </a:rPr>
                        <a:t>1.87 (1.87-3.29)</a:t>
                      </a:r>
                      <a:endParaRPr lang="en-US" sz="1600" dirty="0">
                        <a:solidFill>
                          <a:schemeClr val="accent2"/>
                        </a:solidFill>
                      </a:endParaRP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alpha val="40000"/>
                      </a:srgbClr>
                    </a:solidFill>
                  </a:tcPr>
                </a:tc>
                <a:tc>
                  <a:txBody>
                    <a:bodyPr/>
                    <a:lstStyle/>
                    <a:p>
                      <a:pPr algn="ctr"/>
                      <a:r>
                        <a:rPr lang="en-US" sz="1200" dirty="0">
                          <a:solidFill>
                            <a:schemeClr val="accent2"/>
                          </a:solidFill>
                        </a:rPr>
                        <a:t>8.61 (4.14-10.84)</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alpha val="10000"/>
                      </a:srgbClr>
                    </a:solidFill>
                  </a:tcPr>
                </a:tc>
                <a:tc>
                  <a:txBody>
                    <a:bodyPr/>
                    <a:lstStyle/>
                    <a:p>
                      <a:pPr algn="ctr"/>
                      <a:r>
                        <a:rPr lang="en-US" sz="1200" dirty="0">
                          <a:solidFill>
                            <a:schemeClr val="accent2"/>
                          </a:solidFill>
                        </a:rPr>
                        <a:t>1.91 (1.87-3.68)</a:t>
                      </a:r>
                      <a:endParaRPr lang="en-US" sz="1600" dirty="0">
                        <a:solidFill>
                          <a:schemeClr val="accent2"/>
                        </a:solidFill>
                      </a:endParaRP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alpha val="40000"/>
                      </a:srgbClr>
                    </a:solidFill>
                  </a:tcPr>
                </a:tc>
                <a:tc>
                  <a:txBody>
                    <a:bodyPr/>
                    <a:lstStyle/>
                    <a:p>
                      <a:pPr algn="ctr"/>
                      <a:r>
                        <a:rPr lang="en-US" sz="1200" dirty="0">
                          <a:solidFill>
                            <a:schemeClr val="accent2"/>
                          </a:solidFill>
                        </a:rPr>
                        <a:t>8.61 (5.45-16.89)</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alpha val="10000"/>
                      </a:srgbClr>
                    </a:solidFill>
                  </a:tcPr>
                </a:tc>
                <a:tc>
                  <a:txBody>
                    <a:bodyPr/>
                    <a:lstStyle/>
                    <a:p>
                      <a:pPr algn="ctr"/>
                      <a:r>
                        <a:rPr lang="en-US" sz="1200" dirty="0">
                          <a:solidFill>
                            <a:schemeClr val="accent2"/>
                          </a:solidFill>
                        </a:rPr>
                        <a:t>2.10 (1.87-3.75)</a:t>
                      </a:r>
                      <a:endParaRPr lang="en-US" sz="1600" dirty="0">
                        <a:solidFill>
                          <a:schemeClr val="accent2"/>
                        </a:solidFill>
                      </a:endParaRPr>
                    </a:p>
                  </a:txBody>
                  <a:tcPr marL="27432" marR="27432" marT="18288" marB="1828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alpha val="40000"/>
                      </a:srgbClr>
                    </a:solidFill>
                  </a:tcPr>
                </a:tc>
                <a:extLst>
                  <a:ext uri="{0D108BD9-81ED-4DB2-BD59-A6C34878D82A}">
                    <a16:rowId xmlns:a16="http://schemas.microsoft.com/office/drawing/2014/main" val="3893047098"/>
                  </a:ext>
                </a:extLst>
              </a:tr>
              <a:tr h="460229">
                <a:tc>
                  <a:txBody>
                    <a:bodyPr/>
                    <a:lstStyle/>
                    <a:p>
                      <a:pPr algn="l"/>
                      <a:r>
                        <a:rPr lang="en-US" sz="1200" b="0" dirty="0">
                          <a:solidFill>
                            <a:schemeClr val="accent2"/>
                          </a:solidFill>
                        </a:rPr>
                        <a:t>12-mo PFS rate, %</a:t>
                      </a:r>
                    </a:p>
                    <a:p>
                      <a:pPr algn="l"/>
                      <a:r>
                        <a:rPr lang="en-US" sz="1200" b="0" dirty="0">
                          <a:solidFill>
                            <a:schemeClr val="accent2"/>
                          </a:solidFill>
                        </a:rPr>
                        <a:t>(95% CI)</a:t>
                      </a:r>
                    </a:p>
                  </a:txBody>
                  <a:tcPr marR="27432" marT="18288" marB="18288"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solidFill>
                            <a:schemeClr val="accent2"/>
                          </a:solidFill>
                        </a:rPr>
                        <a:t>26.02 </a:t>
                      </a:r>
                    </a:p>
                    <a:p>
                      <a:pPr algn="ctr"/>
                      <a:r>
                        <a:rPr lang="en-US" sz="1200" dirty="0">
                          <a:solidFill>
                            <a:schemeClr val="accent2"/>
                          </a:solidFill>
                        </a:rPr>
                        <a:t>(15.12-36.92)</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alpha val="20000"/>
                      </a:srgbClr>
                    </a:solidFill>
                  </a:tcPr>
                </a:tc>
                <a:tc>
                  <a:txBody>
                    <a:bodyPr/>
                    <a:lstStyle/>
                    <a:p>
                      <a:pPr algn="ctr"/>
                      <a:r>
                        <a:rPr lang="en-US" sz="1200" dirty="0">
                          <a:solidFill>
                            <a:schemeClr val="accent2"/>
                          </a:solidFill>
                        </a:rPr>
                        <a:t>6.45 </a:t>
                      </a:r>
                    </a:p>
                    <a:p>
                      <a:pPr algn="ctr"/>
                      <a:r>
                        <a:rPr lang="en-US" sz="1200" dirty="0">
                          <a:solidFill>
                            <a:schemeClr val="accent2"/>
                          </a:solidFill>
                        </a:rPr>
                        <a:t>(0.00-13.65)</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alpha val="50000"/>
                      </a:srgbClr>
                    </a:solidFill>
                  </a:tcPr>
                </a:tc>
                <a:tc>
                  <a:txBody>
                    <a:bodyPr/>
                    <a:lstStyle/>
                    <a:p>
                      <a:pPr algn="ctr"/>
                      <a:r>
                        <a:rPr lang="en-US" sz="1200" dirty="0">
                          <a:solidFill>
                            <a:schemeClr val="accent2"/>
                          </a:solidFill>
                        </a:rPr>
                        <a:t>35.81 </a:t>
                      </a:r>
                    </a:p>
                    <a:p>
                      <a:pPr algn="ctr"/>
                      <a:r>
                        <a:rPr lang="en-US" sz="1200" dirty="0">
                          <a:solidFill>
                            <a:schemeClr val="accent2"/>
                          </a:solidFill>
                        </a:rPr>
                        <a:t>(21.84-49.78)</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alpha val="20000"/>
                      </a:srgbClr>
                    </a:solidFill>
                  </a:tcPr>
                </a:tc>
                <a:tc>
                  <a:txBody>
                    <a:bodyPr/>
                    <a:lstStyle/>
                    <a:p>
                      <a:pPr algn="ctr"/>
                      <a:r>
                        <a:rPr lang="en-US" sz="1200" dirty="0">
                          <a:solidFill>
                            <a:schemeClr val="accent2"/>
                          </a:solidFill>
                        </a:rPr>
                        <a:t>8.39 </a:t>
                      </a:r>
                    </a:p>
                    <a:p>
                      <a:pPr algn="ctr"/>
                      <a:r>
                        <a:rPr lang="en-US" sz="1200" dirty="0">
                          <a:solidFill>
                            <a:schemeClr val="accent2"/>
                          </a:solidFill>
                        </a:rPr>
                        <a:t>(0.00-17.66)</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alpha val="50000"/>
                      </a:srgbClr>
                    </a:solidFill>
                  </a:tcPr>
                </a:tc>
                <a:tc>
                  <a:txBody>
                    <a:bodyPr/>
                    <a:lstStyle/>
                    <a:p>
                      <a:pPr algn="ctr"/>
                      <a:r>
                        <a:rPr lang="en-US" sz="1200" dirty="0">
                          <a:solidFill>
                            <a:schemeClr val="accent2"/>
                          </a:solidFill>
                        </a:rPr>
                        <a:t>35.79 </a:t>
                      </a:r>
                    </a:p>
                    <a:p>
                      <a:pPr algn="ctr"/>
                      <a:r>
                        <a:rPr lang="en-US" sz="1200" dirty="0">
                          <a:solidFill>
                            <a:schemeClr val="accent2"/>
                          </a:solidFill>
                        </a:rPr>
                        <a:t>(19.54-52.05)</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D9272">
                        <a:alpha val="20000"/>
                      </a:srgbClr>
                    </a:solidFill>
                  </a:tcPr>
                </a:tc>
                <a:tc>
                  <a:txBody>
                    <a:bodyPr/>
                    <a:lstStyle/>
                    <a:p>
                      <a:pPr algn="ctr"/>
                      <a:r>
                        <a:rPr lang="en-US" sz="1200" dirty="0">
                          <a:solidFill>
                            <a:schemeClr val="accent2"/>
                          </a:solidFill>
                        </a:rPr>
                        <a:t>7.73 </a:t>
                      </a:r>
                    </a:p>
                    <a:p>
                      <a:pPr algn="ctr"/>
                      <a:r>
                        <a:rPr lang="en-US" sz="1200" dirty="0">
                          <a:solidFill>
                            <a:schemeClr val="accent2"/>
                          </a:solidFill>
                        </a:rPr>
                        <a:t>(0.00-20.20)</a:t>
                      </a:r>
                    </a:p>
                  </a:txBody>
                  <a:tcPr marL="27432" marR="27432" marT="18288" marB="1828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BDDDF7">
                        <a:alpha val="50000"/>
                      </a:srgbClr>
                    </a:solidFill>
                  </a:tcPr>
                </a:tc>
                <a:extLst>
                  <a:ext uri="{0D108BD9-81ED-4DB2-BD59-A6C34878D82A}">
                    <a16:rowId xmlns:a16="http://schemas.microsoft.com/office/drawing/2014/main" val="439924337"/>
                  </a:ext>
                </a:extLst>
              </a:tr>
              <a:tr h="248281">
                <a:tc>
                  <a:txBody>
                    <a:bodyPr/>
                    <a:lstStyle/>
                    <a:p>
                      <a:pPr algn="l"/>
                      <a:r>
                        <a:rPr lang="en-US" sz="1200" b="0" dirty="0">
                          <a:solidFill>
                            <a:schemeClr val="accent2"/>
                          </a:solidFill>
                        </a:rPr>
                        <a:t>HR (95% CI)</a:t>
                      </a:r>
                    </a:p>
                  </a:txBody>
                  <a:tcPr marR="27432" marT="18288" marB="18288"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gridSpan="2">
                  <a:txBody>
                    <a:bodyPr/>
                    <a:lstStyle/>
                    <a:p>
                      <a:pPr algn="ctr"/>
                      <a:r>
                        <a:rPr lang="en-US" sz="1200" b="1" dirty="0">
                          <a:solidFill>
                            <a:schemeClr val="accent2"/>
                          </a:solidFill>
                        </a:rPr>
                        <a:t>0.517</a:t>
                      </a:r>
                      <a:r>
                        <a:rPr lang="en-US" sz="1200" dirty="0">
                          <a:solidFill>
                            <a:schemeClr val="accent2"/>
                          </a:solidFill>
                        </a:rPr>
                        <a:t> (0.361-0.738)</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hMerge="1">
                  <a:txBody>
                    <a:bodyPr/>
                    <a:lstStyle/>
                    <a:p>
                      <a:endParaRPr lang="en-US"/>
                    </a:p>
                  </a:txBody>
                  <a:tcPr/>
                </a:tc>
                <a:tc gridSpan="2">
                  <a:txBody>
                    <a:bodyPr/>
                    <a:lstStyle/>
                    <a:p>
                      <a:pPr algn="ctr"/>
                      <a:r>
                        <a:rPr lang="en-US" sz="1200" b="1" dirty="0">
                          <a:solidFill>
                            <a:schemeClr val="accent2"/>
                          </a:solidFill>
                        </a:rPr>
                        <a:t>0.410</a:t>
                      </a:r>
                      <a:r>
                        <a:rPr lang="en-US" sz="1200" dirty="0">
                          <a:solidFill>
                            <a:schemeClr val="accent2"/>
                          </a:solidFill>
                        </a:rPr>
                        <a:t> (0.262-0.634)</a:t>
                      </a:r>
                    </a:p>
                  </a:txBody>
                  <a:tcPr marL="27432" marR="27432" marT="18288" marB="1828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hMerge="1">
                  <a:txBody>
                    <a:bodyPr/>
                    <a:lstStyle/>
                    <a:p>
                      <a:endParaRPr lang="en-US"/>
                    </a:p>
                  </a:txBody>
                  <a:tcPr/>
                </a:tc>
                <a:tc gridSpan="2">
                  <a:txBody>
                    <a:bodyPr/>
                    <a:lstStyle/>
                    <a:p>
                      <a:pPr algn="ctr"/>
                      <a:r>
                        <a:rPr lang="en-US" sz="1200" b="1" dirty="0">
                          <a:solidFill>
                            <a:schemeClr val="accent2"/>
                          </a:solidFill>
                        </a:rPr>
                        <a:t>0.466</a:t>
                      </a:r>
                      <a:r>
                        <a:rPr lang="en-US" sz="1200" dirty="0">
                          <a:solidFill>
                            <a:schemeClr val="accent2"/>
                          </a:solidFill>
                        </a:rPr>
                        <a:t> (0.270-0.791)</a:t>
                      </a:r>
                    </a:p>
                  </a:txBody>
                  <a:tcPr marL="27432" marR="27432" marT="18288" marB="18288"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19597343"/>
                  </a:ext>
                </a:extLst>
              </a:tr>
            </a:tbl>
          </a:graphicData>
        </a:graphic>
      </p:graphicFrame>
      <p:sp>
        <p:nvSpPr>
          <p:cNvPr id="7" name="Text Placeholder 6">
            <a:extLst>
              <a:ext uri="{FF2B5EF4-FFF2-40B4-BE49-F238E27FC236}">
                <a16:creationId xmlns:a16="http://schemas.microsoft.com/office/drawing/2014/main" id="{42930EE7-9674-001A-89D8-185614A80921}"/>
              </a:ext>
            </a:extLst>
          </p:cNvPr>
          <p:cNvSpPr>
            <a:spLocks noGrp="1"/>
          </p:cNvSpPr>
          <p:nvPr>
            <p:ph type="body" sz="quarter" idx="11"/>
          </p:nvPr>
        </p:nvSpPr>
        <p:spPr/>
        <p:txBody>
          <a:bodyPr/>
          <a:lstStyle/>
          <a:p>
            <a:r>
              <a:rPr lang="en-US" dirty="0"/>
              <a:t>Bardia A, et al. SABCS 2022. Abstract GS3-01</a:t>
            </a:r>
          </a:p>
        </p:txBody>
      </p:sp>
      <p:sp>
        <p:nvSpPr>
          <p:cNvPr id="4" name="TextBox 3">
            <a:extLst>
              <a:ext uri="{FF2B5EF4-FFF2-40B4-BE49-F238E27FC236}">
                <a16:creationId xmlns:a16="http://schemas.microsoft.com/office/drawing/2014/main" id="{11D76384-A0B5-3C09-E451-25F197CB4B83}"/>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1166450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C6DB-24AF-38DE-8F0D-641E9B03525F}"/>
              </a:ext>
            </a:extLst>
          </p:cNvPr>
          <p:cNvSpPr>
            <a:spLocks noGrp="1"/>
          </p:cNvSpPr>
          <p:nvPr>
            <p:ph type="title"/>
          </p:nvPr>
        </p:nvSpPr>
        <p:spPr/>
        <p:txBody>
          <a:bodyPr anchor="ctr"/>
          <a:lstStyle/>
          <a:p>
            <a:r>
              <a:rPr lang="en-US" dirty="0"/>
              <a:t>Phase 3 EMERALD Biomarker &amp; Subgroup Analysis</a:t>
            </a:r>
          </a:p>
        </p:txBody>
      </p:sp>
      <p:sp>
        <p:nvSpPr>
          <p:cNvPr id="3" name="Content Placeholder 2">
            <a:extLst>
              <a:ext uri="{FF2B5EF4-FFF2-40B4-BE49-F238E27FC236}">
                <a16:creationId xmlns:a16="http://schemas.microsoft.com/office/drawing/2014/main" id="{4841D5B9-270E-EE6E-BE4A-6AFB05CB52B1}"/>
              </a:ext>
            </a:extLst>
          </p:cNvPr>
          <p:cNvSpPr>
            <a:spLocks noGrp="1"/>
          </p:cNvSpPr>
          <p:nvPr>
            <p:ph idx="1"/>
          </p:nvPr>
        </p:nvSpPr>
        <p:spPr>
          <a:xfrm>
            <a:off x="699911" y="1248439"/>
            <a:ext cx="10746920" cy="1426024"/>
          </a:xfrm>
        </p:spPr>
        <p:txBody>
          <a:bodyPr/>
          <a:lstStyle/>
          <a:p>
            <a:r>
              <a:rPr lang="en-US" sz="1800" i="0" dirty="0">
                <a:solidFill>
                  <a:srgbClr val="1D1C1D"/>
                </a:solidFill>
                <a:effectLst/>
                <a:latin typeface="Slack-Lato"/>
              </a:rPr>
              <a:t>Subgroup </a:t>
            </a:r>
            <a:r>
              <a:rPr lang="en-US" sz="1800" dirty="0">
                <a:solidFill>
                  <a:srgbClr val="1D1C1D"/>
                </a:solidFill>
                <a:latin typeface="Slack-Lato"/>
              </a:rPr>
              <a:t>analysis (by sites of metastases, common coexisting mutations [</a:t>
            </a:r>
            <a:r>
              <a:rPr lang="en-US" sz="1800" i="1" dirty="0">
                <a:solidFill>
                  <a:srgbClr val="1D1C1D"/>
                </a:solidFill>
                <a:latin typeface="Slack-Lato"/>
              </a:rPr>
              <a:t>PIK3CA, TP53</a:t>
            </a:r>
            <a:r>
              <a:rPr lang="en-US" sz="1800" dirty="0">
                <a:solidFill>
                  <a:srgbClr val="1D1C1D"/>
                </a:solidFill>
                <a:latin typeface="Slack-Lato"/>
              </a:rPr>
              <a:t>], and HER2-low status) of </a:t>
            </a:r>
            <a:r>
              <a:rPr lang="en-US" sz="1800" i="0" dirty="0">
                <a:solidFill>
                  <a:srgbClr val="1D1C1D"/>
                </a:solidFill>
                <a:effectLst/>
                <a:latin typeface="Slack-Lato"/>
              </a:rPr>
              <a:t>patients with endocrine sensitive (CDK4/6i for ≥12 mos) HR+ MBC with </a:t>
            </a:r>
            <a:r>
              <a:rPr lang="en-US" sz="1800" i="1" dirty="0">
                <a:solidFill>
                  <a:srgbClr val="1D1C1D"/>
                </a:solidFill>
                <a:effectLst/>
                <a:latin typeface="Slack-Lato"/>
              </a:rPr>
              <a:t>ESR1 </a:t>
            </a:r>
            <a:r>
              <a:rPr lang="en-US" sz="1800" i="0" dirty="0">
                <a:solidFill>
                  <a:srgbClr val="1D1C1D"/>
                </a:solidFill>
                <a:effectLst/>
                <a:latin typeface="Slack-Lato"/>
              </a:rPr>
              <a:t>mutations, revealed clinically meaningful improvement in PFS favoring elacestrant vs SOC was consistent across all relevant subgroups</a:t>
            </a:r>
            <a:endParaRPr lang="en-US" sz="1800" dirty="0"/>
          </a:p>
        </p:txBody>
      </p:sp>
      <p:sp>
        <p:nvSpPr>
          <p:cNvPr id="5" name="Text Placeholder 4">
            <a:extLst>
              <a:ext uri="{FF2B5EF4-FFF2-40B4-BE49-F238E27FC236}">
                <a16:creationId xmlns:a16="http://schemas.microsoft.com/office/drawing/2014/main" id="{57FEEB38-3F57-D3D4-7131-0012D5B0F11C}"/>
              </a:ext>
            </a:extLst>
          </p:cNvPr>
          <p:cNvSpPr>
            <a:spLocks noGrp="1"/>
          </p:cNvSpPr>
          <p:nvPr>
            <p:ph type="body" sz="quarter" idx="10"/>
          </p:nvPr>
        </p:nvSpPr>
        <p:spPr/>
        <p:txBody>
          <a:bodyPr/>
          <a:lstStyle/>
          <a:p>
            <a:r>
              <a:rPr lang="en-US" dirty="0"/>
              <a:t>Lu et al. SABCS 2023. Abstract PS-17-02.</a:t>
            </a:r>
          </a:p>
        </p:txBody>
      </p:sp>
      <p:pic>
        <p:nvPicPr>
          <p:cNvPr id="15" name="Picture 14">
            <a:extLst>
              <a:ext uri="{FF2B5EF4-FFF2-40B4-BE49-F238E27FC236}">
                <a16:creationId xmlns:a16="http://schemas.microsoft.com/office/drawing/2014/main" id="{9217C7BF-23DE-5ABD-EE87-B80440D95E6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8199" y="2206817"/>
            <a:ext cx="10250344" cy="4174511"/>
          </a:xfrm>
          <a:prstGeom prst="rect">
            <a:avLst/>
          </a:prstGeom>
        </p:spPr>
      </p:pic>
      <p:sp>
        <p:nvSpPr>
          <p:cNvPr id="7" name="Rectangle 6">
            <a:extLst>
              <a:ext uri="{FF2B5EF4-FFF2-40B4-BE49-F238E27FC236}">
                <a16:creationId xmlns:a16="http://schemas.microsoft.com/office/drawing/2014/main" id="{7C167510-A128-6FCE-7A59-5C3ABEB90DA0}"/>
              </a:ext>
            </a:extLst>
          </p:cNvPr>
          <p:cNvSpPr/>
          <p:nvPr/>
        </p:nvSpPr>
        <p:spPr>
          <a:xfrm>
            <a:off x="745169" y="4869455"/>
            <a:ext cx="10680117" cy="5949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87283836-6D04-E1D2-D892-36802DF77475}"/>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39209283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4362C-0914-C9F3-E037-2BB39B5E864C}"/>
              </a:ext>
            </a:extLst>
          </p:cNvPr>
          <p:cNvSpPr>
            <a:spLocks noGrp="1"/>
          </p:cNvSpPr>
          <p:nvPr>
            <p:ph type="title"/>
          </p:nvPr>
        </p:nvSpPr>
        <p:spPr/>
        <p:txBody>
          <a:bodyPr/>
          <a:lstStyle/>
          <a:p>
            <a:r>
              <a:rPr lang="en-US" dirty="0"/>
              <a:t>EMERALD Subgroup Analysis</a:t>
            </a:r>
          </a:p>
        </p:txBody>
      </p:sp>
      <p:sp>
        <p:nvSpPr>
          <p:cNvPr id="3" name="Content Placeholder 2">
            <a:extLst>
              <a:ext uri="{FF2B5EF4-FFF2-40B4-BE49-F238E27FC236}">
                <a16:creationId xmlns:a16="http://schemas.microsoft.com/office/drawing/2014/main" id="{4D22CC17-F381-DD4F-F94F-4C6CA46EA65D}"/>
              </a:ext>
            </a:extLst>
          </p:cNvPr>
          <p:cNvSpPr>
            <a:spLocks noGrp="1"/>
          </p:cNvSpPr>
          <p:nvPr>
            <p:ph idx="1"/>
          </p:nvPr>
        </p:nvSpPr>
        <p:spPr>
          <a:xfrm>
            <a:off x="609600" y="1178806"/>
            <a:ext cx="10972800" cy="4415596"/>
          </a:xfrm>
        </p:spPr>
        <p:txBody>
          <a:bodyPr/>
          <a:lstStyle/>
          <a:p>
            <a:r>
              <a:rPr lang="en-US" dirty="0"/>
              <a:t>Elacestrant monotherapy is an option in MBC with ESR1 mutation and retained endocrine sensitivity (</a:t>
            </a:r>
            <a:r>
              <a:rPr lang="en-US" dirty="0" err="1"/>
              <a:t>eg</a:t>
            </a:r>
            <a:r>
              <a:rPr lang="en-US" dirty="0"/>
              <a:t>, prior CDK4/6 inhibitor duration ≥12 months)</a:t>
            </a:r>
          </a:p>
          <a:p>
            <a:r>
              <a:rPr lang="en-US" dirty="0"/>
              <a:t>In that situation, the ER pathway could be the main driver of disease, regardless of the metastatic site or coexistence of PIK3CA-mut, TP53-mut, or HER2-low expression.</a:t>
            </a:r>
          </a:p>
          <a:p>
            <a:r>
              <a:rPr lang="en-US" dirty="0"/>
              <a:t>If there are both ESR1 and PIK3CA mutations or HER2-low, could prioritize elacestrant as a well tolerated option before moving to capivasertib, alpelisib, or T-</a:t>
            </a:r>
            <a:r>
              <a:rPr lang="en-US" dirty="0" err="1"/>
              <a:t>DXd</a:t>
            </a:r>
            <a:r>
              <a:rPr lang="en-US" dirty="0"/>
              <a:t>. </a:t>
            </a:r>
          </a:p>
          <a:p>
            <a:r>
              <a:rPr lang="en-US" dirty="0"/>
              <a:t>Await results of studies of elacestrant combinations.</a:t>
            </a:r>
          </a:p>
          <a:p>
            <a:r>
              <a:rPr lang="en-US" dirty="0"/>
              <a:t>ESR1 is a kinetic mutation that develops over time; supports need to check ESR1 status at time of PD. </a:t>
            </a:r>
          </a:p>
          <a:p>
            <a:endParaRPr lang="en-US" dirty="0"/>
          </a:p>
        </p:txBody>
      </p:sp>
      <p:sp>
        <p:nvSpPr>
          <p:cNvPr id="4" name="TextBox 3">
            <a:extLst>
              <a:ext uri="{FF2B5EF4-FFF2-40B4-BE49-F238E27FC236}">
                <a16:creationId xmlns:a16="http://schemas.microsoft.com/office/drawing/2014/main" id="{D8691962-B3AB-CDA8-D021-046980FF9792}"/>
              </a:ext>
            </a:extLst>
          </p:cNvPr>
          <p:cNvSpPr txBox="1"/>
          <p:nvPr/>
        </p:nvSpPr>
        <p:spPr>
          <a:xfrm>
            <a:off x="11582400" y="6490211"/>
            <a:ext cx="418256" cy="274320"/>
          </a:xfrm>
          <a:prstGeom prst="rect">
            <a:avLst/>
          </a:prstGeom>
          <a:solidFill>
            <a:srgbClr val="4D4D4E"/>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A236"/>
              </a:solidFill>
              <a:effectLst/>
              <a:uLnTx/>
              <a:uFillTx/>
              <a:latin typeface="Arial" pitchFamily="-72" charset="0"/>
              <a:ea typeface="MS PGothic" charset="0"/>
            </a:endParaRPr>
          </a:p>
        </p:txBody>
      </p:sp>
      <p:sp>
        <p:nvSpPr>
          <p:cNvPr id="6" name="TextBox 5">
            <a:extLst>
              <a:ext uri="{FF2B5EF4-FFF2-40B4-BE49-F238E27FC236}">
                <a16:creationId xmlns:a16="http://schemas.microsoft.com/office/drawing/2014/main" id="{42012136-C386-E022-E803-EED2739EAF45}"/>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2487709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3AE75-6EE7-A663-C6B0-9BF7D105DC53}"/>
              </a:ext>
            </a:extLst>
          </p:cNvPr>
          <p:cNvSpPr>
            <a:spLocks noGrp="1"/>
          </p:cNvSpPr>
          <p:nvPr>
            <p:ph type="title"/>
          </p:nvPr>
        </p:nvSpPr>
        <p:spPr>
          <a:xfrm>
            <a:off x="699911" y="285705"/>
            <a:ext cx="10792178" cy="555474"/>
          </a:xfrm>
        </p:spPr>
        <p:txBody>
          <a:bodyPr/>
          <a:lstStyle/>
          <a:p>
            <a:r>
              <a:rPr lang="en-US" sz="2800" dirty="0"/>
              <a:t>Novel Endocrine Therapies May Address Endocrine Resistance in MBC</a:t>
            </a:r>
          </a:p>
        </p:txBody>
      </p:sp>
      <p:sp>
        <p:nvSpPr>
          <p:cNvPr id="4" name="Text Placeholder 3">
            <a:extLst>
              <a:ext uri="{FF2B5EF4-FFF2-40B4-BE49-F238E27FC236}">
                <a16:creationId xmlns:a16="http://schemas.microsoft.com/office/drawing/2014/main" id="{F098F40C-8E59-0767-A039-D989C6115036}"/>
              </a:ext>
            </a:extLst>
          </p:cNvPr>
          <p:cNvSpPr>
            <a:spLocks noGrp="1"/>
          </p:cNvSpPr>
          <p:nvPr>
            <p:ph type="body" sz="quarter" idx="10"/>
          </p:nvPr>
        </p:nvSpPr>
        <p:spPr>
          <a:xfrm>
            <a:off x="699911" y="5645402"/>
            <a:ext cx="6285836" cy="555473"/>
          </a:xfrm>
        </p:spPr>
        <p:txBody>
          <a:bodyPr/>
          <a:lstStyle/>
          <a:p>
            <a:r>
              <a:rPr lang="en-US" dirty="0"/>
              <a:t>Hernando et al. Int J Mol Sci. 2021; slide adapted from Erika Hamilton.</a:t>
            </a:r>
          </a:p>
        </p:txBody>
      </p:sp>
      <p:pic>
        <p:nvPicPr>
          <p:cNvPr id="7" name="Picture 6">
            <a:extLst>
              <a:ext uri="{FF2B5EF4-FFF2-40B4-BE49-F238E27FC236}">
                <a16:creationId xmlns:a16="http://schemas.microsoft.com/office/drawing/2014/main" id="{D78699AF-32F9-E2FE-75F8-DE36D501F253}"/>
              </a:ext>
            </a:extLst>
          </p:cNvPr>
          <p:cNvPicPr>
            <a:picLocks noChangeAspect="1"/>
          </p:cNvPicPr>
          <p:nvPr/>
        </p:nvPicPr>
        <p:blipFill>
          <a:blip r:embed="rId2"/>
          <a:stretch>
            <a:fillRect/>
          </a:stretch>
        </p:blipFill>
        <p:spPr>
          <a:xfrm>
            <a:off x="601940" y="1650331"/>
            <a:ext cx="5338438" cy="4140231"/>
          </a:xfrm>
          <a:prstGeom prst="rect">
            <a:avLst/>
          </a:prstGeom>
        </p:spPr>
      </p:pic>
      <p:grpSp>
        <p:nvGrpSpPr>
          <p:cNvPr id="13" name="Group 12">
            <a:extLst>
              <a:ext uri="{FF2B5EF4-FFF2-40B4-BE49-F238E27FC236}">
                <a16:creationId xmlns:a16="http://schemas.microsoft.com/office/drawing/2014/main" id="{026B3FC8-927E-7B70-599D-1DC774B51498}"/>
              </a:ext>
            </a:extLst>
          </p:cNvPr>
          <p:cNvGrpSpPr/>
          <p:nvPr/>
        </p:nvGrpSpPr>
        <p:grpSpPr>
          <a:xfrm>
            <a:off x="7567561" y="1422610"/>
            <a:ext cx="3434671" cy="3453706"/>
            <a:chOff x="7500257" y="1521065"/>
            <a:chExt cx="3434671" cy="3453706"/>
          </a:xfrm>
        </p:grpSpPr>
        <p:pic>
          <p:nvPicPr>
            <p:cNvPr id="9" name="Picture 8">
              <a:extLst>
                <a:ext uri="{FF2B5EF4-FFF2-40B4-BE49-F238E27FC236}">
                  <a16:creationId xmlns:a16="http://schemas.microsoft.com/office/drawing/2014/main" id="{58F28790-42DA-7553-AFF0-89F7D9AC5E93}"/>
                </a:ext>
              </a:extLst>
            </p:cNvPr>
            <p:cNvPicPr>
              <a:picLocks noChangeAspect="1"/>
            </p:cNvPicPr>
            <p:nvPr/>
          </p:nvPicPr>
          <p:blipFill>
            <a:blip r:embed="rId3"/>
            <a:stretch>
              <a:fillRect/>
            </a:stretch>
          </p:blipFill>
          <p:spPr>
            <a:xfrm>
              <a:off x="7657871" y="1521065"/>
              <a:ext cx="3277057" cy="3353268"/>
            </a:xfrm>
            <a:prstGeom prst="rect">
              <a:avLst/>
            </a:prstGeom>
          </p:spPr>
        </p:pic>
        <p:sp>
          <p:nvSpPr>
            <p:cNvPr id="11" name="Rectangle 10">
              <a:extLst>
                <a:ext uri="{FF2B5EF4-FFF2-40B4-BE49-F238E27FC236}">
                  <a16:creationId xmlns:a16="http://schemas.microsoft.com/office/drawing/2014/main" id="{6323CE40-BEDF-E69A-4354-14A1306998D3}"/>
                </a:ext>
              </a:extLst>
            </p:cNvPr>
            <p:cNvSpPr/>
            <p:nvPr/>
          </p:nvSpPr>
          <p:spPr>
            <a:xfrm>
              <a:off x="7500257" y="4321629"/>
              <a:ext cx="1045029" cy="65314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2" name="Rectangle 11">
              <a:extLst>
                <a:ext uri="{FF2B5EF4-FFF2-40B4-BE49-F238E27FC236}">
                  <a16:creationId xmlns:a16="http://schemas.microsoft.com/office/drawing/2014/main" id="{1BFBC587-5CA4-56DF-A41B-0B0119EF9615}"/>
                </a:ext>
              </a:extLst>
            </p:cNvPr>
            <p:cNvSpPr/>
            <p:nvPr/>
          </p:nvSpPr>
          <p:spPr>
            <a:xfrm>
              <a:off x="7657871" y="2838471"/>
              <a:ext cx="533400" cy="3592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grpSp>
      <p:sp>
        <p:nvSpPr>
          <p:cNvPr id="10" name="TextBox 9">
            <a:extLst>
              <a:ext uri="{FF2B5EF4-FFF2-40B4-BE49-F238E27FC236}">
                <a16:creationId xmlns:a16="http://schemas.microsoft.com/office/drawing/2014/main" id="{6AC5D825-46F9-7642-D3DA-6C4FB351ECCE}"/>
              </a:ext>
            </a:extLst>
          </p:cNvPr>
          <p:cNvSpPr txBox="1"/>
          <p:nvPr/>
        </p:nvSpPr>
        <p:spPr>
          <a:xfrm>
            <a:off x="6573608" y="4126437"/>
            <a:ext cx="4617354" cy="178510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715091"/>
                </a:solidFill>
                <a:effectLst/>
                <a:uLnTx/>
                <a:uFillTx/>
                <a:latin typeface="Franklin Gothic Book" panose="020B0503020102020204"/>
                <a:ea typeface="MS PGothic" charset="0"/>
                <a:cs typeface="+mn-cs"/>
              </a:rPr>
              <a:t>Key Advantages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04040"/>
                </a:solidFill>
                <a:effectLst/>
                <a:uLnTx/>
                <a:uFillTx/>
                <a:latin typeface="Franklin Gothic Book" panose="020B0503020102020204"/>
                <a:ea typeface="MS PGothic" charset="0"/>
                <a:cs typeface="+mn-cs"/>
              </a:rPr>
              <a:t>Oral formulation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04040"/>
                </a:solidFill>
                <a:effectLst/>
                <a:uLnTx/>
                <a:uFillTx/>
                <a:latin typeface="Franklin Gothic Book" panose="020B0503020102020204"/>
                <a:ea typeface="MS PGothic" charset="0"/>
                <a:cs typeface="+mn-cs"/>
              </a:rPr>
              <a:t>Higher potency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04040"/>
                </a:solidFill>
                <a:effectLst/>
                <a:uLnTx/>
                <a:uFillTx/>
                <a:latin typeface="Franklin Gothic Book" panose="020B0503020102020204"/>
                <a:ea typeface="MS PGothic" charset="0"/>
                <a:cs typeface="+mn-cs"/>
              </a:rPr>
              <a:t>Activity in ESR1mut MBC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04040"/>
                </a:solidFill>
                <a:effectLst/>
                <a:uLnTx/>
                <a:uFillTx/>
                <a:latin typeface="Franklin Gothic Book" panose="020B0503020102020204"/>
                <a:ea typeface="MS PGothic" charset="0"/>
                <a:cs typeface="+mn-cs"/>
              </a:rPr>
              <a:t>Activity in post-ET and CDK4/6i treated pts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04040"/>
                </a:solidFill>
                <a:effectLst/>
                <a:uLnTx/>
                <a:uFillTx/>
                <a:latin typeface="Franklin Gothic Book" panose="020B0503020102020204"/>
                <a:ea typeface="MS PGothic" charset="0"/>
                <a:cs typeface="+mn-cs"/>
              </a:rPr>
              <a:t>Can be well tolerated </a:t>
            </a:r>
          </a:p>
        </p:txBody>
      </p:sp>
      <p:sp>
        <p:nvSpPr>
          <p:cNvPr id="3" name="TextBox 2">
            <a:extLst>
              <a:ext uri="{FF2B5EF4-FFF2-40B4-BE49-F238E27FC236}">
                <a16:creationId xmlns:a16="http://schemas.microsoft.com/office/drawing/2014/main" id="{9C5300F1-6F88-EB3B-BF59-0558506FCF87}"/>
              </a:ext>
            </a:extLst>
          </p:cNvPr>
          <p:cNvSpPr txBox="1"/>
          <p:nvPr/>
        </p:nvSpPr>
        <p:spPr>
          <a:xfrm>
            <a:off x="360279"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3870723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4FDA4F2-34BA-8EAD-340E-4CE3E0F2D6D5}"/>
              </a:ext>
            </a:extLst>
          </p:cNvPr>
          <p:cNvSpPr>
            <a:spLocks noGrp="1"/>
          </p:cNvSpPr>
          <p:nvPr>
            <p:ph type="title"/>
          </p:nvPr>
        </p:nvSpPr>
        <p:spPr>
          <a:xfrm>
            <a:off x="341523" y="127000"/>
            <a:ext cx="11402458" cy="914400"/>
          </a:xfrm>
        </p:spPr>
        <p:txBody>
          <a:bodyPr>
            <a:noAutofit/>
          </a:bodyPr>
          <a:lstStyle/>
          <a:p>
            <a:pPr algn="ctr"/>
            <a:r>
              <a:rPr lang="en-US" sz="3600" b="1" dirty="0"/>
              <a:t>SERENA-2: Phase 2 Trial of Camizestrant vs Fulvestrant in ER+/HER2</a:t>
            </a:r>
            <a:r>
              <a:rPr lang="en-US" sz="3600" b="1" dirty="0">
                <a:solidFill>
                  <a:schemeClr val="tx1"/>
                </a:solidFill>
              </a:rPr>
              <a:t>– </a:t>
            </a:r>
            <a:r>
              <a:rPr lang="en-US" sz="3600" b="1" dirty="0"/>
              <a:t>MBC: Study Design and Patients</a:t>
            </a:r>
          </a:p>
        </p:txBody>
      </p:sp>
      <p:sp>
        <p:nvSpPr>
          <p:cNvPr id="2" name="Rectangle 1">
            <a:extLst>
              <a:ext uri="{FF2B5EF4-FFF2-40B4-BE49-F238E27FC236}">
                <a16:creationId xmlns:a16="http://schemas.microsoft.com/office/drawing/2014/main" id="{47378A59-D77F-E7C1-F9FC-0A2B30D0C619}"/>
              </a:ext>
            </a:extLst>
          </p:cNvPr>
          <p:cNvSpPr/>
          <p:nvPr/>
        </p:nvSpPr>
        <p:spPr>
          <a:xfrm>
            <a:off x="699912" y="3437532"/>
            <a:ext cx="1517883" cy="748848"/>
          </a:xfrm>
          <a:prstGeom prst="rect">
            <a:avLst/>
          </a:prstGeom>
          <a:solidFill>
            <a:schemeClr val="accent4"/>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Postmenopausal ER+/HER2– ABC</a:t>
            </a:r>
          </a:p>
        </p:txBody>
      </p:sp>
      <p:sp>
        <p:nvSpPr>
          <p:cNvPr id="4" name="Rectangle 3">
            <a:extLst>
              <a:ext uri="{FF2B5EF4-FFF2-40B4-BE49-F238E27FC236}">
                <a16:creationId xmlns:a16="http://schemas.microsoft.com/office/drawing/2014/main" id="{31BEFE8D-F30A-67DB-7077-0874F2D9F0EE}"/>
              </a:ext>
            </a:extLst>
          </p:cNvPr>
          <p:cNvSpPr/>
          <p:nvPr/>
        </p:nvSpPr>
        <p:spPr>
          <a:xfrm>
            <a:off x="2975120" y="3357840"/>
            <a:ext cx="2803639" cy="412586"/>
          </a:xfrm>
          <a:prstGeom prst="rect">
            <a:avLst/>
          </a:prstGeom>
          <a:solidFill>
            <a:srgbClr val="63A0CA"/>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C75</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Camizestrant 75 mg (n=74)</a:t>
            </a:r>
          </a:p>
        </p:txBody>
      </p:sp>
      <p:sp>
        <p:nvSpPr>
          <p:cNvPr id="5" name="Rectangle 4">
            <a:extLst>
              <a:ext uri="{FF2B5EF4-FFF2-40B4-BE49-F238E27FC236}">
                <a16:creationId xmlns:a16="http://schemas.microsoft.com/office/drawing/2014/main" id="{2FF8512D-0BD1-E327-682D-D3279CAE74EB}"/>
              </a:ext>
            </a:extLst>
          </p:cNvPr>
          <p:cNvSpPr/>
          <p:nvPr/>
        </p:nvSpPr>
        <p:spPr>
          <a:xfrm>
            <a:off x="2975122" y="3879548"/>
            <a:ext cx="2803638" cy="413999"/>
          </a:xfrm>
          <a:prstGeom prst="rect">
            <a:avLst/>
          </a:prstGeom>
          <a:solidFill>
            <a:srgbClr val="1A237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C150</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Camizestrant 150 mg (n=73)</a:t>
            </a:r>
          </a:p>
        </p:txBody>
      </p:sp>
      <p:sp>
        <p:nvSpPr>
          <p:cNvPr id="6" name="Rectangle 5">
            <a:extLst>
              <a:ext uri="{FF2B5EF4-FFF2-40B4-BE49-F238E27FC236}">
                <a16:creationId xmlns:a16="http://schemas.microsoft.com/office/drawing/2014/main" id="{DB06DEF1-A373-0E22-F8A1-5DA844EA0E50}"/>
              </a:ext>
            </a:extLst>
          </p:cNvPr>
          <p:cNvSpPr/>
          <p:nvPr/>
        </p:nvSpPr>
        <p:spPr>
          <a:xfrm>
            <a:off x="2975121" y="4402668"/>
            <a:ext cx="2803638" cy="413999"/>
          </a:xfrm>
          <a:prstGeom prst="rect">
            <a:avLst/>
          </a:prstGeom>
          <a:solidFill>
            <a:srgbClr val="E4101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FFFFFF"/>
                </a:solidFill>
                <a:effectLst/>
                <a:uLnTx/>
                <a:uFillTx/>
                <a:latin typeface="Franklin Gothic Book" panose="020B0503020102020204"/>
                <a:ea typeface="+mn-ea"/>
                <a:cs typeface="+mn-cs"/>
              </a:rPr>
              <a:t>F</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 Fulvestrant</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(n=73)</a:t>
            </a:r>
            <a:endPar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endParaRPr>
          </a:p>
        </p:txBody>
      </p:sp>
      <p:sp>
        <p:nvSpPr>
          <p:cNvPr id="7" name="TextBox 6">
            <a:extLst>
              <a:ext uri="{FF2B5EF4-FFF2-40B4-BE49-F238E27FC236}">
                <a16:creationId xmlns:a16="http://schemas.microsoft.com/office/drawing/2014/main" id="{8C6F40B1-A427-A7A8-E88D-A9D43E56DDDB}"/>
              </a:ext>
            </a:extLst>
          </p:cNvPr>
          <p:cNvSpPr txBox="1"/>
          <p:nvPr/>
        </p:nvSpPr>
        <p:spPr>
          <a:xfrm>
            <a:off x="2352283" y="2965570"/>
            <a:ext cx="224056" cy="1692771"/>
          </a:xfrm>
          <a:prstGeom prst="rect">
            <a:avLst/>
          </a:pr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Franklin Gothic Book" panose="020B0503020102020204"/>
                <a:ea typeface="+mn-ea"/>
                <a:cs typeface="+mn-cs"/>
              </a:rPr>
              <a:t>D</a:t>
            </a:r>
          </a:p>
        </p:txBody>
      </p:sp>
      <p:cxnSp>
        <p:nvCxnSpPr>
          <p:cNvPr id="8" name="Straight Arrow Connector 7">
            <a:extLst>
              <a:ext uri="{FF2B5EF4-FFF2-40B4-BE49-F238E27FC236}">
                <a16:creationId xmlns:a16="http://schemas.microsoft.com/office/drawing/2014/main" id="{55672BF6-7269-5E34-9C74-BBB9753EA706}"/>
              </a:ext>
            </a:extLst>
          </p:cNvPr>
          <p:cNvCxnSpPr>
            <a:cxnSpLocks/>
            <a:stCxn id="7" idx="3"/>
            <a:endCxn id="4" idx="1"/>
          </p:cNvCxnSpPr>
          <p:nvPr/>
        </p:nvCxnSpPr>
        <p:spPr>
          <a:xfrm flipV="1">
            <a:off x="2576339" y="3564133"/>
            <a:ext cx="398781" cy="247823"/>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45A33051-C539-09D0-BFFA-1B919498D8B5}"/>
              </a:ext>
            </a:extLst>
          </p:cNvPr>
          <p:cNvCxnSpPr>
            <a:cxnSpLocks/>
            <a:stCxn id="7" idx="3"/>
            <a:endCxn id="5" idx="1"/>
          </p:cNvCxnSpPr>
          <p:nvPr/>
        </p:nvCxnSpPr>
        <p:spPr>
          <a:xfrm>
            <a:off x="2576339" y="3811956"/>
            <a:ext cx="398783" cy="274592"/>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DAD3D8FC-970C-9D4D-9DBB-39D6055A24BC}"/>
              </a:ext>
            </a:extLst>
          </p:cNvPr>
          <p:cNvCxnSpPr>
            <a:cxnSpLocks/>
            <a:stCxn id="7" idx="3"/>
            <a:endCxn id="6" idx="1"/>
          </p:cNvCxnSpPr>
          <p:nvPr/>
        </p:nvCxnSpPr>
        <p:spPr>
          <a:xfrm>
            <a:off x="2576339" y="3811956"/>
            <a:ext cx="398782" cy="797712"/>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929E590A-556C-A97B-C974-758AD219F575}"/>
              </a:ext>
            </a:extLst>
          </p:cNvPr>
          <p:cNvCxnSpPr>
            <a:cxnSpLocks/>
            <a:stCxn id="2" idx="3"/>
            <a:endCxn id="7" idx="1"/>
          </p:cNvCxnSpPr>
          <p:nvPr/>
        </p:nvCxnSpPr>
        <p:spPr>
          <a:xfrm>
            <a:off x="2217795" y="3811956"/>
            <a:ext cx="134488" cy="0"/>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5AB0E1E2-F407-06F8-0233-E7E0E4EF9DE7}"/>
              </a:ext>
            </a:extLst>
          </p:cNvPr>
          <p:cNvSpPr/>
          <p:nvPr/>
        </p:nvSpPr>
        <p:spPr>
          <a:xfrm>
            <a:off x="2975122" y="2834719"/>
            <a:ext cx="2803638" cy="413999"/>
          </a:xfrm>
          <a:prstGeom prst="rect">
            <a:avLst/>
          </a:prstGeom>
          <a:solidFill>
            <a:schemeClr val="tx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Camizestrant 300 mg</a:t>
            </a:r>
            <a:r>
              <a:rPr kumimoji="0" lang="en-US" sz="1400" b="0" i="0" u="none" strike="noStrike" kern="1200" cap="none" spc="0" normalizeH="0" baseline="30000" noProof="0" dirty="0">
                <a:ln>
                  <a:noFill/>
                </a:ln>
                <a:solidFill>
                  <a:prstClr val="white"/>
                </a:solidFill>
                <a:effectLst/>
                <a:uLnTx/>
                <a:uFillTx/>
                <a:latin typeface="Franklin Gothic Book" panose="020B0503020102020204"/>
                <a:ea typeface="+mn-ea"/>
                <a:cs typeface="+mn-cs"/>
              </a:rPr>
              <a:t>a</a:t>
            </a:r>
            <a:r>
              <a:rPr kumimoji="0" lang="en-US" sz="1400" b="0" i="0" u="none" strike="noStrike" kern="1200" cap="none" spc="0" normalizeH="0" baseline="0" noProof="0" dirty="0">
                <a:ln>
                  <a:noFill/>
                </a:ln>
                <a:solidFill>
                  <a:prstClr val="white"/>
                </a:solidFill>
                <a:effectLst/>
                <a:uLnTx/>
                <a:uFillTx/>
                <a:latin typeface="Franklin Gothic Book" panose="020B0503020102020204"/>
                <a:ea typeface="+mn-ea"/>
                <a:cs typeface="+mn-cs"/>
              </a:rPr>
              <a:t> (n=20)</a:t>
            </a:r>
            <a:endParaRPr kumimoji="0" lang="en-US" sz="1400" b="0" i="0" u="none" strike="noStrike" kern="1200" cap="none" spc="0" normalizeH="0" baseline="30000" noProof="0" dirty="0">
              <a:ln>
                <a:noFill/>
              </a:ln>
              <a:solidFill>
                <a:prstClr val="white"/>
              </a:solidFill>
              <a:effectLst/>
              <a:uLnTx/>
              <a:uFillTx/>
              <a:latin typeface="Franklin Gothic Book" panose="020B0503020102020204"/>
              <a:ea typeface="+mn-ea"/>
              <a:cs typeface="+mn-cs"/>
            </a:endParaRPr>
          </a:p>
        </p:txBody>
      </p:sp>
      <p:cxnSp>
        <p:nvCxnSpPr>
          <p:cNvPr id="23" name="Straight Arrow Connector 22">
            <a:extLst>
              <a:ext uri="{FF2B5EF4-FFF2-40B4-BE49-F238E27FC236}">
                <a16:creationId xmlns:a16="http://schemas.microsoft.com/office/drawing/2014/main" id="{1C43B5AF-B167-A7CC-1036-679D596403B0}"/>
              </a:ext>
            </a:extLst>
          </p:cNvPr>
          <p:cNvCxnSpPr>
            <a:cxnSpLocks/>
            <a:stCxn id="7" idx="3"/>
            <a:endCxn id="22" idx="1"/>
          </p:cNvCxnSpPr>
          <p:nvPr/>
        </p:nvCxnSpPr>
        <p:spPr>
          <a:xfrm flipV="1">
            <a:off x="2576339" y="3041719"/>
            <a:ext cx="398783" cy="770237"/>
          </a:xfrm>
          <a:prstGeom prst="straightConnector1">
            <a:avLst/>
          </a:prstGeom>
          <a:ln>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C50D51DA-7BE4-3144-6EFE-7C0C421DE92E}"/>
              </a:ext>
            </a:extLst>
          </p:cNvPr>
          <p:cNvSpPr txBox="1"/>
          <p:nvPr/>
        </p:nvSpPr>
        <p:spPr>
          <a:xfrm>
            <a:off x="2093055" y="4611629"/>
            <a:ext cx="742511"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S PGothic" charset="0"/>
                <a:cs typeface="+mn-cs"/>
              </a:rPr>
              <a:t>1:1:1:1</a:t>
            </a:r>
            <a:b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S PGothic" charset="0"/>
                <a:cs typeface="+mn-cs"/>
              </a:rPr>
            </a:b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S PGothic" charset="0"/>
                <a:cs typeface="+mn-cs"/>
              </a:rPr>
              <a:t>N=240</a:t>
            </a:r>
          </a:p>
        </p:txBody>
      </p:sp>
      <p:sp>
        <p:nvSpPr>
          <p:cNvPr id="39" name="Rectangle 38">
            <a:extLst>
              <a:ext uri="{FF2B5EF4-FFF2-40B4-BE49-F238E27FC236}">
                <a16:creationId xmlns:a16="http://schemas.microsoft.com/office/drawing/2014/main" id="{AA858A0D-C15A-B82F-ADD7-A2201145360C}"/>
              </a:ext>
            </a:extLst>
          </p:cNvPr>
          <p:cNvSpPr/>
          <p:nvPr/>
        </p:nvSpPr>
        <p:spPr>
          <a:xfrm>
            <a:off x="699912" y="1297049"/>
            <a:ext cx="5078847" cy="1386782"/>
          </a:xfrm>
          <a:prstGeom prst="rect">
            <a:avLst/>
          </a:prstGeom>
          <a:solidFill>
            <a:schemeClr val="accent4">
              <a:alpha val="10000"/>
            </a:schemeClr>
          </a:solidFill>
          <a:ln>
            <a:no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C000"/>
                </a:solidFill>
                <a:effectLst/>
                <a:uLnTx/>
                <a:uFillTx/>
                <a:latin typeface="Franklin Gothic Book" panose="020B0503020102020204"/>
                <a:ea typeface="+mn-ea"/>
                <a:cs typeface="+mn-cs"/>
              </a:rPr>
              <a:t>Key Eligibility Criteria</a:t>
            </a:r>
          </a:p>
          <a:p>
            <a:pPr marL="177750" marR="0" lvl="0" indent="-177750" algn="l" defTabSz="914400" rtl="0" eaLnBrk="1" fontAlgn="auto" latinLnBrk="0" hangingPunct="1">
              <a:lnSpc>
                <a:spcPct val="100000"/>
              </a:lnSpc>
              <a:spcBef>
                <a:spcPts val="0"/>
              </a:spcBef>
              <a:spcAft>
                <a:spcPts val="0"/>
              </a:spcAft>
              <a:buClr>
                <a:srgbClr val="FFC000"/>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rPr>
              <a:t>Recurrence or progression on </a:t>
            </a:r>
            <a:r>
              <a:rPr kumimoji="0" lang="en-US" sz="14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mn-cs"/>
              </a:rPr>
              <a:t>≥1 line of ET</a:t>
            </a:r>
          </a:p>
          <a:p>
            <a:pPr marL="177750" marR="0" lvl="0" indent="-177750" algn="l" defTabSz="914400" rtl="0" eaLnBrk="1" fontAlgn="auto" latinLnBrk="0" hangingPunct="1">
              <a:lnSpc>
                <a:spcPct val="100000"/>
              </a:lnSpc>
              <a:spcBef>
                <a:spcPts val="0"/>
              </a:spcBef>
              <a:spcAft>
                <a:spcPts val="0"/>
              </a:spcAft>
              <a:buClr>
                <a:srgbClr val="FFC000"/>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mn-cs"/>
              </a:rPr>
              <a:t>No prior fulvestrant or oral SERD in ABC</a:t>
            </a:r>
          </a:p>
          <a:p>
            <a:pPr marL="177750" marR="0" lvl="0" indent="-177750" algn="l" defTabSz="914400" rtl="0" eaLnBrk="1" fontAlgn="auto" latinLnBrk="0" hangingPunct="1">
              <a:lnSpc>
                <a:spcPct val="100000"/>
              </a:lnSpc>
              <a:spcBef>
                <a:spcPts val="0"/>
              </a:spcBef>
              <a:spcAft>
                <a:spcPts val="0"/>
              </a:spcAft>
              <a:buClr>
                <a:srgbClr val="FFC000"/>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Arial" panose="020B0604020202020204" pitchFamily="34" charset="0"/>
              </a:rPr>
              <a:t>≤1 line of ET in ABC setting</a:t>
            </a:r>
          </a:p>
          <a:p>
            <a:pPr marL="177750" marR="0" lvl="0" indent="-177750" algn="l" defTabSz="914400" rtl="0" eaLnBrk="1" fontAlgn="auto" latinLnBrk="0" hangingPunct="1">
              <a:lnSpc>
                <a:spcPct val="100000"/>
              </a:lnSpc>
              <a:spcBef>
                <a:spcPts val="0"/>
              </a:spcBef>
              <a:spcAft>
                <a:spcPts val="0"/>
              </a:spcAft>
              <a:buClr>
                <a:srgbClr val="FFC000"/>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Arial" panose="020B0604020202020204" pitchFamily="34" charset="0"/>
              </a:rPr>
              <a:t>≤1 line chemotherapy in ABC setting</a:t>
            </a:r>
          </a:p>
          <a:p>
            <a:pPr marL="177750" marR="0" lvl="0" indent="-177750" algn="l" defTabSz="914400" rtl="0" eaLnBrk="1" fontAlgn="auto" latinLnBrk="0" hangingPunct="1">
              <a:lnSpc>
                <a:spcPct val="100000"/>
              </a:lnSpc>
              <a:spcBef>
                <a:spcPts val="0"/>
              </a:spcBef>
              <a:spcAft>
                <a:spcPts val="0"/>
              </a:spcAft>
              <a:buClr>
                <a:srgbClr val="FFC000"/>
              </a:buClr>
              <a:buSzPct val="80000"/>
              <a:buFont typeface="Wingdings" panose="05000000000000000000" pitchFamily="2" charset="2"/>
              <a:buChar char="§"/>
              <a:tabLst/>
              <a:defRPr/>
            </a:pPr>
            <a:r>
              <a:rPr kumimoji="0" lang="en-US" sz="1400" b="0" i="0" u="none" strike="noStrike" kern="1200" cap="none" spc="0" normalizeH="0" baseline="0" noProof="0" dirty="0">
                <a:ln>
                  <a:noFill/>
                </a:ln>
                <a:solidFill>
                  <a:srgbClr val="404040"/>
                </a:solidFill>
                <a:effectLst/>
                <a:uLnTx/>
                <a:uFillTx/>
                <a:latin typeface="Franklin Gothic Book" panose="020B0503020102020204" pitchFamily="34" charset="0"/>
                <a:ea typeface="+mn-ea"/>
                <a:cs typeface="Arial" panose="020B0604020202020204" pitchFamily="34" charset="0"/>
              </a:rPr>
              <a:t>Measurable and nonmeasurable disease</a:t>
            </a:r>
            <a:endParaRPr kumimoji="0" lang="en-US" sz="1400" b="0" i="0" u="none" strike="noStrike" kern="1200" cap="none" spc="0" normalizeH="0" baseline="0" noProof="0" dirty="0">
              <a:ln>
                <a:noFill/>
              </a:ln>
              <a:solidFill>
                <a:srgbClr val="404040"/>
              </a:solidFill>
              <a:effectLst/>
              <a:uLnTx/>
              <a:uFillTx/>
              <a:latin typeface="Franklin Gothic Book" panose="020B0503020102020204"/>
              <a:ea typeface="+mn-ea"/>
              <a:cs typeface="+mn-cs"/>
            </a:endParaRPr>
          </a:p>
        </p:txBody>
      </p:sp>
      <p:sp>
        <p:nvSpPr>
          <p:cNvPr id="40" name="Rectangle 39">
            <a:extLst>
              <a:ext uri="{FF2B5EF4-FFF2-40B4-BE49-F238E27FC236}">
                <a16:creationId xmlns:a16="http://schemas.microsoft.com/office/drawing/2014/main" id="{A23B6EC5-BC1D-1B67-38EC-F9A7F23ACC3A}"/>
              </a:ext>
            </a:extLst>
          </p:cNvPr>
          <p:cNvSpPr/>
          <p:nvPr/>
        </p:nvSpPr>
        <p:spPr>
          <a:xfrm>
            <a:off x="598082" y="5185933"/>
            <a:ext cx="5282506" cy="727946"/>
          </a:xfrm>
          <a:prstGeom prst="rect">
            <a:avLst/>
          </a:prstGeom>
          <a:solidFill>
            <a:schemeClr val="accent4"/>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Primary endpoint: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PFS by investigator</a:t>
            </a:r>
            <a:r>
              <a:rPr kumimoji="0" lang="en-US" sz="1400" b="0" i="0" u="none" strike="noStrike" kern="1200" cap="none" spc="0" normalizeH="0" baseline="30000" noProof="0" dirty="0">
                <a:ln>
                  <a:noFill/>
                </a:ln>
                <a:solidFill>
                  <a:srgbClr val="FFFFFF"/>
                </a:solidFill>
                <a:effectLst/>
                <a:uLnTx/>
                <a:uFillTx/>
                <a:latin typeface="Franklin Gothic Book" panose="020B0503020102020204"/>
                <a:ea typeface="+mn-ea"/>
                <a:cs typeface="+mn-cs"/>
              </a:rPr>
              <a:t>b</a:t>
            </a:r>
            <a:endPar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Secondary endpoints: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CBR24, ORR, OS, safety</a:t>
            </a:r>
            <a:endPar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Franklin Gothic Book" panose="020B0503020102020204"/>
                <a:ea typeface="+mn-ea"/>
                <a:cs typeface="+mn-cs"/>
              </a:rPr>
              <a:t>Translational endpoints: </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Serial CTC and ctDNA (</a:t>
            </a:r>
            <a:r>
              <a:rPr kumimoji="0" lang="en-US" sz="1400" b="0" i="1" u="none" strike="noStrike" kern="1200" cap="none" spc="0" normalizeH="0" baseline="0" noProof="0" dirty="0">
                <a:ln>
                  <a:noFill/>
                </a:ln>
                <a:solidFill>
                  <a:srgbClr val="FFFFFF"/>
                </a:solidFill>
                <a:effectLst/>
                <a:uLnTx/>
                <a:uFillTx/>
                <a:latin typeface="Franklin Gothic Book" panose="020B0503020102020204"/>
                <a:ea typeface="+mn-ea"/>
                <a:cs typeface="+mn-cs"/>
              </a:rPr>
              <a:t>ESR1</a:t>
            </a:r>
            <a:r>
              <a:rPr kumimoji="0" lang="en-US" sz="1400" b="0" i="0" u="none" strike="noStrike" kern="1200" cap="none" spc="0" normalizeH="0" baseline="0" noProof="0" dirty="0">
                <a:ln>
                  <a:noFill/>
                </a:ln>
                <a:solidFill>
                  <a:srgbClr val="FFFFFF"/>
                </a:solidFill>
                <a:effectLst/>
                <a:uLnTx/>
                <a:uFillTx/>
                <a:latin typeface="Franklin Gothic Book" panose="020B0503020102020204"/>
                <a:ea typeface="+mn-ea"/>
                <a:cs typeface="+mn-cs"/>
              </a:rPr>
              <a:t>mut) analyses</a:t>
            </a:r>
          </a:p>
        </p:txBody>
      </p:sp>
      <p:graphicFrame>
        <p:nvGraphicFramePr>
          <p:cNvPr id="41" name="Table 40">
            <a:extLst>
              <a:ext uri="{FF2B5EF4-FFF2-40B4-BE49-F238E27FC236}">
                <a16:creationId xmlns:a16="http://schemas.microsoft.com/office/drawing/2014/main" id="{1C7B87FC-C383-6897-7A81-F832B22F99E5}"/>
              </a:ext>
            </a:extLst>
          </p:cNvPr>
          <p:cNvGraphicFramePr>
            <a:graphicFrameLocks noGrp="1"/>
          </p:cNvGraphicFramePr>
          <p:nvPr/>
        </p:nvGraphicFramePr>
        <p:xfrm>
          <a:off x="6195723" y="1258949"/>
          <a:ext cx="5458404" cy="4675132"/>
        </p:xfrm>
        <a:graphic>
          <a:graphicData uri="http://schemas.openxmlformats.org/drawingml/2006/table">
            <a:tbl>
              <a:tblPr firstRow="1" bandRow="1">
                <a:tableStyleId>{00A15C55-8517-42AA-B614-E9B94910E393}</a:tableStyleId>
              </a:tblPr>
              <a:tblGrid>
                <a:gridCol w="1218634">
                  <a:extLst>
                    <a:ext uri="{9D8B030D-6E8A-4147-A177-3AD203B41FA5}">
                      <a16:colId xmlns:a16="http://schemas.microsoft.com/office/drawing/2014/main" val="2132207957"/>
                    </a:ext>
                  </a:extLst>
                </a:gridCol>
                <a:gridCol w="930122">
                  <a:extLst>
                    <a:ext uri="{9D8B030D-6E8A-4147-A177-3AD203B41FA5}">
                      <a16:colId xmlns:a16="http://schemas.microsoft.com/office/drawing/2014/main" val="3901317834"/>
                    </a:ext>
                  </a:extLst>
                </a:gridCol>
                <a:gridCol w="1161170">
                  <a:extLst>
                    <a:ext uri="{9D8B030D-6E8A-4147-A177-3AD203B41FA5}">
                      <a16:colId xmlns:a16="http://schemas.microsoft.com/office/drawing/2014/main" val="1825982089"/>
                    </a:ext>
                  </a:extLst>
                </a:gridCol>
                <a:gridCol w="1074239">
                  <a:extLst>
                    <a:ext uri="{9D8B030D-6E8A-4147-A177-3AD203B41FA5}">
                      <a16:colId xmlns:a16="http://schemas.microsoft.com/office/drawing/2014/main" val="3575466897"/>
                    </a:ext>
                  </a:extLst>
                </a:gridCol>
                <a:gridCol w="1074239">
                  <a:extLst>
                    <a:ext uri="{9D8B030D-6E8A-4147-A177-3AD203B41FA5}">
                      <a16:colId xmlns:a16="http://schemas.microsoft.com/office/drawing/2014/main" val="2427770935"/>
                    </a:ext>
                  </a:extLst>
                </a:gridCol>
              </a:tblGrid>
              <a:tr h="373607">
                <a:tc gridSpan="2">
                  <a:txBody>
                    <a:bodyPr/>
                    <a:lstStyle/>
                    <a:p>
                      <a:pPr algn="l"/>
                      <a:r>
                        <a:rPr lang="en-US" sz="1400" dirty="0"/>
                        <a:t>Patient Characteristics, %</a:t>
                      </a:r>
                    </a:p>
                  </a:txBody>
                  <a:tcPr marL="72000" marR="27432" marT="9144" marB="9144"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b="1" dirty="0"/>
                        <a:t>C75 (n=74)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400" b="1" dirty="0"/>
                        <a:t>C150 (n=73)</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400" b="1" dirty="0"/>
                        <a:t>F (n=73)</a:t>
                      </a:r>
                    </a:p>
                  </a:txBody>
                  <a:tcPr marL="27432" marR="27432" marT="9144" marB="9144"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133745500"/>
                  </a:ext>
                </a:extLst>
              </a:tr>
              <a:tr h="257525">
                <a:tc gridSpan="2">
                  <a:txBody>
                    <a:bodyPr/>
                    <a:lstStyle/>
                    <a:p>
                      <a:pPr algn="l"/>
                      <a:r>
                        <a:rPr lang="en-US" sz="1400" dirty="0"/>
                        <a:t>Median age (range), years</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61 (37-79)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60 (42-84)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60 (35-84)</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41397565"/>
                  </a:ext>
                </a:extLst>
              </a:tr>
              <a:tr h="252750">
                <a:tc gridSpan="2">
                  <a:txBody>
                    <a:bodyPr/>
                    <a:lstStyle/>
                    <a:p>
                      <a:pPr algn="l"/>
                      <a:r>
                        <a:rPr lang="en-US" sz="1400" dirty="0"/>
                        <a:t>ER+</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100</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100</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100</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1447297"/>
                  </a:ext>
                </a:extLst>
              </a:tr>
              <a:tr h="252750">
                <a:tc gridSpan="2">
                  <a:txBody>
                    <a:bodyPr/>
                    <a:lstStyle/>
                    <a:p>
                      <a:pPr algn="l"/>
                      <a:r>
                        <a:rPr lang="en-US" sz="1400" dirty="0"/>
                        <a:t>ECOG PS 0</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62.2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57.5</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58.9</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9753712"/>
                  </a:ext>
                </a:extLst>
              </a:tr>
              <a:tr h="252750">
                <a:tc gridSpan="2">
                  <a:txBody>
                    <a:bodyPr/>
                    <a:lstStyle/>
                    <a:p>
                      <a:pPr algn="l"/>
                      <a:r>
                        <a:rPr lang="en-US" sz="1400" dirty="0"/>
                        <a:t>Lung/liver metastasis</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58.1</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58.9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58.9</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5256739"/>
                  </a:ext>
                </a:extLst>
              </a:tr>
              <a:tr h="252750">
                <a:tc gridSpan="2">
                  <a:txBody>
                    <a:bodyPr/>
                    <a:lstStyle/>
                    <a:p>
                      <a:pPr marL="231775" lvl="1" indent="0" algn="l">
                        <a:tabLst/>
                      </a:pPr>
                      <a:r>
                        <a:rPr lang="en-US" sz="1400" dirty="0"/>
                        <a:t>Liver metastasis</a:t>
                      </a:r>
                    </a:p>
                  </a:txBody>
                  <a:tcPr marL="27432"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31.1</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41.1</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47.9</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14593266"/>
                  </a:ext>
                </a:extLst>
              </a:tr>
              <a:tr h="252750">
                <a:tc gridSpan="2">
                  <a:txBody>
                    <a:bodyPr/>
                    <a:lstStyle/>
                    <a:p>
                      <a:pPr algn="l"/>
                      <a:r>
                        <a:rPr lang="en-US" sz="1400" i="1" dirty="0"/>
                        <a:t>ESR1</a:t>
                      </a:r>
                      <a:r>
                        <a:rPr lang="en-US" sz="1400" dirty="0"/>
                        <a:t>mut detectable</a:t>
                      </a:r>
                      <a:r>
                        <a:rPr lang="en-US" sz="1400" baseline="30000" dirty="0"/>
                        <a:t>c</a:t>
                      </a:r>
                      <a:endParaRPr lang="en-US" sz="1400" i="1" dirty="0"/>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29.7</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35.6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47.9</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18647451"/>
                  </a:ext>
                </a:extLst>
              </a:tr>
              <a:tr h="252750">
                <a:tc gridSpan="2">
                  <a:txBody>
                    <a:bodyPr/>
                    <a:lstStyle/>
                    <a:p>
                      <a:pPr algn="l"/>
                      <a:r>
                        <a:rPr lang="en-US" sz="1400" dirty="0"/>
                        <a:t>Chemotherapy in ABC</a:t>
                      </a:r>
                      <a:endParaRPr lang="en-US" sz="1400" i="0" dirty="0"/>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21.6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12.3</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26.0</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10561510"/>
                  </a:ext>
                </a:extLst>
              </a:tr>
              <a:tr h="252750">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ET adjuvant</a:t>
                      </a:r>
                      <a:endParaRPr lang="en-US" sz="1400" kern="1200" dirty="0">
                        <a:solidFill>
                          <a:schemeClr val="dk1"/>
                        </a:solidFill>
                        <a:effectLst/>
                        <a:latin typeface="+mn-lt"/>
                        <a:ea typeface="+mn-ea"/>
                        <a:cs typeface="+mn-cs"/>
                      </a:endParaRP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kern="1200" dirty="0">
                          <a:solidFill>
                            <a:schemeClr val="dk1"/>
                          </a:solidFill>
                          <a:effectLst/>
                        </a:rPr>
                        <a:t>AI</a:t>
                      </a:r>
                      <a:endParaRPr lang="en-US" sz="1400" dirty="0"/>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40.5</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35.6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31.5</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80674696"/>
                  </a:ext>
                </a:extLst>
              </a:tr>
              <a:tr h="252750">
                <a:tc vMerge="1">
                  <a:txBody>
                    <a:bodyPr/>
                    <a:lstStyle/>
                    <a:p>
                      <a:endParaRPr lang="en-US"/>
                    </a:p>
                  </a:txBody>
                  <a:tcPr/>
                </a:tc>
                <a:tc>
                  <a:txBody>
                    <a:bodyPr/>
                    <a:lstStyle/>
                    <a:p>
                      <a:r>
                        <a:rPr lang="en-US" sz="1400" kern="1200" dirty="0">
                          <a:solidFill>
                            <a:schemeClr val="dk1"/>
                          </a:solidFill>
                          <a:effectLst/>
                        </a:rPr>
                        <a:t>SERM</a:t>
                      </a:r>
                      <a:endParaRPr lang="en-US" sz="1400" dirty="0"/>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32.4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45.2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43.8</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68184683"/>
                  </a:ext>
                </a:extLst>
              </a:tr>
              <a:tr h="252750">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ET in ABC</a:t>
                      </a:r>
                      <a:endParaRPr lang="en-US" sz="1400" kern="1200" dirty="0">
                        <a:solidFill>
                          <a:schemeClr val="dk1"/>
                        </a:solidFill>
                        <a:effectLst/>
                        <a:latin typeface="+mn-lt"/>
                        <a:ea typeface="+mn-ea"/>
                        <a:cs typeface="+mn-cs"/>
                      </a:endParaRP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400" dirty="0"/>
                        <a:t>0 lines</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37.8</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28.8</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26.0</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57841263"/>
                  </a:ext>
                </a:extLst>
              </a:tr>
              <a:tr h="252750">
                <a:tc vMerge="1">
                  <a:txBody>
                    <a:bodyPr/>
                    <a:lstStyle/>
                    <a:p>
                      <a:endParaRPr lang="en-US"/>
                    </a:p>
                  </a:txBody>
                  <a:tcPr/>
                </a:tc>
                <a:tc>
                  <a:txBody>
                    <a:bodyPr/>
                    <a:lstStyle/>
                    <a:p>
                      <a:r>
                        <a:rPr lang="en-US" sz="1400" dirty="0"/>
                        <a:t>1 line</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62.2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71.2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74.0</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793169405"/>
                  </a:ext>
                </a:extLst>
              </a:tr>
              <a:tr h="252750">
                <a:tc vMerge="1">
                  <a:txBody>
                    <a:bodyPr/>
                    <a:lstStyle/>
                    <a:p>
                      <a:endParaRPr lang="en-US"/>
                    </a:p>
                  </a:txBody>
                  <a:tcPr/>
                </a:tc>
                <a:tc>
                  <a:txBody>
                    <a:bodyPr/>
                    <a:lstStyle/>
                    <a:p>
                      <a:r>
                        <a:rPr lang="en-US" sz="1400" dirty="0"/>
                        <a:t>AI</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55.4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67.1</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67.1</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426319555"/>
                  </a:ext>
                </a:extLst>
              </a:tr>
              <a:tr h="252750">
                <a:tc vMerge="1">
                  <a:txBody>
                    <a:bodyPr/>
                    <a:lstStyle/>
                    <a:p>
                      <a:endParaRPr lang="en-US"/>
                    </a:p>
                  </a:txBody>
                  <a:tcPr/>
                </a:tc>
                <a:tc>
                  <a:txBody>
                    <a:bodyPr/>
                    <a:lstStyle/>
                    <a:p>
                      <a:r>
                        <a:rPr lang="en-US" sz="1400" dirty="0"/>
                        <a:t>SERM</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6.8</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2.7</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6.8</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568752073"/>
                  </a:ext>
                </a:extLst>
              </a:tr>
              <a:tr h="25275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Prior CDK4/6i</a:t>
                      </a:r>
                      <a:r>
                        <a:rPr lang="en-US" sz="1400" kern="1200" baseline="30000" dirty="0">
                          <a:solidFill>
                            <a:schemeClr val="dk1"/>
                          </a:solidFill>
                          <a:effectLst/>
                        </a:rPr>
                        <a:t>d</a:t>
                      </a:r>
                      <a:endParaRPr lang="en-US" sz="1400" kern="1200" dirty="0">
                        <a:solidFill>
                          <a:schemeClr val="dk1"/>
                        </a:solidFill>
                        <a:effectLst/>
                        <a:latin typeface="+mn-lt"/>
                        <a:ea typeface="+mn-ea"/>
                        <a:cs typeface="+mn-cs"/>
                      </a:endParaRP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sz="1400" dirty="0"/>
                    </a:p>
                  </a:txBody>
                  <a:tcPr marL="45720" marR="45720" marT="27432" marB="27432" anchor="ctr"/>
                </a:tc>
                <a:tc>
                  <a:txBody>
                    <a:bodyPr/>
                    <a:lstStyle/>
                    <a:p>
                      <a:pPr algn="ctr"/>
                      <a:r>
                        <a:rPr lang="en-US" sz="1400" dirty="0"/>
                        <a:t>51.4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50.7</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50.7</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979292094"/>
                  </a:ext>
                </a:extLst>
              </a:tr>
              <a:tr h="252750">
                <a:tc gridSpan="2">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Palbociclib</a:t>
                      </a:r>
                      <a:endParaRPr lang="en-US" sz="1400" kern="1200" dirty="0">
                        <a:solidFill>
                          <a:schemeClr val="dk1"/>
                        </a:solidFill>
                        <a:effectLst/>
                        <a:latin typeface="+mn-lt"/>
                        <a:ea typeface="+mn-ea"/>
                        <a:cs typeface="+mn-cs"/>
                      </a:endParaRPr>
                    </a:p>
                  </a:txBody>
                  <a:tcPr marL="27432"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21.6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31.5</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30.1</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68151930"/>
                  </a:ext>
                </a:extLst>
              </a:tr>
              <a:tr h="252750">
                <a:tc gridSpan="2">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Ribociclib</a:t>
                      </a:r>
                      <a:endParaRPr lang="en-US" sz="1400" kern="1200" dirty="0">
                        <a:solidFill>
                          <a:schemeClr val="dk1"/>
                        </a:solidFill>
                        <a:effectLst/>
                        <a:latin typeface="+mn-lt"/>
                        <a:ea typeface="+mn-ea"/>
                        <a:cs typeface="+mn-cs"/>
                      </a:endParaRPr>
                    </a:p>
                  </a:txBody>
                  <a:tcPr marL="27432"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lang="en-US"/>
                    </a:p>
                  </a:txBody>
                  <a:tcPr/>
                </a:tc>
                <a:tc>
                  <a:txBody>
                    <a:bodyPr/>
                    <a:lstStyle/>
                    <a:p>
                      <a:pPr algn="ctr"/>
                      <a:r>
                        <a:rPr lang="en-US" sz="1400" dirty="0"/>
                        <a:t>23.0</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19.2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400" dirty="0"/>
                        <a:t>16.4</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462345502"/>
                  </a:ext>
                </a:extLst>
              </a:tr>
              <a:tr h="252750">
                <a:tc gridSpan="2">
                  <a:txBody>
                    <a:bodyPr/>
                    <a:lstStyle/>
                    <a:p>
                      <a:pPr marL="27432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rPr>
                        <a:t>Abemaciclib</a:t>
                      </a:r>
                      <a:endParaRPr lang="en-US" sz="1400" kern="1200" dirty="0">
                        <a:solidFill>
                          <a:schemeClr val="dk1"/>
                        </a:solidFill>
                        <a:effectLst/>
                        <a:latin typeface="+mn-lt"/>
                        <a:ea typeface="+mn-ea"/>
                        <a:cs typeface="+mn-cs"/>
                      </a:endParaRPr>
                    </a:p>
                  </a:txBody>
                  <a:tcPr marL="27432"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hMerge="1">
                  <a:txBody>
                    <a:bodyPr/>
                    <a:lstStyle/>
                    <a:p>
                      <a:endParaRPr lang="en-US"/>
                    </a:p>
                  </a:txBody>
                  <a:tcPr/>
                </a:tc>
                <a:tc>
                  <a:txBody>
                    <a:bodyPr/>
                    <a:lstStyle/>
                    <a:p>
                      <a:pPr algn="ctr"/>
                      <a:r>
                        <a:rPr lang="en-US" sz="1400" dirty="0"/>
                        <a:t>5.4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400" dirty="0"/>
                        <a:t>1.4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400" dirty="0"/>
                        <a:t>4.1</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2523529138"/>
                  </a:ext>
                </a:extLst>
              </a:tr>
            </a:tbl>
          </a:graphicData>
        </a:graphic>
      </p:graphicFrame>
      <p:sp>
        <p:nvSpPr>
          <p:cNvPr id="14" name="Text Placeholder 12">
            <a:extLst>
              <a:ext uri="{FF2B5EF4-FFF2-40B4-BE49-F238E27FC236}">
                <a16:creationId xmlns:a16="http://schemas.microsoft.com/office/drawing/2014/main" id="{C41C09CB-E90A-36A1-3166-8DB1050DD274}"/>
              </a:ext>
            </a:extLst>
          </p:cNvPr>
          <p:cNvSpPr txBox="1">
            <a:spLocks/>
          </p:cNvSpPr>
          <p:nvPr/>
        </p:nvSpPr>
        <p:spPr>
          <a:xfrm>
            <a:off x="653988" y="6013711"/>
            <a:ext cx="10515600" cy="331478"/>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a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CSP v5 amendment: December 16, 2020. </a:t>
            </a: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b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Disease progression defined using RECIST v1.1. </a:t>
            </a: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c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mn-cs"/>
              </a:rPr>
              <a:t>ESR1</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mut assessed in plasma samples at screening and C1D1</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en-US" sz="10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ESR1</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mut defined as E380Q, V422del, S463P, L536H/P/R, Y537C/D/N/S, D538G, individual mutations present in &gt;2% total cases reported. </a:t>
            </a: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Arial" panose="020B0604020202020204" pitchFamily="34" charset="0"/>
              </a:rPr>
              <a:t>d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Missing or not specified in 3 patients.</a:t>
            </a:r>
            <a:endPar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EEF9C856-53F6-B535-58E0-5C02407CD12F}"/>
              </a:ext>
            </a:extLst>
          </p:cNvPr>
          <p:cNvSpPr/>
          <p:nvPr/>
        </p:nvSpPr>
        <p:spPr>
          <a:xfrm>
            <a:off x="914399" y="6492239"/>
            <a:ext cx="8484353" cy="274320"/>
          </a:xfrm>
          <a:prstGeom prst="rect">
            <a:avLst/>
          </a:prstGeom>
        </p:spPr>
        <p:txBody>
          <a:bodyPr wrap="square" anchor="ctr" anchorCtr="0">
            <a:no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rPr>
              <a:t> Oliveira M et al. SABCS 2022. Abstract GS3-02.</a:t>
            </a:r>
            <a:endParaRPr kumimoji="0" lang="en-US" sz="10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p:txBody>
      </p:sp>
      <p:sp>
        <p:nvSpPr>
          <p:cNvPr id="13" name="TextBox 12">
            <a:extLst>
              <a:ext uri="{FF2B5EF4-FFF2-40B4-BE49-F238E27FC236}">
                <a16:creationId xmlns:a16="http://schemas.microsoft.com/office/drawing/2014/main" id="{E1B5BCF1-A988-1755-182D-F92103E30BCE}"/>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2737533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470EE-DD68-5830-E238-3DCA40A1509F}"/>
              </a:ext>
            </a:extLst>
          </p:cNvPr>
          <p:cNvSpPr>
            <a:spLocks noGrp="1"/>
          </p:cNvSpPr>
          <p:nvPr>
            <p:ph type="title"/>
          </p:nvPr>
        </p:nvSpPr>
        <p:spPr/>
        <p:txBody>
          <a:bodyPr/>
          <a:lstStyle/>
          <a:p>
            <a:pPr algn="ctr"/>
            <a:r>
              <a:rPr lang="en-US" b="1" dirty="0"/>
              <a:t>SERENA-2: PFS in ITT</a:t>
            </a:r>
          </a:p>
        </p:txBody>
      </p:sp>
      <p:sp>
        <p:nvSpPr>
          <p:cNvPr id="11" name="TextBox 10">
            <a:extLst>
              <a:ext uri="{FF2B5EF4-FFF2-40B4-BE49-F238E27FC236}">
                <a16:creationId xmlns:a16="http://schemas.microsoft.com/office/drawing/2014/main" id="{963F1C37-D48C-7FE6-7309-7C0E1A190EDB}"/>
              </a:ext>
            </a:extLst>
          </p:cNvPr>
          <p:cNvSpPr txBox="1"/>
          <p:nvPr/>
        </p:nvSpPr>
        <p:spPr>
          <a:xfrm>
            <a:off x="699911" y="1078927"/>
            <a:ext cx="539608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S PGothic" charset="0"/>
                <a:cs typeface="+mn-cs"/>
              </a:rPr>
              <a:t>Primary Endpoint: PFS by Investigator Assessment</a:t>
            </a:r>
          </a:p>
        </p:txBody>
      </p:sp>
      <p:graphicFrame>
        <p:nvGraphicFramePr>
          <p:cNvPr id="13" name="Table 12">
            <a:extLst>
              <a:ext uri="{FF2B5EF4-FFF2-40B4-BE49-F238E27FC236}">
                <a16:creationId xmlns:a16="http://schemas.microsoft.com/office/drawing/2014/main" id="{10C717D8-6201-AF44-59AB-95F06716A8C2}"/>
              </a:ext>
            </a:extLst>
          </p:cNvPr>
          <p:cNvGraphicFramePr>
            <a:graphicFrameLocks noGrp="1"/>
          </p:cNvGraphicFramePr>
          <p:nvPr/>
        </p:nvGraphicFramePr>
        <p:xfrm>
          <a:off x="6354374" y="4584850"/>
          <a:ext cx="5570926" cy="1066848"/>
        </p:xfrm>
        <a:graphic>
          <a:graphicData uri="http://schemas.openxmlformats.org/drawingml/2006/table">
            <a:tbl>
              <a:tblPr firstRow="1" bandRow="1">
                <a:tableStyleId>{00A15C55-8517-42AA-B614-E9B94910E393}</a:tableStyleId>
              </a:tblPr>
              <a:tblGrid>
                <a:gridCol w="1744276">
                  <a:extLst>
                    <a:ext uri="{9D8B030D-6E8A-4147-A177-3AD203B41FA5}">
                      <a16:colId xmlns:a16="http://schemas.microsoft.com/office/drawing/2014/main" val="2132207957"/>
                    </a:ext>
                  </a:extLst>
                </a:gridCol>
                <a:gridCol w="1367758">
                  <a:extLst>
                    <a:ext uri="{9D8B030D-6E8A-4147-A177-3AD203B41FA5}">
                      <a16:colId xmlns:a16="http://schemas.microsoft.com/office/drawing/2014/main" val="1825982089"/>
                    </a:ext>
                  </a:extLst>
                </a:gridCol>
                <a:gridCol w="1390810">
                  <a:extLst>
                    <a:ext uri="{9D8B030D-6E8A-4147-A177-3AD203B41FA5}">
                      <a16:colId xmlns:a16="http://schemas.microsoft.com/office/drawing/2014/main" val="3575466897"/>
                    </a:ext>
                  </a:extLst>
                </a:gridCol>
                <a:gridCol w="1068082">
                  <a:extLst>
                    <a:ext uri="{9D8B030D-6E8A-4147-A177-3AD203B41FA5}">
                      <a16:colId xmlns:a16="http://schemas.microsoft.com/office/drawing/2014/main" val="2427770935"/>
                    </a:ext>
                  </a:extLst>
                </a:gridCol>
              </a:tblGrid>
              <a:tr h="205716">
                <a:tc>
                  <a:txBody>
                    <a:bodyPr/>
                    <a:lstStyle/>
                    <a:p>
                      <a:pPr algn="l"/>
                      <a:endParaRPr lang="en-US" sz="1400" dirty="0"/>
                    </a:p>
                  </a:txBody>
                  <a:tcPr marL="27432" marR="27432" marT="9144" marB="9144"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400" b="1" dirty="0"/>
                        <a:t>C75 (n=74)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63A0CA"/>
                    </a:solidFill>
                  </a:tcPr>
                </a:tc>
                <a:tc>
                  <a:txBody>
                    <a:bodyPr/>
                    <a:lstStyle/>
                    <a:p>
                      <a:pPr algn="ctr"/>
                      <a:r>
                        <a:rPr lang="en-US" sz="1400" b="1" dirty="0"/>
                        <a:t>C150 (n=73)</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1A2370"/>
                    </a:solidFill>
                  </a:tcPr>
                </a:tc>
                <a:tc>
                  <a:txBody>
                    <a:bodyPr/>
                    <a:lstStyle/>
                    <a:p>
                      <a:pPr algn="ctr"/>
                      <a:r>
                        <a:rPr lang="en-US" sz="1400" b="1" dirty="0"/>
                        <a:t>F (n=73)</a:t>
                      </a:r>
                    </a:p>
                  </a:txBody>
                  <a:tcPr marL="27432" marR="27432" marT="9144" marB="9144"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4101D"/>
                    </a:solidFill>
                  </a:tcPr>
                </a:tc>
                <a:extLst>
                  <a:ext uri="{0D108BD9-81ED-4DB2-BD59-A6C34878D82A}">
                    <a16:rowId xmlns:a16="http://schemas.microsoft.com/office/drawing/2014/main" val="3133745500"/>
                  </a:ext>
                </a:extLst>
              </a:tr>
              <a:tr h="208800">
                <a:tc>
                  <a:txBody>
                    <a:bodyPr/>
                    <a:lstStyle/>
                    <a:p>
                      <a:pPr algn="l"/>
                      <a:r>
                        <a:rPr lang="en-US" sz="1200" dirty="0"/>
                        <a:t>Events, n (%)</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39 (52.7)</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33 (45.2)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53 (72.6)</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02376330"/>
                  </a:ext>
                </a:extLst>
              </a:tr>
              <a:tr h="208800">
                <a:tc>
                  <a:txBody>
                    <a:bodyPr/>
                    <a:lstStyle/>
                    <a:p>
                      <a:pPr algn="l"/>
                      <a:r>
                        <a:rPr lang="en-US" sz="1200" dirty="0"/>
                        <a:t>mPFS, mo (90% CI)</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7.4 (4.5-10.9)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12.7 (9.3-18.4)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3.7 (2.0-3.8)</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1447297"/>
                  </a:ext>
                </a:extLst>
              </a:tr>
              <a:tr h="208800">
                <a:tc>
                  <a:txBody>
                    <a:bodyPr/>
                    <a:lstStyle/>
                    <a:p>
                      <a:pPr algn="l"/>
                      <a:r>
                        <a:rPr lang="en-US" sz="1200" dirty="0"/>
                        <a:t>Adjusted HR</a:t>
                      </a:r>
                      <a:r>
                        <a:rPr lang="en-US" sz="1200" baseline="30000" dirty="0"/>
                        <a:t>a</a:t>
                      </a:r>
                      <a:r>
                        <a:rPr lang="en-US" sz="1200" dirty="0"/>
                        <a:t> (90% CI)</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0.56 (0.39-0.80)</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0.47 (0.33-0.68)</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9753712"/>
                  </a:ext>
                </a:extLst>
              </a:tr>
              <a:tr h="208800">
                <a:tc>
                  <a:txBody>
                    <a:bodyPr/>
                    <a:lstStyle/>
                    <a:p>
                      <a:pPr algn="l"/>
                      <a:r>
                        <a:rPr lang="en-US" sz="1200" i="1" dirty="0"/>
                        <a:t>P </a:t>
                      </a:r>
                      <a:r>
                        <a:rPr lang="en-US" sz="1200" dirty="0"/>
                        <a:t>value</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0.0079</a:t>
                      </a:r>
                      <a:r>
                        <a:rPr lang="en-US" sz="1200" baseline="30000" dirty="0"/>
                        <a:t>b</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0.0004</a:t>
                      </a:r>
                      <a:r>
                        <a:rPr lang="en-US" sz="1200" baseline="30000" dirty="0"/>
                        <a:t>b</a:t>
                      </a:r>
                      <a:endParaRPr lang="en-US" sz="1200" dirty="0"/>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95256739"/>
                  </a:ext>
                </a:extLst>
              </a:tr>
            </a:tbl>
          </a:graphicData>
        </a:graphic>
      </p:graphicFrame>
      <p:sp>
        <p:nvSpPr>
          <p:cNvPr id="24" name="TextBox 23">
            <a:extLst>
              <a:ext uri="{FF2B5EF4-FFF2-40B4-BE49-F238E27FC236}">
                <a16:creationId xmlns:a16="http://schemas.microsoft.com/office/drawing/2014/main" id="{004EDC48-87DE-5986-5546-D4AAE2A6A589}"/>
              </a:ext>
            </a:extLst>
          </p:cNvPr>
          <p:cNvSpPr txBox="1"/>
          <p:nvPr/>
        </p:nvSpPr>
        <p:spPr>
          <a:xfrm>
            <a:off x="6399305" y="1075142"/>
            <a:ext cx="552599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Franklin Gothic Book" panose="020B0503020102020204"/>
                <a:ea typeface="MS PGothic" charset="0"/>
                <a:cs typeface="+mn-cs"/>
              </a:rPr>
              <a:t>PFS by BICR</a:t>
            </a:r>
          </a:p>
        </p:txBody>
      </p:sp>
      <p:grpSp>
        <p:nvGrpSpPr>
          <p:cNvPr id="20" name="Group 19">
            <a:extLst>
              <a:ext uri="{FF2B5EF4-FFF2-40B4-BE49-F238E27FC236}">
                <a16:creationId xmlns:a16="http://schemas.microsoft.com/office/drawing/2014/main" id="{1F3906AF-CF18-7E5B-57DB-1CD772624495}"/>
              </a:ext>
            </a:extLst>
          </p:cNvPr>
          <p:cNvGrpSpPr/>
          <p:nvPr/>
        </p:nvGrpSpPr>
        <p:grpSpPr>
          <a:xfrm>
            <a:off x="629562" y="1517391"/>
            <a:ext cx="5299731" cy="2961150"/>
            <a:chOff x="497840" y="1822191"/>
            <a:chExt cx="5299731" cy="2961150"/>
          </a:xfrm>
        </p:grpSpPr>
        <p:pic>
          <p:nvPicPr>
            <p:cNvPr id="6" name="Picture 5">
              <a:extLst>
                <a:ext uri="{FF2B5EF4-FFF2-40B4-BE49-F238E27FC236}">
                  <a16:creationId xmlns:a16="http://schemas.microsoft.com/office/drawing/2014/main" id="{93653014-91AC-2C5B-6D20-E84AA2E15D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7840" y="1822191"/>
              <a:ext cx="5299731" cy="2961150"/>
            </a:xfrm>
            <a:prstGeom prst="rect">
              <a:avLst/>
            </a:prstGeom>
          </p:spPr>
        </p:pic>
        <p:sp>
          <p:nvSpPr>
            <p:cNvPr id="7" name="Rectangle 6">
              <a:extLst>
                <a:ext uri="{FF2B5EF4-FFF2-40B4-BE49-F238E27FC236}">
                  <a16:creationId xmlns:a16="http://schemas.microsoft.com/office/drawing/2014/main" id="{681C102B-8B9E-3B5B-3030-040E3C50AE52}"/>
                </a:ext>
              </a:extLst>
            </p:cNvPr>
            <p:cNvSpPr/>
            <p:nvPr/>
          </p:nvSpPr>
          <p:spPr>
            <a:xfrm>
              <a:off x="2675493" y="1866144"/>
              <a:ext cx="3042225" cy="11106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3" name="Picture 2">
              <a:extLst>
                <a:ext uri="{FF2B5EF4-FFF2-40B4-BE49-F238E27FC236}">
                  <a16:creationId xmlns:a16="http://schemas.microsoft.com/office/drawing/2014/main" id="{D73AA34F-D312-B523-C0C8-334B4995D19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58699" y="1852152"/>
              <a:ext cx="1818206" cy="722097"/>
            </a:xfrm>
            <a:prstGeom prst="rect">
              <a:avLst/>
            </a:prstGeom>
          </p:spPr>
        </p:pic>
        <p:sp>
          <p:nvSpPr>
            <p:cNvPr id="9" name="Rectangle 8">
              <a:extLst>
                <a:ext uri="{FF2B5EF4-FFF2-40B4-BE49-F238E27FC236}">
                  <a16:creationId xmlns:a16="http://schemas.microsoft.com/office/drawing/2014/main" id="{B04726E4-10AC-6F9F-D7A3-3F745D05BD2A}"/>
                </a:ext>
              </a:extLst>
            </p:cNvPr>
            <p:cNvSpPr/>
            <p:nvPr/>
          </p:nvSpPr>
          <p:spPr>
            <a:xfrm>
              <a:off x="1284667" y="3598947"/>
              <a:ext cx="966830" cy="386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pSp>
        <p:nvGrpSpPr>
          <p:cNvPr id="19" name="Group 18">
            <a:extLst>
              <a:ext uri="{FF2B5EF4-FFF2-40B4-BE49-F238E27FC236}">
                <a16:creationId xmlns:a16="http://schemas.microsoft.com/office/drawing/2014/main" id="{525EE502-84B8-DC7E-3634-7424A78B611E}"/>
              </a:ext>
            </a:extLst>
          </p:cNvPr>
          <p:cNvGrpSpPr/>
          <p:nvPr/>
        </p:nvGrpSpPr>
        <p:grpSpPr>
          <a:xfrm>
            <a:off x="6359941" y="1546146"/>
            <a:ext cx="5559792" cy="2824207"/>
            <a:chOff x="6327407" y="1818288"/>
            <a:chExt cx="5559792" cy="2824207"/>
          </a:xfrm>
        </p:grpSpPr>
        <p:pic>
          <p:nvPicPr>
            <p:cNvPr id="15" name="Picture 14">
              <a:extLst>
                <a:ext uri="{FF2B5EF4-FFF2-40B4-BE49-F238E27FC236}">
                  <a16:creationId xmlns:a16="http://schemas.microsoft.com/office/drawing/2014/main" id="{FBC6A82D-FC5B-B4B7-736D-24953353B9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27407" y="4124349"/>
              <a:ext cx="5559792" cy="518146"/>
            </a:xfrm>
            <a:prstGeom prst="rect">
              <a:avLst/>
            </a:prstGeom>
          </p:spPr>
        </p:pic>
        <p:pic>
          <p:nvPicPr>
            <p:cNvPr id="12" name="Picture 11">
              <a:extLst>
                <a:ext uri="{FF2B5EF4-FFF2-40B4-BE49-F238E27FC236}">
                  <a16:creationId xmlns:a16="http://schemas.microsoft.com/office/drawing/2014/main" id="{B33A4CEC-0D32-72DB-B9A7-780B9BC460A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27408" y="1818288"/>
              <a:ext cx="5559791" cy="2316983"/>
            </a:xfrm>
            <a:prstGeom prst="rect">
              <a:avLst/>
            </a:prstGeom>
          </p:spPr>
        </p:pic>
        <p:sp>
          <p:nvSpPr>
            <p:cNvPr id="14" name="Rectangle 13">
              <a:extLst>
                <a:ext uri="{FF2B5EF4-FFF2-40B4-BE49-F238E27FC236}">
                  <a16:creationId xmlns:a16="http://schemas.microsoft.com/office/drawing/2014/main" id="{1A1B2D3E-D659-254C-E3A4-27718F2CBAD7}"/>
                </a:ext>
              </a:extLst>
            </p:cNvPr>
            <p:cNvSpPr/>
            <p:nvPr/>
          </p:nvSpPr>
          <p:spPr>
            <a:xfrm>
              <a:off x="9625693" y="1869585"/>
              <a:ext cx="2245178" cy="11106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0" name="Rectangle 9">
              <a:extLst>
                <a:ext uri="{FF2B5EF4-FFF2-40B4-BE49-F238E27FC236}">
                  <a16:creationId xmlns:a16="http://schemas.microsoft.com/office/drawing/2014/main" id="{74CE6900-7FD4-AE5C-C025-E505C7607435}"/>
                </a:ext>
              </a:extLst>
            </p:cNvPr>
            <p:cNvSpPr/>
            <p:nvPr/>
          </p:nvSpPr>
          <p:spPr>
            <a:xfrm>
              <a:off x="6916315" y="3606012"/>
              <a:ext cx="966830" cy="3862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pic>
          <p:nvPicPr>
            <p:cNvPr id="16" name="Picture 15">
              <a:extLst>
                <a:ext uri="{FF2B5EF4-FFF2-40B4-BE49-F238E27FC236}">
                  <a16:creationId xmlns:a16="http://schemas.microsoft.com/office/drawing/2014/main" id="{2E27EB98-4D0D-BB6F-E5FB-99BD4C1BFB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22580" y="1919282"/>
              <a:ext cx="1818206" cy="722097"/>
            </a:xfrm>
            <a:prstGeom prst="rect">
              <a:avLst/>
            </a:prstGeom>
          </p:spPr>
        </p:pic>
      </p:grpSp>
      <p:graphicFrame>
        <p:nvGraphicFramePr>
          <p:cNvPr id="8" name="Table 7">
            <a:extLst>
              <a:ext uri="{FF2B5EF4-FFF2-40B4-BE49-F238E27FC236}">
                <a16:creationId xmlns:a16="http://schemas.microsoft.com/office/drawing/2014/main" id="{866DA564-B4B2-E05F-90D7-03F4E9ABAF13}"/>
              </a:ext>
            </a:extLst>
          </p:cNvPr>
          <p:cNvGraphicFramePr>
            <a:graphicFrameLocks noGrp="1"/>
          </p:cNvGraphicFramePr>
          <p:nvPr/>
        </p:nvGraphicFramePr>
        <p:xfrm>
          <a:off x="699911" y="4584850"/>
          <a:ext cx="5396089" cy="1275648"/>
        </p:xfrm>
        <a:graphic>
          <a:graphicData uri="http://schemas.openxmlformats.org/drawingml/2006/table">
            <a:tbl>
              <a:tblPr firstRow="1" bandRow="1">
                <a:tableStyleId>{00A15C55-8517-42AA-B614-E9B94910E393}</a:tableStyleId>
              </a:tblPr>
              <a:tblGrid>
                <a:gridCol w="1686124">
                  <a:extLst>
                    <a:ext uri="{9D8B030D-6E8A-4147-A177-3AD203B41FA5}">
                      <a16:colId xmlns:a16="http://schemas.microsoft.com/office/drawing/2014/main" val="2132207957"/>
                    </a:ext>
                  </a:extLst>
                </a:gridCol>
                <a:gridCol w="1302503">
                  <a:extLst>
                    <a:ext uri="{9D8B030D-6E8A-4147-A177-3AD203B41FA5}">
                      <a16:colId xmlns:a16="http://schemas.microsoft.com/office/drawing/2014/main" val="1825982089"/>
                    </a:ext>
                  </a:extLst>
                </a:gridCol>
                <a:gridCol w="1293821">
                  <a:extLst>
                    <a:ext uri="{9D8B030D-6E8A-4147-A177-3AD203B41FA5}">
                      <a16:colId xmlns:a16="http://schemas.microsoft.com/office/drawing/2014/main" val="3575466897"/>
                    </a:ext>
                  </a:extLst>
                </a:gridCol>
                <a:gridCol w="1113641">
                  <a:extLst>
                    <a:ext uri="{9D8B030D-6E8A-4147-A177-3AD203B41FA5}">
                      <a16:colId xmlns:a16="http://schemas.microsoft.com/office/drawing/2014/main" val="2427770935"/>
                    </a:ext>
                  </a:extLst>
                </a:gridCol>
              </a:tblGrid>
              <a:tr h="205716">
                <a:tc>
                  <a:txBody>
                    <a:bodyPr/>
                    <a:lstStyle/>
                    <a:p>
                      <a:pPr algn="l"/>
                      <a:endParaRPr lang="en-US" sz="1400" dirty="0"/>
                    </a:p>
                  </a:txBody>
                  <a:tcPr marL="27432" marR="27432" marT="9144" marB="9144"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a:txBody>
                    <a:bodyPr/>
                    <a:lstStyle/>
                    <a:p>
                      <a:pPr algn="ctr"/>
                      <a:r>
                        <a:rPr lang="en-US" sz="1400" b="1" dirty="0"/>
                        <a:t>C75 (n=74)</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63A0CA"/>
                    </a:solidFill>
                  </a:tcPr>
                </a:tc>
                <a:tc>
                  <a:txBody>
                    <a:bodyPr/>
                    <a:lstStyle/>
                    <a:p>
                      <a:pPr algn="ctr"/>
                      <a:r>
                        <a:rPr lang="en-US" sz="1400" b="1" dirty="0"/>
                        <a:t>C150 (n=73)</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rgbClr val="1A2370"/>
                    </a:solidFill>
                  </a:tcPr>
                </a:tc>
                <a:tc>
                  <a:txBody>
                    <a:bodyPr/>
                    <a:lstStyle/>
                    <a:p>
                      <a:pPr algn="ctr"/>
                      <a:r>
                        <a:rPr lang="en-US" sz="1400" b="1" dirty="0"/>
                        <a:t>F (n=73)</a:t>
                      </a:r>
                    </a:p>
                  </a:txBody>
                  <a:tcPr marL="27432" marR="27432" marT="9144" marB="9144" anchor="ctr">
                    <a:lnL w="12700" cap="flat" cmpd="sng" algn="ctr">
                      <a:solidFill>
                        <a:schemeClr val="bg1"/>
                      </a:solidFill>
                      <a:prstDash val="solid"/>
                      <a:round/>
                      <a:headEnd type="none" w="med" len="med"/>
                      <a:tailEnd type="none" w="med" len="med"/>
                    </a:lnL>
                    <a:lnB w="12700" cap="flat" cmpd="sng" algn="ctr">
                      <a:solidFill>
                        <a:schemeClr val="bg1"/>
                      </a:solidFill>
                      <a:prstDash val="solid"/>
                      <a:round/>
                      <a:headEnd type="none" w="med" len="med"/>
                      <a:tailEnd type="none" w="med" len="med"/>
                    </a:lnB>
                    <a:solidFill>
                      <a:srgbClr val="E4101D"/>
                    </a:solidFill>
                  </a:tcPr>
                </a:tc>
                <a:extLst>
                  <a:ext uri="{0D108BD9-81ED-4DB2-BD59-A6C34878D82A}">
                    <a16:rowId xmlns:a16="http://schemas.microsoft.com/office/drawing/2014/main" val="3133745500"/>
                  </a:ext>
                </a:extLst>
              </a:tr>
              <a:tr h="208800">
                <a:tc>
                  <a:txBody>
                    <a:bodyPr/>
                    <a:lstStyle/>
                    <a:p>
                      <a:pPr algn="l"/>
                      <a:r>
                        <a:rPr lang="en-US" sz="1200" dirty="0"/>
                        <a:t>Median follow-up, mo</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16.6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16.6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17.4</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841397565"/>
                  </a:ext>
                </a:extLst>
              </a:tr>
              <a:tr h="208800">
                <a:tc>
                  <a:txBody>
                    <a:bodyPr/>
                    <a:lstStyle/>
                    <a:p>
                      <a:pPr algn="l"/>
                      <a:r>
                        <a:rPr lang="en-US" sz="1200" dirty="0"/>
                        <a:t>Events, n (%)</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50 (67.6)</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51 (69.9)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58 (79.5)</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02376330"/>
                  </a:ext>
                </a:extLst>
              </a:tr>
              <a:tr h="208800">
                <a:tc>
                  <a:txBody>
                    <a:bodyPr/>
                    <a:lstStyle/>
                    <a:p>
                      <a:pPr algn="l"/>
                      <a:r>
                        <a:rPr lang="en-US" sz="1200" dirty="0"/>
                        <a:t>mPFS, mo (90% CI)</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7.2 (3.7-10.9)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7.7 (5.5-12.9)</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3.7 (2.0-6.0)</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81447297"/>
                  </a:ext>
                </a:extLst>
              </a:tr>
              <a:tr h="208800">
                <a:tc>
                  <a:txBody>
                    <a:bodyPr/>
                    <a:lstStyle/>
                    <a:p>
                      <a:pPr algn="l"/>
                      <a:r>
                        <a:rPr lang="en-US" sz="1200" dirty="0"/>
                        <a:t>Adjusted HR</a:t>
                      </a:r>
                      <a:r>
                        <a:rPr lang="en-US" sz="1200" baseline="30000" dirty="0"/>
                        <a:t>a</a:t>
                      </a:r>
                      <a:r>
                        <a:rPr lang="en-US" sz="1200" dirty="0"/>
                        <a:t> (90% CI)</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0.58 (0.41-0.81)</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0.67 (0.48-0.92)</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dirty="0"/>
                        <a:t>-</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99753712"/>
                  </a:ext>
                </a:extLst>
              </a:tr>
              <a:tr h="208800">
                <a:tc>
                  <a:txBody>
                    <a:bodyPr/>
                    <a:lstStyle/>
                    <a:p>
                      <a:pPr algn="l"/>
                      <a:r>
                        <a:rPr lang="en-US" sz="1200" i="1" dirty="0"/>
                        <a:t>P </a:t>
                      </a:r>
                      <a:r>
                        <a:rPr lang="en-US" sz="1200" dirty="0"/>
                        <a:t>value</a:t>
                      </a:r>
                    </a:p>
                  </a:txBody>
                  <a:tcPr marL="72000" marR="27432" marT="9144" marB="9144"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0.0124</a:t>
                      </a:r>
                      <a:r>
                        <a:rPr lang="en-US" sz="1200" baseline="30000" dirty="0"/>
                        <a:t>b</a:t>
                      </a:r>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0.0161</a:t>
                      </a:r>
                      <a:r>
                        <a:rPr lang="en-US" sz="1200" baseline="30000" dirty="0"/>
                        <a:t>b</a:t>
                      </a:r>
                      <a:endParaRPr lang="en-US" sz="1200" dirty="0"/>
                    </a:p>
                  </a:txBody>
                  <a:tcPr marL="27432" marR="27432" marT="9144" marB="9144"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tcPr>
                </a:tc>
                <a:tc>
                  <a:txBody>
                    <a:bodyPr/>
                    <a:lstStyle/>
                    <a:p>
                      <a:pPr algn="ctr"/>
                      <a:r>
                        <a:rPr lang="en-US" sz="1200" dirty="0"/>
                        <a:t>-</a:t>
                      </a:r>
                    </a:p>
                  </a:txBody>
                  <a:tcPr marL="27432" marR="27432" marT="9144" marB="9144"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95256739"/>
                  </a:ext>
                </a:extLst>
              </a:tr>
            </a:tbl>
          </a:graphicData>
        </a:graphic>
      </p:graphicFrame>
      <p:sp>
        <p:nvSpPr>
          <p:cNvPr id="17" name="Text Placeholder 12">
            <a:extLst>
              <a:ext uri="{FF2B5EF4-FFF2-40B4-BE49-F238E27FC236}">
                <a16:creationId xmlns:a16="http://schemas.microsoft.com/office/drawing/2014/main" id="{CD3F02F5-A439-E3A8-6E18-96B3C6FE04B1}"/>
              </a:ext>
            </a:extLst>
          </p:cNvPr>
          <p:cNvSpPr txBox="1">
            <a:spLocks/>
          </p:cNvSpPr>
          <p:nvPr/>
        </p:nvSpPr>
        <p:spPr>
          <a:xfrm>
            <a:off x="653988" y="5899411"/>
            <a:ext cx="10515600" cy="331478"/>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a </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HR adjusted for prior use of CDK4/6i and liver/lung metastases. </a:t>
            </a: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b</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Statistically significant</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t>
            </a:r>
            <a:endPar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9F4F0C8-AAEB-53A6-703C-E2827B96E7ED}"/>
              </a:ext>
            </a:extLst>
          </p:cNvPr>
          <p:cNvSpPr/>
          <p:nvPr/>
        </p:nvSpPr>
        <p:spPr>
          <a:xfrm>
            <a:off x="914399" y="6492239"/>
            <a:ext cx="8484353" cy="274320"/>
          </a:xfrm>
          <a:prstGeom prst="rect">
            <a:avLst/>
          </a:prstGeom>
        </p:spPr>
        <p:txBody>
          <a:bodyPr wrap="square" anchor="ctr" anchorCtr="0">
            <a:no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S PGothic" charset="0"/>
                <a:cs typeface="Arial" panose="020B0604020202020204" pitchFamily="34" charset="0"/>
              </a:rPr>
              <a:t> Oliveira M et al. SABCS 2022. Abstract GS3-02.</a:t>
            </a:r>
            <a:endParaRPr kumimoji="0" lang="en-US" sz="1000" b="0" i="0" u="none" strike="noStrike" kern="1200" cap="none" spc="0" normalizeH="0" baseline="0" noProof="0" dirty="0">
              <a:ln>
                <a:noFill/>
              </a:ln>
              <a:solidFill>
                <a:srgbClr val="000000"/>
              </a:solidFill>
              <a:effectLst/>
              <a:uLnTx/>
              <a:uFillTx/>
              <a:latin typeface="Calibri" panose="020F0502020204030204"/>
              <a:ea typeface="ＭＳ Ｐゴシック" charset="0"/>
              <a:cs typeface="+mn-cs"/>
            </a:endParaRPr>
          </a:p>
        </p:txBody>
      </p:sp>
      <p:sp>
        <p:nvSpPr>
          <p:cNvPr id="18" name="TextBox 17">
            <a:extLst>
              <a:ext uri="{FF2B5EF4-FFF2-40B4-BE49-F238E27FC236}">
                <a16:creationId xmlns:a16="http://schemas.microsoft.com/office/drawing/2014/main" id="{F83143B3-5B81-0593-AB83-926401B4451B}"/>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31966234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0C9A-E855-94AA-AB99-61CDCAA9D252}"/>
              </a:ext>
            </a:extLst>
          </p:cNvPr>
          <p:cNvSpPr>
            <a:spLocks noGrp="1"/>
          </p:cNvSpPr>
          <p:nvPr>
            <p:ph type="title"/>
          </p:nvPr>
        </p:nvSpPr>
        <p:spPr/>
        <p:txBody>
          <a:bodyPr/>
          <a:lstStyle/>
          <a:p>
            <a:r>
              <a:rPr lang="en-US" dirty="0"/>
              <a:t>SERENA-2: Exploratory Analysis </a:t>
            </a:r>
          </a:p>
        </p:txBody>
      </p:sp>
      <p:sp>
        <p:nvSpPr>
          <p:cNvPr id="3" name="Content Placeholder 2">
            <a:extLst>
              <a:ext uri="{FF2B5EF4-FFF2-40B4-BE49-F238E27FC236}">
                <a16:creationId xmlns:a16="http://schemas.microsoft.com/office/drawing/2014/main" id="{D8FFF49A-D213-4315-6C4A-91876E34E343}"/>
              </a:ext>
            </a:extLst>
          </p:cNvPr>
          <p:cNvSpPr>
            <a:spLocks noGrp="1"/>
          </p:cNvSpPr>
          <p:nvPr>
            <p:ph idx="1"/>
          </p:nvPr>
        </p:nvSpPr>
        <p:spPr>
          <a:xfrm>
            <a:off x="609600" y="1145754"/>
            <a:ext cx="10972800" cy="4448647"/>
          </a:xfrm>
        </p:spPr>
        <p:txBody>
          <a:bodyPr/>
          <a:lstStyle/>
          <a:p>
            <a:r>
              <a:rPr lang="en-US" sz="2400" dirty="0"/>
              <a:t>Camizestrant monotherapy has shown promising data over fulvestrant in patients with HR+/HER2- MBC and an ESR1 mutation</a:t>
            </a:r>
          </a:p>
          <a:p>
            <a:r>
              <a:rPr lang="en-US" sz="2400" dirty="0"/>
              <a:t>The agent retains activity regardless of number or type of ESR1 mutations</a:t>
            </a:r>
          </a:p>
          <a:p>
            <a:r>
              <a:rPr lang="en-US" sz="2400" dirty="0"/>
              <a:t>Ongoing studies are looking at:</a:t>
            </a:r>
          </a:p>
          <a:p>
            <a:pPr lvl="1"/>
            <a:r>
              <a:rPr lang="en-US" sz="2000" dirty="0"/>
              <a:t>Camizestrant combinations</a:t>
            </a:r>
          </a:p>
          <a:p>
            <a:pPr lvl="1"/>
            <a:r>
              <a:rPr lang="en-US" sz="2000" dirty="0"/>
              <a:t>Other oral SERDs in combinations: giredestrant, </a:t>
            </a:r>
            <a:r>
              <a:rPr lang="en-US" sz="2000" dirty="0" err="1"/>
              <a:t>imlunestrant</a:t>
            </a:r>
            <a:endParaRPr lang="en-US" sz="2000" dirty="0"/>
          </a:p>
          <a:p>
            <a:pPr lvl="1"/>
            <a:r>
              <a:rPr lang="en-US" sz="2000" dirty="0"/>
              <a:t>ARV-471 (</a:t>
            </a:r>
            <a:r>
              <a:rPr lang="en-US" sz="2000" dirty="0" err="1"/>
              <a:t>vepdegestrant</a:t>
            </a:r>
            <a:r>
              <a:rPr lang="en-US" sz="2000" dirty="0"/>
              <a:t>, PROTAC), OP-1250 (CERAN)</a:t>
            </a:r>
          </a:p>
          <a:p>
            <a:r>
              <a:rPr lang="en-US" sz="2400" dirty="0"/>
              <a:t>Likely will be a rapidly expanding space in the next 1-2 years</a:t>
            </a:r>
          </a:p>
        </p:txBody>
      </p:sp>
      <p:sp>
        <p:nvSpPr>
          <p:cNvPr id="4" name="TextBox 3">
            <a:extLst>
              <a:ext uri="{FF2B5EF4-FFF2-40B4-BE49-F238E27FC236}">
                <a16:creationId xmlns:a16="http://schemas.microsoft.com/office/drawing/2014/main" id="{0C604B75-C9F9-BB98-4D5D-578FFFF730E9}"/>
              </a:ext>
            </a:extLst>
          </p:cNvPr>
          <p:cNvSpPr txBox="1"/>
          <p:nvPr/>
        </p:nvSpPr>
        <p:spPr>
          <a:xfrm>
            <a:off x="11582400" y="6490211"/>
            <a:ext cx="418256" cy="274320"/>
          </a:xfrm>
          <a:prstGeom prst="rect">
            <a:avLst/>
          </a:prstGeom>
          <a:solidFill>
            <a:srgbClr val="4D4D4E"/>
          </a:solidFill>
        </p:spPr>
        <p:txBody>
          <a:bodyPr wrap="square" rtlCol="0">
            <a:spAutoFit/>
          </a:bodyPr>
          <a:lstStyle/>
          <a:p>
            <a:pPr marL="0" marR="0" lvl="0" indent="0" algn="l" defTabSz="455613" rtl="0" eaLnBrk="1" fontAlgn="base" latinLnBrk="0" hangingPunct="1">
              <a:lnSpc>
                <a:spcPct val="100000"/>
              </a:lnSpc>
              <a:spcBef>
                <a:spcPct val="0"/>
              </a:spcBef>
              <a:spcAft>
                <a:spcPct val="0"/>
              </a:spcAft>
              <a:buClrTx/>
              <a:buSzTx/>
              <a:buFontTx/>
              <a:buNone/>
              <a:tabLst/>
              <a:defRPr/>
            </a:pPr>
            <a:endParaRPr kumimoji="0" lang="en-US" sz="3600" b="1" i="0" u="none" strike="noStrike" kern="1200" cap="none" spc="0" normalizeH="0" baseline="0" noProof="0" dirty="0">
              <a:ln>
                <a:noFill/>
              </a:ln>
              <a:solidFill>
                <a:srgbClr val="FFA236"/>
              </a:solidFill>
              <a:effectLst/>
              <a:uLnTx/>
              <a:uFillTx/>
              <a:latin typeface="Arial" pitchFamily="-72" charset="0"/>
              <a:ea typeface="MS PGothic" charset="0"/>
            </a:endParaRPr>
          </a:p>
        </p:txBody>
      </p:sp>
      <p:sp>
        <p:nvSpPr>
          <p:cNvPr id="6" name="TextBox 5">
            <a:extLst>
              <a:ext uri="{FF2B5EF4-FFF2-40B4-BE49-F238E27FC236}">
                <a16:creationId xmlns:a16="http://schemas.microsoft.com/office/drawing/2014/main" id="{C4042523-A606-2A65-ACE6-C9D32F47A987}"/>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14174400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9C7A09B-088C-50F4-0D7D-EA36B94FA623}"/>
              </a:ext>
            </a:extLst>
          </p:cNvPr>
          <p:cNvSpPr>
            <a:spLocks noGrp="1"/>
          </p:cNvSpPr>
          <p:nvPr>
            <p:ph type="title"/>
          </p:nvPr>
        </p:nvSpPr>
        <p:spPr>
          <a:xfrm>
            <a:off x="838199" y="237531"/>
            <a:ext cx="10515600" cy="635772"/>
          </a:xfrm>
        </p:spPr>
        <p:txBody>
          <a:bodyPr>
            <a:noAutofit/>
          </a:bodyPr>
          <a:lstStyle/>
          <a:p>
            <a:pPr algn="ctr"/>
            <a:r>
              <a:rPr lang="en-US" sz="3200" b="1" dirty="0">
                <a:latin typeface="+mn-lt"/>
              </a:rPr>
              <a:t>Novel Oral Endocrine Therapies: SERD, CERAN, PROTAC</a:t>
            </a:r>
          </a:p>
        </p:txBody>
      </p:sp>
      <p:graphicFrame>
        <p:nvGraphicFramePr>
          <p:cNvPr id="6" name="Table 5">
            <a:extLst>
              <a:ext uri="{FF2B5EF4-FFF2-40B4-BE49-F238E27FC236}">
                <a16:creationId xmlns:a16="http://schemas.microsoft.com/office/drawing/2014/main" id="{A05F80D9-36D9-0C0E-7977-B5D80D2958B1}"/>
              </a:ext>
            </a:extLst>
          </p:cNvPr>
          <p:cNvGraphicFramePr>
            <a:graphicFrameLocks noGrp="1"/>
          </p:cNvGraphicFramePr>
          <p:nvPr>
            <p:extLst>
              <p:ext uri="{D42A27DB-BD31-4B8C-83A1-F6EECF244321}">
                <p14:modId xmlns:p14="http://schemas.microsoft.com/office/powerpoint/2010/main" val="3063997822"/>
              </p:ext>
            </p:extLst>
          </p:nvPr>
        </p:nvGraphicFramePr>
        <p:xfrm>
          <a:off x="715523" y="873303"/>
          <a:ext cx="10760951" cy="5589486"/>
        </p:xfrm>
        <a:graphic>
          <a:graphicData uri="http://schemas.openxmlformats.org/drawingml/2006/table">
            <a:tbl>
              <a:tblPr/>
              <a:tblGrid>
                <a:gridCol w="3740392">
                  <a:extLst>
                    <a:ext uri="{9D8B030D-6E8A-4147-A177-3AD203B41FA5}">
                      <a16:colId xmlns:a16="http://schemas.microsoft.com/office/drawing/2014/main" val="3717199327"/>
                    </a:ext>
                  </a:extLst>
                </a:gridCol>
                <a:gridCol w="2969774">
                  <a:extLst>
                    <a:ext uri="{9D8B030D-6E8A-4147-A177-3AD203B41FA5}">
                      <a16:colId xmlns:a16="http://schemas.microsoft.com/office/drawing/2014/main" val="2837877330"/>
                    </a:ext>
                  </a:extLst>
                </a:gridCol>
                <a:gridCol w="4050785">
                  <a:extLst>
                    <a:ext uri="{9D8B030D-6E8A-4147-A177-3AD203B41FA5}">
                      <a16:colId xmlns:a16="http://schemas.microsoft.com/office/drawing/2014/main" val="1590345434"/>
                    </a:ext>
                  </a:extLst>
                </a:gridCol>
              </a:tblGrid>
              <a:tr h="325948">
                <a:tc>
                  <a:txBody>
                    <a:bodyPr/>
                    <a:lstStyle/>
                    <a:p>
                      <a:pPr algn="ctr" fontAlgn="b"/>
                      <a:r>
                        <a:rPr lang="en-US" sz="1900" b="1" i="0" u="none" strike="noStrike" dirty="0">
                          <a:solidFill>
                            <a:srgbClr val="000000"/>
                          </a:solidFill>
                          <a:effectLst/>
                          <a:latin typeface="Calibri" panose="020F0502020204030204" pitchFamily="34" charset="0"/>
                        </a:rPr>
                        <a:t>Agent</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900" b="1" i="0" u="none" strike="noStrike" dirty="0">
                          <a:solidFill>
                            <a:srgbClr val="000000"/>
                          </a:solidFill>
                          <a:effectLst/>
                          <a:latin typeface="Calibri" panose="020F0502020204030204" pitchFamily="34" charset="0"/>
                        </a:rPr>
                        <a:t>Disease setting</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tc>
                  <a:txBody>
                    <a:bodyPr/>
                    <a:lstStyle/>
                    <a:p>
                      <a:pPr algn="ctr" fontAlgn="b"/>
                      <a:r>
                        <a:rPr lang="en-US" sz="1900" b="1" i="0" u="none" strike="noStrike" dirty="0">
                          <a:solidFill>
                            <a:srgbClr val="000000"/>
                          </a:solidFill>
                          <a:effectLst/>
                          <a:latin typeface="Calibri" panose="020F0502020204030204" pitchFamily="34" charset="0"/>
                        </a:rPr>
                        <a:t>Select ongoing trials</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794909182"/>
                  </a:ext>
                </a:extLst>
              </a:tr>
              <a:tr h="325948">
                <a:tc gridSpan="3">
                  <a:txBody>
                    <a:bodyPr/>
                    <a:lstStyle/>
                    <a:p>
                      <a:pPr algn="ctr" fontAlgn="b"/>
                      <a:r>
                        <a:rPr lang="en-US" sz="1900" b="1" i="0" u="none" strike="noStrike" dirty="0">
                          <a:solidFill>
                            <a:schemeClr val="tx1"/>
                          </a:solidFill>
                          <a:effectLst/>
                          <a:latin typeface="Calibri" panose="020F0502020204030204" pitchFamily="34" charset="0"/>
                        </a:rPr>
                        <a:t>ORAL SERDs</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3712088065"/>
                  </a:ext>
                </a:extLst>
              </a:tr>
              <a:tr h="290787">
                <a:tc>
                  <a:txBody>
                    <a:bodyPr/>
                    <a:lstStyle/>
                    <a:p>
                      <a:pPr algn="ctr" fontAlgn="b"/>
                      <a:r>
                        <a:rPr lang="en-US" sz="1600" b="1" i="0" u="none" strike="noStrike" dirty="0" err="1">
                          <a:solidFill>
                            <a:srgbClr val="000000"/>
                          </a:solidFill>
                          <a:effectLst/>
                          <a:latin typeface="Calibri" panose="020F0502020204030204" pitchFamily="34" charset="0"/>
                        </a:rPr>
                        <a:t>Elacestrant</a:t>
                      </a:r>
                      <a:r>
                        <a:rPr lang="en-US" sz="1600" b="1" i="0" u="none" strike="noStrike" dirty="0">
                          <a:solidFill>
                            <a:srgbClr val="000000"/>
                          </a:solidFill>
                          <a:effectLst/>
                          <a:latin typeface="Calibri" panose="020F0502020204030204" pitchFamily="34" charset="0"/>
                        </a:rPr>
                        <a:t> (RAD1901)</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a:solidFill>
                            <a:srgbClr val="000000"/>
                          </a:solidFill>
                          <a:effectLst/>
                          <a:latin typeface="Calibri" panose="020F0502020204030204" pitchFamily="34" charset="0"/>
                        </a:rPr>
                        <a:t>Advanced/Metastatic</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rgbClr val="000000"/>
                          </a:solidFill>
                          <a:effectLst/>
                          <a:latin typeface="Calibri" panose="020F0502020204030204" pitchFamily="34" charset="0"/>
                        </a:rPr>
                        <a:t>EMERALD, ELEVATE </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54709271"/>
                  </a:ext>
                </a:extLst>
              </a:tr>
              <a:tr h="850392">
                <a:tc rowSpan="3">
                  <a:txBody>
                    <a:bodyPr/>
                    <a:lstStyle/>
                    <a:p>
                      <a:pPr algn="ctr" fontAlgn="ctr"/>
                      <a:r>
                        <a:rPr lang="en-US" sz="1600" b="1" i="0" u="none" strike="noStrike" dirty="0">
                          <a:solidFill>
                            <a:srgbClr val="000000"/>
                          </a:solidFill>
                          <a:effectLst/>
                          <a:latin typeface="Calibri" panose="020F0502020204030204" pitchFamily="34" charset="0"/>
                        </a:rPr>
                        <a:t>Giredestrant (GDC-9545)</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Advanced/Metastatic                             </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persevERA, </a:t>
                      </a:r>
                      <a:r>
                        <a:rPr lang="en-US" sz="1600" b="1" i="0" u="none" strike="noStrike" dirty="0" err="1">
                          <a:solidFill>
                            <a:srgbClr val="000000"/>
                          </a:solidFill>
                          <a:effectLst/>
                          <a:latin typeface="Calibri" panose="020F0502020204030204" pitchFamily="34" charset="0"/>
                        </a:rPr>
                        <a:t>acelERA</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evERA</a:t>
                      </a:r>
                      <a:r>
                        <a:rPr lang="en-US" sz="1600" b="1" i="0" u="none" strike="noStrike" dirty="0">
                          <a:solidFill>
                            <a:srgbClr val="000000"/>
                          </a:solidFill>
                          <a:effectLst/>
                          <a:latin typeface="Calibri" panose="020F0502020204030204" pitchFamily="34" charset="0"/>
                        </a:rPr>
                        <a:t>. </a:t>
                      </a:r>
                      <a:r>
                        <a:rPr lang="en-US" sz="1600" b="1" i="0" u="none" strike="noStrike" dirty="0" err="1">
                          <a:solidFill>
                            <a:srgbClr val="000000"/>
                          </a:solidFill>
                          <a:effectLst/>
                          <a:latin typeface="Calibri" panose="020F0502020204030204" pitchFamily="34" charset="0"/>
                        </a:rPr>
                        <a:t>pionERA</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4498547"/>
                  </a:ext>
                </a:extLst>
              </a:tr>
              <a:tr h="290787">
                <a:tc vMerge="1">
                  <a:txBody>
                    <a:bodyPr/>
                    <a:lstStyle/>
                    <a:p>
                      <a:endParaRPr lang="en-US"/>
                    </a:p>
                  </a:txBody>
                  <a:tcPr/>
                </a:tc>
                <a:tc>
                  <a:txBody>
                    <a:bodyPr/>
                    <a:lstStyle/>
                    <a:p>
                      <a:pPr algn="ctr" fontAlgn="b"/>
                      <a:r>
                        <a:rPr lang="en-US" sz="1600" b="1" i="0" u="none" strike="noStrike">
                          <a:solidFill>
                            <a:srgbClr val="000000"/>
                          </a:solidFill>
                          <a:effectLst/>
                          <a:latin typeface="Calibri" panose="020F0502020204030204" pitchFamily="34" charset="0"/>
                        </a:rPr>
                        <a:t>Neoadjuvant </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err="1">
                          <a:solidFill>
                            <a:srgbClr val="000000"/>
                          </a:solidFill>
                          <a:effectLst/>
                          <a:latin typeface="Calibri" panose="020F0502020204030204" pitchFamily="34" charset="0"/>
                        </a:rPr>
                        <a:t>coopERA</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3023449"/>
                  </a:ext>
                </a:extLst>
              </a:tr>
              <a:tr h="290787">
                <a:tc v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Adjuvant</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err="1">
                          <a:solidFill>
                            <a:srgbClr val="FF0000"/>
                          </a:solidFill>
                          <a:effectLst/>
                          <a:latin typeface="Calibri" panose="020F0502020204030204" pitchFamily="34" charset="0"/>
                        </a:rPr>
                        <a:t>lidERA</a:t>
                      </a:r>
                      <a:endParaRPr lang="en-US" sz="1600" b="1" i="0" u="none" strike="noStrike" dirty="0">
                        <a:solidFill>
                          <a:srgbClr val="FF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904437"/>
                  </a:ext>
                </a:extLst>
              </a:tr>
              <a:tr h="853380">
                <a:tc rowSpan="3">
                  <a:txBody>
                    <a:bodyPr/>
                    <a:lstStyle/>
                    <a:p>
                      <a:pPr algn="ctr" fontAlgn="ctr"/>
                      <a:r>
                        <a:rPr lang="en-US" sz="1600" b="1" i="0" u="none" strike="noStrike" dirty="0" err="1">
                          <a:solidFill>
                            <a:srgbClr val="000000"/>
                          </a:solidFill>
                          <a:effectLst/>
                          <a:latin typeface="Calibri" panose="020F0502020204030204" pitchFamily="34" charset="0"/>
                        </a:rPr>
                        <a:t>Camizestrant</a:t>
                      </a:r>
                      <a:r>
                        <a:rPr lang="en-US" sz="1600" b="1" i="0" u="none" strike="noStrike" dirty="0">
                          <a:solidFill>
                            <a:srgbClr val="000000"/>
                          </a:solidFill>
                          <a:effectLst/>
                          <a:latin typeface="Calibri" panose="020F0502020204030204" pitchFamily="34" charset="0"/>
                        </a:rPr>
                        <a:t> (AZD9833)</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Advanced/Metastatic                               </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SERENA-1,-2,-4, -6</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9090137"/>
                  </a:ext>
                </a:extLst>
              </a:tr>
              <a:tr h="290787">
                <a:tc vMerge="1">
                  <a:txBody>
                    <a:bodyPr/>
                    <a:lstStyle/>
                    <a:p>
                      <a:endParaRPr lang="en-US"/>
                    </a:p>
                  </a:txBody>
                  <a:tcPr/>
                </a:tc>
                <a:tc>
                  <a:txBody>
                    <a:bodyPr/>
                    <a:lstStyle/>
                    <a:p>
                      <a:pPr algn="ctr" fontAlgn="b"/>
                      <a:r>
                        <a:rPr lang="en-US" sz="1600" b="1" i="0" u="none" strike="noStrike">
                          <a:solidFill>
                            <a:srgbClr val="000000"/>
                          </a:solidFill>
                          <a:effectLst/>
                          <a:latin typeface="Calibri" panose="020F0502020204030204" pitchFamily="34" charset="0"/>
                        </a:rPr>
                        <a:t>Neoadjuvant </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SERENA-3</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4655761"/>
                  </a:ext>
                </a:extLst>
              </a:tr>
              <a:tr h="290787">
                <a:tc v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Adjuvant</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FF0000"/>
                          </a:solidFill>
                          <a:effectLst/>
                          <a:latin typeface="Calibri" panose="020F0502020204030204" pitchFamily="34" charset="0"/>
                        </a:rPr>
                        <a:t>CAMBRIA, CAMBRIA-2</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974407"/>
                  </a:ext>
                </a:extLst>
              </a:tr>
              <a:tr h="290787">
                <a:tc rowSpan="3">
                  <a:txBody>
                    <a:bodyPr/>
                    <a:lstStyle/>
                    <a:p>
                      <a:pPr algn="ctr" fontAlgn="ctr"/>
                      <a:r>
                        <a:rPr lang="en-US" sz="1600" b="1" i="0" u="none" strike="noStrike" dirty="0" err="1">
                          <a:solidFill>
                            <a:srgbClr val="000000"/>
                          </a:solidFill>
                          <a:effectLst/>
                          <a:latin typeface="Calibri" panose="020F0502020204030204" pitchFamily="34" charset="0"/>
                        </a:rPr>
                        <a:t>Imlunestrant</a:t>
                      </a:r>
                      <a:r>
                        <a:rPr lang="en-US" sz="1600" b="1" i="0" u="none" strike="noStrike" dirty="0">
                          <a:solidFill>
                            <a:srgbClr val="000000"/>
                          </a:solidFill>
                          <a:effectLst/>
                          <a:latin typeface="Calibri" panose="020F0502020204030204" pitchFamily="34" charset="0"/>
                        </a:rPr>
                        <a:t> (LY3484356)</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Advanced/Metastatic</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EMBER</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050449"/>
                  </a:ext>
                </a:extLst>
              </a:tr>
              <a:tr h="290787">
                <a:tc vMerge="1">
                  <a:txBody>
                    <a:bodyPr/>
                    <a:lstStyle/>
                    <a:p>
                      <a:endParaRPr lang="en-US"/>
                    </a:p>
                  </a:txBody>
                  <a:tcPr/>
                </a:tc>
                <a:tc>
                  <a:txBody>
                    <a:bodyPr/>
                    <a:lstStyle/>
                    <a:p>
                      <a:pPr algn="ctr" fontAlgn="b"/>
                      <a:r>
                        <a:rPr lang="en-US" sz="1600" b="1" i="0" u="none" strike="noStrike">
                          <a:solidFill>
                            <a:srgbClr val="000000"/>
                          </a:solidFill>
                          <a:effectLst/>
                          <a:latin typeface="Calibri" panose="020F0502020204030204" pitchFamily="34" charset="0"/>
                        </a:rPr>
                        <a:t>Neoadjuvant </a:t>
                      </a: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EMBER-2</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7817676"/>
                  </a:ext>
                </a:extLst>
              </a:tr>
              <a:tr h="290787">
                <a:tc vMerge="1">
                  <a:txBody>
                    <a:bodyPr/>
                    <a:lstStyle/>
                    <a:p>
                      <a:pPr algn="ctr" fontAlgn="ctr"/>
                      <a:endParaRPr lang="en-US" sz="1600" b="1" i="0" u="none" strike="noStrike" dirty="0">
                        <a:solidFill>
                          <a:srgbClr val="000000"/>
                        </a:solidFill>
                        <a:effectLst/>
                        <a:latin typeface="Calibri" panose="020F0502020204030204" pitchFamily="34" charset="0"/>
                      </a:endParaRP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Adjuvant </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FF0000"/>
                          </a:solidFill>
                          <a:effectLst/>
                          <a:latin typeface="Calibri" panose="020F0502020204030204" pitchFamily="34" charset="0"/>
                        </a:rPr>
                        <a:t>EMBER-4</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64895823"/>
                  </a:ext>
                </a:extLst>
              </a:tr>
              <a:tr h="325948">
                <a:tc gridSpan="3">
                  <a:txBody>
                    <a:bodyPr/>
                    <a:lstStyle/>
                    <a:p>
                      <a:pPr algn="ctr" fontAlgn="ctr"/>
                      <a:r>
                        <a:rPr lang="en-US" sz="1900" b="1" i="0" u="none" strike="noStrike" dirty="0">
                          <a:solidFill>
                            <a:schemeClr val="tx1"/>
                          </a:solidFill>
                          <a:effectLst/>
                          <a:latin typeface="Calibri" panose="020F0502020204030204" pitchFamily="34" charset="0"/>
                        </a:rPr>
                        <a:t>Other novel agents</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hMerge="1">
                  <a:txBody>
                    <a:bodyPr/>
                    <a:lstStyle/>
                    <a:p>
                      <a:endParaRPr lang="en-US"/>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338800782"/>
                  </a:ext>
                </a:extLst>
              </a:tr>
              <a:tr h="290787">
                <a:tc>
                  <a:txBody>
                    <a:bodyPr/>
                    <a:lstStyle/>
                    <a:p>
                      <a:pPr algn="ctr" fontAlgn="b"/>
                      <a:r>
                        <a:rPr lang="en-US" sz="1600" b="1" i="0" u="none" strike="noStrike" dirty="0">
                          <a:solidFill>
                            <a:srgbClr val="000000"/>
                          </a:solidFill>
                          <a:effectLst/>
                          <a:latin typeface="Calibri" panose="020F0502020204030204" pitchFamily="34" charset="0"/>
                        </a:rPr>
                        <a:t>ARV-471</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a:solidFill>
                            <a:srgbClr val="000000"/>
                          </a:solidFill>
                          <a:effectLst/>
                          <a:latin typeface="Calibri" panose="020F0502020204030204" pitchFamily="34" charset="0"/>
                        </a:rPr>
                        <a:t>Advanced/Metastatic</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NCT04072952</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30538915"/>
                  </a:ext>
                </a:extLst>
              </a:tr>
              <a:tr h="290787">
                <a:tc>
                  <a:txBody>
                    <a:bodyPr/>
                    <a:lstStyle/>
                    <a:p>
                      <a:pPr algn="ctr" fontAlgn="b"/>
                      <a:r>
                        <a:rPr lang="en-US" sz="1600" b="1" i="0" u="none" strike="noStrike" dirty="0">
                          <a:solidFill>
                            <a:srgbClr val="000000"/>
                          </a:solidFill>
                          <a:effectLst/>
                          <a:latin typeface="Calibri" panose="020F0502020204030204" pitchFamily="34" charset="0"/>
                        </a:rPr>
                        <a:t>OP-1250</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Advanced/Metastatic</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600" b="1" i="0" u="none" strike="noStrike" dirty="0">
                          <a:solidFill>
                            <a:srgbClr val="000000"/>
                          </a:solidFill>
                          <a:effectLst/>
                          <a:latin typeface="Calibri" panose="020F0502020204030204" pitchFamily="34" charset="0"/>
                        </a:rPr>
                        <a:t>NCT04505826</a:t>
                      </a:r>
                    </a:p>
                  </a:txBody>
                  <a:tcPr marL="8225" marR="8225" marT="82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922535"/>
                  </a:ext>
                </a:extLst>
              </a:tr>
            </a:tbl>
          </a:graphicData>
        </a:graphic>
      </p:graphicFrame>
      <p:sp>
        <p:nvSpPr>
          <p:cNvPr id="3" name="TextBox 2">
            <a:extLst>
              <a:ext uri="{FF2B5EF4-FFF2-40B4-BE49-F238E27FC236}">
                <a16:creationId xmlns:a16="http://schemas.microsoft.com/office/drawing/2014/main" id="{D8FC830A-9926-6344-D0F5-1E2C19439F4A}"/>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26672920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295F0-6688-DBCB-8898-4C0B0607D2C3}"/>
              </a:ext>
            </a:extLst>
          </p:cNvPr>
          <p:cNvSpPr>
            <a:spLocks noGrp="1"/>
          </p:cNvSpPr>
          <p:nvPr>
            <p:ph type="title"/>
          </p:nvPr>
        </p:nvSpPr>
        <p:spPr>
          <a:xfrm>
            <a:off x="699911" y="327441"/>
            <a:ext cx="10792178" cy="920998"/>
          </a:xfrm>
        </p:spPr>
        <p:txBody>
          <a:bodyPr/>
          <a:lstStyle/>
          <a:p>
            <a:r>
              <a:rPr lang="en-US" dirty="0"/>
              <a:t>EMBER: Phase 1a/b Study of Imlunestrant With Abemaciclib ± AI in ER+ ABC: Study Design</a:t>
            </a:r>
          </a:p>
        </p:txBody>
      </p:sp>
      <p:sp>
        <p:nvSpPr>
          <p:cNvPr id="51" name="Text Placeholder 50">
            <a:extLst>
              <a:ext uri="{FF2B5EF4-FFF2-40B4-BE49-F238E27FC236}">
                <a16:creationId xmlns:a16="http://schemas.microsoft.com/office/drawing/2014/main" id="{A09F1D6D-B12A-52EB-C9D6-7558C4588621}"/>
              </a:ext>
            </a:extLst>
          </p:cNvPr>
          <p:cNvSpPr>
            <a:spLocks noGrp="1"/>
          </p:cNvSpPr>
          <p:nvPr>
            <p:ph type="body" sz="quarter" idx="10"/>
          </p:nvPr>
        </p:nvSpPr>
        <p:spPr/>
        <p:txBody>
          <a:bodyPr/>
          <a:lstStyle/>
          <a:p>
            <a:r>
              <a:rPr lang="en-US" sz="900" baseline="30000" dirty="0"/>
              <a:t>a</a:t>
            </a:r>
            <a:r>
              <a:rPr lang="en-US" sz="900" dirty="0"/>
              <a:t> AI was physician’s choice of anastrozole, letrozole, or exemestane at standard doses.</a:t>
            </a:r>
            <a:br>
              <a:rPr lang="da-DK" dirty="0"/>
            </a:br>
            <a:r>
              <a:rPr lang="da-DK" sz="900" dirty="0"/>
              <a:t>Jhaveri KL, et al SABCS 2023. Abstract </a:t>
            </a:r>
            <a:r>
              <a:rPr lang="en-US" sz="900" dirty="0"/>
              <a:t>PS15-09.</a:t>
            </a:r>
          </a:p>
        </p:txBody>
      </p:sp>
      <p:sp>
        <p:nvSpPr>
          <p:cNvPr id="10" name="Rectangle 9">
            <a:extLst>
              <a:ext uri="{FF2B5EF4-FFF2-40B4-BE49-F238E27FC236}">
                <a16:creationId xmlns:a16="http://schemas.microsoft.com/office/drawing/2014/main" id="{C09A57A6-0BAC-8AE6-3C5D-9BC200798417}"/>
              </a:ext>
            </a:extLst>
          </p:cNvPr>
          <p:cNvSpPr/>
          <p:nvPr/>
        </p:nvSpPr>
        <p:spPr>
          <a:xfrm>
            <a:off x="6071690" y="1644450"/>
            <a:ext cx="2120277" cy="12830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Franklin Gothic Book" panose="020B0503020102020204"/>
                <a:ea typeface="+mn-ea"/>
                <a:cs typeface="+mn-cs"/>
              </a:rPr>
              <a:t>Imlunestrant + abemaciclib</a:t>
            </a:r>
            <a:endParaRPr kumimoji="0" lang="en-US" sz="1600" b="0" i="0" u="none" strike="noStrike" kern="1200" cap="none" spc="0" normalizeH="0" baseline="30000" noProof="0" dirty="0">
              <a:ln>
                <a:noFill/>
              </a:ln>
              <a:solidFill>
                <a:srgbClr val="FFFFFF"/>
              </a:solidFill>
              <a:effectLst/>
              <a:uLnTx/>
              <a:uFillTx/>
              <a:latin typeface="Franklin Gothic Book" panose="020B0503020102020204"/>
              <a:ea typeface="+mn-ea"/>
              <a:cs typeface="+mn-cs"/>
            </a:endParaRPr>
          </a:p>
        </p:txBody>
      </p:sp>
      <p:sp>
        <p:nvSpPr>
          <p:cNvPr id="11" name="Rectangle 10">
            <a:extLst>
              <a:ext uri="{FF2B5EF4-FFF2-40B4-BE49-F238E27FC236}">
                <a16:creationId xmlns:a16="http://schemas.microsoft.com/office/drawing/2014/main" id="{FF220640-92B7-7B67-0A21-E0E9B7167D34}"/>
              </a:ext>
            </a:extLst>
          </p:cNvPr>
          <p:cNvSpPr/>
          <p:nvPr/>
        </p:nvSpPr>
        <p:spPr>
          <a:xfrm>
            <a:off x="6071690" y="3125955"/>
            <a:ext cx="2120277" cy="1283098"/>
          </a:xfrm>
          <a:prstGeom prst="rect">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Franklin Gothic Book" panose="020B0503020102020204"/>
                <a:ea typeface="+mn-ea"/>
                <a:cs typeface="+mn-cs"/>
              </a:rPr>
              <a:t>Imlunestrant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Franklin Gothic Book" panose="020B0503020102020204"/>
                <a:ea typeface="+mn-ea"/>
                <a:cs typeface="+mn-cs"/>
              </a:rPr>
              <a:t>abemaciclib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404040"/>
                </a:solidFill>
                <a:effectLst/>
                <a:uLnTx/>
                <a:uFillTx/>
                <a:latin typeface="Franklin Gothic Book" panose="020B0503020102020204"/>
                <a:ea typeface="+mn-ea"/>
                <a:cs typeface="+mn-cs"/>
              </a:rPr>
              <a:t>AI</a:t>
            </a:r>
            <a:r>
              <a:rPr kumimoji="0" lang="en-US" sz="1600" b="0" i="0" u="none" strike="noStrike" kern="1200" cap="none" spc="0" normalizeH="0" baseline="30000" noProof="0" dirty="0" err="1">
                <a:ln>
                  <a:noFill/>
                </a:ln>
                <a:solidFill>
                  <a:srgbClr val="404040"/>
                </a:solidFill>
                <a:effectLst/>
                <a:uLnTx/>
                <a:uFillTx/>
                <a:latin typeface="Franklin Gothic Book" panose="020B0503020102020204"/>
                <a:ea typeface="+mn-ea"/>
                <a:cs typeface="+mn-cs"/>
              </a:rPr>
              <a:t>a</a:t>
            </a:r>
            <a:endParaRPr kumimoji="0" lang="en-US" sz="1600" b="0" i="0" u="none" strike="noStrike" kern="1200" cap="none" spc="0" normalizeH="0" baseline="30000" noProof="0" dirty="0">
              <a:ln>
                <a:noFill/>
              </a:ln>
              <a:solidFill>
                <a:srgbClr val="404040"/>
              </a:solidFill>
              <a:effectLst/>
              <a:uLnTx/>
              <a:uFillTx/>
              <a:latin typeface="Franklin Gothic Book" panose="020B0503020102020204"/>
              <a:ea typeface="+mn-ea"/>
              <a:cs typeface="+mn-cs"/>
            </a:endParaRPr>
          </a:p>
        </p:txBody>
      </p:sp>
      <p:sp>
        <p:nvSpPr>
          <p:cNvPr id="12" name="Rectangle 11">
            <a:extLst>
              <a:ext uri="{FF2B5EF4-FFF2-40B4-BE49-F238E27FC236}">
                <a16:creationId xmlns:a16="http://schemas.microsoft.com/office/drawing/2014/main" id="{B84C9407-FE26-9B0D-184F-69339D840EF8}"/>
              </a:ext>
            </a:extLst>
          </p:cNvPr>
          <p:cNvSpPr/>
          <p:nvPr/>
        </p:nvSpPr>
        <p:spPr>
          <a:xfrm>
            <a:off x="8972446" y="1880458"/>
            <a:ext cx="2452294" cy="22781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tIns="14400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Primary Endpoint</a:t>
            </a:r>
          </a:p>
          <a:p>
            <a:pPr marL="182880" marR="0" lvl="0" indent="-182880" algn="just"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Determine RP2D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Secondary Endpoints</a:t>
            </a:r>
          </a:p>
          <a:p>
            <a:pPr marL="182880" marR="0" lvl="0" indent="-18288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Safety</a:t>
            </a:r>
          </a:p>
          <a:p>
            <a:pPr marL="182880" marR="0" lvl="0" indent="-18288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PK</a:t>
            </a:r>
          </a:p>
          <a:p>
            <a:pPr marL="182880" marR="0" lvl="0" indent="-18288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Antitumor activity </a:t>
            </a:r>
            <a:b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b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(ORR, CBR, TTR, PFS)</a:t>
            </a:r>
          </a:p>
        </p:txBody>
      </p:sp>
      <p:sp>
        <p:nvSpPr>
          <p:cNvPr id="13" name="Oval 12">
            <a:extLst>
              <a:ext uri="{FF2B5EF4-FFF2-40B4-BE49-F238E27FC236}">
                <a16:creationId xmlns:a16="http://schemas.microsoft.com/office/drawing/2014/main" id="{FAC6E7CB-CFBE-1A72-3CAA-7F2DF4262839}"/>
              </a:ext>
            </a:extLst>
          </p:cNvPr>
          <p:cNvSpPr/>
          <p:nvPr/>
        </p:nvSpPr>
        <p:spPr>
          <a:xfrm>
            <a:off x="4560445" y="2608197"/>
            <a:ext cx="877109" cy="82262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Franklin Gothic Book" panose="020B0503020102020204"/>
                <a:ea typeface="+mn-ea"/>
                <a:cs typeface="+mn-cs"/>
              </a:rPr>
              <a:t>R</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rPr>
              <a:t>1:1</a:t>
            </a:r>
          </a:p>
        </p:txBody>
      </p:sp>
      <p:cxnSp>
        <p:nvCxnSpPr>
          <p:cNvPr id="14" name="Elbow Connector 13">
            <a:extLst>
              <a:ext uri="{FF2B5EF4-FFF2-40B4-BE49-F238E27FC236}">
                <a16:creationId xmlns:a16="http://schemas.microsoft.com/office/drawing/2014/main" id="{CDCC5947-1922-91B9-481E-91CAD394066B}"/>
              </a:ext>
            </a:extLst>
          </p:cNvPr>
          <p:cNvCxnSpPr>
            <a:cxnSpLocks/>
            <a:stCxn id="13" idx="6"/>
            <a:endCxn id="10" idx="1"/>
          </p:cNvCxnSpPr>
          <p:nvPr/>
        </p:nvCxnSpPr>
        <p:spPr>
          <a:xfrm flipV="1">
            <a:off x="5437554" y="2285999"/>
            <a:ext cx="634136" cy="733510"/>
          </a:xfrm>
          <a:prstGeom prst="bentConnector3">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Elbow Connector 15">
            <a:extLst>
              <a:ext uri="{FF2B5EF4-FFF2-40B4-BE49-F238E27FC236}">
                <a16:creationId xmlns:a16="http://schemas.microsoft.com/office/drawing/2014/main" id="{B437825C-7252-15C0-F898-61F658425C76}"/>
              </a:ext>
            </a:extLst>
          </p:cNvPr>
          <p:cNvCxnSpPr>
            <a:cxnSpLocks/>
            <a:stCxn id="13" idx="6"/>
            <a:endCxn id="11" idx="1"/>
          </p:cNvCxnSpPr>
          <p:nvPr/>
        </p:nvCxnSpPr>
        <p:spPr>
          <a:xfrm>
            <a:off x="5437554" y="3019509"/>
            <a:ext cx="634136" cy="747995"/>
          </a:xfrm>
          <a:prstGeom prst="bentConnector3">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84A0047-4E12-80F8-AAC8-B877128DF344}"/>
              </a:ext>
            </a:extLst>
          </p:cNvPr>
          <p:cNvSpPr txBox="1"/>
          <p:nvPr/>
        </p:nvSpPr>
        <p:spPr>
          <a:xfrm>
            <a:off x="4560445" y="3485566"/>
            <a:ext cx="87710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404040"/>
                </a:solidFill>
                <a:effectLst/>
                <a:uLnTx/>
                <a:uFillTx/>
                <a:latin typeface="Franklin Gothic Book" panose="020B0503020102020204"/>
                <a:ea typeface="MS PGothic" charset="0"/>
                <a:cs typeface="+mn-cs"/>
              </a:rPr>
              <a:t>N=85</a:t>
            </a:r>
            <a:endParaRPr kumimoji="0" lang="en-US" sz="1600" b="0" i="0" u="none" strike="noStrike" kern="1200" cap="none" spc="0" normalizeH="0" baseline="30000" noProof="0" dirty="0">
              <a:ln>
                <a:noFill/>
              </a:ln>
              <a:solidFill>
                <a:srgbClr val="404040"/>
              </a:solidFill>
              <a:effectLst/>
              <a:uLnTx/>
              <a:uFillTx/>
              <a:latin typeface="Franklin Gothic Book" panose="020B0503020102020204"/>
              <a:ea typeface="MS PGothic" charset="0"/>
              <a:cs typeface="+mn-cs"/>
            </a:endParaRPr>
          </a:p>
        </p:txBody>
      </p:sp>
      <p:sp>
        <p:nvSpPr>
          <p:cNvPr id="9" name="TextBox 8">
            <a:extLst>
              <a:ext uri="{FF2B5EF4-FFF2-40B4-BE49-F238E27FC236}">
                <a16:creationId xmlns:a16="http://schemas.microsoft.com/office/drawing/2014/main" id="{8CA76ED0-2A0D-0BC8-2899-CF529C3CEF7E}"/>
              </a:ext>
            </a:extLst>
          </p:cNvPr>
          <p:cNvSpPr txBox="1"/>
          <p:nvPr/>
        </p:nvSpPr>
        <p:spPr>
          <a:xfrm>
            <a:off x="6071690" y="4478813"/>
            <a:ext cx="2120277" cy="9079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S PGothic" charset="0"/>
                <a:cs typeface="+mn-cs"/>
              </a:rPr>
              <a:t>Stratification Factors</a:t>
            </a:r>
          </a:p>
          <a:p>
            <a:pPr marL="182880" marR="0" lvl="0" indent="-18288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S PGothic" charset="0"/>
                <a:cs typeface="+mn-cs"/>
              </a:rPr>
              <a:t>Menopausal status </a:t>
            </a:r>
          </a:p>
          <a:p>
            <a:pPr marL="182880" marR="0" lvl="0" indent="-18288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S PGothic" charset="0"/>
                <a:cs typeface="+mn-cs"/>
              </a:rPr>
              <a:t>Visceral metastases</a:t>
            </a:r>
          </a:p>
        </p:txBody>
      </p:sp>
      <p:sp>
        <p:nvSpPr>
          <p:cNvPr id="3" name="Rectangle 2">
            <a:extLst>
              <a:ext uri="{FF2B5EF4-FFF2-40B4-BE49-F238E27FC236}">
                <a16:creationId xmlns:a16="http://schemas.microsoft.com/office/drawing/2014/main" id="{FFA32232-19A2-E3DB-4985-A9473C7BBF1D}"/>
              </a:ext>
            </a:extLst>
          </p:cNvPr>
          <p:cNvSpPr/>
          <p:nvPr/>
        </p:nvSpPr>
        <p:spPr>
          <a:xfrm>
            <a:off x="665456" y="3703940"/>
            <a:ext cx="3648075" cy="1919917"/>
          </a:xfrm>
          <a:prstGeom prst="rect">
            <a:avLst/>
          </a:prstGeom>
          <a:solidFill>
            <a:srgbClr val="E3DAEB">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numCol="1" rtlCol="0" anchor="t" anchorCtr="0"/>
          <a:lstStyle/>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Imlunestrant PO qd with abemaciclib (150 mg bid) ± AI in </a:t>
            </a:r>
            <a:b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b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28-day cycles</a:t>
            </a:r>
          </a:p>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Men and premenopausal women received concomitant GnRH agonist</a:t>
            </a:r>
          </a:p>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Cutoff date Oct 6, 2022</a:t>
            </a:r>
          </a:p>
          <a:p>
            <a:pPr marL="177750" marR="0" lvl="0" indent="-177750" algn="l" defTabSz="914400" rtl="0" eaLnBrk="1" fontAlgn="auto" latinLnBrk="0" hangingPunct="1">
              <a:lnSpc>
                <a:spcPct val="90000"/>
              </a:lnSpc>
              <a:spcBef>
                <a:spcPts val="600"/>
              </a:spcBef>
              <a:spcAft>
                <a:spcPts val="400"/>
              </a:spcAft>
              <a:buClr>
                <a:srgbClr val="715091"/>
              </a:buClr>
              <a:buSzPct val="85000"/>
              <a:buFont typeface="Wingdings" pitchFamily="2" charset="2"/>
              <a:buChar char="§"/>
              <a:tabLst/>
              <a:defRPr/>
            </a:pPr>
            <a:endParaRPr kumimoji="0" lang="en-US" sz="1200" b="0" i="0" u="none" strike="noStrike" kern="1200" cap="none" spc="0" normalizeH="0" baseline="0" noProof="0" dirty="0">
              <a:ln>
                <a:noFill/>
              </a:ln>
              <a:solidFill>
                <a:srgbClr val="636569"/>
              </a:solidFill>
              <a:effectLst/>
              <a:uLnTx/>
              <a:uFillTx/>
              <a:latin typeface="Franklin Gothic Book" panose="020B0503020102020204"/>
              <a:ea typeface="+mn-ea"/>
              <a:cs typeface="+mn-cs"/>
            </a:endParaRPr>
          </a:p>
        </p:txBody>
      </p:sp>
      <p:sp>
        <p:nvSpPr>
          <p:cNvPr id="6" name="Rectangle 5">
            <a:extLst>
              <a:ext uri="{FF2B5EF4-FFF2-40B4-BE49-F238E27FC236}">
                <a16:creationId xmlns:a16="http://schemas.microsoft.com/office/drawing/2014/main" id="{AFE5952A-AA9A-F05D-E0B3-FBAED34B86EE}"/>
              </a:ext>
            </a:extLst>
          </p:cNvPr>
          <p:cNvSpPr/>
          <p:nvPr/>
        </p:nvSpPr>
        <p:spPr>
          <a:xfrm>
            <a:off x="8972446" y="4296505"/>
            <a:ext cx="2476604" cy="1710696"/>
          </a:xfrm>
          <a:prstGeom prst="rect">
            <a:avLst/>
          </a:prstGeom>
          <a:solidFill>
            <a:schemeClr val="accent4">
              <a:lumMod val="20000"/>
              <a:lumOff val="8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numCol="1" rtlCol="0" anchor="t" anchorCtr="0"/>
          <a:lstStyle/>
          <a:p>
            <a:pPr marL="0" marR="0" lvl="0" indent="0" algn="ctr" defTabSz="914400" rtl="0" eaLnBrk="1" fontAlgn="auto" latinLnBrk="0" hangingPunct="1">
              <a:lnSpc>
                <a:spcPct val="100000"/>
              </a:lnSpc>
              <a:spcBef>
                <a:spcPts val="0"/>
              </a:spcBef>
              <a:spcAft>
                <a:spcPts val="0"/>
              </a:spcAft>
              <a:buClr>
                <a:srgbClr val="715091"/>
              </a:buClr>
              <a:buSzPct val="85000"/>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RP2D imlunestrant combination</a:t>
            </a:r>
          </a:p>
          <a:p>
            <a:pPr marL="0" marR="0" lvl="0" indent="0" algn="ctr" defTabSz="914400" rtl="0" eaLnBrk="1" fontAlgn="auto" latinLnBrk="0" hangingPunct="1">
              <a:lnSpc>
                <a:spcPct val="100000"/>
              </a:lnSpc>
              <a:spcBef>
                <a:spcPts val="0"/>
              </a:spcBef>
              <a:spcAft>
                <a:spcPts val="0"/>
              </a:spcAft>
              <a:buClr>
                <a:srgbClr val="715091"/>
              </a:buClr>
              <a:buSzPct val="85000"/>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with abemaciclib: </a:t>
            </a:r>
          </a:p>
          <a:p>
            <a:pPr marL="0" marR="0" lvl="0" indent="0" algn="ctr" defTabSz="914400" rtl="0" eaLnBrk="1" fontAlgn="auto" latinLnBrk="0" hangingPunct="1">
              <a:lnSpc>
                <a:spcPct val="100000"/>
              </a:lnSpc>
              <a:spcBef>
                <a:spcPts val="0"/>
              </a:spcBef>
              <a:spcAft>
                <a:spcPts val="0"/>
              </a:spcAft>
              <a:buClr>
                <a:srgbClr val="715091"/>
              </a:buClr>
              <a:buSzPct val="85000"/>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imlunestrant 400 mg qd </a:t>
            </a:r>
          </a:p>
          <a:p>
            <a:pPr marL="0" marR="0" lvl="0" indent="0" algn="ctr" defTabSz="914400" rtl="0" eaLnBrk="1" fontAlgn="auto" latinLnBrk="0" hangingPunct="1">
              <a:lnSpc>
                <a:spcPct val="100000"/>
              </a:lnSpc>
              <a:spcBef>
                <a:spcPts val="0"/>
              </a:spcBef>
              <a:spcAft>
                <a:spcPts val="0"/>
              </a:spcAft>
              <a:buClr>
                <a:srgbClr val="715091"/>
              </a:buClr>
              <a:buSzPct val="85000"/>
              <a:buFontTx/>
              <a:buNone/>
              <a:tabLst/>
              <a:defRPr/>
            </a:pPr>
            <a:r>
              <a:rPr kumimoji="0" lang="en-US" sz="1600" b="1" i="0" u="none" strike="noStrike" kern="1200" cap="none" spc="0" normalizeH="0" baseline="0" noProof="0" dirty="0">
                <a:ln>
                  <a:noFill/>
                </a:ln>
                <a:solidFill>
                  <a:srgbClr val="636569"/>
                </a:solidFill>
                <a:effectLst/>
                <a:uLnTx/>
                <a:uFillTx/>
                <a:latin typeface="Franklin Gothic Book" panose="020B0503020102020204"/>
                <a:ea typeface="+mn-ea"/>
                <a:cs typeface="+mn-cs"/>
              </a:rPr>
              <a:t>(same as monotherapy)</a:t>
            </a:r>
            <a:endPar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endParaRPr>
          </a:p>
        </p:txBody>
      </p:sp>
      <p:sp>
        <p:nvSpPr>
          <p:cNvPr id="5" name="Rectangle 4">
            <a:extLst>
              <a:ext uri="{FF2B5EF4-FFF2-40B4-BE49-F238E27FC236}">
                <a16:creationId xmlns:a16="http://schemas.microsoft.com/office/drawing/2014/main" id="{638A8AB5-64BE-B97E-458B-1E4146FD7C3D}"/>
              </a:ext>
            </a:extLst>
          </p:cNvPr>
          <p:cNvSpPr/>
          <p:nvPr/>
        </p:nvSpPr>
        <p:spPr>
          <a:xfrm>
            <a:off x="679778" y="2560939"/>
            <a:ext cx="3619433" cy="288235"/>
          </a:xfrm>
          <a:prstGeom prst="rect">
            <a:avLst/>
          </a:prstGeom>
          <a:no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8" name="Rectangle 7">
            <a:extLst>
              <a:ext uri="{FF2B5EF4-FFF2-40B4-BE49-F238E27FC236}">
                <a16:creationId xmlns:a16="http://schemas.microsoft.com/office/drawing/2014/main" id="{E3063E05-CFAC-B423-EE70-2B2D7DB8089B}"/>
              </a:ext>
            </a:extLst>
          </p:cNvPr>
          <p:cNvSpPr/>
          <p:nvPr/>
        </p:nvSpPr>
        <p:spPr>
          <a:xfrm>
            <a:off x="679777" y="1637395"/>
            <a:ext cx="3619435" cy="1808127"/>
          </a:xfrm>
          <a:prstGeom prst="rect">
            <a:avLst/>
          </a:prstGeom>
          <a:solidFill>
            <a:srgbClr val="715091">
              <a:alpha val="9804"/>
            </a:srgbClr>
          </a:solidFill>
          <a:ln>
            <a:no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800" b="1" i="0" u="none" strike="noStrike" kern="1200" cap="none" spc="0" normalizeH="0" baseline="0" noProof="0" dirty="0">
                <a:ln>
                  <a:noFill/>
                </a:ln>
                <a:solidFill>
                  <a:srgbClr val="636569"/>
                </a:solidFill>
                <a:effectLst/>
                <a:uLnTx/>
                <a:uFillTx/>
                <a:latin typeface="Franklin Gothic Book" panose="020B0503020102020204"/>
                <a:ea typeface="+mn-ea"/>
                <a:cs typeface="+mn-cs"/>
              </a:rPr>
              <a:t>Key Eligibility Criteria</a:t>
            </a:r>
          </a:p>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anose="05000000000000000000"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ER+/HER2– ABC</a:t>
            </a:r>
          </a:p>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anose="05000000000000000000"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≤1 line of prior therapy of ABC </a:t>
            </a:r>
          </a:p>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anose="05000000000000000000"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No prior CDK4/6i</a:t>
            </a:r>
          </a:p>
          <a:p>
            <a:pPr marL="274320" marR="0" lvl="0" indent="-274320" algn="l" defTabSz="914400" rtl="0" eaLnBrk="1" fontAlgn="auto" latinLnBrk="0" hangingPunct="1">
              <a:lnSpc>
                <a:spcPct val="100000"/>
              </a:lnSpc>
              <a:spcBef>
                <a:spcPts val="300"/>
              </a:spcBef>
              <a:spcAft>
                <a:spcPts val="0"/>
              </a:spcAft>
              <a:buClr>
                <a:srgbClr val="715091"/>
              </a:buClr>
              <a:buSzPct val="85000"/>
              <a:buFont typeface="Wingdings" panose="05000000000000000000" pitchFamily="2" charset="2"/>
              <a:buChar char="§"/>
              <a:tabLst/>
              <a:defRPr/>
            </a:pPr>
            <a:r>
              <a:rPr kumimoji="0" lang="en-US" sz="1600" b="0" i="0" u="none" strike="noStrike" kern="1200" cap="none" spc="0" normalizeH="0" baseline="0" noProof="0" dirty="0">
                <a:ln>
                  <a:noFill/>
                </a:ln>
                <a:solidFill>
                  <a:srgbClr val="636569"/>
                </a:solidFill>
                <a:effectLst/>
                <a:uLnTx/>
                <a:uFillTx/>
                <a:latin typeface="Franklin Gothic Book" panose="020B0503020102020204"/>
                <a:ea typeface="+mn-ea"/>
                <a:cs typeface="+mn-cs"/>
              </a:rPr>
              <a:t>Demonstrated prior sensitivity to ET or have untreated de novo ABC</a:t>
            </a:r>
          </a:p>
        </p:txBody>
      </p:sp>
      <p:cxnSp>
        <p:nvCxnSpPr>
          <p:cNvPr id="31" name="Connector: Elbow 30">
            <a:extLst>
              <a:ext uri="{FF2B5EF4-FFF2-40B4-BE49-F238E27FC236}">
                <a16:creationId xmlns:a16="http://schemas.microsoft.com/office/drawing/2014/main" id="{CF9A66B0-A910-CE1F-0240-425F1A7EF648}"/>
              </a:ext>
            </a:extLst>
          </p:cNvPr>
          <p:cNvCxnSpPr>
            <a:cxnSpLocks/>
            <a:stCxn id="10" idx="3"/>
            <a:endCxn id="12" idx="1"/>
          </p:cNvCxnSpPr>
          <p:nvPr/>
        </p:nvCxnSpPr>
        <p:spPr>
          <a:xfrm>
            <a:off x="8191967" y="2285999"/>
            <a:ext cx="780479" cy="733509"/>
          </a:xfrm>
          <a:prstGeom prst="bentConnector3">
            <a:avLst/>
          </a:prstGeom>
          <a:ln w="19050">
            <a:solidFill>
              <a:schemeClr val="accent2"/>
            </a:solidFill>
            <a:tailEnd type="triangle"/>
          </a:ln>
        </p:spPr>
        <p:style>
          <a:lnRef idx="1">
            <a:schemeClr val="dk1"/>
          </a:lnRef>
          <a:fillRef idx="0">
            <a:schemeClr val="dk1"/>
          </a:fillRef>
          <a:effectRef idx="0">
            <a:schemeClr val="dk1"/>
          </a:effectRef>
          <a:fontRef idx="minor">
            <a:schemeClr val="tx1"/>
          </a:fontRef>
        </p:style>
      </p:cxnSp>
      <p:cxnSp>
        <p:nvCxnSpPr>
          <p:cNvPr id="34" name="Connector: Elbow 33">
            <a:extLst>
              <a:ext uri="{FF2B5EF4-FFF2-40B4-BE49-F238E27FC236}">
                <a16:creationId xmlns:a16="http://schemas.microsoft.com/office/drawing/2014/main" id="{D4155092-B60E-3B73-9CE4-973AD54052B4}"/>
              </a:ext>
            </a:extLst>
          </p:cNvPr>
          <p:cNvCxnSpPr>
            <a:cxnSpLocks/>
            <a:stCxn id="11" idx="3"/>
            <a:endCxn id="12" idx="1"/>
          </p:cNvCxnSpPr>
          <p:nvPr/>
        </p:nvCxnSpPr>
        <p:spPr>
          <a:xfrm flipV="1">
            <a:off x="8191967" y="3019508"/>
            <a:ext cx="780479" cy="747996"/>
          </a:xfrm>
          <a:prstGeom prst="bentConnector3">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8AC70622-0C06-D6C6-93CB-542C083C1B5C}"/>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1210702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D47B281-9DDE-8B5E-4F0B-3D9C599BDD8B}"/>
              </a:ext>
            </a:extLst>
          </p:cNvPr>
          <p:cNvSpPr>
            <a:spLocks noGrp="1"/>
          </p:cNvSpPr>
          <p:nvPr>
            <p:ph type="title"/>
          </p:nvPr>
        </p:nvSpPr>
        <p:spPr>
          <a:xfrm>
            <a:off x="699911" y="327441"/>
            <a:ext cx="10792178" cy="920998"/>
          </a:xfrm>
        </p:spPr>
        <p:txBody>
          <a:bodyPr anchor="b"/>
          <a:lstStyle/>
          <a:p>
            <a:r>
              <a:rPr lang="en-US" dirty="0"/>
              <a:t>EMBER: Imlunestrant With Abemaciclib ± AI:  Efficacy &amp; Safety Summary</a:t>
            </a:r>
          </a:p>
        </p:txBody>
      </p:sp>
      <p:sp>
        <p:nvSpPr>
          <p:cNvPr id="20" name="Text Placeholder 19">
            <a:extLst>
              <a:ext uri="{FF2B5EF4-FFF2-40B4-BE49-F238E27FC236}">
                <a16:creationId xmlns:a16="http://schemas.microsoft.com/office/drawing/2014/main" id="{708C3A12-0FDF-E393-AC23-23C496EB7B46}"/>
              </a:ext>
            </a:extLst>
          </p:cNvPr>
          <p:cNvSpPr>
            <a:spLocks noGrp="1"/>
          </p:cNvSpPr>
          <p:nvPr>
            <p:ph type="body" sz="quarter" idx="10"/>
          </p:nvPr>
        </p:nvSpPr>
        <p:spPr/>
        <p:txBody>
          <a:bodyPr/>
          <a:lstStyle/>
          <a:p>
            <a:br>
              <a:rPr lang="en-US" sz="900" dirty="0"/>
            </a:br>
            <a:r>
              <a:rPr lang="da-DK" sz="900" dirty="0"/>
              <a:t>Jhaveri KL, et al SABCS 2023. Abstract </a:t>
            </a:r>
            <a:r>
              <a:rPr lang="en-US" sz="900" dirty="0"/>
              <a:t>PS15-09</a:t>
            </a:r>
            <a:endParaRPr lang="en-US" dirty="0"/>
          </a:p>
        </p:txBody>
      </p:sp>
      <p:pic>
        <p:nvPicPr>
          <p:cNvPr id="3" name="Picture 2">
            <a:extLst>
              <a:ext uri="{FF2B5EF4-FFF2-40B4-BE49-F238E27FC236}">
                <a16:creationId xmlns:a16="http://schemas.microsoft.com/office/drawing/2014/main" id="{7FF7242B-4728-A94A-63E9-F4D1EC4BC043}"/>
              </a:ext>
            </a:extLst>
          </p:cNvPr>
          <p:cNvPicPr>
            <a:picLocks noChangeAspect="1"/>
          </p:cNvPicPr>
          <p:nvPr/>
        </p:nvPicPr>
        <p:blipFill>
          <a:blip r:embed="rId2"/>
          <a:stretch>
            <a:fillRect/>
          </a:stretch>
        </p:blipFill>
        <p:spPr>
          <a:xfrm>
            <a:off x="465222" y="1248439"/>
            <a:ext cx="11659975" cy="5215283"/>
          </a:xfrm>
          <a:prstGeom prst="rect">
            <a:avLst/>
          </a:prstGeom>
        </p:spPr>
      </p:pic>
      <p:sp>
        <p:nvSpPr>
          <p:cNvPr id="4" name="TextBox 3">
            <a:extLst>
              <a:ext uri="{FF2B5EF4-FFF2-40B4-BE49-F238E27FC236}">
                <a16:creationId xmlns:a16="http://schemas.microsoft.com/office/drawing/2014/main" id="{402380D6-40E3-C129-3368-F26021DEB04A}"/>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12517335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hite card&#10;&#10;Description automatically generated">
            <a:extLst>
              <a:ext uri="{FF2B5EF4-FFF2-40B4-BE49-F238E27FC236}">
                <a16:creationId xmlns:a16="http://schemas.microsoft.com/office/drawing/2014/main" id="{AD4F5CB1-52BB-A376-8256-7E95C04FE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544" y="476672"/>
            <a:ext cx="5701918" cy="3200400"/>
          </a:xfrm>
          <a:prstGeom prst="rect">
            <a:avLst/>
          </a:prstGeom>
          <a:effectLst>
            <a:outerShdw blurRad="50800" dist="38100" dir="2700000" algn="tl" rotWithShape="0">
              <a:prstClr val="black">
                <a:alpha val="40000"/>
              </a:prstClr>
            </a:outerShdw>
          </a:effectLst>
        </p:spPr>
      </p:pic>
      <p:pic>
        <p:nvPicPr>
          <p:cNvPr id="6" name="Picture 5" descr="A close-up of a medical report&#10;&#10;Description automatically generated">
            <a:extLst>
              <a:ext uri="{FF2B5EF4-FFF2-40B4-BE49-F238E27FC236}">
                <a16:creationId xmlns:a16="http://schemas.microsoft.com/office/drawing/2014/main" id="{47F6788E-90B7-0411-CD8C-44BB5DC9D3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9976" y="2636912"/>
            <a:ext cx="5674299" cy="3200400"/>
          </a:xfrm>
          <a:prstGeom prst="rect">
            <a:avLst/>
          </a:prstGeom>
          <a:effectLst>
            <a:outerShdw blurRad="50800" dist="38100" dir="2700000" algn="tl" rotWithShape="0">
              <a:prstClr val="black">
                <a:alpha val="40000"/>
              </a:prstClr>
            </a:outerShdw>
          </a:effectLst>
        </p:spPr>
      </p:pic>
    </p:spTree>
    <p:custDataLst>
      <p:tags r:id="rId1"/>
    </p:custDataLst>
    <p:extLst>
      <p:ext uri="{BB962C8B-B14F-4D97-AF65-F5344CB8AC3E}">
        <p14:creationId xmlns:p14="http://schemas.microsoft.com/office/powerpoint/2010/main" val="32598153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3516F-B182-5A9E-0718-CB0655620E34}"/>
              </a:ext>
            </a:extLst>
          </p:cNvPr>
          <p:cNvSpPr>
            <a:spLocks noGrp="1"/>
          </p:cNvSpPr>
          <p:nvPr>
            <p:ph type="title"/>
          </p:nvPr>
        </p:nvSpPr>
        <p:spPr>
          <a:xfrm>
            <a:off x="838200" y="365125"/>
            <a:ext cx="10515600" cy="681477"/>
          </a:xfrm>
        </p:spPr>
        <p:txBody>
          <a:bodyPr>
            <a:normAutofit/>
          </a:bodyPr>
          <a:lstStyle/>
          <a:p>
            <a:r>
              <a:rPr lang="en-US" sz="3600" dirty="0"/>
              <a:t>EMBER: Imlunestrant With Abemaciclib ± AI: Summary</a:t>
            </a:r>
          </a:p>
        </p:txBody>
      </p:sp>
      <p:sp>
        <p:nvSpPr>
          <p:cNvPr id="4" name="Text Placeholder 3">
            <a:extLst>
              <a:ext uri="{FF2B5EF4-FFF2-40B4-BE49-F238E27FC236}">
                <a16:creationId xmlns:a16="http://schemas.microsoft.com/office/drawing/2014/main" id="{D1CFE1E0-CF92-C3B8-D9B5-7D9607C2952F}"/>
              </a:ext>
            </a:extLst>
          </p:cNvPr>
          <p:cNvSpPr>
            <a:spLocks noGrp="1"/>
          </p:cNvSpPr>
          <p:nvPr>
            <p:ph idx="1"/>
          </p:nvPr>
        </p:nvSpPr>
        <p:spPr>
          <a:xfrm>
            <a:off x="838200" y="1233889"/>
            <a:ext cx="10515600" cy="4943074"/>
          </a:xfrm>
        </p:spPr>
        <p:txBody>
          <a:bodyPr>
            <a:normAutofit/>
          </a:bodyPr>
          <a:lstStyle/>
          <a:p>
            <a:r>
              <a:rPr kumimoji="0" lang="en-GB" sz="2000" i="0" u="none" strike="noStrike" kern="1200" cap="none" spc="0" normalizeH="0" baseline="0" noProof="0" dirty="0">
                <a:ln>
                  <a:noFill/>
                </a:ln>
                <a:solidFill>
                  <a:srgbClr val="404040"/>
                </a:solidFill>
                <a:effectLst/>
                <a:uLnTx/>
                <a:uFillTx/>
                <a:ea typeface="+mn-ea"/>
                <a:cs typeface="Arial"/>
              </a:rPr>
              <a:t>Imlunestrant monotherapy was well tolerated; no new safety signals observed</a:t>
            </a:r>
            <a:endParaRPr lang="en-US" sz="2000" dirty="0">
              <a:solidFill>
                <a:srgbClr val="404040"/>
              </a:solidFill>
            </a:endParaRPr>
          </a:p>
          <a:p>
            <a:pPr lvl="1"/>
            <a:r>
              <a:rPr kumimoji="0" lang="en-US" sz="1600" i="0" u="none" strike="noStrike" kern="1200" cap="none" spc="0" normalizeH="0" baseline="0" noProof="0" dirty="0">
                <a:ln>
                  <a:noFill/>
                </a:ln>
                <a:solidFill>
                  <a:srgbClr val="404040"/>
                </a:solidFill>
                <a:effectLst/>
                <a:uLnTx/>
                <a:uFillTx/>
                <a:ea typeface="+mn-ea"/>
                <a:cs typeface="Arial"/>
                <a:sym typeface="Symbol" panose="05050102010706020507" pitchFamily="18" charset="2"/>
              </a:rPr>
              <a:t>RP2D was determined as 400mg QD</a:t>
            </a:r>
          </a:p>
          <a:p>
            <a:pPr lvl="1"/>
            <a:endParaRPr kumimoji="0" lang="en-US" sz="1600" i="0" u="none" strike="noStrike" kern="1200" cap="none" spc="0" normalizeH="0" baseline="0" noProof="0" dirty="0">
              <a:ln>
                <a:noFill/>
              </a:ln>
              <a:solidFill>
                <a:srgbClr val="404040"/>
              </a:solidFill>
              <a:effectLst/>
              <a:uLnTx/>
              <a:uFillTx/>
              <a:ea typeface="+mn-ea"/>
              <a:cs typeface="Arial"/>
              <a:sym typeface="Symbol" panose="05050102010706020507" pitchFamily="18" charset="2"/>
            </a:endParaRPr>
          </a:p>
          <a:p>
            <a:r>
              <a:rPr kumimoji="0" lang="en-US" sz="2000" i="0" u="none" strike="noStrike" kern="1200" cap="none" spc="0" normalizeH="0" baseline="0" noProof="0" dirty="0">
                <a:ln>
                  <a:noFill/>
                </a:ln>
                <a:solidFill>
                  <a:srgbClr val="404040"/>
                </a:solidFill>
                <a:effectLst/>
                <a:uLnTx/>
                <a:uFillTx/>
                <a:ea typeface="Yu Mincho"/>
                <a:cs typeface="Arial"/>
              </a:rPr>
              <a:t>Combination with abemaciclib ± AI revealed no new safety signals and no drug-drug interactions </a:t>
            </a:r>
          </a:p>
          <a:p>
            <a:endParaRPr kumimoji="0" lang="en-US" sz="2000" i="0" u="none" strike="noStrike" kern="1200" cap="none" spc="0" normalizeH="0" baseline="0" noProof="0" dirty="0">
              <a:ln>
                <a:noFill/>
              </a:ln>
              <a:solidFill>
                <a:srgbClr val="404040"/>
              </a:solidFill>
              <a:effectLst/>
              <a:uLnTx/>
              <a:uFillTx/>
              <a:ea typeface="Yu Mincho"/>
              <a:cs typeface="Arial"/>
            </a:endParaRPr>
          </a:p>
          <a:p>
            <a:r>
              <a:rPr kumimoji="0" lang="en-US" sz="2000" i="0" u="none" strike="noStrike" kern="1200" cap="none" spc="0" normalizeH="0" baseline="0" noProof="0" dirty="0">
                <a:ln>
                  <a:noFill/>
                </a:ln>
                <a:solidFill>
                  <a:srgbClr val="404040"/>
                </a:solidFill>
                <a:effectLst/>
                <a:uLnTx/>
                <a:uFillTx/>
                <a:ea typeface="Calibri" panose="020F0502020204030204" pitchFamily="34" charset="0"/>
                <a:cs typeface="+mn-cs"/>
              </a:rPr>
              <a:t>Clinical activity is encouraging with </a:t>
            </a:r>
            <a:r>
              <a:rPr kumimoji="0" lang="en-US" sz="2000" i="0" u="none" strike="noStrike" kern="1200" cap="none" spc="0" normalizeH="0" baseline="0" noProof="0" dirty="0" err="1">
                <a:ln>
                  <a:noFill/>
                </a:ln>
                <a:solidFill>
                  <a:srgbClr val="404040"/>
                </a:solidFill>
                <a:effectLst/>
                <a:uLnTx/>
                <a:uFillTx/>
                <a:ea typeface="Calibri" panose="020F0502020204030204" pitchFamily="34" charset="0"/>
                <a:cs typeface="+mn-cs"/>
              </a:rPr>
              <a:t>imlunestrant</a:t>
            </a:r>
            <a:r>
              <a:rPr kumimoji="0" lang="en-US" sz="2000" i="0" u="none" strike="noStrike" kern="1200" cap="none" spc="0" normalizeH="0" baseline="0" noProof="0" dirty="0">
                <a:ln>
                  <a:noFill/>
                </a:ln>
                <a:solidFill>
                  <a:srgbClr val="404040"/>
                </a:solidFill>
                <a:effectLst/>
                <a:uLnTx/>
                <a:uFillTx/>
                <a:ea typeface="Calibri" panose="020F0502020204030204" pitchFamily="34" charset="0"/>
                <a:cs typeface="+mn-cs"/>
              </a:rPr>
              <a:t> monotherapy, especially at the RP2D and particularly in the 2L </a:t>
            </a:r>
            <a:r>
              <a:rPr kumimoji="0" lang="fr-FR" sz="2000" i="0" u="none" strike="noStrike" kern="1200" cap="none" spc="0" normalizeH="0" baseline="0" noProof="0" dirty="0">
                <a:ln>
                  <a:noFill/>
                </a:ln>
                <a:solidFill>
                  <a:srgbClr val="404040"/>
                </a:solidFill>
                <a:effectLst/>
                <a:uLnTx/>
                <a:uFillTx/>
                <a:ea typeface="Calibri" panose="020F0502020204030204" pitchFamily="34" charset="0"/>
                <a:cs typeface="+mn-cs"/>
              </a:rPr>
              <a:t>post-CDK4/6i setting. </a:t>
            </a:r>
            <a:r>
              <a:rPr kumimoji="0" lang="fr-FR" sz="2000" i="0" u="none" strike="noStrike" kern="1200" cap="none" spc="0" normalizeH="0" baseline="0" noProof="0" dirty="0" err="1">
                <a:ln>
                  <a:noFill/>
                </a:ln>
                <a:solidFill>
                  <a:srgbClr val="404040"/>
                </a:solidFill>
                <a:effectLst/>
                <a:uLnTx/>
                <a:uFillTx/>
                <a:ea typeface="Calibri" panose="020F0502020204030204" pitchFamily="34" charset="0"/>
                <a:cs typeface="+mn-cs"/>
              </a:rPr>
              <a:t>Robust</a:t>
            </a:r>
            <a:r>
              <a:rPr kumimoji="0" lang="fr-FR" sz="2000" i="0" u="none" strike="noStrike" kern="1200" cap="none" spc="0" normalizeH="0" baseline="0" noProof="0" dirty="0">
                <a:ln>
                  <a:noFill/>
                </a:ln>
                <a:solidFill>
                  <a:srgbClr val="404040"/>
                </a:solidFill>
                <a:effectLst/>
                <a:uLnTx/>
                <a:uFillTx/>
                <a:ea typeface="Calibri" panose="020F0502020204030204" pitchFamily="34" charset="0"/>
                <a:cs typeface="+mn-cs"/>
              </a:rPr>
              <a:t> </a:t>
            </a:r>
            <a:r>
              <a:rPr kumimoji="0" lang="fr-FR" sz="2000" i="0" u="none" strike="noStrike" kern="1200" cap="none" spc="0" normalizeH="0" baseline="0" noProof="0" dirty="0" err="1">
                <a:ln>
                  <a:noFill/>
                </a:ln>
                <a:solidFill>
                  <a:srgbClr val="404040"/>
                </a:solidFill>
                <a:effectLst/>
                <a:uLnTx/>
                <a:uFillTx/>
                <a:ea typeface="Calibri" panose="020F0502020204030204" pitchFamily="34" charset="0"/>
                <a:cs typeface="+mn-cs"/>
              </a:rPr>
              <a:t>efficacy</a:t>
            </a:r>
            <a:r>
              <a:rPr kumimoji="0" lang="fr-FR" sz="2000" i="0" u="none" strike="noStrike" kern="1200" cap="none" spc="0" normalizeH="0" baseline="0" noProof="0" dirty="0">
                <a:ln>
                  <a:noFill/>
                </a:ln>
                <a:solidFill>
                  <a:srgbClr val="404040"/>
                </a:solidFill>
                <a:effectLst/>
                <a:uLnTx/>
                <a:uFillTx/>
                <a:ea typeface="Calibri" panose="020F0502020204030204" pitchFamily="34" charset="0"/>
                <a:cs typeface="+mn-cs"/>
              </a:rPr>
              <a:t> </a:t>
            </a:r>
            <a:r>
              <a:rPr kumimoji="0" lang="fr-FR" sz="2000" i="0" u="none" strike="noStrike" kern="1200" cap="none" spc="0" normalizeH="0" baseline="0" noProof="0" dirty="0" err="1">
                <a:ln>
                  <a:noFill/>
                </a:ln>
                <a:solidFill>
                  <a:srgbClr val="404040"/>
                </a:solidFill>
                <a:effectLst/>
                <a:uLnTx/>
                <a:uFillTx/>
                <a:ea typeface="Calibri" panose="020F0502020204030204" pitchFamily="34" charset="0"/>
                <a:cs typeface="+mn-cs"/>
              </a:rPr>
              <a:t>is</a:t>
            </a:r>
            <a:r>
              <a:rPr kumimoji="0" lang="fr-FR" sz="2000" i="0" u="none" strike="noStrike" kern="1200" cap="none" spc="0" normalizeH="0" baseline="0" noProof="0" dirty="0">
                <a:ln>
                  <a:noFill/>
                </a:ln>
                <a:solidFill>
                  <a:srgbClr val="404040"/>
                </a:solidFill>
                <a:effectLst/>
                <a:uLnTx/>
                <a:uFillTx/>
                <a:ea typeface="Calibri" panose="020F0502020204030204" pitchFamily="34" charset="0"/>
                <a:cs typeface="+mn-cs"/>
              </a:rPr>
              <a:t> </a:t>
            </a:r>
            <a:r>
              <a:rPr kumimoji="0" lang="fr-FR" sz="2000" i="0" u="none" strike="noStrike" kern="1200" cap="none" spc="0" normalizeH="0" baseline="0" noProof="0" dirty="0" err="1">
                <a:ln>
                  <a:noFill/>
                </a:ln>
                <a:solidFill>
                  <a:srgbClr val="404040"/>
                </a:solidFill>
                <a:effectLst/>
                <a:uLnTx/>
                <a:uFillTx/>
                <a:ea typeface="Calibri" panose="020F0502020204030204" pitchFamily="34" charset="0"/>
                <a:cs typeface="+mn-cs"/>
              </a:rPr>
              <a:t>observed</a:t>
            </a:r>
            <a:r>
              <a:rPr kumimoji="0" lang="fr-FR" sz="2000" i="0" u="none" strike="noStrike" kern="1200" cap="none" spc="0" normalizeH="0" baseline="0" noProof="0" dirty="0">
                <a:ln>
                  <a:noFill/>
                </a:ln>
                <a:solidFill>
                  <a:srgbClr val="404040"/>
                </a:solidFill>
                <a:effectLst/>
                <a:uLnTx/>
                <a:uFillTx/>
                <a:ea typeface="Calibri" panose="020F0502020204030204" pitchFamily="34" charset="0"/>
                <a:cs typeface="+mn-cs"/>
              </a:rPr>
              <a:t> </a:t>
            </a:r>
            <a:r>
              <a:rPr kumimoji="0" lang="fr-FR" sz="2000" i="0" u="none" strike="noStrike" kern="1200" cap="none" spc="0" normalizeH="0" baseline="0" noProof="0" dirty="0" err="1">
                <a:ln>
                  <a:noFill/>
                </a:ln>
                <a:solidFill>
                  <a:srgbClr val="404040"/>
                </a:solidFill>
                <a:effectLst/>
                <a:uLnTx/>
                <a:uFillTx/>
                <a:ea typeface="Calibri" panose="020F0502020204030204" pitchFamily="34" charset="0"/>
                <a:cs typeface="+mn-cs"/>
              </a:rPr>
              <a:t>with</a:t>
            </a:r>
            <a:r>
              <a:rPr kumimoji="0" lang="fr-FR" sz="2000" i="0" u="none" strike="noStrike" kern="1200" cap="none" spc="0" normalizeH="0" baseline="0" noProof="0" dirty="0">
                <a:ln>
                  <a:noFill/>
                </a:ln>
                <a:solidFill>
                  <a:srgbClr val="404040"/>
                </a:solidFill>
                <a:effectLst/>
                <a:uLnTx/>
                <a:uFillTx/>
                <a:ea typeface="Calibri" panose="020F0502020204030204" pitchFamily="34" charset="0"/>
                <a:cs typeface="+mn-cs"/>
              </a:rPr>
              <a:t> </a:t>
            </a:r>
            <a:r>
              <a:rPr kumimoji="0" lang="en-GB" sz="2000" i="0" u="none" strike="noStrike" kern="1200" cap="none" spc="0" normalizeH="0" baseline="0" noProof="0" dirty="0" err="1">
                <a:ln>
                  <a:noFill/>
                </a:ln>
                <a:solidFill>
                  <a:srgbClr val="404040"/>
                </a:solidFill>
                <a:effectLst/>
                <a:uLnTx/>
                <a:uFillTx/>
                <a:ea typeface="Calibri" panose="020F0502020204030204" pitchFamily="34" charset="0"/>
                <a:cs typeface="+mn-cs"/>
              </a:rPr>
              <a:t>imlunestrant</a:t>
            </a:r>
            <a:r>
              <a:rPr kumimoji="0" lang="en-GB" sz="2000" i="0" u="none" strike="noStrike" kern="1200" cap="none" spc="0" normalizeH="0" baseline="0" noProof="0" dirty="0">
                <a:ln>
                  <a:noFill/>
                </a:ln>
                <a:solidFill>
                  <a:srgbClr val="404040"/>
                </a:solidFill>
                <a:effectLst/>
                <a:uLnTx/>
                <a:uFillTx/>
                <a:ea typeface="Calibri" panose="020F0502020204030204" pitchFamily="34" charset="0"/>
                <a:cs typeface="+mn-cs"/>
              </a:rPr>
              <a:t> </a:t>
            </a:r>
            <a:r>
              <a:rPr kumimoji="0" lang="en-US" sz="2000" i="0" u="none" strike="noStrike" kern="1200" cap="none" spc="0" normalizeH="0" baseline="0" noProof="0" dirty="0">
                <a:ln>
                  <a:noFill/>
                </a:ln>
                <a:solidFill>
                  <a:srgbClr val="404040"/>
                </a:solidFill>
                <a:effectLst/>
                <a:uLnTx/>
                <a:uFillTx/>
                <a:ea typeface="Calibri" panose="020F0502020204030204" pitchFamily="34" charset="0"/>
                <a:cs typeface="+mn-cs"/>
              </a:rPr>
              <a:t>in combination with abemaciclib ± AI</a:t>
            </a:r>
          </a:p>
          <a:p>
            <a:endParaRPr kumimoji="0" lang="en-US" sz="2000" i="0" u="none" strike="noStrike" kern="1200" cap="none" spc="0" normalizeH="0" baseline="0" noProof="0" dirty="0">
              <a:ln>
                <a:noFill/>
              </a:ln>
              <a:solidFill>
                <a:srgbClr val="404040"/>
              </a:solidFill>
              <a:effectLst/>
              <a:uLnTx/>
              <a:uFillTx/>
              <a:ea typeface="Calibri" panose="020F0502020204030204" pitchFamily="34" charset="0"/>
              <a:cs typeface="+mn-cs"/>
            </a:endParaRPr>
          </a:p>
          <a:p>
            <a:r>
              <a:rPr kumimoji="0" lang="en-US" sz="2000" i="0" u="none" strike="noStrike" kern="1200" cap="none" spc="0" normalizeH="0" baseline="0" noProof="0" dirty="0">
                <a:ln>
                  <a:noFill/>
                </a:ln>
                <a:solidFill>
                  <a:srgbClr val="404040"/>
                </a:solidFill>
                <a:effectLst/>
                <a:uLnTx/>
                <a:uFillTx/>
                <a:ea typeface="Arial"/>
                <a:cs typeface="Arial"/>
                <a:sym typeface="Arial"/>
              </a:rPr>
              <a:t>Pivotal </a:t>
            </a:r>
            <a:r>
              <a:rPr kumimoji="0" lang="en-US" sz="2000" i="0" u="none" strike="noStrike" kern="1200" cap="none" spc="0" normalizeH="0" baseline="0" noProof="0" dirty="0">
                <a:ln>
                  <a:noFill/>
                </a:ln>
                <a:solidFill>
                  <a:srgbClr val="404040"/>
                </a:solidFill>
                <a:effectLst/>
                <a:uLnTx/>
                <a:uFillTx/>
                <a:ea typeface="+mn-ea"/>
                <a:cs typeface="Arial" panose="020B0604020202020204" pitchFamily="34" charset="0"/>
              </a:rPr>
              <a:t>Phase 3, randomized, open-label </a:t>
            </a:r>
            <a:r>
              <a:rPr kumimoji="0" lang="en-US" sz="2000" i="0" u="none" strike="noStrike" kern="1200" cap="none" spc="0" normalizeH="0" baseline="0" noProof="0" dirty="0">
                <a:ln>
                  <a:noFill/>
                </a:ln>
                <a:solidFill>
                  <a:srgbClr val="404040"/>
                </a:solidFill>
                <a:effectLst/>
                <a:uLnTx/>
                <a:uFillTx/>
                <a:ea typeface="Arial"/>
                <a:cs typeface="Arial"/>
                <a:sym typeface="Arial"/>
              </a:rPr>
              <a:t>registration trials of </a:t>
            </a:r>
            <a:r>
              <a:rPr kumimoji="0" lang="en-US" sz="2000" i="0" u="none" strike="noStrike" kern="1200" cap="none" spc="0" normalizeH="0" baseline="0" noProof="0" dirty="0" err="1">
                <a:ln>
                  <a:noFill/>
                </a:ln>
                <a:solidFill>
                  <a:srgbClr val="404040"/>
                </a:solidFill>
                <a:effectLst/>
                <a:uLnTx/>
                <a:uFillTx/>
                <a:ea typeface="Arial"/>
                <a:cs typeface="Arial"/>
                <a:sym typeface="Arial"/>
              </a:rPr>
              <a:t>imlunestrant</a:t>
            </a:r>
            <a:r>
              <a:rPr kumimoji="0" lang="en-US" sz="2000" i="0" u="none" strike="noStrike" kern="1200" cap="none" spc="0" normalizeH="0" baseline="0" noProof="0" dirty="0">
                <a:ln>
                  <a:noFill/>
                </a:ln>
                <a:solidFill>
                  <a:srgbClr val="404040"/>
                </a:solidFill>
                <a:effectLst/>
                <a:uLnTx/>
                <a:uFillTx/>
                <a:ea typeface="Arial"/>
                <a:cs typeface="Arial"/>
                <a:sym typeface="Arial"/>
              </a:rPr>
              <a:t> are ongoing:</a:t>
            </a:r>
          </a:p>
          <a:p>
            <a:pPr lvl="1"/>
            <a:r>
              <a:rPr kumimoji="0" lang="en-US" sz="1600" i="0" u="none" strike="noStrike" kern="1200" cap="none" spc="0" normalizeH="0" baseline="0" noProof="0" dirty="0">
                <a:ln>
                  <a:noFill/>
                </a:ln>
                <a:solidFill>
                  <a:srgbClr val="404040"/>
                </a:solidFill>
                <a:effectLst/>
                <a:uLnTx/>
                <a:uFillTx/>
                <a:ea typeface="+mn-ea"/>
                <a:cs typeface="Arial"/>
              </a:rPr>
              <a:t>EMBER-3 (NCT04975308): </a:t>
            </a:r>
            <a:r>
              <a:rPr kumimoji="0" lang="en-US" sz="1600" i="0" u="none" strike="noStrike" kern="1200" cap="none" spc="0" normalizeH="0" baseline="0" noProof="0" dirty="0" err="1">
                <a:ln>
                  <a:noFill/>
                </a:ln>
                <a:solidFill>
                  <a:srgbClr val="404040"/>
                </a:solidFill>
                <a:effectLst/>
                <a:uLnTx/>
                <a:uFillTx/>
                <a:ea typeface="+mn-ea"/>
                <a:cs typeface="Arial"/>
              </a:rPr>
              <a:t>Imlunestrant</a:t>
            </a:r>
            <a:r>
              <a:rPr kumimoji="0" lang="en-US" sz="1600" i="0" u="none" strike="noStrike" kern="1200" cap="none" spc="0" normalizeH="0" baseline="0" noProof="0" dirty="0">
                <a:ln>
                  <a:noFill/>
                </a:ln>
                <a:solidFill>
                  <a:srgbClr val="404040"/>
                </a:solidFill>
                <a:effectLst/>
                <a:uLnTx/>
                <a:uFillTx/>
                <a:ea typeface="+mn-ea"/>
                <a:cs typeface="Arial"/>
              </a:rPr>
              <a:t>, investigator’s choice ET (fulvestrant or AI), and </a:t>
            </a:r>
            <a:r>
              <a:rPr kumimoji="0" lang="en-US" sz="1600" i="0" u="none" strike="noStrike" kern="1200" cap="none" spc="0" normalizeH="0" baseline="0" noProof="0" dirty="0" err="1">
                <a:ln>
                  <a:noFill/>
                </a:ln>
                <a:solidFill>
                  <a:srgbClr val="404040"/>
                </a:solidFill>
                <a:effectLst/>
                <a:uLnTx/>
                <a:uFillTx/>
                <a:ea typeface="+mn-ea"/>
                <a:cs typeface="Arial"/>
              </a:rPr>
              <a:t>imlunestrant</a:t>
            </a:r>
            <a:r>
              <a:rPr kumimoji="0" lang="en-US" sz="1600" i="0" u="none" strike="noStrike" kern="1200" cap="none" spc="0" normalizeH="0" baseline="0" noProof="0" dirty="0">
                <a:ln>
                  <a:noFill/>
                </a:ln>
                <a:solidFill>
                  <a:srgbClr val="404040"/>
                </a:solidFill>
                <a:effectLst/>
                <a:uLnTx/>
                <a:uFillTx/>
                <a:ea typeface="+mn-ea"/>
                <a:cs typeface="Arial"/>
              </a:rPr>
              <a:t> + abemaciclib in ER+/HER2- ABC previously treated with ET</a:t>
            </a:r>
          </a:p>
          <a:p>
            <a:pPr lvl="1"/>
            <a:r>
              <a:rPr kumimoji="0" lang="en-US" sz="1600" i="0" u="none" strike="noStrike" kern="1200" cap="none" spc="0" normalizeH="0" baseline="0" noProof="0" dirty="0">
                <a:ln>
                  <a:noFill/>
                </a:ln>
                <a:solidFill>
                  <a:srgbClr val="404040"/>
                </a:solidFill>
                <a:effectLst/>
                <a:uLnTx/>
                <a:uFillTx/>
                <a:ea typeface="+mn-ea"/>
                <a:cs typeface="Arial"/>
              </a:rPr>
              <a:t>EMBER-4 (NCT05514054): Adjuvant </a:t>
            </a:r>
            <a:r>
              <a:rPr kumimoji="0" lang="en-US" sz="1600" i="0" u="none" strike="noStrike" kern="1200" cap="none" spc="0" normalizeH="0" baseline="0" noProof="0" dirty="0" err="1">
                <a:ln>
                  <a:noFill/>
                </a:ln>
                <a:solidFill>
                  <a:srgbClr val="404040"/>
                </a:solidFill>
                <a:effectLst/>
                <a:uLnTx/>
                <a:uFillTx/>
                <a:ea typeface="+mn-ea"/>
                <a:cs typeface="Arial"/>
              </a:rPr>
              <a:t>imlunestrant</a:t>
            </a:r>
            <a:r>
              <a:rPr kumimoji="0" lang="en-US" sz="1600" i="0" u="none" strike="noStrike" kern="1200" cap="none" spc="0" normalizeH="0" baseline="0" noProof="0" dirty="0">
                <a:ln>
                  <a:noFill/>
                </a:ln>
                <a:solidFill>
                  <a:srgbClr val="404040"/>
                </a:solidFill>
                <a:effectLst/>
                <a:uLnTx/>
                <a:uFillTx/>
                <a:ea typeface="+mn-ea"/>
                <a:cs typeface="Arial"/>
              </a:rPr>
              <a:t> vs. adjuvant ET in patients who have previously received 2 to 5 years of adjuvant ET for ER+/HER2- early BC with an increased risk of recurrence</a:t>
            </a:r>
            <a:endParaRPr kumimoji="0" lang="en-US" sz="1600" i="0" u="none" strike="noStrike" kern="1200" cap="none" spc="0" normalizeH="0" baseline="0" noProof="0" dirty="0">
              <a:ln>
                <a:noFill/>
              </a:ln>
              <a:solidFill>
                <a:srgbClr val="404040"/>
              </a:solidFill>
              <a:effectLst/>
              <a:uLnTx/>
              <a:uFillTx/>
              <a:ea typeface="+mn-ea"/>
              <a:cs typeface="+mn-cs"/>
            </a:endParaRPr>
          </a:p>
          <a:p>
            <a:endParaRPr lang="en-US" dirty="0"/>
          </a:p>
        </p:txBody>
      </p:sp>
      <p:sp>
        <p:nvSpPr>
          <p:cNvPr id="6" name="TextBox 5">
            <a:extLst>
              <a:ext uri="{FF2B5EF4-FFF2-40B4-BE49-F238E27FC236}">
                <a16:creationId xmlns:a16="http://schemas.microsoft.com/office/drawing/2014/main" id="{9279B8A0-7059-DE9B-B799-6F58E5B45E40}"/>
              </a:ext>
            </a:extLst>
          </p:cNvPr>
          <p:cNvSpPr txBox="1"/>
          <p:nvPr/>
        </p:nvSpPr>
        <p:spPr>
          <a:xfrm>
            <a:off x="209320" y="6492875"/>
            <a:ext cx="46160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dirty="0" err="1">
                <a:ln>
                  <a:noFill/>
                </a:ln>
                <a:solidFill>
                  <a:prstClr val="black"/>
                </a:solidFill>
                <a:effectLst/>
                <a:uLnTx/>
                <a:uFillTx/>
                <a:latin typeface="Calibri" panose="020F0502020204030204"/>
                <a:ea typeface="MS PGothic" charset="0"/>
                <a:cs typeface="+mn-cs"/>
              </a:rPr>
              <a:t>Jhaveri</a:t>
            </a:r>
            <a:r>
              <a:rPr kumimoji="0" lang="da-DK"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 KL, et al SABCS 2023. Abstract </a:t>
            </a:r>
            <a:r>
              <a:rPr kumimoji="0" lang="en-US" sz="1200" b="0" i="0" u="none" strike="noStrike" kern="1200" cap="none" spc="0" normalizeH="0" baseline="0" noProof="0" dirty="0">
                <a:ln>
                  <a:noFill/>
                </a:ln>
                <a:solidFill>
                  <a:prstClr val="black"/>
                </a:solidFill>
                <a:effectLst/>
                <a:uLnTx/>
                <a:uFillTx/>
                <a:latin typeface="Calibri" panose="020F0502020204030204"/>
                <a:ea typeface="MS PGothic" charset="0"/>
                <a:cs typeface="+mn-cs"/>
              </a:rPr>
              <a:t>PS15-09</a:t>
            </a:r>
          </a:p>
        </p:txBody>
      </p:sp>
      <p:sp>
        <p:nvSpPr>
          <p:cNvPr id="3" name="TextBox 2">
            <a:extLst>
              <a:ext uri="{FF2B5EF4-FFF2-40B4-BE49-F238E27FC236}">
                <a16:creationId xmlns:a16="http://schemas.microsoft.com/office/drawing/2014/main" id="{77C57399-2835-7E96-19C0-4C74B47FB1E2}"/>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14666441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44623"/>
            <a:ext cx="12192000" cy="1029885"/>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Antibody-Drug Conjugates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1074509"/>
            <a:ext cx="10876830" cy="4708981"/>
          </a:xfrm>
          <a:prstGeom prst="rect">
            <a:avLst/>
          </a:prstGeom>
          <a:noFill/>
        </p:spPr>
        <p:txBody>
          <a:bodyPr wrap="square">
            <a:spAutoFit/>
          </a:bodyPr>
          <a:lstStyle/>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Modi S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Trastuzumab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DXd</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versus treatment of physician’s choice (TPC) in patients (pts)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HER2-low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unresectable</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and/or metastatic breast cancer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mBC</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Updated survival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results of the randomized, phase III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DESTINY-Breast04 study.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ESMO 2023;Abstract 376O.</a:t>
            </a: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Bardia</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et al. Randomized phase 3 study of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datopotamab</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vs chemotherapy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patients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previously-treated inoperable or metastatic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hormone receptor-positive, HER2-negative breast cancer: Results from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TROPION-Breast01</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San Antonio Breast Cancer Symposium 2023;Abstract GS02-01.</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Hamilton EP et al. A phase 2 study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HER3-DXd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patients (pts) with metastatic breast cancer (MBC). ASCO 2023;Abstract 1004.</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Krop</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IE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Patritumab</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deruxtecan</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(HER3-DXd),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 human epidermal growth factor receptor </a:t>
            </a:r>
            <a:b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3-directed antibody-drug conjugate, in patients with previously treated human epidermal growth factor receptor 3-expressing metastatic breast cancer: A multicenter, Phase I/II trial.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2023;41(36):5550-60.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8014713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2">
            <a:extLst>
              <a:ext uri="{FF2B5EF4-FFF2-40B4-BE49-F238E27FC236}">
                <a16:creationId xmlns:a16="http://schemas.microsoft.com/office/drawing/2014/main" id="{F1378157-8810-ABFD-C7E5-50D4D3864BF3}"/>
              </a:ext>
            </a:extLst>
          </p:cNvPr>
          <p:cNvSpPr>
            <a:spLocks noGrp="1"/>
          </p:cNvSpPr>
          <p:nvPr>
            <p:ph type="title"/>
          </p:nvPr>
        </p:nvSpPr>
        <p:spPr>
          <a:xfrm>
            <a:off x="328069" y="171547"/>
            <a:ext cx="11858291" cy="670382"/>
          </a:xfrm>
        </p:spPr>
        <p:txBody>
          <a:bodyPr/>
          <a:lstStyle/>
          <a:p>
            <a:pPr algn="l"/>
            <a:r>
              <a:rPr lang="en-US" sz="3197" b="1"/>
              <a:t>Antibody-drug </a:t>
            </a:r>
            <a:r>
              <a:rPr lang="en-US" sz="3197" b="1" dirty="0"/>
              <a:t>conjugates in breast cancer</a:t>
            </a:r>
            <a:endParaRPr lang="en-US" sz="3197" dirty="0"/>
          </a:p>
        </p:txBody>
      </p:sp>
      <p:pic>
        <p:nvPicPr>
          <p:cNvPr id="8" name="Picture 7">
            <a:extLst>
              <a:ext uri="{FF2B5EF4-FFF2-40B4-BE49-F238E27FC236}">
                <a16:creationId xmlns:a16="http://schemas.microsoft.com/office/drawing/2014/main" id="{F61761A5-0A8A-B7B4-C0DC-E549BA5F79F3}"/>
              </a:ext>
            </a:extLst>
          </p:cNvPr>
          <p:cNvPicPr>
            <a:picLocks noChangeAspect="1"/>
          </p:cNvPicPr>
          <p:nvPr/>
        </p:nvPicPr>
        <p:blipFill>
          <a:blip r:embed="rId2"/>
          <a:stretch>
            <a:fillRect/>
          </a:stretch>
        </p:blipFill>
        <p:spPr>
          <a:xfrm>
            <a:off x="198921" y="885997"/>
            <a:ext cx="11794153" cy="3507371"/>
          </a:xfrm>
          <a:prstGeom prst="rect">
            <a:avLst/>
          </a:prstGeom>
        </p:spPr>
      </p:pic>
      <p:sp>
        <p:nvSpPr>
          <p:cNvPr id="2" name="Rectangle 1">
            <a:extLst>
              <a:ext uri="{FF2B5EF4-FFF2-40B4-BE49-F238E27FC236}">
                <a16:creationId xmlns:a16="http://schemas.microsoft.com/office/drawing/2014/main" id="{F9B262AE-413A-4C33-64EE-BA7B635164DC}"/>
              </a:ext>
            </a:extLst>
          </p:cNvPr>
          <p:cNvSpPr/>
          <p:nvPr/>
        </p:nvSpPr>
        <p:spPr>
          <a:xfrm>
            <a:off x="6398965" y="885997"/>
            <a:ext cx="2684076" cy="35073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2228F4E9-C1E9-7819-9E01-883DCA3E2767}"/>
              </a:ext>
            </a:extLst>
          </p:cNvPr>
          <p:cNvSpPr/>
          <p:nvPr/>
        </p:nvSpPr>
        <p:spPr>
          <a:xfrm>
            <a:off x="1132901" y="885997"/>
            <a:ext cx="2756053" cy="35073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F8A36796-3946-7556-3A8B-3CF1EFAF9F13}"/>
              </a:ext>
            </a:extLst>
          </p:cNvPr>
          <p:cNvSpPr/>
          <p:nvPr/>
        </p:nvSpPr>
        <p:spPr>
          <a:xfrm>
            <a:off x="9083041" y="885996"/>
            <a:ext cx="1382983" cy="350737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6073827-024C-4292-23D1-7AB2C6B96C23}"/>
              </a:ext>
            </a:extLst>
          </p:cNvPr>
          <p:cNvSpPr txBox="1"/>
          <p:nvPr/>
        </p:nvSpPr>
        <p:spPr>
          <a:xfrm>
            <a:off x="7819164" y="965770"/>
            <a:ext cx="1177117" cy="246221"/>
          </a:xfrm>
          <a:prstGeom prst="rect">
            <a:avLst/>
          </a:prstGeom>
          <a:solidFill>
            <a:srgbClr val="5B9BD5"/>
          </a:solidFill>
        </p:spPr>
        <p:txBody>
          <a:bodyPr wrap="non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white"/>
                </a:solidFill>
                <a:effectLst/>
                <a:uLnTx/>
                <a:uFillTx/>
                <a:latin typeface="Calibri" panose="020F0502020204030204"/>
                <a:ea typeface="MS PGothic" charset="0"/>
                <a:cs typeface="+mn-cs"/>
              </a:rPr>
              <a:t>Datopotamab</a:t>
            </a:r>
            <a:endParaRPr kumimoji="0" lang="en-US" sz="1600" b="1" i="0" u="none" strike="noStrike" kern="1200" cap="none" spc="0" normalizeH="0" baseline="0" noProof="0" dirty="0">
              <a:ln>
                <a:noFill/>
              </a:ln>
              <a:solidFill>
                <a:prstClr val="white"/>
              </a:solidFill>
              <a:effectLst/>
              <a:uLnTx/>
              <a:uFillTx/>
              <a:latin typeface="Calibri" panose="020F0502020204030204"/>
              <a:ea typeface="MS PGothic" charset="0"/>
              <a:cs typeface="+mn-cs"/>
            </a:endParaRPr>
          </a:p>
        </p:txBody>
      </p:sp>
      <p:sp>
        <p:nvSpPr>
          <p:cNvPr id="9" name="TextBox 8">
            <a:extLst>
              <a:ext uri="{FF2B5EF4-FFF2-40B4-BE49-F238E27FC236}">
                <a16:creationId xmlns:a16="http://schemas.microsoft.com/office/drawing/2014/main" id="{F8EABA78-B295-625E-DF69-D2D99D6397B7}"/>
              </a:ext>
            </a:extLst>
          </p:cNvPr>
          <p:cNvSpPr txBox="1"/>
          <p:nvPr/>
        </p:nvSpPr>
        <p:spPr>
          <a:xfrm>
            <a:off x="8701066"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39844488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D9545-71FB-27C6-8A75-D11D6632ADFD}"/>
              </a:ext>
            </a:extLst>
          </p:cNvPr>
          <p:cNvSpPr>
            <a:spLocks noGrp="1"/>
          </p:cNvSpPr>
          <p:nvPr>
            <p:ph type="title"/>
          </p:nvPr>
        </p:nvSpPr>
        <p:spPr>
          <a:xfrm>
            <a:off x="609600" y="274638"/>
            <a:ext cx="10972800" cy="871116"/>
          </a:xfrm>
        </p:spPr>
        <p:txBody>
          <a:bodyPr>
            <a:normAutofit/>
          </a:bodyPr>
          <a:lstStyle/>
          <a:p>
            <a:r>
              <a:rPr lang="en-US" sz="2400" dirty="0"/>
              <a:t>T-</a:t>
            </a:r>
            <a:r>
              <a:rPr lang="en-US" sz="2400" dirty="0" err="1"/>
              <a:t>DXd</a:t>
            </a:r>
            <a:r>
              <a:rPr lang="en-US" sz="2400" dirty="0"/>
              <a:t> versus TPC in HER2-low MBC: Updated survival results of the Phase III DESTINY-Breast04 study.</a:t>
            </a:r>
          </a:p>
        </p:txBody>
      </p:sp>
      <p:sp>
        <p:nvSpPr>
          <p:cNvPr id="3" name="Content Placeholder 2">
            <a:extLst>
              <a:ext uri="{FF2B5EF4-FFF2-40B4-BE49-F238E27FC236}">
                <a16:creationId xmlns:a16="http://schemas.microsoft.com/office/drawing/2014/main" id="{98659B74-E975-368B-ADE6-6AA796DFAB51}"/>
              </a:ext>
            </a:extLst>
          </p:cNvPr>
          <p:cNvSpPr>
            <a:spLocks noGrp="1"/>
          </p:cNvSpPr>
          <p:nvPr>
            <p:ph idx="1"/>
          </p:nvPr>
        </p:nvSpPr>
        <p:spPr>
          <a:xfrm>
            <a:off x="492086" y="1240155"/>
            <a:ext cx="10972800" cy="610679"/>
          </a:xfrm>
        </p:spPr>
        <p:txBody>
          <a:bodyPr/>
          <a:lstStyle/>
          <a:p>
            <a:r>
              <a:rPr lang="en-US" sz="1800" dirty="0"/>
              <a:t>Preserved clinical benefit for T-</a:t>
            </a:r>
            <a:r>
              <a:rPr lang="en-US" sz="1800" dirty="0" err="1"/>
              <a:t>DXd</a:t>
            </a:r>
            <a:r>
              <a:rPr lang="en-US" sz="1800" dirty="0"/>
              <a:t> over TPC therapy was observed regardless of biomarker status including intrinsic subtype, ESR1 mutation, PIK3CA mutation, or CDK4/6i resistance marker status</a:t>
            </a:r>
          </a:p>
        </p:txBody>
      </p:sp>
      <p:pic>
        <p:nvPicPr>
          <p:cNvPr id="4" name="Picture 3">
            <a:extLst>
              <a:ext uri="{FF2B5EF4-FFF2-40B4-BE49-F238E27FC236}">
                <a16:creationId xmlns:a16="http://schemas.microsoft.com/office/drawing/2014/main" id="{A333A6EC-0A6C-E7DC-9E1F-FACB08C862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820087" y="1934211"/>
            <a:ext cx="6273697" cy="4510651"/>
          </a:xfrm>
          <a:prstGeom prst="rect">
            <a:avLst/>
          </a:prstGeom>
        </p:spPr>
      </p:pic>
      <p:sp>
        <p:nvSpPr>
          <p:cNvPr id="5" name="TextBox 4">
            <a:extLst>
              <a:ext uri="{FF2B5EF4-FFF2-40B4-BE49-F238E27FC236}">
                <a16:creationId xmlns:a16="http://schemas.microsoft.com/office/drawing/2014/main" id="{2AD604EE-0FF3-1E30-960E-9F956E029EEE}"/>
              </a:ext>
            </a:extLst>
          </p:cNvPr>
          <p:cNvSpPr txBox="1"/>
          <p:nvPr/>
        </p:nvSpPr>
        <p:spPr>
          <a:xfrm>
            <a:off x="143220" y="6444862"/>
            <a:ext cx="30957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S PGothic" charset="0"/>
                <a:cs typeface="+mn-cs"/>
              </a:rPr>
              <a:t>Modi S et al. ESMO 2023;Abstract 376O </a:t>
            </a:r>
          </a:p>
        </p:txBody>
      </p:sp>
      <p:graphicFrame>
        <p:nvGraphicFramePr>
          <p:cNvPr id="6" name="Table 20">
            <a:extLst>
              <a:ext uri="{FF2B5EF4-FFF2-40B4-BE49-F238E27FC236}">
                <a16:creationId xmlns:a16="http://schemas.microsoft.com/office/drawing/2014/main" id="{700068A8-674E-3E49-5406-FD8BFAFE50DD}"/>
              </a:ext>
            </a:extLst>
          </p:cNvPr>
          <p:cNvGraphicFramePr>
            <a:graphicFrameLocks noGrp="1"/>
          </p:cNvGraphicFramePr>
          <p:nvPr/>
        </p:nvGraphicFramePr>
        <p:xfrm>
          <a:off x="202507" y="2231804"/>
          <a:ext cx="5328000" cy="3574080"/>
        </p:xfrm>
        <a:graphic>
          <a:graphicData uri="http://schemas.openxmlformats.org/drawingml/2006/table">
            <a:tbl>
              <a:tblPr firstRow="1" bandRow="1">
                <a:tableStyleId>{5C22544A-7EE6-4342-B048-85BDC9FD1C3A}</a:tableStyleId>
              </a:tblPr>
              <a:tblGrid>
                <a:gridCol w="936000">
                  <a:extLst>
                    <a:ext uri="{9D8B030D-6E8A-4147-A177-3AD203B41FA5}">
                      <a16:colId xmlns:a16="http://schemas.microsoft.com/office/drawing/2014/main" val="3186378748"/>
                    </a:ext>
                  </a:extLst>
                </a:gridCol>
                <a:gridCol w="828000">
                  <a:extLst>
                    <a:ext uri="{9D8B030D-6E8A-4147-A177-3AD203B41FA5}">
                      <a16:colId xmlns:a16="http://schemas.microsoft.com/office/drawing/2014/main" val="3076832249"/>
                    </a:ext>
                  </a:extLst>
                </a:gridCol>
                <a:gridCol w="1188000">
                  <a:extLst>
                    <a:ext uri="{9D8B030D-6E8A-4147-A177-3AD203B41FA5}">
                      <a16:colId xmlns:a16="http://schemas.microsoft.com/office/drawing/2014/main" val="888056296"/>
                    </a:ext>
                  </a:extLst>
                </a:gridCol>
                <a:gridCol w="1188000">
                  <a:extLst>
                    <a:ext uri="{9D8B030D-6E8A-4147-A177-3AD203B41FA5}">
                      <a16:colId xmlns:a16="http://schemas.microsoft.com/office/drawing/2014/main" val="478008019"/>
                    </a:ext>
                  </a:extLst>
                </a:gridCol>
                <a:gridCol w="1188000">
                  <a:extLst>
                    <a:ext uri="{9D8B030D-6E8A-4147-A177-3AD203B41FA5}">
                      <a16:colId xmlns:a16="http://schemas.microsoft.com/office/drawing/2014/main" val="1372715074"/>
                    </a:ext>
                  </a:extLst>
                </a:gridCol>
              </a:tblGrid>
              <a:tr h="203742">
                <a:tc rowSpan="2">
                  <a:txBody>
                    <a:bodyPr/>
                    <a:lstStyle/>
                    <a:p>
                      <a:r>
                        <a:rPr lang="en-GB" sz="1200" dirty="0">
                          <a:latin typeface="+mn-lt"/>
                        </a:rPr>
                        <a:t>Biomarker</a:t>
                      </a:r>
                    </a:p>
                  </a:txBody>
                  <a:tcPr marR="36000" marT="36000" marB="36000"/>
                </a:tc>
                <a:tc rowSpan="2">
                  <a:txBody>
                    <a:bodyPr/>
                    <a:lstStyle/>
                    <a:p>
                      <a:r>
                        <a:rPr lang="en-GB" sz="1200" dirty="0">
                          <a:latin typeface="+mn-lt"/>
                        </a:rPr>
                        <a:t>Status</a:t>
                      </a:r>
                    </a:p>
                  </a:txBody>
                  <a:tcPr marL="36000" marR="36000" marT="36000" marB="36000">
                    <a:lnR w="12700" cap="flat" cmpd="sng" algn="ctr">
                      <a:solidFill>
                        <a:schemeClr val="bg1"/>
                      </a:solidFill>
                      <a:prstDash val="solid"/>
                      <a:round/>
                      <a:headEnd type="none" w="med" len="med"/>
                      <a:tailEnd type="none" w="med" len="med"/>
                    </a:lnR>
                  </a:tcPr>
                </a:tc>
                <a:tc gridSpan="2">
                  <a:txBody>
                    <a:bodyPr/>
                    <a:lstStyle/>
                    <a:p>
                      <a:pPr algn="ctr"/>
                      <a:r>
                        <a:rPr lang="en-GB" sz="1200" dirty="0">
                          <a:latin typeface="+mn-lt"/>
                        </a:rPr>
                        <a:t>Median </a:t>
                      </a:r>
                      <a:r>
                        <a:rPr lang="en-GB" sz="1200" dirty="0" err="1">
                          <a:latin typeface="+mn-lt"/>
                        </a:rPr>
                        <a:t>PFS</a:t>
                      </a:r>
                      <a:r>
                        <a:rPr lang="en-GB" sz="1200" dirty="0">
                          <a:latin typeface="+mn-lt"/>
                        </a:rPr>
                        <a:t> (95% CI)</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n-GB" sz="1200" dirty="0">
                        <a:latin typeface="+mn-lt"/>
                      </a:endParaRPr>
                    </a:p>
                  </a:txBody>
                  <a:tcPr marL="36000" marR="36000" marT="36000" marB="36000">
                    <a:solidFill>
                      <a:schemeClr val="bg2">
                        <a:lumMod val="50000"/>
                      </a:schemeClr>
                    </a:solidFill>
                  </a:tcPr>
                </a:tc>
                <a:tc rowSpan="2">
                  <a:txBody>
                    <a:bodyPr/>
                    <a:lstStyle/>
                    <a:p>
                      <a:pPr algn="ctr"/>
                      <a:r>
                        <a:rPr lang="en-GB" sz="1200" dirty="0">
                          <a:latin typeface="+mn-lt"/>
                        </a:rPr>
                        <a:t>HR (95% CI)</a:t>
                      </a:r>
                    </a:p>
                  </a:txBody>
                  <a:tcPr marL="36000" marR="36000" marT="36000" marB="3600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3072287342"/>
                  </a:ext>
                </a:extLst>
              </a:tr>
              <a:tr h="203742">
                <a:tc vMerge="1">
                  <a:txBody>
                    <a:bodyPr/>
                    <a:lstStyle/>
                    <a:p>
                      <a:r>
                        <a:rPr lang="en-GB" sz="1200" dirty="0">
                          <a:latin typeface="+mn-lt"/>
                        </a:rPr>
                        <a:t>Biomarker</a:t>
                      </a:r>
                    </a:p>
                  </a:txBody>
                  <a:tcPr marR="36000" marT="36000" marB="36000"/>
                </a:tc>
                <a:tc vMerge="1">
                  <a:txBody>
                    <a:bodyPr/>
                    <a:lstStyle/>
                    <a:p>
                      <a:r>
                        <a:rPr lang="en-GB" sz="1200" dirty="0">
                          <a:latin typeface="+mn-lt"/>
                        </a:rPr>
                        <a:t>Status</a:t>
                      </a:r>
                    </a:p>
                  </a:txBody>
                  <a:tcPr marL="36000" marR="36000" marT="36000" marB="36000"/>
                </a:tc>
                <a:tc>
                  <a:txBody>
                    <a:bodyPr/>
                    <a:lstStyle/>
                    <a:p>
                      <a:pPr algn="ctr"/>
                      <a:r>
                        <a:rPr lang="en-GB" sz="1200" b="1" dirty="0">
                          <a:solidFill>
                            <a:schemeClr val="bg1"/>
                          </a:solidFill>
                          <a:latin typeface="+mn-lt"/>
                        </a:rPr>
                        <a:t>T-</a:t>
                      </a:r>
                      <a:r>
                        <a:rPr lang="en-GB" sz="1200" b="1" dirty="0" err="1">
                          <a:solidFill>
                            <a:schemeClr val="bg1"/>
                          </a:solidFill>
                          <a:latin typeface="+mn-lt"/>
                        </a:rPr>
                        <a:t>DXd</a:t>
                      </a:r>
                      <a:endParaRPr lang="en-GB" sz="1200" b="1" dirty="0">
                        <a:solidFill>
                          <a:schemeClr val="bg1"/>
                        </a:solidFill>
                        <a:latin typeface="+mn-lt"/>
                      </a:endParaRPr>
                    </a:p>
                  </a:txBody>
                  <a:tcPr marL="36000" marR="36000" marT="36000" marB="36000">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2"/>
                    </a:solidFill>
                  </a:tcPr>
                </a:tc>
                <a:tc>
                  <a:txBody>
                    <a:bodyPr/>
                    <a:lstStyle/>
                    <a:p>
                      <a:pPr algn="ctr"/>
                      <a:r>
                        <a:rPr lang="en-GB" sz="1200" b="1" dirty="0" err="1">
                          <a:solidFill>
                            <a:schemeClr val="bg1"/>
                          </a:solidFill>
                          <a:latin typeface="+mn-lt"/>
                        </a:rPr>
                        <a:t>TPC</a:t>
                      </a:r>
                      <a:endParaRPr lang="en-GB" sz="1200" b="1" dirty="0">
                        <a:solidFill>
                          <a:schemeClr val="bg1"/>
                        </a:solidFill>
                        <a:latin typeface="+mn-lt"/>
                      </a:endParaRPr>
                    </a:p>
                  </a:txBody>
                  <a:tcPr marL="36000" marR="36000" marT="36000" marB="3600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2">
                        <a:lumMod val="50000"/>
                      </a:schemeClr>
                    </a:solidFill>
                  </a:tcPr>
                </a:tc>
                <a:tc vMerge="1">
                  <a:txBody>
                    <a:bodyPr/>
                    <a:lstStyle/>
                    <a:p>
                      <a:pPr algn="ctr"/>
                      <a:r>
                        <a:rPr lang="en-GB" sz="1200" dirty="0">
                          <a:latin typeface="+mn-lt"/>
                        </a:rPr>
                        <a:t>HR (95% CI)</a:t>
                      </a:r>
                    </a:p>
                  </a:txBody>
                  <a:tcPr marL="36000" marR="36000" marT="36000" marB="36000"/>
                </a:tc>
                <a:extLst>
                  <a:ext uri="{0D108BD9-81ED-4DB2-BD59-A6C34878D82A}">
                    <a16:rowId xmlns:a16="http://schemas.microsoft.com/office/drawing/2014/main" val="2832825565"/>
                  </a:ext>
                </a:extLst>
              </a:tr>
              <a:tr h="349930">
                <a:tc rowSpan="2">
                  <a:txBody>
                    <a:bodyPr/>
                    <a:lstStyle/>
                    <a:p>
                      <a:r>
                        <a:rPr lang="en-GB" sz="1200" b="1" i="1" dirty="0">
                          <a:latin typeface="+mn-lt"/>
                        </a:rPr>
                        <a:t>PIK3CA</a:t>
                      </a:r>
                    </a:p>
                  </a:txBody>
                  <a:tcPr marT="36000" marB="36000" anchor="ctr">
                    <a:lnB w="28575" cap="flat" cmpd="sng" algn="ctr">
                      <a:solidFill>
                        <a:schemeClr val="bg1"/>
                      </a:solidFill>
                      <a:prstDash val="solid"/>
                      <a:round/>
                      <a:headEnd type="none" w="med" len="med"/>
                      <a:tailEnd type="none" w="med" len="med"/>
                    </a:lnB>
                  </a:tcPr>
                </a:tc>
                <a:tc>
                  <a:txBody>
                    <a:bodyPr/>
                    <a:lstStyle/>
                    <a:p>
                      <a:r>
                        <a:rPr lang="en-GB" sz="1200" dirty="0">
                          <a:latin typeface="+mn-lt"/>
                        </a:rPr>
                        <a:t>WT</a:t>
                      </a:r>
                    </a:p>
                  </a:txBody>
                  <a:tcPr marL="36000" marR="36000" marT="36000" marB="36000" anchor="ctr"/>
                </a:tc>
                <a:tc>
                  <a:txBody>
                    <a:bodyPr/>
                    <a:lstStyle/>
                    <a:p>
                      <a:pPr algn="ctr"/>
                      <a:r>
                        <a:rPr lang="en-GB" sz="1200" dirty="0">
                          <a:latin typeface="+mn-lt"/>
                        </a:rPr>
                        <a:t>10.0 (8.5</a:t>
                      </a:r>
                      <a:r>
                        <a:rPr lang="en-GB" sz="1200" dirty="0">
                          <a:latin typeface="+mn-lt"/>
                          <a:cs typeface="Arial" panose="020B0604020202020204" pitchFamily="34" charset="0"/>
                        </a:rPr>
                        <a:t>–12.2)</a:t>
                      </a:r>
                    </a:p>
                    <a:p>
                      <a:pPr algn="ctr"/>
                      <a:r>
                        <a:rPr lang="en-GB" sz="1200" dirty="0">
                          <a:latin typeface="+mn-lt"/>
                          <a:cs typeface="Arial" panose="020B0604020202020204" pitchFamily="34" charset="0"/>
                        </a:rPr>
                        <a:t>n=177</a:t>
                      </a:r>
                      <a:endParaRPr lang="en-GB" sz="1200" dirty="0">
                        <a:latin typeface="+mn-lt"/>
                      </a:endParaRPr>
                    </a:p>
                  </a:txBody>
                  <a:tcPr marL="36000" marR="36000" marT="36000" marB="36000">
                    <a:lnT w="38100" cap="flat" cmpd="sng" algn="ctr">
                      <a:solidFill>
                        <a:schemeClr val="bg1"/>
                      </a:solidFill>
                      <a:prstDash val="solid"/>
                      <a:round/>
                      <a:headEnd type="none" w="med" len="med"/>
                      <a:tailEnd type="none" w="med" len="med"/>
                    </a:lnT>
                  </a:tcPr>
                </a:tc>
                <a:tc>
                  <a:txBody>
                    <a:bodyPr/>
                    <a:lstStyle/>
                    <a:p>
                      <a:pPr algn="ctr"/>
                      <a:r>
                        <a:rPr lang="en-GB" sz="1200" dirty="0">
                          <a:latin typeface="+mn-lt"/>
                        </a:rPr>
                        <a:t>4.8 (2.9</a:t>
                      </a:r>
                      <a:r>
                        <a:rPr lang="en-GB" sz="1200" dirty="0">
                          <a:latin typeface="+mn-lt"/>
                          <a:cs typeface="Arial" panose="020B0604020202020204" pitchFamily="34" charset="0"/>
                        </a:rPr>
                        <a:t>–8.3)</a:t>
                      </a:r>
                    </a:p>
                    <a:p>
                      <a:pPr algn="ctr"/>
                      <a:r>
                        <a:rPr lang="en-GB" sz="1200" dirty="0">
                          <a:latin typeface="+mn-lt"/>
                          <a:cs typeface="Arial" panose="020B0604020202020204" pitchFamily="34" charset="0"/>
                        </a:rPr>
                        <a:t>n=80</a:t>
                      </a:r>
                      <a:endParaRPr lang="en-GB" sz="1200" dirty="0">
                        <a:latin typeface="+mn-lt"/>
                      </a:endParaRPr>
                    </a:p>
                  </a:txBody>
                  <a:tcPr marL="36000" marR="36000" marT="36000" marB="36000">
                    <a:lnT w="38100"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mn-lt"/>
                        </a:rPr>
                        <a:t>0.50</a:t>
                      </a:r>
                      <a:r>
                        <a:rPr lang="en-GB" sz="1200" dirty="0">
                          <a:latin typeface="+mn-lt"/>
                        </a:rPr>
                        <a:t> </a:t>
                      </a:r>
                      <a:br>
                        <a:rPr lang="en-GB" sz="1200" dirty="0">
                          <a:latin typeface="+mn-lt"/>
                        </a:rPr>
                      </a:br>
                      <a:r>
                        <a:rPr lang="en-GB" sz="1200" dirty="0">
                          <a:latin typeface="+mn-lt"/>
                        </a:rPr>
                        <a:t>(0.35</a:t>
                      </a:r>
                      <a:r>
                        <a:rPr lang="en-GB" sz="1200" dirty="0">
                          <a:latin typeface="+mn-lt"/>
                          <a:cs typeface="Arial" panose="020B0604020202020204" pitchFamily="34" charset="0"/>
                        </a:rPr>
                        <a:t>–0.70)</a:t>
                      </a:r>
                      <a:endParaRPr lang="en-GB" sz="1200" dirty="0">
                        <a:latin typeface="+mn-lt"/>
                      </a:endParaRPr>
                    </a:p>
                  </a:txBody>
                  <a:tcPr marL="36000" marR="36000" marT="36000" marB="36000"/>
                </a:tc>
                <a:extLst>
                  <a:ext uri="{0D108BD9-81ED-4DB2-BD59-A6C34878D82A}">
                    <a16:rowId xmlns:a16="http://schemas.microsoft.com/office/drawing/2014/main" val="369550804"/>
                  </a:ext>
                </a:extLst>
              </a:tr>
              <a:tr h="349930">
                <a:tc vMerge="1">
                  <a:txBody>
                    <a:bodyPr/>
                    <a:lstStyle/>
                    <a:p>
                      <a:pPr marL="0"/>
                      <a:endParaRPr lang="en-GB" sz="1200" dirty="0">
                        <a:latin typeface="+mn-lt"/>
                      </a:endParaRPr>
                    </a:p>
                  </a:txBody>
                  <a:tcPr marT="0" marB="0" anchor="ctr"/>
                </a:tc>
                <a:tc>
                  <a:txBody>
                    <a:bodyPr/>
                    <a:lstStyle/>
                    <a:p>
                      <a:r>
                        <a:rPr lang="en-GB" sz="1200" dirty="0">
                          <a:latin typeface="+mn-lt"/>
                        </a:rPr>
                        <a:t>Mut</a:t>
                      </a:r>
                    </a:p>
                  </a:txBody>
                  <a:tcPr marL="36000" marR="36000" marT="36000" marB="36000" anchor="ctr">
                    <a:lnB w="28575" cap="flat" cmpd="sng" algn="ctr">
                      <a:solidFill>
                        <a:schemeClr val="bg1"/>
                      </a:solidFill>
                      <a:prstDash val="solid"/>
                      <a:round/>
                      <a:headEnd type="none" w="med" len="med"/>
                      <a:tailEnd type="none" w="med" len="med"/>
                    </a:lnB>
                  </a:tcPr>
                </a:tc>
                <a:tc>
                  <a:txBody>
                    <a:bodyPr/>
                    <a:lstStyle/>
                    <a:p>
                      <a:pPr algn="ctr"/>
                      <a:r>
                        <a:rPr lang="en-GB" sz="1200" dirty="0">
                          <a:latin typeface="+mn-lt"/>
                        </a:rPr>
                        <a:t>9.7 (7.5</a:t>
                      </a:r>
                      <a:r>
                        <a:rPr lang="en-GB" sz="1200" dirty="0">
                          <a:latin typeface="+mn-lt"/>
                          <a:cs typeface="Arial" panose="020B0604020202020204" pitchFamily="34" charset="0"/>
                        </a:rPr>
                        <a:t>–12.3)</a:t>
                      </a:r>
                    </a:p>
                    <a:p>
                      <a:pPr algn="ctr"/>
                      <a:r>
                        <a:rPr lang="en-GB" sz="1200" dirty="0">
                          <a:latin typeface="+mn-lt"/>
                          <a:cs typeface="Arial" panose="020B0604020202020204" pitchFamily="34" charset="0"/>
                        </a:rPr>
                        <a:t>n=100</a:t>
                      </a:r>
                      <a:endParaRPr lang="en-GB" sz="1200" dirty="0">
                        <a:latin typeface="+mn-lt"/>
                      </a:endParaRPr>
                    </a:p>
                  </a:txBody>
                  <a:tcPr marL="36000" marR="36000" marT="36000" marB="36000">
                    <a:lnB w="28575" cap="flat" cmpd="sng" algn="ctr">
                      <a:solidFill>
                        <a:schemeClr val="bg1"/>
                      </a:solidFill>
                      <a:prstDash val="solid"/>
                      <a:round/>
                      <a:headEnd type="none" w="med" len="med"/>
                      <a:tailEnd type="none" w="med" len="med"/>
                    </a:lnB>
                  </a:tcPr>
                </a:tc>
                <a:tc>
                  <a:txBody>
                    <a:bodyPr/>
                    <a:lstStyle/>
                    <a:p>
                      <a:pPr algn="ctr"/>
                      <a:r>
                        <a:rPr lang="en-GB" sz="1200" dirty="0">
                          <a:latin typeface="+mn-lt"/>
                        </a:rPr>
                        <a:t>6.2 (5.3</a:t>
                      </a:r>
                      <a:r>
                        <a:rPr lang="en-GB" sz="1200" dirty="0">
                          <a:latin typeface="+mn-lt"/>
                          <a:cs typeface="Arial" panose="020B0604020202020204" pitchFamily="34" charset="0"/>
                        </a:rPr>
                        <a:t>–7.8)</a:t>
                      </a:r>
                    </a:p>
                    <a:p>
                      <a:pPr algn="ctr"/>
                      <a:r>
                        <a:rPr lang="en-GB" sz="1200" dirty="0">
                          <a:latin typeface="+mn-lt"/>
                          <a:cs typeface="Arial" panose="020B0604020202020204" pitchFamily="34" charset="0"/>
                        </a:rPr>
                        <a:t>n=57</a:t>
                      </a:r>
                      <a:endParaRPr lang="en-GB" sz="1200" dirty="0">
                        <a:latin typeface="+mn-lt"/>
                      </a:endParaRPr>
                    </a:p>
                  </a:txBody>
                  <a:tcPr marL="36000" marR="36000" marT="36000" marB="36000">
                    <a:lnB w="2857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mn-lt"/>
                        </a:rPr>
                        <a:t>0.60 </a:t>
                      </a:r>
                      <a:br>
                        <a:rPr lang="en-GB" sz="1200" dirty="0">
                          <a:latin typeface="+mn-lt"/>
                        </a:rPr>
                      </a:br>
                      <a:r>
                        <a:rPr lang="en-GB" sz="1200" dirty="0">
                          <a:latin typeface="+mn-lt"/>
                        </a:rPr>
                        <a:t>(0.40</a:t>
                      </a:r>
                      <a:r>
                        <a:rPr lang="en-GB" sz="1200" dirty="0">
                          <a:latin typeface="+mn-lt"/>
                          <a:cs typeface="Arial" panose="020B0604020202020204" pitchFamily="34" charset="0"/>
                        </a:rPr>
                        <a:t>–0.91)</a:t>
                      </a:r>
                      <a:endParaRPr lang="en-GB" sz="1200" dirty="0">
                        <a:latin typeface="+mn-lt"/>
                      </a:endParaRPr>
                    </a:p>
                  </a:txBody>
                  <a:tcPr marL="36000" marR="36000" marT="36000" marB="36000">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95550806"/>
                  </a:ext>
                </a:extLst>
              </a:tr>
              <a:tr h="349930">
                <a:tc rowSpan="2">
                  <a:txBody>
                    <a:bodyPr/>
                    <a:lstStyle/>
                    <a:p>
                      <a:pPr marL="0"/>
                      <a:r>
                        <a:rPr lang="en-GB" sz="1200" b="1" i="1" dirty="0">
                          <a:latin typeface="+mn-lt"/>
                        </a:rPr>
                        <a:t>ESR1</a:t>
                      </a:r>
                    </a:p>
                  </a:txBody>
                  <a:tcPr marT="36000" marB="36000" anchor="ct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E9EAED"/>
                    </a:solidFill>
                  </a:tcPr>
                </a:tc>
                <a:tc>
                  <a:txBody>
                    <a:bodyPr/>
                    <a:lstStyle/>
                    <a:p>
                      <a:r>
                        <a:rPr lang="en-GB" sz="1200" dirty="0">
                          <a:latin typeface="+mn-lt"/>
                        </a:rPr>
                        <a:t>WT</a:t>
                      </a:r>
                    </a:p>
                  </a:txBody>
                  <a:tcPr marL="36000" marR="36000" marT="36000" marB="36000" anchor="ctr">
                    <a:lnT w="28575" cap="flat" cmpd="sng" algn="ctr">
                      <a:solidFill>
                        <a:schemeClr val="bg1"/>
                      </a:solidFill>
                      <a:prstDash val="solid"/>
                      <a:round/>
                      <a:headEnd type="none" w="med" len="med"/>
                      <a:tailEnd type="none" w="med" len="med"/>
                    </a:lnT>
                  </a:tcPr>
                </a:tc>
                <a:tc>
                  <a:txBody>
                    <a:bodyPr/>
                    <a:lstStyle/>
                    <a:p>
                      <a:pPr algn="ctr"/>
                      <a:r>
                        <a:rPr lang="en-GB" sz="1200" dirty="0">
                          <a:latin typeface="+mn-lt"/>
                        </a:rPr>
                        <a:t>10.0 (8.3</a:t>
                      </a:r>
                      <a:r>
                        <a:rPr lang="en-GB" sz="1200" dirty="0">
                          <a:latin typeface="+mn-lt"/>
                          <a:cs typeface="Arial" panose="020B0604020202020204" pitchFamily="34" charset="0"/>
                        </a:rPr>
                        <a:t>–12.6)</a:t>
                      </a:r>
                    </a:p>
                    <a:p>
                      <a:pPr algn="ctr"/>
                      <a:r>
                        <a:rPr lang="en-GB" sz="1200" dirty="0">
                          <a:latin typeface="+mn-lt"/>
                          <a:cs typeface="Arial" panose="020B0604020202020204" pitchFamily="34" charset="0"/>
                        </a:rPr>
                        <a:t>n=135</a:t>
                      </a:r>
                      <a:endParaRPr lang="en-GB" sz="1200" dirty="0">
                        <a:latin typeface="+mn-lt"/>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GB" sz="1200" dirty="0">
                          <a:latin typeface="+mn-lt"/>
                        </a:rPr>
                        <a:t>5.3 (4.0</a:t>
                      </a:r>
                      <a:r>
                        <a:rPr lang="en-GB" sz="1200" dirty="0">
                          <a:latin typeface="+mn-lt"/>
                          <a:cs typeface="Arial" panose="020B0604020202020204" pitchFamily="34" charset="0"/>
                        </a:rPr>
                        <a:t>–7.8)</a:t>
                      </a:r>
                    </a:p>
                    <a:p>
                      <a:pPr algn="ctr"/>
                      <a:r>
                        <a:rPr lang="en-GB" sz="1200" dirty="0">
                          <a:latin typeface="+mn-lt"/>
                          <a:cs typeface="Arial" panose="020B0604020202020204" pitchFamily="34" charset="0"/>
                        </a:rPr>
                        <a:t>n=63</a:t>
                      </a:r>
                      <a:endParaRPr lang="en-GB" sz="1200" dirty="0">
                        <a:latin typeface="+mn-lt"/>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mn-lt"/>
                        </a:rPr>
                        <a:t>0.43 </a:t>
                      </a:r>
                      <a:br>
                        <a:rPr lang="en-GB" sz="1200" dirty="0">
                          <a:latin typeface="+mn-lt"/>
                        </a:rPr>
                      </a:br>
                      <a:r>
                        <a:rPr lang="en-GB" sz="1200" dirty="0">
                          <a:latin typeface="+mn-lt"/>
                        </a:rPr>
                        <a:t>(0.29</a:t>
                      </a:r>
                      <a:r>
                        <a:rPr lang="en-GB" sz="1200" dirty="0">
                          <a:latin typeface="+mn-lt"/>
                          <a:cs typeface="Arial" panose="020B0604020202020204" pitchFamily="34" charset="0"/>
                        </a:rPr>
                        <a:t>–0.62)</a:t>
                      </a:r>
                      <a:endParaRPr lang="en-GB" sz="1200" dirty="0">
                        <a:latin typeface="+mn-lt"/>
                      </a:endParaRPr>
                    </a:p>
                  </a:txBody>
                  <a:tcPr marL="36000" marR="36000" marT="36000" marB="36000">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901201001"/>
                  </a:ext>
                </a:extLst>
              </a:tr>
              <a:tr h="349930">
                <a:tc vMerge="1">
                  <a:txBody>
                    <a:bodyPr/>
                    <a:lstStyle/>
                    <a:p>
                      <a:pPr marL="0"/>
                      <a:endParaRPr lang="en-GB" sz="1200" baseline="0" dirty="0">
                        <a:latin typeface="+mn-lt"/>
                      </a:endParaRPr>
                    </a:p>
                  </a:txBody>
                  <a:tcPr marT="0" marB="0" anchor="ctr"/>
                </a:tc>
                <a:tc>
                  <a:txBody>
                    <a:bodyPr/>
                    <a:lstStyle/>
                    <a:p>
                      <a:r>
                        <a:rPr lang="en-GB" sz="1200" dirty="0">
                          <a:latin typeface="+mn-lt"/>
                        </a:rPr>
                        <a:t>Mut</a:t>
                      </a:r>
                    </a:p>
                  </a:txBody>
                  <a:tcPr marL="36000" marR="36000" marT="36000" marB="36000" anchor="ctr">
                    <a:lnB w="28575" cap="flat" cmpd="sng" algn="ctr">
                      <a:solidFill>
                        <a:schemeClr val="bg1"/>
                      </a:solidFill>
                      <a:prstDash val="solid"/>
                      <a:round/>
                      <a:headEnd type="none" w="med" len="med"/>
                      <a:tailEnd type="none" w="med" len="med"/>
                    </a:lnB>
                  </a:tcPr>
                </a:tc>
                <a:tc>
                  <a:txBody>
                    <a:bodyPr/>
                    <a:lstStyle/>
                    <a:p>
                      <a:pPr algn="ctr"/>
                      <a:r>
                        <a:rPr lang="en-GB" sz="1200" dirty="0">
                          <a:latin typeface="+mn-lt"/>
                        </a:rPr>
                        <a:t>9.8 (8.2</a:t>
                      </a:r>
                      <a:r>
                        <a:rPr lang="en-GB" sz="1200" dirty="0">
                          <a:latin typeface="+mn-lt"/>
                          <a:cs typeface="Arial" panose="020B0604020202020204" pitchFamily="34" charset="0"/>
                        </a:rPr>
                        <a:t>–12.0)</a:t>
                      </a:r>
                    </a:p>
                    <a:p>
                      <a:pPr algn="ctr"/>
                      <a:r>
                        <a:rPr lang="en-GB" sz="1200" dirty="0">
                          <a:latin typeface="+mn-lt"/>
                          <a:cs typeface="Arial" panose="020B0604020202020204" pitchFamily="34" charset="0"/>
                        </a:rPr>
                        <a:t>n=142</a:t>
                      </a:r>
                      <a:endParaRPr lang="en-GB" sz="1200" dirty="0">
                        <a:latin typeface="+mn-lt"/>
                      </a:endParaRPr>
                    </a:p>
                  </a:txBody>
                  <a:tcPr marL="36000" marR="36000" marT="36000" marB="36000">
                    <a:lnB w="28575" cap="flat" cmpd="sng" algn="ctr">
                      <a:solidFill>
                        <a:schemeClr val="bg1"/>
                      </a:solidFill>
                      <a:prstDash val="solid"/>
                      <a:round/>
                      <a:headEnd type="none" w="med" len="med"/>
                      <a:tailEnd type="none" w="med" len="med"/>
                    </a:lnB>
                  </a:tcPr>
                </a:tc>
                <a:tc>
                  <a:txBody>
                    <a:bodyPr/>
                    <a:lstStyle/>
                    <a:p>
                      <a:pPr algn="ctr"/>
                      <a:r>
                        <a:rPr lang="en-GB" sz="1200" dirty="0">
                          <a:latin typeface="+mn-lt"/>
                        </a:rPr>
                        <a:t>6.9 (4.3</a:t>
                      </a:r>
                      <a:r>
                        <a:rPr lang="en-GB" sz="1200" dirty="0">
                          <a:latin typeface="+mn-lt"/>
                          <a:cs typeface="Arial" panose="020B0604020202020204" pitchFamily="34" charset="0"/>
                        </a:rPr>
                        <a:t>–10.7)</a:t>
                      </a:r>
                    </a:p>
                    <a:p>
                      <a:pPr algn="ctr"/>
                      <a:r>
                        <a:rPr lang="en-GB" sz="1200" dirty="0">
                          <a:latin typeface="+mn-lt"/>
                          <a:cs typeface="Arial" panose="020B0604020202020204" pitchFamily="34" charset="0"/>
                        </a:rPr>
                        <a:t>n=74</a:t>
                      </a:r>
                      <a:endParaRPr lang="en-GB" sz="1200" dirty="0">
                        <a:latin typeface="+mn-lt"/>
                      </a:endParaRPr>
                    </a:p>
                  </a:txBody>
                  <a:tcPr marL="36000" marR="36000" marT="36000" marB="36000">
                    <a:lnB w="28575" cap="flat" cmpd="sng" algn="ctr">
                      <a:solidFill>
                        <a:schemeClr val="bg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dirty="0">
                          <a:latin typeface="+mn-lt"/>
                        </a:rPr>
                        <a:t>0.67 </a:t>
                      </a:r>
                      <a:br>
                        <a:rPr lang="en-GB" sz="1200" dirty="0">
                          <a:latin typeface="+mn-lt"/>
                        </a:rPr>
                      </a:br>
                      <a:r>
                        <a:rPr lang="en-GB" sz="1200" dirty="0">
                          <a:latin typeface="+mn-lt"/>
                        </a:rPr>
                        <a:t>(0.47</a:t>
                      </a:r>
                      <a:r>
                        <a:rPr lang="en-GB" sz="1200" dirty="0">
                          <a:latin typeface="+mn-lt"/>
                          <a:cs typeface="Arial" panose="020B0604020202020204" pitchFamily="34" charset="0"/>
                        </a:rPr>
                        <a:t>–0.97)</a:t>
                      </a:r>
                      <a:endParaRPr lang="en-GB" sz="1200" dirty="0">
                        <a:latin typeface="+mn-lt"/>
                      </a:endParaRPr>
                    </a:p>
                  </a:txBody>
                  <a:tcPr marL="36000" marR="36000" marT="36000" marB="36000">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932865419"/>
                  </a:ext>
                </a:extLst>
              </a:tr>
              <a:tr h="349930">
                <a:tc rowSpan="3">
                  <a:txBody>
                    <a:bodyPr/>
                    <a:lstStyle/>
                    <a:p>
                      <a:pPr marL="0"/>
                      <a:r>
                        <a:rPr lang="en-GB" sz="1200" b="1" dirty="0">
                          <a:latin typeface="+mn-lt"/>
                        </a:rPr>
                        <a:t>Intrinsic subtype</a:t>
                      </a:r>
                    </a:p>
                  </a:txBody>
                  <a:tcPr marT="36000" marB="36000" anchor="ctr">
                    <a:lnT w="28575" cap="flat" cmpd="sng" algn="ctr">
                      <a:solidFill>
                        <a:schemeClr val="bg1"/>
                      </a:solidFill>
                      <a:prstDash val="solid"/>
                      <a:round/>
                      <a:headEnd type="none" w="med" len="med"/>
                      <a:tailEnd type="none" w="med" len="med"/>
                    </a:lnT>
                  </a:tcPr>
                </a:tc>
                <a:tc>
                  <a:txBody>
                    <a:bodyPr/>
                    <a:lstStyle/>
                    <a:p>
                      <a:r>
                        <a:rPr lang="en-GB" sz="1200" dirty="0">
                          <a:latin typeface="+mn-lt"/>
                        </a:rPr>
                        <a:t>HER2</a:t>
                      </a:r>
                    </a:p>
                  </a:txBody>
                  <a:tcPr marL="36000" marR="36000" marT="36000" marB="36000" anchor="ctr">
                    <a:lnT w="28575" cap="flat" cmpd="sng" algn="ctr">
                      <a:solidFill>
                        <a:schemeClr val="bg1"/>
                      </a:solidFill>
                      <a:prstDash val="solid"/>
                      <a:round/>
                      <a:headEnd type="none" w="med" len="med"/>
                      <a:tailEnd type="none" w="med" len="med"/>
                    </a:lnT>
                  </a:tcPr>
                </a:tc>
                <a:tc>
                  <a:txBody>
                    <a:bodyPr/>
                    <a:lstStyle/>
                    <a:p>
                      <a:pPr algn="ctr"/>
                      <a:r>
                        <a:rPr lang="en-GB" sz="1200" dirty="0">
                          <a:latin typeface="+mn-lt"/>
                        </a:rPr>
                        <a:t>11.0 (6.6</a:t>
                      </a:r>
                      <a:r>
                        <a:rPr lang="en-GB" sz="1200" dirty="0">
                          <a:latin typeface="+mn-lt"/>
                          <a:cs typeface="Arial" panose="020B0604020202020204" pitchFamily="34" charset="0"/>
                        </a:rPr>
                        <a:t>–NA)</a:t>
                      </a:r>
                    </a:p>
                    <a:p>
                      <a:pPr algn="ctr"/>
                      <a:r>
                        <a:rPr lang="en-GB" sz="1200" dirty="0">
                          <a:latin typeface="+mn-lt"/>
                          <a:cs typeface="Arial" panose="020B0604020202020204" pitchFamily="34" charset="0"/>
                        </a:rPr>
                        <a:t>n=20</a:t>
                      </a:r>
                      <a:endParaRPr lang="en-GB" sz="1200" dirty="0">
                        <a:latin typeface="+mn-lt"/>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algn="ctr"/>
                      <a:r>
                        <a:rPr lang="en-GB" sz="1200" dirty="0">
                          <a:latin typeface="+mn-lt"/>
                        </a:rPr>
                        <a:t>2.7 (1.4</a:t>
                      </a:r>
                      <a:r>
                        <a:rPr lang="en-GB" sz="1200" dirty="0">
                          <a:latin typeface="+mn-lt"/>
                          <a:cs typeface="Arial" panose="020B0604020202020204" pitchFamily="34" charset="0"/>
                        </a:rPr>
                        <a:t>–5.9)</a:t>
                      </a:r>
                    </a:p>
                    <a:p>
                      <a:pPr algn="ctr"/>
                      <a:r>
                        <a:rPr lang="en-GB" sz="1200" dirty="0">
                          <a:latin typeface="+mn-lt"/>
                          <a:cs typeface="Arial" panose="020B0604020202020204" pitchFamily="34" charset="0"/>
                        </a:rPr>
                        <a:t>n=12</a:t>
                      </a:r>
                      <a:endParaRPr lang="en-GB" sz="1200" dirty="0">
                        <a:latin typeface="+mn-lt"/>
                      </a:endParaRPr>
                    </a:p>
                  </a:txBody>
                  <a:tcPr marL="36000" marR="36000" marT="36000" marB="36000">
                    <a:lnT w="28575" cap="flat" cmpd="sng" algn="ctr">
                      <a:solidFill>
                        <a:schemeClr val="bg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mn-lt"/>
                        </a:rPr>
                        <a:t>0.15 </a:t>
                      </a:r>
                      <a:br>
                        <a:rPr lang="en-GB" sz="1200" dirty="0">
                          <a:latin typeface="+mn-lt"/>
                        </a:rPr>
                      </a:br>
                      <a:r>
                        <a:rPr lang="en-GB" sz="1200" dirty="0">
                          <a:latin typeface="+mn-lt"/>
                        </a:rPr>
                        <a:t>(0.05</a:t>
                      </a:r>
                      <a:r>
                        <a:rPr lang="en-GB" sz="1200" dirty="0">
                          <a:latin typeface="+mn-lt"/>
                          <a:cs typeface="Arial" panose="020B0604020202020204" pitchFamily="34" charset="0"/>
                        </a:rPr>
                        <a:t>–0.40)</a:t>
                      </a:r>
                      <a:endParaRPr lang="en-GB" sz="1200" dirty="0">
                        <a:latin typeface="+mn-lt"/>
                      </a:endParaRPr>
                    </a:p>
                  </a:txBody>
                  <a:tcPr marL="36000" marR="36000" marT="36000" marB="36000">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746573763"/>
                  </a:ext>
                </a:extLst>
              </a:tr>
              <a:tr h="349930">
                <a:tc vMerge="1">
                  <a:txBody>
                    <a:bodyPr/>
                    <a:lstStyle/>
                    <a:p>
                      <a:pPr marL="0"/>
                      <a:endParaRPr lang="en-GB" sz="1200" dirty="0">
                        <a:latin typeface="+mn-lt"/>
                      </a:endParaRPr>
                    </a:p>
                  </a:txBody>
                  <a:tcPr marT="0" marB="0" anchor="ctr"/>
                </a:tc>
                <a:tc>
                  <a:txBody>
                    <a:bodyPr/>
                    <a:lstStyle/>
                    <a:p>
                      <a:r>
                        <a:rPr lang="en-GB" sz="1200" dirty="0">
                          <a:latin typeface="+mn-lt"/>
                        </a:rPr>
                        <a:t>Luminal A</a:t>
                      </a:r>
                    </a:p>
                  </a:txBody>
                  <a:tcPr marL="36000" marR="36000" marT="36000" marB="36000" anchor="ctr"/>
                </a:tc>
                <a:tc>
                  <a:txBody>
                    <a:bodyPr/>
                    <a:lstStyle/>
                    <a:p>
                      <a:pPr algn="ctr"/>
                      <a:r>
                        <a:rPr lang="en-GB" sz="1200" dirty="0">
                          <a:latin typeface="+mn-lt"/>
                        </a:rPr>
                        <a:t>13.0 (10.1</a:t>
                      </a:r>
                      <a:r>
                        <a:rPr lang="en-GB" sz="1200" dirty="0">
                          <a:latin typeface="+mn-lt"/>
                          <a:cs typeface="Arial" panose="020B0604020202020204" pitchFamily="34" charset="0"/>
                        </a:rPr>
                        <a:t>–16.4)</a:t>
                      </a:r>
                    </a:p>
                    <a:p>
                      <a:pPr algn="ctr"/>
                      <a:r>
                        <a:rPr lang="en-GB" sz="1200" dirty="0">
                          <a:latin typeface="+mn-lt"/>
                          <a:cs typeface="Arial" panose="020B0604020202020204" pitchFamily="34" charset="0"/>
                        </a:rPr>
                        <a:t>n=92</a:t>
                      </a:r>
                      <a:endParaRPr lang="en-GB" sz="1200" dirty="0">
                        <a:latin typeface="+mn-lt"/>
                      </a:endParaRPr>
                    </a:p>
                  </a:txBody>
                  <a:tcPr marL="36000" marR="36000" marT="36000" marB="36000"/>
                </a:tc>
                <a:tc>
                  <a:txBody>
                    <a:bodyPr/>
                    <a:lstStyle/>
                    <a:p>
                      <a:pPr algn="ctr"/>
                      <a:r>
                        <a:rPr lang="en-GB" sz="1200" dirty="0">
                          <a:latin typeface="+mn-lt"/>
                        </a:rPr>
                        <a:t>7.8 (5.4</a:t>
                      </a:r>
                      <a:r>
                        <a:rPr lang="en-GB" sz="1200" dirty="0">
                          <a:latin typeface="+mn-lt"/>
                          <a:cs typeface="Arial" panose="020B0604020202020204" pitchFamily="34" charset="0"/>
                        </a:rPr>
                        <a:t>–12.4)</a:t>
                      </a:r>
                    </a:p>
                    <a:p>
                      <a:pPr algn="ctr"/>
                      <a:r>
                        <a:rPr lang="en-GB" sz="1200" dirty="0">
                          <a:latin typeface="+mn-lt"/>
                          <a:cs typeface="Arial" panose="020B0604020202020204" pitchFamily="34" charset="0"/>
                        </a:rPr>
                        <a:t>n=48</a:t>
                      </a:r>
                      <a:endParaRPr lang="en-GB" sz="1200" dirty="0">
                        <a:latin typeface="+mn-lt"/>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mn-lt"/>
                        </a:rPr>
                        <a:t>0.57 </a:t>
                      </a:r>
                      <a:br>
                        <a:rPr lang="en-GB" sz="1200" dirty="0">
                          <a:latin typeface="+mn-lt"/>
                        </a:rPr>
                      </a:br>
                      <a:r>
                        <a:rPr lang="en-GB" sz="1200" dirty="0">
                          <a:latin typeface="+mn-lt"/>
                        </a:rPr>
                        <a:t>(0.36</a:t>
                      </a:r>
                      <a:r>
                        <a:rPr lang="en-GB" sz="1200" dirty="0">
                          <a:latin typeface="+mn-lt"/>
                          <a:cs typeface="Arial" panose="020B0604020202020204" pitchFamily="34" charset="0"/>
                        </a:rPr>
                        <a:t>–0.89)</a:t>
                      </a:r>
                      <a:endParaRPr lang="en-GB" sz="1200" dirty="0">
                        <a:latin typeface="+mn-lt"/>
                      </a:endParaRPr>
                    </a:p>
                  </a:txBody>
                  <a:tcPr marL="36000" marR="36000" marT="36000" marB="36000"/>
                </a:tc>
                <a:extLst>
                  <a:ext uri="{0D108BD9-81ED-4DB2-BD59-A6C34878D82A}">
                    <a16:rowId xmlns:a16="http://schemas.microsoft.com/office/drawing/2014/main" val="3027240557"/>
                  </a:ext>
                </a:extLst>
              </a:tr>
              <a:tr h="349930">
                <a:tc vMerge="1">
                  <a:txBody>
                    <a:bodyPr/>
                    <a:lstStyle/>
                    <a:p>
                      <a:pPr marL="0"/>
                      <a:endParaRPr lang="en-GB" sz="1200" dirty="0">
                        <a:latin typeface="+mn-lt"/>
                      </a:endParaRPr>
                    </a:p>
                  </a:txBody>
                  <a:tcPr marT="36000" marB="36000" anchor="ctr"/>
                </a:tc>
                <a:tc>
                  <a:txBody>
                    <a:bodyPr/>
                    <a:lstStyle/>
                    <a:p>
                      <a:r>
                        <a:rPr lang="en-GB" sz="1200" dirty="0">
                          <a:latin typeface="+mn-lt"/>
                        </a:rPr>
                        <a:t>Luminal B</a:t>
                      </a:r>
                    </a:p>
                  </a:txBody>
                  <a:tcPr marL="36000" marR="36000" marT="36000" marB="36000" anchor="ctr"/>
                </a:tc>
                <a:tc>
                  <a:txBody>
                    <a:bodyPr/>
                    <a:lstStyle/>
                    <a:p>
                      <a:pPr algn="ctr"/>
                      <a:r>
                        <a:rPr lang="en-GB" sz="1200" dirty="0">
                          <a:latin typeface="+mn-lt"/>
                        </a:rPr>
                        <a:t>8.7 (6.9</a:t>
                      </a:r>
                      <a:r>
                        <a:rPr lang="en-GB" sz="1200" dirty="0">
                          <a:latin typeface="+mn-lt"/>
                          <a:cs typeface="Arial" panose="020B0604020202020204" pitchFamily="34" charset="0"/>
                        </a:rPr>
                        <a:t>–11.1)</a:t>
                      </a:r>
                    </a:p>
                    <a:p>
                      <a:pPr algn="ctr"/>
                      <a:r>
                        <a:rPr lang="en-GB" sz="1200" dirty="0">
                          <a:latin typeface="+mn-lt"/>
                          <a:cs typeface="Arial" panose="020B0604020202020204" pitchFamily="34" charset="0"/>
                        </a:rPr>
                        <a:t>n=107</a:t>
                      </a:r>
                      <a:endParaRPr lang="en-GB" sz="1200" dirty="0">
                        <a:latin typeface="+mn-lt"/>
                      </a:endParaRPr>
                    </a:p>
                  </a:txBody>
                  <a:tcPr marL="36000" marR="36000" marT="36000" marB="36000"/>
                </a:tc>
                <a:tc>
                  <a:txBody>
                    <a:bodyPr/>
                    <a:lstStyle/>
                    <a:p>
                      <a:pPr algn="ctr"/>
                      <a:r>
                        <a:rPr lang="en-GB" sz="1200" dirty="0">
                          <a:latin typeface="+mn-lt"/>
                        </a:rPr>
                        <a:t>4.8 (2.7</a:t>
                      </a:r>
                      <a:r>
                        <a:rPr lang="en-GB" sz="1200" dirty="0">
                          <a:latin typeface="+mn-lt"/>
                          <a:cs typeface="Arial" panose="020B0604020202020204" pitchFamily="34" charset="0"/>
                        </a:rPr>
                        <a:t>–8.3)</a:t>
                      </a:r>
                    </a:p>
                    <a:p>
                      <a:pPr algn="ctr"/>
                      <a:r>
                        <a:rPr lang="en-GB" sz="1200" dirty="0">
                          <a:latin typeface="+mn-lt"/>
                          <a:cs typeface="Arial" panose="020B0604020202020204" pitchFamily="34" charset="0"/>
                        </a:rPr>
                        <a:t>n=39</a:t>
                      </a:r>
                      <a:endParaRPr lang="en-GB" sz="1200" dirty="0">
                        <a:latin typeface="+mn-lt"/>
                      </a:endParaRPr>
                    </a:p>
                  </a:txBody>
                  <a:tcPr marL="36000" marR="36000" marT="36000" marB="36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1" dirty="0">
                          <a:latin typeface="+mn-lt"/>
                        </a:rPr>
                        <a:t>0.60 </a:t>
                      </a:r>
                      <a:br>
                        <a:rPr lang="en-GB" sz="1200" dirty="0">
                          <a:latin typeface="+mn-lt"/>
                        </a:rPr>
                      </a:br>
                      <a:r>
                        <a:rPr lang="en-GB" sz="1200" dirty="0">
                          <a:latin typeface="+mn-lt"/>
                        </a:rPr>
                        <a:t>(0.40</a:t>
                      </a:r>
                      <a:r>
                        <a:rPr lang="en-GB" sz="1200" dirty="0">
                          <a:latin typeface="+mn-lt"/>
                          <a:cs typeface="Arial" panose="020B0604020202020204" pitchFamily="34" charset="0"/>
                        </a:rPr>
                        <a:t>–0.92)</a:t>
                      </a:r>
                      <a:endParaRPr lang="en-GB" sz="1200" dirty="0">
                        <a:latin typeface="+mn-lt"/>
                      </a:endParaRPr>
                    </a:p>
                  </a:txBody>
                  <a:tcPr marL="36000" marR="36000" marT="36000" marB="36000"/>
                </a:tc>
                <a:extLst>
                  <a:ext uri="{0D108BD9-81ED-4DB2-BD59-A6C34878D82A}">
                    <a16:rowId xmlns:a16="http://schemas.microsoft.com/office/drawing/2014/main" val="2216567431"/>
                  </a:ext>
                </a:extLst>
              </a:tr>
            </a:tbl>
          </a:graphicData>
        </a:graphic>
      </p:graphicFrame>
      <p:sp>
        <p:nvSpPr>
          <p:cNvPr id="7" name="TextBox 6">
            <a:extLst>
              <a:ext uri="{FF2B5EF4-FFF2-40B4-BE49-F238E27FC236}">
                <a16:creationId xmlns:a16="http://schemas.microsoft.com/office/drawing/2014/main" id="{8F3F6743-784C-DBC4-ACAA-5F31831D410F}"/>
              </a:ext>
            </a:extLst>
          </p:cNvPr>
          <p:cNvSpPr txBox="1"/>
          <p:nvPr/>
        </p:nvSpPr>
        <p:spPr>
          <a:xfrm>
            <a:off x="194631" y="1959013"/>
            <a:ext cx="5335876"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GB" sz="1800" b="1" i="0" u="none" strike="noStrike" kern="1200" cap="none" spc="0" normalizeH="0" baseline="0" noProof="0" dirty="0" err="1">
                <a:ln>
                  <a:noFill/>
                </a:ln>
                <a:solidFill>
                  <a:srgbClr val="223341"/>
                </a:solidFill>
                <a:effectLst/>
                <a:uLnTx/>
                <a:uFillTx/>
                <a:latin typeface="Calibri" panose="020F0502020204030204"/>
                <a:ea typeface="MS PGothic" charset="0"/>
                <a:cs typeface="+mn-cs"/>
              </a:rPr>
              <a:t>PFS</a:t>
            </a:r>
            <a:r>
              <a:rPr kumimoji="0" lang="en-GB" sz="1800" b="1" i="0" u="none" strike="noStrike" kern="1200" cap="none" spc="0" normalizeH="0" baseline="0" noProof="0" dirty="0">
                <a:ln>
                  <a:noFill/>
                </a:ln>
                <a:solidFill>
                  <a:srgbClr val="223341"/>
                </a:solidFill>
                <a:effectLst/>
                <a:uLnTx/>
                <a:uFillTx/>
                <a:latin typeface="Calibri" panose="020F0502020204030204"/>
                <a:ea typeface="MS PGothic" charset="0"/>
                <a:cs typeface="+mn-cs"/>
              </a:rPr>
              <a:t> according to baseline biomarker status</a:t>
            </a:r>
          </a:p>
        </p:txBody>
      </p:sp>
      <p:sp>
        <p:nvSpPr>
          <p:cNvPr id="9" name="TextBox 8">
            <a:extLst>
              <a:ext uri="{FF2B5EF4-FFF2-40B4-BE49-F238E27FC236}">
                <a16:creationId xmlns:a16="http://schemas.microsoft.com/office/drawing/2014/main" id="{19F8ECD0-2CF6-3F6C-FED9-E6DCBE231E4B}"/>
              </a:ext>
            </a:extLst>
          </p:cNvPr>
          <p:cNvSpPr txBox="1"/>
          <p:nvPr/>
        </p:nvSpPr>
        <p:spPr>
          <a:xfrm>
            <a:off x="8685669"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29075887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078F72-3078-8B4D-8827-26391B53085E}"/>
              </a:ext>
            </a:extLst>
          </p:cNvPr>
          <p:cNvSpPr>
            <a:spLocks noGrp="1"/>
          </p:cNvSpPr>
          <p:nvPr>
            <p:ph idx="1"/>
          </p:nvPr>
        </p:nvSpPr>
        <p:spPr>
          <a:xfrm>
            <a:off x="508000" y="1198761"/>
            <a:ext cx="10972800" cy="4890545"/>
          </a:xfrm>
        </p:spPr>
        <p:txBody>
          <a:bodyPr/>
          <a:lstStyle/>
          <a:p>
            <a:pPr marL="0" indent="0">
              <a:buClr>
                <a:schemeClr val="tx1">
                  <a:lumMod val="65000"/>
                  <a:lumOff val="35000"/>
                </a:schemeClr>
              </a:buClr>
              <a:buNone/>
            </a:pPr>
            <a:r>
              <a:rPr lang="en-US" sz="2133" b="1"/>
              <a:t>Randomized, phase 3, open-label, global study (NCT05104866)</a:t>
            </a:r>
          </a:p>
        </p:txBody>
      </p:sp>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p:txBody>
          <a:bodyPr/>
          <a:lstStyle/>
          <a:p>
            <a:r>
              <a:rPr lang="en-US" b="1" dirty="0"/>
              <a:t>TROPION-Breast01 Study Design</a:t>
            </a:r>
            <a:r>
              <a:rPr lang="en-US" b="1" baseline="30000" dirty="0"/>
              <a:t>1</a:t>
            </a:r>
            <a:endParaRPr lang="en-US" b="1" dirty="0"/>
          </a:p>
        </p:txBody>
      </p:sp>
      <p:sp>
        <p:nvSpPr>
          <p:cNvPr id="4" name="TextBox 3">
            <a:extLst>
              <a:ext uri="{FF2B5EF4-FFF2-40B4-BE49-F238E27FC236}">
                <a16:creationId xmlns:a16="http://schemas.microsoft.com/office/drawing/2014/main" id="{74639F45-A543-8E66-8415-F1BC0399D7A7}"/>
              </a:ext>
            </a:extLst>
          </p:cNvPr>
          <p:cNvSpPr txBox="1"/>
          <p:nvPr/>
        </p:nvSpPr>
        <p:spPr>
          <a:xfrm>
            <a:off x="1" y="6438860"/>
            <a:ext cx="12191999" cy="318100"/>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prstClr val="white"/>
                </a:solidFill>
                <a:effectLst/>
                <a:uLnTx/>
                <a:uFillTx/>
                <a:latin typeface="Calibri"/>
                <a:ea typeface="MS PGothic" charset="0"/>
                <a:cs typeface="+mn-cs"/>
              </a:rPr>
              <a:t>San Antonio Breast Cancer Symposium</a:t>
            </a:r>
            <a:r>
              <a:rPr kumimoji="0" lang="en-US" sz="1467" b="0" i="0" u="none" strike="noStrike" kern="1200" cap="none" spc="0" normalizeH="0" baseline="0" noProof="0">
                <a:ln>
                  <a:noFill/>
                </a:ln>
                <a:solidFill>
                  <a:prstClr val="white"/>
                </a:solidFill>
                <a:effectLst/>
                <a:uLnTx/>
                <a:uFillTx/>
                <a:latin typeface="Calibri"/>
                <a:ea typeface="MS PGothic" charset="0"/>
                <a:cs typeface="+mn-cs"/>
              </a:rPr>
              <a:t>®  |  </a:t>
            </a:r>
            <a:r>
              <a:rPr kumimoji="0" lang="en-US" sz="1467" b="1" i="0" u="none" strike="noStrike" kern="1200" cap="none" spc="0" normalizeH="0" baseline="0" noProof="0">
                <a:ln>
                  <a:noFill/>
                </a:ln>
                <a:solidFill>
                  <a:prstClr val="white"/>
                </a:solidFill>
                <a:effectLst/>
                <a:uLnTx/>
                <a:uFillTx/>
                <a:latin typeface="Calibri"/>
                <a:ea typeface="MS PGothic" charset="0"/>
                <a:cs typeface="+mn-cs"/>
              </a:rPr>
              <a:t>@SABCSSanAntonio</a:t>
            </a:r>
          </a:p>
        </p:txBody>
      </p:sp>
      <p:sp>
        <p:nvSpPr>
          <p:cNvPr id="15" name="TextBox 14">
            <a:extLst>
              <a:ext uri="{FF2B5EF4-FFF2-40B4-BE49-F238E27FC236}">
                <a16:creationId xmlns:a16="http://schemas.microsoft.com/office/drawing/2014/main" id="{F4FF0632-2C44-29B8-3CE0-482F9D6D0DF1}"/>
              </a:ext>
            </a:extLst>
          </p:cNvPr>
          <p:cNvSpPr txBox="1"/>
          <p:nvPr/>
        </p:nvSpPr>
        <p:spPr>
          <a:xfrm>
            <a:off x="513862" y="4604947"/>
            <a:ext cx="5758245" cy="1097547"/>
          </a:xfrm>
          <a:prstGeom prst="rect">
            <a:avLst/>
          </a:prstGeom>
          <a:noFill/>
          <a:ln>
            <a:noFill/>
          </a:ln>
        </p:spPr>
        <p:txBody>
          <a:bodyPr wrap="square" lIns="96000" rIns="96000" rtlCol="0" anchor="ctr">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267"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Randomization stratified by:</a:t>
            </a:r>
          </a:p>
          <a:p>
            <a:pPr marL="114297" marR="0" lvl="0" indent="-114297" algn="l"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1267" b="1"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Lines of chemotherapy </a:t>
            </a:r>
            <a:r>
              <a:rPr kumimoji="0" lang="en-US" sz="1267"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in unresectable/metastatic setting (1 vs 2)</a:t>
            </a:r>
          </a:p>
          <a:p>
            <a:pPr marL="114297" marR="0" lvl="0" indent="-114297" algn="l"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1267" b="1"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Geographic location </a:t>
            </a:r>
            <a:r>
              <a:rPr kumimoji="0" lang="en-US" sz="1267"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(US/Canada/Europe vs ROW)</a:t>
            </a:r>
          </a:p>
          <a:p>
            <a:pPr marL="114297" marR="0" lvl="0" indent="-114297" algn="l" defTabSz="1219170" rtl="0" eaLnBrk="1" fontAlgn="auto" latinLnBrk="0" hangingPunct="1">
              <a:lnSpc>
                <a:spcPct val="100000"/>
              </a:lnSpc>
              <a:spcBef>
                <a:spcPts val="0"/>
              </a:spcBef>
              <a:spcAft>
                <a:spcPts val="0"/>
              </a:spcAft>
              <a:buClr>
                <a:srgbClr val="000000"/>
              </a:buClr>
              <a:buSzTx/>
              <a:buFont typeface="Wingdings" panose="05000000000000000000" pitchFamily="2" charset="2"/>
              <a:buChar char="§"/>
              <a:tabLst/>
              <a:defRPr/>
            </a:pPr>
            <a:r>
              <a:rPr kumimoji="0" lang="en-US" sz="1267" b="1"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Previous CDK4/6 inhibitor </a:t>
            </a:r>
            <a:r>
              <a:rPr kumimoji="0" lang="en-US" sz="1267" b="0" i="0" u="none" strike="noStrike" kern="0" cap="none" spc="0" normalizeH="0" baseline="0" noProof="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(yes vs no)</a:t>
            </a:r>
          </a:p>
        </p:txBody>
      </p:sp>
      <p:sp>
        <p:nvSpPr>
          <p:cNvPr id="16" name="Pentagon 81">
            <a:extLst>
              <a:ext uri="{FF2B5EF4-FFF2-40B4-BE49-F238E27FC236}">
                <a16:creationId xmlns:a16="http://schemas.microsoft.com/office/drawing/2014/main" id="{C44BC240-0A85-C0CD-7D6D-963EDAEDD39F}"/>
              </a:ext>
            </a:extLst>
          </p:cNvPr>
          <p:cNvSpPr/>
          <p:nvPr/>
        </p:nvSpPr>
        <p:spPr>
          <a:xfrm>
            <a:off x="6272107" y="4822234"/>
            <a:ext cx="5488093" cy="713661"/>
          </a:xfrm>
          <a:prstGeom prst="rect">
            <a:avLst/>
          </a:prstGeom>
          <a:noFill/>
          <a:ln w="12700" cap="flat" cmpd="sng" algn="ctr">
            <a:noFill/>
            <a:prstDash val="solid"/>
          </a:ln>
          <a:effectLst/>
        </p:spPr>
        <p:txBody>
          <a:bodyPr wrap="square" lIns="48000" tIns="121920" rIns="48000" bIns="121920" rtlCol="0" anchor="t" anchorCtr="0">
            <a:noAutofit/>
          </a:bodyPr>
          <a:lstStyle/>
          <a:p>
            <a:pPr marL="228594" marR="0" lvl="0" indent="-228594" algn="l" defTabSz="1219170" rtl="0" eaLnBrk="1" fontAlgn="auto" latinLnBrk="0" hangingPunct="1">
              <a:lnSpc>
                <a:spcPct val="100000"/>
              </a:lnSpc>
              <a:spcBef>
                <a:spcPts val="0"/>
              </a:spcBef>
              <a:spcAft>
                <a:spcPts val="533"/>
              </a:spcAft>
              <a:buClr>
                <a:prstClr val="black">
                  <a:lumMod val="65000"/>
                  <a:lumOff val="35000"/>
                </a:prstClr>
              </a:buClr>
              <a:buSzTx/>
              <a:buFont typeface="Wingdings" panose="05000000000000000000" pitchFamily="2" charset="2"/>
              <a:buChar char="§"/>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Treatment continued until PD, unacceptable tolerability, or other discontinuation criteria</a:t>
            </a:r>
          </a:p>
        </p:txBody>
      </p:sp>
      <p:grpSp>
        <p:nvGrpSpPr>
          <p:cNvPr id="17" name="Group 16">
            <a:extLst>
              <a:ext uri="{FF2B5EF4-FFF2-40B4-BE49-F238E27FC236}">
                <a16:creationId xmlns:a16="http://schemas.microsoft.com/office/drawing/2014/main" id="{7701DB44-24E4-14A6-6B13-1CDE22C204F4}"/>
              </a:ext>
            </a:extLst>
          </p:cNvPr>
          <p:cNvGrpSpPr/>
          <p:nvPr/>
        </p:nvGrpSpPr>
        <p:grpSpPr>
          <a:xfrm>
            <a:off x="603253" y="1747862"/>
            <a:ext cx="11110383" cy="2875002"/>
            <a:chOff x="452439" y="1151172"/>
            <a:chExt cx="8332787" cy="2010801"/>
          </a:xfrm>
        </p:grpSpPr>
        <p:sp>
          <p:nvSpPr>
            <p:cNvPr id="18" name="Rectangle 17">
              <a:extLst>
                <a:ext uri="{FF2B5EF4-FFF2-40B4-BE49-F238E27FC236}">
                  <a16:creationId xmlns:a16="http://schemas.microsoft.com/office/drawing/2014/main" id="{CC994B37-D982-1EEF-26E6-AB14D5BA3379}"/>
                </a:ext>
              </a:extLst>
            </p:cNvPr>
            <p:cNvSpPr/>
            <p:nvPr/>
          </p:nvSpPr>
          <p:spPr>
            <a:xfrm>
              <a:off x="452439" y="1151194"/>
              <a:ext cx="2662160" cy="2010778"/>
            </a:xfrm>
            <a:prstGeom prst="rect">
              <a:avLst/>
            </a:prstGeom>
            <a:solidFill>
              <a:srgbClr val="FFFFFF"/>
            </a:solidFill>
            <a:ln w="19050" cap="flat" cmpd="sng" algn="ctr">
              <a:solidFill>
                <a:schemeClr val="tx1">
                  <a:lumMod val="65000"/>
                  <a:lumOff val="35000"/>
                </a:schemeClr>
              </a:solidFill>
              <a:prstDash val="solid"/>
            </a:ln>
            <a:effectLst/>
          </p:spPr>
          <p:txBody>
            <a:bodyPr lIns="96000" rIns="96000" rtlCol="0" anchor="ctr"/>
            <a:lstStyle/>
            <a:p>
              <a:pPr marL="0" marR="0" lvl="0" indent="0" algn="l" defTabSz="1219170" rtl="0" eaLnBrk="1" fontAlgn="auto" latinLnBrk="0" hangingPunct="1">
                <a:lnSpc>
                  <a:spcPct val="100000"/>
                </a:lnSpc>
                <a:spcBef>
                  <a:spcPts val="0"/>
                </a:spcBef>
                <a:spcAft>
                  <a:spcPts val="800"/>
                </a:spcAft>
                <a:buClr>
                  <a:srgbClr val="000000"/>
                </a:buClr>
                <a:buSzTx/>
                <a:buFontTx/>
                <a:buNone/>
                <a:tabLst/>
                <a:defRPr/>
              </a:pPr>
              <a:r>
                <a:rPr kumimoji="0" lang="en-US" sz="1600" b="1" i="0" u="none" strike="noStrike" kern="0" cap="none" spc="0" normalizeH="0" baseline="0" noProof="0" dirty="0">
                  <a:ln>
                    <a:noFill/>
                  </a:ln>
                  <a:solidFill>
                    <a:srgbClr val="006A9A"/>
                  </a:solidFill>
                  <a:effectLst/>
                  <a:uLnTx/>
                  <a:uFillTx/>
                  <a:latin typeface="Arial" panose="020B0604020202020204" pitchFamily="34" charset="0"/>
                  <a:ea typeface="MS PGothic" charset="0"/>
                  <a:cs typeface="Arial" panose="020B0604020202020204" pitchFamily="34" charset="0"/>
                  <a:sym typeface="Arial"/>
                </a:rPr>
                <a:t>Key inclusion criteria:</a:t>
              </a:r>
            </a:p>
            <a:p>
              <a:pPr marL="228594" marR="0" lvl="0" indent="-228594" algn="l" defTabSz="1219170" rtl="0" eaLnBrk="1" fontAlgn="auto" latinLnBrk="0" hangingPunct="1">
                <a:lnSpc>
                  <a:spcPct val="100000"/>
                </a:lnSpc>
                <a:spcBef>
                  <a:spcPts val="0"/>
                </a:spcBef>
                <a:spcAft>
                  <a:spcPts val="400"/>
                </a:spcAft>
                <a:buClr>
                  <a:prstClr val="black">
                    <a:lumMod val="65000"/>
                    <a:lumOff val="35000"/>
                  </a:prstClr>
                </a:buClr>
                <a:buSzTx/>
                <a:buFont typeface="Wingdings" panose="05000000000000000000" pitchFamily="2" charset="2"/>
                <a:buChar char="§"/>
                <a:tabLst/>
                <a:defRPr/>
              </a:pPr>
              <a:r>
                <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Patients with HR+/HER2– breast cancer* (HER2‒ defined as IHC 0/1+/2+; ISH negative)</a:t>
              </a:r>
            </a:p>
            <a:p>
              <a:pPr marL="228594" marR="0" lvl="0" indent="-228594" algn="l" defTabSz="1219170" rtl="0" eaLnBrk="1" fontAlgn="auto" latinLnBrk="0" hangingPunct="1">
                <a:lnSpc>
                  <a:spcPct val="100000"/>
                </a:lnSpc>
                <a:spcBef>
                  <a:spcPts val="0"/>
                </a:spcBef>
                <a:spcAft>
                  <a:spcPts val="400"/>
                </a:spcAft>
                <a:buClr>
                  <a:prstClr val="black">
                    <a:lumMod val="65000"/>
                    <a:lumOff val="35000"/>
                  </a:prstClr>
                </a:buClr>
                <a:buSzTx/>
                <a:buFont typeface="Wingdings" panose="05000000000000000000" pitchFamily="2" charset="2"/>
                <a:buChar char="§"/>
                <a:tabLst/>
                <a:defRPr/>
              </a:pPr>
              <a:r>
                <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Previously treated with 1–2 lines of chemotherapy (inoperable/metastatic setting)</a:t>
              </a:r>
            </a:p>
            <a:p>
              <a:pPr marL="228594" marR="0" lvl="0" indent="-228594" algn="l" defTabSz="1219170" rtl="0" eaLnBrk="1" fontAlgn="auto" latinLnBrk="0" hangingPunct="1">
                <a:lnSpc>
                  <a:spcPct val="100000"/>
                </a:lnSpc>
                <a:spcBef>
                  <a:spcPts val="0"/>
                </a:spcBef>
                <a:spcAft>
                  <a:spcPts val="400"/>
                </a:spcAft>
                <a:buClr>
                  <a:prstClr val="black">
                    <a:lumMod val="65000"/>
                    <a:lumOff val="35000"/>
                  </a:prstClr>
                </a:buClr>
                <a:buSzTx/>
                <a:buFont typeface="Wingdings" panose="05000000000000000000" pitchFamily="2" charset="2"/>
                <a:buChar char="§"/>
                <a:tabLst/>
                <a:defRPr/>
              </a:pPr>
              <a:r>
                <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Experienced progression on ET and for whom ET was unsuitable</a:t>
              </a:r>
            </a:p>
            <a:p>
              <a:pPr marL="228594" marR="0" lvl="0" indent="-228594" algn="l" defTabSz="1219170" rtl="0" eaLnBrk="1" fontAlgn="auto" latinLnBrk="0" hangingPunct="1">
                <a:lnSpc>
                  <a:spcPct val="100000"/>
                </a:lnSpc>
                <a:spcBef>
                  <a:spcPts val="0"/>
                </a:spcBef>
                <a:spcAft>
                  <a:spcPts val="400"/>
                </a:spcAft>
                <a:buClr>
                  <a:prstClr val="black">
                    <a:lumMod val="65000"/>
                    <a:lumOff val="35000"/>
                  </a:prstClr>
                </a:buClr>
                <a:buSzTx/>
                <a:buFont typeface="Wingdings" panose="05000000000000000000" pitchFamily="2" charset="2"/>
                <a:buChar char="§"/>
                <a:tabLst/>
                <a:defRPr/>
              </a:pPr>
              <a:r>
                <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ECOG PS 0 or 1</a:t>
              </a:r>
            </a:p>
          </p:txBody>
        </p:sp>
        <p:sp>
          <p:nvSpPr>
            <p:cNvPr id="19" name="TextBox 18">
              <a:extLst>
                <a:ext uri="{FF2B5EF4-FFF2-40B4-BE49-F238E27FC236}">
                  <a16:creationId xmlns:a16="http://schemas.microsoft.com/office/drawing/2014/main" id="{067385CA-43F2-5D57-081C-45D9BB6BC553}"/>
                </a:ext>
              </a:extLst>
            </p:cNvPr>
            <p:cNvSpPr txBox="1"/>
            <p:nvPr/>
          </p:nvSpPr>
          <p:spPr>
            <a:xfrm>
              <a:off x="3114599" y="1840567"/>
              <a:ext cx="606692" cy="23678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600" b="0" i="0" u="none" strike="noStrike" kern="0" cap="none" spc="0" normalizeH="0" baseline="0" noProof="0">
                  <a:ln>
                    <a:noFill/>
                  </a:ln>
                  <a:solidFill>
                    <a:srgbClr val="000000">
                      <a:lumMod val="75000"/>
                      <a:lumOff val="25000"/>
                    </a:srgbClr>
                  </a:solidFill>
                  <a:effectLst/>
                  <a:uLnTx/>
                  <a:uFillTx/>
                  <a:latin typeface="Arial" panose="020B0604020202020204" pitchFamily="34" charset="0"/>
                  <a:ea typeface="MS PGothic" charset="0"/>
                  <a:cs typeface="Arial" panose="020B0604020202020204" pitchFamily="34" charset="0"/>
                  <a:sym typeface="Arial"/>
                </a:rPr>
                <a:t>1:1</a:t>
              </a:r>
            </a:p>
          </p:txBody>
        </p:sp>
        <p:sp>
          <p:nvSpPr>
            <p:cNvPr id="20" name="Pentagon 79">
              <a:extLst>
                <a:ext uri="{FF2B5EF4-FFF2-40B4-BE49-F238E27FC236}">
                  <a16:creationId xmlns:a16="http://schemas.microsoft.com/office/drawing/2014/main" id="{2A15CD32-542E-AA3D-8C65-78881386ED80}"/>
                </a:ext>
              </a:extLst>
            </p:cNvPr>
            <p:cNvSpPr/>
            <p:nvPr/>
          </p:nvSpPr>
          <p:spPr>
            <a:xfrm>
              <a:off x="3930906" y="1151172"/>
              <a:ext cx="2796877" cy="637920"/>
            </a:xfrm>
            <a:prstGeom prst="rect">
              <a:avLst/>
            </a:prstGeom>
            <a:solidFill>
              <a:srgbClr val="6E1E50"/>
            </a:solidFill>
            <a:ln w="25400" cap="flat" cmpd="sng" algn="ctr">
              <a:noFill/>
              <a:prstDash val="solid"/>
            </a:ln>
            <a:effectLst/>
          </p:spPr>
          <p:txBody>
            <a:bodyPr wrap="square" lIns="48000" tIns="96000" rIns="48000" bIns="96000" rtlCol="0" anchor="ctr">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sym typeface="Arial"/>
                </a:rPr>
                <a:t>Dato-DXd</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sym typeface="Arial"/>
                </a:rPr>
                <a:t>6 mg/kg IV Day 1 Q3W</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a:ln>
                    <a:noFill/>
                  </a:ln>
                  <a:solidFill>
                    <a:srgbClr val="FFFFFF"/>
                  </a:solidFill>
                  <a:effectLst/>
                  <a:uLnTx/>
                  <a:uFillTx/>
                  <a:latin typeface="Arial" panose="020B0604020202020204" pitchFamily="34" charset="0"/>
                  <a:ea typeface="MS PGothic" charset="0"/>
                  <a:cs typeface="Arial" panose="020B0604020202020204" pitchFamily="34" charset="0"/>
                  <a:sym typeface="Arial"/>
                </a:rPr>
                <a:t>(n=365)</a:t>
              </a:r>
            </a:p>
          </p:txBody>
        </p:sp>
        <p:sp>
          <p:nvSpPr>
            <p:cNvPr id="21" name="Pentagon 81">
              <a:extLst>
                <a:ext uri="{FF2B5EF4-FFF2-40B4-BE49-F238E27FC236}">
                  <a16:creationId xmlns:a16="http://schemas.microsoft.com/office/drawing/2014/main" id="{50B26B64-5435-FD1E-5B9C-0E4B795C73A0}"/>
                </a:ext>
              </a:extLst>
            </p:cNvPr>
            <p:cNvSpPr/>
            <p:nvPr/>
          </p:nvSpPr>
          <p:spPr>
            <a:xfrm>
              <a:off x="3930906" y="1913943"/>
              <a:ext cx="2796877" cy="1248030"/>
            </a:xfrm>
            <a:prstGeom prst="rect">
              <a:avLst/>
            </a:prstGeom>
            <a:solidFill>
              <a:srgbClr val="1E325F">
                <a:lumMod val="60000"/>
                <a:lumOff val="40000"/>
              </a:srgbClr>
            </a:solidFill>
            <a:ln w="25400" cap="flat" cmpd="sng" algn="ctr">
              <a:noFill/>
              <a:prstDash val="solid"/>
            </a:ln>
            <a:effectLst/>
          </p:spPr>
          <p:txBody>
            <a:bodyPr wrap="square" lIns="48000" tIns="48000" rIns="48000" bIns="48000"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sym typeface="Arial"/>
                </a:rPr>
                <a:t>Investigator’s choice of chemotherapy (ICC)</a:t>
              </a:r>
              <a:endParaRPr kumimoji="0" lang="en-US" sz="1467"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sym typeface="Arial"/>
                </a:rPr>
                <a:t>as per protocol directions</a:t>
              </a:r>
              <a:r>
                <a:rPr kumimoji="0" lang="en-US" sz="1200" b="0" i="0" u="none" strike="noStrike" kern="0" cap="none" spc="0" normalizeH="0" baseline="30000" noProof="0" dirty="0">
                  <a:ln>
                    <a:noFill/>
                  </a:ln>
                  <a:solidFill>
                    <a:srgbClr val="FFFFFF"/>
                  </a:solidFill>
                  <a:effectLst/>
                  <a:uLnTx/>
                  <a:uFillTx/>
                  <a:latin typeface="Arial" panose="020B0604020202020204" pitchFamily="34" charset="0"/>
                  <a:ea typeface="MS PGothic" charset="0"/>
                  <a:cs typeface="Arial" panose="020B0604020202020204" pitchFamily="34" charset="0"/>
                  <a:sym typeface="Arial"/>
                </a:rPr>
                <a:t>†</a:t>
              </a:r>
              <a:endPar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sym typeface="Arial"/>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sym typeface="Arial"/>
                </a:rPr>
                <a:t>(</a:t>
              </a:r>
              <a:r>
                <a:rPr kumimoji="0" lang="en-US" sz="1200" b="0" i="0" u="none" strike="noStrike" kern="0" cap="none" spc="0" normalizeH="0" baseline="0" noProof="0" dirty="0" err="1">
                  <a:ln>
                    <a:noFill/>
                  </a:ln>
                  <a:solidFill>
                    <a:srgbClr val="FFFFFF"/>
                  </a:solidFill>
                  <a:effectLst/>
                  <a:uLnTx/>
                  <a:uFillTx/>
                  <a:latin typeface="Arial" panose="020B0604020202020204" pitchFamily="34" charset="0"/>
                  <a:ea typeface="MS PGothic" charset="0"/>
                  <a:cs typeface="Arial" panose="020B0604020202020204" pitchFamily="34" charset="0"/>
                  <a:sym typeface="Arial"/>
                </a:rPr>
                <a:t>eribulin</a:t>
              </a:r>
              <a:r>
                <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sym typeface="Arial"/>
                </a:rPr>
                <a:t> mesylate D1,8 Q3W; vinorelbine D1,8 Q3W;</a:t>
              </a:r>
              <a:br>
                <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sym typeface="Arial"/>
                </a:rPr>
              </a:br>
              <a:r>
                <a:rPr kumimoji="0" lang="en-US" sz="1200" b="0"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sym typeface="Arial"/>
                </a:rPr>
                <a:t>gemcitabine D1,8 Q3W; capecitabine D1–14 Q3W)</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600" b="1" i="0" u="none" strike="noStrike" kern="0" cap="none" spc="0" normalizeH="0" baseline="0" noProof="0" dirty="0">
                  <a:ln>
                    <a:noFill/>
                  </a:ln>
                  <a:solidFill>
                    <a:srgbClr val="FFFFFF"/>
                  </a:solidFill>
                  <a:effectLst/>
                  <a:uLnTx/>
                  <a:uFillTx/>
                  <a:latin typeface="Arial" panose="020B0604020202020204" pitchFamily="34" charset="0"/>
                  <a:ea typeface="MS PGothic" charset="0"/>
                  <a:cs typeface="Arial" panose="020B0604020202020204" pitchFamily="34" charset="0"/>
                  <a:sym typeface="Arial"/>
                </a:rPr>
                <a:t>(n=367)</a:t>
              </a:r>
            </a:p>
          </p:txBody>
        </p:sp>
        <p:cxnSp>
          <p:nvCxnSpPr>
            <p:cNvPr id="22" name="Connector: Elbow 21">
              <a:extLst>
                <a:ext uri="{FF2B5EF4-FFF2-40B4-BE49-F238E27FC236}">
                  <a16:creationId xmlns:a16="http://schemas.microsoft.com/office/drawing/2014/main" id="{DE5C4AAA-A1D7-98D2-E373-B43142182AD5}"/>
                </a:ext>
              </a:extLst>
            </p:cNvPr>
            <p:cNvCxnSpPr>
              <a:cxnSpLocks/>
              <a:stCxn id="18" idx="3"/>
              <a:endCxn id="20" idx="1"/>
            </p:cNvCxnSpPr>
            <p:nvPr/>
          </p:nvCxnSpPr>
          <p:spPr>
            <a:xfrm flipV="1">
              <a:off x="3114599" y="1470132"/>
              <a:ext cx="816307" cy="686451"/>
            </a:xfrm>
            <a:prstGeom prst="bentConnector3">
              <a:avLst>
                <a:gd name="adj1" fmla="val 50000"/>
              </a:avLst>
            </a:prstGeom>
            <a:noFill/>
            <a:ln w="28575" cap="flat" cmpd="sng" algn="ctr">
              <a:solidFill>
                <a:schemeClr val="tx1">
                  <a:lumMod val="65000"/>
                  <a:lumOff val="35000"/>
                </a:schemeClr>
              </a:solidFill>
              <a:prstDash val="solid"/>
              <a:tailEnd type="triangle" w="med" len="lg"/>
            </a:ln>
            <a:effectLst/>
          </p:spPr>
        </p:cxnSp>
        <p:cxnSp>
          <p:nvCxnSpPr>
            <p:cNvPr id="23" name="Connector: Elbow 22">
              <a:extLst>
                <a:ext uri="{FF2B5EF4-FFF2-40B4-BE49-F238E27FC236}">
                  <a16:creationId xmlns:a16="http://schemas.microsoft.com/office/drawing/2014/main" id="{DF9FDCE5-E043-5205-32B2-09F37C6E03A7}"/>
                </a:ext>
              </a:extLst>
            </p:cNvPr>
            <p:cNvCxnSpPr>
              <a:cxnSpLocks/>
              <a:stCxn id="18" idx="3"/>
              <a:endCxn id="21" idx="1"/>
            </p:cNvCxnSpPr>
            <p:nvPr/>
          </p:nvCxnSpPr>
          <p:spPr>
            <a:xfrm>
              <a:off x="3114599" y="2156583"/>
              <a:ext cx="816307" cy="381375"/>
            </a:xfrm>
            <a:prstGeom prst="bentConnector3">
              <a:avLst>
                <a:gd name="adj1" fmla="val 50000"/>
              </a:avLst>
            </a:prstGeom>
            <a:noFill/>
            <a:ln w="28575" cap="flat" cmpd="sng" algn="ctr">
              <a:solidFill>
                <a:schemeClr val="tx1">
                  <a:lumMod val="65000"/>
                  <a:lumOff val="35000"/>
                </a:schemeClr>
              </a:solidFill>
              <a:prstDash val="solid"/>
              <a:tailEnd type="triangle" w="med" len="lg"/>
            </a:ln>
            <a:effectLst/>
          </p:spPr>
        </p:cxnSp>
        <p:sp>
          <p:nvSpPr>
            <p:cNvPr id="24" name="Pentagon 81">
              <a:extLst>
                <a:ext uri="{FF2B5EF4-FFF2-40B4-BE49-F238E27FC236}">
                  <a16:creationId xmlns:a16="http://schemas.microsoft.com/office/drawing/2014/main" id="{B29DBA2B-8450-E366-36EA-BD9DEDCD55CA}"/>
                </a:ext>
              </a:extLst>
            </p:cNvPr>
            <p:cNvSpPr/>
            <p:nvPr/>
          </p:nvSpPr>
          <p:spPr>
            <a:xfrm>
              <a:off x="6832592" y="1307972"/>
              <a:ext cx="1952634" cy="1679399"/>
            </a:xfrm>
            <a:prstGeom prst="rect">
              <a:avLst/>
            </a:prstGeom>
            <a:noFill/>
            <a:ln w="12700" cap="flat" cmpd="sng" algn="ctr">
              <a:solidFill>
                <a:schemeClr val="tx1">
                  <a:lumMod val="65000"/>
                  <a:lumOff val="35000"/>
                </a:schemeClr>
              </a:solidFill>
              <a:prstDash val="solid"/>
            </a:ln>
            <a:effectLst/>
          </p:spPr>
          <p:txBody>
            <a:bodyPr wrap="square" tIns="121920" bIns="121920" rtlCol="0" anchor="ctr">
              <a:spAutoFit/>
            </a:bodyPr>
            <a:lstStyle/>
            <a:p>
              <a:pPr marL="0" marR="0" lvl="0" indent="0" algn="l" defTabSz="1219170" rtl="0" eaLnBrk="1" fontAlgn="auto" latinLnBrk="0" hangingPunct="1">
                <a:lnSpc>
                  <a:spcPct val="100000"/>
                </a:lnSpc>
                <a:spcBef>
                  <a:spcPts val="0"/>
                </a:spcBef>
                <a:spcAft>
                  <a:spcPts val="400"/>
                </a:spcAft>
                <a:buClr>
                  <a:srgbClr val="000000"/>
                </a:buClr>
                <a:buSzTx/>
                <a:buFontTx/>
                <a:buNone/>
                <a:tabLst/>
                <a:defRPr/>
              </a:pPr>
              <a:r>
                <a:rPr kumimoji="0" lang="en-US" sz="1600" b="1" i="0" u="none" strike="noStrike" kern="0" cap="none" spc="0" normalizeH="0" baseline="0" noProof="0" dirty="0">
                  <a:ln>
                    <a:noFill/>
                  </a:ln>
                  <a:solidFill>
                    <a:srgbClr val="006A9A"/>
                  </a:solidFill>
                  <a:effectLst/>
                  <a:uLnTx/>
                  <a:uFillTx/>
                  <a:latin typeface="Arial" panose="020B0604020202020204" pitchFamily="34" charset="0"/>
                  <a:ea typeface="MS PGothic" charset="0"/>
                  <a:cs typeface="Arial" panose="020B0604020202020204" pitchFamily="34" charset="0"/>
                  <a:sym typeface="Arial"/>
                </a:rPr>
                <a:t>Endpoints:</a:t>
              </a:r>
            </a:p>
            <a:p>
              <a:pPr marL="228594" marR="0" lvl="0" indent="-228594" algn="l" defTabSz="1219170" rtl="0" eaLnBrk="1" fontAlgn="auto" latinLnBrk="0" hangingPunct="1">
                <a:lnSpc>
                  <a:spcPct val="100000"/>
                </a:lnSpc>
                <a:spcBef>
                  <a:spcPts val="0"/>
                </a:spcBef>
                <a:spcAft>
                  <a:spcPts val="400"/>
                </a:spcAft>
                <a:buClr>
                  <a:prstClr val="black">
                    <a:lumMod val="65000"/>
                    <a:lumOff val="35000"/>
                  </a:prstClr>
                </a:buClr>
                <a:buSzTx/>
                <a:buFont typeface="Wingdings" panose="05000000000000000000" pitchFamily="2" charset="2"/>
                <a:buChar char="§"/>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Dual primary: </a:t>
              </a:r>
              <a:r>
                <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PFS by BICR per RECIST v1.1, and OS</a:t>
              </a:r>
            </a:p>
            <a:p>
              <a:pPr marL="228594" marR="0" lvl="0" indent="-228594" algn="l" defTabSz="1219170" rtl="0" eaLnBrk="1" fontAlgn="auto" latinLnBrk="0" hangingPunct="1">
                <a:lnSpc>
                  <a:spcPct val="100000"/>
                </a:lnSpc>
                <a:spcBef>
                  <a:spcPts val="0"/>
                </a:spcBef>
                <a:spcAft>
                  <a:spcPts val="400"/>
                </a:spcAft>
                <a:buClr>
                  <a:prstClr val="black">
                    <a:lumMod val="65000"/>
                    <a:lumOff val="35000"/>
                  </a:prstClr>
                </a:buClr>
                <a:buSzTx/>
                <a:buFont typeface="Wingdings" panose="05000000000000000000" pitchFamily="2" charset="2"/>
                <a:buChar char="§"/>
                <a:tabLst/>
                <a:defRPr/>
              </a:pPr>
              <a:r>
                <a:rPr kumimoji="0" lang="en-US" sz="1467" b="1"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Secondary endpoints included: </a:t>
              </a:r>
              <a:r>
                <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ORR, </a:t>
              </a:r>
              <a:br>
                <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br>
              <a:r>
                <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PFS (investigator assessed), TFST, </a:t>
              </a:r>
              <a:br>
                <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br>
              <a:r>
                <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safety, PROs</a:t>
              </a:r>
            </a:p>
          </p:txBody>
        </p:sp>
      </p:grpSp>
      <p:sp>
        <p:nvSpPr>
          <p:cNvPr id="25" name="TextBox 24">
            <a:extLst>
              <a:ext uri="{FF2B5EF4-FFF2-40B4-BE49-F238E27FC236}">
                <a16:creationId xmlns:a16="http://schemas.microsoft.com/office/drawing/2014/main" id="{670E1E6E-72F6-0BCD-0291-C0A9BCC154C1}"/>
              </a:ext>
            </a:extLst>
          </p:cNvPr>
          <p:cNvSpPr txBox="1"/>
          <p:nvPr/>
        </p:nvSpPr>
        <p:spPr>
          <a:xfrm>
            <a:off x="316203" y="5555285"/>
            <a:ext cx="9812536" cy="759503"/>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altLang="en-US" sz="867"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Detailed description of the statistical methods published previously.</a:t>
            </a:r>
            <a:r>
              <a:rPr kumimoji="0" lang="en-US" altLang="en-US" sz="867" b="0" i="0" u="none" strike="noStrike" kern="1200" cap="none" spc="0" normalizeH="0" baseline="3000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1</a:t>
            </a:r>
            <a:r>
              <a:rPr kumimoji="0" lang="en-US" altLang="en-US" sz="867" b="0" i="0" u="none" strike="noStrike" kern="1200" cap="none" spc="0" normalizeH="0" baseline="0" noProof="0" dirty="0">
                <a:ln>
                  <a:noFill/>
                </a:ln>
                <a:solidFill>
                  <a:prstClr val="black"/>
                </a:solidFill>
                <a:effectLst/>
                <a:uLnTx/>
                <a:uFillTx/>
                <a:latin typeface="Arial" panose="020B0604020202020204" pitchFamily="34" charset="0"/>
                <a:ea typeface="Yu Mincho" panose="02020400000000000000" pitchFamily="18" charset="-128"/>
                <a:cs typeface="Arial" panose="020B0604020202020204" pitchFamily="34" charset="0"/>
              </a:rPr>
              <a:t> </a:t>
            </a: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*Per American Society of Clinical Oncology/College of American Pathologists (ASCO/CAP) guidelines. </a:t>
            </a:r>
            <a:r>
              <a:rPr kumimoji="0" lang="en-US" sz="867"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ICC was administered as follows: </a:t>
            </a:r>
            <a:r>
              <a:rPr kumimoji="0" lang="en-US" sz="867"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eribulin</a:t>
            </a: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mesylate, 1.4 mg/m</a:t>
            </a:r>
            <a:r>
              <a:rPr kumimoji="0" lang="en-US" sz="867"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rPr>
              <a:t>2</a:t>
            </a: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IV on Days 1 and 8, Q3W; vinorelbine, 25 mg/m</a:t>
            </a:r>
            <a:r>
              <a:rPr kumimoji="0" lang="en-US" sz="867"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rPr>
              <a:t>2</a:t>
            </a: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IV on Days 1 and 8, Q3W; or gemcitabine, 1000 mg/m</a:t>
            </a:r>
            <a:r>
              <a:rPr kumimoji="0" lang="en-US" sz="867"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rPr>
              <a:t>2</a:t>
            </a: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IV on Days 1 and 8, Q3W; capecitabine, 1000 or 1250 mg/m</a:t>
            </a:r>
            <a:r>
              <a:rPr kumimoji="0" lang="en-US" sz="867"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rPr>
              <a:t>2</a:t>
            </a: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orally twice daily on Days 1 to 14, Q3W (dose per standard institutional practice). CDK4/6, cyclin-dependent kinase 4/6; D, day; ECOG PS, Eastern Cooperative Oncology Group performance status; ET, endocrine therapy; IHC, immunohistochemistry; ISH, in-situ hybridization; IV, intravenous; PD, progressive disease; </a:t>
            </a:r>
            <a:r>
              <a:rPr kumimoji="0" lang="en-US" sz="8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PROs, patient-reported outcomes;</a:t>
            </a: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Q3W, every 3 weeks; RECIST, Response Evaluation Criteria in Solid Tumors; ROW, rest of world; TFST, time to first subsequent therapy. </a:t>
            </a:r>
            <a:endParaRPr kumimoji="0" lang="en-US" sz="867"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sp>
        <p:nvSpPr>
          <p:cNvPr id="26" name="TextBox 25">
            <a:extLst>
              <a:ext uri="{FF2B5EF4-FFF2-40B4-BE49-F238E27FC236}">
                <a16:creationId xmlns:a16="http://schemas.microsoft.com/office/drawing/2014/main" id="{E62D0ADA-B79F-ECD7-A0D8-515D89408B24}"/>
              </a:ext>
            </a:extLst>
          </p:cNvPr>
          <p:cNvSpPr txBox="1"/>
          <p:nvPr/>
        </p:nvSpPr>
        <p:spPr>
          <a:xfrm>
            <a:off x="9826481" y="5693691"/>
            <a:ext cx="2067232" cy="626069"/>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b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b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1. Bardia A, et al. </a:t>
            </a:r>
            <a:b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br>
            <a:r>
              <a:rPr kumimoji="0" lang="en-US" sz="867" b="0" i="1"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Future Oncol </a:t>
            </a: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2023; </a:t>
            </a:r>
            <a:b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br>
            <a:r>
              <a:rPr kumimoji="0" lang="en-US" sz="867" b="0" i="0" u="none" strike="noStrike" kern="1200" cap="none" spc="0" normalizeH="0" baseline="0" noProof="0" dirty="0" err="1">
                <a:ln>
                  <a:noFill/>
                </a:ln>
                <a:solidFill>
                  <a:prstClr val="black"/>
                </a:solidFill>
                <a:effectLst/>
                <a:uLnTx/>
                <a:uFillTx/>
                <a:latin typeface="Arial" panose="020B0604020202020204" pitchFamily="34" charset="0"/>
                <a:ea typeface="MS PGothic" charset="0"/>
                <a:cs typeface="Arial" panose="020B0604020202020204" pitchFamily="34" charset="0"/>
              </a:rPr>
              <a:t>doi</a:t>
            </a: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 10.2217/fon-2023-0188.</a:t>
            </a:r>
          </a:p>
        </p:txBody>
      </p:sp>
      <p:sp>
        <p:nvSpPr>
          <p:cNvPr id="6" name="TextBox 5">
            <a:extLst>
              <a:ext uri="{FF2B5EF4-FFF2-40B4-BE49-F238E27FC236}">
                <a16:creationId xmlns:a16="http://schemas.microsoft.com/office/drawing/2014/main" id="{C7EF7E6A-32D3-0FDF-60CD-6B40FB0B35C4}"/>
              </a:ext>
            </a:extLst>
          </p:cNvPr>
          <p:cNvSpPr txBox="1"/>
          <p:nvPr/>
        </p:nvSpPr>
        <p:spPr>
          <a:xfrm>
            <a:off x="8685669"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36546065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508000" y="105214"/>
            <a:ext cx="10916592" cy="673034"/>
          </a:xfrm>
        </p:spPr>
        <p:txBody>
          <a:bodyPr/>
          <a:lstStyle/>
          <a:p>
            <a:r>
              <a:rPr lang="en-US" b="1" dirty="0"/>
              <a:t>TROPION-Breast01: Progression-Free Survival</a:t>
            </a:r>
          </a:p>
        </p:txBody>
      </p:sp>
      <p:sp>
        <p:nvSpPr>
          <p:cNvPr id="4" name="TextBox 3">
            <a:extLst>
              <a:ext uri="{FF2B5EF4-FFF2-40B4-BE49-F238E27FC236}">
                <a16:creationId xmlns:a16="http://schemas.microsoft.com/office/drawing/2014/main" id="{74639F45-A543-8E66-8415-F1BC0399D7A7}"/>
              </a:ext>
            </a:extLst>
          </p:cNvPr>
          <p:cNvSpPr txBox="1"/>
          <p:nvPr/>
        </p:nvSpPr>
        <p:spPr>
          <a:xfrm>
            <a:off x="1" y="6438860"/>
            <a:ext cx="12191999" cy="318100"/>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prstClr val="white"/>
                </a:solidFill>
                <a:effectLst/>
                <a:uLnTx/>
                <a:uFillTx/>
                <a:latin typeface="Calibri"/>
                <a:ea typeface="MS PGothic" charset="0"/>
                <a:cs typeface="+mn-cs"/>
              </a:rPr>
              <a:t>San Antonio Breast Cancer Symposium</a:t>
            </a:r>
            <a:r>
              <a:rPr kumimoji="0" lang="en-US" sz="1467" b="0" i="0" u="none" strike="noStrike" kern="1200" cap="none" spc="0" normalizeH="0" baseline="0" noProof="0">
                <a:ln>
                  <a:noFill/>
                </a:ln>
                <a:solidFill>
                  <a:prstClr val="white"/>
                </a:solidFill>
                <a:effectLst/>
                <a:uLnTx/>
                <a:uFillTx/>
                <a:latin typeface="Calibri"/>
                <a:ea typeface="MS PGothic" charset="0"/>
                <a:cs typeface="+mn-cs"/>
              </a:rPr>
              <a:t>®  |  </a:t>
            </a:r>
            <a:r>
              <a:rPr kumimoji="0" lang="en-US" sz="1467" b="1" i="0" u="none" strike="noStrike" kern="1200" cap="none" spc="0" normalizeH="0" baseline="0" noProof="0">
                <a:ln>
                  <a:noFill/>
                </a:ln>
                <a:solidFill>
                  <a:prstClr val="white"/>
                </a:solidFill>
                <a:effectLst/>
                <a:uLnTx/>
                <a:uFillTx/>
                <a:latin typeface="Calibri"/>
                <a:ea typeface="MS PGothic" charset="0"/>
                <a:cs typeface="+mn-cs"/>
              </a:rPr>
              <a:t>@SABCSSanAntonio</a:t>
            </a:r>
          </a:p>
        </p:txBody>
      </p:sp>
      <p:sp>
        <p:nvSpPr>
          <p:cNvPr id="1139" name="TextBox 1138">
            <a:extLst>
              <a:ext uri="{FF2B5EF4-FFF2-40B4-BE49-F238E27FC236}">
                <a16:creationId xmlns:a16="http://schemas.microsoft.com/office/drawing/2014/main" id="{44A574DE-094E-C602-2395-03E05A67D5D6}"/>
              </a:ext>
            </a:extLst>
          </p:cNvPr>
          <p:cNvSpPr txBox="1"/>
          <p:nvPr/>
        </p:nvSpPr>
        <p:spPr>
          <a:xfrm>
            <a:off x="314057" y="6084742"/>
            <a:ext cx="8033092" cy="22576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Data cut-off: 17 July 2023.</a:t>
            </a:r>
          </a:p>
        </p:txBody>
      </p:sp>
      <p:sp>
        <p:nvSpPr>
          <p:cNvPr id="2" name="TextBox 1">
            <a:extLst>
              <a:ext uri="{FF2B5EF4-FFF2-40B4-BE49-F238E27FC236}">
                <a16:creationId xmlns:a16="http://schemas.microsoft.com/office/drawing/2014/main" id="{0DBC8B59-EB78-6B11-D1D2-B1F1ECD5F264}"/>
              </a:ext>
            </a:extLst>
          </p:cNvPr>
          <p:cNvSpPr txBox="1"/>
          <p:nvPr/>
        </p:nvSpPr>
        <p:spPr>
          <a:xfrm>
            <a:off x="8225563" y="5816838"/>
            <a:ext cx="3668152" cy="492635"/>
          </a:xfrm>
          <a:prstGeom prst="rect">
            <a:avLst/>
          </a:prstGeom>
          <a:noFill/>
        </p:spPr>
        <p:txBody>
          <a:bodyPr wrap="squar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r" defTabSz="609585" rtl="0" eaLnBrk="1" fontAlgn="auto" latinLnBrk="0" hangingPunct="1">
              <a:lnSpc>
                <a:spcPct val="100000"/>
              </a:lnSpc>
              <a:spcBef>
                <a:spcPts val="0"/>
              </a:spcBef>
              <a:spcAft>
                <a:spcPts val="0"/>
              </a:spcAft>
              <a:buClrTx/>
              <a:buSzTx/>
              <a:buFontTx/>
              <a:buNone/>
              <a:tabLst/>
              <a:defRPr/>
            </a:pPr>
            <a:endPar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1. Bardia A, et al. Oral Presentation at ESMO 2023; Abstract LBA11.</a:t>
            </a:r>
          </a:p>
        </p:txBody>
      </p:sp>
      <p:sp>
        <p:nvSpPr>
          <p:cNvPr id="14" name="TextBox 13">
            <a:extLst>
              <a:ext uri="{FF2B5EF4-FFF2-40B4-BE49-F238E27FC236}">
                <a16:creationId xmlns:a16="http://schemas.microsoft.com/office/drawing/2014/main" id="{5656D472-B233-E36A-EE6F-C16ABFE7EE6B}"/>
              </a:ext>
            </a:extLst>
          </p:cNvPr>
          <p:cNvSpPr txBox="1"/>
          <p:nvPr/>
        </p:nvSpPr>
        <p:spPr>
          <a:xfrm>
            <a:off x="431799" y="5675322"/>
            <a:ext cx="11328399" cy="379656"/>
          </a:xfrm>
          <a:prstGeom prst="rect">
            <a:avLst/>
          </a:prstGeom>
          <a:noFill/>
        </p:spPr>
        <p:txBody>
          <a:bodyPr wrap="square" rIns="120000" rtlCol="0">
            <a:spAutoFit/>
          </a:bodyPr>
          <a:lstStyle/>
          <a:p>
            <a:pPr marL="0" marR="0" lvl="2" indent="0" algn="ctr" defTabSz="1219170" rtl="0" eaLnBrk="1" fontAlgn="auto" latinLnBrk="0" hangingPunct="1">
              <a:lnSpc>
                <a:spcPct val="100000"/>
              </a:lnSpc>
              <a:spcBef>
                <a:spcPts val="0"/>
              </a:spcBef>
              <a:spcAft>
                <a:spcPts val="800"/>
              </a:spcAft>
              <a:buClr>
                <a:srgbClr val="A25350"/>
              </a:buClr>
              <a:buSzTx/>
              <a:buFontTx/>
              <a:buNone/>
              <a:tabLst/>
              <a:defRPr/>
            </a:pPr>
            <a:r>
              <a:rPr kumimoji="0" lang="en-US" sz="1867" b="1" i="0" u="none" strike="noStrike" kern="0" cap="none" spc="0" normalizeH="0" baseline="0" noProof="0" dirty="0">
                <a:ln>
                  <a:noFill/>
                </a:ln>
                <a:solidFill>
                  <a:srgbClr val="000000"/>
                </a:solidFill>
                <a:effectLst/>
                <a:uLnTx/>
                <a:uFillTx/>
                <a:latin typeface="Arial" panose="020B0604020202020204" pitchFamily="34" charset="0"/>
                <a:ea typeface="Yu Mincho" panose="02020400000000000000" pitchFamily="18" charset="-128"/>
                <a:cs typeface="Arial" panose="020B0604020202020204" pitchFamily="34" charset="0"/>
                <a:sym typeface="Arial"/>
              </a:rPr>
              <a:t>PFS by BICR (primary endpoint)</a:t>
            </a:r>
            <a:r>
              <a:rPr kumimoji="0" lang="en-US" sz="1867" b="1" i="0" u="none" strike="noStrike" kern="0" cap="none" spc="0" normalizeH="0" baseline="30000" noProof="0" dirty="0">
                <a:ln>
                  <a:noFill/>
                </a:ln>
                <a:solidFill>
                  <a:srgbClr val="000000"/>
                </a:solidFill>
                <a:effectLst/>
                <a:uLnTx/>
                <a:uFillTx/>
                <a:latin typeface="Arial" panose="020B0604020202020204" pitchFamily="34" charset="0"/>
                <a:ea typeface="Yu Mincho" panose="02020400000000000000" pitchFamily="18" charset="-128"/>
                <a:cs typeface="Arial" panose="020B0604020202020204" pitchFamily="34" charset="0"/>
                <a:sym typeface="Arial"/>
              </a:rPr>
              <a:t>1</a:t>
            </a:r>
            <a:r>
              <a:rPr kumimoji="0" lang="en-US" sz="1867" b="1" i="0" u="none" strike="noStrike" kern="0" cap="none" spc="0" normalizeH="0" baseline="0" noProof="0" dirty="0">
                <a:ln>
                  <a:noFill/>
                </a:ln>
                <a:solidFill>
                  <a:srgbClr val="000000"/>
                </a:solidFill>
                <a:effectLst/>
                <a:uLnTx/>
                <a:uFillTx/>
                <a:latin typeface="Arial" panose="020B0604020202020204" pitchFamily="34" charset="0"/>
                <a:ea typeface="Yu Mincho" panose="02020400000000000000" pitchFamily="18" charset="-128"/>
                <a:cs typeface="Arial" panose="020B0604020202020204" pitchFamily="34" charset="0"/>
                <a:sym typeface="Arial"/>
              </a:rPr>
              <a:t>: </a:t>
            </a:r>
            <a:r>
              <a:rPr kumimoji="0" lang="en-US" sz="1867" b="0" i="0" u="none" strike="noStrike" kern="0" cap="none" spc="0" normalizeH="0" baseline="0" noProof="0" dirty="0">
                <a:ln>
                  <a:noFill/>
                </a:ln>
                <a:solidFill>
                  <a:srgbClr val="000000"/>
                </a:solidFill>
                <a:effectLst/>
                <a:uLnTx/>
                <a:uFillTx/>
                <a:latin typeface="Arial" panose="020B0604020202020204" pitchFamily="34" charset="0"/>
                <a:ea typeface="Yu Mincho" panose="02020400000000000000" pitchFamily="18" charset="-128"/>
                <a:cs typeface="Arial" panose="020B0604020202020204" pitchFamily="34" charset="0"/>
                <a:sym typeface="Arial"/>
              </a:rPr>
              <a:t>Median 6.9 vs 4.9 months; HR 0.63 (95% CI 0.52‒0.76); P&lt;0.0001</a:t>
            </a:r>
            <a:endPar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endParaRPr>
          </a:p>
        </p:txBody>
      </p:sp>
      <p:sp>
        <p:nvSpPr>
          <p:cNvPr id="23" name="Rectangle 22">
            <a:extLst>
              <a:ext uri="{FF2B5EF4-FFF2-40B4-BE49-F238E27FC236}">
                <a16:creationId xmlns:a16="http://schemas.microsoft.com/office/drawing/2014/main" id="{928F961A-334C-34C3-5D94-F68D192C2D77}"/>
              </a:ext>
            </a:extLst>
          </p:cNvPr>
          <p:cNvSpPr/>
          <p:nvPr/>
        </p:nvSpPr>
        <p:spPr>
          <a:xfrm>
            <a:off x="7957763" y="1486548"/>
            <a:ext cx="1764032" cy="8352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8" name="Table 7">
            <a:extLst>
              <a:ext uri="{FF2B5EF4-FFF2-40B4-BE49-F238E27FC236}">
                <a16:creationId xmlns:a16="http://schemas.microsoft.com/office/drawing/2014/main" id="{D1CF9CE3-873C-DCD6-1FBF-956C6740AE64}"/>
              </a:ext>
            </a:extLst>
          </p:cNvPr>
          <p:cNvGraphicFramePr>
            <a:graphicFrameLocks noGrp="1"/>
          </p:cNvGraphicFramePr>
          <p:nvPr/>
        </p:nvGraphicFramePr>
        <p:xfrm>
          <a:off x="6349815" y="1827103"/>
          <a:ext cx="4044517" cy="1202400"/>
        </p:xfrm>
        <a:graphic>
          <a:graphicData uri="http://schemas.openxmlformats.org/drawingml/2006/table">
            <a:tbl>
              <a:tblPr firstRow="1" bandRow="1"/>
              <a:tblGrid>
                <a:gridCol w="2028517">
                  <a:extLst>
                    <a:ext uri="{9D8B030D-6E8A-4147-A177-3AD203B41FA5}">
                      <a16:colId xmlns:a16="http://schemas.microsoft.com/office/drawing/2014/main" val="168656305"/>
                    </a:ext>
                  </a:extLst>
                </a:gridCol>
                <a:gridCol w="1008000">
                  <a:extLst>
                    <a:ext uri="{9D8B030D-6E8A-4147-A177-3AD203B41FA5}">
                      <a16:colId xmlns:a16="http://schemas.microsoft.com/office/drawing/2014/main" val="3051936922"/>
                    </a:ext>
                  </a:extLst>
                </a:gridCol>
                <a:gridCol w="1008000">
                  <a:extLst>
                    <a:ext uri="{9D8B030D-6E8A-4147-A177-3AD203B41FA5}">
                      <a16:colId xmlns:a16="http://schemas.microsoft.com/office/drawing/2014/main" val="2578264948"/>
                    </a:ext>
                  </a:extLst>
                </a:gridCol>
              </a:tblGrid>
              <a:tr h="31952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endParaRPr lang="en-GB" sz="1500" dirty="0">
                        <a:solidFill>
                          <a:schemeClr val="tx1"/>
                        </a:solidFill>
                        <a:latin typeface="Arial" panose="020B0604020202020204" pitchFamily="34" charset="0"/>
                        <a:cs typeface="Arial" panose="020B0604020202020204" pitchFamily="34" charset="0"/>
                      </a:endParaRPr>
                    </a:p>
                  </a:txBody>
                  <a:tcPr marL="48000" marR="48000" marT="48000" marB="48000">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r>
                        <a:rPr lang="en-GB" sz="1500" dirty="0">
                          <a:latin typeface="Arial" panose="020B0604020202020204" pitchFamily="34" charset="0"/>
                          <a:cs typeface="Arial" panose="020B0604020202020204" pitchFamily="34" charset="0"/>
                        </a:rPr>
                        <a:t>Dato-DXd</a:t>
                      </a:r>
                    </a:p>
                  </a:txBody>
                  <a:tcPr marL="48000" marR="48000" marT="48000" marB="4800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r>
                        <a:rPr lang="en-GB" sz="1500" dirty="0">
                          <a:latin typeface="Arial" panose="020B0604020202020204" pitchFamily="34" charset="0"/>
                          <a:cs typeface="Arial" panose="020B0604020202020204" pitchFamily="34" charset="0"/>
                        </a:rPr>
                        <a:t>ICC</a:t>
                      </a:r>
                    </a:p>
                  </a:txBody>
                  <a:tcPr marL="48000" marR="48000" marT="48000" marB="48000">
                    <a:lnL>
                      <a:noFill/>
                    </a:lnL>
                    <a:lnR w="9525" cap="flat" cmpd="sng" algn="ctr">
                      <a:no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E325F">
                        <a:lumMod val="60000"/>
                        <a:lumOff val="40000"/>
                      </a:srgbClr>
                    </a:solidFill>
                  </a:tcPr>
                </a:tc>
                <a:extLst>
                  <a:ext uri="{0D108BD9-81ED-4DB2-BD59-A6C34878D82A}">
                    <a16:rowId xmlns:a16="http://schemas.microsoft.com/office/drawing/2014/main" val="606292898"/>
                  </a:ext>
                </a:extLst>
              </a:tr>
              <a:tr h="54304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GB" sz="1500" b="1" dirty="0">
                          <a:latin typeface="Arial" panose="020B0604020202020204" pitchFamily="34" charset="0"/>
                          <a:cs typeface="Arial" panose="020B0604020202020204" pitchFamily="34" charset="0"/>
                        </a:rPr>
                        <a:t>Median PFS, months </a:t>
                      </a:r>
                    </a:p>
                    <a:p>
                      <a:r>
                        <a:rPr lang="en-GB" sz="1500" b="1" dirty="0">
                          <a:latin typeface="Arial" panose="020B0604020202020204" pitchFamily="34" charset="0"/>
                          <a:cs typeface="Arial" panose="020B0604020202020204" pitchFamily="34" charset="0"/>
                        </a:rPr>
                        <a:t>(95% CI)</a:t>
                      </a:r>
                    </a:p>
                  </a:txBody>
                  <a:tcPr marL="48000" marR="48000" marT="48000" marB="48000">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Arial" panose="020B0604020202020204" pitchFamily="34" charset="0"/>
                          <a:cs typeface="Arial" panose="020B0604020202020204" pitchFamily="34" charset="0"/>
                        </a:rPr>
                        <a:t>6.9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1500" dirty="0">
                          <a:latin typeface="Arial" panose="020B0604020202020204" pitchFamily="34" charset="0"/>
                          <a:cs typeface="Arial" panose="020B0604020202020204" pitchFamily="34" charset="0"/>
                        </a:rPr>
                        <a:t>(5.9–7.1)</a:t>
                      </a:r>
                    </a:p>
                  </a:txBody>
                  <a:tcPr marL="48000" marR="48000" marT="48000" marB="4800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500" dirty="0">
                          <a:latin typeface="Arial" panose="020B0604020202020204" pitchFamily="34" charset="0"/>
                          <a:cs typeface="Arial" panose="020B0604020202020204" pitchFamily="34" charset="0"/>
                        </a:rPr>
                        <a:t>4.5 </a:t>
                      </a:r>
                    </a:p>
                    <a:p>
                      <a:pPr algn="ctr"/>
                      <a:r>
                        <a:rPr lang="en-GB" sz="1500" dirty="0">
                          <a:latin typeface="Arial" panose="020B0604020202020204" pitchFamily="34" charset="0"/>
                          <a:cs typeface="Arial" panose="020B0604020202020204" pitchFamily="34" charset="0"/>
                        </a:rPr>
                        <a:t>(4.2–5.5)</a:t>
                      </a:r>
                    </a:p>
                  </a:txBody>
                  <a:tcPr marL="48000" marR="48000" marT="48000" marB="48000" anchor="ctr">
                    <a:lnL>
                      <a:noFill/>
                    </a:lnL>
                    <a:lnR w="9525" cap="flat" cmpd="sng" algn="ctr">
                      <a:noFill/>
                      <a:prstDash val="soli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737684476"/>
                  </a:ext>
                </a:extLst>
              </a:tr>
              <a:tr h="31952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r>
                        <a:rPr lang="en-GB" sz="1500" b="1" dirty="0">
                          <a:latin typeface="Arial" panose="020B0604020202020204" pitchFamily="34" charset="0"/>
                          <a:cs typeface="Arial" panose="020B0604020202020204" pitchFamily="34" charset="0"/>
                        </a:rPr>
                        <a:t>HR (95% CI)</a:t>
                      </a:r>
                    </a:p>
                  </a:txBody>
                  <a:tcPr marL="48000" marR="48000" marT="48000" marB="48000">
                    <a:lnL w="9525" cap="flat" cmpd="sng" algn="ctr">
                      <a:noFill/>
                      <a:prstDash val="soli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gridSpan="2">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algn="ctr"/>
                      <a:r>
                        <a:rPr lang="en-GB" sz="1500" b="1" dirty="0">
                          <a:latin typeface="Arial" panose="020B0604020202020204" pitchFamily="34" charset="0"/>
                          <a:cs typeface="Arial" panose="020B0604020202020204" pitchFamily="34" charset="0"/>
                        </a:rPr>
                        <a:t>0.64 (0.53–0.76)</a:t>
                      </a:r>
                    </a:p>
                  </a:txBody>
                  <a:tcPr marL="48000" marR="48000" marT="48000" marB="48000">
                    <a:lnL>
                      <a:noFill/>
                    </a:lnL>
                    <a:lnR w="9525" cap="flat" cmpd="sng" algn="ctr">
                      <a:noFill/>
                      <a:prstDash val="soli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GB"/>
                    </a:p>
                  </a:txBody>
                  <a:tcPr/>
                </a:tc>
                <a:extLst>
                  <a:ext uri="{0D108BD9-81ED-4DB2-BD59-A6C34878D82A}">
                    <a16:rowId xmlns:a16="http://schemas.microsoft.com/office/drawing/2014/main" val="2523573903"/>
                  </a:ext>
                </a:extLst>
              </a:tr>
            </a:tbl>
          </a:graphicData>
        </a:graphic>
      </p:graphicFrame>
      <p:grpSp>
        <p:nvGrpSpPr>
          <p:cNvPr id="5" name="Group 4">
            <a:extLst>
              <a:ext uri="{FF2B5EF4-FFF2-40B4-BE49-F238E27FC236}">
                <a16:creationId xmlns:a16="http://schemas.microsoft.com/office/drawing/2014/main" id="{A161DE87-A608-8433-985C-9B88D200FFF4}"/>
              </a:ext>
            </a:extLst>
          </p:cNvPr>
          <p:cNvGrpSpPr/>
          <p:nvPr/>
        </p:nvGrpSpPr>
        <p:grpSpPr>
          <a:xfrm>
            <a:off x="1105127" y="1207576"/>
            <a:ext cx="10164236" cy="4365948"/>
            <a:chOff x="833145" y="905682"/>
            <a:chExt cx="7208772" cy="3274461"/>
          </a:xfrm>
        </p:grpSpPr>
        <p:grpSp>
          <p:nvGrpSpPr>
            <p:cNvPr id="1477" name="Group 1476">
              <a:extLst>
                <a:ext uri="{FF2B5EF4-FFF2-40B4-BE49-F238E27FC236}">
                  <a16:creationId xmlns:a16="http://schemas.microsoft.com/office/drawing/2014/main" id="{DEA20E66-940C-8B73-D6B2-9DFE1ABE7289}"/>
                </a:ext>
              </a:extLst>
            </p:cNvPr>
            <p:cNvGrpSpPr/>
            <p:nvPr/>
          </p:nvGrpSpPr>
          <p:grpSpPr>
            <a:xfrm>
              <a:off x="1183000" y="905682"/>
              <a:ext cx="6858917" cy="2823002"/>
              <a:chOff x="1183000" y="949227"/>
              <a:chExt cx="6891764" cy="2823002"/>
            </a:xfrm>
          </p:grpSpPr>
          <p:sp>
            <p:nvSpPr>
              <p:cNvPr id="10" name="Rectangle 9">
                <a:extLst>
                  <a:ext uri="{FF2B5EF4-FFF2-40B4-BE49-F238E27FC236}">
                    <a16:creationId xmlns:a16="http://schemas.microsoft.com/office/drawing/2014/main" id="{1DCBE0FB-369D-0EAD-6A17-587B3ED82E1F}"/>
                  </a:ext>
                </a:extLst>
              </p:cNvPr>
              <p:cNvSpPr/>
              <p:nvPr/>
            </p:nvSpPr>
            <p:spPr>
              <a:xfrm>
                <a:off x="1183000" y="949227"/>
                <a:ext cx="6326742" cy="318987"/>
              </a:xfrm>
              <a:prstGeom prst="rect">
                <a:avLst/>
              </a:prstGeom>
              <a:noFill/>
              <a:ln w="25400" cap="flat" cmpd="sng" algn="ctr">
                <a:noFill/>
                <a:prstDash val="solid"/>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1"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PFS by investigator assessment</a:t>
                </a:r>
              </a:p>
            </p:txBody>
          </p:sp>
          <p:sp>
            <p:nvSpPr>
              <p:cNvPr id="12" name="Freeform 1304">
                <a:extLst>
                  <a:ext uri="{FF2B5EF4-FFF2-40B4-BE49-F238E27FC236}">
                    <a16:creationId xmlns:a16="http://schemas.microsoft.com/office/drawing/2014/main" id="{32609E83-F2C7-4632-15FA-7ACB9750F2C7}"/>
                  </a:ext>
                </a:extLst>
              </p:cNvPr>
              <p:cNvSpPr/>
              <p:nvPr/>
            </p:nvSpPr>
            <p:spPr>
              <a:xfrm>
                <a:off x="1786951" y="3371181"/>
                <a:ext cx="72361"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21" name="Rectangle 265">
                <a:extLst>
                  <a:ext uri="{FF2B5EF4-FFF2-40B4-BE49-F238E27FC236}">
                    <a16:creationId xmlns:a16="http://schemas.microsoft.com/office/drawing/2014/main" id="{D603D02C-D9C9-38BD-355E-8A6BD31CEA3A}"/>
                  </a:ext>
                </a:extLst>
              </p:cNvPr>
              <p:cNvSpPr>
                <a:spLocks noChangeArrowheads="1"/>
              </p:cNvSpPr>
              <p:nvPr/>
            </p:nvSpPr>
            <p:spPr bwMode="auto">
              <a:xfrm>
                <a:off x="1783004"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0</a:t>
                </a:r>
                <a:endParaRPr kumimoji="0" lang="en-US" altLang="en-US" sz="1467"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4" name="Rectangle 241">
                <a:extLst>
                  <a:ext uri="{FF2B5EF4-FFF2-40B4-BE49-F238E27FC236}">
                    <a16:creationId xmlns:a16="http://schemas.microsoft.com/office/drawing/2014/main" id="{2CD4D975-D6FA-D622-C899-C80C06FB9243}"/>
                  </a:ext>
                </a:extLst>
              </p:cNvPr>
              <p:cNvSpPr>
                <a:spLocks noChangeArrowheads="1"/>
              </p:cNvSpPr>
              <p:nvPr/>
            </p:nvSpPr>
            <p:spPr bwMode="auto">
              <a:xfrm>
                <a:off x="1859311" y="3587563"/>
                <a:ext cx="565894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Time from randomization (months)</a:t>
                </a:r>
                <a:endParaRPr kumimoji="0" lang="en-US" altLang="en-US" sz="1600" b="1"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25" name="Freeform 1288">
                <a:extLst>
                  <a:ext uri="{FF2B5EF4-FFF2-40B4-BE49-F238E27FC236}">
                    <a16:creationId xmlns:a16="http://schemas.microsoft.com/office/drawing/2014/main" id="{2286246B-65AD-923D-EE1F-F427378CF197}"/>
                  </a:ext>
                </a:extLst>
              </p:cNvPr>
              <p:cNvSpPr/>
              <p:nvPr/>
            </p:nvSpPr>
            <p:spPr>
              <a:xfrm>
                <a:off x="1867694"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26" name="Freeform 1310">
                <a:extLst>
                  <a:ext uri="{FF2B5EF4-FFF2-40B4-BE49-F238E27FC236}">
                    <a16:creationId xmlns:a16="http://schemas.microsoft.com/office/drawing/2014/main" id="{45F2B375-1FCD-2E24-70C9-A0EA5C596735}"/>
                  </a:ext>
                </a:extLst>
              </p:cNvPr>
              <p:cNvSpPr/>
              <p:nvPr/>
            </p:nvSpPr>
            <p:spPr>
              <a:xfrm>
                <a:off x="1867694" y="1129472"/>
                <a:ext cx="0" cy="2242059"/>
              </a:xfrm>
              <a:custGeom>
                <a:avLst/>
                <a:gdLst>
                  <a:gd name="connsiteX0" fmla="*/ 0 w 12700"/>
                  <a:gd name="connsiteY0" fmla="*/ 2161286 h 2161286"/>
                  <a:gd name="connsiteX1" fmla="*/ 0 w 12700"/>
                  <a:gd name="connsiteY1" fmla="*/ 0 h 2161286"/>
                </a:gdLst>
                <a:ahLst/>
                <a:cxnLst>
                  <a:cxn ang="0">
                    <a:pos x="connsiteX0" y="connsiteY0"/>
                  </a:cxn>
                  <a:cxn ang="0">
                    <a:pos x="connsiteX1" y="connsiteY1"/>
                  </a:cxn>
                </a:cxnLst>
                <a:rect l="l" t="t" r="r" b="b"/>
                <a:pathLst>
                  <a:path w="12700" h="2161286">
                    <a:moveTo>
                      <a:pt x="0" y="2161286"/>
                    </a:moveTo>
                    <a:lnTo>
                      <a:pt x="0" y="0"/>
                    </a:lnTo>
                  </a:path>
                </a:pathLst>
              </a:custGeom>
              <a:ln w="19050" cap="sq">
                <a:solidFill>
                  <a:schemeClr val="tx1"/>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27" name="Freeform 1309">
                <a:extLst>
                  <a:ext uri="{FF2B5EF4-FFF2-40B4-BE49-F238E27FC236}">
                    <a16:creationId xmlns:a16="http://schemas.microsoft.com/office/drawing/2014/main" id="{844890B6-0630-909D-440D-97F54067C51D}"/>
                  </a:ext>
                </a:extLst>
              </p:cNvPr>
              <p:cNvSpPr/>
              <p:nvPr/>
            </p:nvSpPr>
            <p:spPr>
              <a:xfrm>
                <a:off x="1786951" y="1129472"/>
                <a:ext cx="72361"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cxnSp>
            <p:nvCxnSpPr>
              <p:cNvPr id="28" name="Straight Connector 27">
                <a:extLst>
                  <a:ext uri="{FF2B5EF4-FFF2-40B4-BE49-F238E27FC236}">
                    <a16:creationId xmlns:a16="http://schemas.microsoft.com/office/drawing/2014/main" id="{FF283110-A9DC-0AA6-7840-4EC31D4F3A3A}"/>
                  </a:ext>
                </a:extLst>
              </p:cNvPr>
              <p:cNvCxnSpPr>
                <a:cxnSpLocks/>
              </p:cNvCxnSpPr>
              <p:nvPr/>
            </p:nvCxnSpPr>
            <p:spPr>
              <a:xfrm flipV="1">
                <a:off x="4192712" y="2617675"/>
                <a:ext cx="0" cy="751860"/>
              </a:xfrm>
              <a:prstGeom prst="line">
                <a:avLst/>
              </a:prstGeom>
              <a:ln w="19050" cap="sq">
                <a:solidFill>
                  <a:srgbClr val="000000"/>
                </a:solidFill>
                <a:prstDash val="sysDash"/>
                <a:miter/>
              </a:ln>
            </p:spPr>
          </p:cxnSp>
          <p:cxnSp>
            <p:nvCxnSpPr>
              <p:cNvPr id="29" name="Straight Connector 28">
                <a:extLst>
                  <a:ext uri="{FF2B5EF4-FFF2-40B4-BE49-F238E27FC236}">
                    <a16:creationId xmlns:a16="http://schemas.microsoft.com/office/drawing/2014/main" id="{BE8E7BCC-A6B7-81FB-6C32-0A56CB762D93}"/>
                  </a:ext>
                </a:extLst>
              </p:cNvPr>
              <p:cNvCxnSpPr>
                <a:cxnSpLocks/>
              </p:cNvCxnSpPr>
              <p:nvPr/>
            </p:nvCxnSpPr>
            <p:spPr>
              <a:xfrm flipV="1">
                <a:off x="4967718" y="2902667"/>
                <a:ext cx="0" cy="468237"/>
              </a:xfrm>
              <a:prstGeom prst="line">
                <a:avLst/>
              </a:prstGeom>
              <a:ln w="19050" cap="sq">
                <a:solidFill>
                  <a:srgbClr val="000000"/>
                </a:solidFill>
                <a:prstDash val="sysDash"/>
                <a:miter/>
              </a:ln>
            </p:spPr>
          </p:cxnSp>
          <p:cxnSp>
            <p:nvCxnSpPr>
              <p:cNvPr id="30" name="Straight Connector 29">
                <a:extLst>
                  <a:ext uri="{FF2B5EF4-FFF2-40B4-BE49-F238E27FC236}">
                    <a16:creationId xmlns:a16="http://schemas.microsoft.com/office/drawing/2014/main" id="{B680D429-D630-5D07-2153-3DF9467A08FF}"/>
                  </a:ext>
                </a:extLst>
              </p:cNvPr>
              <p:cNvCxnSpPr>
                <a:cxnSpLocks/>
              </p:cNvCxnSpPr>
              <p:nvPr/>
            </p:nvCxnSpPr>
            <p:spPr>
              <a:xfrm flipV="1">
                <a:off x="3417706" y="2151883"/>
                <a:ext cx="0" cy="1217652"/>
              </a:xfrm>
              <a:prstGeom prst="line">
                <a:avLst/>
              </a:prstGeom>
              <a:ln w="19050" cap="sq">
                <a:solidFill>
                  <a:srgbClr val="000000"/>
                </a:solidFill>
                <a:prstDash val="sysDash"/>
                <a:miter/>
              </a:ln>
            </p:spPr>
          </p:cxnSp>
          <p:sp>
            <p:nvSpPr>
              <p:cNvPr id="31" name="Freeform 1305">
                <a:extLst>
                  <a:ext uri="{FF2B5EF4-FFF2-40B4-BE49-F238E27FC236}">
                    <a16:creationId xmlns:a16="http://schemas.microsoft.com/office/drawing/2014/main" id="{61AADB18-CE54-DDE9-A4C0-FE4CCACDD661}"/>
                  </a:ext>
                </a:extLst>
              </p:cNvPr>
              <p:cNvSpPr/>
              <p:nvPr/>
            </p:nvSpPr>
            <p:spPr>
              <a:xfrm>
                <a:off x="1786951" y="2923067"/>
                <a:ext cx="72361"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32" name="Freeform 1306">
                <a:extLst>
                  <a:ext uri="{FF2B5EF4-FFF2-40B4-BE49-F238E27FC236}">
                    <a16:creationId xmlns:a16="http://schemas.microsoft.com/office/drawing/2014/main" id="{39DADE41-54B5-4B0F-7F73-FB9FB4BF354C}"/>
                  </a:ext>
                </a:extLst>
              </p:cNvPr>
              <p:cNvSpPr/>
              <p:nvPr/>
            </p:nvSpPr>
            <p:spPr>
              <a:xfrm>
                <a:off x="1786951" y="2474735"/>
                <a:ext cx="72361"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33" name="Freeform 1307">
                <a:extLst>
                  <a:ext uri="{FF2B5EF4-FFF2-40B4-BE49-F238E27FC236}">
                    <a16:creationId xmlns:a16="http://schemas.microsoft.com/office/drawing/2014/main" id="{8F1036E5-C612-B370-76A5-36FFF8967422}"/>
                  </a:ext>
                </a:extLst>
              </p:cNvPr>
              <p:cNvSpPr/>
              <p:nvPr/>
            </p:nvSpPr>
            <p:spPr>
              <a:xfrm>
                <a:off x="1786951" y="2026400"/>
                <a:ext cx="72361"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34" name="Freeform 1308">
                <a:extLst>
                  <a:ext uri="{FF2B5EF4-FFF2-40B4-BE49-F238E27FC236}">
                    <a16:creationId xmlns:a16="http://schemas.microsoft.com/office/drawing/2014/main" id="{AE1EF208-A28A-04B9-AB18-8439DA7AF6D7}"/>
                  </a:ext>
                </a:extLst>
              </p:cNvPr>
              <p:cNvSpPr/>
              <p:nvPr/>
            </p:nvSpPr>
            <p:spPr>
              <a:xfrm>
                <a:off x="1786951" y="1577937"/>
                <a:ext cx="72361" cy="0"/>
              </a:xfrm>
              <a:custGeom>
                <a:avLst/>
                <a:gdLst>
                  <a:gd name="connsiteX0" fmla="*/ 57023 w 57022"/>
                  <a:gd name="connsiteY0" fmla="*/ 0 h 12700"/>
                  <a:gd name="connsiteX1" fmla="*/ 0 w 57022"/>
                  <a:gd name="connsiteY1" fmla="*/ 0 h 12700"/>
                </a:gdLst>
                <a:ahLst/>
                <a:cxnLst>
                  <a:cxn ang="0">
                    <a:pos x="connsiteX0" y="connsiteY0"/>
                  </a:cxn>
                  <a:cxn ang="0">
                    <a:pos x="connsiteX1" y="connsiteY1"/>
                  </a:cxn>
                </a:cxnLst>
                <a:rect l="l" t="t" r="r" b="b"/>
                <a:pathLst>
                  <a:path w="57022" h="12700">
                    <a:moveTo>
                      <a:pt x="57023" y="0"/>
                    </a:moveTo>
                    <a:lnTo>
                      <a:pt x="0"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35" name="Rectangle 216">
                <a:extLst>
                  <a:ext uri="{FF2B5EF4-FFF2-40B4-BE49-F238E27FC236}">
                    <a16:creationId xmlns:a16="http://schemas.microsoft.com/office/drawing/2014/main" id="{6377D5E6-D60A-3074-A30E-D32B5BF5F42E}"/>
                  </a:ext>
                </a:extLst>
              </p:cNvPr>
              <p:cNvSpPr>
                <a:spLocks noChangeArrowheads="1"/>
              </p:cNvSpPr>
              <p:nvPr/>
            </p:nvSpPr>
            <p:spPr bwMode="auto">
              <a:xfrm>
                <a:off x="1530914" y="3285051"/>
                <a:ext cx="186202" cy="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0.0</a:t>
                </a:r>
                <a:endParaRPr kumimoji="0" lang="en-US" altLang="en-US" sz="1467"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6" name="Rectangle 226">
                <a:extLst>
                  <a:ext uri="{FF2B5EF4-FFF2-40B4-BE49-F238E27FC236}">
                    <a16:creationId xmlns:a16="http://schemas.microsoft.com/office/drawing/2014/main" id="{82CEDB72-4B94-8001-12C1-47401ED6DEE8}"/>
                  </a:ext>
                </a:extLst>
              </p:cNvPr>
              <p:cNvSpPr>
                <a:spLocks noChangeArrowheads="1"/>
              </p:cNvSpPr>
              <p:nvPr/>
            </p:nvSpPr>
            <p:spPr bwMode="auto">
              <a:xfrm>
                <a:off x="1530914" y="1044436"/>
                <a:ext cx="186202" cy="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1.0</a:t>
                </a:r>
                <a:endParaRPr kumimoji="0" lang="en-US" altLang="en-US" sz="1467"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7" name="Rectangle 242">
                <a:extLst>
                  <a:ext uri="{FF2B5EF4-FFF2-40B4-BE49-F238E27FC236}">
                    <a16:creationId xmlns:a16="http://schemas.microsoft.com/office/drawing/2014/main" id="{DCC5AC04-B74A-4F7E-D7D5-BD959E34726E}"/>
                  </a:ext>
                </a:extLst>
              </p:cNvPr>
              <p:cNvSpPr>
                <a:spLocks noChangeArrowheads="1"/>
              </p:cNvSpPr>
              <p:nvPr/>
            </p:nvSpPr>
            <p:spPr bwMode="auto">
              <a:xfrm rot="16200000">
                <a:off x="195856" y="2162768"/>
                <a:ext cx="2242057" cy="17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Probability of </a:t>
                </a:r>
                <a:r>
                  <a:rPr kumimoji="0" lang="en-US" altLang="en-US" sz="1600" b="1"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panose="020B0604020202020204" pitchFamily="34" charset="0"/>
                  </a:rPr>
                  <a:t>PF</a:t>
                </a:r>
                <a:r>
                  <a:rPr kumimoji="0" lang="en-US" altLang="en-US" sz="1600" b="1"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S</a:t>
                </a:r>
                <a:endParaRPr kumimoji="0" lang="en-US" altLang="en-US" sz="1600" b="1"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8" name="Rectangle 218">
                <a:extLst>
                  <a:ext uri="{FF2B5EF4-FFF2-40B4-BE49-F238E27FC236}">
                    <a16:creationId xmlns:a16="http://schemas.microsoft.com/office/drawing/2014/main" id="{E7E06537-D205-43CA-B580-B77559ACE75C}"/>
                  </a:ext>
                </a:extLst>
              </p:cNvPr>
              <p:cNvSpPr>
                <a:spLocks noChangeArrowheads="1"/>
              </p:cNvSpPr>
              <p:nvPr/>
            </p:nvSpPr>
            <p:spPr bwMode="auto">
              <a:xfrm>
                <a:off x="1530914" y="2836926"/>
                <a:ext cx="186202" cy="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0.2</a:t>
                </a:r>
                <a:endParaRPr kumimoji="0" lang="en-US" altLang="en-US" sz="1467"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39" name="Rectangle 220">
                <a:extLst>
                  <a:ext uri="{FF2B5EF4-FFF2-40B4-BE49-F238E27FC236}">
                    <a16:creationId xmlns:a16="http://schemas.microsoft.com/office/drawing/2014/main" id="{870384A0-A5DA-3807-CB58-348320E53021}"/>
                  </a:ext>
                </a:extLst>
              </p:cNvPr>
              <p:cNvSpPr>
                <a:spLocks noChangeArrowheads="1"/>
              </p:cNvSpPr>
              <p:nvPr/>
            </p:nvSpPr>
            <p:spPr bwMode="auto">
              <a:xfrm>
                <a:off x="1530914" y="2388806"/>
                <a:ext cx="186202" cy="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0.4</a:t>
                </a:r>
                <a:endParaRPr kumimoji="0" lang="en-US" altLang="en-US" sz="1467"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0" name="Rectangle 222">
                <a:extLst>
                  <a:ext uri="{FF2B5EF4-FFF2-40B4-BE49-F238E27FC236}">
                    <a16:creationId xmlns:a16="http://schemas.microsoft.com/office/drawing/2014/main" id="{432D6B87-0394-05AB-DA01-7D55EE0B4033}"/>
                  </a:ext>
                </a:extLst>
              </p:cNvPr>
              <p:cNvSpPr>
                <a:spLocks noChangeArrowheads="1"/>
              </p:cNvSpPr>
              <p:nvPr/>
            </p:nvSpPr>
            <p:spPr bwMode="auto">
              <a:xfrm>
                <a:off x="1530914" y="1940682"/>
                <a:ext cx="186202" cy="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0.6</a:t>
                </a:r>
                <a:endParaRPr kumimoji="0" lang="en-US" altLang="en-US" sz="1467"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1" name="Rectangle 224">
                <a:extLst>
                  <a:ext uri="{FF2B5EF4-FFF2-40B4-BE49-F238E27FC236}">
                    <a16:creationId xmlns:a16="http://schemas.microsoft.com/office/drawing/2014/main" id="{EB0D94CB-4692-E679-A76E-17F83D47F801}"/>
                  </a:ext>
                </a:extLst>
              </p:cNvPr>
              <p:cNvSpPr>
                <a:spLocks noChangeArrowheads="1"/>
              </p:cNvSpPr>
              <p:nvPr/>
            </p:nvSpPr>
            <p:spPr bwMode="auto">
              <a:xfrm>
                <a:off x="1530914" y="1492558"/>
                <a:ext cx="186202" cy="16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1219140" rtl="0" eaLnBrk="0" fontAlgn="base" latinLnBrk="0" hangingPunct="0">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0.8</a:t>
                </a:r>
                <a:endParaRPr kumimoji="0" lang="en-US" altLang="en-US" sz="1467"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42" name="Freeform 1287">
                <a:extLst>
                  <a:ext uri="{FF2B5EF4-FFF2-40B4-BE49-F238E27FC236}">
                    <a16:creationId xmlns:a16="http://schemas.microsoft.com/office/drawing/2014/main" id="{5B557C15-B047-0DB9-57AD-27EE70BCF496}"/>
                  </a:ext>
                </a:extLst>
              </p:cNvPr>
              <p:cNvSpPr/>
              <p:nvPr/>
            </p:nvSpPr>
            <p:spPr>
              <a:xfrm>
                <a:off x="1867694" y="3371530"/>
                <a:ext cx="4738585" cy="0"/>
              </a:xfrm>
              <a:custGeom>
                <a:avLst/>
                <a:gdLst>
                  <a:gd name="connsiteX0" fmla="*/ 0 w 4552569"/>
                  <a:gd name="connsiteY0" fmla="*/ 0 h 12700"/>
                  <a:gd name="connsiteX1" fmla="*/ 4552569 w 4552569"/>
                  <a:gd name="connsiteY1" fmla="*/ 0 h 12700"/>
                </a:gdLst>
                <a:ahLst/>
                <a:cxnLst>
                  <a:cxn ang="0">
                    <a:pos x="connsiteX0" y="connsiteY0"/>
                  </a:cxn>
                  <a:cxn ang="0">
                    <a:pos x="connsiteX1" y="connsiteY1"/>
                  </a:cxn>
                </a:cxnLst>
                <a:rect l="l" t="t" r="r" b="b"/>
                <a:pathLst>
                  <a:path w="4552569" h="12700">
                    <a:moveTo>
                      <a:pt x="0" y="0"/>
                    </a:moveTo>
                    <a:lnTo>
                      <a:pt x="4552569" y="0"/>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43" name="TextBox 42">
                <a:extLst>
                  <a:ext uri="{FF2B5EF4-FFF2-40B4-BE49-F238E27FC236}">
                    <a16:creationId xmlns:a16="http://schemas.microsoft.com/office/drawing/2014/main" id="{F5F1924F-4521-3326-8D31-427B9F524C93}"/>
                  </a:ext>
                </a:extLst>
              </p:cNvPr>
              <p:cNvSpPr txBox="1"/>
              <p:nvPr/>
            </p:nvSpPr>
            <p:spPr>
              <a:xfrm>
                <a:off x="4182306" y="2430048"/>
                <a:ext cx="590687" cy="154909"/>
              </a:xfrm>
              <a:prstGeom prst="rect">
                <a:avLst/>
              </a:prstGeom>
              <a:noFill/>
              <a:ln>
                <a:noFill/>
              </a:ln>
            </p:spPr>
            <p:txBody>
              <a:bodyPr wrap="square" lIns="24000" tIns="0" rIns="0" bIns="0" rtlCol="0" anchor="b">
                <a:noAutofit/>
              </a:bodyP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6E1E50"/>
                    </a:solidFill>
                    <a:effectLst/>
                    <a:uLnTx/>
                    <a:uFillTx/>
                    <a:latin typeface="Arial"/>
                    <a:ea typeface="MS PGothic" charset="0"/>
                    <a:cs typeface="+mn-cs"/>
                  </a:rPr>
                  <a:t>34.7%</a:t>
                </a:r>
              </a:p>
            </p:txBody>
          </p:sp>
          <p:sp>
            <p:nvSpPr>
              <p:cNvPr id="44" name="TextBox 43">
                <a:extLst>
                  <a:ext uri="{FF2B5EF4-FFF2-40B4-BE49-F238E27FC236}">
                    <a16:creationId xmlns:a16="http://schemas.microsoft.com/office/drawing/2014/main" id="{0D112871-3092-BE96-8E81-9F37186A3EB2}"/>
                  </a:ext>
                </a:extLst>
              </p:cNvPr>
              <p:cNvSpPr txBox="1"/>
              <p:nvPr/>
            </p:nvSpPr>
            <p:spPr>
              <a:xfrm>
                <a:off x="2824138" y="2541783"/>
                <a:ext cx="590687" cy="153188"/>
              </a:xfrm>
              <a:prstGeom prst="rect">
                <a:avLst/>
              </a:prstGeom>
              <a:noFill/>
              <a:ln>
                <a:noFill/>
              </a:ln>
            </p:spPr>
            <p:txBody>
              <a:bodyPr wrap="square" lIns="0" tIns="0" rIns="24000" bIns="0" rtlCol="0">
                <a:noAutofit/>
              </a:bodyPr>
              <a:lstStyle/>
              <a:p>
                <a:pPr marL="0" marR="0" lvl="0" indent="0" algn="r" defTabSz="60957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4F74C8"/>
                    </a:solidFill>
                    <a:effectLst/>
                    <a:uLnTx/>
                    <a:uFillTx/>
                    <a:latin typeface="Arial"/>
                    <a:ea typeface="MS PGothic" charset="0"/>
                    <a:cs typeface="+mn-cs"/>
                  </a:rPr>
                  <a:t>36.9%</a:t>
                </a:r>
              </a:p>
            </p:txBody>
          </p:sp>
          <p:sp>
            <p:nvSpPr>
              <p:cNvPr id="45" name="TextBox 44">
                <a:extLst>
                  <a:ext uri="{FF2B5EF4-FFF2-40B4-BE49-F238E27FC236}">
                    <a16:creationId xmlns:a16="http://schemas.microsoft.com/office/drawing/2014/main" id="{B34FB25C-3959-F9F8-8084-88BABE1B00C2}"/>
                  </a:ext>
                </a:extLst>
              </p:cNvPr>
              <p:cNvSpPr txBox="1"/>
              <p:nvPr/>
            </p:nvSpPr>
            <p:spPr>
              <a:xfrm>
                <a:off x="3585413" y="2915675"/>
                <a:ext cx="590687" cy="153188"/>
              </a:xfrm>
              <a:prstGeom prst="rect">
                <a:avLst/>
              </a:prstGeom>
              <a:noFill/>
              <a:ln>
                <a:noFill/>
              </a:ln>
            </p:spPr>
            <p:txBody>
              <a:bodyPr wrap="square" lIns="0" tIns="0" rIns="24000" bIns="0" rtlCol="0">
                <a:noAutofit/>
              </a:bodyPr>
              <a:lstStyle/>
              <a:p>
                <a:pPr marL="0" marR="0" lvl="0" indent="0" algn="r" defTabSz="60957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4F74C8"/>
                    </a:solidFill>
                    <a:effectLst/>
                    <a:uLnTx/>
                    <a:uFillTx/>
                    <a:latin typeface="Arial"/>
                    <a:ea typeface="MS PGothic" charset="0"/>
                    <a:cs typeface="+mn-cs"/>
                  </a:rPr>
                  <a:t>20.9%</a:t>
                </a:r>
              </a:p>
            </p:txBody>
          </p:sp>
          <p:sp>
            <p:nvSpPr>
              <p:cNvPr id="46" name="TextBox 45">
                <a:extLst>
                  <a:ext uri="{FF2B5EF4-FFF2-40B4-BE49-F238E27FC236}">
                    <a16:creationId xmlns:a16="http://schemas.microsoft.com/office/drawing/2014/main" id="{8C18BD33-BB91-E806-9315-B756087BA363}"/>
                  </a:ext>
                </a:extLst>
              </p:cNvPr>
              <p:cNvSpPr txBox="1"/>
              <p:nvPr/>
            </p:nvSpPr>
            <p:spPr>
              <a:xfrm>
                <a:off x="3416014" y="1986644"/>
                <a:ext cx="590687" cy="154909"/>
              </a:xfrm>
              <a:prstGeom prst="rect">
                <a:avLst/>
              </a:prstGeom>
              <a:noFill/>
              <a:ln>
                <a:noFill/>
              </a:ln>
            </p:spPr>
            <p:txBody>
              <a:bodyPr wrap="square" lIns="24000" tIns="0" rIns="0" bIns="0" rtlCol="0" anchor="b">
                <a:noAutofit/>
              </a:bodyP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a:ln>
                      <a:noFill/>
                    </a:ln>
                    <a:solidFill>
                      <a:srgbClr val="6E1E50"/>
                    </a:solidFill>
                    <a:effectLst/>
                    <a:uLnTx/>
                    <a:uFillTx/>
                    <a:latin typeface="Arial"/>
                    <a:ea typeface="MS PGothic" charset="0"/>
                    <a:cs typeface="+mn-cs"/>
                  </a:rPr>
                  <a:t>55.2</a:t>
                </a:r>
                <a:r>
                  <a:rPr kumimoji="0" lang="en-GB" sz="1400" b="0" i="0" u="none" strike="noStrike" kern="1200" cap="none" spc="0" normalizeH="0" baseline="0" noProof="0" dirty="0">
                    <a:ln>
                      <a:noFill/>
                    </a:ln>
                    <a:solidFill>
                      <a:srgbClr val="6E1E50"/>
                    </a:solidFill>
                    <a:effectLst/>
                    <a:uLnTx/>
                    <a:uFillTx/>
                    <a:latin typeface="Arial"/>
                    <a:ea typeface="MS PGothic" charset="0"/>
                    <a:cs typeface="+mn-cs"/>
                  </a:rPr>
                  <a:t>%</a:t>
                </a:r>
              </a:p>
            </p:txBody>
          </p:sp>
          <p:sp>
            <p:nvSpPr>
              <p:cNvPr id="49" name="TextBox 48">
                <a:extLst>
                  <a:ext uri="{FF2B5EF4-FFF2-40B4-BE49-F238E27FC236}">
                    <a16:creationId xmlns:a16="http://schemas.microsoft.com/office/drawing/2014/main" id="{B7C1E720-3168-21CF-FD1A-99CA91AF6A00}"/>
                  </a:ext>
                </a:extLst>
              </p:cNvPr>
              <p:cNvSpPr txBox="1"/>
              <p:nvPr/>
            </p:nvSpPr>
            <p:spPr>
              <a:xfrm>
                <a:off x="4965289" y="2717109"/>
                <a:ext cx="590687" cy="154909"/>
              </a:xfrm>
              <a:prstGeom prst="rect">
                <a:avLst/>
              </a:prstGeom>
              <a:noFill/>
              <a:ln>
                <a:noFill/>
              </a:ln>
            </p:spPr>
            <p:txBody>
              <a:bodyPr wrap="square" lIns="24000" tIns="0" rIns="0" bIns="0" rtlCol="0" anchor="b">
                <a:noAutofit/>
              </a:bodyPr>
              <a:lstStyle/>
              <a:p>
                <a:pPr marL="0" marR="0" lvl="0" indent="0" algn="l" defTabSz="60957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6E1E50"/>
                    </a:solidFill>
                    <a:effectLst/>
                    <a:uLnTx/>
                    <a:uFillTx/>
                    <a:latin typeface="Arial"/>
                    <a:ea typeface="MS PGothic" charset="0"/>
                    <a:cs typeface="+mn-cs"/>
                  </a:rPr>
                  <a:t>21.7%</a:t>
                </a:r>
              </a:p>
            </p:txBody>
          </p:sp>
          <p:sp>
            <p:nvSpPr>
              <p:cNvPr id="50" name="TextBox 49">
                <a:extLst>
                  <a:ext uri="{FF2B5EF4-FFF2-40B4-BE49-F238E27FC236}">
                    <a16:creationId xmlns:a16="http://schemas.microsoft.com/office/drawing/2014/main" id="{986F2AC2-E803-0512-23BD-B532DFF18167}"/>
                  </a:ext>
                </a:extLst>
              </p:cNvPr>
              <p:cNvSpPr txBox="1"/>
              <p:nvPr/>
            </p:nvSpPr>
            <p:spPr>
              <a:xfrm>
                <a:off x="4371058" y="3168261"/>
                <a:ext cx="590687" cy="153188"/>
              </a:xfrm>
              <a:prstGeom prst="rect">
                <a:avLst/>
              </a:prstGeom>
              <a:noFill/>
              <a:ln>
                <a:noFill/>
              </a:ln>
            </p:spPr>
            <p:txBody>
              <a:bodyPr wrap="square" lIns="0" tIns="0" rIns="24000" bIns="0" rtlCol="0">
                <a:noAutofit/>
              </a:bodyPr>
              <a:lstStyle/>
              <a:p>
                <a:pPr marL="0" marR="0" lvl="0" indent="0" algn="r" defTabSz="609570" rtl="0" eaLnBrk="0" fontAlgn="base" latinLnBrk="0" hangingPunct="0">
                  <a:lnSpc>
                    <a:spcPct val="100000"/>
                  </a:lnSpc>
                  <a:spcBef>
                    <a:spcPct val="0"/>
                  </a:spcBef>
                  <a:spcAft>
                    <a:spcPct val="0"/>
                  </a:spcAft>
                  <a:buClrTx/>
                  <a:buSzTx/>
                  <a:buFontTx/>
                  <a:buNone/>
                  <a:tabLst/>
                  <a:defRPr/>
                </a:pPr>
                <a:r>
                  <a:rPr kumimoji="0" lang="en-GB" sz="1400" b="0" i="0" u="none" strike="noStrike" kern="1200" cap="none" spc="0" normalizeH="0" baseline="0" noProof="0" dirty="0">
                    <a:ln>
                      <a:noFill/>
                    </a:ln>
                    <a:solidFill>
                      <a:srgbClr val="4F74C8"/>
                    </a:solidFill>
                    <a:effectLst/>
                    <a:uLnTx/>
                    <a:uFillTx/>
                    <a:latin typeface="Arial"/>
                    <a:ea typeface="MS PGothic" charset="0"/>
                    <a:cs typeface="+mn-cs"/>
                  </a:rPr>
                  <a:t>9.9%</a:t>
                </a:r>
              </a:p>
            </p:txBody>
          </p:sp>
          <p:sp>
            <p:nvSpPr>
              <p:cNvPr id="51" name="Freeform 1303">
                <a:extLst>
                  <a:ext uri="{FF2B5EF4-FFF2-40B4-BE49-F238E27FC236}">
                    <a16:creationId xmlns:a16="http://schemas.microsoft.com/office/drawing/2014/main" id="{D6E1393E-4B21-790C-8054-1FBD825EBDCB}"/>
                  </a:ext>
                </a:extLst>
              </p:cNvPr>
              <p:cNvSpPr/>
              <p:nvPr/>
            </p:nvSpPr>
            <p:spPr>
              <a:xfrm>
                <a:off x="6517731"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52" name="Rectangle 276">
                <a:extLst>
                  <a:ext uri="{FF2B5EF4-FFF2-40B4-BE49-F238E27FC236}">
                    <a16:creationId xmlns:a16="http://schemas.microsoft.com/office/drawing/2014/main" id="{5BF1A686-70C6-C84A-2A30-ADD521FCBAE0}"/>
                  </a:ext>
                </a:extLst>
              </p:cNvPr>
              <p:cNvSpPr>
                <a:spLocks noChangeArrowheads="1"/>
              </p:cNvSpPr>
              <p:nvPr/>
            </p:nvSpPr>
            <p:spPr bwMode="auto">
              <a:xfrm>
                <a:off x="6436418"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18</a:t>
                </a:r>
                <a:endParaRPr kumimoji="0" lang="en-US" altLang="en-US" sz="1467"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3" name="Freeform 1303">
                <a:extLst>
                  <a:ext uri="{FF2B5EF4-FFF2-40B4-BE49-F238E27FC236}">
                    <a16:creationId xmlns:a16="http://schemas.microsoft.com/office/drawing/2014/main" id="{370F9CC7-FDCF-4508-DD6E-2D8F465977FE}"/>
                  </a:ext>
                </a:extLst>
              </p:cNvPr>
              <p:cNvSpPr/>
              <p:nvPr/>
            </p:nvSpPr>
            <p:spPr>
              <a:xfrm>
                <a:off x="5742724"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54" name="Rectangle 276">
                <a:extLst>
                  <a:ext uri="{FF2B5EF4-FFF2-40B4-BE49-F238E27FC236}">
                    <a16:creationId xmlns:a16="http://schemas.microsoft.com/office/drawing/2014/main" id="{8643C850-1C06-D878-4965-FCFFEED5E4E7}"/>
                  </a:ext>
                </a:extLst>
              </p:cNvPr>
              <p:cNvSpPr>
                <a:spLocks noChangeArrowheads="1"/>
              </p:cNvSpPr>
              <p:nvPr/>
            </p:nvSpPr>
            <p:spPr bwMode="auto">
              <a:xfrm>
                <a:off x="5660849"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15</a:t>
                </a:r>
                <a:endParaRPr kumimoji="0" lang="en-US" altLang="en-US" sz="1467"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5" name="Freeform 1303">
                <a:extLst>
                  <a:ext uri="{FF2B5EF4-FFF2-40B4-BE49-F238E27FC236}">
                    <a16:creationId xmlns:a16="http://schemas.microsoft.com/office/drawing/2014/main" id="{DDEDA0FF-AC0D-AFF1-22C8-E514AC801B9F}"/>
                  </a:ext>
                </a:extLst>
              </p:cNvPr>
              <p:cNvSpPr/>
              <p:nvPr/>
            </p:nvSpPr>
            <p:spPr>
              <a:xfrm>
                <a:off x="4967718"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56" name="Rectangle 276">
                <a:extLst>
                  <a:ext uri="{FF2B5EF4-FFF2-40B4-BE49-F238E27FC236}">
                    <a16:creationId xmlns:a16="http://schemas.microsoft.com/office/drawing/2014/main" id="{315B3476-5D79-4AD5-BF03-E2CAEC249886}"/>
                  </a:ext>
                </a:extLst>
              </p:cNvPr>
              <p:cNvSpPr>
                <a:spLocks noChangeArrowheads="1"/>
              </p:cNvSpPr>
              <p:nvPr/>
            </p:nvSpPr>
            <p:spPr bwMode="auto">
              <a:xfrm>
                <a:off x="4885280"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12</a:t>
                </a:r>
                <a:endParaRPr kumimoji="0" lang="en-US" altLang="en-US" sz="1467"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7" name="Freeform 1303">
                <a:extLst>
                  <a:ext uri="{FF2B5EF4-FFF2-40B4-BE49-F238E27FC236}">
                    <a16:creationId xmlns:a16="http://schemas.microsoft.com/office/drawing/2014/main" id="{4906D152-4AB9-ECB3-CD98-95AF9A2EC04C}"/>
                  </a:ext>
                </a:extLst>
              </p:cNvPr>
              <p:cNvSpPr/>
              <p:nvPr/>
            </p:nvSpPr>
            <p:spPr>
              <a:xfrm>
                <a:off x="4192712"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58" name="Rectangle 276">
                <a:extLst>
                  <a:ext uri="{FF2B5EF4-FFF2-40B4-BE49-F238E27FC236}">
                    <a16:creationId xmlns:a16="http://schemas.microsoft.com/office/drawing/2014/main" id="{66074030-4F27-3EC7-25A6-0516C17E078B}"/>
                  </a:ext>
                </a:extLst>
              </p:cNvPr>
              <p:cNvSpPr>
                <a:spLocks noChangeArrowheads="1"/>
              </p:cNvSpPr>
              <p:nvPr/>
            </p:nvSpPr>
            <p:spPr bwMode="auto">
              <a:xfrm>
                <a:off x="4109711"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9</a:t>
                </a:r>
                <a:endParaRPr kumimoji="0" lang="en-US" altLang="en-US" sz="1467"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59" name="Freeform 1303">
                <a:extLst>
                  <a:ext uri="{FF2B5EF4-FFF2-40B4-BE49-F238E27FC236}">
                    <a16:creationId xmlns:a16="http://schemas.microsoft.com/office/drawing/2014/main" id="{C3ACC756-BDCC-AECE-0052-195E58CD0FA6}"/>
                  </a:ext>
                </a:extLst>
              </p:cNvPr>
              <p:cNvSpPr/>
              <p:nvPr/>
            </p:nvSpPr>
            <p:spPr>
              <a:xfrm>
                <a:off x="3417706"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60" name="Rectangle 276">
                <a:extLst>
                  <a:ext uri="{FF2B5EF4-FFF2-40B4-BE49-F238E27FC236}">
                    <a16:creationId xmlns:a16="http://schemas.microsoft.com/office/drawing/2014/main" id="{AC8B2628-CF21-00F8-4504-2ED9028D3B41}"/>
                  </a:ext>
                </a:extLst>
              </p:cNvPr>
              <p:cNvSpPr>
                <a:spLocks noChangeArrowheads="1"/>
              </p:cNvSpPr>
              <p:nvPr/>
            </p:nvSpPr>
            <p:spPr bwMode="auto">
              <a:xfrm>
                <a:off x="3334142"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6</a:t>
                </a:r>
                <a:endParaRPr kumimoji="0" lang="en-US" altLang="en-US" sz="1467"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sp>
            <p:nvSpPr>
              <p:cNvPr id="61" name="Freeform 1303">
                <a:extLst>
                  <a:ext uri="{FF2B5EF4-FFF2-40B4-BE49-F238E27FC236}">
                    <a16:creationId xmlns:a16="http://schemas.microsoft.com/office/drawing/2014/main" id="{6C05B466-CBD5-B219-CB8D-EFABEF43E949}"/>
                  </a:ext>
                </a:extLst>
              </p:cNvPr>
              <p:cNvSpPr/>
              <p:nvPr/>
            </p:nvSpPr>
            <p:spPr>
              <a:xfrm>
                <a:off x="2642700" y="3371181"/>
                <a:ext cx="0" cy="39090"/>
              </a:xfrm>
              <a:custGeom>
                <a:avLst/>
                <a:gdLst>
                  <a:gd name="connsiteX0" fmla="*/ 0 w 12700"/>
                  <a:gd name="connsiteY0" fmla="*/ 0 h 63753"/>
                  <a:gd name="connsiteX1" fmla="*/ 0 w 12700"/>
                  <a:gd name="connsiteY1" fmla="*/ 63754 h 63753"/>
                </a:gdLst>
                <a:ahLst/>
                <a:cxnLst>
                  <a:cxn ang="0">
                    <a:pos x="connsiteX0" y="connsiteY0"/>
                  </a:cxn>
                  <a:cxn ang="0">
                    <a:pos x="connsiteX1" y="connsiteY1"/>
                  </a:cxn>
                </a:cxnLst>
                <a:rect l="l" t="t" r="r" b="b"/>
                <a:pathLst>
                  <a:path w="12700" h="63753">
                    <a:moveTo>
                      <a:pt x="0" y="0"/>
                    </a:moveTo>
                    <a:lnTo>
                      <a:pt x="0" y="63754"/>
                    </a:lnTo>
                  </a:path>
                </a:pathLst>
              </a:custGeom>
              <a:ln w="19050" cap="sq">
                <a:solidFill>
                  <a:srgbClr val="000000"/>
                </a:solidFill>
                <a:prstDash val="solid"/>
                <a:miter/>
              </a:ln>
            </p:spPr>
            <p:txBody>
              <a:bodyPr rtlCol="0" anchor="ctr"/>
              <a:lstStyle/>
              <a:p>
                <a:pPr marL="0" marR="0" lvl="0" indent="0" algn="l" defTabSz="1219140" rtl="0" eaLnBrk="1" fontAlgn="auto" latinLnBrk="0" hangingPunct="0">
                  <a:lnSpc>
                    <a:spcPct val="100000"/>
                  </a:lnSpc>
                  <a:spcBef>
                    <a:spcPts val="0"/>
                  </a:spcBef>
                  <a:spcAft>
                    <a:spcPts val="0"/>
                  </a:spcAft>
                  <a:buClrTx/>
                  <a:buSzTx/>
                  <a:buFontTx/>
                  <a:buNone/>
                  <a:tabLst/>
                  <a:defRPr/>
                </a:pPr>
                <a:endParaRPr kumimoji="0" lang="en-US" sz="2667" b="0" i="0" u="none" strike="noStrike" kern="0" cap="none" spc="0" normalizeH="0" baseline="0" noProof="0" dirty="0">
                  <a:ln>
                    <a:noFill/>
                  </a:ln>
                  <a:solidFill>
                    <a:srgbClr val="000000"/>
                  </a:solidFill>
                  <a:effectLst/>
                  <a:uLnTx/>
                  <a:uFillTx/>
                  <a:latin typeface="Arial"/>
                  <a:ea typeface="MS PGothic" charset="0"/>
                  <a:cs typeface="Arial"/>
                  <a:sym typeface="Arial" panose="020B0604020202020204" pitchFamily="34" charset="0"/>
                </a:endParaRPr>
              </a:p>
            </p:txBody>
          </p:sp>
          <p:sp>
            <p:nvSpPr>
              <p:cNvPr id="62" name="Rectangle 276">
                <a:extLst>
                  <a:ext uri="{FF2B5EF4-FFF2-40B4-BE49-F238E27FC236}">
                    <a16:creationId xmlns:a16="http://schemas.microsoft.com/office/drawing/2014/main" id="{BE622B40-A8D5-4F97-1C43-F898E996763C}"/>
                  </a:ext>
                </a:extLst>
              </p:cNvPr>
              <p:cNvSpPr>
                <a:spLocks noChangeArrowheads="1"/>
              </p:cNvSpPr>
              <p:nvPr/>
            </p:nvSpPr>
            <p:spPr bwMode="auto">
              <a:xfrm>
                <a:off x="2558573" y="3429120"/>
                <a:ext cx="159021" cy="1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no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1219140" rtl="0" eaLnBrk="0" fontAlgn="base" latinLnBrk="0" hangingPunct="0">
                  <a:lnSpc>
                    <a:spcPct val="100000"/>
                  </a:lnSpc>
                  <a:spcBef>
                    <a:spcPct val="0"/>
                  </a:spcBef>
                  <a:spcAft>
                    <a:spcPct val="0"/>
                  </a:spcAft>
                  <a:buClrTx/>
                  <a:buSzTx/>
                  <a:buFontTx/>
                  <a:buNone/>
                  <a:tabLst/>
                  <a:defRPr/>
                </a:pPr>
                <a:r>
                  <a:rPr kumimoji="0" lang="en-US" altLang="en-US" sz="1467" b="0" i="0" u="none" strike="noStrike" kern="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rPr>
                  <a:t>3</a:t>
                </a:r>
                <a:endParaRPr kumimoji="0" lang="en-US" altLang="en-US" sz="1467" b="0" i="0" u="none" strike="noStrike" kern="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sym typeface="Arial" panose="020B0604020202020204" pitchFamily="34" charset="0"/>
                </a:endParaRPr>
              </a:p>
            </p:txBody>
          </p:sp>
          <p:grpSp>
            <p:nvGrpSpPr>
              <p:cNvPr id="1088" name="Group 1087">
                <a:extLst>
                  <a:ext uri="{FF2B5EF4-FFF2-40B4-BE49-F238E27FC236}">
                    <a16:creationId xmlns:a16="http://schemas.microsoft.com/office/drawing/2014/main" id="{25BF2C0F-F681-ABBC-0776-74F1D691C67B}"/>
                  </a:ext>
                </a:extLst>
              </p:cNvPr>
              <p:cNvGrpSpPr/>
              <p:nvPr/>
            </p:nvGrpSpPr>
            <p:grpSpPr>
              <a:xfrm>
                <a:off x="1863655" y="1127666"/>
                <a:ext cx="4030940" cy="1941933"/>
                <a:chOff x="8493125" y="5973763"/>
                <a:chExt cx="2713039" cy="2389187"/>
              </a:xfrm>
            </p:grpSpPr>
            <p:sp>
              <p:nvSpPr>
                <p:cNvPr id="1089" name="Freeform 186">
                  <a:extLst>
                    <a:ext uri="{FF2B5EF4-FFF2-40B4-BE49-F238E27FC236}">
                      <a16:creationId xmlns:a16="http://schemas.microsoft.com/office/drawing/2014/main" id="{2CDAFBD8-4A78-F2B0-7BA4-74D57AC1321C}"/>
                    </a:ext>
                  </a:extLst>
                </p:cNvPr>
                <p:cNvSpPr>
                  <a:spLocks/>
                </p:cNvSpPr>
                <p:nvPr/>
              </p:nvSpPr>
              <p:spPr bwMode="auto">
                <a:xfrm>
                  <a:off x="8493125" y="5973763"/>
                  <a:ext cx="2686050" cy="2363787"/>
                </a:xfrm>
                <a:custGeom>
                  <a:avLst/>
                  <a:gdLst>
                    <a:gd name="T0" fmla="*/ 107 w 1692"/>
                    <a:gd name="T1" fmla="*/ 12 h 1489"/>
                    <a:gd name="T2" fmla="*/ 136 w 1692"/>
                    <a:gd name="T3" fmla="*/ 31 h 1489"/>
                    <a:gd name="T4" fmla="*/ 147 w 1692"/>
                    <a:gd name="T5" fmla="*/ 88 h 1489"/>
                    <a:gd name="T6" fmla="*/ 152 w 1692"/>
                    <a:gd name="T7" fmla="*/ 105 h 1489"/>
                    <a:gd name="T8" fmla="*/ 157 w 1692"/>
                    <a:gd name="T9" fmla="*/ 183 h 1489"/>
                    <a:gd name="T10" fmla="*/ 176 w 1692"/>
                    <a:gd name="T11" fmla="*/ 209 h 1489"/>
                    <a:gd name="T12" fmla="*/ 183 w 1692"/>
                    <a:gd name="T13" fmla="*/ 235 h 1489"/>
                    <a:gd name="T14" fmla="*/ 190 w 1692"/>
                    <a:gd name="T15" fmla="*/ 240 h 1489"/>
                    <a:gd name="T16" fmla="*/ 212 w 1692"/>
                    <a:gd name="T17" fmla="*/ 245 h 1489"/>
                    <a:gd name="T18" fmla="*/ 252 w 1692"/>
                    <a:gd name="T19" fmla="*/ 257 h 1489"/>
                    <a:gd name="T20" fmla="*/ 257 w 1692"/>
                    <a:gd name="T21" fmla="*/ 271 h 1489"/>
                    <a:gd name="T22" fmla="*/ 290 w 1692"/>
                    <a:gd name="T23" fmla="*/ 285 h 1489"/>
                    <a:gd name="T24" fmla="*/ 292 w 1692"/>
                    <a:gd name="T25" fmla="*/ 300 h 1489"/>
                    <a:gd name="T26" fmla="*/ 311 w 1692"/>
                    <a:gd name="T27" fmla="*/ 331 h 1489"/>
                    <a:gd name="T28" fmla="*/ 314 w 1692"/>
                    <a:gd name="T29" fmla="*/ 354 h 1489"/>
                    <a:gd name="T30" fmla="*/ 318 w 1692"/>
                    <a:gd name="T31" fmla="*/ 378 h 1489"/>
                    <a:gd name="T32" fmla="*/ 340 w 1692"/>
                    <a:gd name="T33" fmla="*/ 407 h 1489"/>
                    <a:gd name="T34" fmla="*/ 416 w 1692"/>
                    <a:gd name="T35" fmla="*/ 409 h 1489"/>
                    <a:gd name="T36" fmla="*/ 423 w 1692"/>
                    <a:gd name="T37" fmla="*/ 421 h 1489"/>
                    <a:gd name="T38" fmla="*/ 442 w 1692"/>
                    <a:gd name="T39" fmla="*/ 433 h 1489"/>
                    <a:gd name="T40" fmla="*/ 449 w 1692"/>
                    <a:gd name="T41" fmla="*/ 457 h 1489"/>
                    <a:gd name="T42" fmla="*/ 456 w 1692"/>
                    <a:gd name="T43" fmla="*/ 468 h 1489"/>
                    <a:gd name="T44" fmla="*/ 461 w 1692"/>
                    <a:gd name="T45" fmla="*/ 533 h 1489"/>
                    <a:gd name="T46" fmla="*/ 465 w 1692"/>
                    <a:gd name="T47" fmla="*/ 542 h 1489"/>
                    <a:gd name="T48" fmla="*/ 468 w 1692"/>
                    <a:gd name="T49" fmla="*/ 564 h 1489"/>
                    <a:gd name="T50" fmla="*/ 501 w 1692"/>
                    <a:gd name="T51" fmla="*/ 580 h 1489"/>
                    <a:gd name="T52" fmla="*/ 508 w 1692"/>
                    <a:gd name="T53" fmla="*/ 592 h 1489"/>
                    <a:gd name="T54" fmla="*/ 591 w 1692"/>
                    <a:gd name="T55" fmla="*/ 599 h 1489"/>
                    <a:gd name="T56" fmla="*/ 596 w 1692"/>
                    <a:gd name="T57" fmla="*/ 640 h 1489"/>
                    <a:gd name="T58" fmla="*/ 603 w 1692"/>
                    <a:gd name="T59" fmla="*/ 642 h 1489"/>
                    <a:gd name="T60" fmla="*/ 610 w 1692"/>
                    <a:gd name="T61" fmla="*/ 699 h 1489"/>
                    <a:gd name="T62" fmla="*/ 615 w 1692"/>
                    <a:gd name="T63" fmla="*/ 718 h 1489"/>
                    <a:gd name="T64" fmla="*/ 620 w 1692"/>
                    <a:gd name="T65" fmla="*/ 761 h 1489"/>
                    <a:gd name="T66" fmla="*/ 648 w 1692"/>
                    <a:gd name="T67" fmla="*/ 778 h 1489"/>
                    <a:gd name="T68" fmla="*/ 660 w 1692"/>
                    <a:gd name="T69" fmla="*/ 787 h 1489"/>
                    <a:gd name="T70" fmla="*/ 738 w 1692"/>
                    <a:gd name="T71" fmla="*/ 804 h 1489"/>
                    <a:gd name="T72" fmla="*/ 741 w 1692"/>
                    <a:gd name="T73" fmla="*/ 847 h 1489"/>
                    <a:gd name="T74" fmla="*/ 755 w 1692"/>
                    <a:gd name="T75" fmla="*/ 856 h 1489"/>
                    <a:gd name="T76" fmla="*/ 757 w 1692"/>
                    <a:gd name="T77" fmla="*/ 875 h 1489"/>
                    <a:gd name="T78" fmla="*/ 764 w 1692"/>
                    <a:gd name="T79" fmla="*/ 897 h 1489"/>
                    <a:gd name="T80" fmla="*/ 769 w 1692"/>
                    <a:gd name="T81" fmla="*/ 925 h 1489"/>
                    <a:gd name="T82" fmla="*/ 781 w 1692"/>
                    <a:gd name="T83" fmla="*/ 944 h 1489"/>
                    <a:gd name="T84" fmla="*/ 786 w 1692"/>
                    <a:gd name="T85" fmla="*/ 977 h 1489"/>
                    <a:gd name="T86" fmla="*/ 824 w 1692"/>
                    <a:gd name="T87" fmla="*/ 987 h 1489"/>
                    <a:gd name="T88" fmla="*/ 888 w 1692"/>
                    <a:gd name="T89" fmla="*/ 1034 h 1489"/>
                    <a:gd name="T90" fmla="*/ 912 w 1692"/>
                    <a:gd name="T91" fmla="*/ 1061 h 1489"/>
                    <a:gd name="T92" fmla="*/ 916 w 1692"/>
                    <a:gd name="T93" fmla="*/ 1082 h 1489"/>
                    <a:gd name="T94" fmla="*/ 926 w 1692"/>
                    <a:gd name="T95" fmla="*/ 1103 h 1489"/>
                    <a:gd name="T96" fmla="*/ 935 w 1692"/>
                    <a:gd name="T97" fmla="*/ 1125 h 1489"/>
                    <a:gd name="T98" fmla="*/ 966 w 1692"/>
                    <a:gd name="T99" fmla="*/ 1132 h 1489"/>
                    <a:gd name="T100" fmla="*/ 1037 w 1692"/>
                    <a:gd name="T101" fmla="*/ 1163 h 1489"/>
                    <a:gd name="T102" fmla="*/ 1052 w 1692"/>
                    <a:gd name="T103" fmla="*/ 1172 h 1489"/>
                    <a:gd name="T104" fmla="*/ 1059 w 1692"/>
                    <a:gd name="T105" fmla="*/ 1194 h 1489"/>
                    <a:gd name="T106" fmla="*/ 1068 w 1692"/>
                    <a:gd name="T107" fmla="*/ 1206 h 1489"/>
                    <a:gd name="T108" fmla="*/ 1075 w 1692"/>
                    <a:gd name="T109" fmla="*/ 1241 h 1489"/>
                    <a:gd name="T110" fmla="*/ 1163 w 1692"/>
                    <a:gd name="T111" fmla="*/ 1253 h 1489"/>
                    <a:gd name="T112" fmla="*/ 1175 w 1692"/>
                    <a:gd name="T113" fmla="*/ 1284 h 1489"/>
                    <a:gd name="T114" fmla="*/ 1192 w 1692"/>
                    <a:gd name="T115" fmla="*/ 1291 h 1489"/>
                    <a:gd name="T116" fmla="*/ 1199 w 1692"/>
                    <a:gd name="T117" fmla="*/ 1322 h 1489"/>
                    <a:gd name="T118" fmla="*/ 1220 w 1692"/>
                    <a:gd name="T119" fmla="*/ 1346 h 1489"/>
                    <a:gd name="T120" fmla="*/ 1358 w 1692"/>
                    <a:gd name="T121" fmla="*/ 1379 h 1489"/>
                    <a:gd name="T122" fmla="*/ 1441 w 1692"/>
                    <a:gd name="T123" fmla="*/ 1386 h 1489"/>
                    <a:gd name="T124" fmla="*/ 1465 w 1692"/>
                    <a:gd name="T125" fmla="*/ 1489 h 1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92" h="1489">
                      <a:moveTo>
                        <a:pt x="0" y="0"/>
                      </a:moveTo>
                      <a:lnTo>
                        <a:pt x="107" y="0"/>
                      </a:lnTo>
                      <a:lnTo>
                        <a:pt x="107" y="12"/>
                      </a:lnTo>
                      <a:lnTo>
                        <a:pt x="131" y="12"/>
                      </a:lnTo>
                      <a:lnTo>
                        <a:pt x="131" y="31"/>
                      </a:lnTo>
                      <a:lnTo>
                        <a:pt x="136" y="31"/>
                      </a:lnTo>
                      <a:lnTo>
                        <a:pt x="136" y="81"/>
                      </a:lnTo>
                      <a:lnTo>
                        <a:pt x="147" y="81"/>
                      </a:lnTo>
                      <a:lnTo>
                        <a:pt x="147" y="88"/>
                      </a:lnTo>
                      <a:lnTo>
                        <a:pt x="150" y="88"/>
                      </a:lnTo>
                      <a:lnTo>
                        <a:pt x="150" y="105"/>
                      </a:lnTo>
                      <a:lnTo>
                        <a:pt x="152" y="105"/>
                      </a:lnTo>
                      <a:lnTo>
                        <a:pt x="152" y="147"/>
                      </a:lnTo>
                      <a:lnTo>
                        <a:pt x="157" y="147"/>
                      </a:lnTo>
                      <a:lnTo>
                        <a:pt x="157" y="183"/>
                      </a:lnTo>
                      <a:lnTo>
                        <a:pt x="164" y="183"/>
                      </a:lnTo>
                      <a:lnTo>
                        <a:pt x="164" y="209"/>
                      </a:lnTo>
                      <a:lnTo>
                        <a:pt x="176" y="209"/>
                      </a:lnTo>
                      <a:lnTo>
                        <a:pt x="176" y="226"/>
                      </a:lnTo>
                      <a:lnTo>
                        <a:pt x="183" y="226"/>
                      </a:lnTo>
                      <a:lnTo>
                        <a:pt x="183" y="235"/>
                      </a:lnTo>
                      <a:lnTo>
                        <a:pt x="188" y="235"/>
                      </a:lnTo>
                      <a:lnTo>
                        <a:pt x="188" y="240"/>
                      </a:lnTo>
                      <a:lnTo>
                        <a:pt x="190" y="240"/>
                      </a:lnTo>
                      <a:lnTo>
                        <a:pt x="190" y="243"/>
                      </a:lnTo>
                      <a:lnTo>
                        <a:pt x="212" y="243"/>
                      </a:lnTo>
                      <a:lnTo>
                        <a:pt x="212" y="245"/>
                      </a:lnTo>
                      <a:lnTo>
                        <a:pt x="226" y="245"/>
                      </a:lnTo>
                      <a:lnTo>
                        <a:pt x="226" y="257"/>
                      </a:lnTo>
                      <a:lnTo>
                        <a:pt x="252" y="257"/>
                      </a:lnTo>
                      <a:lnTo>
                        <a:pt x="252" y="264"/>
                      </a:lnTo>
                      <a:lnTo>
                        <a:pt x="257" y="264"/>
                      </a:lnTo>
                      <a:lnTo>
                        <a:pt x="257" y="271"/>
                      </a:lnTo>
                      <a:lnTo>
                        <a:pt x="285" y="271"/>
                      </a:lnTo>
                      <a:lnTo>
                        <a:pt x="285" y="285"/>
                      </a:lnTo>
                      <a:lnTo>
                        <a:pt x="290" y="285"/>
                      </a:lnTo>
                      <a:lnTo>
                        <a:pt x="290" y="292"/>
                      </a:lnTo>
                      <a:lnTo>
                        <a:pt x="292" y="292"/>
                      </a:lnTo>
                      <a:lnTo>
                        <a:pt x="292" y="300"/>
                      </a:lnTo>
                      <a:lnTo>
                        <a:pt x="297" y="300"/>
                      </a:lnTo>
                      <a:lnTo>
                        <a:pt x="297" y="331"/>
                      </a:lnTo>
                      <a:lnTo>
                        <a:pt x="311" y="331"/>
                      </a:lnTo>
                      <a:lnTo>
                        <a:pt x="311" y="352"/>
                      </a:lnTo>
                      <a:lnTo>
                        <a:pt x="314" y="352"/>
                      </a:lnTo>
                      <a:lnTo>
                        <a:pt x="314" y="354"/>
                      </a:lnTo>
                      <a:lnTo>
                        <a:pt x="316" y="354"/>
                      </a:lnTo>
                      <a:lnTo>
                        <a:pt x="316" y="378"/>
                      </a:lnTo>
                      <a:lnTo>
                        <a:pt x="318" y="378"/>
                      </a:lnTo>
                      <a:lnTo>
                        <a:pt x="318" y="392"/>
                      </a:lnTo>
                      <a:lnTo>
                        <a:pt x="340" y="392"/>
                      </a:lnTo>
                      <a:lnTo>
                        <a:pt x="340" y="407"/>
                      </a:lnTo>
                      <a:lnTo>
                        <a:pt x="344" y="407"/>
                      </a:lnTo>
                      <a:lnTo>
                        <a:pt x="344" y="409"/>
                      </a:lnTo>
                      <a:lnTo>
                        <a:pt x="416" y="409"/>
                      </a:lnTo>
                      <a:lnTo>
                        <a:pt x="416" y="416"/>
                      </a:lnTo>
                      <a:lnTo>
                        <a:pt x="423" y="416"/>
                      </a:lnTo>
                      <a:lnTo>
                        <a:pt x="423" y="421"/>
                      </a:lnTo>
                      <a:lnTo>
                        <a:pt x="435" y="421"/>
                      </a:lnTo>
                      <a:lnTo>
                        <a:pt x="435" y="433"/>
                      </a:lnTo>
                      <a:lnTo>
                        <a:pt x="442" y="433"/>
                      </a:lnTo>
                      <a:lnTo>
                        <a:pt x="442" y="447"/>
                      </a:lnTo>
                      <a:lnTo>
                        <a:pt x="449" y="447"/>
                      </a:lnTo>
                      <a:lnTo>
                        <a:pt x="449" y="457"/>
                      </a:lnTo>
                      <a:lnTo>
                        <a:pt x="451" y="457"/>
                      </a:lnTo>
                      <a:lnTo>
                        <a:pt x="451" y="468"/>
                      </a:lnTo>
                      <a:lnTo>
                        <a:pt x="456" y="468"/>
                      </a:lnTo>
                      <a:lnTo>
                        <a:pt x="456" y="518"/>
                      </a:lnTo>
                      <a:lnTo>
                        <a:pt x="461" y="518"/>
                      </a:lnTo>
                      <a:lnTo>
                        <a:pt x="461" y="533"/>
                      </a:lnTo>
                      <a:lnTo>
                        <a:pt x="463" y="533"/>
                      </a:lnTo>
                      <a:lnTo>
                        <a:pt x="463" y="542"/>
                      </a:lnTo>
                      <a:lnTo>
                        <a:pt x="465" y="542"/>
                      </a:lnTo>
                      <a:lnTo>
                        <a:pt x="465" y="556"/>
                      </a:lnTo>
                      <a:lnTo>
                        <a:pt x="468" y="556"/>
                      </a:lnTo>
                      <a:lnTo>
                        <a:pt x="468" y="564"/>
                      </a:lnTo>
                      <a:lnTo>
                        <a:pt x="473" y="564"/>
                      </a:lnTo>
                      <a:lnTo>
                        <a:pt x="473" y="580"/>
                      </a:lnTo>
                      <a:lnTo>
                        <a:pt x="501" y="580"/>
                      </a:lnTo>
                      <a:lnTo>
                        <a:pt x="501" y="587"/>
                      </a:lnTo>
                      <a:lnTo>
                        <a:pt x="508" y="587"/>
                      </a:lnTo>
                      <a:lnTo>
                        <a:pt x="508" y="592"/>
                      </a:lnTo>
                      <a:lnTo>
                        <a:pt x="532" y="592"/>
                      </a:lnTo>
                      <a:lnTo>
                        <a:pt x="532" y="599"/>
                      </a:lnTo>
                      <a:lnTo>
                        <a:pt x="591" y="599"/>
                      </a:lnTo>
                      <a:lnTo>
                        <a:pt x="591" y="633"/>
                      </a:lnTo>
                      <a:lnTo>
                        <a:pt x="596" y="633"/>
                      </a:lnTo>
                      <a:lnTo>
                        <a:pt x="596" y="640"/>
                      </a:lnTo>
                      <a:lnTo>
                        <a:pt x="598" y="640"/>
                      </a:lnTo>
                      <a:lnTo>
                        <a:pt x="598" y="642"/>
                      </a:lnTo>
                      <a:lnTo>
                        <a:pt x="603" y="642"/>
                      </a:lnTo>
                      <a:lnTo>
                        <a:pt x="603" y="663"/>
                      </a:lnTo>
                      <a:lnTo>
                        <a:pt x="610" y="663"/>
                      </a:lnTo>
                      <a:lnTo>
                        <a:pt x="610" y="699"/>
                      </a:lnTo>
                      <a:lnTo>
                        <a:pt x="615" y="699"/>
                      </a:lnTo>
                      <a:lnTo>
                        <a:pt x="615" y="718"/>
                      </a:lnTo>
                      <a:lnTo>
                        <a:pt x="615" y="718"/>
                      </a:lnTo>
                      <a:lnTo>
                        <a:pt x="615" y="737"/>
                      </a:lnTo>
                      <a:lnTo>
                        <a:pt x="620" y="737"/>
                      </a:lnTo>
                      <a:lnTo>
                        <a:pt x="620" y="761"/>
                      </a:lnTo>
                      <a:lnTo>
                        <a:pt x="639" y="761"/>
                      </a:lnTo>
                      <a:lnTo>
                        <a:pt x="639" y="778"/>
                      </a:lnTo>
                      <a:lnTo>
                        <a:pt x="648" y="778"/>
                      </a:lnTo>
                      <a:lnTo>
                        <a:pt x="648" y="780"/>
                      </a:lnTo>
                      <a:lnTo>
                        <a:pt x="660" y="780"/>
                      </a:lnTo>
                      <a:lnTo>
                        <a:pt x="660" y="787"/>
                      </a:lnTo>
                      <a:lnTo>
                        <a:pt x="677" y="787"/>
                      </a:lnTo>
                      <a:lnTo>
                        <a:pt x="677" y="804"/>
                      </a:lnTo>
                      <a:lnTo>
                        <a:pt x="738" y="804"/>
                      </a:lnTo>
                      <a:lnTo>
                        <a:pt x="738" y="832"/>
                      </a:lnTo>
                      <a:lnTo>
                        <a:pt x="741" y="832"/>
                      </a:lnTo>
                      <a:lnTo>
                        <a:pt x="741" y="847"/>
                      </a:lnTo>
                      <a:lnTo>
                        <a:pt x="750" y="847"/>
                      </a:lnTo>
                      <a:lnTo>
                        <a:pt x="750" y="856"/>
                      </a:lnTo>
                      <a:lnTo>
                        <a:pt x="755" y="856"/>
                      </a:lnTo>
                      <a:lnTo>
                        <a:pt x="755" y="861"/>
                      </a:lnTo>
                      <a:lnTo>
                        <a:pt x="757" y="861"/>
                      </a:lnTo>
                      <a:lnTo>
                        <a:pt x="757" y="875"/>
                      </a:lnTo>
                      <a:lnTo>
                        <a:pt x="762" y="875"/>
                      </a:lnTo>
                      <a:lnTo>
                        <a:pt x="762" y="897"/>
                      </a:lnTo>
                      <a:lnTo>
                        <a:pt x="764" y="897"/>
                      </a:lnTo>
                      <a:lnTo>
                        <a:pt x="764" y="908"/>
                      </a:lnTo>
                      <a:lnTo>
                        <a:pt x="769" y="908"/>
                      </a:lnTo>
                      <a:lnTo>
                        <a:pt x="769" y="925"/>
                      </a:lnTo>
                      <a:lnTo>
                        <a:pt x="772" y="925"/>
                      </a:lnTo>
                      <a:lnTo>
                        <a:pt x="772" y="944"/>
                      </a:lnTo>
                      <a:lnTo>
                        <a:pt x="781" y="944"/>
                      </a:lnTo>
                      <a:lnTo>
                        <a:pt x="781" y="970"/>
                      </a:lnTo>
                      <a:lnTo>
                        <a:pt x="786" y="970"/>
                      </a:lnTo>
                      <a:lnTo>
                        <a:pt x="786" y="977"/>
                      </a:lnTo>
                      <a:lnTo>
                        <a:pt x="793" y="977"/>
                      </a:lnTo>
                      <a:lnTo>
                        <a:pt x="793" y="987"/>
                      </a:lnTo>
                      <a:lnTo>
                        <a:pt x="824" y="987"/>
                      </a:lnTo>
                      <a:lnTo>
                        <a:pt x="824" y="994"/>
                      </a:lnTo>
                      <a:lnTo>
                        <a:pt x="888" y="994"/>
                      </a:lnTo>
                      <a:lnTo>
                        <a:pt x="888" y="1034"/>
                      </a:lnTo>
                      <a:lnTo>
                        <a:pt x="909" y="1034"/>
                      </a:lnTo>
                      <a:lnTo>
                        <a:pt x="909" y="1061"/>
                      </a:lnTo>
                      <a:lnTo>
                        <a:pt x="912" y="1061"/>
                      </a:lnTo>
                      <a:lnTo>
                        <a:pt x="912" y="1075"/>
                      </a:lnTo>
                      <a:lnTo>
                        <a:pt x="916" y="1075"/>
                      </a:lnTo>
                      <a:lnTo>
                        <a:pt x="916" y="1082"/>
                      </a:lnTo>
                      <a:lnTo>
                        <a:pt x="919" y="1082"/>
                      </a:lnTo>
                      <a:lnTo>
                        <a:pt x="919" y="1103"/>
                      </a:lnTo>
                      <a:lnTo>
                        <a:pt x="926" y="1103"/>
                      </a:lnTo>
                      <a:lnTo>
                        <a:pt x="926" y="1111"/>
                      </a:lnTo>
                      <a:lnTo>
                        <a:pt x="935" y="1111"/>
                      </a:lnTo>
                      <a:lnTo>
                        <a:pt x="935" y="1125"/>
                      </a:lnTo>
                      <a:lnTo>
                        <a:pt x="945" y="1125"/>
                      </a:lnTo>
                      <a:lnTo>
                        <a:pt x="945" y="1132"/>
                      </a:lnTo>
                      <a:lnTo>
                        <a:pt x="966" y="1132"/>
                      </a:lnTo>
                      <a:lnTo>
                        <a:pt x="966" y="1149"/>
                      </a:lnTo>
                      <a:lnTo>
                        <a:pt x="1037" y="1149"/>
                      </a:lnTo>
                      <a:lnTo>
                        <a:pt x="1037" y="1163"/>
                      </a:lnTo>
                      <a:lnTo>
                        <a:pt x="1042" y="1163"/>
                      </a:lnTo>
                      <a:lnTo>
                        <a:pt x="1042" y="1172"/>
                      </a:lnTo>
                      <a:lnTo>
                        <a:pt x="1052" y="1172"/>
                      </a:lnTo>
                      <a:lnTo>
                        <a:pt x="1052" y="1184"/>
                      </a:lnTo>
                      <a:lnTo>
                        <a:pt x="1059" y="1184"/>
                      </a:lnTo>
                      <a:lnTo>
                        <a:pt x="1059" y="1194"/>
                      </a:lnTo>
                      <a:lnTo>
                        <a:pt x="1064" y="1194"/>
                      </a:lnTo>
                      <a:lnTo>
                        <a:pt x="1064" y="1206"/>
                      </a:lnTo>
                      <a:lnTo>
                        <a:pt x="1068" y="1206"/>
                      </a:lnTo>
                      <a:lnTo>
                        <a:pt x="1068" y="1213"/>
                      </a:lnTo>
                      <a:lnTo>
                        <a:pt x="1075" y="1213"/>
                      </a:lnTo>
                      <a:lnTo>
                        <a:pt x="1075" y="1241"/>
                      </a:lnTo>
                      <a:lnTo>
                        <a:pt x="1090" y="1241"/>
                      </a:lnTo>
                      <a:lnTo>
                        <a:pt x="1090" y="1253"/>
                      </a:lnTo>
                      <a:lnTo>
                        <a:pt x="1163" y="1253"/>
                      </a:lnTo>
                      <a:lnTo>
                        <a:pt x="1163" y="1275"/>
                      </a:lnTo>
                      <a:lnTo>
                        <a:pt x="1175" y="1275"/>
                      </a:lnTo>
                      <a:lnTo>
                        <a:pt x="1175" y="1284"/>
                      </a:lnTo>
                      <a:lnTo>
                        <a:pt x="1189" y="1284"/>
                      </a:lnTo>
                      <a:lnTo>
                        <a:pt x="1189" y="1291"/>
                      </a:lnTo>
                      <a:lnTo>
                        <a:pt x="1192" y="1291"/>
                      </a:lnTo>
                      <a:lnTo>
                        <a:pt x="1192" y="1308"/>
                      </a:lnTo>
                      <a:lnTo>
                        <a:pt x="1199" y="1308"/>
                      </a:lnTo>
                      <a:lnTo>
                        <a:pt x="1199" y="1322"/>
                      </a:lnTo>
                      <a:lnTo>
                        <a:pt x="1215" y="1322"/>
                      </a:lnTo>
                      <a:lnTo>
                        <a:pt x="1215" y="1346"/>
                      </a:lnTo>
                      <a:lnTo>
                        <a:pt x="1220" y="1346"/>
                      </a:lnTo>
                      <a:lnTo>
                        <a:pt x="1220" y="1365"/>
                      </a:lnTo>
                      <a:lnTo>
                        <a:pt x="1358" y="1365"/>
                      </a:lnTo>
                      <a:lnTo>
                        <a:pt x="1358" y="1379"/>
                      </a:lnTo>
                      <a:lnTo>
                        <a:pt x="1365" y="1379"/>
                      </a:lnTo>
                      <a:lnTo>
                        <a:pt x="1365" y="1386"/>
                      </a:lnTo>
                      <a:lnTo>
                        <a:pt x="1441" y="1386"/>
                      </a:lnTo>
                      <a:lnTo>
                        <a:pt x="1441" y="1415"/>
                      </a:lnTo>
                      <a:lnTo>
                        <a:pt x="1465" y="1415"/>
                      </a:lnTo>
                      <a:lnTo>
                        <a:pt x="1465" y="1489"/>
                      </a:lnTo>
                      <a:lnTo>
                        <a:pt x="1692" y="1489"/>
                      </a:lnTo>
                    </a:path>
                  </a:pathLst>
                </a:custGeom>
                <a:noFill/>
                <a:ln w="12700" cap="flat">
                  <a:solidFill>
                    <a:srgbClr val="6E1E5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090" name="Line 187">
                  <a:extLst>
                    <a:ext uri="{FF2B5EF4-FFF2-40B4-BE49-F238E27FC236}">
                      <a16:creationId xmlns:a16="http://schemas.microsoft.com/office/drawing/2014/main" id="{195FFA91-02E5-9B9C-0E3D-3151DA8629FB}"/>
                    </a:ext>
                  </a:extLst>
                </p:cNvPr>
                <p:cNvSpPr>
                  <a:spLocks noChangeShapeType="1"/>
                </p:cNvSpPr>
                <p:nvPr/>
              </p:nvSpPr>
              <p:spPr bwMode="auto">
                <a:xfrm>
                  <a:off x="8701088" y="5995988"/>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091" name="Line 188">
                  <a:extLst>
                    <a:ext uri="{FF2B5EF4-FFF2-40B4-BE49-F238E27FC236}">
                      <a16:creationId xmlns:a16="http://schemas.microsoft.com/office/drawing/2014/main" id="{10C1C737-5C9D-5574-AB8C-BC250F71BACD}"/>
                    </a:ext>
                  </a:extLst>
                </p:cNvPr>
                <p:cNvSpPr>
                  <a:spLocks noChangeShapeType="1"/>
                </p:cNvSpPr>
                <p:nvPr/>
              </p:nvSpPr>
              <p:spPr bwMode="auto">
                <a:xfrm flipH="1">
                  <a:off x="8678863" y="6022975"/>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092" name="Line 189">
                  <a:extLst>
                    <a:ext uri="{FF2B5EF4-FFF2-40B4-BE49-F238E27FC236}">
                      <a16:creationId xmlns:a16="http://schemas.microsoft.com/office/drawing/2014/main" id="{B8C7EC10-C297-16FB-8418-E53B105B09D1}"/>
                    </a:ext>
                  </a:extLst>
                </p:cNvPr>
                <p:cNvSpPr>
                  <a:spLocks noChangeShapeType="1"/>
                </p:cNvSpPr>
                <p:nvPr/>
              </p:nvSpPr>
              <p:spPr bwMode="auto">
                <a:xfrm>
                  <a:off x="8742363" y="62150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093" name="Line 190">
                  <a:extLst>
                    <a:ext uri="{FF2B5EF4-FFF2-40B4-BE49-F238E27FC236}">
                      <a16:creationId xmlns:a16="http://schemas.microsoft.com/office/drawing/2014/main" id="{0A1CF07F-C56C-5B81-CC2C-C205F2239451}"/>
                    </a:ext>
                  </a:extLst>
                </p:cNvPr>
                <p:cNvSpPr>
                  <a:spLocks noChangeShapeType="1"/>
                </p:cNvSpPr>
                <p:nvPr/>
              </p:nvSpPr>
              <p:spPr bwMode="auto">
                <a:xfrm flipH="1">
                  <a:off x="8715375" y="6242050"/>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094" name="Line 191">
                  <a:extLst>
                    <a:ext uri="{FF2B5EF4-FFF2-40B4-BE49-F238E27FC236}">
                      <a16:creationId xmlns:a16="http://schemas.microsoft.com/office/drawing/2014/main" id="{8168E0C2-1EFA-6DD0-D1C2-D477F48589F5}"/>
                    </a:ext>
                  </a:extLst>
                </p:cNvPr>
                <p:cNvSpPr>
                  <a:spLocks noChangeShapeType="1"/>
                </p:cNvSpPr>
                <p:nvPr/>
              </p:nvSpPr>
              <p:spPr bwMode="auto">
                <a:xfrm>
                  <a:off x="8742363" y="6242050"/>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095" name="Line 192">
                  <a:extLst>
                    <a:ext uri="{FF2B5EF4-FFF2-40B4-BE49-F238E27FC236}">
                      <a16:creationId xmlns:a16="http://schemas.microsoft.com/office/drawing/2014/main" id="{3701468E-A785-B7DD-D37A-9440938AE56F}"/>
                    </a:ext>
                  </a:extLst>
                </p:cNvPr>
                <p:cNvSpPr>
                  <a:spLocks noChangeShapeType="1"/>
                </p:cNvSpPr>
                <p:nvPr/>
              </p:nvSpPr>
              <p:spPr bwMode="auto">
                <a:xfrm flipH="1">
                  <a:off x="8715375" y="6264275"/>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096" name="Line 193">
                  <a:extLst>
                    <a:ext uri="{FF2B5EF4-FFF2-40B4-BE49-F238E27FC236}">
                      <a16:creationId xmlns:a16="http://schemas.microsoft.com/office/drawing/2014/main" id="{129F1A6A-2353-B9C5-55F4-BAB8428308FB}"/>
                    </a:ext>
                  </a:extLst>
                </p:cNvPr>
                <p:cNvSpPr>
                  <a:spLocks noChangeShapeType="1"/>
                </p:cNvSpPr>
                <p:nvPr/>
              </p:nvSpPr>
              <p:spPr bwMode="auto">
                <a:xfrm>
                  <a:off x="8753475" y="6242050"/>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097" name="Line 194">
                  <a:extLst>
                    <a:ext uri="{FF2B5EF4-FFF2-40B4-BE49-F238E27FC236}">
                      <a16:creationId xmlns:a16="http://schemas.microsoft.com/office/drawing/2014/main" id="{6EF569A4-37B0-C0C9-2992-BBEC634C7D20}"/>
                    </a:ext>
                  </a:extLst>
                </p:cNvPr>
                <p:cNvSpPr>
                  <a:spLocks noChangeShapeType="1"/>
                </p:cNvSpPr>
                <p:nvPr/>
              </p:nvSpPr>
              <p:spPr bwMode="auto">
                <a:xfrm flipH="1">
                  <a:off x="8731250" y="626427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098" name="Line 195">
                  <a:extLst>
                    <a:ext uri="{FF2B5EF4-FFF2-40B4-BE49-F238E27FC236}">
                      <a16:creationId xmlns:a16="http://schemas.microsoft.com/office/drawing/2014/main" id="{C3687569-663D-DE6E-8C15-A2E2B0AE7DC2}"/>
                    </a:ext>
                  </a:extLst>
                </p:cNvPr>
                <p:cNvSpPr>
                  <a:spLocks noChangeShapeType="1"/>
                </p:cNvSpPr>
                <p:nvPr/>
              </p:nvSpPr>
              <p:spPr bwMode="auto">
                <a:xfrm>
                  <a:off x="8753475" y="62563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099" name="Line 196">
                  <a:extLst>
                    <a:ext uri="{FF2B5EF4-FFF2-40B4-BE49-F238E27FC236}">
                      <a16:creationId xmlns:a16="http://schemas.microsoft.com/office/drawing/2014/main" id="{7F3B6BDF-8CB5-E802-D65A-9ED5D96ACC1E}"/>
                    </a:ext>
                  </a:extLst>
                </p:cNvPr>
                <p:cNvSpPr>
                  <a:spLocks noChangeShapeType="1"/>
                </p:cNvSpPr>
                <p:nvPr/>
              </p:nvSpPr>
              <p:spPr bwMode="auto">
                <a:xfrm flipH="1">
                  <a:off x="8731250" y="628332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00" name="Line 197">
                  <a:extLst>
                    <a:ext uri="{FF2B5EF4-FFF2-40B4-BE49-F238E27FC236}">
                      <a16:creationId xmlns:a16="http://schemas.microsoft.com/office/drawing/2014/main" id="{1B6A6542-DE87-3A46-1746-366CF71B10F4}"/>
                    </a:ext>
                  </a:extLst>
                </p:cNvPr>
                <p:cNvSpPr>
                  <a:spLocks noChangeShapeType="1"/>
                </p:cNvSpPr>
                <p:nvPr/>
              </p:nvSpPr>
              <p:spPr bwMode="auto">
                <a:xfrm>
                  <a:off x="8753475" y="6280150"/>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01" name="Line 198">
                  <a:extLst>
                    <a:ext uri="{FF2B5EF4-FFF2-40B4-BE49-F238E27FC236}">
                      <a16:creationId xmlns:a16="http://schemas.microsoft.com/office/drawing/2014/main" id="{3A37B3B7-076D-75A4-A9ED-923002D775FC}"/>
                    </a:ext>
                  </a:extLst>
                </p:cNvPr>
                <p:cNvSpPr>
                  <a:spLocks noChangeShapeType="1"/>
                </p:cNvSpPr>
                <p:nvPr/>
              </p:nvSpPr>
              <p:spPr bwMode="auto">
                <a:xfrm flipH="1">
                  <a:off x="8731250" y="6305550"/>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02" name="Line 199">
                  <a:extLst>
                    <a:ext uri="{FF2B5EF4-FFF2-40B4-BE49-F238E27FC236}">
                      <a16:creationId xmlns:a16="http://schemas.microsoft.com/office/drawing/2014/main" id="{021C7037-5B33-A478-303A-EFF1CF2D6DDE}"/>
                    </a:ext>
                  </a:extLst>
                </p:cNvPr>
                <p:cNvSpPr>
                  <a:spLocks noChangeShapeType="1"/>
                </p:cNvSpPr>
                <p:nvPr/>
              </p:nvSpPr>
              <p:spPr bwMode="auto">
                <a:xfrm>
                  <a:off x="8772525" y="6305550"/>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03" name="Line 200">
                  <a:extLst>
                    <a:ext uri="{FF2B5EF4-FFF2-40B4-BE49-F238E27FC236}">
                      <a16:creationId xmlns:a16="http://schemas.microsoft.com/office/drawing/2014/main" id="{9B67FDDA-75D7-19FA-4F77-314F1154B8B5}"/>
                    </a:ext>
                  </a:extLst>
                </p:cNvPr>
                <p:cNvSpPr>
                  <a:spLocks noChangeShapeType="1"/>
                </p:cNvSpPr>
                <p:nvPr/>
              </p:nvSpPr>
              <p:spPr bwMode="auto">
                <a:xfrm flipH="1">
                  <a:off x="8745538" y="6332538"/>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04" name="Line 201">
                  <a:extLst>
                    <a:ext uri="{FF2B5EF4-FFF2-40B4-BE49-F238E27FC236}">
                      <a16:creationId xmlns:a16="http://schemas.microsoft.com/office/drawing/2014/main" id="{A7E1EA3F-D64D-94FC-15E7-0C783386F99E}"/>
                    </a:ext>
                  </a:extLst>
                </p:cNvPr>
                <p:cNvSpPr>
                  <a:spLocks noChangeShapeType="1"/>
                </p:cNvSpPr>
                <p:nvPr/>
              </p:nvSpPr>
              <p:spPr bwMode="auto">
                <a:xfrm>
                  <a:off x="8997950" y="657066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05" name="Line 202">
                  <a:extLst>
                    <a:ext uri="{FF2B5EF4-FFF2-40B4-BE49-F238E27FC236}">
                      <a16:creationId xmlns:a16="http://schemas.microsoft.com/office/drawing/2014/main" id="{4376E327-EED0-EA75-718A-A462E5F03C5E}"/>
                    </a:ext>
                  </a:extLst>
                </p:cNvPr>
                <p:cNvSpPr>
                  <a:spLocks noChangeShapeType="1"/>
                </p:cNvSpPr>
                <p:nvPr/>
              </p:nvSpPr>
              <p:spPr bwMode="auto">
                <a:xfrm flipH="1">
                  <a:off x="8972550" y="6596063"/>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06" name="Line 203">
                  <a:extLst>
                    <a:ext uri="{FF2B5EF4-FFF2-40B4-BE49-F238E27FC236}">
                      <a16:creationId xmlns:a16="http://schemas.microsoft.com/office/drawing/2014/main" id="{B66891DD-A2F6-6402-01D3-CDB2241DF5DC}"/>
                    </a:ext>
                  </a:extLst>
                </p:cNvPr>
                <p:cNvSpPr>
                  <a:spLocks noChangeShapeType="1"/>
                </p:cNvSpPr>
                <p:nvPr/>
              </p:nvSpPr>
              <p:spPr bwMode="auto">
                <a:xfrm>
                  <a:off x="9032875" y="6592888"/>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07" name="Line 204">
                  <a:extLst>
                    <a:ext uri="{FF2B5EF4-FFF2-40B4-BE49-F238E27FC236}">
                      <a16:creationId xmlns:a16="http://schemas.microsoft.com/office/drawing/2014/main" id="{0D6A455E-577E-E40F-3853-1E8E6A76B5AC}"/>
                    </a:ext>
                  </a:extLst>
                </p:cNvPr>
                <p:cNvSpPr>
                  <a:spLocks noChangeShapeType="1"/>
                </p:cNvSpPr>
                <p:nvPr/>
              </p:nvSpPr>
              <p:spPr bwMode="auto">
                <a:xfrm flipH="1">
                  <a:off x="9009063" y="661987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08" name="Line 206">
                  <a:extLst>
                    <a:ext uri="{FF2B5EF4-FFF2-40B4-BE49-F238E27FC236}">
                      <a16:creationId xmlns:a16="http://schemas.microsoft.com/office/drawing/2014/main" id="{B50ADB8B-510D-0439-1EC4-BBA161D9ADCF}"/>
                    </a:ext>
                  </a:extLst>
                </p:cNvPr>
                <p:cNvSpPr>
                  <a:spLocks noChangeShapeType="1"/>
                </p:cNvSpPr>
                <p:nvPr/>
              </p:nvSpPr>
              <p:spPr bwMode="auto">
                <a:xfrm>
                  <a:off x="9183688" y="663416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09" name="Line 207">
                  <a:extLst>
                    <a:ext uri="{FF2B5EF4-FFF2-40B4-BE49-F238E27FC236}">
                      <a16:creationId xmlns:a16="http://schemas.microsoft.com/office/drawing/2014/main" id="{3B08ED58-46D6-3E5F-9034-26DE2CB28247}"/>
                    </a:ext>
                  </a:extLst>
                </p:cNvPr>
                <p:cNvSpPr>
                  <a:spLocks noChangeShapeType="1"/>
                </p:cNvSpPr>
                <p:nvPr/>
              </p:nvSpPr>
              <p:spPr bwMode="auto">
                <a:xfrm flipH="1">
                  <a:off x="9156701" y="666115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10" name="Line 208">
                  <a:extLst>
                    <a:ext uri="{FF2B5EF4-FFF2-40B4-BE49-F238E27FC236}">
                      <a16:creationId xmlns:a16="http://schemas.microsoft.com/office/drawing/2014/main" id="{F8160F13-8A5E-EB30-5945-DDE45EEE6DF3}"/>
                    </a:ext>
                  </a:extLst>
                </p:cNvPr>
                <p:cNvSpPr>
                  <a:spLocks noChangeShapeType="1"/>
                </p:cNvSpPr>
                <p:nvPr/>
              </p:nvSpPr>
              <p:spPr bwMode="auto">
                <a:xfrm>
                  <a:off x="9224963" y="679291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11" name="Line 209">
                  <a:extLst>
                    <a:ext uri="{FF2B5EF4-FFF2-40B4-BE49-F238E27FC236}">
                      <a16:creationId xmlns:a16="http://schemas.microsoft.com/office/drawing/2014/main" id="{09C0AB14-DC52-2D7D-D5C4-16997609D840}"/>
                    </a:ext>
                  </a:extLst>
                </p:cNvPr>
                <p:cNvSpPr>
                  <a:spLocks noChangeShapeType="1"/>
                </p:cNvSpPr>
                <p:nvPr/>
              </p:nvSpPr>
              <p:spPr bwMode="auto">
                <a:xfrm flipH="1">
                  <a:off x="9197976" y="6819900"/>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12" name="Line 210">
                  <a:extLst>
                    <a:ext uri="{FF2B5EF4-FFF2-40B4-BE49-F238E27FC236}">
                      <a16:creationId xmlns:a16="http://schemas.microsoft.com/office/drawing/2014/main" id="{2C7ABD44-FBEA-D4D9-9BE4-1918D17CCB5A}"/>
                    </a:ext>
                  </a:extLst>
                </p:cNvPr>
                <p:cNvSpPr>
                  <a:spLocks noChangeShapeType="1"/>
                </p:cNvSpPr>
                <p:nvPr/>
              </p:nvSpPr>
              <p:spPr bwMode="auto">
                <a:xfrm>
                  <a:off x="9228138" y="6808788"/>
                  <a:ext cx="0" cy="4762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13" name="Line 211">
                  <a:extLst>
                    <a:ext uri="{FF2B5EF4-FFF2-40B4-BE49-F238E27FC236}">
                      <a16:creationId xmlns:a16="http://schemas.microsoft.com/office/drawing/2014/main" id="{82275D5D-2803-65EE-9D82-33C825816DF8}"/>
                    </a:ext>
                  </a:extLst>
                </p:cNvPr>
                <p:cNvSpPr>
                  <a:spLocks noChangeShapeType="1"/>
                </p:cNvSpPr>
                <p:nvPr/>
              </p:nvSpPr>
              <p:spPr bwMode="auto">
                <a:xfrm flipH="1">
                  <a:off x="9201151" y="6834188"/>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14" name="Line 212">
                  <a:extLst>
                    <a:ext uri="{FF2B5EF4-FFF2-40B4-BE49-F238E27FC236}">
                      <a16:creationId xmlns:a16="http://schemas.microsoft.com/office/drawing/2014/main" id="{BAD442E4-332E-8310-9966-2AC1F38660D3}"/>
                    </a:ext>
                  </a:extLst>
                </p:cNvPr>
                <p:cNvSpPr>
                  <a:spLocks noChangeShapeType="1"/>
                </p:cNvSpPr>
                <p:nvPr/>
              </p:nvSpPr>
              <p:spPr bwMode="auto">
                <a:xfrm>
                  <a:off x="9431338" y="69516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15" name="Line 213">
                  <a:extLst>
                    <a:ext uri="{FF2B5EF4-FFF2-40B4-BE49-F238E27FC236}">
                      <a16:creationId xmlns:a16="http://schemas.microsoft.com/office/drawing/2014/main" id="{9B9A8D18-F8BA-A60D-329E-D32D8D0767E7}"/>
                    </a:ext>
                  </a:extLst>
                </p:cNvPr>
                <p:cNvSpPr>
                  <a:spLocks noChangeShapeType="1"/>
                </p:cNvSpPr>
                <p:nvPr/>
              </p:nvSpPr>
              <p:spPr bwMode="auto">
                <a:xfrm flipH="1">
                  <a:off x="9405938" y="697865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16" name="Line 214">
                  <a:extLst>
                    <a:ext uri="{FF2B5EF4-FFF2-40B4-BE49-F238E27FC236}">
                      <a16:creationId xmlns:a16="http://schemas.microsoft.com/office/drawing/2014/main" id="{EFAD94D9-5C7B-82FF-99C1-01612AFBE16F}"/>
                    </a:ext>
                  </a:extLst>
                </p:cNvPr>
                <p:cNvSpPr>
                  <a:spLocks noChangeShapeType="1"/>
                </p:cNvSpPr>
                <p:nvPr/>
              </p:nvSpPr>
              <p:spPr bwMode="auto">
                <a:xfrm>
                  <a:off x="9442451" y="6965950"/>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17" name="Line 215">
                  <a:extLst>
                    <a:ext uri="{FF2B5EF4-FFF2-40B4-BE49-F238E27FC236}">
                      <a16:creationId xmlns:a16="http://schemas.microsoft.com/office/drawing/2014/main" id="{3DBE75D4-1A95-F579-7040-3138DB01EEFE}"/>
                    </a:ext>
                  </a:extLst>
                </p:cNvPr>
                <p:cNvSpPr>
                  <a:spLocks noChangeShapeType="1"/>
                </p:cNvSpPr>
                <p:nvPr/>
              </p:nvSpPr>
              <p:spPr bwMode="auto">
                <a:xfrm flipH="1">
                  <a:off x="9417051" y="69929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18" name="Line 216">
                  <a:extLst>
                    <a:ext uri="{FF2B5EF4-FFF2-40B4-BE49-F238E27FC236}">
                      <a16:creationId xmlns:a16="http://schemas.microsoft.com/office/drawing/2014/main" id="{6F3F95BA-BCD0-1637-7EF4-2B1DE35E29CC}"/>
                    </a:ext>
                  </a:extLst>
                </p:cNvPr>
                <p:cNvSpPr>
                  <a:spLocks noChangeShapeType="1"/>
                </p:cNvSpPr>
                <p:nvPr/>
              </p:nvSpPr>
              <p:spPr bwMode="auto">
                <a:xfrm>
                  <a:off x="9461501" y="7058025"/>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19" name="Line 217">
                  <a:extLst>
                    <a:ext uri="{FF2B5EF4-FFF2-40B4-BE49-F238E27FC236}">
                      <a16:creationId xmlns:a16="http://schemas.microsoft.com/office/drawing/2014/main" id="{E65BEB03-2C0E-7F30-8E37-D95E614ACF13}"/>
                    </a:ext>
                  </a:extLst>
                </p:cNvPr>
                <p:cNvSpPr>
                  <a:spLocks noChangeShapeType="1"/>
                </p:cNvSpPr>
                <p:nvPr/>
              </p:nvSpPr>
              <p:spPr bwMode="auto">
                <a:xfrm flipH="1">
                  <a:off x="9436101" y="708342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20" name="Line 218">
                  <a:extLst>
                    <a:ext uri="{FF2B5EF4-FFF2-40B4-BE49-F238E27FC236}">
                      <a16:creationId xmlns:a16="http://schemas.microsoft.com/office/drawing/2014/main" id="{F40DC9AE-8B6A-DD93-0946-5F21FAADD8F6}"/>
                    </a:ext>
                  </a:extLst>
                </p:cNvPr>
                <p:cNvSpPr>
                  <a:spLocks noChangeShapeType="1"/>
                </p:cNvSpPr>
                <p:nvPr/>
              </p:nvSpPr>
              <p:spPr bwMode="auto">
                <a:xfrm>
                  <a:off x="9469438" y="708818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21" name="Line 219">
                  <a:extLst>
                    <a:ext uri="{FF2B5EF4-FFF2-40B4-BE49-F238E27FC236}">
                      <a16:creationId xmlns:a16="http://schemas.microsoft.com/office/drawing/2014/main" id="{AB527084-4821-DA6B-5578-15FC07A73F72}"/>
                    </a:ext>
                  </a:extLst>
                </p:cNvPr>
                <p:cNvSpPr>
                  <a:spLocks noChangeShapeType="1"/>
                </p:cNvSpPr>
                <p:nvPr/>
              </p:nvSpPr>
              <p:spPr bwMode="auto">
                <a:xfrm flipH="1">
                  <a:off x="9442451" y="7113588"/>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22" name="Line 220">
                  <a:extLst>
                    <a:ext uri="{FF2B5EF4-FFF2-40B4-BE49-F238E27FC236}">
                      <a16:creationId xmlns:a16="http://schemas.microsoft.com/office/drawing/2014/main" id="{9CBE302F-214C-74BE-D57D-574F80C4ACB2}"/>
                    </a:ext>
                  </a:extLst>
                </p:cNvPr>
                <p:cNvSpPr>
                  <a:spLocks noChangeShapeType="1"/>
                </p:cNvSpPr>
                <p:nvPr/>
              </p:nvSpPr>
              <p:spPr bwMode="auto">
                <a:xfrm>
                  <a:off x="9669463" y="729138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23" name="Line 221">
                  <a:extLst>
                    <a:ext uri="{FF2B5EF4-FFF2-40B4-BE49-F238E27FC236}">
                      <a16:creationId xmlns:a16="http://schemas.microsoft.com/office/drawing/2014/main" id="{AB77D037-0C4C-D518-1299-61ED4A712122}"/>
                    </a:ext>
                  </a:extLst>
                </p:cNvPr>
                <p:cNvSpPr>
                  <a:spLocks noChangeShapeType="1"/>
                </p:cNvSpPr>
                <p:nvPr/>
              </p:nvSpPr>
              <p:spPr bwMode="auto">
                <a:xfrm flipH="1">
                  <a:off x="9647238" y="7318375"/>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24" name="Line 222">
                  <a:extLst>
                    <a:ext uri="{FF2B5EF4-FFF2-40B4-BE49-F238E27FC236}">
                      <a16:creationId xmlns:a16="http://schemas.microsoft.com/office/drawing/2014/main" id="{8A3522F8-5B40-83F3-D73B-7E82BCB22105}"/>
                    </a:ext>
                  </a:extLst>
                </p:cNvPr>
                <p:cNvSpPr>
                  <a:spLocks noChangeShapeType="1"/>
                </p:cNvSpPr>
                <p:nvPr/>
              </p:nvSpPr>
              <p:spPr bwMode="auto">
                <a:xfrm>
                  <a:off x="9677401" y="729138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25" name="Line 223">
                  <a:extLst>
                    <a:ext uri="{FF2B5EF4-FFF2-40B4-BE49-F238E27FC236}">
                      <a16:creationId xmlns:a16="http://schemas.microsoft.com/office/drawing/2014/main" id="{A9211868-099C-3651-3A53-C19E1ED326FA}"/>
                    </a:ext>
                  </a:extLst>
                </p:cNvPr>
                <p:cNvSpPr>
                  <a:spLocks noChangeShapeType="1"/>
                </p:cNvSpPr>
                <p:nvPr/>
              </p:nvSpPr>
              <p:spPr bwMode="auto">
                <a:xfrm flipH="1">
                  <a:off x="9650413" y="731837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26" name="Line 224">
                  <a:extLst>
                    <a:ext uri="{FF2B5EF4-FFF2-40B4-BE49-F238E27FC236}">
                      <a16:creationId xmlns:a16="http://schemas.microsoft.com/office/drawing/2014/main" id="{6BBE2883-FA51-151D-5394-73E7A5028137}"/>
                    </a:ext>
                  </a:extLst>
                </p:cNvPr>
                <p:cNvSpPr>
                  <a:spLocks noChangeShapeType="1"/>
                </p:cNvSpPr>
                <p:nvPr/>
              </p:nvSpPr>
              <p:spPr bwMode="auto">
                <a:xfrm>
                  <a:off x="9683751" y="729138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27" name="Line 225">
                  <a:extLst>
                    <a:ext uri="{FF2B5EF4-FFF2-40B4-BE49-F238E27FC236}">
                      <a16:creationId xmlns:a16="http://schemas.microsoft.com/office/drawing/2014/main" id="{3F410DA8-A0C8-555F-3567-C04522B199C5}"/>
                    </a:ext>
                  </a:extLst>
                </p:cNvPr>
                <p:cNvSpPr>
                  <a:spLocks noChangeShapeType="1"/>
                </p:cNvSpPr>
                <p:nvPr/>
              </p:nvSpPr>
              <p:spPr bwMode="auto">
                <a:xfrm flipH="1">
                  <a:off x="9658351" y="731837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28" name="Line 226">
                  <a:extLst>
                    <a:ext uri="{FF2B5EF4-FFF2-40B4-BE49-F238E27FC236}">
                      <a16:creationId xmlns:a16="http://schemas.microsoft.com/office/drawing/2014/main" id="{910FD805-7D94-167C-E18C-75531C8E1278}"/>
                    </a:ext>
                  </a:extLst>
                </p:cNvPr>
                <p:cNvSpPr>
                  <a:spLocks noChangeShapeType="1"/>
                </p:cNvSpPr>
                <p:nvPr/>
              </p:nvSpPr>
              <p:spPr bwMode="auto">
                <a:xfrm>
                  <a:off x="9683751" y="730567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29" name="Line 227">
                  <a:extLst>
                    <a:ext uri="{FF2B5EF4-FFF2-40B4-BE49-F238E27FC236}">
                      <a16:creationId xmlns:a16="http://schemas.microsoft.com/office/drawing/2014/main" id="{1F848D25-886D-D183-C40A-E122CED1DCFE}"/>
                    </a:ext>
                  </a:extLst>
                </p:cNvPr>
                <p:cNvSpPr>
                  <a:spLocks noChangeShapeType="1"/>
                </p:cNvSpPr>
                <p:nvPr/>
              </p:nvSpPr>
              <p:spPr bwMode="auto">
                <a:xfrm flipH="1">
                  <a:off x="9658351" y="7332663"/>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30" name="Line 228">
                  <a:extLst>
                    <a:ext uri="{FF2B5EF4-FFF2-40B4-BE49-F238E27FC236}">
                      <a16:creationId xmlns:a16="http://schemas.microsoft.com/office/drawing/2014/main" id="{EFAC6E71-6554-90C0-B14C-1322CA058883}"/>
                    </a:ext>
                  </a:extLst>
                </p:cNvPr>
                <p:cNvSpPr>
                  <a:spLocks noChangeShapeType="1"/>
                </p:cNvSpPr>
                <p:nvPr/>
              </p:nvSpPr>
              <p:spPr bwMode="auto">
                <a:xfrm>
                  <a:off x="9691688" y="730567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31" name="Line 229">
                  <a:extLst>
                    <a:ext uri="{FF2B5EF4-FFF2-40B4-BE49-F238E27FC236}">
                      <a16:creationId xmlns:a16="http://schemas.microsoft.com/office/drawing/2014/main" id="{A1D19779-87C2-9E65-51CF-F425F11FB31F}"/>
                    </a:ext>
                  </a:extLst>
                </p:cNvPr>
                <p:cNvSpPr>
                  <a:spLocks noChangeShapeType="1"/>
                </p:cNvSpPr>
                <p:nvPr/>
              </p:nvSpPr>
              <p:spPr bwMode="auto">
                <a:xfrm flipH="1">
                  <a:off x="9664701" y="7332663"/>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32" name="Line 230">
                  <a:extLst>
                    <a:ext uri="{FF2B5EF4-FFF2-40B4-BE49-F238E27FC236}">
                      <a16:creationId xmlns:a16="http://schemas.microsoft.com/office/drawing/2014/main" id="{B4830F7C-7BB8-BAAA-BC7F-AF641A38DD9C}"/>
                    </a:ext>
                  </a:extLst>
                </p:cNvPr>
                <p:cNvSpPr>
                  <a:spLocks noChangeShapeType="1"/>
                </p:cNvSpPr>
                <p:nvPr/>
              </p:nvSpPr>
              <p:spPr bwMode="auto">
                <a:xfrm>
                  <a:off x="9691688" y="7313613"/>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33" name="Line 231">
                  <a:extLst>
                    <a:ext uri="{FF2B5EF4-FFF2-40B4-BE49-F238E27FC236}">
                      <a16:creationId xmlns:a16="http://schemas.microsoft.com/office/drawing/2014/main" id="{7596456D-AED2-B8D7-24E7-80EFB225D568}"/>
                    </a:ext>
                  </a:extLst>
                </p:cNvPr>
                <p:cNvSpPr>
                  <a:spLocks noChangeShapeType="1"/>
                </p:cNvSpPr>
                <p:nvPr/>
              </p:nvSpPr>
              <p:spPr bwMode="auto">
                <a:xfrm flipH="1">
                  <a:off x="9664701" y="7340600"/>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34" name="Line 232">
                  <a:extLst>
                    <a:ext uri="{FF2B5EF4-FFF2-40B4-BE49-F238E27FC236}">
                      <a16:creationId xmlns:a16="http://schemas.microsoft.com/office/drawing/2014/main" id="{3FC672CF-8538-300E-96EB-52A49D07DA2C}"/>
                    </a:ext>
                  </a:extLst>
                </p:cNvPr>
                <p:cNvSpPr>
                  <a:spLocks noChangeShapeType="1"/>
                </p:cNvSpPr>
                <p:nvPr/>
              </p:nvSpPr>
              <p:spPr bwMode="auto">
                <a:xfrm>
                  <a:off x="9694863" y="7313613"/>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35" name="Line 233">
                  <a:extLst>
                    <a:ext uri="{FF2B5EF4-FFF2-40B4-BE49-F238E27FC236}">
                      <a16:creationId xmlns:a16="http://schemas.microsoft.com/office/drawing/2014/main" id="{94ABC619-EF23-E26F-0972-E62EA9D9C456}"/>
                    </a:ext>
                  </a:extLst>
                </p:cNvPr>
                <p:cNvSpPr>
                  <a:spLocks noChangeShapeType="1"/>
                </p:cNvSpPr>
                <p:nvPr/>
              </p:nvSpPr>
              <p:spPr bwMode="auto">
                <a:xfrm flipH="1">
                  <a:off x="9669463" y="73406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36" name="Line 234">
                  <a:extLst>
                    <a:ext uri="{FF2B5EF4-FFF2-40B4-BE49-F238E27FC236}">
                      <a16:creationId xmlns:a16="http://schemas.microsoft.com/office/drawing/2014/main" id="{9487DA3F-01B9-1524-74A0-7CA35D603C14}"/>
                    </a:ext>
                  </a:extLst>
                </p:cNvPr>
                <p:cNvSpPr>
                  <a:spLocks noChangeShapeType="1"/>
                </p:cNvSpPr>
                <p:nvPr/>
              </p:nvSpPr>
              <p:spPr bwMode="auto">
                <a:xfrm>
                  <a:off x="9702801" y="73707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37" name="Line 235">
                  <a:extLst>
                    <a:ext uri="{FF2B5EF4-FFF2-40B4-BE49-F238E27FC236}">
                      <a16:creationId xmlns:a16="http://schemas.microsoft.com/office/drawing/2014/main" id="{4E252730-72CB-4495-F66F-21110BE815F1}"/>
                    </a:ext>
                  </a:extLst>
                </p:cNvPr>
                <p:cNvSpPr>
                  <a:spLocks noChangeShapeType="1"/>
                </p:cNvSpPr>
                <p:nvPr/>
              </p:nvSpPr>
              <p:spPr bwMode="auto">
                <a:xfrm flipH="1">
                  <a:off x="9677401" y="7397750"/>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38" name="Line 236">
                  <a:extLst>
                    <a:ext uri="{FF2B5EF4-FFF2-40B4-BE49-F238E27FC236}">
                      <a16:creationId xmlns:a16="http://schemas.microsoft.com/office/drawing/2014/main" id="{5A8BCF79-7519-D393-9394-2E717E33481D}"/>
                    </a:ext>
                  </a:extLst>
                </p:cNvPr>
                <p:cNvSpPr>
                  <a:spLocks noChangeShapeType="1"/>
                </p:cNvSpPr>
                <p:nvPr/>
              </p:nvSpPr>
              <p:spPr bwMode="auto">
                <a:xfrm>
                  <a:off x="9705976" y="738981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40" name="Line 237">
                  <a:extLst>
                    <a:ext uri="{FF2B5EF4-FFF2-40B4-BE49-F238E27FC236}">
                      <a16:creationId xmlns:a16="http://schemas.microsoft.com/office/drawing/2014/main" id="{AE692F9D-8DD8-E38D-5658-566A1FF5C7B0}"/>
                    </a:ext>
                  </a:extLst>
                </p:cNvPr>
                <p:cNvSpPr>
                  <a:spLocks noChangeShapeType="1"/>
                </p:cNvSpPr>
                <p:nvPr/>
              </p:nvSpPr>
              <p:spPr bwMode="auto">
                <a:xfrm flipH="1">
                  <a:off x="9683751" y="7415213"/>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41" name="Line 238">
                  <a:extLst>
                    <a:ext uri="{FF2B5EF4-FFF2-40B4-BE49-F238E27FC236}">
                      <a16:creationId xmlns:a16="http://schemas.microsoft.com/office/drawing/2014/main" id="{17792D70-7EFE-7DEB-82CB-C789A50DEA4B}"/>
                    </a:ext>
                  </a:extLst>
                </p:cNvPr>
                <p:cNvSpPr>
                  <a:spLocks noChangeShapeType="1"/>
                </p:cNvSpPr>
                <p:nvPr/>
              </p:nvSpPr>
              <p:spPr bwMode="auto">
                <a:xfrm>
                  <a:off x="9732963" y="7488238"/>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42" name="Line 239">
                  <a:extLst>
                    <a:ext uri="{FF2B5EF4-FFF2-40B4-BE49-F238E27FC236}">
                      <a16:creationId xmlns:a16="http://schemas.microsoft.com/office/drawing/2014/main" id="{B90BF978-78F1-F849-5706-AB90A01E5789}"/>
                    </a:ext>
                  </a:extLst>
                </p:cNvPr>
                <p:cNvSpPr>
                  <a:spLocks noChangeShapeType="1"/>
                </p:cNvSpPr>
                <p:nvPr/>
              </p:nvSpPr>
              <p:spPr bwMode="auto">
                <a:xfrm flipH="1">
                  <a:off x="9710738" y="7513638"/>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43" name="Line 240">
                  <a:extLst>
                    <a:ext uri="{FF2B5EF4-FFF2-40B4-BE49-F238E27FC236}">
                      <a16:creationId xmlns:a16="http://schemas.microsoft.com/office/drawing/2014/main" id="{7D647ACB-02D8-F9B2-2DBA-0BE09CCF2A61}"/>
                    </a:ext>
                  </a:extLst>
                </p:cNvPr>
                <p:cNvSpPr>
                  <a:spLocks noChangeShapeType="1"/>
                </p:cNvSpPr>
                <p:nvPr/>
              </p:nvSpPr>
              <p:spPr bwMode="auto">
                <a:xfrm>
                  <a:off x="9740901" y="7499350"/>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44" name="Line 241">
                  <a:extLst>
                    <a:ext uri="{FF2B5EF4-FFF2-40B4-BE49-F238E27FC236}">
                      <a16:creationId xmlns:a16="http://schemas.microsoft.com/office/drawing/2014/main" id="{57346E86-5E5A-7D04-45E9-46655EF1229E}"/>
                    </a:ext>
                  </a:extLst>
                </p:cNvPr>
                <p:cNvSpPr>
                  <a:spLocks noChangeShapeType="1"/>
                </p:cNvSpPr>
                <p:nvPr/>
              </p:nvSpPr>
              <p:spPr bwMode="auto">
                <a:xfrm flipH="1">
                  <a:off x="9713913" y="752157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45" name="Line 242">
                  <a:extLst>
                    <a:ext uri="{FF2B5EF4-FFF2-40B4-BE49-F238E27FC236}">
                      <a16:creationId xmlns:a16="http://schemas.microsoft.com/office/drawing/2014/main" id="{D925B43C-BFCB-175A-7E0B-00F766A750E8}"/>
                    </a:ext>
                  </a:extLst>
                </p:cNvPr>
                <p:cNvSpPr>
                  <a:spLocks noChangeShapeType="1"/>
                </p:cNvSpPr>
                <p:nvPr/>
              </p:nvSpPr>
              <p:spPr bwMode="auto">
                <a:xfrm>
                  <a:off x="9763126" y="75136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46" name="Line 243">
                  <a:extLst>
                    <a:ext uri="{FF2B5EF4-FFF2-40B4-BE49-F238E27FC236}">
                      <a16:creationId xmlns:a16="http://schemas.microsoft.com/office/drawing/2014/main" id="{3E484D45-A431-A879-898F-2C1A352C8D45}"/>
                    </a:ext>
                  </a:extLst>
                </p:cNvPr>
                <p:cNvSpPr>
                  <a:spLocks noChangeShapeType="1"/>
                </p:cNvSpPr>
                <p:nvPr/>
              </p:nvSpPr>
              <p:spPr bwMode="auto">
                <a:xfrm flipH="1">
                  <a:off x="9736138" y="754062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47" name="Line 244">
                  <a:extLst>
                    <a:ext uri="{FF2B5EF4-FFF2-40B4-BE49-F238E27FC236}">
                      <a16:creationId xmlns:a16="http://schemas.microsoft.com/office/drawing/2014/main" id="{6CE02E9C-AB94-DFD6-7252-0A83B722EC29}"/>
                    </a:ext>
                  </a:extLst>
                </p:cNvPr>
                <p:cNvSpPr>
                  <a:spLocks noChangeShapeType="1"/>
                </p:cNvSpPr>
                <p:nvPr/>
              </p:nvSpPr>
              <p:spPr bwMode="auto">
                <a:xfrm>
                  <a:off x="9785351" y="75136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48" name="Line 245">
                  <a:extLst>
                    <a:ext uri="{FF2B5EF4-FFF2-40B4-BE49-F238E27FC236}">
                      <a16:creationId xmlns:a16="http://schemas.microsoft.com/office/drawing/2014/main" id="{DF8A1A8E-9B51-F3D1-6570-F44489FA0847}"/>
                    </a:ext>
                  </a:extLst>
                </p:cNvPr>
                <p:cNvSpPr>
                  <a:spLocks noChangeShapeType="1"/>
                </p:cNvSpPr>
                <p:nvPr/>
              </p:nvSpPr>
              <p:spPr bwMode="auto">
                <a:xfrm flipH="1">
                  <a:off x="9759951" y="754062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49" name="Line 246">
                  <a:extLst>
                    <a:ext uri="{FF2B5EF4-FFF2-40B4-BE49-F238E27FC236}">
                      <a16:creationId xmlns:a16="http://schemas.microsoft.com/office/drawing/2014/main" id="{2C1DFB16-CEBF-61B2-D7EF-C3E79F954A76}"/>
                    </a:ext>
                  </a:extLst>
                </p:cNvPr>
                <p:cNvSpPr>
                  <a:spLocks noChangeShapeType="1"/>
                </p:cNvSpPr>
                <p:nvPr/>
              </p:nvSpPr>
              <p:spPr bwMode="auto">
                <a:xfrm>
                  <a:off x="9902826" y="7554913"/>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50" name="Line 247">
                  <a:extLst>
                    <a:ext uri="{FF2B5EF4-FFF2-40B4-BE49-F238E27FC236}">
                      <a16:creationId xmlns:a16="http://schemas.microsoft.com/office/drawing/2014/main" id="{AD108AD6-EC7C-8ED7-976C-CCAF52623F18}"/>
                    </a:ext>
                  </a:extLst>
                </p:cNvPr>
                <p:cNvSpPr>
                  <a:spLocks noChangeShapeType="1"/>
                </p:cNvSpPr>
                <p:nvPr/>
              </p:nvSpPr>
              <p:spPr bwMode="auto">
                <a:xfrm flipH="1">
                  <a:off x="9875838" y="7581900"/>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51" name="Line 248">
                  <a:extLst>
                    <a:ext uri="{FF2B5EF4-FFF2-40B4-BE49-F238E27FC236}">
                      <a16:creationId xmlns:a16="http://schemas.microsoft.com/office/drawing/2014/main" id="{26D4FF67-521D-343C-6FBA-15EE4ED3E22E}"/>
                    </a:ext>
                  </a:extLst>
                </p:cNvPr>
                <p:cNvSpPr>
                  <a:spLocks noChangeShapeType="1"/>
                </p:cNvSpPr>
                <p:nvPr/>
              </p:nvSpPr>
              <p:spPr bwMode="auto">
                <a:xfrm>
                  <a:off x="9902826"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52" name="Line 249">
                  <a:extLst>
                    <a:ext uri="{FF2B5EF4-FFF2-40B4-BE49-F238E27FC236}">
                      <a16:creationId xmlns:a16="http://schemas.microsoft.com/office/drawing/2014/main" id="{6772A98A-CD28-0CA7-3353-627456114769}"/>
                    </a:ext>
                  </a:extLst>
                </p:cNvPr>
                <p:cNvSpPr>
                  <a:spLocks noChangeShapeType="1"/>
                </p:cNvSpPr>
                <p:nvPr/>
              </p:nvSpPr>
              <p:spPr bwMode="auto">
                <a:xfrm flipH="1">
                  <a:off x="9875838" y="7615238"/>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53" name="Line 250">
                  <a:extLst>
                    <a:ext uri="{FF2B5EF4-FFF2-40B4-BE49-F238E27FC236}">
                      <a16:creationId xmlns:a16="http://schemas.microsoft.com/office/drawing/2014/main" id="{6200429C-3D6F-FEE9-FB61-67AB22A56058}"/>
                    </a:ext>
                  </a:extLst>
                </p:cNvPr>
                <p:cNvSpPr>
                  <a:spLocks noChangeShapeType="1"/>
                </p:cNvSpPr>
                <p:nvPr/>
              </p:nvSpPr>
              <p:spPr bwMode="auto">
                <a:xfrm>
                  <a:off x="9906001"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54" name="Line 251">
                  <a:extLst>
                    <a:ext uri="{FF2B5EF4-FFF2-40B4-BE49-F238E27FC236}">
                      <a16:creationId xmlns:a16="http://schemas.microsoft.com/office/drawing/2014/main" id="{62043E5B-5C2E-3EF9-CDC8-63EE98F2A7E6}"/>
                    </a:ext>
                  </a:extLst>
                </p:cNvPr>
                <p:cNvSpPr>
                  <a:spLocks noChangeShapeType="1"/>
                </p:cNvSpPr>
                <p:nvPr/>
              </p:nvSpPr>
              <p:spPr bwMode="auto">
                <a:xfrm flipH="1">
                  <a:off x="9880601" y="76152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55" name="Line 252">
                  <a:extLst>
                    <a:ext uri="{FF2B5EF4-FFF2-40B4-BE49-F238E27FC236}">
                      <a16:creationId xmlns:a16="http://schemas.microsoft.com/office/drawing/2014/main" id="{E59324CC-001F-0588-24B6-0946E2C150EC}"/>
                    </a:ext>
                  </a:extLst>
                </p:cNvPr>
                <p:cNvSpPr>
                  <a:spLocks noChangeShapeType="1"/>
                </p:cNvSpPr>
                <p:nvPr/>
              </p:nvSpPr>
              <p:spPr bwMode="auto">
                <a:xfrm>
                  <a:off x="9910763"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56" name="Line 253">
                  <a:extLst>
                    <a:ext uri="{FF2B5EF4-FFF2-40B4-BE49-F238E27FC236}">
                      <a16:creationId xmlns:a16="http://schemas.microsoft.com/office/drawing/2014/main" id="{182065ED-0569-CDFC-B197-C2A52D1F3014}"/>
                    </a:ext>
                  </a:extLst>
                </p:cNvPr>
                <p:cNvSpPr>
                  <a:spLocks noChangeShapeType="1"/>
                </p:cNvSpPr>
                <p:nvPr/>
              </p:nvSpPr>
              <p:spPr bwMode="auto">
                <a:xfrm flipH="1">
                  <a:off x="9883776" y="76152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57" name="Line 254">
                  <a:extLst>
                    <a:ext uri="{FF2B5EF4-FFF2-40B4-BE49-F238E27FC236}">
                      <a16:creationId xmlns:a16="http://schemas.microsoft.com/office/drawing/2014/main" id="{F4CB22BF-B220-F17E-38CD-F1286AE92484}"/>
                    </a:ext>
                  </a:extLst>
                </p:cNvPr>
                <p:cNvSpPr>
                  <a:spLocks noChangeShapeType="1"/>
                </p:cNvSpPr>
                <p:nvPr/>
              </p:nvSpPr>
              <p:spPr bwMode="auto">
                <a:xfrm>
                  <a:off x="9917113"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58" name="Line 255">
                  <a:extLst>
                    <a:ext uri="{FF2B5EF4-FFF2-40B4-BE49-F238E27FC236}">
                      <a16:creationId xmlns:a16="http://schemas.microsoft.com/office/drawing/2014/main" id="{19C3A1C9-DFC5-01FF-450B-F355FF48DAA6}"/>
                    </a:ext>
                  </a:extLst>
                </p:cNvPr>
                <p:cNvSpPr>
                  <a:spLocks noChangeShapeType="1"/>
                </p:cNvSpPr>
                <p:nvPr/>
              </p:nvSpPr>
              <p:spPr bwMode="auto">
                <a:xfrm flipH="1">
                  <a:off x="9891713" y="7615238"/>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59" name="Line 256">
                  <a:extLst>
                    <a:ext uri="{FF2B5EF4-FFF2-40B4-BE49-F238E27FC236}">
                      <a16:creationId xmlns:a16="http://schemas.microsoft.com/office/drawing/2014/main" id="{3A55F030-D34D-8C3B-4EB8-48C97E500B5F}"/>
                    </a:ext>
                  </a:extLst>
                </p:cNvPr>
                <p:cNvSpPr>
                  <a:spLocks noChangeShapeType="1"/>
                </p:cNvSpPr>
                <p:nvPr/>
              </p:nvSpPr>
              <p:spPr bwMode="auto">
                <a:xfrm>
                  <a:off x="9921876"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60" name="Line 257">
                  <a:extLst>
                    <a:ext uri="{FF2B5EF4-FFF2-40B4-BE49-F238E27FC236}">
                      <a16:creationId xmlns:a16="http://schemas.microsoft.com/office/drawing/2014/main" id="{D869524C-F8A6-84CB-A0D9-BAF5D7C46BE1}"/>
                    </a:ext>
                  </a:extLst>
                </p:cNvPr>
                <p:cNvSpPr>
                  <a:spLocks noChangeShapeType="1"/>
                </p:cNvSpPr>
                <p:nvPr/>
              </p:nvSpPr>
              <p:spPr bwMode="auto">
                <a:xfrm flipH="1">
                  <a:off x="9894888" y="76152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61" name="Line 258">
                  <a:extLst>
                    <a:ext uri="{FF2B5EF4-FFF2-40B4-BE49-F238E27FC236}">
                      <a16:creationId xmlns:a16="http://schemas.microsoft.com/office/drawing/2014/main" id="{E8E0B4E2-1579-DFB0-FE9D-220CAE48DB23}"/>
                    </a:ext>
                  </a:extLst>
                </p:cNvPr>
                <p:cNvSpPr>
                  <a:spLocks noChangeShapeType="1"/>
                </p:cNvSpPr>
                <p:nvPr/>
              </p:nvSpPr>
              <p:spPr bwMode="auto">
                <a:xfrm>
                  <a:off x="9929813"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62" name="Line 259">
                  <a:extLst>
                    <a:ext uri="{FF2B5EF4-FFF2-40B4-BE49-F238E27FC236}">
                      <a16:creationId xmlns:a16="http://schemas.microsoft.com/office/drawing/2014/main" id="{EAFA6060-6D30-0D49-31B1-FB5F94AB45B3}"/>
                    </a:ext>
                  </a:extLst>
                </p:cNvPr>
                <p:cNvSpPr>
                  <a:spLocks noChangeShapeType="1"/>
                </p:cNvSpPr>
                <p:nvPr/>
              </p:nvSpPr>
              <p:spPr bwMode="auto">
                <a:xfrm flipH="1">
                  <a:off x="9902826" y="76152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63" name="Line 260">
                  <a:extLst>
                    <a:ext uri="{FF2B5EF4-FFF2-40B4-BE49-F238E27FC236}">
                      <a16:creationId xmlns:a16="http://schemas.microsoft.com/office/drawing/2014/main" id="{75991272-EBA9-2EF6-232D-2F7A19D663FA}"/>
                    </a:ext>
                  </a:extLst>
                </p:cNvPr>
                <p:cNvSpPr>
                  <a:spLocks noChangeShapeType="1"/>
                </p:cNvSpPr>
                <p:nvPr/>
              </p:nvSpPr>
              <p:spPr bwMode="auto">
                <a:xfrm>
                  <a:off x="9936163" y="75898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64" name="Line 261">
                  <a:extLst>
                    <a:ext uri="{FF2B5EF4-FFF2-40B4-BE49-F238E27FC236}">
                      <a16:creationId xmlns:a16="http://schemas.microsoft.com/office/drawing/2014/main" id="{6174137E-E11F-6510-2A72-418B015727FE}"/>
                    </a:ext>
                  </a:extLst>
                </p:cNvPr>
                <p:cNvSpPr>
                  <a:spLocks noChangeShapeType="1"/>
                </p:cNvSpPr>
                <p:nvPr/>
              </p:nvSpPr>
              <p:spPr bwMode="auto">
                <a:xfrm flipH="1">
                  <a:off x="9910763" y="76152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65" name="Line 262">
                  <a:extLst>
                    <a:ext uri="{FF2B5EF4-FFF2-40B4-BE49-F238E27FC236}">
                      <a16:creationId xmlns:a16="http://schemas.microsoft.com/office/drawing/2014/main" id="{2E76AC6F-D5C4-A8A2-E8E4-CA7BEC28BC72}"/>
                    </a:ext>
                  </a:extLst>
                </p:cNvPr>
                <p:cNvSpPr>
                  <a:spLocks noChangeShapeType="1"/>
                </p:cNvSpPr>
                <p:nvPr/>
              </p:nvSpPr>
              <p:spPr bwMode="auto">
                <a:xfrm>
                  <a:off x="9936163" y="763111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66" name="Line 263">
                  <a:extLst>
                    <a:ext uri="{FF2B5EF4-FFF2-40B4-BE49-F238E27FC236}">
                      <a16:creationId xmlns:a16="http://schemas.microsoft.com/office/drawing/2014/main" id="{55988264-C4A3-9A36-6340-AAF07FBC97A5}"/>
                    </a:ext>
                  </a:extLst>
                </p:cNvPr>
                <p:cNvSpPr>
                  <a:spLocks noChangeShapeType="1"/>
                </p:cNvSpPr>
                <p:nvPr/>
              </p:nvSpPr>
              <p:spPr bwMode="auto">
                <a:xfrm flipH="1">
                  <a:off x="9910763" y="76581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67" name="Line 264">
                  <a:extLst>
                    <a:ext uri="{FF2B5EF4-FFF2-40B4-BE49-F238E27FC236}">
                      <a16:creationId xmlns:a16="http://schemas.microsoft.com/office/drawing/2014/main" id="{2355092E-B813-9162-EB16-527C99528BAB}"/>
                    </a:ext>
                  </a:extLst>
                </p:cNvPr>
                <p:cNvSpPr>
                  <a:spLocks noChangeShapeType="1"/>
                </p:cNvSpPr>
                <p:nvPr/>
              </p:nvSpPr>
              <p:spPr bwMode="auto">
                <a:xfrm>
                  <a:off x="9940926" y="763111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68" name="Line 265">
                  <a:extLst>
                    <a:ext uri="{FF2B5EF4-FFF2-40B4-BE49-F238E27FC236}">
                      <a16:creationId xmlns:a16="http://schemas.microsoft.com/office/drawing/2014/main" id="{76ABBB5C-82C0-E7A9-ECB6-414238B3CD68}"/>
                    </a:ext>
                  </a:extLst>
                </p:cNvPr>
                <p:cNvSpPr>
                  <a:spLocks noChangeShapeType="1"/>
                </p:cNvSpPr>
                <p:nvPr/>
              </p:nvSpPr>
              <p:spPr bwMode="auto">
                <a:xfrm flipH="1">
                  <a:off x="9913938" y="76581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69" name="Line 266">
                  <a:extLst>
                    <a:ext uri="{FF2B5EF4-FFF2-40B4-BE49-F238E27FC236}">
                      <a16:creationId xmlns:a16="http://schemas.microsoft.com/office/drawing/2014/main" id="{6A87470E-F326-3D6E-D107-725C2BF1D611}"/>
                    </a:ext>
                  </a:extLst>
                </p:cNvPr>
                <p:cNvSpPr>
                  <a:spLocks noChangeShapeType="1"/>
                </p:cNvSpPr>
                <p:nvPr/>
              </p:nvSpPr>
              <p:spPr bwMode="auto">
                <a:xfrm>
                  <a:off x="9940926" y="76533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70" name="Line 267">
                  <a:extLst>
                    <a:ext uri="{FF2B5EF4-FFF2-40B4-BE49-F238E27FC236}">
                      <a16:creationId xmlns:a16="http://schemas.microsoft.com/office/drawing/2014/main" id="{3205D078-D7BE-A9E4-C2C4-91B8A2C18005}"/>
                    </a:ext>
                  </a:extLst>
                </p:cNvPr>
                <p:cNvSpPr>
                  <a:spLocks noChangeShapeType="1"/>
                </p:cNvSpPr>
                <p:nvPr/>
              </p:nvSpPr>
              <p:spPr bwMode="auto">
                <a:xfrm flipH="1">
                  <a:off x="9913938" y="768032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71" name="Line 268">
                  <a:extLst>
                    <a:ext uri="{FF2B5EF4-FFF2-40B4-BE49-F238E27FC236}">
                      <a16:creationId xmlns:a16="http://schemas.microsoft.com/office/drawing/2014/main" id="{286D0FF9-1941-9359-1030-25CEAB6CF030}"/>
                    </a:ext>
                  </a:extLst>
                </p:cNvPr>
                <p:cNvSpPr>
                  <a:spLocks noChangeShapeType="1"/>
                </p:cNvSpPr>
                <p:nvPr/>
              </p:nvSpPr>
              <p:spPr bwMode="auto">
                <a:xfrm>
                  <a:off x="9947276" y="76533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72" name="Line 269">
                  <a:extLst>
                    <a:ext uri="{FF2B5EF4-FFF2-40B4-BE49-F238E27FC236}">
                      <a16:creationId xmlns:a16="http://schemas.microsoft.com/office/drawing/2014/main" id="{DF0D606E-4B96-52BF-DBF0-52B7C698A05D}"/>
                    </a:ext>
                  </a:extLst>
                </p:cNvPr>
                <p:cNvSpPr>
                  <a:spLocks noChangeShapeType="1"/>
                </p:cNvSpPr>
                <p:nvPr/>
              </p:nvSpPr>
              <p:spPr bwMode="auto">
                <a:xfrm flipH="1">
                  <a:off x="9921876" y="768032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73" name="Line 270">
                  <a:extLst>
                    <a:ext uri="{FF2B5EF4-FFF2-40B4-BE49-F238E27FC236}">
                      <a16:creationId xmlns:a16="http://schemas.microsoft.com/office/drawing/2014/main" id="{B1339EAA-CC97-A896-FB26-5FB3C07436F2}"/>
                    </a:ext>
                  </a:extLst>
                </p:cNvPr>
                <p:cNvSpPr>
                  <a:spLocks noChangeShapeType="1"/>
                </p:cNvSpPr>
                <p:nvPr/>
              </p:nvSpPr>
              <p:spPr bwMode="auto">
                <a:xfrm>
                  <a:off x="9947276" y="7664450"/>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74" name="Line 271">
                  <a:extLst>
                    <a:ext uri="{FF2B5EF4-FFF2-40B4-BE49-F238E27FC236}">
                      <a16:creationId xmlns:a16="http://schemas.microsoft.com/office/drawing/2014/main" id="{61C4E846-C0F9-FFC8-E8F0-C9BABE86F544}"/>
                    </a:ext>
                  </a:extLst>
                </p:cNvPr>
                <p:cNvSpPr>
                  <a:spLocks noChangeShapeType="1"/>
                </p:cNvSpPr>
                <p:nvPr/>
              </p:nvSpPr>
              <p:spPr bwMode="auto">
                <a:xfrm flipH="1">
                  <a:off x="9921876" y="76914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75" name="Line 272">
                  <a:extLst>
                    <a:ext uri="{FF2B5EF4-FFF2-40B4-BE49-F238E27FC236}">
                      <a16:creationId xmlns:a16="http://schemas.microsoft.com/office/drawing/2014/main" id="{96C8C508-7C88-46AC-CD06-251D947793B2}"/>
                    </a:ext>
                  </a:extLst>
                </p:cNvPr>
                <p:cNvSpPr>
                  <a:spLocks noChangeShapeType="1"/>
                </p:cNvSpPr>
                <p:nvPr/>
              </p:nvSpPr>
              <p:spPr bwMode="auto">
                <a:xfrm>
                  <a:off x="9952038" y="7664450"/>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76" name="Line 273">
                  <a:extLst>
                    <a:ext uri="{FF2B5EF4-FFF2-40B4-BE49-F238E27FC236}">
                      <a16:creationId xmlns:a16="http://schemas.microsoft.com/office/drawing/2014/main" id="{052E4171-1C4D-FC33-F478-86A89685DFC0}"/>
                    </a:ext>
                  </a:extLst>
                </p:cNvPr>
                <p:cNvSpPr>
                  <a:spLocks noChangeShapeType="1"/>
                </p:cNvSpPr>
                <p:nvPr/>
              </p:nvSpPr>
              <p:spPr bwMode="auto">
                <a:xfrm flipH="1">
                  <a:off x="9929813" y="7691438"/>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77" name="Line 274">
                  <a:extLst>
                    <a:ext uri="{FF2B5EF4-FFF2-40B4-BE49-F238E27FC236}">
                      <a16:creationId xmlns:a16="http://schemas.microsoft.com/office/drawing/2014/main" id="{6C318FD1-413B-F9F2-B267-B2E8EC44B37F}"/>
                    </a:ext>
                  </a:extLst>
                </p:cNvPr>
                <p:cNvSpPr>
                  <a:spLocks noChangeShapeType="1"/>
                </p:cNvSpPr>
                <p:nvPr/>
              </p:nvSpPr>
              <p:spPr bwMode="auto">
                <a:xfrm>
                  <a:off x="9952038" y="7683500"/>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78" name="Line 275">
                  <a:extLst>
                    <a:ext uri="{FF2B5EF4-FFF2-40B4-BE49-F238E27FC236}">
                      <a16:creationId xmlns:a16="http://schemas.microsoft.com/office/drawing/2014/main" id="{912F982B-55FA-A42E-D2AB-A854D9458E3B}"/>
                    </a:ext>
                  </a:extLst>
                </p:cNvPr>
                <p:cNvSpPr>
                  <a:spLocks noChangeShapeType="1"/>
                </p:cNvSpPr>
                <p:nvPr/>
              </p:nvSpPr>
              <p:spPr bwMode="auto">
                <a:xfrm flipH="1">
                  <a:off x="9929813" y="7707313"/>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79" name="Line 276">
                  <a:extLst>
                    <a:ext uri="{FF2B5EF4-FFF2-40B4-BE49-F238E27FC236}">
                      <a16:creationId xmlns:a16="http://schemas.microsoft.com/office/drawing/2014/main" id="{2E428951-0B25-E6CD-8C44-11F2591D473D}"/>
                    </a:ext>
                  </a:extLst>
                </p:cNvPr>
                <p:cNvSpPr>
                  <a:spLocks noChangeShapeType="1"/>
                </p:cNvSpPr>
                <p:nvPr/>
              </p:nvSpPr>
              <p:spPr bwMode="auto">
                <a:xfrm>
                  <a:off x="9952038" y="7699375"/>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80" name="Line 277">
                  <a:extLst>
                    <a:ext uri="{FF2B5EF4-FFF2-40B4-BE49-F238E27FC236}">
                      <a16:creationId xmlns:a16="http://schemas.microsoft.com/office/drawing/2014/main" id="{1A2EB527-E6F5-9EAA-9DDA-AC2A1404A067}"/>
                    </a:ext>
                  </a:extLst>
                </p:cNvPr>
                <p:cNvSpPr>
                  <a:spLocks noChangeShapeType="1"/>
                </p:cNvSpPr>
                <p:nvPr/>
              </p:nvSpPr>
              <p:spPr bwMode="auto">
                <a:xfrm flipH="1">
                  <a:off x="9929813" y="7724775"/>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81" name="Line 278">
                  <a:extLst>
                    <a:ext uri="{FF2B5EF4-FFF2-40B4-BE49-F238E27FC236}">
                      <a16:creationId xmlns:a16="http://schemas.microsoft.com/office/drawing/2014/main" id="{89993276-49CE-19C4-0154-637B19C06BE3}"/>
                    </a:ext>
                  </a:extLst>
                </p:cNvPr>
                <p:cNvSpPr>
                  <a:spLocks noChangeShapeType="1"/>
                </p:cNvSpPr>
                <p:nvPr/>
              </p:nvSpPr>
              <p:spPr bwMode="auto">
                <a:xfrm>
                  <a:off x="9963151" y="7699375"/>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82" name="Line 279">
                  <a:extLst>
                    <a:ext uri="{FF2B5EF4-FFF2-40B4-BE49-F238E27FC236}">
                      <a16:creationId xmlns:a16="http://schemas.microsoft.com/office/drawing/2014/main" id="{7B677977-154A-AAA2-EAF5-693AC135DAA1}"/>
                    </a:ext>
                  </a:extLst>
                </p:cNvPr>
                <p:cNvSpPr>
                  <a:spLocks noChangeShapeType="1"/>
                </p:cNvSpPr>
                <p:nvPr/>
              </p:nvSpPr>
              <p:spPr bwMode="auto">
                <a:xfrm flipH="1">
                  <a:off x="9936163" y="772477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83" name="Line 280">
                  <a:extLst>
                    <a:ext uri="{FF2B5EF4-FFF2-40B4-BE49-F238E27FC236}">
                      <a16:creationId xmlns:a16="http://schemas.microsoft.com/office/drawing/2014/main" id="{E36A13A2-27EC-5C78-A087-64B46A60F540}"/>
                    </a:ext>
                  </a:extLst>
                </p:cNvPr>
                <p:cNvSpPr>
                  <a:spLocks noChangeShapeType="1"/>
                </p:cNvSpPr>
                <p:nvPr/>
              </p:nvSpPr>
              <p:spPr bwMode="auto">
                <a:xfrm>
                  <a:off x="9963151" y="771048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84" name="Line 281">
                  <a:extLst>
                    <a:ext uri="{FF2B5EF4-FFF2-40B4-BE49-F238E27FC236}">
                      <a16:creationId xmlns:a16="http://schemas.microsoft.com/office/drawing/2014/main" id="{CB3B6291-7028-DD73-44B4-786A15CDD9AE}"/>
                    </a:ext>
                  </a:extLst>
                </p:cNvPr>
                <p:cNvSpPr>
                  <a:spLocks noChangeShapeType="1"/>
                </p:cNvSpPr>
                <p:nvPr/>
              </p:nvSpPr>
              <p:spPr bwMode="auto">
                <a:xfrm flipH="1">
                  <a:off x="9936163" y="773747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85" name="Line 282">
                  <a:extLst>
                    <a:ext uri="{FF2B5EF4-FFF2-40B4-BE49-F238E27FC236}">
                      <a16:creationId xmlns:a16="http://schemas.microsoft.com/office/drawing/2014/main" id="{13F4AF9C-5600-99FE-ED09-902053FBEB1A}"/>
                    </a:ext>
                  </a:extLst>
                </p:cNvPr>
                <p:cNvSpPr>
                  <a:spLocks noChangeShapeType="1"/>
                </p:cNvSpPr>
                <p:nvPr/>
              </p:nvSpPr>
              <p:spPr bwMode="auto">
                <a:xfrm>
                  <a:off x="9977438" y="771048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86" name="Line 283">
                  <a:extLst>
                    <a:ext uri="{FF2B5EF4-FFF2-40B4-BE49-F238E27FC236}">
                      <a16:creationId xmlns:a16="http://schemas.microsoft.com/office/drawing/2014/main" id="{FEED7268-F46B-CB5C-7708-634C13410CA9}"/>
                    </a:ext>
                  </a:extLst>
                </p:cNvPr>
                <p:cNvSpPr>
                  <a:spLocks noChangeShapeType="1"/>
                </p:cNvSpPr>
                <p:nvPr/>
              </p:nvSpPr>
              <p:spPr bwMode="auto">
                <a:xfrm flipH="1">
                  <a:off x="9952038" y="773747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87" name="Line 284">
                  <a:extLst>
                    <a:ext uri="{FF2B5EF4-FFF2-40B4-BE49-F238E27FC236}">
                      <a16:creationId xmlns:a16="http://schemas.microsoft.com/office/drawing/2014/main" id="{519D6947-54AF-A828-5B8C-9645BE5A2989}"/>
                    </a:ext>
                  </a:extLst>
                </p:cNvPr>
                <p:cNvSpPr>
                  <a:spLocks noChangeShapeType="1"/>
                </p:cNvSpPr>
                <p:nvPr/>
              </p:nvSpPr>
              <p:spPr bwMode="auto">
                <a:xfrm>
                  <a:off x="9977438" y="7732713"/>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88" name="Line 285">
                  <a:extLst>
                    <a:ext uri="{FF2B5EF4-FFF2-40B4-BE49-F238E27FC236}">
                      <a16:creationId xmlns:a16="http://schemas.microsoft.com/office/drawing/2014/main" id="{29EABCD8-6421-0B24-0718-2B282B592E6C}"/>
                    </a:ext>
                  </a:extLst>
                </p:cNvPr>
                <p:cNvSpPr>
                  <a:spLocks noChangeShapeType="1"/>
                </p:cNvSpPr>
                <p:nvPr/>
              </p:nvSpPr>
              <p:spPr bwMode="auto">
                <a:xfrm flipH="1">
                  <a:off x="9952038" y="77597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89" name="Line 286">
                  <a:extLst>
                    <a:ext uri="{FF2B5EF4-FFF2-40B4-BE49-F238E27FC236}">
                      <a16:creationId xmlns:a16="http://schemas.microsoft.com/office/drawing/2014/main" id="{C0F4F183-C180-62DB-E7D6-80D7C7C8315B}"/>
                    </a:ext>
                  </a:extLst>
                </p:cNvPr>
                <p:cNvSpPr>
                  <a:spLocks noChangeShapeType="1"/>
                </p:cNvSpPr>
                <p:nvPr/>
              </p:nvSpPr>
              <p:spPr bwMode="auto">
                <a:xfrm>
                  <a:off x="9993313" y="7732713"/>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90" name="Line 287">
                  <a:extLst>
                    <a:ext uri="{FF2B5EF4-FFF2-40B4-BE49-F238E27FC236}">
                      <a16:creationId xmlns:a16="http://schemas.microsoft.com/office/drawing/2014/main" id="{68415D2E-7F8C-F046-F4FE-DA784072E269}"/>
                    </a:ext>
                  </a:extLst>
                </p:cNvPr>
                <p:cNvSpPr>
                  <a:spLocks noChangeShapeType="1"/>
                </p:cNvSpPr>
                <p:nvPr/>
              </p:nvSpPr>
              <p:spPr bwMode="auto">
                <a:xfrm flipH="1">
                  <a:off x="9971088" y="7759700"/>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91" name="Line 288">
                  <a:extLst>
                    <a:ext uri="{FF2B5EF4-FFF2-40B4-BE49-F238E27FC236}">
                      <a16:creationId xmlns:a16="http://schemas.microsoft.com/office/drawing/2014/main" id="{C01E975D-B9EF-C45C-6DA9-6CF3C15EC0F0}"/>
                    </a:ext>
                  </a:extLst>
                </p:cNvPr>
                <p:cNvSpPr>
                  <a:spLocks noChangeShapeType="1"/>
                </p:cNvSpPr>
                <p:nvPr/>
              </p:nvSpPr>
              <p:spPr bwMode="auto">
                <a:xfrm>
                  <a:off x="9993313" y="774382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92" name="Line 289">
                  <a:extLst>
                    <a:ext uri="{FF2B5EF4-FFF2-40B4-BE49-F238E27FC236}">
                      <a16:creationId xmlns:a16="http://schemas.microsoft.com/office/drawing/2014/main" id="{5CDFD429-9514-B955-967D-F998F2F3A363}"/>
                    </a:ext>
                  </a:extLst>
                </p:cNvPr>
                <p:cNvSpPr>
                  <a:spLocks noChangeShapeType="1"/>
                </p:cNvSpPr>
                <p:nvPr/>
              </p:nvSpPr>
              <p:spPr bwMode="auto">
                <a:xfrm flipH="1">
                  <a:off x="9971088" y="7770813"/>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93" name="Line 290">
                  <a:extLst>
                    <a:ext uri="{FF2B5EF4-FFF2-40B4-BE49-F238E27FC236}">
                      <a16:creationId xmlns:a16="http://schemas.microsoft.com/office/drawing/2014/main" id="{1808AE36-3561-9972-A1CA-F9653A1659BA}"/>
                    </a:ext>
                  </a:extLst>
                </p:cNvPr>
                <p:cNvSpPr>
                  <a:spLocks noChangeShapeType="1"/>
                </p:cNvSpPr>
                <p:nvPr/>
              </p:nvSpPr>
              <p:spPr bwMode="auto">
                <a:xfrm>
                  <a:off x="10001251" y="774382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94" name="Line 291">
                  <a:extLst>
                    <a:ext uri="{FF2B5EF4-FFF2-40B4-BE49-F238E27FC236}">
                      <a16:creationId xmlns:a16="http://schemas.microsoft.com/office/drawing/2014/main" id="{695F0A19-3776-4E0B-C6E9-901E84C7A859}"/>
                    </a:ext>
                  </a:extLst>
                </p:cNvPr>
                <p:cNvSpPr>
                  <a:spLocks noChangeShapeType="1"/>
                </p:cNvSpPr>
                <p:nvPr/>
              </p:nvSpPr>
              <p:spPr bwMode="auto">
                <a:xfrm flipH="1">
                  <a:off x="9974263" y="7770813"/>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95" name="Line 292">
                  <a:extLst>
                    <a:ext uri="{FF2B5EF4-FFF2-40B4-BE49-F238E27FC236}">
                      <a16:creationId xmlns:a16="http://schemas.microsoft.com/office/drawing/2014/main" id="{BD076B6A-B467-2FFC-1B58-D695945C3434}"/>
                    </a:ext>
                  </a:extLst>
                </p:cNvPr>
                <p:cNvSpPr>
                  <a:spLocks noChangeShapeType="1"/>
                </p:cNvSpPr>
                <p:nvPr/>
              </p:nvSpPr>
              <p:spPr bwMode="auto">
                <a:xfrm>
                  <a:off x="10007601" y="774382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96" name="Line 293">
                  <a:extLst>
                    <a:ext uri="{FF2B5EF4-FFF2-40B4-BE49-F238E27FC236}">
                      <a16:creationId xmlns:a16="http://schemas.microsoft.com/office/drawing/2014/main" id="{2412155B-6BD9-961F-CF49-288E82158887}"/>
                    </a:ext>
                  </a:extLst>
                </p:cNvPr>
                <p:cNvSpPr>
                  <a:spLocks noChangeShapeType="1"/>
                </p:cNvSpPr>
                <p:nvPr/>
              </p:nvSpPr>
              <p:spPr bwMode="auto">
                <a:xfrm flipH="1">
                  <a:off x="9982201" y="7770813"/>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97" name="Line 294">
                  <a:extLst>
                    <a:ext uri="{FF2B5EF4-FFF2-40B4-BE49-F238E27FC236}">
                      <a16:creationId xmlns:a16="http://schemas.microsoft.com/office/drawing/2014/main" id="{9CAAE2FE-7F85-B238-1A1F-24AA6D4083F2}"/>
                    </a:ext>
                  </a:extLst>
                </p:cNvPr>
                <p:cNvSpPr>
                  <a:spLocks noChangeShapeType="1"/>
                </p:cNvSpPr>
                <p:nvPr/>
              </p:nvSpPr>
              <p:spPr bwMode="auto">
                <a:xfrm>
                  <a:off x="10015538" y="774382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98" name="Line 295">
                  <a:extLst>
                    <a:ext uri="{FF2B5EF4-FFF2-40B4-BE49-F238E27FC236}">
                      <a16:creationId xmlns:a16="http://schemas.microsoft.com/office/drawing/2014/main" id="{9CED5C05-92F5-D0F5-1ED2-D3653DEF1C97}"/>
                    </a:ext>
                  </a:extLst>
                </p:cNvPr>
                <p:cNvSpPr>
                  <a:spLocks noChangeShapeType="1"/>
                </p:cNvSpPr>
                <p:nvPr/>
              </p:nvSpPr>
              <p:spPr bwMode="auto">
                <a:xfrm flipH="1">
                  <a:off x="9988551" y="7770813"/>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199" name="Line 296">
                  <a:extLst>
                    <a:ext uri="{FF2B5EF4-FFF2-40B4-BE49-F238E27FC236}">
                      <a16:creationId xmlns:a16="http://schemas.microsoft.com/office/drawing/2014/main" id="{85D9CA66-2270-B217-DACF-78E991D69B81}"/>
                    </a:ext>
                  </a:extLst>
                </p:cNvPr>
                <p:cNvSpPr>
                  <a:spLocks noChangeShapeType="1"/>
                </p:cNvSpPr>
                <p:nvPr/>
              </p:nvSpPr>
              <p:spPr bwMode="auto">
                <a:xfrm>
                  <a:off x="10072688" y="777081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00" name="Line 297">
                  <a:extLst>
                    <a:ext uri="{FF2B5EF4-FFF2-40B4-BE49-F238E27FC236}">
                      <a16:creationId xmlns:a16="http://schemas.microsoft.com/office/drawing/2014/main" id="{AD656F61-3476-E382-E498-BEA5C431D4A8}"/>
                    </a:ext>
                  </a:extLst>
                </p:cNvPr>
                <p:cNvSpPr>
                  <a:spLocks noChangeShapeType="1"/>
                </p:cNvSpPr>
                <p:nvPr/>
              </p:nvSpPr>
              <p:spPr bwMode="auto">
                <a:xfrm flipH="1">
                  <a:off x="10045701" y="77978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01" name="Line 298">
                  <a:extLst>
                    <a:ext uri="{FF2B5EF4-FFF2-40B4-BE49-F238E27FC236}">
                      <a16:creationId xmlns:a16="http://schemas.microsoft.com/office/drawing/2014/main" id="{DAFF7472-48BF-2D93-461E-90CFA9496537}"/>
                    </a:ext>
                  </a:extLst>
                </p:cNvPr>
                <p:cNvSpPr>
                  <a:spLocks noChangeShapeType="1"/>
                </p:cNvSpPr>
                <p:nvPr/>
              </p:nvSpPr>
              <p:spPr bwMode="auto">
                <a:xfrm>
                  <a:off x="10139363" y="7781925"/>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02" name="Line 299">
                  <a:extLst>
                    <a:ext uri="{FF2B5EF4-FFF2-40B4-BE49-F238E27FC236}">
                      <a16:creationId xmlns:a16="http://schemas.microsoft.com/office/drawing/2014/main" id="{0E219B38-24FA-7C1E-43EC-CD98018170AF}"/>
                    </a:ext>
                  </a:extLst>
                </p:cNvPr>
                <p:cNvSpPr>
                  <a:spLocks noChangeShapeType="1"/>
                </p:cNvSpPr>
                <p:nvPr/>
              </p:nvSpPr>
              <p:spPr bwMode="auto">
                <a:xfrm flipH="1">
                  <a:off x="10117138" y="7808913"/>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03" name="Line 300">
                  <a:extLst>
                    <a:ext uri="{FF2B5EF4-FFF2-40B4-BE49-F238E27FC236}">
                      <a16:creationId xmlns:a16="http://schemas.microsoft.com/office/drawing/2014/main" id="{F3A58110-7AB0-FC44-5B4B-7E7603749F83}"/>
                    </a:ext>
                  </a:extLst>
                </p:cNvPr>
                <p:cNvSpPr>
                  <a:spLocks noChangeShapeType="1"/>
                </p:cNvSpPr>
                <p:nvPr/>
              </p:nvSpPr>
              <p:spPr bwMode="auto">
                <a:xfrm>
                  <a:off x="10139363" y="77930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04" name="Line 301">
                  <a:extLst>
                    <a:ext uri="{FF2B5EF4-FFF2-40B4-BE49-F238E27FC236}">
                      <a16:creationId xmlns:a16="http://schemas.microsoft.com/office/drawing/2014/main" id="{BD3C624A-D30B-332D-0BF8-14CCA4B1B0BC}"/>
                    </a:ext>
                  </a:extLst>
                </p:cNvPr>
                <p:cNvSpPr>
                  <a:spLocks noChangeShapeType="1"/>
                </p:cNvSpPr>
                <p:nvPr/>
              </p:nvSpPr>
              <p:spPr bwMode="auto">
                <a:xfrm flipH="1">
                  <a:off x="10117138" y="7820025"/>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05" name="Line 302">
                  <a:extLst>
                    <a:ext uri="{FF2B5EF4-FFF2-40B4-BE49-F238E27FC236}">
                      <a16:creationId xmlns:a16="http://schemas.microsoft.com/office/drawing/2014/main" id="{0D50565F-5D5F-9404-4125-4B8DC1AE272F}"/>
                    </a:ext>
                  </a:extLst>
                </p:cNvPr>
                <p:cNvSpPr>
                  <a:spLocks noChangeShapeType="1"/>
                </p:cNvSpPr>
                <p:nvPr/>
              </p:nvSpPr>
              <p:spPr bwMode="auto">
                <a:xfrm>
                  <a:off x="10147301" y="779303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06" name="Line 303">
                  <a:extLst>
                    <a:ext uri="{FF2B5EF4-FFF2-40B4-BE49-F238E27FC236}">
                      <a16:creationId xmlns:a16="http://schemas.microsoft.com/office/drawing/2014/main" id="{AD415C9B-3C9A-C7D1-9174-983A9DA53F58}"/>
                    </a:ext>
                  </a:extLst>
                </p:cNvPr>
                <p:cNvSpPr>
                  <a:spLocks noChangeShapeType="1"/>
                </p:cNvSpPr>
                <p:nvPr/>
              </p:nvSpPr>
              <p:spPr bwMode="auto">
                <a:xfrm flipH="1">
                  <a:off x="10121901" y="782002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07" name="Line 304">
                  <a:extLst>
                    <a:ext uri="{FF2B5EF4-FFF2-40B4-BE49-F238E27FC236}">
                      <a16:creationId xmlns:a16="http://schemas.microsoft.com/office/drawing/2014/main" id="{41C1042D-2B6E-A3F6-A8D5-B77E899A8F33}"/>
                    </a:ext>
                  </a:extLst>
                </p:cNvPr>
                <p:cNvSpPr>
                  <a:spLocks noChangeShapeType="1"/>
                </p:cNvSpPr>
                <p:nvPr/>
              </p:nvSpPr>
              <p:spPr bwMode="auto">
                <a:xfrm>
                  <a:off x="10147301" y="780891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08" name="Line 305">
                  <a:extLst>
                    <a:ext uri="{FF2B5EF4-FFF2-40B4-BE49-F238E27FC236}">
                      <a16:creationId xmlns:a16="http://schemas.microsoft.com/office/drawing/2014/main" id="{68D74FEB-2680-E32C-726B-184FA5881A5E}"/>
                    </a:ext>
                  </a:extLst>
                </p:cNvPr>
                <p:cNvSpPr>
                  <a:spLocks noChangeShapeType="1"/>
                </p:cNvSpPr>
                <p:nvPr/>
              </p:nvSpPr>
              <p:spPr bwMode="auto">
                <a:xfrm flipH="1">
                  <a:off x="10121901" y="7834313"/>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09" name="Line 306">
                  <a:extLst>
                    <a:ext uri="{FF2B5EF4-FFF2-40B4-BE49-F238E27FC236}">
                      <a16:creationId xmlns:a16="http://schemas.microsoft.com/office/drawing/2014/main" id="{73E4AC53-FF96-BE8F-F511-21F465B6E732}"/>
                    </a:ext>
                  </a:extLst>
                </p:cNvPr>
                <p:cNvSpPr>
                  <a:spLocks noChangeShapeType="1"/>
                </p:cNvSpPr>
                <p:nvPr/>
              </p:nvSpPr>
              <p:spPr bwMode="auto">
                <a:xfrm>
                  <a:off x="10155238" y="780891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10" name="Line 307">
                  <a:extLst>
                    <a:ext uri="{FF2B5EF4-FFF2-40B4-BE49-F238E27FC236}">
                      <a16:creationId xmlns:a16="http://schemas.microsoft.com/office/drawing/2014/main" id="{6BBA2BAB-BD12-E4AE-330F-822181D6F318}"/>
                    </a:ext>
                  </a:extLst>
                </p:cNvPr>
                <p:cNvSpPr>
                  <a:spLocks noChangeShapeType="1"/>
                </p:cNvSpPr>
                <p:nvPr/>
              </p:nvSpPr>
              <p:spPr bwMode="auto">
                <a:xfrm flipH="1">
                  <a:off x="10128251" y="7834313"/>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11" name="Line 308">
                  <a:extLst>
                    <a:ext uri="{FF2B5EF4-FFF2-40B4-BE49-F238E27FC236}">
                      <a16:creationId xmlns:a16="http://schemas.microsoft.com/office/drawing/2014/main" id="{A163C3F7-0A50-81E1-D08F-2A2F133A10AC}"/>
                    </a:ext>
                  </a:extLst>
                </p:cNvPr>
                <p:cNvSpPr>
                  <a:spLocks noChangeShapeType="1"/>
                </p:cNvSpPr>
                <p:nvPr/>
              </p:nvSpPr>
              <p:spPr bwMode="auto">
                <a:xfrm>
                  <a:off x="10163176" y="780891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12" name="Line 309">
                  <a:extLst>
                    <a:ext uri="{FF2B5EF4-FFF2-40B4-BE49-F238E27FC236}">
                      <a16:creationId xmlns:a16="http://schemas.microsoft.com/office/drawing/2014/main" id="{C8AF720D-4085-352E-6022-2A96605D2557}"/>
                    </a:ext>
                  </a:extLst>
                </p:cNvPr>
                <p:cNvSpPr>
                  <a:spLocks noChangeShapeType="1"/>
                </p:cNvSpPr>
                <p:nvPr/>
              </p:nvSpPr>
              <p:spPr bwMode="auto">
                <a:xfrm flipH="1">
                  <a:off x="10136188" y="7834313"/>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13" name="Line 310">
                  <a:extLst>
                    <a:ext uri="{FF2B5EF4-FFF2-40B4-BE49-F238E27FC236}">
                      <a16:creationId xmlns:a16="http://schemas.microsoft.com/office/drawing/2014/main" id="{76F2BA66-4FC6-CFC3-FD46-2C11A732D64C}"/>
                    </a:ext>
                  </a:extLst>
                </p:cNvPr>
                <p:cNvSpPr>
                  <a:spLocks noChangeShapeType="1"/>
                </p:cNvSpPr>
                <p:nvPr/>
              </p:nvSpPr>
              <p:spPr bwMode="auto">
                <a:xfrm>
                  <a:off x="10163176" y="78279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14" name="Line 311">
                  <a:extLst>
                    <a:ext uri="{FF2B5EF4-FFF2-40B4-BE49-F238E27FC236}">
                      <a16:creationId xmlns:a16="http://schemas.microsoft.com/office/drawing/2014/main" id="{66CFC7F4-1D00-ED6E-F5E4-BE4060EDA9CB}"/>
                    </a:ext>
                  </a:extLst>
                </p:cNvPr>
                <p:cNvSpPr>
                  <a:spLocks noChangeShapeType="1"/>
                </p:cNvSpPr>
                <p:nvPr/>
              </p:nvSpPr>
              <p:spPr bwMode="auto">
                <a:xfrm flipH="1">
                  <a:off x="10136188" y="7853363"/>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15" name="Line 312">
                  <a:extLst>
                    <a:ext uri="{FF2B5EF4-FFF2-40B4-BE49-F238E27FC236}">
                      <a16:creationId xmlns:a16="http://schemas.microsoft.com/office/drawing/2014/main" id="{AEA7839F-233C-7E58-0E80-FEF3E63F02DA}"/>
                    </a:ext>
                  </a:extLst>
                </p:cNvPr>
                <p:cNvSpPr>
                  <a:spLocks noChangeShapeType="1"/>
                </p:cNvSpPr>
                <p:nvPr/>
              </p:nvSpPr>
              <p:spPr bwMode="auto">
                <a:xfrm>
                  <a:off x="10174288" y="78279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16" name="Line 313">
                  <a:extLst>
                    <a:ext uri="{FF2B5EF4-FFF2-40B4-BE49-F238E27FC236}">
                      <a16:creationId xmlns:a16="http://schemas.microsoft.com/office/drawing/2014/main" id="{813150E1-EE12-AFD1-680C-E0E6E889C9CA}"/>
                    </a:ext>
                  </a:extLst>
                </p:cNvPr>
                <p:cNvSpPr>
                  <a:spLocks noChangeShapeType="1"/>
                </p:cNvSpPr>
                <p:nvPr/>
              </p:nvSpPr>
              <p:spPr bwMode="auto">
                <a:xfrm flipH="1">
                  <a:off x="10152063" y="7853363"/>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17" name="Line 314">
                  <a:extLst>
                    <a:ext uri="{FF2B5EF4-FFF2-40B4-BE49-F238E27FC236}">
                      <a16:creationId xmlns:a16="http://schemas.microsoft.com/office/drawing/2014/main" id="{DCA10664-A43D-FCA6-4886-449975BE075B}"/>
                    </a:ext>
                  </a:extLst>
                </p:cNvPr>
                <p:cNvSpPr>
                  <a:spLocks noChangeShapeType="1"/>
                </p:cNvSpPr>
                <p:nvPr/>
              </p:nvSpPr>
              <p:spPr bwMode="auto">
                <a:xfrm>
                  <a:off x="10174288" y="7842250"/>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18" name="Line 315">
                  <a:extLst>
                    <a:ext uri="{FF2B5EF4-FFF2-40B4-BE49-F238E27FC236}">
                      <a16:creationId xmlns:a16="http://schemas.microsoft.com/office/drawing/2014/main" id="{8CAAFDD4-570E-3656-CE8B-3442A98AF4A3}"/>
                    </a:ext>
                  </a:extLst>
                </p:cNvPr>
                <p:cNvSpPr>
                  <a:spLocks noChangeShapeType="1"/>
                </p:cNvSpPr>
                <p:nvPr/>
              </p:nvSpPr>
              <p:spPr bwMode="auto">
                <a:xfrm flipH="1">
                  <a:off x="10152063" y="7869238"/>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19" name="Line 316">
                  <a:extLst>
                    <a:ext uri="{FF2B5EF4-FFF2-40B4-BE49-F238E27FC236}">
                      <a16:creationId xmlns:a16="http://schemas.microsoft.com/office/drawing/2014/main" id="{46EEB810-C598-4BAE-B058-F91E98A40BFE}"/>
                    </a:ext>
                  </a:extLst>
                </p:cNvPr>
                <p:cNvSpPr>
                  <a:spLocks noChangeShapeType="1"/>
                </p:cNvSpPr>
                <p:nvPr/>
              </p:nvSpPr>
              <p:spPr bwMode="auto">
                <a:xfrm>
                  <a:off x="10182226" y="7842250"/>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20" name="Line 317">
                  <a:extLst>
                    <a:ext uri="{FF2B5EF4-FFF2-40B4-BE49-F238E27FC236}">
                      <a16:creationId xmlns:a16="http://schemas.microsoft.com/office/drawing/2014/main" id="{B9E43036-8931-359A-91ED-B0828CA0142F}"/>
                    </a:ext>
                  </a:extLst>
                </p:cNvPr>
                <p:cNvSpPr>
                  <a:spLocks noChangeShapeType="1"/>
                </p:cNvSpPr>
                <p:nvPr/>
              </p:nvSpPr>
              <p:spPr bwMode="auto">
                <a:xfrm flipH="1">
                  <a:off x="10158413" y="7869238"/>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21" name="Line 318">
                  <a:extLst>
                    <a:ext uri="{FF2B5EF4-FFF2-40B4-BE49-F238E27FC236}">
                      <a16:creationId xmlns:a16="http://schemas.microsoft.com/office/drawing/2014/main" id="{45AE3D20-8C85-7F0D-BC46-76F5534D1E6D}"/>
                    </a:ext>
                  </a:extLst>
                </p:cNvPr>
                <p:cNvSpPr>
                  <a:spLocks noChangeShapeType="1"/>
                </p:cNvSpPr>
                <p:nvPr/>
              </p:nvSpPr>
              <p:spPr bwMode="auto">
                <a:xfrm>
                  <a:off x="10188576" y="787241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22" name="Line 319">
                  <a:extLst>
                    <a:ext uri="{FF2B5EF4-FFF2-40B4-BE49-F238E27FC236}">
                      <a16:creationId xmlns:a16="http://schemas.microsoft.com/office/drawing/2014/main" id="{19DB6EDA-2F02-6257-D4EB-D2E2FCA46064}"/>
                    </a:ext>
                  </a:extLst>
                </p:cNvPr>
                <p:cNvSpPr>
                  <a:spLocks noChangeShapeType="1"/>
                </p:cNvSpPr>
                <p:nvPr/>
              </p:nvSpPr>
              <p:spPr bwMode="auto">
                <a:xfrm flipH="1">
                  <a:off x="10163176" y="7899400"/>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23" name="Line 320">
                  <a:extLst>
                    <a:ext uri="{FF2B5EF4-FFF2-40B4-BE49-F238E27FC236}">
                      <a16:creationId xmlns:a16="http://schemas.microsoft.com/office/drawing/2014/main" id="{6439885F-2BA1-48F4-32B3-AE3FFD4C51DD}"/>
                    </a:ext>
                  </a:extLst>
                </p:cNvPr>
                <p:cNvSpPr>
                  <a:spLocks noChangeShapeType="1"/>
                </p:cNvSpPr>
                <p:nvPr/>
              </p:nvSpPr>
              <p:spPr bwMode="auto">
                <a:xfrm>
                  <a:off x="10193338" y="7872413"/>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24" name="Line 321">
                  <a:extLst>
                    <a:ext uri="{FF2B5EF4-FFF2-40B4-BE49-F238E27FC236}">
                      <a16:creationId xmlns:a16="http://schemas.microsoft.com/office/drawing/2014/main" id="{6112E19E-44E9-A8AE-5827-722229A4CFCA}"/>
                    </a:ext>
                  </a:extLst>
                </p:cNvPr>
                <p:cNvSpPr>
                  <a:spLocks noChangeShapeType="1"/>
                </p:cNvSpPr>
                <p:nvPr/>
              </p:nvSpPr>
              <p:spPr bwMode="auto">
                <a:xfrm flipH="1">
                  <a:off x="10166351" y="78994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25" name="Line 322">
                  <a:extLst>
                    <a:ext uri="{FF2B5EF4-FFF2-40B4-BE49-F238E27FC236}">
                      <a16:creationId xmlns:a16="http://schemas.microsoft.com/office/drawing/2014/main" id="{BEEAED42-3C8B-E517-32C3-E45C9A032C5D}"/>
                    </a:ext>
                  </a:extLst>
                </p:cNvPr>
                <p:cNvSpPr>
                  <a:spLocks noChangeShapeType="1"/>
                </p:cNvSpPr>
                <p:nvPr/>
              </p:nvSpPr>
              <p:spPr bwMode="auto">
                <a:xfrm>
                  <a:off x="10207626" y="7918450"/>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26" name="Line 323">
                  <a:extLst>
                    <a:ext uri="{FF2B5EF4-FFF2-40B4-BE49-F238E27FC236}">
                      <a16:creationId xmlns:a16="http://schemas.microsoft.com/office/drawing/2014/main" id="{0DF741CB-C47B-506B-59B9-313D66431CDF}"/>
                    </a:ext>
                  </a:extLst>
                </p:cNvPr>
                <p:cNvSpPr>
                  <a:spLocks noChangeShapeType="1"/>
                </p:cNvSpPr>
                <p:nvPr/>
              </p:nvSpPr>
              <p:spPr bwMode="auto">
                <a:xfrm flipH="1">
                  <a:off x="10182226" y="794385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27" name="Line 324">
                  <a:extLst>
                    <a:ext uri="{FF2B5EF4-FFF2-40B4-BE49-F238E27FC236}">
                      <a16:creationId xmlns:a16="http://schemas.microsoft.com/office/drawing/2014/main" id="{B748D3EB-2904-71D8-0436-7681FEB2C571}"/>
                    </a:ext>
                  </a:extLst>
                </p:cNvPr>
                <p:cNvSpPr>
                  <a:spLocks noChangeShapeType="1"/>
                </p:cNvSpPr>
                <p:nvPr/>
              </p:nvSpPr>
              <p:spPr bwMode="auto">
                <a:xfrm>
                  <a:off x="10215563" y="7918450"/>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28" name="Line 325">
                  <a:extLst>
                    <a:ext uri="{FF2B5EF4-FFF2-40B4-BE49-F238E27FC236}">
                      <a16:creationId xmlns:a16="http://schemas.microsoft.com/office/drawing/2014/main" id="{C6EF9DFC-7B64-5F9A-2F16-3433C5B7F2FC}"/>
                    </a:ext>
                  </a:extLst>
                </p:cNvPr>
                <p:cNvSpPr>
                  <a:spLocks noChangeShapeType="1"/>
                </p:cNvSpPr>
                <p:nvPr/>
              </p:nvSpPr>
              <p:spPr bwMode="auto">
                <a:xfrm flipH="1">
                  <a:off x="10188576" y="7943850"/>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29" name="Line 326">
                  <a:extLst>
                    <a:ext uri="{FF2B5EF4-FFF2-40B4-BE49-F238E27FC236}">
                      <a16:creationId xmlns:a16="http://schemas.microsoft.com/office/drawing/2014/main" id="{EBB018A4-FE20-BE4F-1A7B-53F9D3271B26}"/>
                    </a:ext>
                  </a:extLst>
                </p:cNvPr>
                <p:cNvSpPr>
                  <a:spLocks noChangeShapeType="1"/>
                </p:cNvSpPr>
                <p:nvPr/>
              </p:nvSpPr>
              <p:spPr bwMode="auto">
                <a:xfrm>
                  <a:off x="10237788" y="7937500"/>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30" name="Line 327">
                  <a:extLst>
                    <a:ext uri="{FF2B5EF4-FFF2-40B4-BE49-F238E27FC236}">
                      <a16:creationId xmlns:a16="http://schemas.microsoft.com/office/drawing/2014/main" id="{ACDFFBC6-FAAA-142F-CEA8-1E6E7ECF5356}"/>
                    </a:ext>
                  </a:extLst>
                </p:cNvPr>
                <p:cNvSpPr>
                  <a:spLocks noChangeShapeType="1"/>
                </p:cNvSpPr>
                <p:nvPr/>
              </p:nvSpPr>
              <p:spPr bwMode="auto">
                <a:xfrm flipH="1">
                  <a:off x="10212388" y="79629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31" name="Line 328">
                  <a:extLst>
                    <a:ext uri="{FF2B5EF4-FFF2-40B4-BE49-F238E27FC236}">
                      <a16:creationId xmlns:a16="http://schemas.microsoft.com/office/drawing/2014/main" id="{600EEEDE-109F-D69B-14AB-E10200F0E4D7}"/>
                    </a:ext>
                  </a:extLst>
                </p:cNvPr>
                <p:cNvSpPr>
                  <a:spLocks noChangeShapeType="1"/>
                </p:cNvSpPr>
                <p:nvPr/>
              </p:nvSpPr>
              <p:spPr bwMode="auto">
                <a:xfrm>
                  <a:off x="10253663" y="7937500"/>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32" name="Line 329">
                  <a:extLst>
                    <a:ext uri="{FF2B5EF4-FFF2-40B4-BE49-F238E27FC236}">
                      <a16:creationId xmlns:a16="http://schemas.microsoft.com/office/drawing/2014/main" id="{575D2536-7B3C-77D8-BD55-E864C49A650B}"/>
                    </a:ext>
                  </a:extLst>
                </p:cNvPr>
                <p:cNvSpPr>
                  <a:spLocks noChangeShapeType="1"/>
                </p:cNvSpPr>
                <p:nvPr/>
              </p:nvSpPr>
              <p:spPr bwMode="auto">
                <a:xfrm flipH="1">
                  <a:off x="10229851" y="7962900"/>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33" name="Line 330">
                  <a:extLst>
                    <a:ext uri="{FF2B5EF4-FFF2-40B4-BE49-F238E27FC236}">
                      <a16:creationId xmlns:a16="http://schemas.microsoft.com/office/drawing/2014/main" id="{0ED50011-6B20-704B-E21B-E00784BD0B67}"/>
                    </a:ext>
                  </a:extLst>
                </p:cNvPr>
                <p:cNvSpPr>
                  <a:spLocks noChangeShapeType="1"/>
                </p:cNvSpPr>
                <p:nvPr/>
              </p:nvSpPr>
              <p:spPr bwMode="auto">
                <a:xfrm>
                  <a:off x="10385426" y="8023225"/>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34" name="Line 331">
                  <a:extLst>
                    <a:ext uri="{FF2B5EF4-FFF2-40B4-BE49-F238E27FC236}">
                      <a16:creationId xmlns:a16="http://schemas.microsoft.com/office/drawing/2014/main" id="{29AFC4FC-1395-172B-7C64-EDC80EF10D46}"/>
                    </a:ext>
                  </a:extLst>
                </p:cNvPr>
                <p:cNvSpPr>
                  <a:spLocks noChangeShapeType="1"/>
                </p:cNvSpPr>
                <p:nvPr/>
              </p:nvSpPr>
              <p:spPr bwMode="auto">
                <a:xfrm flipH="1">
                  <a:off x="10358438" y="8050213"/>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35" name="Line 332">
                  <a:extLst>
                    <a:ext uri="{FF2B5EF4-FFF2-40B4-BE49-F238E27FC236}">
                      <a16:creationId xmlns:a16="http://schemas.microsoft.com/office/drawing/2014/main" id="{F05D890E-7C7E-0109-6BBE-2D8BEF2E6566}"/>
                    </a:ext>
                  </a:extLst>
                </p:cNvPr>
                <p:cNvSpPr>
                  <a:spLocks noChangeShapeType="1"/>
                </p:cNvSpPr>
                <p:nvPr/>
              </p:nvSpPr>
              <p:spPr bwMode="auto">
                <a:xfrm>
                  <a:off x="10396538" y="80470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36" name="Line 333">
                  <a:extLst>
                    <a:ext uri="{FF2B5EF4-FFF2-40B4-BE49-F238E27FC236}">
                      <a16:creationId xmlns:a16="http://schemas.microsoft.com/office/drawing/2014/main" id="{615C0ECE-711F-DEAC-0791-BCCA919EFB7D}"/>
                    </a:ext>
                  </a:extLst>
                </p:cNvPr>
                <p:cNvSpPr>
                  <a:spLocks noChangeShapeType="1"/>
                </p:cNvSpPr>
                <p:nvPr/>
              </p:nvSpPr>
              <p:spPr bwMode="auto">
                <a:xfrm flipH="1">
                  <a:off x="10374313" y="8072438"/>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37" name="Line 334">
                  <a:extLst>
                    <a:ext uri="{FF2B5EF4-FFF2-40B4-BE49-F238E27FC236}">
                      <a16:creationId xmlns:a16="http://schemas.microsoft.com/office/drawing/2014/main" id="{8E5F12DE-4F8A-60F5-1B7B-833015DDF5A9}"/>
                    </a:ext>
                  </a:extLst>
                </p:cNvPr>
                <p:cNvSpPr>
                  <a:spLocks noChangeShapeType="1"/>
                </p:cNvSpPr>
                <p:nvPr/>
              </p:nvSpPr>
              <p:spPr bwMode="auto">
                <a:xfrm>
                  <a:off x="10404476" y="80470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38" name="Line 335">
                  <a:extLst>
                    <a:ext uri="{FF2B5EF4-FFF2-40B4-BE49-F238E27FC236}">
                      <a16:creationId xmlns:a16="http://schemas.microsoft.com/office/drawing/2014/main" id="{8F5E83A7-A8CE-8039-012E-8B48F7ABB3FD}"/>
                    </a:ext>
                  </a:extLst>
                </p:cNvPr>
                <p:cNvSpPr>
                  <a:spLocks noChangeShapeType="1"/>
                </p:cNvSpPr>
                <p:nvPr/>
              </p:nvSpPr>
              <p:spPr bwMode="auto">
                <a:xfrm flipH="1">
                  <a:off x="10377488" y="80724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39" name="Line 336">
                  <a:extLst>
                    <a:ext uri="{FF2B5EF4-FFF2-40B4-BE49-F238E27FC236}">
                      <a16:creationId xmlns:a16="http://schemas.microsoft.com/office/drawing/2014/main" id="{7F53F0D0-D7A9-A493-24E3-105C596C8DA3}"/>
                    </a:ext>
                  </a:extLst>
                </p:cNvPr>
                <p:cNvSpPr>
                  <a:spLocks noChangeShapeType="1"/>
                </p:cNvSpPr>
                <p:nvPr/>
              </p:nvSpPr>
              <p:spPr bwMode="auto">
                <a:xfrm>
                  <a:off x="10407651" y="80470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40" name="Line 337">
                  <a:extLst>
                    <a:ext uri="{FF2B5EF4-FFF2-40B4-BE49-F238E27FC236}">
                      <a16:creationId xmlns:a16="http://schemas.microsoft.com/office/drawing/2014/main" id="{058F6579-DA5E-42BE-0DE2-0C58335C26EF}"/>
                    </a:ext>
                  </a:extLst>
                </p:cNvPr>
                <p:cNvSpPr>
                  <a:spLocks noChangeShapeType="1"/>
                </p:cNvSpPr>
                <p:nvPr/>
              </p:nvSpPr>
              <p:spPr bwMode="auto">
                <a:xfrm flipH="1">
                  <a:off x="10380663" y="8072438"/>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41" name="Line 338">
                  <a:extLst>
                    <a:ext uri="{FF2B5EF4-FFF2-40B4-BE49-F238E27FC236}">
                      <a16:creationId xmlns:a16="http://schemas.microsoft.com/office/drawing/2014/main" id="{C344EA68-2F3A-5842-D781-3BA59FB8629D}"/>
                    </a:ext>
                  </a:extLst>
                </p:cNvPr>
                <p:cNvSpPr>
                  <a:spLocks noChangeShapeType="1"/>
                </p:cNvSpPr>
                <p:nvPr/>
              </p:nvSpPr>
              <p:spPr bwMode="auto">
                <a:xfrm>
                  <a:off x="10415588" y="80470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42" name="Line 339">
                  <a:extLst>
                    <a:ext uri="{FF2B5EF4-FFF2-40B4-BE49-F238E27FC236}">
                      <a16:creationId xmlns:a16="http://schemas.microsoft.com/office/drawing/2014/main" id="{616FE374-78C0-320A-82D7-EFA7D43FB1AB}"/>
                    </a:ext>
                  </a:extLst>
                </p:cNvPr>
                <p:cNvSpPr>
                  <a:spLocks noChangeShapeType="1"/>
                </p:cNvSpPr>
                <p:nvPr/>
              </p:nvSpPr>
              <p:spPr bwMode="auto">
                <a:xfrm flipH="1">
                  <a:off x="10388601" y="80724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43" name="Line 340">
                  <a:extLst>
                    <a:ext uri="{FF2B5EF4-FFF2-40B4-BE49-F238E27FC236}">
                      <a16:creationId xmlns:a16="http://schemas.microsoft.com/office/drawing/2014/main" id="{81672D70-3298-95E1-06C4-97EEAD60A148}"/>
                    </a:ext>
                  </a:extLst>
                </p:cNvPr>
                <p:cNvSpPr>
                  <a:spLocks noChangeShapeType="1"/>
                </p:cNvSpPr>
                <p:nvPr/>
              </p:nvSpPr>
              <p:spPr bwMode="auto">
                <a:xfrm>
                  <a:off x="10421938" y="80470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44" name="Line 341">
                  <a:extLst>
                    <a:ext uri="{FF2B5EF4-FFF2-40B4-BE49-F238E27FC236}">
                      <a16:creationId xmlns:a16="http://schemas.microsoft.com/office/drawing/2014/main" id="{992FAEB1-A493-2D9A-2154-FBFF420E76D4}"/>
                    </a:ext>
                  </a:extLst>
                </p:cNvPr>
                <p:cNvSpPr>
                  <a:spLocks noChangeShapeType="1"/>
                </p:cNvSpPr>
                <p:nvPr/>
              </p:nvSpPr>
              <p:spPr bwMode="auto">
                <a:xfrm flipH="1">
                  <a:off x="10396538" y="80724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45" name="Line 342">
                  <a:extLst>
                    <a:ext uri="{FF2B5EF4-FFF2-40B4-BE49-F238E27FC236}">
                      <a16:creationId xmlns:a16="http://schemas.microsoft.com/office/drawing/2014/main" id="{A0F83533-D776-5C5D-5F39-58432FEE919D}"/>
                    </a:ext>
                  </a:extLst>
                </p:cNvPr>
                <p:cNvSpPr>
                  <a:spLocks noChangeShapeType="1"/>
                </p:cNvSpPr>
                <p:nvPr/>
              </p:nvSpPr>
              <p:spPr bwMode="auto">
                <a:xfrm>
                  <a:off x="10421938" y="8083550"/>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46" name="Line 343">
                  <a:extLst>
                    <a:ext uri="{FF2B5EF4-FFF2-40B4-BE49-F238E27FC236}">
                      <a16:creationId xmlns:a16="http://schemas.microsoft.com/office/drawing/2014/main" id="{6B1AD804-70C0-DF1E-321A-548DEAB2426E}"/>
                    </a:ext>
                  </a:extLst>
                </p:cNvPr>
                <p:cNvSpPr>
                  <a:spLocks noChangeShapeType="1"/>
                </p:cNvSpPr>
                <p:nvPr/>
              </p:nvSpPr>
              <p:spPr bwMode="auto">
                <a:xfrm flipH="1">
                  <a:off x="10396538" y="81105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47" name="Line 344">
                  <a:extLst>
                    <a:ext uri="{FF2B5EF4-FFF2-40B4-BE49-F238E27FC236}">
                      <a16:creationId xmlns:a16="http://schemas.microsoft.com/office/drawing/2014/main" id="{7E0B82C7-874D-F800-B4BD-40298159B4D6}"/>
                    </a:ext>
                  </a:extLst>
                </p:cNvPr>
                <p:cNvSpPr>
                  <a:spLocks noChangeShapeType="1"/>
                </p:cNvSpPr>
                <p:nvPr/>
              </p:nvSpPr>
              <p:spPr bwMode="auto">
                <a:xfrm>
                  <a:off x="10429876" y="8083550"/>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48" name="Line 345">
                  <a:extLst>
                    <a:ext uri="{FF2B5EF4-FFF2-40B4-BE49-F238E27FC236}">
                      <a16:creationId xmlns:a16="http://schemas.microsoft.com/office/drawing/2014/main" id="{D6AC2CFF-DFE5-A9BD-0AF3-8058BC26B678}"/>
                    </a:ext>
                  </a:extLst>
                </p:cNvPr>
                <p:cNvSpPr>
                  <a:spLocks noChangeShapeType="1"/>
                </p:cNvSpPr>
                <p:nvPr/>
              </p:nvSpPr>
              <p:spPr bwMode="auto">
                <a:xfrm flipH="1">
                  <a:off x="10404476" y="81105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49" name="Line 346">
                  <a:extLst>
                    <a:ext uri="{FF2B5EF4-FFF2-40B4-BE49-F238E27FC236}">
                      <a16:creationId xmlns:a16="http://schemas.microsoft.com/office/drawing/2014/main" id="{36829BE5-06B4-467E-38E4-E39CCAEBA8D8}"/>
                    </a:ext>
                  </a:extLst>
                </p:cNvPr>
                <p:cNvSpPr>
                  <a:spLocks noChangeShapeType="1"/>
                </p:cNvSpPr>
                <p:nvPr/>
              </p:nvSpPr>
              <p:spPr bwMode="auto">
                <a:xfrm>
                  <a:off x="10437813" y="8118475"/>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50" name="Line 347">
                  <a:extLst>
                    <a:ext uri="{FF2B5EF4-FFF2-40B4-BE49-F238E27FC236}">
                      <a16:creationId xmlns:a16="http://schemas.microsoft.com/office/drawing/2014/main" id="{7823FBB5-E172-FC32-F488-E9B5D66A3D79}"/>
                    </a:ext>
                  </a:extLst>
                </p:cNvPr>
                <p:cNvSpPr>
                  <a:spLocks noChangeShapeType="1"/>
                </p:cNvSpPr>
                <p:nvPr/>
              </p:nvSpPr>
              <p:spPr bwMode="auto">
                <a:xfrm flipH="1">
                  <a:off x="10410826" y="8140700"/>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51" name="Line 348">
                  <a:extLst>
                    <a:ext uri="{FF2B5EF4-FFF2-40B4-BE49-F238E27FC236}">
                      <a16:creationId xmlns:a16="http://schemas.microsoft.com/office/drawing/2014/main" id="{5588BCF2-46CB-B27C-61FE-FD3A221071ED}"/>
                    </a:ext>
                  </a:extLst>
                </p:cNvPr>
                <p:cNvSpPr>
                  <a:spLocks noChangeShapeType="1"/>
                </p:cNvSpPr>
                <p:nvPr/>
              </p:nvSpPr>
              <p:spPr bwMode="auto">
                <a:xfrm>
                  <a:off x="10452101" y="8118475"/>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52" name="Line 349">
                  <a:extLst>
                    <a:ext uri="{FF2B5EF4-FFF2-40B4-BE49-F238E27FC236}">
                      <a16:creationId xmlns:a16="http://schemas.microsoft.com/office/drawing/2014/main" id="{6A1DCEEF-84B5-2112-9AAA-9C29D9504A09}"/>
                    </a:ext>
                  </a:extLst>
                </p:cNvPr>
                <p:cNvSpPr>
                  <a:spLocks noChangeShapeType="1"/>
                </p:cNvSpPr>
                <p:nvPr/>
              </p:nvSpPr>
              <p:spPr bwMode="auto">
                <a:xfrm flipH="1">
                  <a:off x="10426701" y="81407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53" name="Line 350">
                  <a:extLst>
                    <a:ext uri="{FF2B5EF4-FFF2-40B4-BE49-F238E27FC236}">
                      <a16:creationId xmlns:a16="http://schemas.microsoft.com/office/drawing/2014/main" id="{03515D9D-3A13-72CB-4AAB-577FDE45CFC3}"/>
                    </a:ext>
                  </a:extLst>
                </p:cNvPr>
                <p:cNvSpPr>
                  <a:spLocks noChangeShapeType="1"/>
                </p:cNvSpPr>
                <p:nvPr/>
              </p:nvSpPr>
              <p:spPr bwMode="auto">
                <a:xfrm>
                  <a:off x="10648951" y="8118475"/>
                  <a:ext cx="0" cy="49212"/>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54" name="Line 351">
                  <a:extLst>
                    <a:ext uri="{FF2B5EF4-FFF2-40B4-BE49-F238E27FC236}">
                      <a16:creationId xmlns:a16="http://schemas.microsoft.com/office/drawing/2014/main" id="{8D2DD9F2-4762-497D-7E07-A8A1F2AAA927}"/>
                    </a:ext>
                  </a:extLst>
                </p:cNvPr>
                <p:cNvSpPr>
                  <a:spLocks noChangeShapeType="1"/>
                </p:cNvSpPr>
                <p:nvPr/>
              </p:nvSpPr>
              <p:spPr bwMode="auto">
                <a:xfrm flipH="1">
                  <a:off x="10621963" y="814070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55" name="Line 352">
                  <a:extLst>
                    <a:ext uri="{FF2B5EF4-FFF2-40B4-BE49-F238E27FC236}">
                      <a16:creationId xmlns:a16="http://schemas.microsoft.com/office/drawing/2014/main" id="{1618E5ED-47AD-48DE-A639-9536D6A988AA}"/>
                    </a:ext>
                  </a:extLst>
                </p:cNvPr>
                <p:cNvSpPr>
                  <a:spLocks noChangeShapeType="1"/>
                </p:cNvSpPr>
                <p:nvPr/>
              </p:nvSpPr>
              <p:spPr bwMode="auto">
                <a:xfrm>
                  <a:off x="10671176" y="81486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56" name="Line 353">
                  <a:extLst>
                    <a:ext uri="{FF2B5EF4-FFF2-40B4-BE49-F238E27FC236}">
                      <a16:creationId xmlns:a16="http://schemas.microsoft.com/office/drawing/2014/main" id="{212C9BAF-90C0-2A28-525C-148DB85E671A}"/>
                    </a:ext>
                  </a:extLst>
                </p:cNvPr>
                <p:cNvSpPr>
                  <a:spLocks noChangeShapeType="1"/>
                </p:cNvSpPr>
                <p:nvPr/>
              </p:nvSpPr>
              <p:spPr bwMode="auto">
                <a:xfrm flipH="1">
                  <a:off x="10644188" y="8174038"/>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57" name="Line 354">
                  <a:extLst>
                    <a:ext uri="{FF2B5EF4-FFF2-40B4-BE49-F238E27FC236}">
                      <a16:creationId xmlns:a16="http://schemas.microsoft.com/office/drawing/2014/main" id="{F6D38D3E-E019-6585-50C5-D447938F7D82}"/>
                    </a:ext>
                  </a:extLst>
                </p:cNvPr>
                <p:cNvSpPr>
                  <a:spLocks noChangeShapeType="1"/>
                </p:cNvSpPr>
                <p:nvPr/>
              </p:nvSpPr>
              <p:spPr bwMode="auto">
                <a:xfrm>
                  <a:off x="10747376" y="81486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58" name="Line 355">
                  <a:extLst>
                    <a:ext uri="{FF2B5EF4-FFF2-40B4-BE49-F238E27FC236}">
                      <a16:creationId xmlns:a16="http://schemas.microsoft.com/office/drawing/2014/main" id="{45DB7DA9-BA9A-7659-212B-AC55DAF2CB3C}"/>
                    </a:ext>
                  </a:extLst>
                </p:cNvPr>
                <p:cNvSpPr>
                  <a:spLocks noChangeShapeType="1"/>
                </p:cNvSpPr>
                <p:nvPr/>
              </p:nvSpPr>
              <p:spPr bwMode="auto">
                <a:xfrm flipH="1">
                  <a:off x="10723563" y="8174038"/>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59" name="Line 356">
                  <a:extLst>
                    <a:ext uri="{FF2B5EF4-FFF2-40B4-BE49-F238E27FC236}">
                      <a16:creationId xmlns:a16="http://schemas.microsoft.com/office/drawing/2014/main" id="{C34E76AA-6672-C30A-7652-0E33887A1E4C}"/>
                    </a:ext>
                  </a:extLst>
                </p:cNvPr>
                <p:cNvSpPr>
                  <a:spLocks noChangeShapeType="1"/>
                </p:cNvSpPr>
                <p:nvPr/>
              </p:nvSpPr>
              <p:spPr bwMode="auto">
                <a:xfrm>
                  <a:off x="10753726" y="81486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60" name="Line 357">
                  <a:extLst>
                    <a:ext uri="{FF2B5EF4-FFF2-40B4-BE49-F238E27FC236}">
                      <a16:creationId xmlns:a16="http://schemas.microsoft.com/office/drawing/2014/main" id="{69184493-1984-B8B3-EBD0-B849B845D613}"/>
                    </a:ext>
                  </a:extLst>
                </p:cNvPr>
                <p:cNvSpPr>
                  <a:spLocks noChangeShapeType="1"/>
                </p:cNvSpPr>
                <p:nvPr/>
              </p:nvSpPr>
              <p:spPr bwMode="auto">
                <a:xfrm flipH="1">
                  <a:off x="10728326" y="81740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61" name="Line 358">
                  <a:extLst>
                    <a:ext uri="{FF2B5EF4-FFF2-40B4-BE49-F238E27FC236}">
                      <a16:creationId xmlns:a16="http://schemas.microsoft.com/office/drawing/2014/main" id="{E4D3BA21-46BC-94EE-2BC7-C7ED3308A293}"/>
                    </a:ext>
                  </a:extLst>
                </p:cNvPr>
                <p:cNvSpPr>
                  <a:spLocks noChangeShapeType="1"/>
                </p:cNvSpPr>
                <p:nvPr/>
              </p:nvSpPr>
              <p:spPr bwMode="auto">
                <a:xfrm>
                  <a:off x="10764838" y="81486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62" name="Line 359">
                  <a:extLst>
                    <a:ext uri="{FF2B5EF4-FFF2-40B4-BE49-F238E27FC236}">
                      <a16:creationId xmlns:a16="http://schemas.microsoft.com/office/drawing/2014/main" id="{75C81420-1F10-8CDC-A922-F7CC58861460}"/>
                    </a:ext>
                  </a:extLst>
                </p:cNvPr>
                <p:cNvSpPr>
                  <a:spLocks noChangeShapeType="1"/>
                </p:cNvSpPr>
                <p:nvPr/>
              </p:nvSpPr>
              <p:spPr bwMode="auto">
                <a:xfrm flipH="1">
                  <a:off x="10739438" y="81740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63" name="Line 360">
                  <a:extLst>
                    <a:ext uri="{FF2B5EF4-FFF2-40B4-BE49-F238E27FC236}">
                      <a16:creationId xmlns:a16="http://schemas.microsoft.com/office/drawing/2014/main" id="{C5955EE1-7EB6-A0E1-9824-1296E0FEFC28}"/>
                    </a:ext>
                  </a:extLst>
                </p:cNvPr>
                <p:cNvSpPr>
                  <a:spLocks noChangeShapeType="1"/>
                </p:cNvSpPr>
                <p:nvPr/>
              </p:nvSpPr>
              <p:spPr bwMode="auto">
                <a:xfrm>
                  <a:off x="10772776" y="8148638"/>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64" name="Line 361">
                  <a:extLst>
                    <a:ext uri="{FF2B5EF4-FFF2-40B4-BE49-F238E27FC236}">
                      <a16:creationId xmlns:a16="http://schemas.microsoft.com/office/drawing/2014/main" id="{4A3FD01C-C814-B829-C993-C5FD503538B1}"/>
                    </a:ext>
                  </a:extLst>
                </p:cNvPr>
                <p:cNvSpPr>
                  <a:spLocks noChangeShapeType="1"/>
                </p:cNvSpPr>
                <p:nvPr/>
              </p:nvSpPr>
              <p:spPr bwMode="auto">
                <a:xfrm flipH="1">
                  <a:off x="10747376" y="8174038"/>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65" name="Line 362">
                  <a:extLst>
                    <a:ext uri="{FF2B5EF4-FFF2-40B4-BE49-F238E27FC236}">
                      <a16:creationId xmlns:a16="http://schemas.microsoft.com/office/drawing/2014/main" id="{10F6A527-34F0-FFC3-84CB-C0286FAE1C19}"/>
                    </a:ext>
                  </a:extLst>
                </p:cNvPr>
                <p:cNvSpPr>
                  <a:spLocks noChangeShapeType="1"/>
                </p:cNvSpPr>
                <p:nvPr/>
              </p:nvSpPr>
              <p:spPr bwMode="auto">
                <a:xfrm>
                  <a:off x="10780713" y="819308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66" name="Line 363">
                  <a:extLst>
                    <a:ext uri="{FF2B5EF4-FFF2-40B4-BE49-F238E27FC236}">
                      <a16:creationId xmlns:a16="http://schemas.microsoft.com/office/drawing/2014/main" id="{B4DEC194-8E9A-7011-38C8-357B59D3195F}"/>
                    </a:ext>
                  </a:extLst>
                </p:cNvPr>
                <p:cNvSpPr>
                  <a:spLocks noChangeShapeType="1"/>
                </p:cNvSpPr>
                <p:nvPr/>
              </p:nvSpPr>
              <p:spPr bwMode="auto">
                <a:xfrm flipH="1">
                  <a:off x="10753726" y="8220075"/>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67" name="Line 364">
                  <a:extLst>
                    <a:ext uri="{FF2B5EF4-FFF2-40B4-BE49-F238E27FC236}">
                      <a16:creationId xmlns:a16="http://schemas.microsoft.com/office/drawing/2014/main" id="{F674F5CA-8E0E-B9EB-B7E7-36F1B5FC9083}"/>
                    </a:ext>
                  </a:extLst>
                </p:cNvPr>
                <p:cNvSpPr>
                  <a:spLocks noChangeShapeType="1"/>
                </p:cNvSpPr>
                <p:nvPr/>
              </p:nvSpPr>
              <p:spPr bwMode="auto">
                <a:xfrm>
                  <a:off x="10791826" y="8193088"/>
                  <a:ext cx="0" cy="53975"/>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68" name="Line 365">
                  <a:extLst>
                    <a:ext uri="{FF2B5EF4-FFF2-40B4-BE49-F238E27FC236}">
                      <a16:creationId xmlns:a16="http://schemas.microsoft.com/office/drawing/2014/main" id="{C401F23C-4CDC-9A65-7FCC-EF1DE140B2F7}"/>
                    </a:ext>
                  </a:extLst>
                </p:cNvPr>
                <p:cNvSpPr>
                  <a:spLocks noChangeShapeType="1"/>
                </p:cNvSpPr>
                <p:nvPr/>
              </p:nvSpPr>
              <p:spPr bwMode="auto">
                <a:xfrm flipH="1">
                  <a:off x="10764838" y="8220075"/>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69" name="Line 366">
                  <a:extLst>
                    <a:ext uri="{FF2B5EF4-FFF2-40B4-BE49-F238E27FC236}">
                      <a16:creationId xmlns:a16="http://schemas.microsoft.com/office/drawing/2014/main" id="{7ED3F990-F1B8-3652-544B-3005814EF950}"/>
                    </a:ext>
                  </a:extLst>
                </p:cNvPr>
                <p:cNvSpPr>
                  <a:spLocks noChangeShapeType="1"/>
                </p:cNvSpPr>
                <p:nvPr/>
              </p:nvSpPr>
              <p:spPr bwMode="auto">
                <a:xfrm>
                  <a:off x="10825163" y="83105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70" name="Line 367">
                  <a:extLst>
                    <a:ext uri="{FF2B5EF4-FFF2-40B4-BE49-F238E27FC236}">
                      <a16:creationId xmlns:a16="http://schemas.microsoft.com/office/drawing/2014/main" id="{63280938-2AEB-B343-73FF-34B3541A1163}"/>
                    </a:ext>
                  </a:extLst>
                </p:cNvPr>
                <p:cNvSpPr>
                  <a:spLocks noChangeShapeType="1"/>
                </p:cNvSpPr>
                <p:nvPr/>
              </p:nvSpPr>
              <p:spPr bwMode="auto">
                <a:xfrm flipH="1">
                  <a:off x="10799763" y="833755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71" name="Line 368">
                  <a:extLst>
                    <a:ext uri="{FF2B5EF4-FFF2-40B4-BE49-F238E27FC236}">
                      <a16:creationId xmlns:a16="http://schemas.microsoft.com/office/drawing/2014/main" id="{86DC072B-9BA5-B3CF-5A74-166FFE1BCC1F}"/>
                    </a:ext>
                  </a:extLst>
                </p:cNvPr>
                <p:cNvSpPr>
                  <a:spLocks noChangeShapeType="1"/>
                </p:cNvSpPr>
                <p:nvPr/>
              </p:nvSpPr>
              <p:spPr bwMode="auto">
                <a:xfrm>
                  <a:off x="10893426" y="83105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72" name="Line 369">
                  <a:extLst>
                    <a:ext uri="{FF2B5EF4-FFF2-40B4-BE49-F238E27FC236}">
                      <a16:creationId xmlns:a16="http://schemas.microsoft.com/office/drawing/2014/main" id="{0AC4AFCC-463D-AF98-0FCA-AFFB4CF061F3}"/>
                    </a:ext>
                  </a:extLst>
                </p:cNvPr>
                <p:cNvSpPr>
                  <a:spLocks noChangeShapeType="1"/>
                </p:cNvSpPr>
                <p:nvPr/>
              </p:nvSpPr>
              <p:spPr bwMode="auto">
                <a:xfrm flipH="1">
                  <a:off x="10866438" y="8337550"/>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73" name="Line 370">
                  <a:extLst>
                    <a:ext uri="{FF2B5EF4-FFF2-40B4-BE49-F238E27FC236}">
                      <a16:creationId xmlns:a16="http://schemas.microsoft.com/office/drawing/2014/main" id="{05567715-25B2-C633-D1E1-B1E727A4045B}"/>
                    </a:ext>
                  </a:extLst>
                </p:cNvPr>
                <p:cNvSpPr>
                  <a:spLocks noChangeShapeType="1"/>
                </p:cNvSpPr>
                <p:nvPr/>
              </p:nvSpPr>
              <p:spPr bwMode="auto">
                <a:xfrm>
                  <a:off x="11104563" y="83105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74" name="Line 371">
                  <a:extLst>
                    <a:ext uri="{FF2B5EF4-FFF2-40B4-BE49-F238E27FC236}">
                      <a16:creationId xmlns:a16="http://schemas.microsoft.com/office/drawing/2014/main" id="{69331512-4459-4DB8-9B9F-B24D24927891}"/>
                    </a:ext>
                  </a:extLst>
                </p:cNvPr>
                <p:cNvSpPr>
                  <a:spLocks noChangeShapeType="1"/>
                </p:cNvSpPr>
                <p:nvPr/>
              </p:nvSpPr>
              <p:spPr bwMode="auto">
                <a:xfrm flipH="1">
                  <a:off x="11077576" y="8337550"/>
                  <a:ext cx="49213"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75" name="Line 372">
                  <a:extLst>
                    <a:ext uri="{FF2B5EF4-FFF2-40B4-BE49-F238E27FC236}">
                      <a16:creationId xmlns:a16="http://schemas.microsoft.com/office/drawing/2014/main" id="{C0BFF542-ADFC-A64C-6CAE-E9B8917927D1}"/>
                    </a:ext>
                  </a:extLst>
                </p:cNvPr>
                <p:cNvSpPr>
                  <a:spLocks noChangeShapeType="1"/>
                </p:cNvSpPr>
                <p:nvPr/>
              </p:nvSpPr>
              <p:spPr bwMode="auto">
                <a:xfrm>
                  <a:off x="11134726" y="83105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76" name="Line 373">
                  <a:extLst>
                    <a:ext uri="{FF2B5EF4-FFF2-40B4-BE49-F238E27FC236}">
                      <a16:creationId xmlns:a16="http://schemas.microsoft.com/office/drawing/2014/main" id="{0AB07391-F2BB-A871-93BC-274E6DB4BB17}"/>
                    </a:ext>
                  </a:extLst>
                </p:cNvPr>
                <p:cNvSpPr>
                  <a:spLocks noChangeShapeType="1"/>
                </p:cNvSpPr>
                <p:nvPr/>
              </p:nvSpPr>
              <p:spPr bwMode="auto">
                <a:xfrm flipH="1">
                  <a:off x="11107738" y="8337550"/>
                  <a:ext cx="5397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77" name="Line 374">
                  <a:extLst>
                    <a:ext uri="{FF2B5EF4-FFF2-40B4-BE49-F238E27FC236}">
                      <a16:creationId xmlns:a16="http://schemas.microsoft.com/office/drawing/2014/main" id="{F307B8FD-CC18-BF53-4050-A8B9C1B9A22F}"/>
                    </a:ext>
                  </a:extLst>
                </p:cNvPr>
                <p:cNvSpPr>
                  <a:spLocks noChangeShapeType="1"/>
                </p:cNvSpPr>
                <p:nvPr/>
              </p:nvSpPr>
              <p:spPr bwMode="auto">
                <a:xfrm>
                  <a:off x="11153776" y="83105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78" name="Line 375">
                  <a:extLst>
                    <a:ext uri="{FF2B5EF4-FFF2-40B4-BE49-F238E27FC236}">
                      <a16:creationId xmlns:a16="http://schemas.microsoft.com/office/drawing/2014/main" id="{C10731E5-F124-0731-D443-8AD6CB26FE84}"/>
                    </a:ext>
                  </a:extLst>
                </p:cNvPr>
                <p:cNvSpPr>
                  <a:spLocks noChangeShapeType="1"/>
                </p:cNvSpPr>
                <p:nvPr/>
              </p:nvSpPr>
              <p:spPr bwMode="auto">
                <a:xfrm flipH="1">
                  <a:off x="11131551" y="8337550"/>
                  <a:ext cx="47625"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79" name="Line 376">
                  <a:extLst>
                    <a:ext uri="{FF2B5EF4-FFF2-40B4-BE49-F238E27FC236}">
                      <a16:creationId xmlns:a16="http://schemas.microsoft.com/office/drawing/2014/main" id="{1083EFBA-87C6-0F48-9F5E-8755F6F13D62}"/>
                    </a:ext>
                  </a:extLst>
                </p:cNvPr>
                <p:cNvSpPr>
                  <a:spLocks noChangeShapeType="1"/>
                </p:cNvSpPr>
                <p:nvPr/>
              </p:nvSpPr>
              <p:spPr bwMode="auto">
                <a:xfrm>
                  <a:off x="11179176" y="8310563"/>
                  <a:ext cx="0" cy="52387"/>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80" name="Line 377">
                  <a:extLst>
                    <a:ext uri="{FF2B5EF4-FFF2-40B4-BE49-F238E27FC236}">
                      <a16:creationId xmlns:a16="http://schemas.microsoft.com/office/drawing/2014/main" id="{BB4D2DB8-B2C1-6D74-17E9-325A84DE3FF9}"/>
                    </a:ext>
                  </a:extLst>
                </p:cNvPr>
                <p:cNvSpPr>
                  <a:spLocks noChangeShapeType="1"/>
                </p:cNvSpPr>
                <p:nvPr/>
              </p:nvSpPr>
              <p:spPr bwMode="auto">
                <a:xfrm flipH="1">
                  <a:off x="11153776" y="8337550"/>
                  <a:ext cx="52388" cy="0"/>
                </a:xfrm>
                <a:prstGeom prst="line">
                  <a:avLst/>
                </a:prstGeom>
                <a:noFill/>
                <a:ln w="6350" cap="flat">
                  <a:solidFill>
                    <a:srgbClr val="6E1E50"/>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grpSp>
          <p:grpSp>
            <p:nvGrpSpPr>
              <p:cNvPr id="1281" name="Group 1280">
                <a:extLst>
                  <a:ext uri="{FF2B5EF4-FFF2-40B4-BE49-F238E27FC236}">
                    <a16:creationId xmlns:a16="http://schemas.microsoft.com/office/drawing/2014/main" id="{4BDC2107-912A-B4F2-9C50-C33E3F6925F1}"/>
                  </a:ext>
                </a:extLst>
              </p:cNvPr>
              <p:cNvGrpSpPr/>
              <p:nvPr/>
            </p:nvGrpSpPr>
            <p:grpSpPr>
              <a:xfrm>
                <a:off x="1842429" y="1109602"/>
                <a:ext cx="4427192" cy="2264513"/>
                <a:chOff x="8478838" y="5951538"/>
                <a:chExt cx="2979738" cy="2786062"/>
              </a:xfrm>
            </p:grpSpPr>
            <p:sp>
              <p:nvSpPr>
                <p:cNvPr id="1282" name="Freeform 532">
                  <a:extLst>
                    <a:ext uri="{FF2B5EF4-FFF2-40B4-BE49-F238E27FC236}">
                      <a16:creationId xmlns:a16="http://schemas.microsoft.com/office/drawing/2014/main" id="{F541B254-25A3-1DAE-77E6-4413511C97F1}"/>
                    </a:ext>
                  </a:extLst>
                </p:cNvPr>
                <p:cNvSpPr>
                  <a:spLocks/>
                </p:cNvSpPr>
                <p:nvPr/>
              </p:nvSpPr>
              <p:spPr bwMode="auto">
                <a:xfrm>
                  <a:off x="8493126" y="5973763"/>
                  <a:ext cx="2965450" cy="2763837"/>
                </a:xfrm>
                <a:custGeom>
                  <a:avLst/>
                  <a:gdLst>
                    <a:gd name="T0" fmla="*/ 60 w 1868"/>
                    <a:gd name="T1" fmla="*/ 14 h 1741"/>
                    <a:gd name="T2" fmla="*/ 76 w 1868"/>
                    <a:gd name="T3" fmla="*/ 24 h 1741"/>
                    <a:gd name="T4" fmla="*/ 95 w 1868"/>
                    <a:gd name="T5" fmla="*/ 50 h 1741"/>
                    <a:gd name="T6" fmla="*/ 133 w 1868"/>
                    <a:gd name="T7" fmla="*/ 57 h 1741"/>
                    <a:gd name="T8" fmla="*/ 138 w 1868"/>
                    <a:gd name="T9" fmla="*/ 152 h 1741"/>
                    <a:gd name="T10" fmla="*/ 150 w 1868"/>
                    <a:gd name="T11" fmla="*/ 176 h 1741"/>
                    <a:gd name="T12" fmla="*/ 157 w 1868"/>
                    <a:gd name="T13" fmla="*/ 257 h 1741"/>
                    <a:gd name="T14" fmla="*/ 166 w 1868"/>
                    <a:gd name="T15" fmla="*/ 347 h 1741"/>
                    <a:gd name="T16" fmla="*/ 174 w 1868"/>
                    <a:gd name="T17" fmla="*/ 388 h 1741"/>
                    <a:gd name="T18" fmla="*/ 207 w 1868"/>
                    <a:gd name="T19" fmla="*/ 400 h 1741"/>
                    <a:gd name="T20" fmla="*/ 226 w 1868"/>
                    <a:gd name="T21" fmla="*/ 414 h 1741"/>
                    <a:gd name="T22" fmla="*/ 242 w 1868"/>
                    <a:gd name="T23" fmla="*/ 423 h 1741"/>
                    <a:gd name="T24" fmla="*/ 292 w 1868"/>
                    <a:gd name="T25" fmla="*/ 457 h 1741"/>
                    <a:gd name="T26" fmla="*/ 304 w 1868"/>
                    <a:gd name="T27" fmla="*/ 476 h 1741"/>
                    <a:gd name="T28" fmla="*/ 311 w 1868"/>
                    <a:gd name="T29" fmla="*/ 564 h 1741"/>
                    <a:gd name="T30" fmla="*/ 325 w 1868"/>
                    <a:gd name="T31" fmla="*/ 587 h 1741"/>
                    <a:gd name="T32" fmla="*/ 344 w 1868"/>
                    <a:gd name="T33" fmla="*/ 621 h 1741"/>
                    <a:gd name="T34" fmla="*/ 371 w 1868"/>
                    <a:gd name="T35" fmla="*/ 633 h 1741"/>
                    <a:gd name="T36" fmla="*/ 413 w 1868"/>
                    <a:gd name="T37" fmla="*/ 647 h 1741"/>
                    <a:gd name="T38" fmla="*/ 437 w 1868"/>
                    <a:gd name="T39" fmla="*/ 668 h 1741"/>
                    <a:gd name="T40" fmla="*/ 444 w 1868"/>
                    <a:gd name="T41" fmla="*/ 730 h 1741"/>
                    <a:gd name="T42" fmla="*/ 454 w 1868"/>
                    <a:gd name="T43" fmla="*/ 737 h 1741"/>
                    <a:gd name="T44" fmla="*/ 458 w 1868"/>
                    <a:gd name="T45" fmla="*/ 801 h 1741"/>
                    <a:gd name="T46" fmla="*/ 473 w 1868"/>
                    <a:gd name="T47" fmla="*/ 837 h 1741"/>
                    <a:gd name="T48" fmla="*/ 480 w 1868"/>
                    <a:gd name="T49" fmla="*/ 861 h 1741"/>
                    <a:gd name="T50" fmla="*/ 496 w 1868"/>
                    <a:gd name="T51" fmla="*/ 878 h 1741"/>
                    <a:gd name="T52" fmla="*/ 586 w 1868"/>
                    <a:gd name="T53" fmla="*/ 897 h 1741"/>
                    <a:gd name="T54" fmla="*/ 596 w 1868"/>
                    <a:gd name="T55" fmla="*/ 930 h 1741"/>
                    <a:gd name="T56" fmla="*/ 603 w 1868"/>
                    <a:gd name="T57" fmla="*/ 958 h 1741"/>
                    <a:gd name="T58" fmla="*/ 615 w 1868"/>
                    <a:gd name="T59" fmla="*/ 1008 h 1741"/>
                    <a:gd name="T60" fmla="*/ 620 w 1868"/>
                    <a:gd name="T61" fmla="*/ 1044 h 1741"/>
                    <a:gd name="T62" fmla="*/ 634 w 1868"/>
                    <a:gd name="T63" fmla="*/ 1054 h 1741"/>
                    <a:gd name="T64" fmla="*/ 646 w 1868"/>
                    <a:gd name="T65" fmla="*/ 1089 h 1741"/>
                    <a:gd name="T66" fmla="*/ 660 w 1868"/>
                    <a:gd name="T67" fmla="*/ 1099 h 1741"/>
                    <a:gd name="T68" fmla="*/ 715 w 1868"/>
                    <a:gd name="T69" fmla="*/ 1118 h 1741"/>
                    <a:gd name="T70" fmla="*/ 738 w 1868"/>
                    <a:gd name="T71" fmla="*/ 1137 h 1741"/>
                    <a:gd name="T72" fmla="*/ 753 w 1868"/>
                    <a:gd name="T73" fmla="*/ 1153 h 1741"/>
                    <a:gd name="T74" fmla="*/ 762 w 1868"/>
                    <a:gd name="T75" fmla="*/ 1172 h 1741"/>
                    <a:gd name="T76" fmla="*/ 767 w 1868"/>
                    <a:gd name="T77" fmla="*/ 1194 h 1741"/>
                    <a:gd name="T78" fmla="*/ 786 w 1868"/>
                    <a:gd name="T79" fmla="*/ 1208 h 1741"/>
                    <a:gd name="T80" fmla="*/ 793 w 1868"/>
                    <a:gd name="T81" fmla="*/ 1249 h 1741"/>
                    <a:gd name="T82" fmla="*/ 881 w 1868"/>
                    <a:gd name="T83" fmla="*/ 1263 h 1741"/>
                    <a:gd name="T84" fmla="*/ 897 w 1868"/>
                    <a:gd name="T85" fmla="*/ 1289 h 1741"/>
                    <a:gd name="T86" fmla="*/ 914 w 1868"/>
                    <a:gd name="T87" fmla="*/ 1306 h 1741"/>
                    <a:gd name="T88" fmla="*/ 924 w 1868"/>
                    <a:gd name="T89" fmla="*/ 1332 h 1741"/>
                    <a:gd name="T90" fmla="*/ 942 w 1868"/>
                    <a:gd name="T91" fmla="*/ 1351 h 1741"/>
                    <a:gd name="T92" fmla="*/ 969 w 1868"/>
                    <a:gd name="T93" fmla="*/ 1379 h 1741"/>
                    <a:gd name="T94" fmla="*/ 1042 w 1868"/>
                    <a:gd name="T95" fmla="*/ 1398 h 1741"/>
                    <a:gd name="T96" fmla="*/ 1071 w 1868"/>
                    <a:gd name="T97" fmla="*/ 1453 h 1741"/>
                    <a:gd name="T98" fmla="*/ 1090 w 1868"/>
                    <a:gd name="T99" fmla="*/ 1489 h 1741"/>
                    <a:gd name="T100" fmla="*/ 1187 w 1868"/>
                    <a:gd name="T101" fmla="*/ 1532 h 1741"/>
                    <a:gd name="T102" fmla="*/ 1279 w 1868"/>
                    <a:gd name="T103" fmla="*/ 1553 h 1741"/>
                    <a:gd name="T104" fmla="*/ 1443 w 1868"/>
                    <a:gd name="T105" fmla="*/ 1620 h 1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68" h="1741">
                      <a:moveTo>
                        <a:pt x="0" y="0"/>
                      </a:moveTo>
                      <a:lnTo>
                        <a:pt x="31" y="0"/>
                      </a:lnTo>
                      <a:lnTo>
                        <a:pt x="31" y="7"/>
                      </a:lnTo>
                      <a:lnTo>
                        <a:pt x="60" y="7"/>
                      </a:lnTo>
                      <a:lnTo>
                        <a:pt x="60" y="14"/>
                      </a:lnTo>
                      <a:lnTo>
                        <a:pt x="64" y="14"/>
                      </a:lnTo>
                      <a:lnTo>
                        <a:pt x="64" y="17"/>
                      </a:lnTo>
                      <a:lnTo>
                        <a:pt x="67" y="17"/>
                      </a:lnTo>
                      <a:lnTo>
                        <a:pt x="67" y="24"/>
                      </a:lnTo>
                      <a:lnTo>
                        <a:pt x="76" y="24"/>
                      </a:lnTo>
                      <a:lnTo>
                        <a:pt x="76" y="29"/>
                      </a:lnTo>
                      <a:lnTo>
                        <a:pt x="81" y="29"/>
                      </a:lnTo>
                      <a:lnTo>
                        <a:pt x="81" y="38"/>
                      </a:lnTo>
                      <a:lnTo>
                        <a:pt x="95" y="38"/>
                      </a:lnTo>
                      <a:lnTo>
                        <a:pt x="95" y="50"/>
                      </a:lnTo>
                      <a:lnTo>
                        <a:pt x="121" y="50"/>
                      </a:lnTo>
                      <a:lnTo>
                        <a:pt x="121" y="52"/>
                      </a:lnTo>
                      <a:lnTo>
                        <a:pt x="128" y="52"/>
                      </a:lnTo>
                      <a:lnTo>
                        <a:pt x="128" y="57"/>
                      </a:lnTo>
                      <a:lnTo>
                        <a:pt x="133" y="57"/>
                      </a:lnTo>
                      <a:lnTo>
                        <a:pt x="133" y="90"/>
                      </a:lnTo>
                      <a:lnTo>
                        <a:pt x="133" y="90"/>
                      </a:lnTo>
                      <a:lnTo>
                        <a:pt x="133" y="119"/>
                      </a:lnTo>
                      <a:lnTo>
                        <a:pt x="138" y="119"/>
                      </a:lnTo>
                      <a:lnTo>
                        <a:pt x="138" y="152"/>
                      </a:lnTo>
                      <a:lnTo>
                        <a:pt x="143" y="152"/>
                      </a:lnTo>
                      <a:lnTo>
                        <a:pt x="143" y="159"/>
                      </a:lnTo>
                      <a:lnTo>
                        <a:pt x="145" y="159"/>
                      </a:lnTo>
                      <a:lnTo>
                        <a:pt x="145" y="176"/>
                      </a:lnTo>
                      <a:lnTo>
                        <a:pt x="150" y="176"/>
                      </a:lnTo>
                      <a:lnTo>
                        <a:pt x="150" y="193"/>
                      </a:lnTo>
                      <a:lnTo>
                        <a:pt x="155" y="193"/>
                      </a:lnTo>
                      <a:lnTo>
                        <a:pt x="155" y="207"/>
                      </a:lnTo>
                      <a:lnTo>
                        <a:pt x="157" y="207"/>
                      </a:lnTo>
                      <a:lnTo>
                        <a:pt x="157" y="257"/>
                      </a:lnTo>
                      <a:lnTo>
                        <a:pt x="162" y="257"/>
                      </a:lnTo>
                      <a:lnTo>
                        <a:pt x="162" y="304"/>
                      </a:lnTo>
                      <a:lnTo>
                        <a:pt x="164" y="304"/>
                      </a:lnTo>
                      <a:lnTo>
                        <a:pt x="164" y="347"/>
                      </a:lnTo>
                      <a:lnTo>
                        <a:pt x="166" y="347"/>
                      </a:lnTo>
                      <a:lnTo>
                        <a:pt x="166" y="361"/>
                      </a:lnTo>
                      <a:lnTo>
                        <a:pt x="171" y="361"/>
                      </a:lnTo>
                      <a:lnTo>
                        <a:pt x="171" y="385"/>
                      </a:lnTo>
                      <a:lnTo>
                        <a:pt x="174" y="385"/>
                      </a:lnTo>
                      <a:lnTo>
                        <a:pt x="174" y="388"/>
                      </a:lnTo>
                      <a:lnTo>
                        <a:pt x="178" y="388"/>
                      </a:lnTo>
                      <a:lnTo>
                        <a:pt x="178" y="392"/>
                      </a:lnTo>
                      <a:lnTo>
                        <a:pt x="190" y="392"/>
                      </a:lnTo>
                      <a:lnTo>
                        <a:pt x="190" y="400"/>
                      </a:lnTo>
                      <a:lnTo>
                        <a:pt x="207" y="400"/>
                      </a:lnTo>
                      <a:lnTo>
                        <a:pt x="207" y="402"/>
                      </a:lnTo>
                      <a:lnTo>
                        <a:pt x="219" y="402"/>
                      </a:lnTo>
                      <a:lnTo>
                        <a:pt x="219" y="409"/>
                      </a:lnTo>
                      <a:lnTo>
                        <a:pt x="226" y="409"/>
                      </a:lnTo>
                      <a:lnTo>
                        <a:pt x="226" y="414"/>
                      </a:lnTo>
                      <a:lnTo>
                        <a:pt x="233" y="414"/>
                      </a:lnTo>
                      <a:lnTo>
                        <a:pt x="233" y="421"/>
                      </a:lnTo>
                      <a:lnTo>
                        <a:pt x="238" y="421"/>
                      </a:lnTo>
                      <a:lnTo>
                        <a:pt x="238" y="423"/>
                      </a:lnTo>
                      <a:lnTo>
                        <a:pt x="242" y="423"/>
                      </a:lnTo>
                      <a:lnTo>
                        <a:pt x="242" y="433"/>
                      </a:lnTo>
                      <a:lnTo>
                        <a:pt x="285" y="433"/>
                      </a:lnTo>
                      <a:lnTo>
                        <a:pt x="285" y="447"/>
                      </a:lnTo>
                      <a:lnTo>
                        <a:pt x="292" y="447"/>
                      </a:lnTo>
                      <a:lnTo>
                        <a:pt x="292" y="457"/>
                      </a:lnTo>
                      <a:lnTo>
                        <a:pt x="297" y="457"/>
                      </a:lnTo>
                      <a:lnTo>
                        <a:pt x="297" y="461"/>
                      </a:lnTo>
                      <a:lnTo>
                        <a:pt x="302" y="461"/>
                      </a:lnTo>
                      <a:lnTo>
                        <a:pt x="302" y="476"/>
                      </a:lnTo>
                      <a:lnTo>
                        <a:pt x="304" y="476"/>
                      </a:lnTo>
                      <a:lnTo>
                        <a:pt x="304" y="497"/>
                      </a:lnTo>
                      <a:lnTo>
                        <a:pt x="309" y="497"/>
                      </a:lnTo>
                      <a:lnTo>
                        <a:pt x="309" y="530"/>
                      </a:lnTo>
                      <a:lnTo>
                        <a:pt x="311" y="530"/>
                      </a:lnTo>
                      <a:lnTo>
                        <a:pt x="311" y="564"/>
                      </a:lnTo>
                      <a:lnTo>
                        <a:pt x="318" y="564"/>
                      </a:lnTo>
                      <a:lnTo>
                        <a:pt x="318" y="578"/>
                      </a:lnTo>
                      <a:lnTo>
                        <a:pt x="321" y="578"/>
                      </a:lnTo>
                      <a:lnTo>
                        <a:pt x="321" y="587"/>
                      </a:lnTo>
                      <a:lnTo>
                        <a:pt x="325" y="587"/>
                      </a:lnTo>
                      <a:lnTo>
                        <a:pt x="325" y="602"/>
                      </a:lnTo>
                      <a:lnTo>
                        <a:pt x="342" y="602"/>
                      </a:lnTo>
                      <a:lnTo>
                        <a:pt x="342" y="611"/>
                      </a:lnTo>
                      <a:lnTo>
                        <a:pt x="344" y="611"/>
                      </a:lnTo>
                      <a:lnTo>
                        <a:pt x="344" y="621"/>
                      </a:lnTo>
                      <a:lnTo>
                        <a:pt x="352" y="621"/>
                      </a:lnTo>
                      <a:lnTo>
                        <a:pt x="352" y="623"/>
                      </a:lnTo>
                      <a:lnTo>
                        <a:pt x="361" y="623"/>
                      </a:lnTo>
                      <a:lnTo>
                        <a:pt x="361" y="633"/>
                      </a:lnTo>
                      <a:lnTo>
                        <a:pt x="371" y="633"/>
                      </a:lnTo>
                      <a:lnTo>
                        <a:pt x="371" y="635"/>
                      </a:lnTo>
                      <a:lnTo>
                        <a:pt x="387" y="635"/>
                      </a:lnTo>
                      <a:lnTo>
                        <a:pt x="387" y="642"/>
                      </a:lnTo>
                      <a:lnTo>
                        <a:pt x="413" y="642"/>
                      </a:lnTo>
                      <a:lnTo>
                        <a:pt x="413" y="647"/>
                      </a:lnTo>
                      <a:lnTo>
                        <a:pt x="423" y="647"/>
                      </a:lnTo>
                      <a:lnTo>
                        <a:pt x="423" y="654"/>
                      </a:lnTo>
                      <a:lnTo>
                        <a:pt x="435" y="654"/>
                      </a:lnTo>
                      <a:lnTo>
                        <a:pt x="435" y="668"/>
                      </a:lnTo>
                      <a:lnTo>
                        <a:pt x="437" y="668"/>
                      </a:lnTo>
                      <a:lnTo>
                        <a:pt x="437" y="697"/>
                      </a:lnTo>
                      <a:lnTo>
                        <a:pt x="439" y="697"/>
                      </a:lnTo>
                      <a:lnTo>
                        <a:pt x="439" y="704"/>
                      </a:lnTo>
                      <a:lnTo>
                        <a:pt x="444" y="704"/>
                      </a:lnTo>
                      <a:lnTo>
                        <a:pt x="444" y="730"/>
                      </a:lnTo>
                      <a:lnTo>
                        <a:pt x="446" y="730"/>
                      </a:lnTo>
                      <a:lnTo>
                        <a:pt x="446" y="732"/>
                      </a:lnTo>
                      <a:lnTo>
                        <a:pt x="451" y="732"/>
                      </a:lnTo>
                      <a:lnTo>
                        <a:pt x="451" y="737"/>
                      </a:lnTo>
                      <a:lnTo>
                        <a:pt x="454" y="737"/>
                      </a:lnTo>
                      <a:lnTo>
                        <a:pt x="454" y="740"/>
                      </a:lnTo>
                      <a:lnTo>
                        <a:pt x="456" y="740"/>
                      </a:lnTo>
                      <a:lnTo>
                        <a:pt x="456" y="761"/>
                      </a:lnTo>
                      <a:lnTo>
                        <a:pt x="458" y="761"/>
                      </a:lnTo>
                      <a:lnTo>
                        <a:pt x="458" y="801"/>
                      </a:lnTo>
                      <a:lnTo>
                        <a:pt x="463" y="801"/>
                      </a:lnTo>
                      <a:lnTo>
                        <a:pt x="463" y="825"/>
                      </a:lnTo>
                      <a:lnTo>
                        <a:pt x="470" y="825"/>
                      </a:lnTo>
                      <a:lnTo>
                        <a:pt x="470" y="837"/>
                      </a:lnTo>
                      <a:lnTo>
                        <a:pt x="473" y="837"/>
                      </a:lnTo>
                      <a:lnTo>
                        <a:pt x="473" y="849"/>
                      </a:lnTo>
                      <a:lnTo>
                        <a:pt x="477" y="849"/>
                      </a:lnTo>
                      <a:lnTo>
                        <a:pt x="477" y="856"/>
                      </a:lnTo>
                      <a:lnTo>
                        <a:pt x="480" y="856"/>
                      </a:lnTo>
                      <a:lnTo>
                        <a:pt x="480" y="861"/>
                      </a:lnTo>
                      <a:lnTo>
                        <a:pt x="484" y="861"/>
                      </a:lnTo>
                      <a:lnTo>
                        <a:pt x="484" y="870"/>
                      </a:lnTo>
                      <a:lnTo>
                        <a:pt x="492" y="870"/>
                      </a:lnTo>
                      <a:lnTo>
                        <a:pt x="492" y="878"/>
                      </a:lnTo>
                      <a:lnTo>
                        <a:pt x="496" y="878"/>
                      </a:lnTo>
                      <a:lnTo>
                        <a:pt x="496" y="885"/>
                      </a:lnTo>
                      <a:lnTo>
                        <a:pt x="549" y="885"/>
                      </a:lnTo>
                      <a:lnTo>
                        <a:pt x="549" y="889"/>
                      </a:lnTo>
                      <a:lnTo>
                        <a:pt x="586" y="889"/>
                      </a:lnTo>
                      <a:lnTo>
                        <a:pt x="586" y="897"/>
                      </a:lnTo>
                      <a:lnTo>
                        <a:pt x="586" y="897"/>
                      </a:lnTo>
                      <a:lnTo>
                        <a:pt x="586" y="916"/>
                      </a:lnTo>
                      <a:lnTo>
                        <a:pt x="591" y="916"/>
                      </a:lnTo>
                      <a:lnTo>
                        <a:pt x="591" y="930"/>
                      </a:lnTo>
                      <a:lnTo>
                        <a:pt x="596" y="930"/>
                      </a:lnTo>
                      <a:lnTo>
                        <a:pt x="596" y="944"/>
                      </a:lnTo>
                      <a:lnTo>
                        <a:pt x="598" y="944"/>
                      </a:lnTo>
                      <a:lnTo>
                        <a:pt x="598" y="946"/>
                      </a:lnTo>
                      <a:lnTo>
                        <a:pt x="603" y="946"/>
                      </a:lnTo>
                      <a:lnTo>
                        <a:pt x="603" y="958"/>
                      </a:lnTo>
                      <a:lnTo>
                        <a:pt x="605" y="958"/>
                      </a:lnTo>
                      <a:lnTo>
                        <a:pt x="605" y="985"/>
                      </a:lnTo>
                      <a:lnTo>
                        <a:pt x="610" y="985"/>
                      </a:lnTo>
                      <a:lnTo>
                        <a:pt x="610" y="1008"/>
                      </a:lnTo>
                      <a:lnTo>
                        <a:pt x="615" y="1008"/>
                      </a:lnTo>
                      <a:lnTo>
                        <a:pt x="615" y="1025"/>
                      </a:lnTo>
                      <a:lnTo>
                        <a:pt x="617" y="1025"/>
                      </a:lnTo>
                      <a:lnTo>
                        <a:pt x="617" y="1032"/>
                      </a:lnTo>
                      <a:lnTo>
                        <a:pt x="620" y="1032"/>
                      </a:lnTo>
                      <a:lnTo>
                        <a:pt x="620" y="1044"/>
                      </a:lnTo>
                      <a:lnTo>
                        <a:pt x="624" y="1044"/>
                      </a:lnTo>
                      <a:lnTo>
                        <a:pt x="624" y="1049"/>
                      </a:lnTo>
                      <a:lnTo>
                        <a:pt x="632" y="1049"/>
                      </a:lnTo>
                      <a:lnTo>
                        <a:pt x="632" y="1054"/>
                      </a:lnTo>
                      <a:lnTo>
                        <a:pt x="634" y="1054"/>
                      </a:lnTo>
                      <a:lnTo>
                        <a:pt x="634" y="1077"/>
                      </a:lnTo>
                      <a:lnTo>
                        <a:pt x="639" y="1077"/>
                      </a:lnTo>
                      <a:lnTo>
                        <a:pt x="639" y="1082"/>
                      </a:lnTo>
                      <a:lnTo>
                        <a:pt x="646" y="1082"/>
                      </a:lnTo>
                      <a:lnTo>
                        <a:pt x="646" y="1089"/>
                      </a:lnTo>
                      <a:lnTo>
                        <a:pt x="653" y="1089"/>
                      </a:lnTo>
                      <a:lnTo>
                        <a:pt x="653" y="1096"/>
                      </a:lnTo>
                      <a:lnTo>
                        <a:pt x="658" y="1096"/>
                      </a:lnTo>
                      <a:lnTo>
                        <a:pt x="658" y="1099"/>
                      </a:lnTo>
                      <a:lnTo>
                        <a:pt x="660" y="1099"/>
                      </a:lnTo>
                      <a:lnTo>
                        <a:pt x="660" y="1108"/>
                      </a:lnTo>
                      <a:lnTo>
                        <a:pt x="684" y="1108"/>
                      </a:lnTo>
                      <a:lnTo>
                        <a:pt x="684" y="1115"/>
                      </a:lnTo>
                      <a:lnTo>
                        <a:pt x="715" y="1115"/>
                      </a:lnTo>
                      <a:lnTo>
                        <a:pt x="715" y="1118"/>
                      </a:lnTo>
                      <a:lnTo>
                        <a:pt x="717" y="1118"/>
                      </a:lnTo>
                      <a:lnTo>
                        <a:pt x="717" y="1125"/>
                      </a:lnTo>
                      <a:lnTo>
                        <a:pt x="736" y="1125"/>
                      </a:lnTo>
                      <a:lnTo>
                        <a:pt x="736" y="1137"/>
                      </a:lnTo>
                      <a:lnTo>
                        <a:pt x="738" y="1137"/>
                      </a:lnTo>
                      <a:lnTo>
                        <a:pt x="738" y="1144"/>
                      </a:lnTo>
                      <a:lnTo>
                        <a:pt x="743" y="1144"/>
                      </a:lnTo>
                      <a:lnTo>
                        <a:pt x="743" y="1146"/>
                      </a:lnTo>
                      <a:lnTo>
                        <a:pt x="753" y="1146"/>
                      </a:lnTo>
                      <a:lnTo>
                        <a:pt x="753" y="1153"/>
                      </a:lnTo>
                      <a:lnTo>
                        <a:pt x="757" y="1153"/>
                      </a:lnTo>
                      <a:lnTo>
                        <a:pt x="757" y="1161"/>
                      </a:lnTo>
                      <a:lnTo>
                        <a:pt x="760" y="1161"/>
                      </a:lnTo>
                      <a:lnTo>
                        <a:pt x="760" y="1172"/>
                      </a:lnTo>
                      <a:lnTo>
                        <a:pt x="762" y="1172"/>
                      </a:lnTo>
                      <a:lnTo>
                        <a:pt x="762" y="1180"/>
                      </a:lnTo>
                      <a:lnTo>
                        <a:pt x="764" y="1180"/>
                      </a:lnTo>
                      <a:lnTo>
                        <a:pt x="764" y="1191"/>
                      </a:lnTo>
                      <a:lnTo>
                        <a:pt x="767" y="1191"/>
                      </a:lnTo>
                      <a:lnTo>
                        <a:pt x="767" y="1194"/>
                      </a:lnTo>
                      <a:lnTo>
                        <a:pt x="774" y="1194"/>
                      </a:lnTo>
                      <a:lnTo>
                        <a:pt x="774" y="1201"/>
                      </a:lnTo>
                      <a:lnTo>
                        <a:pt x="783" y="1201"/>
                      </a:lnTo>
                      <a:lnTo>
                        <a:pt x="783" y="1208"/>
                      </a:lnTo>
                      <a:lnTo>
                        <a:pt x="786" y="1208"/>
                      </a:lnTo>
                      <a:lnTo>
                        <a:pt x="786" y="1237"/>
                      </a:lnTo>
                      <a:lnTo>
                        <a:pt x="788" y="1237"/>
                      </a:lnTo>
                      <a:lnTo>
                        <a:pt x="788" y="1246"/>
                      </a:lnTo>
                      <a:lnTo>
                        <a:pt x="793" y="1246"/>
                      </a:lnTo>
                      <a:lnTo>
                        <a:pt x="793" y="1249"/>
                      </a:lnTo>
                      <a:lnTo>
                        <a:pt x="821" y="1249"/>
                      </a:lnTo>
                      <a:lnTo>
                        <a:pt x="821" y="1256"/>
                      </a:lnTo>
                      <a:lnTo>
                        <a:pt x="826" y="1256"/>
                      </a:lnTo>
                      <a:lnTo>
                        <a:pt x="826" y="1263"/>
                      </a:lnTo>
                      <a:lnTo>
                        <a:pt x="881" y="1263"/>
                      </a:lnTo>
                      <a:lnTo>
                        <a:pt x="881" y="1272"/>
                      </a:lnTo>
                      <a:lnTo>
                        <a:pt x="893" y="1272"/>
                      </a:lnTo>
                      <a:lnTo>
                        <a:pt x="893" y="1282"/>
                      </a:lnTo>
                      <a:lnTo>
                        <a:pt x="897" y="1282"/>
                      </a:lnTo>
                      <a:lnTo>
                        <a:pt x="897" y="1289"/>
                      </a:lnTo>
                      <a:lnTo>
                        <a:pt x="902" y="1289"/>
                      </a:lnTo>
                      <a:lnTo>
                        <a:pt x="902" y="1296"/>
                      </a:lnTo>
                      <a:lnTo>
                        <a:pt x="912" y="1296"/>
                      </a:lnTo>
                      <a:lnTo>
                        <a:pt x="912" y="1306"/>
                      </a:lnTo>
                      <a:lnTo>
                        <a:pt x="914" y="1306"/>
                      </a:lnTo>
                      <a:lnTo>
                        <a:pt x="914" y="1317"/>
                      </a:lnTo>
                      <a:lnTo>
                        <a:pt x="921" y="1317"/>
                      </a:lnTo>
                      <a:lnTo>
                        <a:pt x="921" y="1322"/>
                      </a:lnTo>
                      <a:lnTo>
                        <a:pt x="924" y="1322"/>
                      </a:lnTo>
                      <a:lnTo>
                        <a:pt x="924" y="1332"/>
                      </a:lnTo>
                      <a:lnTo>
                        <a:pt x="926" y="1332"/>
                      </a:lnTo>
                      <a:lnTo>
                        <a:pt x="926" y="1339"/>
                      </a:lnTo>
                      <a:lnTo>
                        <a:pt x="938" y="1339"/>
                      </a:lnTo>
                      <a:lnTo>
                        <a:pt x="938" y="1351"/>
                      </a:lnTo>
                      <a:lnTo>
                        <a:pt x="942" y="1351"/>
                      </a:lnTo>
                      <a:lnTo>
                        <a:pt x="942" y="1365"/>
                      </a:lnTo>
                      <a:lnTo>
                        <a:pt x="947" y="1365"/>
                      </a:lnTo>
                      <a:lnTo>
                        <a:pt x="947" y="1372"/>
                      </a:lnTo>
                      <a:lnTo>
                        <a:pt x="969" y="1372"/>
                      </a:lnTo>
                      <a:lnTo>
                        <a:pt x="969" y="1379"/>
                      </a:lnTo>
                      <a:lnTo>
                        <a:pt x="1002" y="1379"/>
                      </a:lnTo>
                      <a:lnTo>
                        <a:pt x="1002" y="1391"/>
                      </a:lnTo>
                      <a:lnTo>
                        <a:pt x="1040" y="1391"/>
                      </a:lnTo>
                      <a:lnTo>
                        <a:pt x="1040" y="1398"/>
                      </a:lnTo>
                      <a:lnTo>
                        <a:pt x="1042" y="1398"/>
                      </a:lnTo>
                      <a:lnTo>
                        <a:pt x="1042" y="1403"/>
                      </a:lnTo>
                      <a:lnTo>
                        <a:pt x="1064" y="1403"/>
                      </a:lnTo>
                      <a:lnTo>
                        <a:pt x="1064" y="1434"/>
                      </a:lnTo>
                      <a:lnTo>
                        <a:pt x="1071" y="1434"/>
                      </a:lnTo>
                      <a:lnTo>
                        <a:pt x="1071" y="1453"/>
                      </a:lnTo>
                      <a:lnTo>
                        <a:pt x="1073" y="1453"/>
                      </a:lnTo>
                      <a:lnTo>
                        <a:pt x="1073" y="1467"/>
                      </a:lnTo>
                      <a:lnTo>
                        <a:pt x="1075" y="1467"/>
                      </a:lnTo>
                      <a:lnTo>
                        <a:pt x="1075" y="1489"/>
                      </a:lnTo>
                      <a:lnTo>
                        <a:pt x="1090" y="1489"/>
                      </a:lnTo>
                      <a:lnTo>
                        <a:pt x="1090" y="1510"/>
                      </a:lnTo>
                      <a:lnTo>
                        <a:pt x="1113" y="1510"/>
                      </a:lnTo>
                      <a:lnTo>
                        <a:pt x="1113" y="1522"/>
                      </a:lnTo>
                      <a:lnTo>
                        <a:pt x="1187" y="1522"/>
                      </a:lnTo>
                      <a:lnTo>
                        <a:pt x="1187" y="1532"/>
                      </a:lnTo>
                      <a:lnTo>
                        <a:pt x="1189" y="1532"/>
                      </a:lnTo>
                      <a:lnTo>
                        <a:pt x="1189" y="1543"/>
                      </a:lnTo>
                      <a:lnTo>
                        <a:pt x="1220" y="1543"/>
                      </a:lnTo>
                      <a:lnTo>
                        <a:pt x="1220" y="1553"/>
                      </a:lnTo>
                      <a:lnTo>
                        <a:pt x="1279" y="1553"/>
                      </a:lnTo>
                      <a:lnTo>
                        <a:pt x="1279" y="1572"/>
                      </a:lnTo>
                      <a:lnTo>
                        <a:pt x="1355" y="1572"/>
                      </a:lnTo>
                      <a:lnTo>
                        <a:pt x="1355" y="1586"/>
                      </a:lnTo>
                      <a:lnTo>
                        <a:pt x="1443" y="1586"/>
                      </a:lnTo>
                      <a:lnTo>
                        <a:pt x="1443" y="1620"/>
                      </a:lnTo>
                      <a:lnTo>
                        <a:pt x="1868" y="1620"/>
                      </a:lnTo>
                      <a:lnTo>
                        <a:pt x="1868" y="1741"/>
                      </a:lnTo>
                    </a:path>
                  </a:pathLst>
                </a:custGeom>
                <a:noFill/>
                <a:ln w="12700" cap="flat">
                  <a:solidFill>
                    <a:srgbClr val="4F74C8"/>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83" name="Line 533">
                  <a:extLst>
                    <a:ext uri="{FF2B5EF4-FFF2-40B4-BE49-F238E27FC236}">
                      <a16:creationId xmlns:a16="http://schemas.microsoft.com/office/drawing/2014/main" id="{4D011A40-1751-0E5E-F3FF-53CBF352D567}"/>
                    </a:ext>
                  </a:extLst>
                </p:cNvPr>
                <p:cNvSpPr>
                  <a:spLocks noChangeShapeType="1"/>
                </p:cNvSpPr>
                <p:nvPr/>
              </p:nvSpPr>
              <p:spPr bwMode="auto">
                <a:xfrm>
                  <a:off x="8501063" y="595153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84" name="Line 534">
                  <a:extLst>
                    <a:ext uri="{FF2B5EF4-FFF2-40B4-BE49-F238E27FC236}">
                      <a16:creationId xmlns:a16="http://schemas.microsoft.com/office/drawing/2014/main" id="{726E1F02-F2E1-EB3C-C04D-2C02243A33F3}"/>
                    </a:ext>
                  </a:extLst>
                </p:cNvPr>
                <p:cNvSpPr>
                  <a:spLocks noChangeShapeType="1"/>
                </p:cNvSpPr>
                <p:nvPr/>
              </p:nvSpPr>
              <p:spPr bwMode="auto">
                <a:xfrm flipH="1">
                  <a:off x="8478838" y="5973763"/>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85" name="Line 535">
                  <a:extLst>
                    <a:ext uri="{FF2B5EF4-FFF2-40B4-BE49-F238E27FC236}">
                      <a16:creationId xmlns:a16="http://schemas.microsoft.com/office/drawing/2014/main" id="{5EEFF4F9-1059-9052-5BF7-2B964C206A04}"/>
                    </a:ext>
                  </a:extLst>
                </p:cNvPr>
                <p:cNvSpPr>
                  <a:spLocks noChangeShapeType="1"/>
                </p:cNvSpPr>
                <p:nvPr/>
              </p:nvSpPr>
              <p:spPr bwMode="auto">
                <a:xfrm>
                  <a:off x="8666163" y="6026150"/>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86" name="Line 536">
                  <a:extLst>
                    <a:ext uri="{FF2B5EF4-FFF2-40B4-BE49-F238E27FC236}">
                      <a16:creationId xmlns:a16="http://schemas.microsoft.com/office/drawing/2014/main" id="{42A3981F-50A1-9B1B-5CA4-D3C02E6B601C}"/>
                    </a:ext>
                  </a:extLst>
                </p:cNvPr>
                <p:cNvSpPr>
                  <a:spLocks noChangeShapeType="1"/>
                </p:cNvSpPr>
                <p:nvPr/>
              </p:nvSpPr>
              <p:spPr bwMode="auto">
                <a:xfrm flipH="1">
                  <a:off x="8640763" y="60531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87" name="Line 537">
                  <a:extLst>
                    <a:ext uri="{FF2B5EF4-FFF2-40B4-BE49-F238E27FC236}">
                      <a16:creationId xmlns:a16="http://schemas.microsoft.com/office/drawing/2014/main" id="{12E31BC5-4096-2D67-CF00-1B30C5C0CE05}"/>
                    </a:ext>
                  </a:extLst>
                </p:cNvPr>
                <p:cNvSpPr>
                  <a:spLocks noChangeShapeType="1"/>
                </p:cNvSpPr>
                <p:nvPr/>
              </p:nvSpPr>
              <p:spPr bwMode="auto">
                <a:xfrm>
                  <a:off x="8704263" y="609123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88" name="Line 538">
                  <a:extLst>
                    <a:ext uri="{FF2B5EF4-FFF2-40B4-BE49-F238E27FC236}">
                      <a16:creationId xmlns:a16="http://schemas.microsoft.com/office/drawing/2014/main" id="{B802D6C9-298E-73BD-CC54-17F0063A9DDC}"/>
                    </a:ext>
                  </a:extLst>
                </p:cNvPr>
                <p:cNvSpPr>
                  <a:spLocks noChangeShapeType="1"/>
                </p:cNvSpPr>
                <p:nvPr/>
              </p:nvSpPr>
              <p:spPr bwMode="auto">
                <a:xfrm flipH="1">
                  <a:off x="8678863" y="6116638"/>
                  <a:ext cx="4762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89" name="Line 539">
                  <a:extLst>
                    <a:ext uri="{FF2B5EF4-FFF2-40B4-BE49-F238E27FC236}">
                      <a16:creationId xmlns:a16="http://schemas.microsoft.com/office/drawing/2014/main" id="{E1FF3A80-C25A-33DE-8AA2-C9626EA7E992}"/>
                    </a:ext>
                  </a:extLst>
                </p:cNvPr>
                <p:cNvSpPr>
                  <a:spLocks noChangeShapeType="1"/>
                </p:cNvSpPr>
                <p:nvPr/>
              </p:nvSpPr>
              <p:spPr bwMode="auto">
                <a:xfrm>
                  <a:off x="8720138" y="620077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90" name="Line 540">
                  <a:extLst>
                    <a:ext uri="{FF2B5EF4-FFF2-40B4-BE49-F238E27FC236}">
                      <a16:creationId xmlns:a16="http://schemas.microsoft.com/office/drawing/2014/main" id="{29D22534-1510-9B03-0D81-58FC3BDC0D96}"/>
                    </a:ext>
                  </a:extLst>
                </p:cNvPr>
                <p:cNvSpPr>
                  <a:spLocks noChangeShapeType="1"/>
                </p:cNvSpPr>
                <p:nvPr/>
              </p:nvSpPr>
              <p:spPr bwMode="auto">
                <a:xfrm flipH="1">
                  <a:off x="8693151" y="6226175"/>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91" name="Line 541">
                  <a:extLst>
                    <a:ext uri="{FF2B5EF4-FFF2-40B4-BE49-F238E27FC236}">
                      <a16:creationId xmlns:a16="http://schemas.microsoft.com/office/drawing/2014/main" id="{CEC782E2-C82B-F2C9-2E35-889434D9427A}"/>
                    </a:ext>
                  </a:extLst>
                </p:cNvPr>
                <p:cNvSpPr>
                  <a:spLocks noChangeShapeType="1"/>
                </p:cNvSpPr>
                <p:nvPr/>
              </p:nvSpPr>
              <p:spPr bwMode="auto">
                <a:xfrm>
                  <a:off x="8731251" y="6253163"/>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92" name="Line 542">
                  <a:extLst>
                    <a:ext uri="{FF2B5EF4-FFF2-40B4-BE49-F238E27FC236}">
                      <a16:creationId xmlns:a16="http://schemas.microsoft.com/office/drawing/2014/main" id="{98095668-9F12-C5BB-8C2C-63726C89F048}"/>
                    </a:ext>
                  </a:extLst>
                </p:cNvPr>
                <p:cNvSpPr>
                  <a:spLocks noChangeShapeType="1"/>
                </p:cNvSpPr>
                <p:nvPr/>
              </p:nvSpPr>
              <p:spPr bwMode="auto">
                <a:xfrm flipH="1">
                  <a:off x="8704263" y="62801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93" name="Line 543">
                  <a:extLst>
                    <a:ext uri="{FF2B5EF4-FFF2-40B4-BE49-F238E27FC236}">
                      <a16:creationId xmlns:a16="http://schemas.microsoft.com/office/drawing/2014/main" id="{F0579787-6C8E-D886-F920-E1A21CB0764D}"/>
                    </a:ext>
                  </a:extLst>
                </p:cNvPr>
                <p:cNvSpPr>
                  <a:spLocks noChangeShapeType="1"/>
                </p:cNvSpPr>
                <p:nvPr/>
              </p:nvSpPr>
              <p:spPr bwMode="auto">
                <a:xfrm>
                  <a:off x="8750301" y="6430963"/>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94" name="Line 544">
                  <a:extLst>
                    <a:ext uri="{FF2B5EF4-FFF2-40B4-BE49-F238E27FC236}">
                      <a16:creationId xmlns:a16="http://schemas.microsoft.com/office/drawing/2014/main" id="{F2639D03-A450-73FB-5102-A742ED72B6F1}"/>
                    </a:ext>
                  </a:extLst>
                </p:cNvPr>
                <p:cNvSpPr>
                  <a:spLocks noChangeShapeType="1"/>
                </p:cNvSpPr>
                <p:nvPr/>
              </p:nvSpPr>
              <p:spPr bwMode="auto">
                <a:xfrm flipH="1">
                  <a:off x="8723313" y="645636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95" name="Line 545">
                  <a:extLst>
                    <a:ext uri="{FF2B5EF4-FFF2-40B4-BE49-F238E27FC236}">
                      <a16:creationId xmlns:a16="http://schemas.microsoft.com/office/drawing/2014/main" id="{0DC0D319-2104-1B1D-80CB-483F0A139344}"/>
                    </a:ext>
                  </a:extLst>
                </p:cNvPr>
                <p:cNvSpPr>
                  <a:spLocks noChangeShapeType="1"/>
                </p:cNvSpPr>
                <p:nvPr/>
              </p:nvSpPr>
              <p:spPr bwMode="auto">
                <a:xfrm>
                  <a:off x="8756651" y="652145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96" name="Line 546">
                  <a:extLst>
                    <a:ext uri="{FF2B5EF4-FFF2-40B4-BE49-F238E27FC236}">
                      <a16:creationId xmlns:a16="http://schemas.microsoft.com/office/drawing/2014/main" id="{1E31AD28-2306-AE94-A5B1-C6B63C855DF0}"/>
                    </a:ext>
                  </a:extLst>
                </p:cNvPr>
                <p:cNvSpPr>
                  <a:spLocks noChangeShapeType="1"/>
                </p:cNvSpPr>
                <p:nvPr/>
              </p:nvSpPr>
              <p:spPr bwMode="auto">
                <a:xfrm flipH="1">
                  <a:off x="8731251" y="65468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97" name="Line 547">
                  <a:extLst>
                    <a:ext uri="{FF2B5EF4-FFF2-40B4-BE49-F238E27FC236}">
                      <a16:creationId xmlns:a16="http://schemas.microsoft.com/office/drawing/2014/main" id="{F246253B-8E17-236A-46A3-B8180B0CB1C2}"/>
                    </a:ext>
                  </a:extLst>
                </p:cNvPr>
                <p:cNvSpPr>
                  <a:spLocks noChangeShapeType="1"/>
                </p:cNvSpPr>
                <p:nvPr/>
              </p:nvSpPr>
              <p:spPr bwMode="auto">
                <a:xfrm>
                  <a:off x="8945563" y="665638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98" name="Line 548">
                  <a:extLst>
                    <a:ext uri="{FF2B5EF4-FFF2-40B4-BE49-F238E27FC236}">
                      <a16:creationId xmlns:a16="http://schemas.microsoft.com/office/drawing/2014/main" id="{90A4590D-911E-C337-5425-78F17F64284E}"/>
                    </a:ext>
                  </a:extLst>
                </p:cNvPr>
                <p:cNvSpPr>
                  <a:spLocks noChangeShapeType="1"/>
                </p:cNvSpPr>
                <p:nvPr/>
              </p:nvSpPr>
              <p:spPr bwMode="auto">
                <a:xfrm flipH="1">
                  <a:off x="8918576" y="6683375"/>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299" name="Line 549">
                  <a:extLst>
                    <a:ext uri="{FF2B5EF4-FFF2-40B4-BE49-F238E27FC236}">
                      <a16:creationId xmlns:a16="http://schemas.microsoft.com/office/drawing/2014/main" id="{42FC00A2-4FEA-046B-9C26-9FF37AE4A9B9}"/>
                    </a:ext>
                  </a:extLst>
                </p:cNvPr>
                <p:cNvSpPr>
                  <a:spLocks noChangeShapeType="1"/>
                </p:cNvSpPr>
                <p:nvPr/>
              </p:nvSpPr>
              <p:spPr bwMode="auto">
                <a:xfrm>
                  <a:off x="8983663" y="678973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00" name="Line 550">
                  <a:extLst>
                    <a:ext uri="{FF2B5EF4-FFF2-40B4-BE49-F238E27FC236}">
                      <a16:creationId xmlns:a16="http://schemas.microsoft.com/office/drawing/2014/main" id="{B43965E1-01B4-E4AA-AFB9-E646FE6B55AB}"/>
                    </a:ext>
                  </a:extLst>
                </p:cNvPr>
                <p:cNvSpPr>
                  <a:spLocks noChangeShapeType="1"/>
                </p:cNvSpPr>
                <p:nvPr/>
              </p:nvSpPr>
              <p:spPr bwMode="auto">
                <a:xfrm flipH="1">
                  <a:off x="8956676" y="6815138"/>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01" name="Line 551">
                  <a:extLst>
                    <a:ext uri="{FF2B5EF4-FFF2-40B4-BE49-F238E27FC236}">
                      <a16:creationId xmlns:a16="http://schemas.microsoft.com/office/drawing/2014/main" id="{FDB43ACA-7EF4-8F09-DA4D-EE65261F56E9}"/>
                    </a:ext>
                  </a:extLst>
                </p:cNvPr>
                <p:cNvSpPr>
                  <a:spLocks noChangeShapeType="1"/>
                </p:cNvSpPr>
                <p:nvPr/>
              </p:nvSpPr>
              <p:spPr bwMode="auto">
                <a:xfrm>
                  <a:off x="8986838" y="68421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02" name="Line 552">
                  <a:extLst>
                    <a:ext uri="{FF2B5EF4-FFF2-40B4-BE49-F238E27FC236}">
                      <a16:creationId xmlns:a16="http://schemas.microsoft.com/office/drawing/2014/main" id="{795C5EC3-467D-4FC0-88A1-2A8D67AB3F6A}"/>
                    </a:ext>
                  </a:extLst>
                </p:cNvPr>
                <p:cNvSpPr>
                  <a:spLocks noChangeShapeType="1"/>
                </p:cNvSpPr>
                <p:nvPr/>
              </p:nvSpPr>
              <p:spPr bwMode="auto">
                <a:xfrm flipH="1">
                  <a:off x="8961438" y="68691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03" name="Line 553">
                  <a:extLst>
                    <a:ext uri="{FF2B5EF4-FFF2-40B4-BE49-F238E27FC236}">
                      <a16:creationId xmlns:a16="http://schemas.microsoft.com/office/drawing/2014/main" id="{F7E486B6-DA27-E5D2-2C46-A35629432CC7}"/>
                    </a:ext>
                  </a:extLst>
                </p:cNvPr>
                <p:cNvSpPr>
                  <a:spLocks noChangeShapeType="1"/>
                </p:cNvSpPr>
                <p:nvPr/>
              </p:nvSpPr>
              <p:spPr bwMode="auto">
                <a:xfrm>
                  <a:off x="9009063" y="68802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04" name="Line 554">
                  <a:extLst>
                    <a:ext uri="{FF2B5EF4-FFF2-40B4-BE49-F238E27FC236}">
                      <a16:creationId xmlns:a16="http://schemas.microsoft.com/office/drawing/2014/main" id="{A6801138-AC3D-A98B-26E5-9ACBA8A5BF71}"/>
                    </a:ext>
                  </a:extLst>
                </p:cNvPr>
                <p:cNvSpPr>
                  <a:spLocks noChangeShapeType="1"/>
                </p:cNvSpPr>
                <p:nvPr/>
              </p:nvSpPr>
              <p:spPr bwMode="auto">
                <a:xfrm flipH="1">
                  <a:off x="8983663" y="69056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05" name="Line 555">
                  <a:extLst>
                    <a:ext uri="{FF2B5EF4-FFF2-40B4-BE49-F238E27FC236}">
                      <a16:creationId xmlns:a16="http://schemas.microsoft.com/office/drawing/2014/main" id="{3A45BCBA-C7B8-82F6-9D95-E6839E839340}"/>
                    </a:ext>
                  </a:extLst>
                </p:cNvPr>
                <p:cNvSpPr>
                  <a:spLocks noChangeShapeType="1"/>
                </p:cNvSpPr>
                <p:nvPr/>
              </p:nvSpPr>
              <p:spPr bwMode="auto">
                <a:xfrm>
                  <a:off x="9021763" y="690245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06" name="Line 556">
                  <a:extLst>
                    <a:ext uri="{FF2B5EF4-FFF2-40B4-BE49-F238E27FC236}">
                      <a16:creationId xmlns:a16="http://schemas.microsoft.com/office/drawing/2014/main" id="{E007BE4D-E868-133B-9880-B7E619BCA5E5}"/>
                    </a:ext>
                  </a:extLst>
                </p:cNvPr>
                <p:cNvSpPr>
                  <a:spLocks noChangeShapeType="1"/>
                </p:cNvSpPr>
                <p:nvPr/>
              </p:nvSpPr>
              <p:spPr bwMode="auto">
                <a:xfrm flipH="1">
                  <a:off x="8994776" y="69294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07" name="Line 557">
                  <a:extLst>
                    <a:ext uri="{FF2B5EF4-FFF2-40B4-BE49-F238E27FC236}">
                      <a16:creationId xmlns:a16="http://schemas.microsoft.com/office/drawing/2014/main" id="{FF1DAEB7-F58D-F270-2FB4-FACDD854FBD2}"/>
                    </a:ext>
                  </a:extLst>
                </p:cNvPr>
                <p:cNvSpPr>
                  <a:spLocks noChangeShapeType="1"/>
                </p:cNvSpPr>
                <p:nvPr/>
              </p:nvSpPr>
              <p:spPr bwMode="auto">
                <a:xfrm>
                  <a:off x="9051926" y="6935788"/>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08" name="Line 558">
                  <a:extLst>
                    <a:ext uri="{FF2B5EF4-FFF2-40B4-BE49-F238E27FC236}">
                      <a16:creationId xmlns:a16="http://schemas.microsoft.com/office/drawing/2014/main" id="{A09F2BB1-FA8B-6530-1667-350D55D22144}"/>
                    </a:ext>
                  </a:extLst>
                </p:cNvPr>
                <p:cNvSpPr>
                  <a:spLocks noChangeShapeType="1"/>
                </p:cNvSpPr>
                <p:nvPr/>
              </p:nvSpPr>
              <p:spPr bwMode="auto">
                <a:xfrm flipH="1">
                  <a:off x="9024938" y="6962775"/>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09" name="Line 559">
                  <a:extLst>
                    <a:ext uri="{FF2B5EF4-FFF2-40B4-BE49-F238E27FC236}">
                      <a16:creationId xmlns:a16="http://schemas.microsoft.com/office/drawing/2014/main" id="{C67028B3-AD25-903C-FD27-C34099754A4B}"/>
                    </a:ext>
                  </a:extLst>
                </p:cNvPr>
                <p:cNvSpPr>
                  <a:spLocks noChangeShapeType="1"/>
                </p:cNvSpPr>
                <p:nvPr/>
              </p:nvSpPr>
              <p:spPr bwMode="auto">
                <a:xfrm>
                  <a:off x="9055101" y="6935788"/>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10" name="Line 560">
                  <a:extLst>
                    <a:ext uri="{FF2B5EF4-FFF2-40B4-BE49-F238E27FC236}">
                      <a16:creationId xmlns:a16="http://schemas.microsoft.com/office/drawing/2014/main" id="{31C85E1D-4368-06B8-8A05-D20C4FA88769}"/>
                    </a:ext>
                  </a:extLst>
                </p:cNvPr>
                <p:cNvSpPr>
                  <a:spLocks noChangeShapeType="1"/>
                </p:cNvSpPr>
                <p:nvPr/>
              </p:nvSpPr>
              <p:spPr bwMode="auto">
                <a:xfrm flipH="1">
                  <a:off x="9032876" y="6962775"/>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11" name="Line 561">
                  <a:extLst>
                    <a:ext uri="{FF2B5EF4-FFF2-40B4-BE49-F238E27FC236}">
                      <a16:creationId xmlns:a16="http://schemas.microsoft.com/office/drawing/2014/main" id="{C82CEBB0-6D71-0BD0-47E6-BE3DF68E9B6B}"/>
                    </a:ext>
                  </a:extLst>
                </p:cNvPr>
                <p:cNvSpPr>
                  <a:spLocks noChangeShapeType="1"/>
                </p:cNvSpPr>
                <p:nvPr/>
              </p:nvSpPr>
              <p:spPr bwMode="auto">
                <a:xfrm>
                  <a:off x="9063038" y="6935788"/>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12" name="Line 562">
                  <a:extLst>
                    <a:ext uri="{FF2B5EF4-FFF2-40B4-BE49-F238E27FC236}">
                      <a16:creationId xmlns:a16="http://schemas.microsoft.com/office/drawing/2014/main" id="{6D8D89F8-C2A8-F81B-6BD5-ABC17999D0D4}"/>
                    </a:ext>
                  </a:extLst>
                </p:cNvPr>
                <p:cNvSpPr>
                  <a:spLocks noChangeShapeType="1"/>
                </p:cNvSpPr>
                <p:nvPr/>
              </p:nvSpPr>
              <p:spPr bwMode="auto">
                <a:xfrm flipH="1">
                  <a:off x="9036051" y="696277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13" name="Line 563">
                  <a:extLst>
                    <a:ext uri="{FF2B5EF4-FFF2-40B4-BE49-F238E27FC236}">
                      <a16:creationId xmlns:a16="http://schemas.microsoft.com/office/drawing/2014/main" id="{A7397751-D963-6FE2-FC4C-F8A1736CB96D}"/>
                    </a:ext>
                  </a:extLst>
                </p:cNvPr>
                <p:cNvSpPr>
                  <a:spLocks noChangeShapeType="1"/>
                </p:cNvSpPr>
                <p:nvPr/>
              </p:nvSpPr>
              <p:spPr bwMode="auto">
                <a:xfrm>
                  <a:off x="9118601" y="6965950"/>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14" name="Line 564">
                  <a:extLst>
                    <a:ext uri="{FF2B5EF4-FFF2-40B4-BE49-F238E27FC236}">
                      <a16:creationId xmlns:a16="http://schemas.microsoft.com/office/drawing/2014/main" id="{E180761B-2373-64B3-0650-4137CA3526E5}"/>
                    </a:ext>
                  </a:extLst>
                </p:cNvPr>
                <p:cNvSpPr>
                  <a:spLocks noChangeShapeType="1"/>
                </p:cNvSpPr>
                <p:nvPr/>
              </p:nvSpPr>
              <p:spPr bwMode="auto">
                <a:xfrm flipH="1">
                  <a:off x="9093201" y="69929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15" name="Line 565">
                  <a:extLst>
                    <a:ext uri="{FF2B5EF4-FFF2-40B4-BE49-F238E27FC236}">
                      <a16:creationId xmlns:a16="http://schemas.microsoft.com/office/drawing/2014/main" id="{1C08B6D7-9408-C7EB-F23F-6FF53A3054FD}"/>
                    </a:ext>
                  </a:extLst>
                </p:cNvPr>
                <p:cNvSpPr>
                  <a:spLocks noChangeShapeType="1"/>
                </p:cNvSpPr>
                <p:nvPr/>
              </p:nvSpPr>
              <p:spPr bwMode="auto">
                <a:xfrm>
                  <a:off x="9137651" y="6965950"/>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16" name="Line 566">
                  <a:extLst>
                    <a:ext uri="{FF2B5EF4-FFF2-40B4-BE49-F238E27FC236}">
                      <a16:creationId xmlns:a16="http://schemas.microsoft.com/office/drawing/2014/main" id="{4363F69D-EC4E-F069-5E12-A22072210CA5}"/>
                    </a:ext>
                  </a:extLst>
                </p:cNvPr>
                <p:cNvSpPr>
                  <a:spLocks noChangeShapeType="1"/>
                </p:cNvSpPr>
                <p:nvPr/>
              </p:nvSpPr>
              <p:spPr bwMode="auto">
                <a:xfrm flipH="1">
                  <a:off x="9112251" y="69929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17" name="Line 567">
                  <a:extLst>
                    <a:ext uri="{FF2B5EF4-FFF2-40B4-BE49-F238E27FC236}">
                      <a16:creationId xmlns:a16="http://schemas.microsoft.com/office/drawing/2014/main" id="{933A0DB3-949E-712E-185D-57F5FA5C3308}"/>
                    </a:ext>
                  </a:extLst>
                </p:cNvPr>
                <p:cNvSpPr>
                  <a:spLocks noChangeShapeType="1"/>
                </p:cNvSpPr>
                <p:nvPr/>
              </p:nvSpPr>
              <p:spPr bwMode="auto">
                <a:xfrm>
                  <a:off x="9170988" y="6985000"/>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18" name="Line 568">
                  <a:extLst>
                    <a:ext uri="{FF2B5EF4-FFF2-40B4-BE49-F238E27FC236}">
                      <a16:creationId xmlns:a16="http://schemas.microsoft.com/office/drawing/2014/main" id="{8B5E3216-4D80-9C4E-192B-18FCB4EF1114}"/>
                    </a:ext>
                  </a:extLst>
                </p:cNvPr>
                <p:cNvSpPr>
                  <a:spLocks noChangeShapeType="1"/>
                </p:cNvSpPr>
                <p:nvPr/>
              </p:nvSpPr>
              <p:spPr bwMode="auto">
                <a:xfrm flipH="1">
                  <a:off x="9145588" y="701198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19" name="Line 569">
                  <a:extLst>
                    <a:ext uri="{FF2B5EF4-FFF2-40B4-BE49-F238E27FC236}">
                      <a16:creationId xmlns:a16="http://schemas.microsoft.com/office/drawing/2014/main" id="{F6A48118-8457-2D5E-4610-BAE9463C2701}"/>
                    </a:ext>
                  </a:extLst>
                </p:cNvPr>
                <p:cNvSpPr>
                  <a:spLocks noChangeShapeType="1"/>
                </p:cNvSpPr>
                <p:nvPr/>
              </p:nvSpPr>
              <p:spPr bwMode="auto">
                <a:xfrm>
                  <a:off x="9186863" y="7053263"/>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20" name="Line 570">
                  <a:extLst>
                    <a:ext uri="{FF2B5EF4-FFF2-40B4-BE49-F238E27FC236}">
                      <a16:creationId xmlns:a16="http://schemas.microsoft.com/office/drawing/2014/main" id="{922FCDB0-399F-1F07-0AB8-CBC42F69FE45}"/>
                    </a:ext>
                  </a:extLst>
                </p:cNvPr>
                <p:cNvSpPr>
                  <a:spLocks noChangeShapeType="1"/>
                </p:cNvSpPr>
                <p:nvPr/>
              </p:nvSpPr>
              <p:spPr bwMode="auto">
                <a:xfrm flipH="1">
                  <a:off x="9159876" y="7080250"/>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21" name="Line 571">
                  <a:extLst>
                    <a:ext uri="{FF2B5EF4-FFF2-40B4-BE49-F238E27FC236}">
                      <a16:creationId xmlns:a16="http://schemas.microsoft.com/office/drawing/2014/main" id="{DCB68831-F157-437E-FE78-628F536B9996}"/>
                    </a:ext>
                  </a:extLst>
                </p:cNvPr>
                <p:cNvSpPr>
                  <a:spLocks noChangeShapeType="1"/>
                </p:cNvSpPr>
                <p:nvPr/>
              </p:nvSpPr>
              <p:spPr bwMode="auto">
                <a:xfrm>
                  <a:off x="9228138" y="7258050"/>
                  <a:ext cx="0" cy="4762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22" name="Line 572">
                  <a:extLst>
                    <a:ext uri="{FF2B5EF4-FFF2-40B4-BE49-F238E27FC236}">
                      <a16:creationId xmlns:a16="http://schemas.microsoft.com/office/drawing/2014/main" id="{EA69A843-7418-BFCB-C83B-86378FB3A05E}"/>
                    </a:ext>
                  </a:extLst>
                </p:cNvPr>
                <p:cNvSpPr>
                  <a:spLocks noChangeShapeType="1"/>
                </p:cNvSpPr>
                <p:nvPr/>
              </p:nvSpPr>
              <p:spPr bwMode="auto">
                <a:xfrm flipH="1">
                  <a:off x="9201151" y="7283450"/>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23" name="Line 573">
                  <a:extLst>
                    <a:ext uri="{FF2B5EF4-FFF2-40B4-BE49-F238E27FC236}">
                      <a16:creationId xmlns:a16="http://schemas.microsoft.com/office/drawing/2014/main" id="{6CBB8CC2-B8B6-A994-7B71-9EAB66855BEB}"/>
                    </a:ext>
                  </a:extLst>
                </p:cNvPr>
                <p:cNvSpPr>
                  <a:spLocks noChangeShapeType="1"/>
                </p:cNvSpPr>
                <p:nvPr/>
              </p:nvSpPr>
              <p:spPr bwMode="auto">
                <a:xfrm>
                  <a:off x="9244013" y="7294563"/>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24" name="Line 574">
                  <a:extLst>
                    <a:ext uri="{FF2B5EF4-FFF2-40B4-BE49-F238E27FC236}">
                      <a16:creationId xmlns:a16="http://schemas.microsoft.com/office/drawing/2014/main" id="{349C435B-EE04-D250-9580-CD5B3809E865}"/>
                    </a:ext>
                  </a:extLst>
                </p:cNvPr>
                <p:cNvSpPr>
                  <a:spLocks noChangeShapeType="1"/>
                </p:cNvSpPr>
                <p:nvPr/>
              </p:nvSpPr>
              <p:spPr bwMode="auto">
                <a:xfrm flipH="1">
                  <a:off x="9217026" y="73215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25" name="Line 575">
                  <a:extLst>
                    <a:ext uri="{FF2B5EF4-FFF2-40B4-BE49-F238E27FC236}">
                      <a16:creationId xmlns:a16="http://schemas.microsoft.com/office/drawing/2014/main" id="{EA08182E-CB2D-4263-6717-4B83496D9508}"/>
                    </a:ext>
                  </a:extLst>
                </p:cNvPr>
                <p:cNvSpPr>
                  <a:spLocks noChangeShapeType="1"/>
                </p:cNvSpPr>
                <p:nvPr/>
              </p:nvSpPr>
              <p:spPr bwMode="auto">
                <a:xfrm>
                  <a:off x="9431338" y="742315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26" name="Line 576">
                  <a:extLst>
                    <a:ext uri="{FF2B5EF4-FFF2-40B4-BE49-F238E27FC236}">
                      <a16:creationId xmlns:a16="http://schemas.microsoft.com/office/drawing/2014/main" id="{C2056C3F-9806-4A13-D244-B25A9904F320}"/>
                    </a:ext>
                  </a:extLst>
                </p:cNvPr>
                <p:cNvSpPr>
                  <a:spLocks noChangeShapeType="1"/>
                </p:cNvSpPr>
                <p:nvPr/>
              </p:nvSpPr>
              <p:spPr bwMode="auto">
                <a:xfrm flipH="1">
                  <a:off x="9405938" y="74501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27" name="Line 577">
                  <a:extLst>
                    <a:ext uri="{FF2B5EF4-FFF2-40B4-BE49-F238E27FC236}">
                      <a16:creationId xmlns:a16="http://schemas.microsoft.com/office/drawing/2014/main" id="{BD786D2F-5CAC-202A-0676-E8D4CEE76667}"/>
                    </a:ext>
                  </a:extLst>
                </p:cNvPr>
                <p:cNvSpPr>
                  <a:spLocks noChangeShapeType="1"/>
                </p:cNvSpPr>
                <p:nvPr/>
              </p:nvSpPr>
              <p:spPr bwMode="auto">
                <a:xfrm>
                  <a:off x="9453563" y="7510463"/>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28" name="Line 578">
                  <a:extLst>
                    <a:ext uri="{FF2B5EF4-FFF2-40B4-BE49-F238E27FC236}">
                      <a16:creationId xmlns:a16="http://schemas.microsoft.com/office/drawing/2014/main" id="{97C6F073-39B6-ADEE-CD31-67B624CABA27}"/>
                    </a:ext>
                  </a:extLst>
                </p:cNvPr>
                <p:cNvSpPr>
                  <a:spLocks noChangeShapeType="1"/>
                </p:cNvSpPr>
                <p:nvPr/>
              </p:nvSpPr>
              <p:spPr bwMode="auto">
                <a:xfrm flipH="1">
                  <a:off x="9431338" y="7537450"/>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29" name="Line 579">
                  <a:extLst>
                    <a:ext uri="{FF2B5EF4-FFF2-40B4-BE49-F238E27FC236}">
                      <a16:creationId xmlns:a16="http://schemas.microsoft.com/office/drawing/2014/main" id="{9326D84F-AA7D-B203-EEFC-F44074B594BA}"/>
                    </a:ext>
                  </a:extLst>
                </p:cNvPr>
                <p:cNvSpPr>
                  <a:spLocks noChangeShapeType="1"/>
                </p:cNvSpPr>
                <p:nvPr/>
              </p:nvSpPr>
              <p:spPr bwMode="auto">
                <a:xfrm>
                  <a:off x="9469438" y="7573963"/>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30" name="Line 580">
                  <a:extLst>
                    <a:ext uri="{FF2B5EF4-FFF2-40B4-BE49-F238E27FC236}">
                      <a16:creationId xmlns:a16="http://schemas.microsoft.com/office/drawing/2014/main" id="{91FE38CF-E36C-AF51-4EC2-1B0F3AB61E79}"/>
                    </a:ext>
                  </a:extLst>
                </p:cNvPr>
                <p:cNvSpPr>
                  <a:spLocks noChangeShapeType="1"/>
                </p:cNvSpPr>
                <p:nvPr/>
              </p:nvSpPr>
              <p:spPr bwMode="auto">
                <a:xfrm flipH="1">
                  <a:off x="9442451" y="7600950"/>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31" name="Line 581">
                  <a:extLst>
                    <a:ext uri="{FF2B5EF4-FFF2-40B4-BE49-F238E27FC236}">
                      <a16:creationId xmlns:a16="http://schemas.microsoft.com/office/drawing/2014/main" id="{371645E2-777C-D4C1-3D8F-CDA9637BC877}"/>
                    </a:ext>
                  </a:extLst>
                </p:cNvPr>
                <p:cNvSpPr>
                  <a:spLocks noChangeShapeType="1"/>
                </p:cNvSpPr>
                <p:nvPr/>
              </p:nvSpPr>
              <p:spPr bwMode="auto">
                <a:xfrm>
                  <a:off x="9472613" y="7585075"/>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32" name="Line 582">
                  <a:extLst>
                    <a:ext uri="{FF2B5EF4-FFF2-40B4-BE49-F238E27FC236}">
                      <a16:creationId xmlns:a16="http://schemas.microsoft.com/office/drawing/2014/main" id="{4F5E563F-F9C8-BE23-15CE-46F02DB7F74B}"/>
                    </a:ext>
                  </a:extLst>
                </p:cNvPr>
                <p:cNvSpPr>
                  <a:spLocks noChangeShapeType="1"/>
                </p:cNvSpPr>
                <p:nvPr/>
              </p:nvSpPr>
              <p:spPr bwMode="auto">
                <a:xfrm flipH="1">
                  <a:off x="9447213" y="761206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33" name="Line 583">
                  <a:extLst>
                    <a:ext uri="{FF2B5EF4-FFF2-40B4-BE49-F238E27FC236}">
                      <a16:creationId xmlns:a16="http://schemas.microsoft.com/office/drawing/2014/main" id="{B0B217FD-8B64-4F86-B62A-5A6968CAB381}"/>
                    </a:ext>
                  </a:extLst>
                </p:cNvPr>
                <p:cNvSpPr>
                  <a:spLocks noChangeShapeType="1"/>
                </p:cNvSpPr>
                <p:nvPr/>
              </p:nvSpPr>
              <p:spPr bwMode="auto">
                <a:xfrm>
                  <a:off x="9483726" y="7612063"/>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34" name="Line 584">
                  <a:extLst>
                    <a:ext uri="{FF2B5EF4-FFF2-40B4-BE49-F238E27FC236}">
                      <a16:creationId xmlns:a16="http://schemas.microsoft.com/office/drawing/2014/main" id="{B626FF30-68E7-4031-4B8D-96D6D41154A7}"/>
                    </a:ext>
                  </a:extLst>
                </p:cNvPr>
                <p:cNvSpPr>
                  <a:spLocks noChangeShapeType="1"/>
                </p:cNvSpPr>
                <p:nvPr/>
              </p:nvSpPr>
              <p:spPr bwMode="auto">
                <a:xfrm flipH="1">
                  <a:off x="9458326" y="76390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35" name="Line 585">
                  <a:extLst>
                    <a:ext uri="{FF2B5EF4-FFF2-40B4-BE49-F238E27FC236}">
                      <a16:creationId xmlns:a16="http://schemas.microsoft.com/office/drawing/2014/main" id="{10BD4EBF-3231-3CFD-B312-0E46B2428113}"/>
                    </a:ext>
                  </a:extLst>
                </p:cNvPr>
                <p:cNvSpPr>
                  <a:spLocks noChangeShapeType="1"/>
                </p:cNvSpPr>
                <p:nvPr/>
              </p:nvSpPr>
              <p:spPr bwMode="auto">
                <a:xfrm>
                  <a:off x="9694863" y="777875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36" name="Line 586">
                  <a:extLst>
                    <a:ext uri="{FF2B5EF4-FFF2-40B4-BE49-F238E27FC236}">
                      <a16:creationId xmlns:a16="http://schemas.microsoft.com/office/drawing/2014/main" id="{34F66D10-97C0-8F0B-5EDC-B7F5C998DBAE}"/>
                    </a:ext>
                  </a:extLst>
                </p:cNvPr>
                <p:cNvSpPr>
                  <a:spLocks noChangeShapeType="1"/>
                </p:cNvSpPr>
                <p:nvPr/>
              </p:nvSpPr>
              <p:spPr bwMode="auto">
                <a:xfrm flipH="1">
                  <a:off x="9669463" y="78041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37" name="Line 587">
                  <a:extLst>
                    <a:ext uri="{FF2B5EF4-FFF2-40B4-BE49-F238E27FC236}">
                      <a16:creationId xmlns:a16="http://schemas.microsoft.com/office/drawing/2014/main" id="{FDEDE120-D11D-379D-9013-69B4854A1899}"/>
                    </a:ext>
                  </a:extLst>
                </p:cNvPr>
                <p:cNvSpPr>
                  <a:spLocks noChangeShapeType="1"/>
                </p:cNvSpPr>
                <p:nvPr/>
              </p:nvSpPr>
              <p:spPr bwMode="auto">
                <a:xfrm>
                  <a:off x="9694863" y="779303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38" name="Line 588">
                  <a:extLst>
                    <a:ext uri="{FF2B5EF4-FFF2-40B4-BE49-F238E27FC236}">
                      <a16:creationId xmlns:a16="http://schemas.microsoft.com/office/drawing/2014/main" id="{43299E34-88DD-D7DB-00F2-F3EFB344809E}"/>
                    </a:ext>
                  </a:extLst>
                </p:cNvPr>
                <p:cNvSpPr>
                  <a:spLocks noChangeShapeType="1"/>
                </p:cNvSpPr>
                <p:nvPr/>
              </p:nvSpPr>
              <p:spPr bwMode="auto">
                <a:xfrm flipH="1">
                  <a:off x="9669463" y="78168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39" name="Line 589">
                  <a:extLst>
                    <a:ext uri="{FF2B5EF4-FFF2-40B4-BE49-F238E27FC236}">
                      <a16:creationId xmlns:a16="http://schemas.microsoft.com/office/drawing/2014/main" id="{A4A327E7-0A29-8BC7-9D5F-125E18044D0D}"/>
                    </a:ext>
                  </a:extLst>
                </p:cNvPr>
                <p:cNvSpPr>
                  <a:spLocks noChangeShapeType="1"/>
                </p:cNvSpPr>
                <p:nvPr/>
              </p:nvSpPr>
              <p:spPr bwMode="auto">
                <a:xfrm>
                  <a:off x="9699626" y="779303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40" name="Line 590">
                  <a:extLst>
                    <a:ext uri="{FF2B5EF4-FFF2-40B4-BE49-F238E27FC236}">
                      <a16:creationId xmlns:a16="http://schemas.microsoft.com/office/drawing/2014/main" id="{592E835F-5A8A-A443-9F72-53C6799010C8}"/>
                    </a:ext>
                  </a:extLst>
                </p:cNvPr>
                <p:cNvSpPr>
                  <a:spLocks noChangeShapeType="1"/>
                </p:cNvSpPr>
                <p:nvPr/>
              </p:nvSpPr>
              <p:spPr bwMode="auto">
                <a:xfrm flipH="1">
                  <a:off x="9672638" y="78168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41" name="Line 591">
                  <a:extLst>
                    <a:ext uri="{FF2B5EF4-FFF2-40B4-BE49-F238E27FC236}">
                      <a16:creationId xmlns:a16="http://schemas.microsoft.com/office/drawing/2014/main" id="{3AE18106-DF70-7B95-2507-18E7AD28F2D9}"/>
                    </a:ext>
                  </a:extLst>
                </p:cNvPr>
                <p:cNvSpPr>
                  <a:spLocks noChangeShapeType="1"/>
                </p:cNvSpPr>
                <p:nvPr/>
              </p:nvSpPr>
              <p:spPr bwMode="auto">
                <a:xfrm>
                  <a:off x="9699626" y="7808913"/>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42" name="Line 592">
                  <a:extLst>
                    <a:ext uri="{FF2B5EF4-FFF2-40B4-BE49-F238E27FC236}">
                      <a16:creationId xmlns:a16="http://schemas.microsoft.com/office/drawing/2014/main" id="{D8494638-5EF7-D1CF-30D6-99CF24A64A54}"/>
                    </a:ext>
                  </a:extLst>
                </p:cNvPr>
                <p:cNvSpPr>
                  <a:spLocks noChangeShapeType="1"/>
                </p:cNvSpPr>
                <p:nvPr/>
              </p:nvSpPr>
              <p:spPr bwMode="auto">
                <a:xfrm flipH="1">
                  <a:off x="9672638" y="78343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43" name="Line 593">
                  <a:extLst>
                    <a:ext uri="{FF2B5EF4-FFF2-40B4-BE49-F238E27FC236}">
                      <a16:creationId xmlns:a16="http://schemas.microsoft.com/office/drawing/2014/main" id="{11AD781B-F41B-A55E-A224-8DF1731DA8B8}"/>
                    </a:ext>
                  </a:extLst>
                </p:cNvPr>
                <p:cNvSpPr>
                  <a:spLocks noChangeShapeType="1"/>
                </p:cNvSpPr>
                <p:nvPr/>
              </p:nvSpPr>
              <p:spPr bwMode="auto">
                <a:xfrm>
                  <a:off x="9702801" y="7808913"/>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44" name="Line 594">
                  <a:extLst>
                    <a:ext uri="{FF2B5EF4-FFF2-40B4-BE49-F238E27FC236}">
                      <a16:creationId xmlns:a16="http://schemas.microsoft.com/office/drawing/2014/main" id="{192D7303-2754-857C-CE76-67F6940FE522}"/>
                    </a:ext>
                  </a:extLst>
                </p:cNvPr>
                <p:cNvSpPr>
                  <a:spLocks noChangeShapeType="1"/>
                </p:cNvSpPr>
                <p:nvPr/>
              </p:nvSpPr>
              <p:spPr bwMode="auto">
                <a:xfrm flipH="1">
                  <a:off x="9677401" y="78343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45" name="Line 595">
                  <a:extLst>
                    <a:ext uri="{FF2B5EF4-FFF2-40B4-BE49-F238E27FC236}">
                      <a16:creationId xmlns:a16="http://schemas.microsoft.com/office/drawing/2014/main" id="{0D247B95-1E26-ACAA-A93D-F0C55AABCD0F}"/>
                    </a:ext>
                  </a:extLst>
                </p:cNvPr>
                <p:cNvSpPr>
                  <a:spLocks noChangeShapeType="1"/>
                </p:cNvSpPr>
                <p:nvPr/>
              </p:nvSpPr>
              <p:spPr bwMode="auto">
                <a:xfrm>
                  <a:off x="9702801" y="78200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46" name="Line 596">
                  <a:extLst>
                    <a:ext uri="{FF2B5EF4-FFF2-40B4-BE49-F238E27FC236}">
                      <a16:creationId xmlns:a16="http://schemas.microsoft.com/office/drawing/2014/main" id="{89E094DF-B060-415E-2CD6-5A0F2321B2DC}"/>
                    </a:ext>
                  </a:extLst>
                </p:cNvPr>
                <p:cNvSpPr>
                  <a:spLocks noChangeShapeType="1"/>
                </p:cNvSpPr>
                <p:nvPr/>
              </p:nvSpPr>
              <p:spPr bwMode="auto">
                <a:xfrm flipH="1">
                  <a:off x="9677401" y="78470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47" name="Line 597">
                  <a:extLst>
                    <a:ext uri="{FF2B5EF4-FFF2-40B4-BE49-F238E27FC236}">
                      <a16:creationId xmlns:a16="http://schemas.microsoft.com/office/drawing/2014/main" id="{F94382C1-612E-9EFC-EE1B-8B5C385C1ACF}"/>
                    </a:ext>
                  </a:extLst>
                </p:cNvPr>
                <p:cNvSpPr>
                  <a:spLocks noChangeShapeType="1"/>
                </p:cNvSpPr>
                <p:nvPr/>
              </p:nvSpPr>
              <p:spPr bwMode="auto">
                <a:xfrm>
                  <a:off x="9705976" y="78200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48" name="Line 598">
                  <a:extLst>
                    <a:ext uri="{FF2B5EF4-FFF2-40B4-BE49-F238E27FC236}">
                      <a16:creationId xmlns:a16="http://schemas.microsoft.com/office/drawing/2014/main" id="{04E0FAF9-FB9C-74E1-49FC-D497C043A6DD}"/>
                    </a:ext>
                  </a:extLst>
                </p:cNvPr>
                <p:cNvSpPr>
                  <a:spLocks noChangeShapeType="1"/>
                </p:cNvSpPr>
                <p:nvPr/>
              </p:nvSpPr>
              <p:spPr bwMode="auto">
                <a:xfrm flipH="1">
                  <a:off x="9680576" y="78470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49" name="Line 599">
                  <a:extLst>
                    <a:ext uri="{FF2B5EF4-FFF2-40B4-BE49-F238E27FC236}">
                      <a16:creationId xmlns:a16="http://schemas.microsoft.com/office/drawing/2014/main" id="{A3DC89C5-8C13-F61B-F2D9-081D49641349}"/>
                    </a:ext>
                  </a:extLst>
                </p:cNvPr>
                <p:cNvSpPr>
                  <a:spLocks noChangeShapeType="1"/>
                </p:cNvSpPr>
                <p:nvPr/>
              </p:nvSpPr>
              <p:spPr bwMode="auto">
                <a:xfrm>
                  <a:off x="9705976" y="783907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50" name="Line 600">
                  <a:extLst>
                    <a:ext uri="{FF2B5EF4-FFF2-40B4-BE49-F238E27FC236}">
                      <a16:creationId xmlns:a16="http://schemas.microsoft.com/office/drawing/2014/main" id="{73BE03BA-16A8-59DD-03EF-D7DAD1587955}"/>
                    </a:ext>
                  </a:extLst>
                </p:cNvPr>
                <p:cNvSpPr>
                  <a:spLocks noChangeShapeType="1"/>
                </p:cNvSpPr>
                <p:nvPr/>
              </p:nvSpPr>
              <p:spPr bwMode="auto">
                <a:xfrm flipH="1">
                  <a:off x="9680576" y="786447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51" name="Line 601">
                  <a:extLst>
                    <a:ext uri="{FF2B5EF4-FFF2-40B4-BE49-F238E27FC236}">
                      <a16:creationId xmlns:a16="http://schemas.microsoft.com/office/drawing/2014/main" id="{52BD4702-97BA-7FCE-FC45-A2C1B7BB8D64}"/>
                    </a:ext>
                  </a:extLst>
                </p:cNvPr>
                <p:cNvSpPr>
                  <a:spLocks noChangeShapeType="1"/>
                </p:cNvSpPr>
                <p:nvPr/>
              </p:nvSpPr>
              <p:spPr bwMode="auto">
                <a:xfrm>
                  <a:off x="9713913" y="783907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52" name="Line 602">
                  <a:extLst>
                    <a:ext uri="{FF2B5EF4-FFF2-40B4-BE49-F238E27FC236}">
                      <a16:creationId xmlns:a16="http://schemas.microsoft.com/office/drawing/2014/main" id="{35DF5FF2-A422-C556-1441-327F9E3DD814}"/>
                    </a:ext>
                  </a:extLst>
                </p:cNvPr>
                <p:cNvSpPr>
                  <a:spLocks noChangeShapeType="1"/>
                </p:cNvSpPr>
                <p:nvPr/>
              </p:nvSpPr>
              <p:spPr bwMode="auto">
                <a:xfrm flipH="1">
                  <a:off x="9688513" y="7864475"/>
                  <a:ext cx="4762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53" name="Line 603">
                  <a:extLst>
                    <a:ext uri="{FF2B5EF4-FFF2-40B4-BE49-F238E27FC236}">
                      <a16:creationId xmlns:a16="http://schemas.microsoft.com/office/drawing/2014/main" id="{A6A9DA6C-80D3-4C1B-24AC-7E4C67646BBA}"/>
                    </a:ext>
                  </a:extLst>
                </p:cNvPr>
                <p:cNvSpPr>
                  <a:spLocks noChangeShapeType="1"/>
                </p:cNvSpPr>
                <p:nvPr/>
              </p:nvSpPr>
              <p:spPr bwMode="auto">
                <a:xfrm>
                  <a:off x="9713913" y="784225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54" name="Line 604">
                  <a:extLst>
                    <a:ext uri="{FF2B5EF4-FFF2-40B4-BE49-F238E27FC236}">
                      <a16:creationId xmlns:a16="http://schemas.microsoft.com/office/drawing/2014/main" id="{59EC9713-3AD9-00C8-974B-C915903CB6F9}"/>
                    </a:ext>
                  </a:extLst>
                </p:cNvPr>
                <p:cNvSpPr>
                  <a:spLocks noChangeShapeType="1"/>
                </p:cNvSpPr>
                <p:nvPr/>
              </p:nvSpPr>
              <p:spPr bwMode="auto">
                <a:xfrm flipH="1">
                  <a:off x="9688513" y="7869238"/>
                  <a:ext cx="4762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55" name="Line 605">
                  <a:extLst>
                    <a:ext uri="{FF2B5EF4-FFF2-40B4-BE49-F238E27FC236}">
                      <a16:creationId xmlns:a16="http://schemas.microsoft.com/office/drawing/2014/main" id="{C611264B-3AD5-84B6-CA06-7900A33F7B70}"/>
                    </a:ext>
                  </a:extLst>
                </p:cNvPr>
                <p:cNvSpPr>
                  <a:spLocks noChangeShapeType="1"/>
                </p:cNvSpPr>
                <p:nvPr/>
              </p:nvSpPr>
              <p:spPr bwMode="auto">
                <a:xfrm>
                  <a:off x="9721851" y="784225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56" name="Line 606">
                  <a:extLst>
                    <a:ext uri="{FF2B5EF4-FFF2-40B4-BE49-F238E27FC236}">
                      <a16:creationId xmlns:a16="http://schemas.microsoft.com/office/drawing/2014/main" id="{33904BF2-5EA5-0BAF-0FCC-BF354107A1AD}"/>
                    </a:ext>
                  </a:extLst>
                </p:cNvPr>
                <p:cNvSpPr>
                  <a:spLocks noChangeShapeType="1"/>
                </p:cNvSpPr>
                <p:nvPr/>
              </p:nvSpPr>
              <p:spPr bwMode="auto">
                <a:xfrm flipH="1">
                  <a:off x="9694863" y="7869238"/>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57" name="Line 608">
                  <a:extLst>
                    <a:ext uri="{FF2B5EF4-FFF2-40B4-BE49-F238E27FC236}">
                      <a16:creationId xmlns:a16="http://schemas.microsoft.com/office/drawing/2014/main" id="{2FB0891A-3F1A-F2DF-D769-6BFE861412C9}"/>
                    </a:ext>
                  </a:extLst>
                </p:cNvPr>
                <p:cNvSpPr>
                  <a:spLocks noChangeShapeType="1"/>
                </p:cNvSpPr>
                <p:nvPr/>
              </p:nvSpPr>
              <p:spPr bwMode="auto">
                <a:xfrm>
                  <a:off x="9721850" y="7853363"/>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58" name="Line 609">
                  <a:extLst>
                    <a:ext uri="{FF2B5EF4-FFF2-40B4-BE49-F238E27FC236}">
                      <a16:creationId xmlns:a16="http://schemas.microsoft.com/office/drawing/2014/main" id="{6BE18E27-FBCC-D134-F248-0C62457A1BC8}"/>
                    </a:ext>
                  </a:extLst>
                </p:cNvPr>
                <p:cNvSpPr>
                  <a:spLocks noChangeShapeType="1"/>
                </p:cNvSpPr>
                <p:nvPr/>
              </p:nvSpPr>
              <p:spPr bwMode="auto">
                <a:xfrm flipH="1">
                  <a:off x="9694863" y="7880350"/>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59" name="Line 610">
                  <a:extLst>
                    <a:ext uri="{FF2B5EF4-FFF2-40B4-BE49-F238E27FC236}">
                      <a16:creationId xmlns:a16="http://schemas.microsoft.com/office/drawing/2014/main" id="{90574C75-7E9E-F78C-5454-F7A594059C55}"/>
                    </a:ext>
                  </a:extLst>
                </p:cNvPr>
                <p:cNvSpPr>
                  <a:spLocks noChangeShapeType="1"/>
                </p:cNvSpPr>
                <p:nvPr/>
              </p:nvSpPr>
              <p:spPr bwMode="auto">
                <a:xfrm>
                  <a:off x="9740900" y="791368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60" name="Line 611">
                  <a:extLst>
                    <a:ext uri="{FF2B5EF4-FFF2-40B4-BE49-F238E27FC236}">
                      <a16:creationId xmlns:a16="http://schemas.microsoft.com/office/drawing/2014/main" id="{5C74DB51-627A-060E-7D8A-72309D5D65A6}"/>
                    </a:ext>
                  </a:extLst>
                </p:cNvPr>
                <p:cNvSpPr>
                  <a:spLocks noChangeShapeType="1"/>
                </p:cNvSpPr>
                <p:nvPr/>
              </p:nvSpPr>
              <p:spPr bwMode="auto">
                <a:xfrm flipH="1">
                  <a:off x="9713913" y="793750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61" name="Line 612">
                  <a:extLst>
                    <a:ext uri="{FF2B5EF4-FFF2-40B4-BE49-F238E27FC236}">
                      <a16:creationId xmlns:a16="http://schemas.microsoft.com/office/drawing/2014/main" id="{8D26F601-D4B9-F9C3-3E6C-C19C7163D840}"/>
                    </a:ext>
                  </a:extLst>
                </p:cNvPr>
                <p:cNvSpPr>
                  <a:spLocks noChangeShapeType="1"/>
                </p:cNvSpPr>
                <p:nvPr/>
              </p:nvSpPr>
              <p:spPr bwMode="auto">
                <a:xfrm>
                  <a:off x="9891713" y="795178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62" name="Line 613">
                  <a:extLst>
                    <a:ext uri="{FF2B5EF4-FFF2-40B4-BE49-F238E27FC236}">
                      <a16:creationId xmlns:a16="http://schemas.microsoft.com/office/drawing/2014/main" id="{B92B762D-F5DC-FD23-ABC9-FE812ACE650A}"/>
                    </a:ext>
                  </a:extLst>
                </p:cNvPr>
                <p:cNvSpPr>
                  <a:spLocks noChangeShapeType="1"/>
                </p:cNvSpPr>
                <p:nvPr/>
              </p:nvSpPr>
              <p:spPr bwMode="auto">
                <a:xfrm flipH="1">
                  <a:off x="9869488" y="7978775"/>
                  <a:ext cx="4762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63" name="Line 614">
                  <a:extLst>
                    <a:ext uri="{FF2B5EF4-FFF2-40B4-BE49-F238E27FC236}">
                      <a16:creationId xmlns:a16="http://schemas.microsoft.com/office/drawing/2014/main" id="{6BB6013A-896D-5150-7D9B-1547D0BF7C91}"/>
                    </a:ext>
                  </a:extLst>
                </p:cNvPr>
                <p:cNvSpPr>
                  <a:spLocks noChangeShapeType="1"/>
                </p:cNvSpPr>
                <p:nvPr/>
              </p:nvSpPr>
              <p:spPr bwMode="auto">
                <a:xfrm>
                  <a:off x="9910763" y="7970838"/>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64" name="Line 615">
                  <a:extLst>
                    <a:ext uri="{FF2B5EF4-FFF2-40B4-BE49-F238E27FC236}">
                      <a16:creationId xmlns:a16="http://schemas.microsoft.com/office/drawing/2014/main" id="{22028180-070D-2316-F035-03064D0AD586}"/>
                    </a:ext>
                  </a:extLst>
                </p:cNvPr>
                <p:cNvSpPr>
                  <a:spLocks noChangeShapeType="1"/>
                </p:cNvSpPr>
                <p:nvPr/>
              </p:nvSpPr>
              <p:spPr bwMode="auto">
                <a:xfrm flipH="1">
                  <a:off x="9883775" y="799306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65" name="Line 616">
                  <a:extLst>
                    <a:ext uri="{FF2B5EF4-FFF2-40B4-BE49-F238E27FC236}">
                      <a16:creationId xmlns:a16="http://schemas.microsoft.com/office/drawing/2014/main" id="{2ABB400A-17CF-EE17-1EDF-2DEB9A2F75DB}"/>
                    </a:ext>
                  </a:extLst>
                </p:cNvPr>
                <p:cNvSpPr>
                  <a:spLocks noChangeShapeType="1"/>
                </p:cNvSpPr>
                <p:nvPr/>
              </p:nvSpPr>
              <p:spPr bwMode="auto">
                <a:xfrm>
                  <a:off x="9910763" y="798195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66" name="Line 617">
                  <a:extLst>
                    <a:ext uri="{FF2B5EF4-FFF2-40B4-BE49-F238E27FC236}">
                      <a16:creationId xmlns:a16="http://schemas.microsoft.com/office/drawing/2014/main" id="{74FF4D2E-DFB4-FA67-9960-6D8DC1B3692D}"/>
                    </a:ext>
                  </a:extLst>
                </p:cNvPr>
                <p:cNvSpPr>
                  <a:spLocks noChangeShapeType="1"/>
                </p:cNvSpPr>
                <p:nvPr/>
              </p:nvSpPr>
              <p:spPr bwMode="auto">
                <a:xfrm flipH="1">
                  <a:off x="9883775" y="80089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67" name="Line 618">
                  <a:extLst>
                    <a:ext uri="{FF2B5EF4-FFF2-40B4-BE49-F238E27FC236}">
                      <a16:creationId xmlns:a16="http://schemas.microsoft.com/office/drawing/2014/main" id="{5500EA11-084C-7913-7664-3F1280EF91A5}"/>
                    </a:ext>
                  </a:extLst>
                </p:cNvPr>
                <p:cNvSpPr>
                  <a:spLocks noChangeShapeType="1"/>
                </p:cNvSpPr>
                <p:nvPr/>
              </p:nvSpPr>
              <p:spPr bwMode="auto">
                <a:xfrm>
                  <a:off x="9917113" y="798195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68" name="Line 619">
                  <a:extLst>
                    <a:ext uri="{FF2B5EF4-FFF2-40B4-BE49-F238E27FC236}">
                      <a16:creationId xmlns:a16="http://schemas.microsoft.com/office/drawing/2014/main" id="{D4DE65A7-9C09-C3EB-AA47-B86F09ACBDBE}"/>
                    </a:ext>
                  </a:extLst>
                </p:cNvPr>
                <p:cNvSpPr>
                  <a:spLocks noChangeShapeType="1"/>
                </p:cNvSpPr>
                <p:nvPr/>
              </p:nvSpPr>
              <p:spPr bwMode="auto">
                <a:xfrm flipH="1">
                  <a:off x="9891713" y="80089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69" name="Line 620">
                  <a:extLst>
                    <a:ext uri="{FF2B5EF4-FFF2-40B4-BE49-F238E27FC236}">
                      <a16:creationId xmlns:a16="http://schemas.microsoft.com/office/drawing/2014/main" id="{E6C17271-ECBB-72F8-D996-787F70F0780A}"/>
                    </a:ext>
                  </a:extLst>
                </p:cNvPr>
                <p:cNvSpPr>
                  <a:spLocks noChangeShapeType="1"/>
                </p:cNvSpPr>
                <p:nvPr/>
              </p:nvSpPr>
              <p:spPr bwMode="auto">
                <a:xfrm>
                  <a:off x="9917113" y="7993063"/>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70" name="Line 621">
                  <a:extLst>
                    <a:ext uri="{FF2B5EF4-FFF2-40B4-BE49-F238E27FC236}">
                      <a16:creationId xmlns:a16="http://schemas.microsoft.com/office/drawing/2014/main" id="{D2A39ABA-6415-88B0-2F32-7A3093C6003D}"/>
                    </a:ext>
                  </a:extLst>
                </p:cNvPr>
                <p:cNvSpPr>
                  <a:spLocks noChangeShapeType="1"/>
                </p:cNvSpPr>
                <p:nvPr/>
              </p:nvSpPr>
              <p:spPr bwMode="auto">
                <a:xfrm flipH="1">
                  <a:off x="9891713" y="80200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71" name="Line 622">
                  <a:extLst>
                    <a:ext uri="{FF2B5EF4-FFF2-40B4-BE49-F238E27FC236}">
                      <a16:creationId xmlns:a16="http://schemas.microsoft.com/office/drawing/2014/main" id="{6F5E0A8A-ABF6-E681-BE0C-C9EE26FF1E73}"/>
                    </a:ext>
                  </a:extLst>
                </p:cNvPr>
                <p:cNvSpPr>
                  <a:spLocks noChangeShapeType="1"/>
                </p:cNvSpPr>
                <p:nvPr/>
              </p:nvSpPr>
              <p:spPr bwMode="auto">
                <a:xfrm>
                  <a:off x="9925050" y="7993063"/>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72" name="Line 623">
                  <a:extLst>
                    <a:ext uri="{FF2B5EF4-FFF2-40B4-BE49-F238E27FC236}">
                      <a16:creationId xmlns:a16="http://schemas.microsoft.com/office/drawing/2014/main" id="{B2AC1FF2-8539-527F-39D0-12102EF4AE10}"/>
                    </a:ext>
                  </a:extLst>
                </p:cNvPr>
                <p:cNvSpPr>
                  <a:spLocks noChangeShapeType="1"/>
                </p:cNvSpPr>
                <p:nvPr/>
              </p:nvSpPr>
              <p:spPr bwMode="auto">
                <a:xfrm flipH="1">
                  <a:off x="9899650" y="8020050"/>
                  <a:ext cx="4762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73" name="Line 624">
                  <a:extLst>
                    <a:ext uri="{FF2B5EF4-FFF2-40B4-BE49-F238E27FC236}">
                      <a16:creationId xmlns:a16="http://schemas.microsoft.com/office/drawing/2014/main" id="{85C39320-455A-0BA2-E611-F0015DECCA51}"/>
                    </a:ext>
                  </a:extLst>
                </p:cNvPr>
                <p:cNvSpPr>
                  <a:spLocks noChangeShapeType="1"/>
                </p:cNvSpPr>
                <p:nvPr/>
              </p:nvSpPr>
              <p:spPr bwMode="auto">
                <a:xfrm>
                  <a:off x="9925050" y="8004175"/>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74" name="Line 625">
                  <a:extLst>
                    <a:ext uri="{FF2B5EF4-FFF2-40B4-BE49-F238E27FC236}">
                      <a16:creationId xmlns:a16="http://schemas.microsoft.com/office/drawing/2014/main" id="{83FB21F0-89C2-431C-95A8-6737DFA4C5AC}"/>
                    </a:ext>
                  </a:extLst>
                </p:cNvPr>
                <p:cNvSpPr>
                  <a:spLocks noChangeShapeType="1"/>
                </p:cNvSpPr>
                <p:nvPr/>
              </p:nvSpPr>
              <p:spPr bwMode="auto">
                <a:xfrm flipH="1">
                  <a:off x="9899650" y="8031163"/>
                  <a:ext cx="4762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75" name="Line 626">
                  <a:extLst>
                    <a:ext uri="{FF2B5EF4-FFF2-40B4-BE49-F238E27FC236}">
                      <a16:creationId xmlns:a16="http://schemas.microsoft.com/office/drawing/2014/main" id="{85A36A28-374B-A9EC-B1FF-A4223961D44E}"/>
                    </a:ext>
                  </a:extLst>
                </p:cNvPr>
                <p:cNvSpPr>
                  <a:spLocks noChangeShapeType="1"/>
                </p:cNvSpPr>
                <p:nvPr/>
              </p:nvSpPr>
              <p:spPr bwMode="auto">
                <a:xfrm>
                  <a:off x="9929813" y="8004175"/>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76" name="Line 627">
                  <a:extLst>
                    <a:ext uri="{FF2B5EF4-FFF2-40B4-BE49-F238E27FC236}">
                      <a16:creationId xmlns:a16="http://schemas.microsoft.com/office/drawing/2014/main" id="{EF883195-F9E4-E36C-DD4E-56252363FC0B}"/>
                    </a:ext>
                  </a:extLst>
                </p:cNvPr>
                <p:cNvSpPr>
                  <a:spLocks noChangeShapeType="1"/>
                </p:cNvSpPr>
                <p:nvPr/>
              </p:nvSpPr>
              <p:spPr bwMode="auto">
                <a:xfrm flipH="1">
                  <a:off x="9902825" y="803116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77" name="Line 628">
                  <a:extLst>
                    <a:ext uri="{FF2B5EF4-FFF2-40B4-BE49-F238E27FC236}">
                      <a16:creationId xmlns:a16="http://schemas.microsoft.com/office/drawing/2014/main" id="{EC2F302A-9A9D-C9A1-9A27-9E29803EBEF7}"/>
                    </a:ext>
                  </a:extLst>
                </p:cNvPr>
                <p:cNvSpPr>
                  <a:spLocks noChangeShapeType="1"/>
                </p:cNvSpPr>
                <p:nvPr/>
              </p:nvSpPr>
              <p:spPr bwMode="auto">
                <a:xfrm>
                  <a:off x="9932988" y="8004175"/>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78" name="Line 629">
                  <a:extLst>
                    <a:ext uri="{FF2B5EF4-FFF2-40B4-BE49-F238E27FC236}">
                      <a16:creationId xmlns:a16="http://schemas.microsoft.com/office/drawing/2014/main" id="{8F7F95AA-0ADF-2260-5606-9D0C3CD914AB}"/>
                    </a:ext>
                  </a:extLst>
                </p:cNvPr>
                <p:cNvSpPr>
                  <a:spLocks noChangeShapeType="1"/>
                </p:cNvSpPr>
                <p:nvPr/>
              </p:nvSpPr>
              <p:spPr bwMode="auto">
                <a:xfrm flipH="1">
                  <a:off x="9910763" y="8031163"/>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79" name="Line 630">
                  <a:extLst>
                    <a:ext uri="{FF2B5EF4-FFF2-40B4-BE49-F238E27FC236}">
                      <a16:creationId xmlns:a16="http://schemas.microsoft.com/office/drawing/2014/main" id="{4503487C-E5E3-4478-6F51-BF8F7A708A7D}"/>
                    </a:ext>
                  </a:extLst>
                </p:cNvPr>
                <p:cNvSpPr>
                  <a:spLocks noChangeShapeType="1"/>
                </p:cNvSpPr>
                <p:nvPr/>
              </p:nvSpPr>
              <p:spPr bwMode="auto">
                <a:xfrm>
                  <a:off x="9940925" y="8004175"/>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80" name="Line 631">
                  <a:extLst>
                    <a:ext uri="{FF2B5EF4-FFF2-40B4-BE49-F238E27FC236}">
                      <a16:creationId xmlns:a16="http://schemas.microsoft.com/office/drawing/2014/main" id="{364B7B45-5D8D-1593-737B-DCEE3EC7036A}"/>
                    </a:ext>
                  </a:extLst>
                </p:cNvPr>
                <p:cNvSpPr>
                  <a:spLocks noChangeShapeType="1"/>
                </p:cNvSpPr>
                <p:nvPr/>
              </p:nvSpPr>
              <p:spPr bwMode="auto">
                <a:xfrm flipH="1">
                  <a:off x="9913938" y="803116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81" name="Line 632">
                  <a:extLst>
                    <a:ext uri="{FF2B5EF4-FFF2-40B4-BE49-F238E27FC236}">
                      <a16:creationId xmlns:a16="http://schemas.microsoft.com/office/drawing/2014/main" id="{D0631A0B-C5E9-11FE-AC80-363DCA3B1CC1}"/>
                    </a:ext>
                  </a:extLst>
                </p:cNvPr>
                <p:cNvSpPr>
                  <a:spLocks noChangeShapeType="1"/>
                </p:cNvSpPr>
                <p:nvPr/>
              </p:nvSpPr>
              <p:spPr bwMode="auto">
                <a:xfrm>
                  <a:off x="9940925" y="80232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82" name="Line 633">
                  <a:extLst>
                    <a:ext uri="{FF2B5EF4-FFF2-40B4-BE49-F238E27FC236}">
                      <a16:creationId xmlns:a16="http://schemas.microsoft.com/office/drawing/2014/main" id="{3378669F-C18D-BC94-B07B-1B1894E6895E}"/>
                    </a:ext>
                  </a:extLst>
                </p:cNvPr>
                <p:cNvSpPr>
                  <a:spLocks noChangeShapeType="1"/>
                </p:cNvSpPr>
                <p:nvPr/>
              </p:nvSpPr>
              <p:spPr bwMode="auto">
                <a:xfrm flipH="1">
                  <a:off x="9913938" y="80470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83" name="Line 634">
                  <a:extLst>
                    <a:ext uri="{FF2B5EF4-FFF2-40B4-BE49-F238E27FC236}">
                      <a16:creationId xmlns:a16="http://schemas.microsoft.com/office/drawing/2014/main" id="{617D240F-3C1E-7B26-2E88-5325EFE1AB1C}"/>
                    </a:ext>
                  </a:extLst>
                </p:cNvPr>
                <p:cNvSpPr>
                  <a:spLocks noChangeShapeType="1"/>
                </p:cNvSpPr>
                <p:nvPr/>
              </p:nvSpPr>
              <p:spPr bwMode="auto">
                <a:xfrm>
                  <a:off x="9944100" y="80232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84" name="Line 635">
                  <a:extLst>
                    <a:ext uri="{FF2B5EF4-FFF2-40B4-BE49-F238E27FC236}">
                      <a16:creationId xmlns:a16="http://schemas.microsoft.com/office/drawing/2014/main" id="{72A98DBA-32C2-C44B-4CAD-3571BB898EC1}"/>
                    </a:ext>
                  </a:extLst>
                </p:cNvPr>
                <p:cNvSpPr>
                  <a:spLocks noChangeShapeType="1"/>
                </p:cNvSpPr>
                <p:nvPr/>
              </p:nvSpPr>
              <p:spPr bwMode="auto">
                <a:xfrm flipH="1">
                  <a:off x="9917113" y="8047038"/>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85" name="Line 636">
                  <a:extLst>
                    <a:ext uri="{FF2B5EF4-FFF2-40B4-BE49-F238E27FC236}">
                      <a16:creationId xmlns:a16="http://schemas.microsoft.com/office/drawing/2014/main" id="{ECC9DAF0-E5E6-21D8-0EDF-290275D2BEFC}"/>
                    </a:ext>
                  </a:extLst>
                </p:cNvPr>
                <p:cNvSpPr>
                  <a:spLocks noChangeShapeType="1"/>
                </p:cNvSpPr>
                <p:nvPr/>
              </p:nvSpPr>
              <p:spPr bwMode="auto">
                <a:xfrm>
                  <a:off x="9944100" y="803910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86" name="Line 637">
                  <a:extLst>
                    <a:ext uri="{FF2B5EF4-FFF2-40B4-BE49-F238E27FC236}">
                      <a16:creationId xmlns:a16="http://schemas.microsoft.com/office/drawing/2014/main" id="{E87061A2-24CF-A941-5F78-F74F5B4AB6A6}"/>
                    </a:ext>
                  </a:extLst>
                </p:cNvPr>
                <p:cNvSpPr>
                  <a:spLocks noChangeShapeType="1"/>
                </p:cNvSpPr>
                <p:nvPr/>
              </p:nvSpPr>
              <p:spPr bwMode="auto">
                <a:xfrm flipH="1">
                  <a:off x="9917113" y="8064500"/>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87" name="Line 638">
                  <a:extLst>
                    <a:ext uri="{FF2B5EF4-FFF2-40B4-BE49-F238E27FC236}">
                      <a16:creationId xmlns:a16="http://schemas.microsoft.com/office/drawing/2014/main" id="{D9D9A054-DEFA-4FA5-FDFD-6443B76A844D}"/>
                    </a:ext>
                  </a:extLst>
                </p:cNvPr>
                <p:cNvSpPr>
                  <a:spLocks noChangeShapeType="1"/>
                </p:cNvSpPr>
                <p:nvPr/>
              </p:nvSpPr>
              <p:spPr bwMode="auto">
                <a:xfrm>
                  <a:off x="9955213" y="8039100"/>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88" name="Line 639">
                  <a:extLst>
                    <a:ext uri="{FF2B5EF4-FFF2-40B4-BE49-F238E27FC236}">
                      <a16:creationId xmlns:a16="http://schemas.microsoft.com/office/drawing/2014/main" id="{3FFB4F2C-F557-E515-3AB4-E89599A1A047}"/>
                    </a:ext>
                  </a:extLst>
                </p:cNvPr>
                <p:cNvSpPr>
                  <a:spLocks noChangeShapeType="1"/>
                </p:cNvSpPr>
                <p:nvPr/>
              </p:nvSpPr>
              <p:spPr bwMode="auto">
                <a:xfrm flipH="1">
                  <a:off x="9929813" y="806450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89" name="Line 640">
                  <a:extLst>
                    <a:ext uri="{FF2B5EF4-FFF2-40B4-BE49-F238E27FC236}">
                      <a16:creationId xmlns:a16="http://schemas.microsoft.com/office/drawing/2014/main" id="{80FB1E32-7283-57E9-9D30-AA36E07678F6}"/>
                    </a:ext>
                  </a:extLst>
                </p:cNvPr>
                <p:cNvSpPr>
                  <a:spLocks noChangeShapeType="1"/>
                </p:cNvSpPr>
                <p:nvPr/>
              </p:nvSpPr>
              <p:spPr bwMode="auto">
                <a:xfrm>
                  <a:off x="9955213" y="804703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90" name="Line 641">
                  <a:extLst>
                    <a:ext uri="{FF2B5EF4-FFF2-40B4-BE49-F238E27FC236}">
                      <a16:creationId xmlns:a16="http://schemas.microsoft.com/office/drawing/2014/main" id="{B070C5B2-C149-5998-2428-5205AE41A77A}"/>
                    </a:ext>
                  </a:extLst>
                </p:cNvPr>
                <p:cNvSpPr>
                  <a:spLocks noChangeShapeType="1"/>
                </p:cNvSpPr>
                <p:nvPr/>
              </p:nvSpPr>
              <p:spPr bwMode="auto">
                <a:xfrm flipH="1">
                  <a:off x="9929813" y="80724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91" name="Line 642">
                  <a:extLst>
                    <a:ext uri="{FF2B5EF4-FFF2-40B4-BE49-F238E27FC236}">
                      <a16:creationId xmlns:a16="http://schemas.microsoft.com/office/drawing/2014/main" id="{E9CD7ADB-A09D-395F-A913-8B77BAE4300A}"/>
                    </a:ext>
                  </a:extLst>
                </p:cNvPr>
                <p:cNvSpPr>
                  <a:spLocks noChangeShapeType="1"/>
                </p:cNvSpPr>
                <p:nvPr/>
              </p:nvSpPr>
              <p:spPr bwMode="auto">
                <a:xfrm>
                  <a:off x="9959975" y="804703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92" name="Line 643">
                  <a:extLst>
                    <a:ext uri="{FF2B5EF4-FFF2-40B4-BE49-F238E27FC236}">
                      <a16:creationId xmlns:a16="http://schemas.microsoft.com/office/drawing/2014/main" id="{E2045279-530E-A306-1C20-515CA4AA248B}"/>
                    </a:ext>
                  </a:extLst>
                </p:cNvPr>
                <p:cNvSpPr>
                  <a:spLocks noChangeShapeType="1"/>
                </p:cNvSpPr>
                <p:nvPr/>
              </p:nvSpPr>
              <p:spPr bwMode="auto">
                <a:xfrm flipH="1">
                  <a:off x="9932988" y="80724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93" name="Line 644">
                  <a:extLst>
                    <a:ext uri="{FF2B5EF4-FFF2-40B4-BE49-F238E27FC236}">
                      <a16:creationId xmlns:a16="http://schemas.microsoft.com/office/drawing/2014/main" id="{57C836BE-9255-3179-D366-44991557D629}"/>
                    </a:ext>
                  </a:extLst>
                </p:cNvPr>
                <p:cNvSpPr>
                  <a:spLocks noChangeShapeType="1"/>
                </p:cNvSpPr>
                <p:nvPr/>
              </p:nvSpPr>
              <p:spPr bwMode="auto">
                <a:xfrm>
                  <a:off x="9959975" y="80613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94" name="Line 645">
                  <a:extLst>
                    <a:ext uri="{FF2B5EF4-FFF2-40B4-BE49-F238E27FC236}">
                      <a16:creationId xmlns:a16="http://schemas.microsoft.com/office/drawing/2014/main" id="{37870808-4AA3-72B5-435B-4FA9F2895E7D}"/>
                    </a:ext>
                  </a:extLst>
                </p:cNvPr>
                <p:cNvSpPr>
                  <a:spLocks noChangeShapeType="1"/>
                </p:cNvSpPr>
                <p:nvPr/>
              </p:nvSpPr>
              <p:spPr bwMode="auto">
                <a:xfrm flipH="1">
                  <a:off x="9932988" y="80883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95" name="Line 646">
                  <a:extLst>
                    <a:ext uri="{FF2B5EF4-FFF2-40B4-BE49-F238E27FC236}">
                      <a16:creationId xmlns:a16="http://schemas.microsoft.com/office/drawing/2014/main" id="{DE60492C-55DD-F688-2C36-0E50D9800178}"/>
                    </a:ext>
                  </a:extLst>
                </p:cNvPr>
                <p:cNvSpPr>
                  <a:spLocks noChangeShapeType="1"/>
                </p:cNvSpPr>
                <p:nvPr/>
              </p:nvSpPr>
              <p:spPr bwMode="auto">
                <a:xfrm>
                  <a:off x="9963150" y="80613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96" name="Line 647">
                  <a:extLst>
                    <a:ext uri="{FF2B5EF4-FFF2-40B4-BE49-F238E27FC236}">
                      <a16:creationId xmlns:a16="http://schemas.microsoft.com/office/drawing/2014/main" id="{2387A010-5EFC-8DF6-0A70-6BCACE710D15}"/>
                    </a:ext>
                  </a:extLst>
                </p:cNvPr>
                <p:cNvSpPr>
                  <a:spLocks noChangeShapeType="1"/>
                </p:cNvSpPr>
                <p:nvPr/>
              </p:nvSpPr>
              <p:spPr bwMode="auto">
                <a:xfrm flipH="1">
                  <a:off x="9936163" y="80883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97" name="Line 648">
                  <a:extLst>
                    <a:ext uri="{FF2B5EF4-FFF2-40B4-BE49-F238E27FC236}">
                      <a16:creationId xmlns:a16="http://schemas.microsoft.com/office/drawing/2014/main" id="{2F6D0160-FCCC-FFBB-8107-337ACA75CC2B}"/>
                    </a:ext>
                  </a:extLst>
                </p:cNvPr>
                <p:cNvSpPr>
                  <a:spLocks noChangeShapeType="1"/>
                </p:cNvSpPr>
                <p:nvPr/>
              </p:nvSpPr>
              <p:spPr bwMode="auto">
                <a:xfrm>
                  <a:off x="9963150" y="80772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98" name="Line 649">
                  <a:extLst>
                    <a:ext uri="{FF2B5EF4-FFF2-40B4-BE49-F238E27FC236}">
                      <a16:creationId xmlns:a16="http://schemas.microsoft.com/office/drawing/2014/main" id="{625DF575-6045-FFD8-B0F5-9BEA9EF9D4B7}"/>
                    </a:ext>
                  </a:extLst>
                </p:cNvPr>
                <p:cNvSpPr>
                  <a:spLocks noChangeShapeType="1"/>
                </p:cNvSpPr>
                <p:nvPr/>
              </p:nvSpPr>
              <p:spPr bwMode="auto">
                <a:xfrm flipH="1">
                  <a:off x="9936163" y="80994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399" name="Line 650">
                  <a:extLst>
                    <a:ext uri="{FF2B5EF4-FFF2-40B4-BE49-F238E27FC236}">
                      <a16:creationId xmlns:a16="http://schemas.microsoft.com/office/drawing/2014/main" id="{A1B39227-6DAB-9327-5D5D-7B02EFCB2991}"/>
                    </a:ext>
                  </a:extLst>
                </p:cNvPr>
                <p:cNvSpPr>
                  <a:spLocks noChangeShapeType="1"/>
                </p:cNvSpPr>
                <p:nvPr/>
              </p:nvSpPr>
              <p:spPr bwMode="auto">
                <a:xfrm>
                  <a:off x="9971088" y="80772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00" name="Line 651">
                  <a:extLst>
                    <a:ext uri="{FF2B5EF4-FFF2-40B4-BE49-F238E27FC236}">
                      <a16:creationId xmlns:a16="http://schemas.microsoft.com/office/drawing/2014/main" id="{8A5FD117-F86D-5FE3-05DC-A630751BC703}"/>
                    </a:ext>
                  </a:extLst>
                </p:cNvPr>
                <p:cNvSpPr>
                  <a:spLocks noChangeShapeType="1"/>
                </p:cNvSpPr>
                <p:nvPr/>
              </p:nvSpPr>
              <p:spPr bwMode="auto">
                <a:xfrm flipH="1">
                  <a:off x="9944100" y="80994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01" name="Line 652">
                  <a:extLst>
                    <a:ext uri="{FF2B5EF4-FFF2-40B4-BE49-F238E27FC236}">
                      <a16:creationId xmlns:a16="http://schemas.microsoft.com/office/drawing/2014/main" id="{450A6A4B-C5E1-9CCC-8F5C-E6A244859A62}"/>
                    </a:ext>
                  </a:extLst>
                </p:cNvPr>
                <p:cNvSpPr>
                  <a:spLocks noChangeShapeType="1"/>
                </p:cNvSpPr>
                <p:nvPr/>
              </p:nvSpPr>
              <p:spPr bwMode="auto">
                <a:xfrm>
                  <a:off x="9974263" y="80772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02" name="Line 653">
                  <a:extLst>
                    <a:ext uri="{FF2B5EF4-FFF2-40B4-BE49-F238E27FC236}">
                      <a16:creationId xmlns:a16="http://schemas.microsoft.com/office/drawing/2014/main" id="{B8A276BF-0208-C756-AA68-303A370F3519}"/>
                    </a:ext>
                  </a:extLst>
                </p:cNvPr>
                <p:cNvSpPr>
                  <a:spLocks noChangeShapeType="1"/>
                </p:cNvSpPr>
                <p:nvPr/>
              </p:nvSpPr>
              <p:spPr bwMode="auto">
                <a:xfrm flipH="1">
                  <a:off x="9947275" y="8099425"/>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03" name="Line 654">
                  <a:extLst>
                    <a:ext uri="{FF2B5EF4-FFF2-40B4-BE49-F238E27FC236}">
                      <a16:creationId xmlns:a16="http://schemas.microsoft.com/office/drawing/2014/main" id="{9D3B6C74-2D55-85B5-A51B-91D8419BD6BC}"/>
                    </a:ext>
                  </a:extLst>
                </p:cNvPr>
                <p:cNvSpPr>
                  <a:spLocks noChangeShapeType="1"/>
                </p:cNvSpPr>
                <p:nvPr/>
              </p:nvSpPr>
              <p:spPr bwMode="auto">
                <a:xfrm>
                  <a:off x="9982200" y="80772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04" name="Line 655">
                  <a:extLst>
                    <a:ext uri="{FF2B5EF4-FFF2-40B4-BE49-F238E27FC236}">
                      <a16:creationId xmlns:a16="http://schemas.microsoft.com/office/drawing/2014/main" id="{F1431BF2-EDBA-35D8-3CF5-BA70AFC2F3A2}"/>
                    </a:ext>
                  </a:extLst>
                </p:cNvPr>
                <p:cNvSpPr>
                  <a:spLocks noChangeShapeType="1"/>
                </p:cNvSpPr>
                <p:nvPr/>
              </p:nvSpPr>
              <p:spPr bwMode="auto">
                <a:xfrm flipH="1">
                  <a:off x="9955213" y="80994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05" name="Line 656">
                  <a:extLst>
                    <a:ext uri="{FF2B5EF4-FFF2-40B4-BE49-F238E27FC236}">
                      <a16:creationId xmlns:a16="http://schemas.microsoft.com/office/drawing/2014/main" id="{AD918599-C28F-D6B5-40F2-5CBCF93D2B57}"/>
                    </a:ext>
                  </a:extLst>
                </p:cNvPr>
                <p:cNvSpPr>
                  <a:spLocks noChangeShapeType="1"/>
                </p:cNvSpPr>
                <p:nvPr/>
              </p:nvSpPr>
              <p:spPr bwMode="auto">
                <a:xfrm>
                  <a:off x="9996488" y="8113713"/>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06" name="Line 657">
                  <a:extLst>
                    <a:ext uri="{FF2B5EF4-FFF2-40B4-BE49-F238E27FC236}">
                      <a16:creationId xmlns:a16="http://schemas.microsoft.com/office/drawing/2014/main" id="{D0671BCE-EE55-E693-CE0A-1D68DE10962F}"/>
                    </a:ext>
                  </a:extLst>
                </p:cNvPr>
                <p:cNvSpPr>
                  <a:spLocks noChangeShapeType="1"/>
                </p:cNvSpPr>
                <p:nvPr/>
              </p:nvSpPr>
              <p:spPr bwMode="auto">
                <a:xfrm flipH="1">
                  <a:off x="9971088" y="814070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07" name="Line 658">
                  <a:extLst>
                    <a:ext uri="{FF2B5EF4-FFF2-40B4-BE49-F238E27FC236}">
                      <a16:creationId xmlns:a16="http://schemas.microsoft.com/office/drawing/2014/main" id="{F0A6E53B-CE26-09EA-28A6-B0C8194CED60}"/>
                    </a:ext>
                  </a:extLst>
                </p:cNvPr>
                <p:cNvSpPr>
                  <a:spLocks noChangeShapeType="1"/>
                </p:cNvSpPr>
                <p:nvPr/>
              </p:nvSpPr>
              <p:spPr bwMode="auto">
                <a:xfrm>
                  <a:off x="10144125" y="816768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08" name="Line 659">
                  <a:extLst>
                    <a:ext uri="{FF2B5EF4-FFF2-40B4-BE49-F238E27FC236}">
                      <a16:creationId xmlns:a16="http://schemas.microsoft.com/office/drawing/2014/main" id="{505022F0-22D4-51E1-46AE-D34845184656}"/>
                    </a:ext>
                  </a:extLst>
                </p:cNvPr>
                <p:cNvSpPr>
                  <a:spLocks noChangeShapeType="1"/>
                </p:cNvSpPr>
                <p:nvPr/>
              </p:nvSpPr>
              <p:spPr bwMode="auto">
                <a:xfrm flipH="1">
                  <a:off x="10117138" y="8193088"/>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09" name="Line 660">
                  <a:extLst>
                    <a:ext uri="{FF2B5EF4-FFF2-40B4-BE49-F238E27FC236}">
                      <a16:creationId xmlns:a16="http://schemas.microsoft.com/office/drawing/2014/main" id="{BF63CFE1-80E0-20E2-8BD2-1C38E48D4C54}"/>
                    </a:ext>
                  </a:extLst>
                </p:cNvPr>
                <p:cNvSpPr>
                  <a:spLocks noChangeShapeType="1"/>
                </p:cNvSpPr>
                <p:nvPr/>
              </p:nvSpPr>
              <p:spPr bwMode="auto">
                <a:xfrm>
                  <a:off x="10147300" y="81788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10" name="Line 661">
                  <a:extLst>
                    <a:ext uri="{FF2B5EF4-FFF2-40B4-BE49-F238E27FC236}">
                      <a16:creationId xmlns:a16="http://schemas.microsoft.com/office/drawing/2014/main" id="{938295AF-766F-C670-7363-2CDF66088A42}"/>
                    </a:ext>
                  </a:extLst>
                </p:cNvPr>
                <p:cNvSpPr>
                  <a:spLocks noChangeShapeType="1"/>
                </p:cNvSpPr>
                <p:nvPr/>
              </p:nvSpPr>
              <p:spPr bwMode="auto">
                <a:xfrm flipH="1">
                  <a:off x="10121900" y="82010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11" name="Line 662">
                  <a:extLst>
                    <a:ext uri="{FF2B5EF4-FFF2-40B4-BE49-F238E27FC236}">
                      <a16:creationId xmlns:a16="http://schemas.microsoft.com/office/drawing/2014/main" id="{BFBCF731-AFA0-9577-911C-E5DC447A6C45}"/>
                    </a:ext>
                  </a:extLst>
                </p:cNvPr>
                <p:cNvSpPr>
                  <a:spLocks noChangeShapeType="1"/>
                </p:cNvSpPr>
                <p:nvPr/>
              </p:nvSpPr>
              <p:spPr bwMode="auto">
                <a:xfrm>
                  <a:off x="10152063" y="81788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12" name="Line 663">
                  <a:extLst>
                    <a:ext uri="{FF2B5EF4-FFF2-40B4-BE49-F238E27FC236}">
                      <a16:creationId xmlns:a16="http://schemas.microsoft.com/office/drawing/2014/main" id="{A07D1C83-8D42-3503-21A7-7357E08B615D}"/>
                    </a:ext>
                  </a:extLst>
                </p:cNvPr>
                <p:cNvSpPr>
                  <a:spLocks noChangeShapeType="1"/>
                </p:cNvSpPr>
                <p:nvPr/>
              </p:nvSpPr>
              <p:spPr bwMode="auto">
                <a:xfrm flipH="1">
                  <a:off x="10125075" y="82010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13" name="Line 664">
                  <a:extLst>
                    <a:ext uri="{FF2B5EF4-FFF2-40B4-BE49-F238E27FC236}">
                      <a16:creationId xmlns:a16="http://schemas.microsoft.com/office/drawing/2014/main" id="{51444A4F-F060-1498-49D1-62F17DB9F5C0}"/>
                    </a:ext>
                  </a:extLst>
                </p:cNvPr>
                <p:cNvSpPr>
                  <a:spLocks noChangeShapeType="1"/>
                </p:cNvSpPr>
                <p:nvPr/>
              </p:nvSpPr>
              <p:spPr bwMode="auto">
                <a:xfrm>
                  <a:off x="10158413" y="81788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14" name="Line 665">
                  <a:extLst>
                    <a:ext uri="{FF2B5EF4-FFF2-40B4-BE49-F238E27FC236}">
                      <a16:creationId xmlns:a16="http://schemas.microsoft.com/office/drawing/2014/main" id="{D8470026-873E-D5A8-560A-7A6CC0EB7F31}"/>
                    </a:ext>
                  </a:extLst>
                </p:cNvPr>
                <p:cNvSpPr>
                  <a:spLocks noChangeShapeType="1"/>
                </p:cNvSpPr>
                <p:nvPr/>
              </p:nvSpPr>
              <p:spPr bwMode="auto">
                <a:xfrm flipH="1">
                  <a:off x="10133013" y="82010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15" name="Line 666">
                  <a:extLst>
                    <a:ext uri="{FF2B5EF4-FFF2-40B4-BE49-F238E27FC236}">
                      <a16:creationId xmlns:a16="http://schemas.microsoft.com/office/drawing/2014/main" id="{71B8A00B-4352-C9DF-619E-ED42BB4E34CA}"/>
                    </a:ext>
                  </a:extLst>
                </p:cNvPr>
                <p:cNvSpPr>
                  <a:spLocks noChangeShapeType="1"/>
                </p:cNvSpPr>
                <p:nvPr/>
              </p:nvSpPr>
              <p:spPr bwMode="auto">
                <a:xfrm>
                  <a:off x="10163175" y="81788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16" name="Line 667">
                  <a:extLst>
                    <a:ext uri="{FF2B5EF4-FFF2-40B4-BE49-F238E27FC236}">
                      <a16:creationId xmlns:a16="http://schemas.microsoft.com/office/drawing/2014/main" id="{C1DEAF7D-B7D5-5B1B-1938-7685C9B1BC5F}"/>
                    </a:ext>
                  </a:extLst>
                </p:cNvPr>
                <p:cNvSpPr>
                  <a:spLocks noChangeShapeType="1"/>
                </p:cNvSpPr>
                <p:nvPr/>
              </p:nvSpPr>
              <p:spPr bwMode="auto">
                <a:xfrm flipH="1">
                  <a:off x="10139363" y="8201025"/>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17" name="Line 668">
                  <a:extLst>
                    <a:ext uri="{FF2B5EF4-FFF2-40B4-BE49-F238E27FC236}">
                      <a16:creationId xmlns:a16="http://schemas.microsoft.com/office/drawing/2014/main" id="{F4084E68-D24F-2533-7AC0-5E9A3ABAD906}"/>
                    </a:ext>
                  </a:extLst>
                </p:cNvPr>
                <p:cNvSpPr>
                  <a:spLocks noChangeShapeType="1"/>
                </p:cNvSpPr>
                <p:nvPr/>
              </p:nvSpPr>
              <p:spPr bwMode="auto">
                <a:xfrm>
                  <a:off x="10169525" y="81788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18" name="Line 669">
                  <a:extLst>
                    <a:ext uri="{FF2B5EF4-FFF2-40B4-BE49-F238E27FC236}">
                      <a16:creationId xmlns:a16="http://schemas.microsoft.com/office/drawing/2014/main" id="{BCA22C48-6483-D2C2-0D32-15A7DC6D8A97}"/>
                    </a:ext>
                  </a:extLst>
                </p:cNvPr>
                <p:cNvSpPr>
                  <a:spLocks noChangeShapeType="1"/>
                </p:cNvSpPr>
                <p:nvPr/>
              </p:nvSpPr>
              <p:spPr bwMode="auto">
                <a:xfrm flipH="1">
                  <a:off x="10147300" y="8201025"/>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19" name="Line 670">
                  <a:extLst>
                    <a:ext uri="{FF2B5EF4-FFF2-40B4-BE49-F238E27FC236}">
                      <a16:creationId xmlns:a16="http://schemas.microsoft.com/office/drawing/2014/main" id="{2478BB3B-9AB5-BDD2-ABAC-90662E15B41B}"/>
                    </a:ext>
                  </a:extLst>
                </p:cNvPr>
                <p:cNvSpPr>
                  <a:spLocks noChangeShapeType="1"/>
                </p:cNvSpPr>
                <p:nvPr/>
              </p:nvSpPr>
              <p:spPr bwMode="auto">
                <a:xfrm>
                  <a:off x="10182225" y="8178800"/>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20" name="Line 671">
                  <a:extLst>
                    <a:ext uri="{FF2B5EF4-FFF2-40B4-BE49-F238E27FC236}">
                      <a16:creationId xmlns:a16="http://schemas.microsoft.com/office/drawing/2014/main" id="{57D92D88-03E2-10DE-EA4E-2D37B95A03C5}"/>
                    </a:ext>
                  </a:extLst>
                </p:cNvPr>
                <p:cNvSpPr>
                  <a:spLocks noChangeShapeType="1"/>
                </p:cNvSpPr>
                <p:nvPr/>
              </p:nvSpPr>
              <p:spPr bwMode="auto">
                <a:xfrm flipH="1">
                  <a:off x="10155238" y="820102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21" name="Line 672">
                  <a:extLst>
                    <a:ext uri="{FF2B5EF4-FFF2-40B4-BE49-F238E27FC236}">
                      <a16:creationId xmlns:a16="http://schemas.microsoft.com/office/drawing/2014/main" id="{5D0966BF-9091-45F9-98B3-E802F9886E94}"/>
                    </a:ext>
                  </a:extLst>
                </p:cNvPr>
                <p:cNvSpPr>
                  <a:spLocks noChangeShapeType="1"/>
                </p:cNvSpPr>
                <p:nvPr/>
              </p:nvSpPr>
              <p:spPr bwMode="auto">
                <a:xfrm>
                  <a:off x="10182225" y="8223250"/>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22" name="Line 673">
                  <a:extLst>
                    <a:ext uri="{FF2B5EF4-FFF2-40B4-BE49-F238E27FC236}">
                      <a16:creationId xmlns:a16="http://schemas.microsoft.com/office/drawing/2014/main" id="{BCDE9F1C-7692-BC29-B7B8-24E49EEC4500}"/>
                    </a:ext>
                  </a:extLst>
                </p:cNvPr>
                <p:cNvSpPr>
                  <a:spLocks noChangeShapeType="1"/>
                </p:cNvSpPr>
                <p:nvPr/>
              </p:nvSpPr>
              <p:spPr bwMode="auto">
                <a:xfrm flipH="1">
                  <a:off x="10155238" y="82502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23" name="Line 674">
                  <a:extLst>
                    <a:ext uri="{FF2B5EF4-FFF2-40B4-BE49-F238E27FC236}">
                      <a16:creationId xmlns:a16="http://schemas.microsoft.com/office/drawing/2014/main" id="{A6E440EE-93B8-A636-1371-F80063AE6C9C}"/>
                    </a:ext>
                  </a:extLst>
                </p:cNvPr>
                <p:cNvSpPr>
                  <a:spLocks noChangeShapeType="1"/>
                </p:cNvSpPr>
                <p:nvPr/>
              </p:nvSpPr>
              <p:spPr bwMode="auto">
                <a:xfrm>
                  <a:off x="10193338" y="8223250"/>
                  <a:ext cx="0" cy="53975"/>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24" name="Line 675">
                  <a:extLst>
                    <a:ext uri="{FF2B5EF4-FFF2-40B4-BE49-F238E27FC236}">
                      <a16:creationId xmlns:a16="http://schemas.microsoft.com/office/drawing/2014/main" id="{3A59831A-A04C-D1B2-65F1-75015046E422}"/>
                    </a:ext>
                  </a:extLst>
                </p:cNvPr>
                <p:cNvSpPr>
                  <a:spLocks noChangeShapeType="1"/>
                </p:cNvSpPr>
                <p:nvPr/>
              </p:nvSpPr>
              <p:spPr bwMode="auto">
                <a:xfrm flipH="1">
                  <a:off x="10166350" y="82502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25" name="Line 676">
                  <a:extLst>
                    <a:ext uri="{FF2B5EF4-FFF2-40B4-BE49-F238E27FC236}">
                      <a16:creationId xmlns:a16="http://schemas.microsoft.com/office/drawing/2014/main" id="{3A18227D-6F10-65D1-4EBF-046E20AB6A13}"/>
                    </a:ext>
                  </a:extLst>
                </p:cNvPr>
                <p:cNvSpPr>
                  <a:spLocks noChangeShapeType="1"/>
                </p:cNvSpPr>
                <p:nvPr/>
              </p:nvSpPr>
              <p:spPr bwMode="auto">
                <a:xfrm>
                  <a:off x="10196513" y="82772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26" name="Line 677">
                  <a:extLst>
                    <a:ext uri="{FF2B5EF4-FFF2-40B4-BE49-F238E27FC236}">
                      <a16:creationId xmlns:a16="http://schemas.microsoft.com/office/drawing/2014/main" id="{6F5D376C-9E84-5F7E-3D66-F99B91F317D7}"/>
                    </a:ext>
                  </a:extLst>
                </p:cNvPr>
                <p:cNvSpPr>
                  <a:spLocks noChangeShapeType="1"/>
                </p:cNvSpPr>
                <p:nvPr/>
              </p:nvSpPr>
              <p:spPr bwMode="auto">
                <a:xfrm flipH="1">
                  <a:off x="10174288" y="8302625"/>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27" name="Line 678">
                  <a:extLst>
                    <a:ext uri="{FF2B5EF4-FFF2-40B4-BE49-F238E27FC236}">
                      <a16:creationId xmlns:a16="http://schemas.microsoft.com/office/drawing/2014/main" id="{4B07DDF0-A50A-9CF0-87FB-2FE4F91E6EA5}"/>
                    </a:ext>
                  </a:extLst>
                </p:cNvPr>
                <p:cNvSpPr>
                  <a:spLocks noChangeShapeType="1"/>
                </p:cNvSpPr>
                <p:nvPr/>
              </p:nvSpPr>
              <p:spPr bwMode="auto">
                <a:xfrm>
                  <a:off x="10199688" y="8310563"/>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28" name="Line 679">
                  <a:extLst>
                    <a:ext uri="{FF2B5EF4-FFF2-40B4-BE49-F238E27FC236}">
                      <a16:creationId xmlns:a16="http://schemas.microsoft.com/office/drawing/2014/main" id="{E46396DB-DD71-5E65-E6DE-E8FD061D2213}"/>
                    </a:ext>
                  </a:extLst>
                </p:cNvPr>
                <p:cNvSpPr>
                  <a:spLocks noChangeShapeType="1"/>
                </p:cNvSpPr>
                <p:nvPr/>
              </p:nvSpPr>
              <p:spPr bwMode="auto">
                <a:xfrm flipH="1">
                  <a:off x="10177463" y="8337550"/>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29" name="Line 680">
                  <a:extLst>
                    <a:ext uri="{FF2B5EF4-FFF2-40B4-BE49-F238E27FC236}">
                      <a16:creationId xmlns:a16="http://schemas.microsoft.com/office/drawing/2014/main" id="{C67A5073-1445-64FA-8F4B-4BC69BC98C09}"/>
                    </a:ext>
                  </a:extLst>
                </p:cNvPr>
                <p:cNvSpPr>
                  <a:spLocks noChangeShapeType="1"/>
                </p:cNvSpPr>
                <p:nvPr/>
              </p:nvSpPr>
              <p:spPr bwMode="auto">
                <a:xfrm>
                  <a:off x="10380663" y="839787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30" name="Line 681">
                  <a:extLst>
                    <a:ext uri="{FF2B5EF4-FFF2-40B4-BE49-F238E27FC236}">
                      <a16:creationId xmlns:a16="http://schemas.microsoft.com/office/drawing/2014/main" id="{482DF44E-96DD-773E-1AB2-CD19617F1641}"/>
                    </a:ext>
                  </a:extLst>
                </p:cNvPr>
                <p:cNvSpPr>
                  <a:spLocks noChangeShapeType="1"/>
                </p:cNvSpPr>
                <p:nvPr/>
              </p:nvSpPr>
              <p:spPr bwMode="auto">
                <a:xfrm flipH="1">
                  <a:off x="10355263" y="8423275"/>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31" name="Line 682">
                  <a:extLst>
                    <a:ext uri="{FF2B5EF4-FFF2-40B4-BE49-F238E27FC236}">
                      <a16:creationId xmlns:a16="http://schemas.microsoft.com/office/drawing/2014/main" id="{178DEE41-69D2-BAFF-1F59-F615178B4720}"/>
                    </a:ext>
                  </a:extLst>
                </p:cNvPr>
                <p:cNvSpPr>
                  <a:spLocks noChangeShapeType="1"/>
                </p:cNvSpPr>
                <p:nvPr/>
              </p:nvSpPr>
              <p:spPr bwMode="auto">
                <a:xfrm>
                  <a:off x="10429875" y="84169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32" name="Line 683">
                  <a:extLst>
                    <a:ext uri="{FF2B5EF4-FFF2-40B4-BE49-F238E27FC236}">
                      <a16:creationId xmlns:a16="http://schemas.microsoft.com/office/drawing/2014/main" id="{AA20832E-BC7A-016B-FF2A-F62CE2BCFE71}"/>
                    </a:ext>
                  </a:extLst>
                </p:cNvPr>
                <p:cNvSpPr>
                  <a:spLocks noChangeShapeType="1"/>
                </p:cNvSpPr>
                <p:nvPr/>
              </p:nvSpPr>
              <p:spPr bwMode="auto">
                <a:xfrm flipH="1">
                  <a:off x="10404475" y="84391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33" name="Line 684">
                  <a:extLst>
                    <a:ext uri="{FF2B5EF4-FFF2-40B4-BE49-F238E27FC236}">
                      <a16:creationId xmlns:a16="http://schemas.microsoft.com/office/drawing/2014/main" id="{E7BF6213-2649-F003-1067-DAA8A8A1B3A8}"/>
                    </a:ext>
                  </a:extLst>
                </p:cNvPr>
                <p:cNvSpPr>
                  <a:spLocks noChangeShapeType="1"/>
                </p:cNvSpPr>
                <p:nvPr/>
              </p:nvSpPr>
              <p:spPr bwMode="auto">
                <a:xfrm>
                  <a:off x="10437813" y="84169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34" name="Line 685">
                  <a:extLst>
                    <a:ext uri="{FF2B5EF4-FFF2-40B4-BE49-F238E27FC236}">
                      <a16:creationId xmlns:a16="http://schemas.microsoft.com/office/drawing/2014/main" id="{5722AE42-9561-98B9-DCAD-0437AA642090}"/>
                    </a:ext>
                  </a:extLst>
                </p:cNvPr>
                <p:cNvSpPr>
                  <a:spLocks noChangeShapeType="1"/>
                </p:cNvSpPr>
                <p:nvPr/>
              </p:nvSpPr>
              <p:spPr bwMode="auto">
                <a:xfrm flipH="1">
                  <a:off x="10410825" y="8439150"/>
                  <a:ext cx="53975"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35" name="Line 686">
                  <a:extLst>
                    <a:ext uri="{FF2B5EF4-FFF2-40B4-BE49-F238E27FC236}">
                      <a16:creationId xmlns:a16="http://schemas.microsoft.com/office/drawing/2014/main" id="{4AFE28E0-ECD1-C06C-9DE7-81BBFC3A353D}"/>
                    </a:ext>
                  </a:extLst>
                </p:cNvPr>
                <p:cNvSpPr>
                  <a:spLocks noChangeShapeType="1"/>
                </p:cNvSpPr>
                <p:nvPr/>
              </p:nvSpPr>
              <p:spPr bwMode="auto">
                <a:xfrm>
                  <a:off x="10445750" y="84169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36" name="Line 687">
                  <a:extLst>
                    <a:ext uri="{FF2B5EF4-FFF2-40B4-BE49-F238E27FC236}">
                      <a16:creationId xmlns:a16="http://schemas.microsoft.com/office/drawing/2014/main" id="{88D39B73-4CA4-DD6D-00AE-29B1D7A5B119}"/>
                    </a:ext>
                  </a:extLst>
                </p:cNvPr>
                <p:cNvSpPr>
                  <a:spLocks noChangeShapeType="1"/>
                </p:cNvSpPr>
                <p:nvPr/>
              </p:nvSpPr>
              <p:spPr bwMode="auto">
                <a:xfrm flipH="1">
                  <a:off x="10418763" y="84391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37" name="Line 688">
                  <a:extLst>
                    <a:ext uri="{FF2B5EF4-FFF2-40B4-BE49-F238E27FC236}">
                      <a16:creationId xmlns:a16="http://schemas.microsoft.com/office/drawing/2014/main" id="{D9ED1D03-1A60-A3DC-FEEF-97797130E054}"/>
                    </a:ext>
                  </a:extLst>
                </p:cNvPr>
                <p:cNvSpPr>
                  <a:spLocks noChangeShapeType="1"/>
                </p:cNvSpPr>
                <p:nvPr/>
              </p:nvSpPr>
              <p:spPr bwMode="auto">
                <a:xfrm>
                  <a:off x="10452100" y="8416925"/>
                  <a:ext cx="0" cy="49212"/>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38" name="Line 689">
                  <a:extLst>
                    <a:ext uri="{FF2B5EF4-FFF2-40B4-BE49-F238E27FC236}">
                      <a16:creationId xmlns:a16="http://schemas.microsoft.com/office/drawing/2014/main" id="{29C231E5-7FE6-7913-2119-2813FA2A69EE}"/>
                    </a:ext>
                  </a:extLst>
                </p:cNvPr>
                <p:cNvSpPr>
                  <a:spLocks noChangeShapeType="1"/>
                </p:cNvSpPr>
                <p:nvPr/>
              </p:nvSpPr>
              <p:spPr bwMode="auto">
                <a:xfrm flipH="1">
                  <a:off x="10426700" y="8439150"/>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39" name="Line 690">
                  <a:extLst>
                    <a:ext uri="{FF2B5EF4-FFF2-40B4-BE49-F238E27FC236}">
                      <a16:creationId xmlns:a16="http://schemas.microsoft.com/office/drawing/2014/main" id="{2CAAFF45-35C0-E135-7B57-7AD2B0EAE226}"/>
                    </a:ext>
                  </a:extLst>
                </p:cNvPr>
                <p:cNvSpPr>
                  <a:spLocks noChangeShapeType="1"/>
                </p:cNvSpPr>
                <p:nvPr/>
              </p:nvSpPr>
              <p:spPr bwMode="auto">
                <a:xfrm>
                  <a:off x="10717213" y="846613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40" name="Line 691">
                  <a:extLst>
                    <a:ext uri="{FF2B5EF4-FFF2-40B4-BE49-F238E27FC236}">
                      <a16:creationId xmlns:a16="http://schemas.microsoft.com/office/drawing/2014/main" id="{C481827C-25EF-2C1F-BD8A-B593789290C1}"/>
                    </a:ext>
                  </a:extLst>
                </p:cNvPr>
                <p:cNvSpPr>
                  <a:spLocks noChangeShapeType="1"/>
                </p:cNvSpPr>
                <p:nvPr/>
              </p:nvSpPr>
              <p:spPr bwMode="auto">
                <a:xfrm flipH="1">
                  <a:off x="10690225" y="84915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41" name="Line 692">
                  <a:extLst>
                    <a:ext uri="{FF2B5EF4-FFF2-40B4-BE49-F238E27FC236}">
                      <a16:creationId xmlns:a16="http://schemas.microsoft.com/office/drawing/2014/main" id="{EFD22DA8-D2CA-EBCC-17C1-06133919C75A}"/>
                    </a:ext>
                  </a:extLst>
                </p:cNvPr>
                <p:cNvSpPr>
                  <a:spLocks noChangeShapeType="1"/>
                </p:cNvSpPr>
                <p:nvPr/>
              </p:nvSpPr>
              <p:spPr bwMode="auto">
                <a:xfrm>
                  <a:off x="10753725" y="846613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42" name="Line 693">
                  <a:extLst>
                    <a:ext uri="{FF2B5EF4-FFF2-40B4-BE49-F238E27FC236}">
                      <a16:creationId xmlns:a16="http://schemas.microsoft.com/office/drawing/2014/main" id="{F216EC1A-0367-716F-643E-6B7D012CF1FB}"/>
                    </a:ext>
                  </a:extLst>
                </p:cNvPr>
                <p:cNvSpPr>
                  <a:spLocks noChangeShapeType="1"/>
                </p:cNvSpPr>
                <p:nvPr/>
              </p:nvSpPr>
              <p:spPr bwMode="auto">
                <a:xfrm flipH="1">
                  <a:off x="10728325" y="8491538"/>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43" name="Line 694">
                  <a:extLst>
                    <a:ext uri="{FF2B5EF4-FFF2-40B4-BE49-F238E27FC236}">
                      <a16:creationId xmlns:a16="http://schemas.microsoft.com/office/drawing/2014/main" id="{9B9B49F1-5A27-40C1-9C85-722FEDE01FC6}"/>
                    </a:ext>
                  </a:extLst>
                </p:cNvPr>
                <p:cNvSpPr>
                  <a:spLocks noChangeShapeType="1"/>
                </p:cNvSpPr>
                <p:nvPr/>
              </p:nvSpPr>
              <p:spPr bwMode="auto">
                <a:xfrm>
                  <a:off x="10769600" y="8466138"/>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44" name="Line 695">
                  <a:extLst>
                    <a:ext uri="{FF2B5EF4-FFF2-40B4-BE49-F238E27FC236}">
                      <a16:creationId xmlns:a16="http://schemas.microsoft.com/office/drawing/2014/main" id="{BEADAB02-7450-3AC3-6119-604A3420FB7F}"/>
                    </a:ext>
                  </a:extLst>
                </p:cNvPr>
                <p:cNvSpPr>
                  <a:spLocks noChangeShapeType="1"/>
                </p:cNvSpPr>
                <p:nvPr/>
              </p:nvSpPr>
              <p:spPr bwMode="auto">
                <a:xfrm flipH="1">
                  <a:off x="10742613" y="8491538"/>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45" name="Line 696">
                  <a:extLst>
                    <a:ext uri="{FF2B5EF4-FFF2-40B4-BE49-F238E27FC236}">
                      <a16:creationId xmlns:a16="http://schemas.microsoft.com/office/drawing/2014/main" id="{5B5F3158-3D5D-8959-4974-9CD53351BF4D}"/>
                    </a:ext>
                  </a:extLst>
                </p:cNvPr>
                <p:cNvSpPr>
                  <a:spLocks noChangeShapeType="1"/>
                </p:cNvSpPr>
                <p:nvPr/>
              </p:nvSpPr>
              <p:spPr bwMode="auto">
                <a:xfrm>
                  <a:off x="10821988" y="85185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46" name="Line 697">
                  <a:extLst>
                    <a:ext uri="{FF2B5EF4-FFF2-40B4-BE49-F238E27FC236}">
                      <a16:creationId xmlns:a16="http://schemas.microsoft.com/office/drawing/2014/main" id="{B3E41921-E848-32F2-3B3C-36D79189598D}"/>
                    </a:ext>
                  </a:extLst>
                </p:cNvPr>
                <p:cNvSpPr>
                  <a:spLocks noChangeShapeType="1"/>
                </p:cNvSpPr>
                <p:nvPr/>
              </p:nvSpPr>
              <p:spPr bwMode="auto">
                <a:xfrm flipH="1">
                  <a:off x="10795000" y="8545513"/>
                  <a:ext cx="49213"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47" name="Line 698">
                  <a:extLst>
                    <a:ext uri="{FF2B5EF4-FFF2-40B4-BE49-F238E27FC236}">
                      <a16:creationId xmlns:a16="http://schemas.microsoft.com/office/drawing/2014/main" id="{B1996C47-53DE-0AAE-88A6-84A1B4061548}"/>
                    </a:ext>
                  </a:extLst>
                </p:cNvPr>
                <p:cNvSpPr>
                  <a:spLocks noChangeShapeType="1"/>
                </p:cNvSpPr>
                <p:nvPr/>
              </p:nvSpPr>
              <p:spPr bwMode="auto">
                <a:xfrm>
                  <a:off x="11025188" y="85185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48" name="Line 699">
                  <a:extLst>
                    <a:ext uri="{FF2B5EF4-FFF2-40B4-BE49-F238E27FC236}">
                      <a16:creationId xmlns:a16="http://schemas.microsoft.com/office/drawing/2014/main" id="{68CA47F6-A350-4888-9F2F-13283C69A72F}"/>
                    </a:ext>
                  </a:extLst>
                </p:cNvPr>
                <p:cNvSpPr>
                  <a:spLocks noChangeShapeType="1"/>
                </p:cNvSpPr>
                <p:nvPr/>
              </p:nvSpPr>
              <p:spPr bwMode="auto">
                <a:xfrm flipH="1">
                  <a:off x="10999788" y="85455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49" name="Line 700">
                  <a:extLst>
                    <a:ext uri="{FF2B5EF4-FFF2-40B4-BE49-F238E27FC236}">
                      <a16:creationId xmlns:a16="http://schemas.microsoft.com/office/drawing/2014/main" id="{39EE3926-77DC-E093-E7D8-BC75EBA043BC}"/>
                    </a:ext>
                  </a:extLst>
                </p:cNvPr>
                <p:cNvSpPr>
                  <a:spLocks noChangeShapeType="1"/>
                </p:cNvSpPr>
                <p:nvPr/>
              </p:nvSpPr>
              <p:spPr bwMode="auto">
                <a:xfrm>
                  <a:off x="11179175" y="8518525"/>
                  <a:ext cx="0" cy="52387"/>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sp>
              <p:nvSpPr>
                <p:cNvPr id="1450" name="Line 701">
                  <a:extLst>
                    <a:ext uri="{FF2B5EF4-FFF2-40B4-BE49-F238E27FC236}">
                      <a16:creationId xmlns:a16="http://schemas.microsoft.com/office/drawing/2014/main" id="{8D7CE390-5368-EBBD-164D-19F2B4416F1E}"/>
                    </a:ext>
                  </a:extLst>
                </p:cNvPr>
                <p:cNvSpPr>
                  <a:spLocks noChangeShapeType="1"/>
                </p:cNvSpPr>
                <p:nvPr/>
              </p:nvSpPr>
              <p:spPr bwMode="auto">
                <a:xfrm flipH="1">
                  <a:off x="11153775" y="8545513"/>
                  <a:ext cx="52388" cy="0"/>
                </a:xfrm>
                <a:prstGeom prst="line">
                  <a:avLst/>
                </a:prstGeom>
                <a:noFill/>
                <a:ln w="6350" cap="flat">
                  <a:solidFill>
                    <a:srgbClr val="4F74C8"/>
                  </a:solidFill>
                  <a:prstDash val="solid"/>
                  <a:miter lim="800000"/>
                  <a:headEnd/>
                  <a:tailEn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a:ln>
                      <a:noFill/>
                    </a:ln>
                    <a:solidFill>
                      <a:prstClr val="black"/>
                    </a:solidFill>
                    <a:effectLst/>
                    <a:uLnTx/>
                    <a:uFillTx/>
                    <a:latin typeface="Calibri"/>
                    <a:ea typeface="MS PGothic" charset="0"/>
                    <a:cs typeface="+mn-cs"/>
                  </a:endParaRPr>
                </a:p>
              </p:txBody>
            </p:sp>
          </p:grpSp>
          <p:grpSp>
            <p:nvGrpSpPr>
              <p:cNvPr id="1451" name="Group 1450">
                <a:extLst>
                  <a:ext uri="{FF2B5EF4-FFF2-40B4-BE49-F238E27FC236}">
                    <a16:creationId xmlns:a16="http://schemas.microsoft.com/office/drawing/2014/main" id="{8FA79977-147B-4E76-49F2-4A0C3BA9A4C8}"/>
                  </a:ext>
                </a:extLst>
              </p:cNvPr>
              <p:cNvGrpSpPr/>
              <p:nvPr/>
            </p:nvGrpSpPr>
            <p:grpSpPr>
              <a:xfrm>
                <a:off x="5909912" y="2486839"/>
                <a:ext cx="2164852" cy="320453"/>
                <a:chOff x="1136250" y="3156319"/>
                <a:chExt cx="1227034" cy="332016"/>
              </a:xfrm>
            </p:grpSpPr>
            <p:sp>
              <p:nvSpPr>
                <p:cNvPr id="1452" name="TextBox 1451">
                  <a:extLst>
                    <a:ext uri="{FF2B5EF4-FFF2-40B4-BE49-F238E27FC236}">
                      <a16:creationId xmlns:a16="http://schemas.microsoft.com/office/drawing/2014/main" id="{B5900960-30D2-5488-7509-A231ED9E3403}"/>
                    </a:ext>
                  </a:extLst>
                </p:cNvPr>
                <p:cNvSpPr txBox="1"/>
                <p:nvPr/>
              </p:nvSpPr>
              <p:spPr>
                <a:xfrm>
                  <a:off x="1383274" y="3156319"/>
                  <a:ext cx="980010" cy="175435"/>
                </a:xfrm>
                <a:prstGeom prst="rect">
                  <a:avLst/>
                </a:prstGeom>
                <a:noFill/>
              </p:spPr>
              <p:txBody>
                <a:bodyPr wrap="square" lIns="0" tIns="0" rIns="0" bIns="0" rtlCol="0"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Dato-</a:t>
                  </a:r>
                  <a:r>
                    <a:rPr kumimoji="0" lang="en-US" sz="1467" b="0" i="0" u="none" strike="noStrike" kern="0" cap="none" spc="0" normalizeH="0" baseline="0" noProof="0" dirty="0" err="1">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DXd</a:t>
                  </a:r>
                  <a:r>
                    <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 (n=365)</a:t>
                  </a:r>
                </a:p>
              </p:txBody>
            </p:sp>
            <p:sp>
              <p:nvSpPr>
                <p:cNvPr id="1453" name="TextBox 1452">
                  <a:extLst>
                    <a:ext uri="{FF2B5EF4-FFF2-40B4-BE49-F238E27FC236}">
                      <a16:creationId xmlns:a16="http://schemas.microsoft.com/office/drawing/2014/main" id="{EDA14DA4-7BDD-F8A0-F56B-6B44246C6032}"/>
                    </a:ext>
                  </a:extLst>
                </p:cNvPr>
                <p:cNvSpPr txBox="1"/>
                <p:nvPr/>
              </p:nvSpPr>
              <p:spPr>
                <a:xfrm>
                  <a:off x="1383276" y="3312900"/>
                  <a:ext cx="763832" cy="175435"/>
                </a:xfrm>
                <a:prstGeom prst="rect">
                  <a:avLst/>
                </a:prstGeom>
                <a:noFill/>
              </p:spPr>
              <p:txBody>
                <a:bodyPr wrap="square" lIns="0" tIns="0" rIns="0" bIns="0" rtlCol="0" anchor="ctr"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4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ICC (n=367)</a:t>
                  </a:r>
                </a:p>
              </p:txBody>
            </p:sp>
            <p:cxnSp>
              <p:nvCxnSpPr>
                <p:cNvPr id="1454" name="Straight Connector 1453">
                  <a:extLst>
                    <a:ext uri="{FF2B5EF4-FFF2-40B4-BE49-F238E27FC236}">
                      <a16:creationId xmlns:a16="http://schemas.microsoft.com/office/drawing/2014/main" id="{19E186F6-8CAF-204F-54EC-1D37DD4773D9}"/>
                    </a:ext>
                  </a:extLst>
                </p:cNvPr>
                <p:cNvCxnSpPr>
                  <a:cxnSpLocks/>
                </p:cNvCxnSpPr>
                <p:nvPr/>
              </p:nvCxnSpPr>
              <p:spPr>
                <a:xfrm>
                  <a:off x="1136250" y="3243168"/>
                  <a:ext cx="199549" cy="0"/>
                </a:xfrm>
                <a:prstGeom prst="line">
                  <a:avLst/>
                </a:prstGeom>
                <a:noFill/>
                <a:ln w="12700" cap="flat" cmpd="sng" algn="ctr">
                  <a:solidFill>
                    <a:srgbClr val="6E1E50"/>
                  </a:solidFill>
                  <a:prstDash val="solid"/>
                </a:ln>
                <a:effectLst/>
              </p:spPr>
            </p:cxnSp>
            <p:cxnSp>
              <p:nvCxnSpPr>
                <p:cNvPr id="1455" name="Straight Connector 1454">
                  <a:extLst>
                    <a:ext uri="{FF2B5EF4-FFF2-40B4-BE49-F238E27FC236}">
                      <a16:creationId xmlns:a16="http://schemas.microsoft.com/office/drawing/2014/main" id="{87140A4E-CB14-15B7-723E-CF913F0B1845}"/>
                    </a:ext>
                  </a:extLst>
                </p:cNvPr>
                <p:cNvCxnSpPr>
                  <a:cxnSpLocks/>
                </p:cNvCxnSpPr>
                <p:nvPr/>
              </p:nvCxnSpPr>
              <p:spPr>
                <a:xfrm>
                  <a:off x="1136250" y="3399750"/>
                  <a:ext cx="199549" cy="0"/>
                </a:xfrm>
                <a:prstGeom prst="line">
                  <a:avLst/>
                </a:prstGeom>
                <a:noFill/>
                <a:ln w="12700" cap="flat" cmpd="sng" algn="ctr">
                  <a:solidFill>
                    <a:srgbClr val="1E325F">
                      <a:lumMod val="60000"/>
                      <a:lumOff val="40000"/>
                    </a:srgbClr>
                  </a:solidFill>
                  <a:prstDash val="solid"/>
                </a:ln>
                <a:effectLst/>
              </p:spPr>
            </p:cxnSp>
          </p:grpSp>
        </p:grpSp>
        <p:grpSp>
          <p:nvGrpSpPr>
            <p:cNvPr id="1478" name="Group 1477">
              <a:extLst>
                <a:ext uri="{FF2B5EF4-FFF2-40B4-BE49-F238E27FC236}">
                  <a16:creationId xmlns:a16="http://schemas.microsoft.com/office/drawing/2014/main" id="{56FC6617-F4B0-AA2A-56A0-F989086CA77D}"/>
                </a:ext>
              </a:extLst>
            </p:cNvPr>
            <p:cNvGrpSpPr/>
            <p:nvPr/>
          </p:nvGrpSpPr>
          <p:grpSpPr>
            <a:xfrm>
              <a:off x="833145" y="3569470"/>
              <a:ext cx="5767126" cy="610673"/>
              <a:chOff x="833145" y="3542383"/>
              <a:chExt cx="5767126" cy="610673"/>
            </a:xfrm>
          </p:grpSpPr>
          <p:sp>
            <p:nvSpPr>
              <p:cNvPr id="1457" name="TextBox 1456">
                <a:extLst>
                  <a:ext uri="{FF2B5EF4-FFF2-40B4-BE49-F238E27FC236}">
                    <a16:creationId xmlns:a16="http://schemas.microsoft.com/office/drawing/2014/main" id="{C7224FBE-95CB-33B4-52A3-6CBA961E9D5C}"/>
                  </a:ext>
                </a:extLst>
              </p:cNvPr>
              <p:cNvSpPr txBox="1"/>
              <p:nvPr/>
            </p:nvSpPr>
            <p:spPr>
              <a:xfrm>
                <a:off x="833145" y="3542383"/>
                <a:ext cx="919977" cy="223091"/>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000000"/>
                    </a:solidFill>
                    <a:effectLst/>
                    <a:uLnTx/>
                    <a:uFillTx/>
                    <a:latin typeface="Arial"/>
                    <a:ea typeface="MS PGothic" charset="0"/>
                    <a:cs typeface="Arial"/>
                    <a:sym typeface="Arial"/>
                    <a:rtl val="0"/>
                  </a:rPr>
                  <a:t>Number at risk</a:t>
                </a:r>
              </a:p>
            </p:txBody>
          </p:sp>
          <p:sp>
            <p:nvSpPr>
              <p:cNvPr id="1458" name="TextBox 1457">
                <a:extLst>
                  <a:ext uri="{FF2B5EF4-FFF2-40B4-BE49-F238E27FC236}">
                    <a16:creationId xmlns:a16="http://schemas.microsoft.com/office/drawing/2014/main" id="{C6094096-2946-63BB-E4D8-0B3F19369EFC}"/>
                  </a:ext>
                </a:extLst>
              </p:cNvPr>
              <p:cNvSpPr txBox="1"/>
              <p:nvPr/>
            </p:nvSpPr>
            <p:spPr>
              <a:xfrm>
                <a:off x="1094321" y="3727197"/>
                <a:ext cx="663038" cy="223091"/>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6E1E50"/>
                    </a:solidFill>
                    <a:effectLst/>
                    <a:uLnTx/>
                    <a:uFillTx/>
                    <a:latin typeface="Arial"/>
                    <a:ea typeface="MS PGothic" charset="0"/>
                    <a:cs typeface="Arial"/>
                    <a:sym typeface="Arial"/>
                    <a:rtl val="0"/>
                  </a:rPr>
                  <a:t>Dato-</a:t>
                </a:r>
                <a:r>
                  <a:rPr kumimoji="0" lang="en-US" sz="1333" b="0" i="0" u="none" strike="noStrike" kern="1200" cap="none" spc="0" normalizeH="0" baseline="0" noProof="0" dirty="0" err="1">
                    <a:ln/>
                    <a:solidFill>
                      <a:srgbClr val="6E1E50"/>
                    </a:solidFill>
                    <a:effectLst/>
                    <a:uLnTx/>
                    <a:uFillTx/>
                    <a:latin typeface="Arial"/>
                    <a:ea typeface="MS PGothic" charset="0"/>
                    <a:cs typeface="Arial"/>
                    <a:sym typeface="Arial"/>
                    <a:rtl val="0"/>
                  </a:rPr>
                  <a:t>DXd</a:t>
                </a:r>
                <a:endParaRPr kumimoji="0" lang="en-US" sz="1333" b="0" i="0" u="none" strike="noStrike" kern="1200" cap="none" spc="0" normalizeH="0" baseline="0" noProof="0" dirty="0">
                  <a:ln/>
                  <a:solidFill>
                    <a:srgbClr val="6E1E50"/>
                  </a:solidFill>
                  <a:effectLst/>
                  <a:uLnTx/>
                  <a:uFillTx/>
                  <a:latin typeface="Arial"/>
                  <a:ea typeface="MS PGothic" charset="0"/>
                  <a:cs typeface="Arial"/>
                  <a:sym typeface="Arial"/>
                  <a:rtl val="0"/>
                </a:endParaRPr>
              </a:p>
            </p:txBody>
          </p:sp>
          <p:sp>
            <p:nvSpPr>
              <p:cNvPr id="1459" name="TextBox 1458">
                <a:extLst>
                  <a:ext uri="{FF2B5EF4-FFF2-40B4-BE49-F238E27FC236}">
                    <a16:creationId xmlns:a16="http://schemas.microsoft.com/office/drawing/2014/main" id="{D9F848DC-FF93-E155-B06B-13DAC351093B}"/>
                  </a:ext>
                </a:extLst>
              </p:cNvPr>
              <p:cNvSpPr txBox="1"/>
              <p:nvPr/>
            </p:nvSpPr>
            <p:spPr>
              <a:xfrm>
                <a:off x="1413377" y="3929965"/>
                <a:ext cx="340159" cy="223091"/>
              </a:xfrm>
              <a:prstGeom prst="rect">
                <a:avLst/>
              </a:prstGeom>
              <a:noFill/>
            </p:spPr>
            <p:txBody>
              <a:bodyPr wrap="none" rtlCol="0">
                <a:spAutoFit/>
              </a:bodyPr>
              <a:lstStyle/>
              <a:p>
                <a:pPr marL="0" marR="0" lvl="0" indent="0" algn="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4F74C8"/>
                    </a:solidFill>
                    <a:effectLst/>
                    <a:uLnTx/>
                    <a:uFillTx/>
                    <a:latin typeface="Arial"/>
                    <a:ea typeface="MS PGothic" charset="0"/>
                    <a:cs typeface="Arial"/>
                    <a:sym typeface="Arial"/>
                    <a:rtl val="0"/>
                  </a:rPr>
                  <a:t>ICC</a:t>
                </a:r>
              </a:p>
            </p:txBody>
          </p:sp>
          <p:grpSp>
            <p:nvGrpSpPr>
              <p:cNvPr id="1460" name="Graphic 69">
                <a:extLst>
                  <a:ext uri="{FF2B5EF4-FFF2-40B4-BE49-F238E27FC236}">
                    <a16:creationId xmlns:a16="http://schemas.microsoft.com/office/drawing/2014/main" id="{E4ECB41F-3F9E-F63B-C914-26689B25C987}"/>
                  </a:ext>
                </a:extLst>
              </p:cNvPr>
              <p:cNvGrpSpPr/>
              <p:nvPr/>
            </p:nvGrpSpPr>
            <p:grpSpPr>
              <a:xfrm>
                <a:off x="1685998" y="3727197"/>
                <a:ext cx="4914273" cy="223091"/>
                <a:chOff x="3265588" y="4733422"/>
                <a:chExt cx="4914273" cy="223091"/>
              </a:xfrm>
              <a:solidFill>
                <a:srgbClr val="000000"/>
              </a:solidFill>
            </p:grpSpPr>
            <p:sp>
              <p:nvSpPr>
                <p:cNvPr id="1461" name="TextBox 1460">
                  <a:extLst>
                    <a:ext uri="{FF2B5EF4-FFF2-40B4-BE49-F238E27FC236}">
                      <a16:creationId xmlns:a16="http://schemas.microsoft.com/office/drawing/2014/main" id="{E24009EB-8CE1-EA9F-29D5-901564D9D594}"/>
                    </a:ext>
                  </a:extLst>
                </p:cNvPr>
                <p:cNvSpPr txBox="1"/>
                <p:nvPr/>
              </p:nvSpPr>
              <p:spPr>
                <a:xfrm>
                  <a:off x="3265588" y="4733422"/>
                  <a:ext cx="332202"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6E1E50"/>
                      </a:solidFill>
                      <a:effectLst/>
                      <a:uLnTx/>
                      <a:uFillTx/>
                      <a:latin typeface="Arial"/>
                      <a:ea typeface="MS PGothic" charset="0"/>
                      <a:cs typeface="Arial"/>
                      <a:sym typeface="Arial"/>
                      <a:rtl val="0"/>
                    </a:rPr>
                    <a:t>365</a:t>
                  </a:r>
                </a:p>
              </p:txBody>
            </p:sp>
            <p:sp>
              <p:nvSpPr>
                <p:cNvPr id="1462" name="TextBox 1461">
                  <a:extLst>
                    <a:ext uri="{FF2B5EF4-FFF2-40B4-BE49-F238E27FC236}">
                      <a16:creationId xmlns:a16="http://schemas.microsoft.com/office/drawing/2014/main" id="{796DCD68-CBA5-F685-EC3F-D66D9AAB1EAB}"/>
                    </a:ext>
                  </a:extLst>
                </p:cNvPr>
                <p:cNvSpPr txBox="1"/>
                <p:nvPr/>
              </p:nvSpPr>
              <p:spPr>
                <a:xfrm>
                  <a:off x="7981813" y="4733422"/>
                  <a:ext cx="198048"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solidFill>
                        <a:srgbClr val="6E1E50"/>
                      </a:solidFill>
                      <a:effectLst/>
                      <a:uLnTx/>
                      <a:uFillTx/>
                      <a:latin typeface="Arial"/>
                      <a:ea typeface="MS PGothic" charset="0"/>
                      <a:cs typeface="Arial"/>
                      <a:sym typeface="Arial"/>
                      <a:rtl val="0"/>
                    </a:rPr>
                    <a:t>0</a:t>
                  </a:r>
                </a:p>
              </p:txBody>
            </p:sp>
            <p:sp>
              <p:nvSpPr>
                <p:cNvPr id="1463" name="TextBox 1462">
                  <a:extLst>
                    <a:ext uri="{FF2B5EF4-FFF2-40B4-BE49-F238E27FC236}">
                      <a16:creationId xmlns:a16="http://schemas.microsoft.com/office/drawing/2014/main" id="{6DDE1B4E-9F3B-4A4C-76A7-A068C7AD084B}"/>
                    </a:ext>
                  </a:extLst>
                </p:cNvPr>
                <p:cNvSpPr txBox="1"/>
                <p:nvPr/>
              </p:nvSpPr>
              <p:spPr>
                <a:xfrm>
                  <a:off x="7206821" y="4733422"/>
                  <a:ext cx="198048"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6E1E50"/>
                      </a:solidFill>
                      <a:effectLst/>
                      <a:uLnTx/>
                      <a:uFillTx/>
                      <a:latin typeface="Arial"/>
                      <a:ea typeface="MS PGothic" charset="0"/>
                      <a:cs typeface="Arial"/>
                      <a:sym typeface="Arial"/>
                      <a:rtl val="0"/>
                    </a:rPr>
                    <a:t>4</a:t>
                  </a:r>
                </a:p>
              </p:txBody>
            </p:sp>
            <p:sp>
              <p:nvSpPr>
                <p:cNvPr id="1464" name="TextBox 1463">
                  <a:extLst>
                    <a:ext uri="{FF2B5EF4-FFF2-40B4-BE49-F238E27FC236}">
                      <a16:creationId xmlns:a16="http://schemas.microsoft.com/office/drawing/2014/main" id="{E3009F39-C2CA-BB47-9181-4AC5BD20871B}"/>
                    </a:ext>
                  </a:extLst>
                </p:cNvPr>
                <p:cNvSpPr txBox="1"/>
                <p:nvPr/>
              </p:nvSpPr>
              <p:spPr>
                <a:xfrm>
                  <a:off x="6398690" y="4733422"/>
                  <a:ext cx="265124"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6E1E50"/>
                      </a:solidFill>
                      <a:effectLst/>
                      <a:uLnTx/>
                      <a:uFillTx/>
                      <a:latin typeface="Arial"/>
                      <a:ea typeface="MS PGothic" charset="0"/>
                      <a:cs typeface="Arial"/>
                      <a:sym typeface="Arial"/>
                      <a:rtl val="0"/>
                    </a:rPr>
                    <a:t>19</a:t>
                  </a:r>
                </a:p>
              </p:txBody>
            </p:sp>
            <p:sp>
              <p:nvSpPr>
                <p:cNvPr id="1465" name="TextBox 1464">
                  <a:extLst>
                    <a:ext uri="{FF2B5EF4-FFF2-40B4-BE49-F238E27FC236}">
                      <a16:creationId xmlns:a16="http://schemas.microsoft.com/office/drawing/2014/main" id="{BBCA9EBF-0837-8F62-4129-ADDB4F725C5F}"/>
                    </a:ext>
                  </a:extLst>
                </p:cNvPr>
                <p:cNvSpPr txBox="1"/>
                <p:nvPr/>
              </p:nvSpPr>
              <p:spPr>
                <a:xfrm>
                  <a:off x="5624370" y="4733422"/>
                  <a:ext cx="265124"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6E1E50"/>
                      </a:solidFill>
                      <a:effectLst/>
                      <a:uLnTx/>
                      <a:uFillTx/>
                      <a:latin typeface="Arial"/>
                      <a:ea typeface="MS PGothic" charset="0"/>
                      <a:cs typeface="Arial"/>
                      <a:sym typeface="Arial"/>
                      <a:rtl val="0"/>
                    </a:rPr>
                    <a:t>74</a:t>
                  </a:r>
                </a:p>
              </p:txBody>
            </p:sp>
            <p:sp>
              <p:nvSpPr>
                <p:cNvPr id="1466" name="TextBox 1465">
                  <a:extLst>
                    <a:ext uri="{FF2B5EF4-FFF2-40B4-BE49-F238E27FC236}">
                      <a16:creationId xmlns:a16="http://schemas.microsoft.com/office/drawing/2014/main" id="{F70239BB-0351-C935-DC78-8F283D483E62}"/>
                    </a:ext>
                  </a:extLst>
                </p:cNvPr>
                <p:cNvSpPr txBox="1"/>
                <p:nvPr/>
              </p:nvSpPr>
              <p:spPr>
                <a:xfrm>
                  <a:off x="4815568" y="4733422"/>
                  <a:ext cx="332202"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6E1E50"/>
                      </a:solidFill>
                      <a:effectLst/>
                      <a:uLnTx/>
                      <a:uFillTx/>
                      <a:latin typeface="Arial"/>
                      <a:ea typeface="MS PGothic" charset="0"/>
                      <a:cs typeface="Arial"/>
                      <a:sym typeface="Arial"/>
                      <a:rtl val="0"/>
                    </a:rPr>
                    <a:t>185</a:t>
                  </a:r>
                </a:p>
              </p:txBody>
            </p:sp>
            <p:sp>
              <p:nvSpPr>
                <p:cNvPr id="1467" name="TextBox 1466">
                  <a:extLst>
                    <a:ext uri="{FF2B5EF4-FFF2-40B4-BE49-F238E27FC236}">
                      <a16:creationId xmlns:a16="http://schemas.microsoft.com/office/drawing/2014/main" id="{BE14F9A9-61AC-3C0F-549A-BE3A933D72E1}"/>
                    </a:ext>
                  </a:extLst>
                </p:cNvPr>
                <p:cNvSpPr txBox="1"/>
                <p:nvPr/>
              </p:nvSpPr>
              <p:spPr>
                <a:xfrm>
                  <a:off x="4040578" y="4733422"/>
                  <a:ext cx="332202"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6E1E50"/>
                      </a:solidFill>
                      <a:effectLst/>
                      <a:uLnTx/>
                      <a:uFillTx/>
                      <a:latin typeface="Arial"/>
                      <a:ea typeface="MS PGothic" charset="0"/>
                      <a:cs typeface="Arial"/>
                      <a:sym typeface="Arial"/>
                      <a:rtl val="0"/>
                    </a:rPr>
                    <a:t>272</a:t>
                  </a:r>
                </a:p>
              </p:txBody>
            </p:sp>
          </p:grpSp>
          <p:grpSp>
            <p:nvGrpSpPr>
              <p:cNvPr id="1468" name="Graphic 69">
                <a:extLst>
                  <a:ext uri="{FF2B5EF4-FFF2-40B4-BE49-F238E27FC236}">
                    <a16:creationId xmlns:a16="http://schemas.microsoft.com/office/drawing/2014/main" id="{1DB86932-5CF3-AE2C-38EA-FF1CEFF19C57}"/>
                  </a:ext>
                </a:extLst>
              </p:cNvPr>
              <p:cNvGrpSpPr/>
              <p:nvPr/>
            </p:nvGrpSpPr>
            <p:grpSpPr>
              <a:xfrm>
                <a:off x="1685998" y="3929965"/>
                <a:ext cx="4914273" cy="223091"/>
                <a:chOff x="3265588" y="4936190"/>
                <a:chExt cx="4914273" cy="223091"/>
              </a:xfrm>
              <a:solidFill>
                <a:srgbClr val="000000"/>
              </a:solidFill>
            </p:grpSpPr>
            <p:sp>
              <p:nvSpPr>
                <p:cNvPr id="1469" name="TextBox 1468">
                  <a:extLst>
                    <a:ext uri="{FF2B5EF4-FFF2-40B4-BE49-F238E27FC236}">
                      <a16:creationId xmlns:a16="http://schemas.microsoft.com/office/drawing/2014/main" id="{0674ACD7-7349-FE00-4781-096BAD7818A1}"/>
                    </a:ext>
                  </a:extLst>
                </p:cNvPr>
                <p:cNvSpPr txBox="1"/>
                <p:nvPr/>
              </p:nvSpPr>
              <p:spPr>
                <a:xfrm>
                  <a:off x="3265588" y="4936190"/>
                  <a:ext cx="332202"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4F74C8"/>
                      </a:solidFill>
                      <a:effectLst/>
                      <a:uLnTx/>
                      <a:uFillTx/>
                      <a:latin typeface="Arial"/>
                      <a:ea typeface="MS PGothic" charset="0"/>
                      <a:cs typeface="Arial"/>
                      <a:sym typeface="Arial"/>
                      <a:rtl val="0"/>
                    </a:rPr>
                    <a:t>367</a:t>
                  </a:r>
                </a:p>
              </p:txBody>
            </p:sp>
            <p:sp>
              <p:nvSpPr>
                <p:cNvPr id="1470" name="TextBox 1469">
                  <a:extLst>
                    <a:ext uri="{FF2B5EF4-FFF2-40B4-BE49-F238E27FC236}">
                      <a16:creationId xmlns:a16="http://schemas.microsoft.com/office/drawing/2014/main" id="{DF54B712-0ADA-A94F-3270-3447A1AA44BB}"/>
                    </a:ext>
                  </a:extLst>
                </p:cNvPr>
                <p:cNvSpPr txBox="1"/>
                <p:nvPr/>
              </p:nvSpPr>
              <p:spPr>
                <a:xfrm>
                  <a:off x="7981813" y="4936190"/>
                  <a:ext cx="198048"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solidFill>
                        <a:srgbClr val="4F74C8"/>
                      </a:solidFill>
                      <a:effectLst/>
                      <a:uLnTx/>
                      <a:uFillTx/>
                      <a:latin typeface="Arial"/>
                      <a:ea typeface="MS PGothic" charset="0"/>
                      <a:cs typeface="Arial"/>
                      <a:sym typeface="Arial"/>
                      <a:rtl val="0"/>
                    </a:rPr>
                    <a:t>0</a:t>
                  </a:r>
                </a:p>
              </p:txBody>
            </p:sp>
            <p:sp>
              <p:nvSpPr>
                <p:cNvPr id="1471" name="TextBox 1470">
                  <a:extLst>
                    <a:ext uri="{FF2B5EF4-FFF2-40B4-BE49-F238E27FC236}">
                      <a16:creationId xmlns:a16="http://schemas.microsoft.com/office/drawing/2014/main" id="{AE78844C-9877-1BBC-688F-6985558F602F}"/>
                    </a:ext>
                  </a:extLst>
                </p:cNvPr>
                <p:cNvSpPr txBox="1"/>
                <p:nvPr/>
              </p:nvSpPr>
              <p:spPr>
                <a:xfrm>
                  <a:off x="7206821" y="4936190"/>
                  <a:ext cx="198048"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4F74C8"/>
                      </a:solidFill>
                      <a:effectLst/>
                      <a:uLnTx/>
                      <a:uFillTx/>
                      <a:latin typeface="Arial"/>
                      <a:ea typeface="MS PGothic" charset="0"/>
                      <a:cs typeface="Arial"/>
                      <a:sym typeface="Arial"/>
                      <a:rtl val="0"/>
                    </a:rPr>
                    <a:t>2</a:t>
                  </a:r>
                </a:p>
              </p:txBody>
            </p:sp>
            <p:sp>
              <p:nvSpPr>
                <p:cNvPr id="1472" name="TextBox 1471">
                  <a:extLst>
                    <a:ext uri="{FF2B5EF4-FFF2-40B4-BE49-F238E27FC236}">
                      <a16:creationId xmlns:a16="http://schemas.microsoft.com/office/drawing/2014/main" id="{84269984-A5C3-BC53-9019-DBDD58C555F3}"/>
                    </a:ext>
                  </a:extLst>
                </p:cNvPr>
                <p:cNvSpPr txBox="1"/>
                <p:nvPr/>
              </p:nvSpPr>
              <p:spPr>
                <a:xfrm>
                  <a:off x="6403193" y="4936190"/>
                  <a:ext cx="256120"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4F74C8"/>
                      </a:solidFill>
                      <a:effectLst/>
                      <a:uLnTx/>
                      <a:uFillTx/>
                      <a:latin typeface="Arial"/>
                      <a:ea typeface="MS PGothic" charset="0"/>
                      <a:cs typeface="Arial"/>
                      <a:sym typeface="Arial"/>
                      <a:rtl val="0"/>
                    </a:rPr>
                    <a:t>11</a:t>
                  </a:r>
                </a:p>
              </p:txBody>
            </p:sp>
            <p:sp>
              <p:nvSpPr>
                <p:cNvPr id="1473" name="TextBox 1472">
                  <a:extLst>
                    <a:ext uri="{FF2B5EF4-FFF2-40B4-BE49-F238E27FC236}">
                      <a16:creationId xmlns:a16="http://schemas.microsoft.com/office/drawing/2014/main" id="{7BC16E64-F4FB-C096-5F6B-4E2D9C33AE6E}"/>
                    </a:ext>
                  </a:extLst>
                </p:cNvPr>
                <p:cNvSpPr txBox="1"/>
                <p:nvPr/>
              </p:nvSpPr>
              <p:spPr>
                <a:xfrm>
                  <a:off x="5623700" y="4936190"/>
                  <a:ext cx="265124"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4F74C8"/>
                      </a:solidFill>
                      <a:effectLst/>
                      <a:uLnTx/>
                      <a:uFillTx/>
                      <a:latin typeface="Arial"/>
                      <a:ea typeface="MS PGothic" charset="0"/>
                      <a:cs typeface="Arial"/>
                      <a:sym typeface="Arial"/>
                      <a:rtl val="0"/>
                    </a:rPr>
                    <a:t>43</a:t>
                  </a:r>
                </a:p>
              </p:txBody>
            </p:sp>
            <p:sp>
              <p:nvSpPr>
                <p:cNvPr id="1474" name="TextBox 1473">
                  <a:extLst>
                    <a:ext uri="{FF2B5EF4-FFF2-40B4-BE49-F238E27FC236}">
                      <a16:creationId xmlns:a16="http://schemas.microsoft.com/office/drawing/2014/main" id="{FF7AE04B-1906-C7D9-BFD4-D0E2757299CB}"/>
                    </a:ext>
                  </a:extLst>
                </p:cNvPr>
                <p:cNvSpPr txBox="1"/>
                <p:nvPr/>
              </p:nvSpPr>
              <p:spPr>
                <a:xfrm>
                  <a:off x="4820070" y="4936190"/>
                  <a:ext cx="323197"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4F74C8"/>
                      </a:solidFill>
                      <a:effectLst/>
                      <a:uLnTx/>
                      <a:uFillTx/>
                      <a:latin typeface="Arial"/>
                      <a:ea typeface="MS PGothic" charset="0"/>
                      <a:cs typeface="Arial"/>
                      <a:sym typeface="Arial"/>
                      <a:rtl val="0"/>
                    </a:rPr>
                    <a:t>110</a:t>
                  </a:r>
                </a:p>
              </p:txBody>
            </p:sp>
            <p:sp>
              <p:nvSpPr>
                <p:cNvPr id="1475" name="TextBox 1474">
                  <a:extLst>
                    <a:ext uri="{FF2B5EF4-FFF2-40B4-BE49-F238E27FC236}">
                      <a16:creationId xmlns:a16="http://schemas.microsoft.com/office/drawing/2014/main" id="{EA1E7170-D91F-EBD2-B625-D7BE49360822}"/>
                    </a:ext>
                  </a:extLst>
                </p:cNvPr>
                <p:cNvSpPr txBox="1"/>
                <p:nvPr/>
              </p:nvSpPr>
              <p:spPr>
                <a:xfrm>
                  <a:off x="4040577" y="4936190"/>
                  <a:ext cx="332201" cy="223091"/>
                </a:xfrm>
                <a:prstGeom prst="rect">
                  <a:avLst/>
                </a:prstGeom>
                <a:noFill/>
              </p:spPr>
              <p:txBody>
                <a:bodyPr wrap="non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solidFill>
                        <a:srgbClr val="4F74C8"/>
                      </a:solidFill>
                      <a:effectLst/>
                      <a:uLnTx/>
                      <a:uFillTx/>
                      <a:latin typeface="Arial"/>
                      <a:ea typeface="MS PGothic" charset="0"/>
                      <a:cs typeface="Arial"/>
                      <a:sym typeface="Arial"/>
                      <a:rtl val="0"/>
                    </a:rPr>
                    <a:t>216</a:t>
                  </a:r>
                </a:p>
              </p:txBody>
            </p:sp>
          </p:grpSp>
        </p:grpSp>
      </p:grpSp>
      <p:sp>
        <p:nvSpPr>
          <p:cNvPr id="7" name="TextBox 6">
            <a:extLst>
              <a:ext uri="{FF2B5EF4-FFF2-40B4-BE49-F238E27FC236}">
                <a16:creationId xmlns:a16="http://schemas.microsoft.com/office/drawing/2014/main" id="{6F8629CA-A903-AFB5-0A41-2BD314B32A64}"/>
              </a:ext>
            </a:extLst>
          </p:cNvPr>
          <p:cNvSpPr txBox="1"/>
          <p:nvPr/>
        </p:nvSpPr>
        <p:spPr>
          <a:xfrm>
            <a:off x="8685669"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26660073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01C17D-A5EA-244B-A1BC-150292E23A31}"/>
              </a:ext>
            </a:extLst>
          </p:cNvPr>
          <p:cNvSpPr>
            <a:spLocks noGrp="1"/>
          </p:cNvSpPr>
          <p:nvPr>
            <p:ph type="title"/>
          </p:nvPr>
        </p:nvSpPr>
        <p:spPr>
          <a:xfrm>
            <a:off x="607182" y="-112936"/>
            <a:ext cx="11252201" cy="949648"/>
          </a:xfrm>
        </p:spPr>
        <p:txBody>
          <a:bodyPr/>
          <a:lstStyle/>
          <a:p>
            <a:r>
              <a:rPr lang="en-US" sz="3200" b="1" dirty="0"/>
              <a:t>TROPION-Breast01: Adverse Events of Clinical Interest</a:t>
            </a:r>
          </a:p>
        </p:txBody>
      </p:sp>
      <p:sp>
        <p:nvSpPr>
          <p:cNvPr id="4" name="TextBox 3">
            <a:extLst>
              <a:ext uri="{FF2B5EF4-FFF2-40B4-BE49-F238E27FC236}">
                <a16:creationId xmlns:a16="http://schemas.microsoft.com/office/drawing/2014/main" id="{74639F45-A543-8E66-8415-F1BC0399D7A7}"/>
              </a:ext>
            </a:extLst>
          </p:cNvPr>
          <p:cNvSpPr txBox="1"/>
          <p:nvPr/>
        </p:nvSpPr>
        <p:spPr>
          <a:xfrm>
            <a:off x="1" y="6438860"/>
            <a:ext cx="12191999" cy="318100"/>
          </a:xfrm>
          <a:prstGeom prst="rect">
            <a:avLst/>
          </a:prstGeom>
          <a:noFill/>
        </p:spPr>
        <p:txBody>
          <a:bodyPr wrap="square">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Calibri"/>
                <a:ea typeface="MS PGothic" charset="0"/>
                <a:cs typeface="+mn-cs"/>
              </a:rPr>
              <a:t>San Antonio Breast Cancer Symposium</a:t>
            </a:r>
            <a:r>
              <a:rPr kumimoji="0" lang="en-US" sz="1467" b="0" i="0" u="none" strike="noStrike" kern="1200" cap="none" spc="0" normalizeH="0" baseline="0" noProof="0" dirty="0">
                <a:ln>
                  <a:noFill/>
                </a:ln>
                <a:solidFill>
                  <a:prstClr val="white"/>
                </a:solidFill>
                <a:effectLst/>
                <a:uLnTx/>
                <a:uFillTx/>
                <a:latin typeface="Calibri"/>
                <a:ea typeface="MS PGothic" charset="0"/>
                <a:cs typeface="+mn-cs"/>
              </a:rPr>
              <a:t>®  |  </a:t>
            </a:r>
            <a:r>
              <a:rPr kumimoji="0" lang="en-US" sz="1467" b="1" i="0" u="none" strike="noStrike" kern="1200" cap="none" spc="0" normalizeH="0" baseline="0" noProof="0" dirty="0">
                <a:ln>
                  <a:noFill/>
                </a:ln>
                <a:solidFill>
                  <a:prstClr val="white"/>
                </a:solidFill>
                <a:effectLst/>
                <a:uLnTx/>
                <a:uFillTx/>
                <a:latin typeface="Calibri"/>
                <a:ea typeface="MS PGothic" charset="0"/>
                <a:cs typeface="+mn-cs"/>
              </a:rPr>
              <a:t>@SABCSSanAntonio</a:t>
            </a:r>
          </a:p>
        </p:txBody>
      </p:sp>
      <p:sp>
        <p:nvSpPr>
          <p:cNvPr id="10" name="TextBox 9">
            <a:extLst>
              <a:ext uri="{FF2B5EF4-FFF2-40B4-BE49-F238E27FC236}">
                <a16:creationId xmlns:a16="http://schemas.microsoft.com/office/drawing/2014/main" id="{D41ED3C2-3C5F-AE5F-E28F-DC864B11C973}"/>
              </a:ext>
            </a:extLst>
          </p:cNvPr>
          <p:cNvSpPr txBox="1"/>
          <p:nvPr/>
        </p:nvSpPr>
        <p:spPr>
          <a:xfrm>
            <a:off x="314367" y="5435035"/>
            <a:ext cx="11545015" cy="892937"/>
          </a:xfrm>
          <a:prstGeom prst="rect">
            <a:avLst/>
          </a:prstGeom>
          <a:noFill/>
        </p:spPr>
        <p:txBody>
          <a:bodyPr wrap="squar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US" sz="8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*Neutropenia includes the preferred terms neutropenia and neutrophil count decreased. Treatment-related febrile neutropenia occurred in 0 patients in the Dato-DXd arm and 8 patients (2.3%; all grade ≥3) in the ICC arm. </a:t>
            </a: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67"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Administered after discontinuation of study treatment. </a:t>
            </a:r>
            <a:br>
              <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br>
            <a:r>
              <a:rPr kumimoji="0" lang="en-US" sz="867" b="0" i="0" u="none" strike="noStrike" kern="1200" cap="none" spc="0" normalizeH="0" baseline="3000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t>
            </a:r>
            <a:r>
              <a:rPr kumimoji="0" lang="en-GB"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rPr>
              <a:t>As part of the Oral Care Protocol specified in the study protocol, daily use of prophylaxis with a steroid-containing mouthwash (e.g., dexamethasone oral solution or a similar mouthwash regimen using an alternative steroid advocated by institutional/local guidelines) was highly recommended.</a:t>
            </a:r>
            <a:endPar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867" b="0" i="0" u="none" strike="noStrike" kern="0" cap="none" spc="0" normalizeH="0" baseline="0" noProof="0" dirty="0">
                <a:ln>
                  <a:noFill/>
                </a:ln>
                <a:solidFill>
                  <a:srgbClr val="000000"/>
                </a:solidFill>
                <a:effectLst/>
                <a:uLnTx/>
                <a:uFillTx/>
                <a:latin typeface="Arial" panose="020B0604020202020204" pitchFamily="34" charset="0"/>
                <a:ea typeface="MS PGothic" charset="0"/>
                <a:cs typeface="Arial" panose="020B0604020202020204" pitchFamily="34" charset="0"/>
                <a:sym typeface="Arial"/>
              </a:rPr>
              <a:t>G-CSF, granulocyte colony stimulating factor. </a:t>
            </a:r>
            <a:endParaRPr kumimoji="0" lang="en-US" sz="867" b="0" i="0" u="none" strike="noStrike" kern="1200" cap="none" spc="0" normalizeH="0" baseline="0" noProof="0" dirty="0">
              <a:ln>
                <a:noFill/>
              </a:ln>
              <a:solidFill>
                <a:prstClr val="black"/>
              </a:solidFill>
              <a:effectLst/>
              <a:uLnTx/>
              <a:uFillTx/>
              <a:latin typeface="Arial" panose="020B0604020202020204" pitchFamily="34" charset="0"/>
              <a:ea typeface="MS PGothic" charset="0"/>
              <a:cs typeface="Arial" panose="020B0604020202020204" pitchFamily="34" charset="0"/>
            </a:endParaRPr>
          </a:p>
        </p:txBody>
      </p:sp>
      <p:graphicFrame>
        <p:nvGraphicFramePr>
          <p:cNvPr id="5" name="Table 4">
            <a:extLst>
              <a:ext uri="{FF2B5EF4-FFF2-40B4-BE49-F238E27FC236}">
                <a16:creationId xmlns:a16="http://schemas.microsoft.com/office/drawing/2014/main" id="{A63D7BF2-0438-8E9E-123D-EB62015A8AD3}"/>
              </a:ext>
            </a:extLst>
          </p:cNvPr>
          <p:cNvGraphicFramePr>
            <a:graphicFrameLocks noGrp="1"/>
          </p:cNvGraphicFramePr>
          <p:nvPr/>
        </p:nvGraphicFramePr>
        <p:xfrm>
          <a:off x="438719" y="1329043"/>
          <a:ext cx="5520000" cy="4231420"/>
        </p:xfrm>
        <a:graphic>
          <a:graphicData uri="http://schemas.openxmlformats.org/drawingml/2006/table">
            <a:tbl>
              <a:tblPr firstRow="1" bandRow="1"/>
              <a:tblGrid>
                <a:gridCol w="3024000">
                  <a:extLst>
                    <a:ext uri="{9D8B030D-6E8A-4147-A177-3AD203B41FA5}">
                      <a16:colId xmlns:a16="http://schemas.microsoft.com/office/drawing/2014/main" val="1196419341"/>
                    </a:ext>
                  </a:extLst>
                </a:gridCol>
                <a:gridCol w="1248000">
                  <a:extLst>
                    <a:ext uri="{9D8B030D-6E8A-4147-A177-3AD203B41FA5}">
                      <a16:colId xmlns:a16="http://schemas.microsoft.com/office/drawing/2014/main" val="3468723691"/>
                    </a:ext>
                  </a:extLst>
                </a:gridCol>
                <a:gridCol w="1248000">
                  <a:extLst>
                    <a:ext uri="{9D8B030D-6E8A-4147-A177-3AD203B41FA5}">
                      <a16:colId xmlns:a16="http://schemas.microsoft.com/office/drawing/2014/main" val="3701918551"/>
                    </a:ext>
                  </a:extLst>
                </a:gridCol>
              </a:tblGrid>
              <a:tr h="67200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nSpc>
                          <a:spcPct val="100000"/>
                        </a:lnSpc>
                        <a:spcBef>
                          <a:spcPts val="0"/>
                        </a:spcBef>
                        <a:spcAft>
                          <a:spcPts val="0"/>
                        </a:spcAft>
                      </a:pPr>
                      <a:r>
                        <a:rPr lang="en-GB" sz="1600" b="1" dirty="0">
                          <a:solidFill>
                            <a:schemeClr val="tx1"/>
                          </a:solidFill>
                          <a:latin typeface="Arial" panose="020B0604020202020204" pitchFamily="34" charset="0"/>
                          <a:cs typeface="Arial" panose="020B0604020202020204" pitchFamily="34" charset="0"/>
                        </a:rPr>
                        <a:t>Neutropenia*</a:t>
                      </a:r>
                    </a:p>
                  </a:txBody>
                  <a:tcPr marL="60960" marR="6096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600" dirty="0">
                          <a:solidFill>
                            <a:schemeClr val="bg1"/>
                          </a:solidFill>
                          <a:latin typeface="Arial" panose="020B0604020202020204" pitchFamily="34" charset="0"/>
                          <a:cs typeface="Arial" panose="020B0604020202020204" pitchFamily="34" charset="0"/>
                        </a:rPr>
                        <a:t>Dato-DXd </a:t>
                      </a:r>
                      <a:br>
                        <a:rPr lang="en-GB" sz="1600"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(n=360)</a:t>
                      </a:r>
                    </a:p>
                  </a:txBody>
                  <a:tcPr marL="60960" marR="609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GB" sz="1600" dirty="0">
                          <a:solidFill>
                            <a:schemeClr val="bg1"/>
                          </a:solidFill>
                          <a:latin typeface="Arial" panose="020B0604020202020204" pitchFamily="34" charset="0"/>
                          <a:cs typeface="Arial" panose="020B0604020202020204" pitchFamily="34" charset="0"/>
                        </a:rPr>
                        <a:t>ICC </a:t>
                      </a:r>
                      <a:br>
                        <a:rPr lang="en-GB" sz="1600" dirty="0">
                          <a:solidFill>
                            <a:schemeClr val="bg1"/>
                          </a:solidFill>
                          <a:latin typeface="Arial" panose="020B0604020202020204" pitchFamily="34" charset="0"/>
                          <a:cs typeface="Arial" panose="020B0604020202020204" pitchFamily="34" charset="0"/>
                        </a:rPr>
                      </a:br>
                      <a:r>
                        <a:rPr lang="en-GB" sz="1600" dirty="0">
                          <a:solidFill>
                            <a:schemeClr val="bg1"/>
                          </a:solidFill>
                          <a:latin typeface="Arial" panose="020B0604020202020204" pitchFamily="34" charset="0"/>
                          <a:cs typeface="Arial" panose="020B0604020202020204" pitchFamily="34" charset="0"/>
                        </a:rPr>
                        <a:t>(n=351)</a:t>
                      </a:r>
                    </a:p>
                  </a:txBody>
                  <a:tcPr marL="60960" marR="6096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E325F">
                        <a:lumMod val="60000"/>
                        <a:lumOff val="40000"/>
                      </a:srgbClr>
                    </a:solidFill>
                  </a:tcPr>
                </a:tc>
                <a:extLst>
                  <a:ext uri="{0D108BD9-81ED-4DB2-BD59-A6C34878D82A}">
                    <a16:rowId xmlns:a16="http://schemas.microsoft.com/office/drawing/2014/main" val="2504197193"/>
                  </a:ext>
                </a:extLst>
              </a:tr>
              <a:tr h="381855">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1" dirty="0">
                          <a:solidFill>
                            <a:schemeClr val="tx1"/>
                          </a:solidFill>
                          <a:latin typeface="Arial" panose="020B0604020202020204" pitchFamily="34" charset="0"/>
                          <a:cs typeface="Arial" panose="020B0604020202020204" pitchFamily="34" charset="0"/>
                        </a:rPr>
                        <a:t>Treatment-related neutropenia*, n (%)</a:t>
                      </a:r>
                    </a:p>
                  </a:txBody>
                  <a:tcPr marL="60960" marR="609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dirty="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dirty="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61783267"/>
                  </a:ext>
                </a:extLst>
              </a:tr>
              <a:tr h="4064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0" dirty="0">
                          <a:solidFill>
                            <a:schemeClr val="tx1"/>
                          </a:solidFill>
                          <a:latin typeface="Arial" panose="020B0604020202020204" pitchFamily="34" charset="0"/>
                          <a:cs typeface="Arial" panose="020B0604020202020204" pitchFamily="34" charset="0"/>
                        </a:rPr>
                        <a:t>Any grade</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algn="ctr">
                        <a:lnSpc>
                          <a:spcPct val="107000"/>
                        </a:lnSpc>
                        <a:spcBef>
                          <a:spcPts val="285"/>
                        </a:spcBef>
                        <a:spcAft>
                          <a:spcPts val="285"/>
                        </a:spcAft>
                      </a:pPr>
                      <a:r>
                        <a:rPr lang="en-US"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39 (11)</a:t>
                      </a:r>
                    </a:p>
                  </a:txBody>
                  <a:tcPr marL="162560" marR="162560" marT="81280" marB="8128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149 (42)</a:t>
                      </a:r>
                    </a:p>
                  </a:txBody>
                  <a:tcPr marL="162560" marR="162560" marT="81280" marB="812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38549836"/>
                  </a:ext>
                </a:extLst>
              </a:tr>
              <a:tr h="40640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b="0" dirty="0">
                          <a:solidFill>
                            <a:schemeClr val="tx1"/>
                          </a:solidFill>
                          <a:latin typeface="Arial" panose="020B0604020202020204" pitchFamily="34" charset="0"/>
                          <a:cs typeface="Arial" panose="020B0604020202020204" pitchFamily="34" charset="0"/>
                        </a:rPr>
                        <a:t>    Grade ≥3</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0" i="0" u="none" strike="noStrike" cap="none" baseline="0" dirty="0">
                          <a:solidFill>
                            <a:schemeClr val="dk1"/>
                          </a:solidFill>
                          <a:latin typeface="Arial" panose="020B0604020202020204" pitchFamily="34" charset="0"/>
                          <a:ea typeface="+mn-ea"/>
                          <a:cs typeface="Arial" panose="020B0604020202020204" pitchFamily="34" charset="0"/>
                          <a:sym typeface="Arial"/>
                        </a:rPr>
                        <a:t>4 (1)</a:t>
                      </a:r>
                      <a:endParaRPr lang="en-US"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62560" marR="162560" marT="81280" marB="8128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0" i="0" u="none" strike="noStrike" cap="none" baseline="0" dirty="0">
                          <a:solidFill>
                            <a:schemeClr val="dk1"/>
                          </a:solidFill>
                          <a:latin typeface="Arial" panose="020B0604020202020204" pitchFamily="34" charset="0"/>
                          <a:ea typeface="+mn-ea"/>
                          <a:cs typeface="Arial" panose="020B0604020202020204" pitchFamily="34" charset="0"/>
                          <a:sym typeface="Arial"/>
                        </a:rPr>
                        <a:t>108 (31)</a:t>
                      </a:r>
                      <a:endParaRPr lang="en-US" sz="1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a:txBody>
                  <a:tcPr marL="162560" marR="162560" marT="81280" marB="812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39070267"/>
                  </a:ext>
                </a:extLst>
              </a:tr>
              <a:tr h="38185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Leading to dose interruption</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60 (17)</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36537271"/>
                  </a:ext>
                </a:extLst>
              </a:tr>
              <a:tr h="38185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Leading to dose reduction</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45 (13)</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95095390"/>
                  </a:ext>
                </a:extLst>
              </a:tr>
              <a:tr h="38185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Leading to dose discontinuation</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7132826"/>
                  </a:ext>
                </a:extLst>
              </a:tr>
              <a:tr h="4064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600" b="1" dirty="0">
                          <a:solidFill>
                            <a:schemeClr val="tx1"/>
                          </a:solidFill>
                          <a:latin typeface="Arial" panose="020B0604020202020204" pitchFamily="34" charset="0"/>
                          <a:cs typeface="Arial" panose="020B0604020202020204" pitchFamily="34" charset="0"/>
                        </a:rPr>
                        <a:t>G-CSF usage, n (%)</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endParaRPr lang="en-US" sz="1600" b="0" i="0" dirty="0">
                        <a:solidFill>
                          <a:srgbClr val="000000"/>
                        </a:solidFill>
                        <a:effectLst/>
                        <a:latin typeface="Arial" panose="020B0604020202020204" pitchFamily="34" charset="0"/>
                        <a:cs typeface="Arial" panose="020B0604020202020204" pitchFamily="34" charset="0"/>
                      </a:endParaRPr>
                    </a:p>
                  </a:txBody>
                  <a:tcPr marL="162560" marR="162560" marT="81280" marB="8128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endParaRPr lang="en-US" sz="1600" b="0" i="0" dirty="0">
                        <a:solidFill>
                          <a:srgbClr val="000000"/>
                        </a:solidFill>
                        <a:effectLst/>
                        <a:latin typeface="Arial" panose="020B0604020202020204" pitchFamily="34" charset="0"/>
                        <a:cs typeface="Arial" panose="020B0604020202020204" pitchFamily="34" charset="0"/>
                      </a:endParaRPr>
                    </a:p>
                  </a:txBody>
                  <a:tcPr marL="162560" marR="162560" marT="81280" marB="812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19686276"/>
                  </a:ext>
                </a:extLst>
              </a:tr>
              <a:tr h="406400">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    On treatment</a:t>
                      </a:r>
                      <a:endParaRPr lang="en-GB" sz="1600" b="0" dirty="0">
                        <a:solidFill>
                          <a:schemeClr val="tx1"/>
                        </a:solidFill>
                        <a:latin typeface="Arial" panose="020B0604020202020204" pitchFamily="34" charset="0"/>
                        <a:cs typeface="Arial" panose="020B0604020202020204" pitchFamily="34" charset="0"/>
                      </a:endParaRP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r>
                        <a:rPr lang="en-US" sz="1600" b="0" i="0" dirty="0">
                          <a:solidFill>
                            <a:srgbClr val="000000"/>
                          </a:solidFill>
                          <a:effectLst/>
                          <a:latin typeface="Arial" panose="020B0604020202020204" pitchFamily="34" charset="0"/>
                          <a:cs typeface="Arial" panose="020B0604020202020204" pitchFamily="34" charset="0"/>
                        </a:rPr>
                        <a:t>10 (3)</a:t>
                      </a:r>
                    </a:p>
                  </a:txBody>
                  <a:tcPr marL="162560" marR="162560" marT="81280" marB="8128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base"/>
                      <a:r>
                        <a:rPr lang="en-US" sz="1600" b="0" i="0" dirty="0">
                          <a:solidFill>
                            <a:srgbClr val="000000"/>
                          </a:solidFill>
                          <a:effectLst/>
                          <a:latin typeface="Arial" panose="020B0604020202020204" pitchFamily="34" charset="0"/>
                          <a:cs typeface="Arial" panose="020B0604020202020204" pitchFamily="34" charset="0"/>
                        </a:rPr>
                        <a:t>81 (22)</a:t>
                      </a:r>
                    </a:p>
                  </a:txBody>
                  <a:tcPr marL="162560" marR="162560" marT="81280" marB="812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490681978"/>
                  </a:ext>
                </a:extLst>
              </a:tr>
              <a:tr h="4064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b="0" dirty="0">
                          <a:latin typeface="Arial" panose="020B0604020202020204" pitchFamily="34" charset="0"/>
                          <a:cs typeface="Arial" panose="020B0604020202020204" pitchFamily="34" charset="0"/>
                        </a:rPr>
                        <a:t>    Post-treatment</a:t>
                      </a:r>
                      <a:r>
                        <a:rPr lang="en-US" sz="1600" b="0" baseline="30000" noProof="0" dirty="0">
                          <a:solidFill>
                            <a:schemeClr val="tx1"/>
                          </a:solidFill>
                          <a:latin typeface="Arial" panose="020B0604020202020204" pitchFamily="34" charset="0"/>
                          <a:cs typeface="Arial" panose="020B0604020202020204" pitchFamily="34" charset="0"/>
                        </a:rPr>
                        <a:t>†</a:t>
                      </a:r>
                      <a:endParaRPr lang="en-GB" sz="1600" b="0" dirty="0">
                        <a:solidFill>
                          <a:schemeClr val="tx1"/>
                        </a:solidFill>
                        <a:highlight>
                          <a:srgbClr val="00FFFF"/>
                        </a:highlight>
                        <a:latin typeface="Arial" panose="020B0604020202020204" pitchFamily="34" charset="0"/>
                        <a:cs typeface="Arial" panose="020B0604020202020204" pitchFamily="34" charset="0"/>
                      </a:endParaRP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ctr">
                        <a:buNone/>
                      </a:pPr>
                      <a:r>
                        <a:rPr lang="en-US" sz="1600" b="0" i="0" dirty="0">
                          <a:solidFill>
                            <a:srgbClr val="000000"/>
                          </a:solidFill>
                          <a:effectLst/>
                          <a:latin typeface="Arial" panose="020B0604020202020204" pitchFamily="34" charset="0"/>
                          <a:cs typeface="Arial" panose="020B0604020202020204" pitchFamily="34" charset="0"/>
                        </a:rPr>
                        <a:t>1 (0.3)</a:t>
                      </a:r>
                    </a:p>
                  </a:txBody>
                  <a:tcPr marL="162560" marR="162560" marT="81280" marB="8128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lvl="0" algn="ctr">
                        <a:buNone/>
                      </a:pPr>
                      <a:r>
                        <a:rPr lang="en-US" sz="1600" b="0" i="0" dirty="0">
                          <a:solidFill>
                            <a:srgbClr val="000000"/>
                          </a:solidFill>
                          <a:effectLst/>
                          <a:latin typeface="Arial" panose="020B0604020202020204" pitchFamily="34" charset="0"/>
                          <a:cs typeface="Arial" panose="020B0604020202020204" pitchFamily="34" charset="0"/>
                        </a:rPr>
                        <a:t>30 (8)</a:t>
                      </a:r>
                    </a:p>
                  </a:txBody>
                  <a:tcPr marL="162560" marR="162560" marT="81280" marB="8128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2488137328"/>
                  </a:ext>
                </a:extLst>
              </a:tr>
            </a:tbl>
          </a:graphicData>
        </a:graphic>
      </p:graphicFrame>
      <p:graphicFrame>
        <p:nvGraphicFramePr>
          <p:cNvPr id="2" name="Table 1">
            <a:extLst>
              <a:ext uri="{FF2B5EF4-FFF2-40B4-BE49-F238E27FC236}">
                <a16:creationId xmlns:a16="http://schemas.microsoft.com/office/drawing/2014/main" id="{D720BB74-9258-6C8A-F866-CB42722DBEFD}"/>
              </a:ext>
            </a:extLst>
          </p:cNvPr>
          <p:cNvGraphicFramePr>
            <a:graphicFrameLocks noGrp="1"/>
          </p:cNvGraphicFramePr>
          <p:nvPr/>
        </p:nvGraphicFramePr>
        <p:xfrm>
          <a:off x="6233281" y="1326185"/>
          <a:ext cx="5520000" cy="4239995"/>
        </p:xfrm>
        <a:graphic>
          <a:graphicData uri="http://schemas.openxmlformats.org/drawingml/2006/table">
            <a:tbl>
              <a:tblPr firstRow="1" bandRow="1"/>
              <a:tblGrid>
                <a:gridCol w="3024000">
                  <a:extLst>
                    <a:ext uri="{9D8B030D-6E8A-4147-A177-3AD203B41FA5}">
                      <a16:colId xmlns:a16="http://schemas.microsoft.com/office/drawing/2014/main" val="1196419341"/>
                    </a:ext>
                  </a:extLst>
                </a:gridCol>
                <a:gridCol w="1248000">
                  <a:extLst>
                    <a:ext uri="{9D8B030D-6E8A-4147-A177-3AD203B41FA5}">
                      <a16:colId xmlns:a16="http://schemas.microsoft.com/office/drawing/2014/main" val="3468723691"/>
                    </a:ext>
                  </a:extLst>
                </a:gridCol>
                <a:gridCol w="1248000">
                  <a:extLst>
                    <a:ext uri="{9D8B030D-6E8A-4147-A177-3AD203B41FA5}">
                      <a16:colId xmlns:a16="http://schemas.microsoft.com/office/drawing/2014/main" val="3701918551"/>
                    </a:ext>
                  </a:extLst>
                </a:gridCol>
              </a:tblGrid>
              <a:tr h="672000">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nSpc>
                          <a:spcPct val="100000"/>
                        </a:lnSpc>
                        <a:spcBef>
                          <a:spcPts val="0"/>
                        </a:spcBef>
                        <a:spcAft>
                          <a:spcPts val="0"/>
                        </a:spcAft>
                      </a:pPr>
                      <a:r>
                        <a:rPr lang="en-US" sz="1600" b="1" dirty="0">
                          <a:solidFill>
                            <a:schemeClr val="tx1"/>
                          </a:solidFill>
                          <a:latin typeface="Arial" panose="020B0604020202020204" pitchFamily="34" charset="0"/>
                          <a:cs typeface="Arial" panose="020B0604020202020204" pitchFamily="34" charset="0"/>
                        </a:rPr>
                        <a:t>Stomatitis</a:t>
                      </a:r>
                      <a:r>
                        <a:rPr lang="en-US" sz="1600" b="0" baseline="30000" dirty="0">
                          <a:solidFill>
                            <a:schemeClr val="tx1"/>
                          </a:solidFill>
                          <a:latin typeface="Arial" panose="020B0604020202020204" pitchFamily="34" charset="0"/>
                          <a:cs typeface="Arial" panose="020B0604020202020204" pitchFamily="34" charset="0"/>
                        </a:rPr>
                        <a:t>‡</a:t>
                      </a:r>
                      <a:endParaRPr lang="en-US" sz="1600" b="1" dirty="0">
                        <a:solidFill>
                          <a:schemeClr val="tx1"/>
                        </a:solidFill>
                        <a:latin typeface="Arial" panose="020B0604020202020204" pitchFamily="34" charset="0"/>
                        <a:cs typeface="Arial" panose="020B0604020202020204" pitchFamily="34" charset="0"/>
                      </a:endParaRPr>
                    </a:p>
                  </a:txBody>
                  <a:tcPr marL="60960" marR="60960" marT="0" marB="0" anchor="ctr">
                    <a:lnL w="9525" cap="flat" cmpd="sng" algn="ctr">
                      <a:noFill/>
                      <a:prstDash val="soli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Dato-DXd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(n=360)</a:t>
                      </a:r>
                    </a:p>
                  </a:txBody>
                  <a:tcPr marL="60960" marR="6096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6E1E50"/>
                    </a:solidFill>
                  </a:tcPr>
                </a:tc>
                <a:tc>
                  <a:txBody>
                    <a:bodyPr/>
                    <a:lstStyle>
                      <a:lvl1pPr marL="0" algn="l" defTabSz="457200" rtl="0" eaLnBrk="1" latinLnBrk="0" hangingPunct="1">
                        <a:defRPr sz="1800" b="1" kern="1200">
                          <a:solidFill>
                            <a:schemeClr val="bg1"/>
                          </a:solidFill>
                          <a:latin typeface="Arial"/>
                        </a:defRPr>
                      </a:lvl1pPr>
                      <a:lvl2pPr marL="457200" algn="l" defTabSz="457200" rtl="0" eaLnBrk="1" latinLnBrk="0" hangingPunct="1">
                        <a:defRPr sz="1800" b="1" kern="1200">
                          <a:solidFill>
                            <a:schemeClr val="bg1"/>
                          </a:solidFill>
                          <a:latin typeface="Arial"/>
                        </a:defRPr>
                      </a:lvl2pPr>
                      <a:lvl3pPr marL="914400" algn="l" defTabSz="457200" rtl="0" eaLnBrk="1" latinLnBrk="0" hangingPunct="1">
                        <a:defRPr sz="1800" b="1" kern="1200">
                          <a:solidFill>
                            <a:schemeClr val="bg1"/>
                          </a:solidFill>
                          <a:latin typeface="Arial"/>
                        </a:defRPr>
                      </a:lvl3pPr>
                      <a:lvl4pPr marL="1371600" algn="l" defTabSz="457200" rtl="0" eaLnBrk="1" latinLnBrk="0" hangingPunct="1">
                        <a:defRPr sz="1800" b="1" kern="1200">
                          <a:solidFill>
                            <a:schemeClr val="bg1"/>
                          </a:solidFill>
                          <a:latin typeface="Arial"/>
                        </a:defRPr>
                      </a:lvl4pPr>
                      <a:lvl5pPr marL="1828800" algn="l" defTabSz="457200" rtl="0" eaLnBrk="1" latinLnBrk="0" hangingPunct="1">
                        <a:defRPr sz="1800" b="1" kern="1200">
                          <a:solidFill>
                            <a:schemeClr val="bg1"/>
                          </a:solidFill>
                          <a:latin typeface="Arial"/>
                        </a:defRPr>
                      </a:lvl5pPr>
                      <a:lvl6pPr marL="2286000" algn="l" defTabSz="457200" rtl="0" eaLnBrk="1" latinLnBrk="0" hangingPunct="1">
                        <a:defRPr sz="1800" b="1" kern="1200">
                          <a:solidFill>
                            <a:schemeClr val="bg1"/>
                          </a:solidFill>
                          <a:latin typeface="Arial"/>
                        </a:defRPr>
                      </a:lvl6pPr>
                      <a:lvl7pPr marL="2743200" algn="l" defTabSz="457200" rtl="0" eaLnBrk="1" latinLnBrk="0" hangingPunct="1">
                        <a:defRPr sz="1800" b="1" kern="1200">
                          <a:solidFill>
                            <a:schemeClr val="bg1"/>
                          </a:solidFill>
                          <a:latin typeface="Arial"/>
                        </a:defRPr>
                      </a:lvl7pPr>
                      <a:lvl8pPr marL="3200400" algn="l" defTabSz="457200" rtl="0" eaLnBrk="1" latinLnBrk="0" hangingPunct="1">
                        <a:defRPr sz="1800" b="1" kern="1200">
                          <a:solidFill>
                            <a:schemeClr val="bg1"/>
                          </a:solidFill>
                          <a:latin typeface="Arial"/>
                        </a:defRPr>
                      </a:lvl8pPr>
                      <a:lvl9pPr marL="3657600" algn="l" defTabSz="457200" rtl="0" eaLnBrk="1" latinLnBrk="0" hangingPunct="1">
                        <a:defRPr sz="1800" b="1" kern="1200">
                          <a:solidFill>
                            <a:schemeClr val="bg1"/>
                          </a:solidFill>
                          <a:latin typeface="Arial"/>
                        </a:defRPr>
                      </a:lvl9pPr>
                    </a:lstStyle>
                    <a:p>
                      <a:pPr algn="ctr">
                        <a:lnSpc>
                          <a:spcPct val="100000"/>
                        </a:lnSpc>
                        <a:spcBef>
                          <a:spcPts val="0"/>
                        </a:spcBef>
                        <a:spcAft>
                          <a:spcPts val="0"/>
                        </a:spcAft>
                      </a:pPr>
                      <a:r>
                        <a:rPr lang="en-US" sz="1600" dirty="0">
                          <a:solidFill>
                            <a:schemeClr val="bg1"/>
                          </a:solidFill>
                          <a:latin typeface="Arial" panose="020B0604020202020204" pitchFamily="34" charset="0"/>
                          <a:cs typeface="Arial" panose="020B0604020202020204" pitchFamily="34" charset="0"/>
                        </a:rPr>
                        <a:t>ICC </a:t>
                      </a:r>
                      <a:br>
                        <a:rPr lang="en-US" sz="1600" dirty="0">
                          <a:solidFill>
                            <a:schemeClr val="bg1"/>
                          </a:solidFill>
                          <a:latin typeface="Arial" panose="020B0604020202020204" pitchFamily="34" charset="0"/>
                          <a:cs typeface="Arial" panose="020B0604020202020204" pitchFamily="34" charset="0"/>
                        </a:rPr>
                      </a:br>
                      <a:r>
                        <a:rPr lang="en-US" sz="1600" dirty="0">
                          <a:solidFill>
                            <a:schemeClr val="bg1"/>
                          </a:solidFill>
                          <a:latin typeface="Arial" panose="020B0604020202020204" pitchFamily="34" charset="0"/>
                          <a:cs typeface="Arial" panose="020B0604020202020204" pitchFamily="34" charset="0"/>
                        </a:rPr>
                        <a:t>(n=351)</a:t>
                      </a:r>
                    </a:p>
                  </a:txBody>
                  <a:tcPr marL="60960" marR="60960" marT="0" marB="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E325F">
                        <a:lumMod val="60000"/>
                        <a:lumOff val="40000"/>
                      </a:srgbClr>
                    </a:solidFill>
                  </a:tcPr>
                </a:tc>
                <a:extLst>
                  <a:ext uri="{0D108BD9-81ED-4DB2-BD59-A6C34878D82A}">
                    <a16:rowId xmlns:a16="http://schemas.microsoft.com/office/drawing/2014/main" val="2504197193"/>
                  </a:ext>
                </a:extLst>
              </a:tr>
              <a:tr h="614400">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1" noProof="0" dirty="0">
                          <a:solidFill>
                            <a:schemeClr val="tx1"/>
                          </a:solidFill>
                          <a:latin typeface="Arial" panose="020B0604020202020204" pitchFamily="34" charset="0"/>
                          <a:cs typeface="Arial" panose="020B0604020202020204" pitchFamily="34" charset="0"/>
                        </a:rPr>
                        <a:t>Treatment-related stomatitis</a:t>
                      </a:r>
                      <a:r>
                        <a:rPr lang="en-US" sz="1600" b="0" baseline="30000" dirty="0">
                          <a:solidFill>
                            <a:schemeClr val="tx1"/>
                          </a:solidFill>
                          <a:latin typeface="Arial" panose="020B0604020202020204" pitchFamily="34" charset="0"/>
                          <a:cs typeface="Arial" panose="020B0604020202020204" pitchFamily="34" charset="0"/>
                        </a:rPr>
                        <a:t>‡</a:t>
                      </a:r>
                      <a:r>
                        <a:rPr lang="en-US" sz="1600" b="1" dirty="0">
                          <a:solidFill>
                            <a:schemeClr val="tx1"/>
                          </a:solidFill>
                          <a:latin typeface="Arial" panose="020B0604020202020204" pitchFamily="34" charset="0"/>
                          <a:cs typeface="Arial" panose="020B0604020202020204" pitchFamily="34" charset="0"/>
                        </a:rPr>
                        <a:t>, n (%)</a:t>
                      </a:r>
                    </a:p>
                  </a:txBody>
                  <a:tcPr marL="60960" marR="6096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dirty="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lvl="0" algn="ctr">
                        <a:lnSpc>
                          <a:spcPct val="100000"/>
                        </a:lnSpc>
                        <a:spcBef>
                          <a:spcPts val="0"/>
                        </a:spcBef>
                        <a:spcAft>
                          <a:spcPts val="0"/>
                        </a:spcAft>
                        <a:buNone/>
                      </a:pPr>
                      <a:endParaRPr lang="en-US" sz="1200" b="0" i="0" u="none" strike="noStrike" noProof="0" dirty="0">
                        <a:solidFill>
                          <a:srgbClr val="000000"/>
                        </a:solidFill>
                        <a:effectLst/>
                        <a:latin typeface="Arial" panose="020B0604020202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861783267"/>
                  </a:ext>
                </a:extLst>
              </a:tr>
              <a:tr h="590719">
                <a:tc>
                  <a:txBody>
                    <a:bodyPr/>
                    <a:lstStyle>
                      <a:lvl1pPr marL="0" algn="l" defTabSz="457200" rtl="0" eaLnBrk="1" latinLnBrk="0" hangingPunct="1">
                        <a:defRPr sz="1800" kern="1200">
                          <a:solidFill>
                            <a:schemeClr val="tx1"/>
                          </a:solidFill>
                          <a:latin typeface="Arial"/>
                        </a:defRPr>
                      </a:lvl1pPr>
                      <a:lvl2pPr marL="457200" algn="l" defTabSz="457200" rtl="0" eaLnBrk="1" latinLnBrk="0" hangingPunct="1">
                        <a:defRPr sz="1800" kern="1200">
                          <a:solidFill>
                            <a:schemeClr val="tx1"/>
                          </a:solidFill>
                          <a:latin typeface="Arial"/>
                        </a:defRPr>
                      </a:lvl2pPr>
                      <a:lvl3pPr marL="914400" algn="l" defTabSz="457200" rtl="0" eaLnBrk="1" latinLnBrk="0" hangingPunct="1">
                        <a:defRPr sz="1800" kern="1200">
                          <a:solidFill>
                            <a:schemeClr val="tx1"/>
                          </a:solidFill>
                          <a:latin typeface="Arial"/>
                        </a:defRPr>
                      </a:lvl3pPr>
                      <a:lvl4pPr marL="1371600" algn="l" defTabSz="457200" rtl="0" eaLnBrk="1" latinLnBrk="0" hangingPunct="1">
                        <a:defRPr sz="1800" kern="1200">
                          <a:solidFill>
                            <a:schemeClr val="tx1"/>
                          </a:solidFill>
                          <a:latin typeface="Arial"/>
                        </a:defRPr>
                      </a:lvl4pPr>
                      <a:lvl5pPr marL="1828800" algn="l" defTabSz="457200" rtl="0" eaLnBrk="1" latinLnBrk="0" hangingPunct="1">
                        <a:defRPr sz="1800" kern="1200">
                          <a:solidFill>
                            <a:schemeClr val="tx1"/>
                          </a:solidFill>
                          <a:latin typeface="Arial"/>
                        </a:defRPr>
                      </a:lvl5pPr>
                      <a:lvl6pPr marL="2286000" algn="l" defTabSz="457200" rtl="0" eaLnBrk="1" latinLnBrk="0" hangingPunct="1">
                        <a:defRPr sz="1800" kern="1200">
                          <a:solidFill>
                            <a:schemeClr val="tx1"/>
                          </a:solidFill>
                          <a:latin typeface="Arial"/>
                        </a:defRPr>
                      </a:lvl6pPr>
                      <a:lvl7pPr marL="2743200" algn="l" defTabSz="457200" rtl="0" eaLnBrk="1" latinLnBrk="0" hangingPunct="1">
                        <a:defRPr sz="1800" kern="1200">
                          <a:solidFill>
                            <a:schemeClr val="tx1"/>
                          </a:solidFill>
                          <a:latin typeface="Arial"/>
                        </a:defRPr>
                      </a:lvl7pPr>
                      <a:lvl8pPr marL="3200400" algn="l" defTabSz="457200" rtl="0" eaLnBrk="1" latinLnBrk="0" hangingPunct="1">
                        <a:defRPr sz="1800" kern="1200">
                          <a:solidFill>
                            <a:schemeClr val="tx1"/>
                          </a:solidFill>
                          <a:latin typeface="Arial"/>
                        </a:defRPr>
                      </a:lvl8pPr>
                      <a:lvl9pPr marL="3657600" algn="l" defTabSz="4572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Any grade</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0" i="0" dirty="0">
                          <a:solidFill>
                            <a:srgbClr val="000000"/>
                          </a:solidFill>
                          <a:effectLst/>
                          <a:latin typeface="Arial" panose="020B0604020202020204" pitchFamily="34" charset="0"/>
                          <a:ea typeface="Open Sans" panose="020B0606030504020204" pitchFamily="34" charset="0"/>
                          <a:cs typeface="Arial" panose="020B0604020202020204" pitchFamily="34" charset="0"/>
                        </a:rPr>
                        <a:t>180 (50)</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0" i="0" dirty="0">
                          <a:solidFill>
                            <a:srgbClr val="000000"/>
                          </a:solidFill>
                          <a:effectLst/>
                          <a:latin typeface="Arial" panose="020B0604020202020204" pitchFamily="34" charset="0"/>
                          <a:ea typeface="Open Sans" panose="020B0606030504020204" pitchFamily="34" charset="0"/>
                          <a:cs typeface="Arial" panose="020B0604020202020204" pitchFamily="34" charset="0"/>
                        </a:rPr>
                        <a:t>46 (13)</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3138549836"/>
                  </a:ext>
                </a:extLst>
              </a:tr>
              <a:tr h="59071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    Grade 3</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0" i="0" dirty="0">
                          <a:solidFill>
                            <a:srgbClr val="000000"/>
                          </a:solidFill>
                          <a:effectLst/>
                          <a:latin typeface="Arial" panose="020B0604020202020204" pitchFamily="34" charset="0"/>
                          <a:ea typeface="Open Sans" panose="020B0606030504020204" pitchFamily="34" charset="0"/>
                          <a:cs typeface="Arial" panose="020B0604020202020204" pitchFamily="34" charset="0"/>
                        </a:rPr>
                        <a:t>23 (6)</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b="0" i="0" dirty="0">
                          <a:solidFill>
                            <a:srgbClr val="000000"/>
                          </a:solidFill>
                          <a:effectLst/>
                          <a:latin typeface="Arial" panose="020B0604020202020204" pitchFamily="34" charset="0"/>
                          <a:ea typeface="Open Sans" panose="020B0606030504020204" pitchFamily="34" charset="0"/>
                          <a:cs typeface="Arial" panose="020B0604020202020204" pitchFamily="34" charset="0"/>
                        </a:rPr>
                        <a:t>9 (3)</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555182886"/>
                  </a:ext>
                </a:extLst>
              </a:tr>
              <a:tr h="59071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Leading to dose interruption</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5 (1)</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3 (1)</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82294177"/>
                  </a:ext>
                </a:extLst>
              </a:tr>
              <a:tr h="59071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Leading to dose reduction</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kern="1200" dirty="0">
                          <a:solidFill>
                            <a:schemeClr val="tx1"/>
                          </a:solidFill>
                          <a:effectLst/>
                          <a:latin typeface="Arial" panose="020B0604020202020204" pitchFamily="34" charset="0"/>
                          <a:ea typeface="+mn-ea"/>
                          <a:cs typeface="Arial" panose="020B0604020202020204" pitchFamily="34" charset="0"/>
                        </a:rPr>
                        <a:t>44 (12)</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txBody>
                  <a:tcPr marL="121920" marR="121920" marT="60960" marB="6096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lang="en-US" sz="1600" kern="1200" dirty="0">
                          <a:solidFill>
                            <a:schemeClr val="tx1"/>
                          </a:solidFill>
                          <a:effectLst/>
                          <a:latin typeface="Arial" panose="020B0604020202020204" pitchFamily="34" charset="0"/>
                          <a:ea typeface="+mn-ea"/>
                          <a:cs typeface="Arial" panose="020B0604020202020204" pitchFamily="34" charset="0"/>
                        </a:rPr>
                        <a:t>5 (1)</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21992066"/>
                  </a:ext>
                </a:extLst>
              </a:tr>
              <a:tr h="59071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b="0" dirty="0">
                          <a:solidFill>
                            <a:schemeClr val="tx1"/>
                          </a:solidFill>
                          <a:latin typeface="Arial" panose="020B0604020202020204" pitchFamily="34" charset="0"/>
                          <a:cs typeface="Arial" panose="020B0604020202020204" pitchFamily="34" charset="0"/>
                        </a:rPr>
                        <a:t>Leading to dose discontinuation</a:t>
                      </a:r>
                    </a:p>
                  </a:txBody>
                  <a:tcPr marL="60960" marR="6096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1 (0.3)</a:t>
                      </a:r>
                    </a:p>
                  </a:txBody>
                  <a:tcPr marL="121920" marR="121920" marT="60960" marB="6096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0</a:t>
                      </a:r>
                    </a:p>
                  </a:txBody>
                  <a:tcPr marL="121920" marR="121920" marT="60960" marB="6096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9909247"/>
                  </a:ext>
                </a:extLst>
              </a:tr>
            </a:tbl>
          </a:graphicData>
        </a:graphic>
      </p:graphicFrame>
      <p:sp>
        <p:nvSpPr>
          <p:cNvPr id="7" name="TextBox 6">
            <a:extLst>
              <a:ext uri="{FF2B5EF4-FFF2-40B4-BE49-F238E27FC236}">
                <a16:creationId xmlns:a16="http://schemas.microsoft.com/office/drawing/2014/main" id="{5F4CB44B-6775-077C-79BB-67268BCA60D1}"/>
              </a:ext>
            </a:extLst>
          </p:cNvPr>
          <p:cNvSpPr txBox="1"/>
          <p:nvPr/>
        </p:nvSpPr>
        <p:spPr>
          <a:xfrm>
            <a:off x="8685669"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chemeClr val="bg1"/>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19395420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441E0-D10B-0554-B9B2-97BF1912F65C}"/>
              </a:ext>
            </a:extLst>
          </p:cNvPr>
          <p:cNvSpPr>
            <a:spLocks noGrp="1"/>
          </p:cNvSpPr>
          <p:nvPr>
            <p:ph type="title"/>
          </p:nvPr>
        </p:nvSpPr>
        <p:spPr>
          <a:xfrm>
            <a:off x="641495" y="169991"/>
            <a:ext cx="10524343" cy="1314321"/>
          </a:xfrm>
        </p:spPr>
        <p:txBody>
          <a:bodyPr/>
          <a:lstStyle/>
          <a:p>
            <a:r>
              <a:rPr lang="en-GB" sz="2800" dirty="0"/>
              <a:t>Phase 2 trial of HER3-DXd in patients with metastatic breast cancer </a:t>
            </a:r>
          </a:p>
        </p:txBody>
      </p:sp>
      <p:sp>
        <p:nvSpPr>
          <p:cNvPr id="4" name="Text Placeholder 3">
            <a:extLst>
              <a:ext uri="{FF2B5EF4-FFF2-40B4-BE49-F238E27FC236}">
                <a16:creationId xmlns:a16="http://schemas.microsoft.com/office/drawing/2014/main" id="{8BA8B046-B193-C6CD-0719-B783DAD6E16A}"/>
              </a:ext>
            </a:extLst>
          </p:cNvPr>
          <p:cNvSpPr>
            <a:spLocks noGrp="1"/>
          </p:cNvSpPr>
          <p:nvPr>
            <p:ph type="body" sz="quarter" idx="10"/>
          </p:nvPr>
        </p:nvSpPr>
        <p:spPr>
          <a:xfrm>
            <a:off x="508230" y="5946233"/>
            <a:ext cx="10790872" cy="416589"/>
          </a:xfrm>
        </p:spPr>
        <p:txBody>
          <a:bodyPr/>
          <a:lstStyle/>
          <a:p>
            <a:r>
              <a:rPr lang="en-GB" dirty="0"/>
              <a:t>CBR, clinical benefit rate</a:t>
            </a:r>
            <a:br>
              <a:rPr lang="en-GB" dirty="0"/>
            </a:br>
            <a:r>
              <a:rPr lang="en-GB" dirty="0"/>
              <a:t>Hamilton EP, et al. ASCO 2023. Abstract 1004</a:t>
            </a:r>
          </a:p>
        </p:txBody>
      </p:sp>
      <p:sp>
        <p:nvSpPr>
          <p:cNvPr id="9" name="TextBox 8">
            <a:extLst>
              <a:ext uri="{FF2B5EF4-FFF2-40B4-BE49-F238E27FC236}">
                <a16:creationId xmlns:a16="http://schemas.microsoft.com/office/drawing/2014/main" id="{285FC000-33B3-D793-ECA0-CC4B9EA9BB7B}"/>
              </a:ext>
            </a:extLst>
          </p:cNvPr>
          <p:cNvSpPr txBox="1"/>
          <p:nvPr/>
        </p:nvSpPr>
        <p:spPr>
          <a:xfrm>
            <a:off x="3505058" y="4290129"/>
            <a:ext cx="2091598" cy="1831271"/>
          </a:xfrm>
          <a:prstGeom prst="rect">
            <a:avLst/>
          </a:prstGeom>
          <a:solidFill>
            <a:schemeClr val="accent2">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300"/>
              </a:spcBef>
              <a:spcAft>
                <a:spcPts val="0"/>
              </a:spcAft>
              <a:buClr>
                <a:srgbClr val="A271B0"/>
              </a:buClr>
              <a:buSzTx/>
              <a:buFontTx/>
              <a:buNone/>
              <a:tabLst/>
              <a:defRPr/>
            </a:pPr>
            <a:r>
              <a:rPr kumimoji="0" lang="en-GB" sz="1400" b="1" i="0" u="none" strike="noStrike" kern="1200" cap="none" spc="0" normalizeH="0" baseline="0" noProof="0">
                <a:ln>
                  <a:noFill/>
                </a:ln>
                <a:solidFill>
                  <a:srgbClr val="223341"/>
                </a:solidFill>
                <a:effectLst/>
                <a:uLnTx/>
                <a:uFillTx/>
                <a:latin typeface="Calibri" panose="020F0502020204030204"/>
                <a:ea typeface="MS PGothic" charset="0"/>
                <a:cs typeface="+mn-cs"/>
              </a:rPr>
              <a:t>Primary objectives:</a:t>
            </a:r>
            <a:endParaRPr kumimoji="0" lang="en-GB" sz="1400" b="1" i="0" u="none" strike="noStrike" kern="1200" cap="none" spc="0" normalizeH="0" baseline="0" noProof="0" dirty="0">
              <a:ln>
                <a:noFill/>
              </a:ln>
              <a:solidFill>
                <a:srgbClr val="223341"/>
              </a:solidFill>
              <a:effectLst/>
              <a:uLnTx/>
              <a:uFillTx/>
              <a:latin typeface="Calibri" panose="020F0502020204030204"/>
              <a:ea typeface="MS PGothic" charset="0"/>
              <a:cs typeface="+mn-cs"/>
            </a:endParaRPr>
          </a:p>
          <a:p>
            <a:pPr marL="266400" marR="0" lvl="0" indent="-266400" algn="l" defTabSz="914400"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1"/>
                </a:solidFill>
                <a:effectLst/>
                <a:uLnTx/>
                <a:uFillTx/>
                <a:latin typeface="Calibri" panose="020F0502020204030204"/>
                <a:ea typeface="MS PGothic" charset="0"/>
                <a:cs typeface="+mn-cs"/>
              </a:rPr>
              <a:t>ORR and 6-month PFS</a:t>
            </a:r>
          </a:p>
          <a:p>
            <a:pPr marL="0" marR="0" lvl="0" indent="0" algn="l" defTabSz="914400" rtl="0" eaLnBrk="1" fontAlgn="auto" latinLnBrk="0" hangingPunct="1">
              <a:lnSpc>
                <a:spcPct val="100000"/>
              </a:lnSpc>
              <a:spcBef>
                <a:spcPts val="300"/>
              </a:spcBef>
              <a:spcAft>
                <a:spcPts val="0"/>
              </a:spcAft>
              <a:buClr>
                <a:srgbClr val="A271B0"/>
              </a:buClr>
              <a:buSzTx/>
              <a:buFontTx/>
              <a:buNone/>
              <a:tabLst/>
              <a:defRPr/>
            </a:pPr>
            <a:r>
              <a:rPr kumimoji="0" lang="en-GB" sz="1400" b="1" i="0" u="none" strike="noStrike" kern="1200" cap="none" spc="0" normalizeH="0" baseline="0" noProof="0" dirty="0">
                <a:ln>
                  <a:noFill/>
                </a:ln>
                <a:solidFill>
                  <a:srgbClr val="223341"/>
                </a:solidFill>
                <a:effectLst/>
                <a:uLnTx/>
                <a:uFillTx/>
                <a:latin typeface="Calibri" panose="020F0502020204030204"/>
                <a:ea typeface="MS PGothic" charset="0"/>
                <a:cs typeface="+mn-cs"/>
              </a:rPr>
              <a:t>Secondary objectives: </a:t>
            </a:r>
          </a:p>
          <a:p>
            <a:pPr marL="266400" marR="0" lvl="0" indent="-266400" algn="l" defTabSz="914400"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1"/>
                </a:solidFill>
                <a:effectLst/>
                <a:uLnTx/>
                <a:uFillTx/>
                <a:latin typeface="Calibri" panose="020F0502020204030204"/>
                <a:ea typeface="MS PGothic" charset="0"/>
                <a:cs typeface="+mn-cs"/>
              </a:rPr>
              <a:t>Safety and tolerability </a:t>
            </a:r>
          </a:p>
          <a:p>
            <a:pPr marL="266400" marR="0" lvl="0" indent="-266400" algn="l" defTabSz="914400"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400" b="0" i="0" u="none" strike="noStrike" kern="1200" cap="none" spc="0" normalizeH="0" baseline="0" noProof="0" dirty="0" err="1">
                <a:ln>
                  <a:noFill/>
                </a:ln>
                <a:solidFill>
                  <a:srgbClr val="223341"/>
                </a:solidFill>
                <a:effectLst/>
                <a:uLnTx/>
                <a:uFillTx/>
                <a:latin typeface="Calibri" panose="020F0502020204030204"/>
                <a:ea typeface="MS PGothic" charset="0"/>
                <a:cs typeface="+mn-cs"/>
              </a:rPr>
              <a:t>DoR</a:t>
            </a:r>
            <a:endParaRPr kumimoji="0" lang="en-GB" sz="1400" b="0" i="0" u="none" strike="noStrike" kern="1200" cap="none" spc="0" normalizeH="0" baseline="0" noProof="0" dirty="0">
              <a:ln>
                <a:noFill/>
              </a:ln>
              <a:solidFill>
                <a:srgbClr val="223341"/>
              </a:solidFill>
              <a:effectLst/>
              <a:uLnTx/>
              <a:uFillTx/>
              <a:latin typeface="Calibri" panose="020F0502020204030204"/>
              <a:ea typeface="MS PGothic" charset="0"/>
              <a:cs typeface="+mn-cs"/>
            </a:endParaRPr>
          </a:p>
          <a:p>
            <a:pPr marL="266400" marR="0" lvl="0" indent="-266400" algn="l" defTabSz="914400"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1"/>
                </a:solidFill>
                <a:effectLst/>
                <a:uLnTx/>
                <a:uFillTx/>
                <a:latin typeface="Calibri" panose="020F0502020204030204"/>
                <a:ea typeface="MS PGothic" charset="0"/>
                <a:cs typeface="+mn-cs"/>
              </a:rPr>
              <a:t>PFS</a:t>
            </a:r>
          </a:p>
          <a:p>
            <a:pPr marL="266400" marR="0" lvl="0" indent="-266400" algn="l" defTabSz="914400" rtl="0" eaLnBrk="1" fontAlgn="auto" latinLnBrk="0" hangingPunct="1">
              <a:lnSpc>
                <a:spcPct val="100000"/>
              </a:lnSpc>
              <a:spcBef>
                <a:spcPts val="300"/>
              </a:spcBef>
              <a:spcAft>
                <a:spcPts val="0"/>
              </a:spcAft>
              <a:buClr>
                <a:srgbClr val="A271B0"/>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223341"/>
                </a:solidFill>
                <a:effectLst/>
                <a:uLnTx/>
                <a:uFillTx/>
                <a:latin typeface="Calibri" panose="020F0502020204030204"/>
                <a:ea typeface="MS PGothic" charset="0"/>
                <a:cs typeface="+mn-cs"/>
              </a:rPr>
              <a:t>CBR</a:t>
            </a:r>
          </a:p>
        </p:txBody>
      </p:sp>
      <p:sp>
        <p:nvSpPr>
          <p:cNvPr id="10" name="Rectangle: Rounded Corners 9">
            <a:extLst>
              <a:ext uri="{FF2B5EF4-FFF2-40B4-BE49-F238E27FC236}">
                <a16:creationId xmlns:a16="http://schemas.microsoft.com/office/drawing/2014/main" id="{128E00D2-B96B-7A18-1E17-B62E1D2A5B73}"/>
              </a:ext>
            </a:extLst>
          </p:cNvPr>
          <p:cNvSpPr/>
          <p:nvPr/>
        </p:nvSpPr>
        <p:spPr>
          <a:xfrm>
            <a:off x="628650" y="1491613"/>
            <a:ext cx="2692066" cy="3956286"/>
          </a:xfrm>
          <a:prstGeom prst="roundRect">
            <a:avLst>
              <a:gd name="adj" fmla="val 6299"/>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Calibri" panose="020F0502020204030204"/>
                <a:ea typeface="+mn-ea"/>
                <a:cs typeface="+mn-cs"/>
              </a:rPr>
              <a:t>Key inclusion criteria</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ECOG 0/1</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Locally advanced/</a:t>
            </a:r>
            <a:r>
              <a:rPr kumimoji="0" lang="en-GB" sz="1400" b="0" i="0" u="none" strike="noStrike" kern="1200" cap="none" spc="0" normalizeH="0" baseline="0" noProof="0" dirty="0" err="1">
                <a:ln>
                  <a:noFill/>
                </a:ln>
                <a:solidFill>
                  <a:srgbClr val="FFFFFF"/>
                </a:solidFill>
                <a:effectLst/>
                <a:uLnTx/>
                <a:uFillTx/>
                <a:latin typeface="Calibri" panose="020F0502020204030204"/>
                <a:ea typeface="+mn-ea"/>
                <a:cs typeface="+mn-cs"/>
              </a:rPr>
              <a:t>mBC</a:t>
            </a: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with ≥1 measurable lesion </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HER2− per ASCO-CAP guidelines by IHC (includes 0 and low expression)</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HR+ or HR−</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HR+: Unlimited lines of ET; prior CDK4/6 inhibitor required; ≤2 prior CT lines in metastatic setting</a:t>
            </a:r>
          </a:p>
          <a:p>
            <a:pPr marL="355600" marR="0" lvl="1"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HR– TNBC: 1–3 prior CT lines in metastatic setting</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No prior treatment with any HER3-targeting agent or any ADC that contains an </a:t>
            </a:r>
            <a:r>
              <a:rPr kumimoji="0" lang="en-GB" sz="1400" b="0" i="0" u="none" strike="noStrike" kern="1200" cap="none" spc="0" normalizeH="0" baseline="0" noProof="0" dirty="0" err="1">
                <a:ln>
                  <a:noFill/>
                </a:ln>
                <a:solidFill>
                  <a:srgbClr val="FFFFFF"/>
                </a:solidFill>
                <a:effectLst/>
                <a:uLnTx/>
                <a:uFillTx/>
                <a:latin typeface="Calibri" panose="020F0502020204030204"/>
                <a:ea typeface="+mn-ea"/>
                <a:cs typeface="+mn-cs"/>
              </a:rPr>
              <a:t>exatecan</a:t>
            </a:r>
            <a:r>
              <a:rPr kumimoji="0" lang="en-GB" sz="1400" b="0" i="0" u="none" strike="noStrike" kern="1200" cap="none" spc="0" normalizeH="0" baseline="0" noProof="0" dirty="0">
                <a:ln>
                  <a:noFill/>
                </a:ln>
                <a:solidFill>
                  <a:srgbClr val="FFFFFF"/>
                </a:solidFill>
                <a:effectLst/>
                <a:uLnTx/>
                <a:uFillTx/>
                <a:latin typeface="Calibri" panose="020F0502020204030204"/>
                <a:ea typeface="+mn-ea"/>
                <a:cs typeface="+mn-cs"/>
              </a:rPr>
              <a:t> derivative </a:t>
            </a:r>
          </a:p>
        </p:txBody>
      </p:sp>
      <p:grpSp>
        <p:nvGrpSpPr>
          <p:cNvPr id="26" name="Group 25">
            <a:extLst>
              <a:ext uri="{FF2B5EF4-FFF2-40B4-BE49-F238E27FC236}">
                <a16:creationId xmlns:a16="http://schemas.microsoft.com/office/drawing/2014/main" id="{EA7F4013-18A1-8096-B315-B8B5C90B9B90}"/>
              </a:ext>
            </a:extLst>
          </p:cNvPr>
          <p:cNvGrpSpPr/>
          <p:nvPr/>
        </p:nvGrpSpPr>
        <p:grpSpPr>
          <a:xfrm>
            <a:off x="3408918" y="1484313"/>
            <a:ext cx="7500382" cy="3232413"/>
            <a:chOff x="3909432" y="1484313"/>
            <a:chExt cx="7500382" cy="3232413"/>
          </a:xfrm>
        </p:grpSpPr>
        <p:grpSp>
          <p:nvGrpSpPr>
            <p:cNvPr id="14" name="Group 13">
              <a:extLst>
                <a:ext uri="{FF2B5EF4-FFF2-40B4-BE49-F238E27FC236}">
                  <a16:creationId xmlns:a16="http://schemas.microsoft.com/office/drawing/2014/main" id="{C2D6F02C-7ECA-FEBF-1B82-1E4E5D63C61D}"/>
                </a:ext>
              </a:extLst>
            </p:cNvPr>
            <p:cNvGrpSpPr/>
            <p:nvPr/>
          </p:nvGrpSpPr>
          <p:grpSpPr>
            <a:xfrm>
              <a:off x="3909432" y="2296694"/>
              <a:ext cx="2864883" cy="594326"/>
              <a:chOff x="3909432" y="2834674"/>
              <a:chExt cx="2864883" cy="594326"/>
            </a:xfrm>
          </p:grpSpPr>
          <p:sp>
            <p:nvSpPr>
              <p:cNvPr id="5" name="Rectangle 4">
                <a:extLst>
                  <a:ext uri="{FF2B5EF4-FFF2-40B4-BE49-F238E27FC236}">
                    <a16:creationId xmlns:a16="http://schemas.microsoft.com/office/drawing/2014/main" id="{FC0E0423-7003-BA1B-2CFF-DC50D95C4529}"/>
                  </a:ext>
                </a:extLst>
              </p:cNvPr>
              <p:cNvSpPr/>
              <p:nvPr/>
            </p:nvSpPr>
            <p:spPr>
              <a:xfrm>
                <a:off x="3909432" y="2834674"/>
                <a:ext cx="899010" cy="594326"/>
              </a:xfrm>
              <a:prstGeom prst="rect">
                <a:avLst/>
              </a:prstGeom>
              <a:solidFill>
                <a:schemeClr val="tx1"/>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HER2– </a:t>
                </a:r>
                <a:r>
                  <a:rPr kumimoji="0" lang="en-US" sz="1400" b="1" i="0" u="none" strike="noStrike" kern="1200" cap="none" spc="0" normalizeH="0" baseline="0" noProof="0" dirty="0" err="1">
                    <a:ln>
                      <a:noFill/>
                    </a:ln>
                    <a:solidFill>
                      <a:srgbClr val="FFFFFF"/>
                    </a:solidFill>
                    <a:effectLst/>
                    <a:uLnTx/>
                    <a:uFillTx/>
                    <a:latin typeface="Calibri" panose="020F0502020204030204"/>
                    <a:ea typeface="+mn-ea"/>
                    <a:cs typeface="+mn-cs"/>
                  </a:rPr>
                  <a:t>mBC</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C16AA1F-2F98-AA85-077B-CDD0CB185ECB}"/>
                  </a:ext>
                </a:extLst>
              </p:cNvPr>
              <p:cNvSpPr/>
              <p:nvPr/>
            </p:nvSpPr>
            <p:spPr>
              <a:xfrm>
                <a:off x="4946317" y="2834674"/>
                <a:ext cx="1827998" cy="594326"/>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lIns="36000" rIns="3600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Patritumab deruxtecan 5.6 mg/kg IV Q3W</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15" name="Arrow: Left-Right 14">
              <a:extLst>
                <a:ext uri="{FF2B5EF4-FFF2-40B4-BE49-F238E27FC236}">
                  <a16:creationId xmlns:a16="http://schemas.microsoft.com/office/drawing/2014/main" id="{CCFCBB94-F45F-C8E5-BCE5-2E96A423310C}"/>
                </a:ext>
              </a:extLst>
            </p:cNvPr>
            <p:cNvSpPr/>
            <p:nvPr/>
          </p:nvSpPr>
          <p:spPr>
            <a:xfrm>
              <a:off x="3912067" y="1484313"/>
              <a:ext cx="2857168" cy="349513"/>
            </a:xfrm>
            <a:prstGeom prst="leftRightArrow">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23341"/>
                  </a:solidFill>
                  <a:effectLst/>
                  <a:uLnTx/>
                  <a:uFillTx/>
                  <a:latin typeface="Calibri" panose="020F0502020204030204"/>
                  <a:ea typeface="+mn-ea"/>
                  <a:cs typeface="+mn-cs"/>
                </a:rPr>
                <a:t>Part A (</a:t>
              </a: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presented here</a:t>
              </a:r>
              <a:r>
                <a:rPr kumimoji="0" lang="en-US" sz="1200" b="1" i="0" u="none" strike="noStrike" kern="1200" cap="none" spc="0" normalizeH="0" baseline="0" noProof="0" dirty="0">
                  <a:ln>
                    <a:noFill/>
                  </a:ln>
                  <a:solidFill>
                    <a:srgbClr val="223341"/>
                  </a:solidFill>
                  <a:effectLst/>
                  <a:uLnTx/>
                  <a:uFillTx/>
                  <a:latin typeface="Calibri" panose="020F0502020204030204"/>
                  <a:ea typeface="+mn-ea"/>
                  <a:cs typeface="+mn-cs"/>
                </a:rPr>
                <a:t>, N=60)</a:t>
              </a:r>
              <a:endParaRPr kumimoji="0" lang="en-US" sz="1200" b="0" i="0" u="none" strike="noStrike" kern="1200" cap="none" spc="0" normalizeH="0" baseline="0" noProof="0" dirty="0">
                <a:ln>
                  <a:noFill/>
                </a:ln>
                <a:solidFill>
                  <a:srgbClr val="223341"/>
                </a:solidFill>
                <a:effectLst/>
                <a:uLnTx/>
                <a:uFillTx/>
                <a:latin typeface="Calibri" panose="020F0502020204030204"/>
                <a:ea typeface="+mn-ea"/>
                <a:cs typeface="+mn-cs"/>
              </a:endParaRPr>
            </a:p>
          </p:txBody>
        </p:sp>
        <p:sp>
          <p:nvSpPr>
            <p:cNvPr id="16" name="Arrow: Left-Right 15">
              <a:extLst>
                <a:ext uri="{FF2B5EF4-FFF2-40B4-BE49-F238E27FC236}">
                  <a16:creationId xmlns:a16="http://schemas.microsoft.com/office/drawing/2014/main" id="{5733180D-9ED3-B2C0-F160-EE00648AEF56}"/>
                </a:ext>
              </a:extLst>
            </p:cNvPr>
            <p:cNvSpPr/>
            <p:nvPr/>
          </p:nvSpPr>
          <p:spPr>
            <a:xfrm>
              <a:off x="6936983" y="1484313"/>
              <a:ext cx="4472831" cy="349513"/>
            </a:xfrm>
            <a:prstGeom prst="leftRightArrow">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23341"/>
                  </a:solidFill>
                  <a:effectLst/>
                  <a:uLnTx/>
                  <a:uFillTx/>
                  <a:latin typeface="Calibri" panose="020F0502020204030204"/>
                  <a:ea typeface="+mn-ea"/>
                  <a:cs typeface="+mn-cs"/>
                </a:rPr>
                <a:t>Part B (currently expanding, N=20–40)</a:t>
              </a:r>
              <a:endParaRPr kumimoji="0" lang="en-US" sz="1200" b="0" i="0" u="none" strike="noStrike" kern="1200" cap="none" spc="0" normalizeH="0" baseline="0" noProof="0" dirty="0">
                <a:ln>
                  <a:noFill/>
                </a:ln>
                <a:solidFill>
                  <a:srgbClr val="223341"/>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DCBB61BB-3E6D-867A-0798-2237D6E3E1F1}"/>
                </a:ext>
              </a:extLst>
            </p:cNvPr>
            <p:cNvCxnSpPr>
              <a:cxnSpLocks/>
            </p:cNvCxnSpPr>
            <p:nvPr/>
          </p:nvCxnSpPr>
          <p:spPr>
            <a:xfrm>
              <a:off x="6855057" y="1484313"/>
              <a:ext cx="0" cy="1944687"/>
            </a:xfrm>
            <a:prstGeom prst="line">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41FC5DB-3DD7-B0B5-A185-2A7134597CDD}"/>
                </a:ext>
              </a:extLst>
            </p:cNvPr>
            <p:cNvSpPr/>
            <p:nvPr/>
          </p:nvSpPr>
          <p:spPr>
            <a:xfrm>
              <a:off x="5968903" y="3429000"/>
              <a:ext cx="1866062" cy="765744"/>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t>Part A efficacy analysis</a:t>
              </a:r>
              <a:b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Activity and </a:t>
              </a:r>
              <a:b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HER3 expression</a:t>
              </a:r>
            </a:p>
          </p:txBody>
        </p:sp>
        <p:sp>
          <p:nvSpPr>
            <p:cNvPr id="23" name="Rectangle 22">
              <a:extLst>
                <a:ext uri="{FF2B5EF4-FFF2-40B4-BE49-F238E27FC236}">
                  <a16:creationId xmlns:a16="http://schemas.microsoft.com/office/drawing/2014/main" id="{F7B4F6A8-D53D-2289-90F2-C7F80F995B11}"/>
                </a:ext>
              </a:extLst>
            </p:cNvPr>
            <p:cNvSpPr/>
            <p:nvPr/>
          </p:nvSpPr>
          <p:spPr>
            <a:xfrm>
              <a:off x="6998809" y="1901794"/>
              <a:ext cx="2222195" cy="1386037"/>
            </a:xfrm>
            <a:prstGeom prst="rect">
              <a:avLst/>
            </a:prstGeom>
            <a:solidFill>
              <a:schemeClr val="accent6">
                <a:lumMod val="20000"/>
                <a:lumOff val="80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t>Expansion in ≤3 populations based on:</a:t>
              </a:r>
            </a:p>
            <a:p>
              <a:pPr marL="182563" marR="0" lvl="0" indent="-18256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HER3 expression 25–74% and/or ≥75%</a:t>
              </a:r>
            </a:p>
            <a:p>
              <a:pPr marL="182563" marR="0" lvl="0" indent="-182563"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ER expression: TNBC, </a:t>
              </a:r>
              <a:b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low (1–10%), high (&gt;10%)</a:t>
              </a:r>
            </a:p>
          </p:txBody>
        </p:sp>
        <p:sp>
          <p:nvSpPr>
            <p:cNvPr id="25" name="Rectangle 24">
              <a:extLst>
                <a:ext uri="{FF2B5EF4-FFF2-40B4-BE49-F238E27FC236}">
                  <a16:creationId xmlns:a16="http://schemas.microsoft.com/office/drawing/2014/main" id="{BDA9E954-D1EF-64D4-55B4-D961C60A04DD}"/>
                </a:ext>
              </a:extLst>
            </p:cNvPr>
            <p:cNvSpPr/>
            <p:nvPr/>
          </p:nvSpPr>
          <p:spPr>
            <a:xfrm>
              <a:off x="9356788" y="2296247"/>
              <a:ext cx="2019797" cy="594326"/>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Patritumab deruxtecan 5.6 mg/kg IV Q3W</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0" name="Arrow: Left-Right 29">
              <a:extLst>
                <a:ext uri="{FF2B5EF4-FFF2-40B4-BE49-F238E27FC236}">
                  <a16:creationId xmlns:a16="http://schemas.microsoft.com/office/drawing/2014/main" id="{5AE1776F-B1AA-1DBD-B82E-66B76AC0D675}"/>
                </a:ext>
              </a:extLst>
            </p:cNvPr>
            <p:cNvSpPr/>
            <p:nvPr/>
          </p:nvSpPr>
          <p:spPr>
            <a:xfrm>
              <a:off x="6924283" y="4367213"/>
              <a:ext cx="4472831" cy="349513"/>
            </a:xfrm>
            <a:prstGeom prst="leftRightArrow">
              <a:avLst/>
            </a:prstGeom>
            <a:solidFill>
              <a:schemeClr val="bg1">
                <a:lumMod val="8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223341"/>
                  </a:solidFill>
                  <a:effectLst/>
                  <a:uLnTx/>
                  <a:uFillTx/>
                  <a:latin typeface="Calibri" panose="020F0502020204030204"/>
                  <a:ea typeface="+mn-ea"/>
                  <a:cs typeface="+mn-cs"/>
                </a:rPr>
                <a:t>Part Z (currently enrolling, N=21)</a:t>
              </a:r>
              <a:endParaRPr kumimoji="0" lang="en-US" sz="1200" b="0" i="0" u="none" strike="noStrike" kern="1200" cap="none" spc="0" normalizeH="0" baseline="0" noProof="0" dirty="0">
                <a:ln>
                  <a:noFill/>
                </a:ln>
                <a:solidFill>
                  <a:srgbClr val="223341"/>
                </a:solidFill>
                <a:effectLst/>
                <a:uLnTx/>
                <a:uFillTx/>
                <a:latin typeface="Calibri" panose="020F0502020204030204"/>
                <a:ea typeface="+mn-ea"/>
                <a:cs typeface="+mn-cs"/>
              </a:endParaRPr>
            </a:p>
          </p:txBody>
        </p:sp>
      </p:grpSp>
      <p:cxnSp>
        <p:nvCxnSpPr>
          <p:cNvPr id="28" name="Straight Connector 27">
            <a:extLst>
              <a:ext uri="{FF2B5EF4-FFF2-40B4-BE49-F238E27FC236}">
                <a16:creationId xmlns:a16="http://schemas.microsoft.com/office/drawing/2014/main" id="{BAFE86EF-1BDA-5435-1747-E1AFF7833740}"/>
              </a:ext>
            </a:extLst>
          </p:cNvPr>
          <p:cNvCxnSpPr>
            <a:cxnSpLocks/>
          </p:cNvCxnSpPr>
          <p:nvPr/>
        </p:nvCxnSpPr>
        <p:spPr>
          <a:xfrm>
            <a:off x="10925273" y="1484313"/>
            <a:ext cx="0" cy="1944687"/>
          </a:xfrm>
          <a:prstGeom prst="line">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C129BA04-5B6E-EF8C-62FF-3F69508EA11A}"/>
              </a:ext>
            </a:extLst>
          </p:cNvPr>
          <p:cNvSpPr/>
          <p:nvPr/>
        </p:nvSpPr>
        <p:spPr>
          <a:xfrm>
            <a:off x="9983239" y="3429000"/>
            <a:ext cx="1866062" cy="765744"/>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t>Part B efficacy analysis</a:t>
            </a:r>
            <a:b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Response rate and </a:t>
            </a:r>
            <a:b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6-mo PFS</a:t>
            </a:r>
          </a:p>
        </p:txBody>
      </p:sp>
      <p:cxnSp>
        <p:nvCxnSpPr>
          <p:cNvPr id="31" name="Straight Connector 30">
            <a:extLst>
              <a:ext uri="{FF2B5EF4-FFF2-40B4-BE49-F238E27FC236}">
                <a16:creationId xmlns:a16="http://schemas.microsoft.com/office/drawing/2014/main" id="{2F725790-82C9-725D-8B10-0E7C4B57D7AF}"/>
              </a:ext>
            </a:extLst>
          </p:cNvPr>
          <p:cNvCxnSpPr>
            <a:cxnSpLocks/>
          </p:cNvCxnSpPr>
          <p:nvPr/>
        </p:nvCxnSpPr>
        <p:spPr>
          <a:xfrm>
            <a:off x="10925273" y="4530441"/>
            <a:ext cx="0" cy="1944687"/>
          </a:xfrm>
          <a:prstGeom prst="line">
            <a:avLst/>
          </a:prstGeom>
          <a:ln w="1905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030E70A0-8FC2-0AD3-0563-D9BDA78724CE}"/>
              </a:ext>
            </a:extLst>
          </p:cNvPr>
          <p:cNvSpPr/>
          <p:nvPr/>
        </p:nvSpPr>
        <p:spPr>
          <a:xfrm>
            <a:off x="9983239" y="5866831"/>
            <a:ext cx="1866062" cy="765744"/>
          </a:xfrm>
          <a:prstGeom prst="rect">
            <a:avLst/>
          </a:prstGeom>
          <a:solidFill>
            <a:schemeClr val="bg1">
              <a:lumMod val="95000"/>
            </a:schemeClr>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t>Part Z efficacy analysis</a:t>
            </a:r>
            <a:br>
              <a:rPr kumimoji="0" lang="en-US" sz="1400" b="1"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Response rate and </a:t>
            </a:r>
            <a:b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srgbClr val="223341"/>
                </a:solidFill>
                <a:effectLst/>
                <a:uLnTx/>
                <a:uFillTx/>
                <a:latin typeface="Calibri" panose="020F0502020204030204"/>
                <a:ea typeface="+mn-ea"/>
                <a:cs typeface="+mn-cs"/>
              </a:rPr>
              <a:t>6-mo PFS</a:t>
            </a:r>
          </a:p>
        </p:txBody>
      </p:sp>
      <p:sp>
        <p:nvSpPr>
          <p:cNvPr id="34" name="Rectangle 33">
            <a:extLst>
              <a:ext uri="{FF2B5EF4-FFF2-40B4-BE49-F238E27FC236}">
                <a16:creationId xmlns:a16="http://schemas.microsoft.com/office/drawing/2014/main" id="{43302D8D-F7EF-5EA4-5AFC-8E113DC0A07A}"/>
              </a:ext>
            </a:extLst>
          </p:cNvPr>
          <p:cNvSpPr/>
          <p:nvPr/>
        </p:nvSpPr>
        <p:spPr>
          <a:xfrm>
            <a:off x="6477139" y="4882814"/>
            <a:ext cx="1587361" cy="594326"/>
          </a:xfrm>
          <a:prstGeom prst="rect">
            <a:avLst/>
          </a:prstGeom>
          <a:solidFill>
            <a:schemeClr val="tx1"/>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HER2+ </a:t>
            </a:r>
            <a:r>
              <a:rPr kumimoji="0" lang="en-US" sz="1400" b="1" i="0" u="none" strike="noStrike" kern="1200" cap="none" spc="0" normalizeH="0" baseline="0" noProof="0" dirty="0" err="1">
                <a:ln>
                  <a:noFill/>
                </a:ln>
                <a:solidFill>
                  <a:srgbClr val="FFFFFF"/>
                </a:solidFill>
                <a:effectLst/>
                <a:uLnTx/>
                <a:uFillTx/>
                <a:latin typeface="Calibri" panose="020F0502020204030204"/>
                <a:ea typeface="+mn-ea"/>
                <a:cs typeface="+mn-cs"/>
              </a:rPr>
              <a:t>mBC</a:t>
            </a:r>
            <a:b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Post T-</a:t>
            </a:r>
            <a:r>
              <a:rPr kumimoji="0" lang="en-US" sz="1400" b="1" i="0" u="none" strike="noStrike" kern="1200" cap="none" spc="0" normalizeH="0" baseline="0" noProof="0" dirty="0" err="1">
                <a:ln>
                  <a:noFill/>
                </a:ln>
                <a:solidFill>
                  <a:srgbClr val="FFFFFF"/>
                </a:solidFill>
                <a:effectLst/>
                <a:uLnTx/>
                <a:uFillTx/>
                <a:latin typeface="Calibri" panose="020F0502020204030204"/>
                <a:ea typeface="+mn-ea"/>
                <a:cs typeface="+mn-cs"/>
              </a:rPr>
              <a:t>DXd</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20BF1E51-D272-FC27-43E4-A0509721D45E}"/>
              </a:ext>
            </a:extLst>
          </p:cNvPr>
          <p:cNvSpPr/>
          <p:nvPr/>
        </p:nvSpPr>
        <p:spPr>
          <a:xfrm>
            <a:off x="8598039" y="4882814"/>
            <a:ext cx="2260461" cy="594326"/>
          </a:xfrm>
          <a:prstGeom prst="rect">
            <a:avLst/>
          </a:prstGeom>
          <a:solidFill>
            <a:schemeClr val="accent6"/>
          </a:solidFill>
          <a:ln>
            <a:no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Patritumab deruxtecan </a:t>
            </a:r>
            <a:b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US" sz="1400" b="1" i="0" u="none" strike="noStrike" kern="1200" cap="none" spc="0" normalizeH="0" baseline="0" noProof="0" dirty="0">
                <a:ln>
                  <a:noFill/>
                </a:ln>
                <a:solidFill>
                  <a:srgbClr val="FFFFFF"/>
                </a:solidFill>
                <a:effectLst/>
                <a:uLnTx/>
                <a:uFillTx/>
                <a:latin typeface="Calibri" panose="020F0502020204030204"/>
                <a:ea typeface="+mn-ea"/>
                <a:cs typeface="+mn-cs"/>
              </a:rPr>
              <a:t>5.6 mg/kg IV Q3W</a:t>
            </a:r>
            <a:endPar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0D4B9140-1F0B-0F47-006A-B9644ABE6F3D}"/>
              </a:ext>
            </a:extLst>
          </p:cNvPr>
          <p:cNvCxnSpPr>
            <a:cxnSpLocks/>
            <a:stCxn id="5" idx="1"/>
          </p:cNvCxnSpPr>
          <p:nvPr/>
        </p:nvCxnSpPr>
        <p:spPr>
          <a:xfrm flipH="1">
            <a:off x="3291840" y="2593857"/>
            <a:ext cx="117078"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46FAC90-D587-9706-2E4B-2A984AD754AF}"/>
              </a:ext>
            </a:extLst>
          </p:cNvPr>
          <p:cNvCxnSpPr>
            <a:cxnSpLocks/>
            <a:stCxn id="5" idx="3"/>
            <a:endCxn id="7" idx="1"/>
          </p:cNvCxnSpPr>
          <p:nvPr/>
        </p:nvCxnSpPr>
        <p:spPr>
          <a:xfrm>
            <a:off x="4307928" y="2593857"/>
            <a:ext cx="137875"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1F410FF-6C25-7001-6EB7-5CC79308A47D}"/>
              </a:ext>
            </a:extLst>
          </p:cNvPr>
          <p:cNvCxnSpPr>
            <a:cxnSpLocks/>
            <a:stCxn id="7" idx="3"/>
            <a:endCxn id="23" idx="1"/>
          </p:cNvCxnSpPr>
          <p:nvPr/>
        </p:nvCxnSpPr>
        <p:spPr>
          <a:xfrm>
            <a:off x="6273801" y="2593857"/>
            <a:ext cx="224494" cy="9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A9CE5DE-777F-E1B7-1BAC-899B2B4BB3FD}"/>
              </a:ext>
            </a:extLst>
          </p:cNvPr>
          <p:cNvCxnSpPr>
            <a:cxnSpLocks/>
            <a:stCxn id="23" idx="3"/>
            <a:endCxn id="25" idx="1"/>
          </p:cNvCxnSpPr>
          <p:nvPr/>
        </p:nvCxnSpPr>
        <p:spPr>
          <a:xfrm flipV="1">
            <a:off x="8720490" y="2593410"/>
            <a:ext cx="135784" cy="140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389AB766-001A-95D7-A57F-A0A4B9D06B39}"/>
              </a:ext>
            </a:extLst>
          </p:cNvPr>
          <p:cNvCxnSpPr>
            <a:cxnSpLocks/>
            <a:stCxn id="34" idx="3"/>
            <a:endCxn id="35" idx="1"/>
          </p:cNvCxnSpPr>
          <p:nvPr/>
        </p:nvCxnSpPr>
        <p:spPr>
          <a:xfrm>
            <a:off x="8064500" y="5179977"/>
            <a:ext cx="53353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0F754F5C-EB8A-0CBC-0838-830132959E7E}"/>
              </a:ext>
            </a:extLst>
          </p:cNvPr>
          <p:cNvSpPr txBox="1"/>
          <p:nvPr/>
        </p:nvSpPr>
        <p:spPr>
          <a:xfrm>
            <a:off x="5873925" y="5536624"/>
            <a:ext cx="3999123" cy="1169551"/>
          </a:xfrm>
          <a:prstGeom prst="rect">
            <a:avLst/>
          </a:prstGeom>
          <a:noFill/>
          <a:ln w="28575">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23341"/>
                </a:solidFill>
                <a:effectLst/>
                <a:uLnTx/>
                <a:uFillTx/>
                <a:latin typeface="Calibri" panose="020F0502020204030204"/>
                <a:ea typeface="MS PGothic" charset="0"/>
                <a:cs typeface="+mn-cs"/>
              </a:rPr>
              <a:t>HER3 is expressed in 30%-75% of breast cancers; overexpression is associated with poor prognosis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223341"/>
                </a:solidFill>
                <a:effectLst/>
                <a:uLnTx/>
                <a:uFillTx/>
                <a:latin typeface="Calibri" panose="020F0502020204030204"/>
                <a:ea typeface="MS PGothic" charset="0"/>
                <a:cs typeface="+mn-cs"/>
              </a:rPr>
              <a:t>Patritumab</a:t>
            </a:r>
            <a:r>
              <a:rPr kumimoji="0" lang="en-US" sz="1400" b="1" i="0" u="none" strike="noStrike" kern="1200" cap="none" spc="0" normalizeH="0" baseline="0" noProof="0" dirty="0">
                <a:ln>
                  <a:noFill/>
                </a:ln>
                <a:solidFill>
                  <a:srgbClr val="223341"/>
                </a:solidFill>
                <a:effectLst/>
                <a:uLnTx/>
                <a:uFillTx/>
                <a:latin typeface="Calibri" panose="020F0502020204030204"/>
                <a:ea typeface="MS PGothic" charset="0"/>
                <a:cs typeface="+mn-cs"/>
              </a:rPr>
              <a:t> deruxtecan:</a:t>
            </a:r>
            <a:r>
              <a:rPr kumimoji="0" lang="en-US" sz="1400" b="0" i="0" u="none" strike="noStrike" kern="1200" cap="none" spc="0" normalizeH="0" baseline="0" noProof="0" dirty="0">
                <a:ln>
                  <a:noFill/>
                </a:ln>
                <a:solidFill>
                  <a:srgbClr val="223341"/>
                </a:solidFill>
                <a:effectLst/>
                <a:uLnTx/>
                <a:uFillTx/>
                <a:latin typeface="Calibri" panose="020F0502020204030204"/>
                <a:ea typeface="MS PGothic" charset="0"/>
                <a:cs typeface="+mn-cs"/>
              </a:rPr>
              <a:t> novel ADC targeting HER3 with topoisomerase I inhibitor payload capable of bystander antitumor effects</a:t>
            </a:r>
          </a:p>
        </p:txBody>
      </p:sp>
      <p:sp>
        <p:nvSpPr>
          <p:cNvPr id="8" name="TextBox 7">
            <a:extLst>
              <a:ext uri="{FF2B5EF4-FFF2-40B4-BE49-F238E27FC236}">
                <a16:creationId xmlns:a16="http://schemas.microsoft.com/office/drawing/2014/main" id="{1E4787C2-99DE-C37B-3CC8-1B5A8C313982}"/>
              </a:ext>
            </a:extLst>
          </p:cNvPr>
          <p:cNvSpPr txBox="1"/>
          <p:nvPr/>
        </p:nvSpPr>
        <p:spPr>
          <a:xfrm>
            <a:off x="48674" y="6491867"/>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31040297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441E0-D10B-0554-B9B2-97BF1912F65C}"/>
              </a:ext>
            </a:extLst>
          </p:cNvPr>
          <p:cNvSpPr>
            <a:spLocks noGrp="1"/>
          </p:cNvSpPr>
          <p:nvPr>
            <p:ph type="title"/>
          </p:nvPr>
        </p:nvSpPr>
        <p:spPr>
          <a:xfrm>
            <a:off x="631871" y="169991"/>
            <a:ext cx="9093600" cy="1314321"/>
          </a:xfrm>
        </p:spPr>
        <p:txBody>
          <a:bodyPr/>
          <a:lstStyle/>
          <a:p>
            <a:r>
              <a:rPr lang="en-GB" sz="2800" dirty="0"/>
              <a:t>Phase 2 trial of HER3-DXd: Efficacy</a:t>
            </a:r>
          </a:p>
        </p:txBody>
      </p:sp>
      <p:sp>
        <p:nvSpPr>
          <p:cNvPr id="4" name="Text Placeholder 3">
            <a:extLst>
              <a:ext uri="{FF2B5EF4-FFF2-40B4-BE49-F238E27FC236}">
                <a16:creationId xmlns:a16="http://schemas.microsoft.com/office/drawing/2014/main" id="{8BA8B046-B193-C6CD-0719-B783DAD6E16A}"/>
              </a:ext>
            </a:extLst>
          </p:cNvPr>
          <p:cNvSpPr>
            <a:spLocks noGrp="1"/>
          </p:cNvSpPr>
          <p:nvPr>
            <p:ph type="body" sz="quarter" idx="10"/>
          </p:nvPr>
        </p:nvSpPr>
        <p:spPr/>
        <p:txBody>
          <a:bodyPr/>
          <a:lstStyle/>
          <a:p>
            <a:br>
              <a:rPr lang="en-GB" dirty="0"/>
            </a:br>
            <a:r>
              <a:rPr lang="en-GB" dirty="0"/>
              <a:t>Hamilton EP, et al. ASCO 2023. Abstract 1004</a:t>
            </a:r>
          </a:p>
        </p:txBody>
      </p:sp>
      <p:sp>
        <p:nvSpPr>
          <p:cNvPr id="7" name="TextBox 6">
            <a:extLst>
              <a:ext uri="{FF2B5EF4-FFF2-40B4-BE49-F238E27FC236}">
                <a16:creationId xmlns:a16="http://schemas.microsoft.com/office/drawing/2014/main" id="{243D90F0-BC39-391D-27D2-FD39D026379F}"/>
              </a:ext>
            </a:extLst>
          </p:cNvPr>
          <p:cNvSpPr txBox="1"/>
          <p:nvPr/>
        </p:nvSpPr>
        <p:spPr>
          <a:xfrm>
            <a:off x="6504800" y="1484313"/>
            <a:ext cx="4645800"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1200"/>
              </a:spcBef>
              <a:spcAft>
                <a:spcPts val="0"/>
              </a:spcAft>
              <a:buClr>
                <a:srgbClr val="A271B0"/>
              </a:buClr>
              <a:buSzTx/>
              <a:buFontTx/>
              <a:buNone/>
              <a:tabLst/>
              <a:defRPr/>
            </a:pPr>
            <a:r>
              <a:rPr kumimoji="0" lang="en-GB" sz="1800" b="1" i="0" u="none" strike="noStrike" kern="1200" cap="none" spc="0" normalizeH="0" baseline="0" noProof="0" dirty="0">
                <a:ln>
                  <a:noFill/>
                </a:ln>
                <a:solidFill>
                  <a:srgbClr val="223341"/>
                </a:solidFill>
                <a:effectLst/>
                <a:uLnTx/>
                <a:uFillTx/>
                <a:latin typeface="Calibri" panose="020F0502020204030204"/>
                <a:ea typeface="MS PGothic" charset="0"/>
                <a:cs typeface="+mn-cs"/>
              </a:rPr>
              <a:t>Best percentage change in sum of diameters from baseline in target lesions</a:t>
            </a:r>
          </a:p>
        </p:txBody>
      </p:sp>
      <p:sp>
        <p:nvSpPr>
          <p:cNvPr id="8" name="Rectangle 7">
            <a:extLst>
              <a:ext uri="{FF2B5EF4-FFF2-40B4-BE49-F238E27FC236}">
                <a16:creationId xmlns:a16="http://schemas.microsoft.com/office/drawing/2014/main" id="{FC0F61A5-DEAA-0D24-CFC7-4EF3F8401141}"/>
              </a:ext>
            </a:extLst>
          </p:cNvPr>
          <p:cNvSpPr/>
          <p:nvPr/>
        </p:nvSpPr>
        <p:spPr>
          <a:xfrm>
            <a:off x="6902164" y="2116435"/>
            <a:ext cx="100046" cy="1000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7A8D47A-5CD8-05F5-0A89-C6D479861BFB}"/>
              </a:ext>
            </a:extLst>
          </p:cNvPr>
          <p:cNvSpPr/>
          <p:nvPr/>
        </p:nvSpPr>
        <p:spPr>
          <a:xfrm>
            <a:off x="8443879" y="2116435"/>
            <a:ext cx="100046" cy="1000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57E53F-42C9-6489-E045-71BE292E0883}"/>
              </a:ext>
            </a:extLst>
          </p:cNvPr>
          <p:cNvSpPr/>
          <p:nvPr/>
        </p:nvSpPr>
        <p:spPr>
          <a:xfrm>
            <a:off x="10070488" y="2116435"/>
            <a:ext cx="100046" cy="1000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39FD9EE-26B1-143B-6FF2-EF27CCDE8171}"/>
              </a:ext>
            </a:extLst>
          </p:cNvPr>
          <p:cNvSpPr txBox="1"/>
          <p:nvPr/>
        </p:nvSpPr>
        <p:spPr>
          <a:xfrm>
            <a:off x="6658873" y="2281282"/>
            <a:ext cx="223779"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dirty="0">
                <a:ln>
                  <a:noFill/>
                </a:ln>
                <a:solidFill>
                  <a:srgbClr val="223341"/>
                </a:solidFill>
                <a:effectLst/>
                <a:uLnTx/>
                <a:uFillTx/>
                <a:latin typeface="Calibri" panose="020F0502020204030204"/>
                <a:ea typeface="MS PGothic" charset="0"/>
                <a:cs typeface="+mn-cs"/>
              </a:rPr>
              <a:t>60</a:t>
            </a:r>
          </a:p>
        </p:txBody>
      </p:sp>
      <p:sp>
        <p:nvSpPr>
          <p:cNvPr id="13" name="TextBox 12">
            <a:extLst>
              <a:ext uri="{FF2B5EF4-FFF2-40B4-BE49-F238E27FC236}">
                <a16:creationId xmlns:a16="http://schemas.microsoft.com/office/drawing/2014/main" id="{EB5511F7-7C67-151F-3513-CEEC82830477}"/>
              </a:ext>
            </a:extLst>
          </p:cNvPr>
          <p:cNvSpPr txBox="1"/>
          <p:nvPr/>
        </p:nvSpPr>
        <p:spPr>
          <a:xfrm>
            <a:off x="6653793" y="2658620"/>
            <a:ext cx="223779"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S PGothic" charset="0"/>
                <a:cs typeface="+mn-cs"/>
              </a:rPr>
              <a:t>40</a:t>
            </a:r>
          </a:p>
        </p:txBody>
      </p:sp>
      <p:sp>
        <p:nvSpPr>
          <p:cNvPr id="14" name="TextBox 13">
            <a:extLst>
              <a:ext uri="{FF2B5EF4-FFF2-40B4-BE49-F238E27FC236}">
                <a16:creationId xmlns:a16="http://schemas.microsoft.com/office/drawing/2014/main" id="{2F4DD757-CE84-35E6-D6EB-A69D529F38DE}"/>
              </a:ext>
            </a:extLst>
          </p:cNvPr>
          <p:cNvSpPr txBox="1"/>
          <p:nvPr/>
        </p:nvSpPr>
        <p:spPr>
          <a:xfrm>
            <a:off x="6658873" y="3057267"/>
            <a:ext cx="223779"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S PGothic" charset="0"/>
                <a:cs typeface="+mn-cs"/>
              </a:rPr>
              <a:t>20</a:t>
            </a:r>
          </a:p>
        </p:txBody>
      </p:sp>
      <p:sp>
        <p:nvSpPr>
          <p:cNvPr id="15" name="TextBox 14">
            <a:extLst>
              <a:ext uri="{FF2B5EF4-FFF2-40B4-BE49-F238E27FC236}">
                <a16:creationId xmlns:a16="http://schemas.microsoft.com/office/drawing/2014/main" id="{E050723C-50C1-4548-F088-6FA01F01E011}"/>
              </a:ext>
            </a:extLst>
          </p:cNvPr>
          <p:cNvSpPr txBox="1"/>
          <p:nvPr/>
        </p:nvSpPr>
        <p:spPr>
          <a:xfrm>
            <a:off x="6719516" y="3455914"/>
            <a:ext cx="158056"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S PGothic" charset="0"/>
                <a:cs typeface="+mn-cs"/>
              </a:rPr>
              <a:t>0</a:t>
            </a:r>
          </a:p>
        </p:txBody>
      </p:sp>
      <p:sp>
        <p:nvSpPr>
          <p:cNvPr id="16" name="TextBox 15">
            <a:extLst>
              <a:ext uri="{FF2B5EF4-FFF2-40B4-BE49-F238E27FC236}">
                <a16:creationId xmlns:a16="http://schemas.microsoft.com/office/drawing/2014/main" id="{8519AFBD-5759-8502-AB46-64016F0CC9EA}"/>
              </a:ext>
            </a:extLst>
          </p:cNvPr>
          <p:cNvSpPr txBox="1"/>
          <p:nvPr/>
        </p:nvSpPr>
        <p:spPr>
          <a:xfrm>
            <a:off x="6615321" y="3854561"/>
            <a:ext cx="262251"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S PGothic" charset="0"/>
                <a:cs typeface="+mn-cs"/>
              </a:rPr>
              <a:t>-20</a:t>
            </a:r>
          </a:p>
        </p:txBody>
      </p:sp>
      <p:sp>
        <p:nvSpPr>
          <p:cNvPr id="17" name="TextBox 16">
            <a:extLst>
              <a:ext uri="{FF2B5EF4-FFF2-40B4-BE49-F238E27FC236}">
                <a16:creationId xmlns:a16="http://schemas.microsoft.com/office/drawing/2014/main" id="{DFB41243-21B8-FC6D-A4DA-B3CB75E33E7A}"/>
              </a:ext>
            </a:extLst>
          </p:cNvPr>
          <p:cNvSpPr txBox="1"/>
          <p:nvPr/>
        </p:nvSpPr>
        <p:spPr>
          <a:xfrm>
            <a:off x="6615321" y="4253208"/>
            <a:ext cx="262251"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S PGothic" charset="0"/>
                <a:cs typeface="+mn-cs"/>
              </a:rPr>
              <a:t>-40</a:t>
            </a:r>
          </a:p>
        </p:txBody>
      </p:sp>
      <p:sp>
        <p:nvSpPr>
          <p:cNvPr id="18" name="TextBox 17">
            <a:extLst>
              <a:ext uri="{FF2B5EF4-FFF2-40B4-BE49-F238E27FC236}">
                <a16:creationId xmlns:a16="http://schemas.microsoft.com/office/drawing/2014/main" id="{43BBD083-0318-C158-68F6-0EB3FFB0B868}"/>
              </a:ext>
            </a:extLst>
          </p:cNvPr>
          <p:cNvSpPr txBox="1"/>
          <p:nvPr/>
        </p:nvSpPr>
        <p:spPr>
          <a:xfrm>
            <a:off x="6615321" y="4632870"/>
            <a:ext cx="262251"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S PGothic" charset="0"/>
                <a:cs typeface="+mn-cs"/>
              </a:rPr>
              <a:t>-60</a:t>
            </a:r>
          </a:p>
        </p:txBody>
      </p:sp>
      <p:sp>
        <p:nvSpPr>
          <p:cNvPr id="24" name="TextBox 23">
            <a:extLst>
              <a:ext uri="{FF2B5EF4-FFF2-40B4-BE49-F238E27FC236}">
                <a16:creationId xmlns:a16="http://schemas.microsoft.com/office/drawing/2014/main" id="{C0A3D2CA-2EFC-9EB3-6250-F5226B96D216}"/>
              </a:ext>
            </a:extLst>
          </p:cNvPr>
          <p:cNvSpPr txBox="1"/>
          <p:nvPr/>
        </p:nvSpPr>
        <p:spPr>
          <a:xfrm>
            <a:off x="6615321" y="5012532"/>
            <a:ext cx="262251"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S PGothic" charset="0"/>
                <a:cs typeface="+mn-cs"/>
              </a:rPr>
              <a:t>-80</a:t>
            </a:r>
          </a:p>
        </p:txBody>
      </p:sp>
      <p:sp>
        <p:nvSpPr>
          <p:cNvPr id="25" name="TextBox 24">
            <a:extLst>
              <a:ext uri="{FF2B5EF4-FFF2-40B4-BE49-F238E27FC236}">
                <a16:creationId xmlns:a16="http://schemas.microsoft.com/office/drawing/2014/main" id="{F4AC7B96-6A58-3B2F-E386-7288BECDA5F2}"/>
              </a:ext>
            </a:extLst>
          </p:cNvPr>
          <p:cNvSpPr txBox="1"/>
          <p:nvPr/>
        </p:nvSpPr>
        <p:spPr>
          <a:xfrm>
            <a:off x="6549597" y="5392193"/>
            <a:ext cx="327975" cy="246221"/>
          </a:xfrm>
          <a:prstGeom prst="rect">
            <a:avLst/>
          </a:prstGeom>
          <a:noFill/>
        </p:spPr>
        <p:txBody>
          <a:bodyPr wrap="none" rIns="0" rtlCol="0">
            <a:spAutoFit/>
          </a:bodyPr>
          <a:lstStyle/>
          <a:p>
            <a:pPr marL="0" marR="0" lvl="0" indent="0" algn="r"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dirty="0">
                <a:ln>
                  <a:noFill/>
                </a:ln>
                <a:solidFill>
                  <a:srgbClr val="223341"/>
                </a:solidFill>
                <a:effectLst/>
                <a:uLnTx/>
                <a:uFillTx/>
                <a:latin typeface="Calibri" panose="020F0502020204030204"/>
                <a:ea typeface="MS PGothic" charset="0"/>
                <a:cs typeface="+mn-cs"/>
              </a:rPr>
              <a:t>-100</a:t>
            </a:r>
          </a:p>
        </p:txBody>
      </p:sp>
      <p:sp>
        <p:nvSpPr>
          <p:cNvPr id="26" name="TextBox 25">
            <a:extLst>
              <a:ext uri="{FF2B5EF4-FFF2-40B4-BE49-F238E27FC236}">
                <a16:creationId xmlns:a16="http://schemas.microsoft.com/office/drawing/2014/main" id="{A89DCE93-E234-469C-2D6A-34A71739EC25}"/>
              </a:ext>
            </a:extLst>
          </p:cNvPr>
          <p:cNvSpPr txBox="1"/>
          <p:nvPr/>
        </p:nvSpPr>
        <p:spPr>
          <a:xfrm>
            <a:off x="7024719" y="2046665"/>
            <a:ext cx="1319913" cy="246221"/>
          </a:xfrm>
          <a:prstGeom prst="rect">
            <a:avLst/>
          </a:prstGeom>
          <a:noFill/>
        </p:spPr>
        <p:txBody>
          <a:bodyPr wrap="none" lIns="4572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S PGothic" charset="0"/>
                <a:cs typeface="+mn-cs"/>
              </a:rPr>
              <a:t>&gt;75% HER3 expression</a:t>
            </a:r>
          </a:p>
        </p:txBody>
      </p:sp>
      <p:grpSp>
        <p:nvGrpSpPr>
          <p:cNvPr id="329" name="Group 328">
            <a:extLst>
              <a:ext uri="{FF2B5EF4-FFF2-40B4-BE49-F238E27FC236}">
                <a16:creationId xmlns:a16="http://schemas.microsoft.com/office/drawing/2014/main" id="{FD3A2658-1B25-6A6A-7268-72A54B7476CC}"/>
              </a:ext>
            </a:extLst>
          </p:cNvPr>
          <p:cNvGrpSpPr/>
          <p:nvPr/>
        </p:nvGrpSpPr>
        <p:grpSpPr>
          <a:xfrm>
            <a:off x="8040367" y="2274875"/>
            <a:ext cx="1051131" cy="246221"/>
            <a:chOff x="8040367" y="2469608"/>
            <a:chExt cx="1051131" cy="246221"/>
          </a:xfrm>
        </p:grpSpPr>
        <p:sp>
          <p:nvSpPr>
            <p:cNvPr id="9" name="Rectangle 8">
              <a:extLst>
                <a:ext uri="{FF2B5EF4-FFF2-40B4-BE49-F238E27FC236}">
                  <a16:creationId xmlns:a16="http://schemas.microsoft.com/office/drawing/2014/main" id="{C9FF9911-9167-2A62-9748-280CC8729E74}"/>
                </a:ext>
              </a:extLst>
            </p:cNvPr>
            <p:cNvSpPr/>
            <p:nvPr/>
          </p:nvSpPr>
          <p:spPr>
            <a:xfrm>
              <a:off x="8040367" y="2545241"/>
              <a:ext cx="100046" cy="1000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E02E886-F876-A792-9CCF-BC0A56B06896}"/>
                </a:ext>
              </a:extLst>
            </p:cNvPr>
            <p:cNvSpPr txBox="1"/>
            <p:nvPr/>
          </p:nvSpPr>
          <p:spPr>
            <a:xfrm>
              <a:off x="8161115" y="2469608"/>
              <a:ext cx="930383" cy="246221"/>
            </a:xfrm>
            <a:prstGeom prst="rect">
              <a:avLst/>
            </a:prstGeom>
            <a:noFill/>
          </p:spPr>
          <p:txBody>
            <a:bodyPr wrap="none" lIns="4572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dirty="0">
                  <a:ln>
                    <a:noFill/>
                  </a:ln>
                  <a:solidFill>
                    <a:srgbClr val="223341"/>
                  </a:solidFill>
                  <a:effectLst/>
                  <a:uLnTx/>
                  <a:uFillTx/>
                  <a:latin typeface="Calibri" panose="020F0502020204030204"/>
                  <a:ea typeface="MS PGothic" charset="0"/>
                  <a:cs typeface="+mn-cs"/>
                </a:rPr>
                <a:t>HER3 unknown</a:t>
              </a:r>
            </a:p>
          </p:txBody>
        </p:sp>
      </p:grpSp>
      <p:sp>
        <p:nvSpPr>
          <p:cNvPr id="28" name="TextBox 27">
            <a:extLst>
              <a:ext uri="{FF2B5EF4-FFF2-40B4-BE49-F238E27FC236}">
                <a16:creationId xmlns:a16="http://schemas.microsoft.com/office/drawing/2014/main" id="{0EF11047-C010-91C5-07AF-F38286D7E09B}"/>
              </a:ext>
            </a:extLst>
          </p:cNvPr>
          <p:cNvSpPr txBox="1"/>
          <p:nvPr/>
        </p:nvSpPr>
        <p:spPr>
          <a:xfrm>
            <a:off x="8563686" y="2046665"/>
            <a:ext cx="1459154" cy="246221"/>
          </a:xfrm>
          <a:prstGeom prst="rect">
            <a:avLst/>
          </a:prstGeom>
          <a:noFill/>
        </p:spPr>
        <p:txBody>
          <a:bodyPr wrap="square" lIns="4572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dirty="0">
                <a:ln>
                  <a:noFill/>
                </a:ln>
                <a:solidFill>
                  <a:srgbClr val="223341"/>
                </a:solidFill>
                <a:effectLst/>
                <a:uLnTx/>
                <a:uFillTx/>
                <a:latin typeface="Calibri" panose="020F0502020204030204"/>
                <a:ea typeface="MS PGothic" charset="0"/>
                <a:cs typeface="+mn-cs"/>
              </a:rPr>
              <a:t>25–74% HER3 expression</a:t>
            </a:r>
          </a:p>
        </p:txBody>
      </p:sp>
      <p:sp>
        <p:nvSpPr>
          <p:cNvPr id="29" name="TextBox 28">
            <a:extLst>
              <a:ext uri="{FF2B5EF4-FFF2-40B4-BE49-F238E27FC236}">
                <a16:creationId xmlns:a16="http://schemas.microsoft.com/office/drawing/2014/main" id="{531CF36E-A0D3-541C-37E2-9A13A06894DF}"/>
              </a:ext>
            </a:extLst>
          </p:cNvPr>
          <p:cNvSpPr txBox="1"/>
          <p:nvPr/>
        </p:nvSpPr>
        <p:spPr>
          <a:xfrm>
            <a:off x="10193043" y="2046665"/>
            <a:ext cx="1319913" cy="246221"/>
          </a:xfrm>
          <a:prstGeom prst="rect">
            <a:avLst/>
          </a:prstGeom>
          <a:noFill/>
        </p:spPr>
        <p:txBody>
          <a:bodyPr wrap="none" lIns="4572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00" b="0" i="0" u="none" strike="noStrike" kern="1200" cap="none" spc="0" normalizeH="0" baseline="0" noProof="0">
                <a:ln>
                  <a:noFill/>
                </a:ln>
                <a:solidFill>
                  <a:srgbClr val="223341"/>
                </a:solidFill>
                <a:effectLst/>
                <a:uLnTx/>
                <a:uFillTx/>
                <a:latin typeface="Calibri" panose="020F0502020204030204"/>
                <a:ea typeface="MS PGothic" charset="0"/>
                <a:cs typeface="+mn-cs"/>
              </a:rPr>
              <a:t>&lt;25% HER3 expression</a:t>
            </a:r>
          </a:p>
        </p:txBody>
      </p:sp>
      <p:sp>
        <p:nvSpPr>
          <p:cNvPr id="30" name="TextBox 29">
            <a:extLst>
              <a:ext uri="{FF2B5EF4-FFF2-40B4-BE49-F238E27FC236}">
                <a16:creationId xmlns:a16="http://schemas.microsoft.com/office/drawing/2014/main" id="{10D52933-2734-F3D4-4351-495E16278840}"/>
              </a:ext>
            </a:extLst>
          </p:cNvPr>
          <p:cNvSpPr txBox="1"/>
          <p:nvPr/>
        </p:nvSpPr>
        <p:spPr>
          <a:xfrm rot="16200000">
            <a:off x="4838427" y="3700869"/>
            <a:ext cx="3312703"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1200"/>
              </a:spcBef>
              <a:spcAft>
                <a:spcPts val="0"/>
              </a:spcAft>
              <a:buClr>
                <a:srgbClr val="A271B0"/>
              </a:buClr>
              <a:buSzTx/>
              <a:buFontTx/>
              <a:buNone/>
              <a:tabLst/>
              <a:defRPr/>
            </a:pPr>
            <a:r>
              <a:rPr kumimoji="0" lang="en-US" sz="1200" b="0" i="0" u="none" strike="noStrike" kern="1200" cap="none" spc="0" normalizeH="0" baseline="0" noProof="0" dirty="0">
                <a:ln>
                  <a:noFill/>
                </a:ln>
                <a:solidFill>
                  <a:srgbClr val="223341"/>
                </a:solidFill>
                <a:effectLst/>
                <a:uLnTx/>
                <a:uFillTx/>
                <a:latin typeface="Calibri" panose="020F0502020204030204"/>
                <a:ea typeface="MS PGothic" charset="0"/>
                <a:cs typeface="+mn-cs"/>
              </a:rPr>
              <a:t>Best change in sum of diameters from baseline (%)</a:t>
            </a:r>
          </a:p>
        </p:txBody>
      </p:sp>
      <p:cxnSp>
        <p:nvCxnSpPr>
          <p:cNvPr id="36" name="Straight Connector 35">
            <a:extLst>
              <a:ext uri="{FF2B5EF4-FFF2-40B4-BE49-F238E27FC236}">
                <a16:creationId xmlns:a16="http://schemas.microsoft.com/office/drawing/2014/main" id="{6DDBC7C8-D461-A539-053A-410782A9AEBE}"/>
              </a:ext>
            </a:extLst>
          </p:cNvPr>
          <p:cNvCxnSpPr>
            <a:cxnSpLocks/>
          </p:cNvCxnSpPr>
          <p:nvPr/>
        </p:nvCxnSpPr>
        <p:spPr>
          <a:xfrm>
            <a:off x="6979107" y="3178238"/>
            <a:ext cx="4429196"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491600D-CF39-BD95-A530-1797AF7B80AF}"/>
              </a:ext>
            </a:extLst>
          </p:cNvPr>
          <p:cNvCxnSpPr>
            <a:cxnSpLocks/>
          </p:cNvCxnSpPr>
          <p:nvPr/>
        </p:nvCxnSpPr>
        <p:spPr>
          <a:xfrm>
            <a:off x="6925317" y="4178300"/>
            <a:ext cx="4429196"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D5C3B1E-06FC-7E8B-D9F7-3D693478044A}"/>
              </a:ext>
            </a:extLst>
          </p:cNvPr>
          <p:cNvSpPr/>
          <p:nvPr/>
        </p:nvSpPr>
        <p:spPr>
          <a:xfrm>
            <a:off x="6974417" y="2613365"/>
            <a:ext cx="54000" cy="974385"/>
          </a:xfrm>
          <a:prstGeom prst="rect">
            <a:avLst/>
          </a:prstGeom>
          <a:pattFill prst="wdUpDiag">
            <a:fgClr>
              <a:schemeClr val="tx1"/>
            </a:fgClr>
            <a:bgClr>
              <a:schemeClr val="accent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3A7FE162-CFC3-5F80-A9A2-A5FFD0FE3184}"/>
              </a:ext>
            </a:extLst>
          </p:cNvPr>
          <p:cNvSpPr/>
          <p:nvPr/>
        </p:nvSpPr>
        <p:spPr>
          <a:xfrm>
            <a:off x="7742252" y="3587750"/>
            <a:ext cx="54000" cy="59267"/>
          </a:xfrm>
          <a:prstGeom prst="rect">
            <a:avLst/>
          </a:prstGeom>
          <a:pattFill prst="wdUpDiag">
            <a:fgClr>
              <a:schemeClr val="tx1"/>
            </a:fgClr>
            <a:bgClr>
              <a:schemeClr val="accent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098A6DE1-6D82-116D-D8A3-35003C7C5C2A}"/>
              </a:ext>
            </a:extLst>
          </p:cNvPr>
          <p:cNvSpPr/>
          <p:nvPr/>
        </p:nvSpPr>
        <p:spPr>
          <a:xfrm>
            <a:off x="8510087" y="3587750"/>
            <a:ext cx="54000" cy="359833"/>
          </a:xfrm>
          <a:prstGeom prst="rect">
            <a:avLst/>
          </a:prstGeom>
          <a:pattFill prst="wdUpDiag">
            <a:fgClr>
              <a:schemeClr val="tx1"/>
            </a:fgClr>
            <a:bgClr>
              <a:schemeClr val="accent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1B73E637-9423-B597-9681-B62DDC0FD11A}"/>
              </a:ext>
            </a:extLst>
          </p:cNvPr>
          <p:cNvSpPr/>
          <p:nvPr/>
        </p:nvSpPr>
        <p:spPr>
          <a:xfrm>
            <a:off x="9533867" y="3587750"/>
            <a:ext cx="54000" cy="838200"/>
          </a:xfrm>
          <a:prstGeom prst="rect">
            <a:avLst/>
          </a:prstGeom>
          <a:pattFill prst="wdUpDiag">
            <a:fgClr>
              <a:schemeClr val="tx1"/>
            </a:fgClr>
            <a:bgClr>
              <a:schemeClr val="accent6"/>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91BCE0E6-A100-EE74-0054-F166E255A168}"/>
              </a:ext>
            </a:extLst>
          </p:cNvPr>
          <p:cNvSpPr/>
          <p:nvPr/>
        </p:nvSpPr>
        <p:spPr>
          <a:xfrm>
            <a:off x="7998197" y="3587750"/>
            <a:ext cx="54000" cy="1375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91C8735B-DB03-44FB-B0F7-98078D7307C1}"/>
              </a:ext>
            </a:extLst>
          </p:cNvPr>
          <p:cNvSpPr/>
          <p:nvPr/>
        </p:nvSpPr>
        <p:spPr>
          <a:xfrm>
            <a:off x="9619182" y="3587749"/>
            <a:ext cx="54000" cy="85064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814357AE-4869-2BD8-6333-36F207E89DF3}"/>
              </a:ext>
            </a:extLst>
          </p:cNvPr>
          <p:cNvSpPr/>
          <p:nvPr/>
        </p:nvSpPr>
        <p:spPr>
          <a:xfrm>
            <a:off x="9875127" y="3587748"/>
            <a:ext cx="54000" cy="105410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Rectangle 49">
            <a:extLst>
              <a:ext uri="{FF2B5EF4-FFF2-40B4-BE49-F238E27FC236}">
                <a16:creationId xmlns:a16="http://schemas.microsoft.com/office/drawing/2014/main" id="{7EF50AB2-0D08-BE70-7159-46F0BA48DE3C}"/>
              </a:ext>
            </a:extLst>
          </p:cNvPr>
          <p:cNvSpPr/>
          <p:nvPr/>
        </p:nvSpPr>
        <p:spPr>
          <a:xfrm>
            <a:off x="9960442" y="3587749"/>
            <a:ext cx="54000" cy="11525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A73B8E9E-5C90-9FE7-36CB-C8234D999CFD}"/>
              </a:ext>
            </a:extLst>
          </p:cNvPr>
          <p:cNvSpPr/>
          <p:nvPr/>
        </p:nvSpPr>
        <p:spPr>
          <a:xfrm>
            <a:off x="10045757" y="3587749"/>
            <a:ext cx="54000" cy="11906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B52B0F28-6C82-60AA-78EB-D0C9BC5932B0}"/>
              </a:ext>
            </a:extLst>
          </p:cNvPr>
          <p:cNvSpPr/>
          <p:nvPr/>
        </p:nvSpPr>
        <p:spPr>
          <a:xfrm>
            <a:off x="10216387" y="3587749"/>
            <a:ext cx="54000" cy="12049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462500B5-4251-71F2-6AFD-8662C4F76236}"/>
              </a:ext>
            </a:extLst>
          </p:cNvPr>
          <p:cNvSpPr/>
          <p:nvPr/>
        </p:nvSpPr>
        <p:spPr>
          <a:xfrm>
            <a:off x="10738573" y="3587748"/>
            <a:ext cx="54000" cy="15319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94A23481-5248-045C-FB2C-31929A92619F}"/>
              </a:ext>
            </a:extLst>
          </p:cNvPr>
          <p:cNvSpPr/>
          <p:nvPr/>
        </p:nvSpPr>
        <p:spPr>
          <a:xfrm>
            <a:off x="7827567" y="3587750"/>
            <a:ext cx="54000" cy="92075"/>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1B68E414-F6C8-84B1-518E-83C4C0999C90}"/>
              </a:ext>
            </a:extLst>
          </p:cNvPr>
          <p:cNvSpPr/>
          <p:nvPr/>
        </p:nvSpPr>
        <p:spPr>
          <a:xfrm>
            <a:off x="8083512" y="3587750"/>
            <a:ext cx="54000" cy="219075"/>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1B19FABE-292D-9027-497D-FF6F3D606762}"/>
              </a:ext>
            </a:extLst>
          </p:cNvPr>
          <p:cNvSpPr/>
          <p:nvPr/>
        </p:nvSpPr>
        <p:spPr>
          <a:xfrm>
            <a:off x="8680717" y="3587750"/>
            <a:ext cx="54000" cy="503238"/>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3266BF46-6D5C-FE07-5794-FCCB020CB44D}"/>
              </a:ext>
            </a:extLst>
          </p:cNvPr>
          <p:cNvSpPr/>
          <p:nvPr/>
        </p:nvSpPr>
        <p:spPr>
          <a:xfrm>
            <a:off x="9192607" y="3587749"/>
            <a:ext cx="54000" cy="709613"/>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165F1B07-4C06-7223-215D-102161378062}"/>
              </a:ext>
            </a:extLst>
          </p:cNvPr>
          <p:cNvSpPr/>
          <p:nvPr/>
        </p:nvSpPr>
        <p:spPr>
          <a:xfrm>
            <a:off x="9277922" y="3587750"/>
            <a:ext cx="54000" cy="723900"/>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9" name="Rectangle 58">
            <a:extLst>
              <a:ext uri="{FF2B5EF4-FFF2-40B4-BE49-F238E27FC236}">
                <a16:creationId xmlns:a16="http://schemas.microsoft.com/office/drawing/2014/main" id="{C74B2638-0158-DBEE-AAC7-CB7DF1D7CBB9}"/>
              </a:ext>
            </a:extLst>
          </p:cNvPr>
          <p:cNvSpPr/>
          <p:nvPr/>
        </p:nvSpPr>
        <p:spPr>
          <a:xfrm>
            <a:off x="10387017" y="3587750"/>
            <a:ext cx="54000" cy="1347788"/>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Rectangle 59">
            <a:extLst>
              <a:ext uri="{FF2B5EF4-FFF2-40B4-BE49-F238E27FC236}">
                <a16:creationId xmlns:a16="http://schemas.microsoft.com/office/drawing/2014/main" id="{54F7D4EF-DF4A-ED3E-6694-113D07E9DA07}"/>
              </a:ext>
            </a:extLst>
          </p:cNvPr>
          <p:cNvSpPr/>
          <p:nvPr/>
        </p:nvSpPr>
        <p:spPr>
          <a:xfrm>
            <a:off x="10567943" y="3587749"/>
            <a:ext cx="54000" cy="1457325"/>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C48ABE2B-85E5-8449-B169-FC5F14F5F578}"/>
              </a:ext>
            </a:extLst>
          </p:cNvPr>
          <p:cNvSpPr/>
          <p:nvPr/>
        </p:nvSpPr>
        <p:spPr>
          <a:xfrm>
            <a:off x="10909203" y="3587750"/>
            <a:ext cx="54000" cy="1595438"/>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D7A9A720-114E-5876-5FFE-6EB4FFF7C521}"/>
              </a:ext>
            </a:extLst>
          </p:cNvPr>
          <p:cNvSpPr/>
          <p:nvPr/>
        </p:nvSpPr>
        <p:spPr>
          <a:xfrm>
            <a:off x="7145047" y="3248024"/>
            <a:ext cx="54000" cy="339725"/>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3" name="Rectangle 62">
            <a:extLst>
              <a:ext uri="{FF2B5EF4-FFF2-40B4-BE49-F238E27FC236}">
                <a16:creationId xmlns:a16="http://schemas.microsoft.com/office/drawing/2014/main" id="{8A4E4F8F-7417-70AF-C6BD-F2B56C935816}"/>
              </a:ext>
            </a:extLst>
          </p:cNvPr>
          <p:cNvSpPr/>
          <p:nvPr/>
        </p:nvSpPr>
        <p:spPr>
          <a:xfrm>
            <a:off x="8168827" y="3587750"/>
            <a:ext cx="54000" cy="2651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7007BB05-C020-7B09-1359-8C33F9F8F82F}"/>
              </a:ext>
            </a:extLst>
          </p:cNvPr>
          <p:cNvSpPr/>
          <p:nvPr/>
        </p:nvSpPr>
        <p:spPr>
          <a:xfrm>
            <a:off x="8339457" y="3587750"/>
            <a:ext cx="54000" cy="2873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5" name="Rectangle 64">
            <a:extLst>
              <a:ext uri="{FF2B5EF4-FFF2-40B4-BE49-F238E27FC236}">
                <a16:creationId xmlns:a16="http://schemas.microsoft.com/office/drawing/2014/main" id="{7DF8A219-3351-CB6B-51A9-7486194514D5}"/>
              </a:ext>
            </a:extLst>
          </p:cNvPr>
          <p:cNvSpPr/>
          <p:nvPr/>
        </p:nvSpPr>
        <p:spPr>
          <a:xfrm>
            <a:off x="8424772" y="3587750"/>
            <a:ext cx="54000" cy="3032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6" name="Rectangle 65">
            <a:extLst>
              <a:ext uri="{FF2B5EF4-FFF2-40B4-BE49-F238E27FC236}">
                <a16:creationId xmlns:a16="http://schemas.microsoft.com/office/drawing/2014/main" id="{9128333D-8698-35E7-065B-825DA4FF1A3C}"/>
              </a:ext>
            </a:extLst>
          </p:cNvPr>
          <p:cNvSpPr/>
          <p:nvPr/>
        </p:nvSpPr>
        <p:spPr>
          <a:xfrm>
            <a:off x="8766032" y="3587750"/>
            <a:ext cx="54000" cy="5270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Rectangle 66">
            <a:extLst>
              <a:ext uri="{FF2B5EF4-FFF2-40B4-BE49-F238E27FC236}">
                <a16:creationId xmlns:a16="http://schemas.microsoft.com/office/drawing/2014/main" id="{AC11EB3B-0F3F-6551-80B6-1B1D7824A010}"/>
              </a:ext>
            </a:extLst>
          </p:cNvPr>
          <p:cNvSpPr/>
          <p:nvPr/>
        </p:nvSpPr>
        <p:spPr>
          <a:xfrm>
            <a:off x="9107292" y="3587750"/>
            <a:ext cx="54000" cy="6238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Rectangle 67">
            <a:extLst>
              <a:ext uri="{FF2B5EF4-FFF2-40B4-BE49-F238E27FC236}">
                <a16:creationId xmlns:a16="http://schemas.microsoft.com/office/drawing/2014/main" id="{C02A7339-C5C3-0EA3-FF2D-9F7F889BB52E}"/>
              </a:ext>
            </a:extLst>
          </p:cNvPr>
          <p:cNvSpPr/>
          <p:nvPr/>
        </p:nvSpPr>
        <p:spPr>
          <a:xfrm>
            <a:off x="9363237" y="3587749"/>
            <a:ext cx="54000" cy="73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6DD756FA-2948-9A0D-B3FD-9ED476D199C1}"/>
              </a:ext>
            </a:extLst>
          </p:cNvPr>
          <p:cNvSpPr/>
          <p:nvPr/>
        </p:nvSpPr>
        <p:spPr>
          <a:xfrm>
            <a:off x="9448552" y="3587748"/>
            <a:ext cx="54000" cy="7874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066FB039-1885-A0AE-6C7F-EECBCA0AB5F3}"/>
              </a:ext>
            </a:extLst>
          </p:cNvPr>
          <p:cNvSpPr/>
          <p:nvPr/>
        </p:nvSpPr>
        <p:spPr>
          <a:xfrm>
            <a:off x="9704497" y="3587749"/>
            <a:ext cx="54000" cy="9763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F92DB7B5-68F5-CA1E-F8BA-D8144D2B818F}"/>
              </a:ext>
            </a:extLst>
          </p:cNvPr>
          <p:cNvSpPr/>
          <p:nvPr/>
        </p:nvSpPr>
        <p:spPr>
          <a:xfrm>
            <a:off x="9789812" y="3587749"/>
            <a:ext cx="54000" cy="10398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Rectangle 71">
            <a:extLst>
              <a:ext uri="{FF2B5EF4-FFF2-40B4-BE49-F238E27FC236}">
                <a16:creationId xmlns:a16="http://schemas.microsoft.com/office/drawing/2014/main" id="{B99E1C35-DCD4-1B80-BBC3-5A436535A678}"/>
              </a:ext>
            </a:extLst>
          </p:cNvPr>
          <p:cNvSpPr/>
          <p:nvPr/>
        </p:nvSpPr>
        <p:spPr>
          <a:xfrm>
            <a:off x="10131072" y="3587748"/>
            <a:ext cx="54000" cy="119062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33B1974E-3529-D4B5-7C29-E198BD868E77}"/>
              </a:ext>
            </a:extLst>
          </p:cNvPr>
          <p:cNvSpPr/>
          <p:nvPr/>
        </p:nvSpPr>
        <p:spPr>
          <a:xfrm>
            <a:off x="10823888" y="3587750"/>
            <a:ext cx="54000" cy="1563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35E2D38C-7C24-DD7B-CA02-1E5B3FA6813F}"/>
              </a:ext>
            </a:extLst>
          </p:cNvPr>
          <p:cNvSpPr/>
          <p:nvPr/>
        </p:nvSpPr>
        <p:spPr>
          <a:xfrm>
            <a:off x="11079833" y="3587750"/>
            <a:ext cx="54000" cy="2024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5" name="Rectangle 74">
            <a:extLst>
              <a:ext uri="{FF2B5EF4-FFF2-40B4-BE49-F238E27FC236}">
                <a16:creationId xmlns:a16="http://schemas.microsoft.com/office/drawing/2014/main" id="{DE724DBD-DE3F-159E-5F5D-084661946BE0}"/>
              </a:ext>
            </a:extLst>
          </p:cNvPr>
          <p:cNvSpPr/>
          <p:nvPr/>
        </p:nvSpPr>
        <p:spPr>
          <a:xfrm>
            <a:off x="11165148" y="3587750"/>
            <a:ext cx="54000" cy="2024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Rectangle 75">
            <a:extLst>
              <a:ext uri="{FF2B5EF4-FFF2-40B4-BE49-F238E27FC236}">
                <a16:creationId xmlns:a16="http://schemas.microsoft.com/office/drawing/2014/main" id="{AF810835-148E-13DD-4D96-028BCD5E4488}"/>
              </a:ext>
            </a:extLst>
          </p:cNvPr>
          <p:cNvSpPr/>
          <p:nvPr/>
        </p:nvSpPr>
        <p:spPr>
          <a:xfrm>
            <a:off x="11335775" y="3587750"/>
            <a:ext cx="54000" cy="20240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851D79F0-A289-56A5-2E32-2CEE9B690BB7}"/>
              </a:ext>
            </a:extLst>
          </p:cNvPr>
          <p:cNvSpPr/>
          <p:nvPr/>
        </p:nvSpPr>
        <p:spPr>
          <a:xfrm>
            <a:off x="7059732" y="3178238"/>
            <a:ext cx="54000" cy="4091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8" name="Rectangle 77">
            <a:extLst>
              <a:ext uri="{FF2B5EF4-FFF2-40B4-BE49-F238E27FC236}">
                <a16:creationId xmlns:a16="http://schemas.microsoft.com/office/drawing/2014/main" id="{844DDCC3-610F-35AA-C901-CFCDDE8F042E}"/>
              </a:ext>
            </a:extLst>
          </p:cNvPr>
          <p:cNvSpPr/>
          <p:nvPr/>
        </p:nvSpPr>
        <p:spPr>
          <a:xfrm>
            <a:off x="7230362" y="3308351"/>
            <a:ext cx="54000" cy="27939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75C4BC24-2933-044B-6FDB-65361C2B8BA3}"/>
              </a:ext>
            </a:extLst>
          </p:cNvPr>
          <p:cNvSpPr/>
          <p:nvPr/>
        </p:nvSpPr>
        <p:spPr>
          <a:xfrm>
            <a:off x="7315677" y="3354333"/>
            <a:ext cx="54000" cy="2334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CF57D568-71F2-82C4-3EF9-579487D8D726}"/>
              </a:ext>
            </a:extLst>
          </p:cNvPr>
          <p:cNvSpPr/>
          <p:nvPr/>
        </p:nvSpPr>
        <p:spPr>
          <a:xfrm>
            <a:off x="7400992" y="3449850"/>
            <a:ext cx="54000" cy="13758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1" name="Rectangle 80">
            <a:extLst>
              <a:ext uri="{FF2B5EF4-FFF2-40B4-BE49-F238E27FC236}">
                <a16:creationId xmlns:a16="http://schemas.microsoft.com/office/drawing/2014/main" id="{A23AD9B0-1CC4-3A41-B747-BA98048E9A1F}"/>
              </a:ext>
            </a:extLst>
          </p:cNvPr>
          <p:cNvSpPr/>
          <p:nvPr/>
        </p:nvSpPr>
        <p:spPr>
          <a:xfrm>
            <a:off x="8851347" y="3587750"/>
            <a:ext cx="54000" cy="5699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2" name="Rectangle 81">
            <a:extLst>
              <a:ext uri="{FF2B5EF4-FFF2-40B4-BE49-F238E27FC236}">
                <a16:creationId xmlns:a16="http://schemas.microsoft.com/office/drawing/2014/main" id="{CCCBC321-F105-C961-1A54-12338EBC294F}"/>
              </a:ext>
            </a:extLst>
          </p:cNvPr>
          <p:cNvSpPr/>
          <p:nvPr/>
        </p:nvSpPr>
        <p:spPr>
          <a:xfrm>
            <a:off x="8936662" y="3587750"/>
            <a:ext cx="54000" cy="5905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4E6A9F9B-DFCC-19DE-1A25-8AFC58E6A8D6}"/>
              </a:ext>
            </a:extLst>
          </p:cNvPr>
          <p:cNvSpPr/>
          <p:nvPr/>
        </p:nvSpPr>
        <p:spPr>
          <a:xfrm>
            <a:off x="9021977" y="3587750"/>
            <a:ext cx="54000" cy="6048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4" name="Rectangle 83">
            <a:extLst>
              <a:ext uri="{FF2B5EF4-FFF2-40B4-BE49-F238E27FC236}">
                <a16:creationId xmlns:a16="http://schemas.microsoft.com/office/drawing/2014/main" id="{A63876CD-5324-4F52-D533-EF3AB621D986}"/>
              </a:ext>
            </a:extLst>
          </p:cNvPr>
          <p:cNvSpPr/>
          <p:nvPr/>
        </p:nvSpPr>
        <p:spPr>
          <a:xfrm>
            <a:off x="10653258" y="3587747"/>
            <a:ext cx="54000" cy="14843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9A21F633-17FD-2FE0-1251-4C44B5327874}"/>
              </a:ext>
            </a:extLst>
          </p:cNvPr>
          <p:cNvSpPr/>
          <p:nvPr/>
        </p:nvSpPr>
        <p:spPr>
          <a:xfrm>
            <a:off x="10994518" y="3587748"/>
            <a:ext cx="54000" cy="202406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6" name="Rectangle 85">
            <a:extLst>
              <a:ext uri="{FF2B5EF4-FFF2-40B4-BE49-F238E27FC236}">
                <a16:creationId xmlns:a16="http://schemas.microsoft.com/office/drawing/2014/main" id="{04C4A624-8278-84DC-FF51-595BC9E85B61}"/>
              </a:ext>
            </a:extLst>
          </p:cNvPr>
          <p:cNvSpPr/>
          <p:nvPr/>
        </p:nvSpPr>
        <p:spPr>
          <a:xfrm>
            <a:off x="8595402" y="3587748"/>
            <a:ext cx="54000" cy="47466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7" name="Rectangle 86">
            <a:extLst>
              <a:ext uri="{FF2B5EF4-FFF2-40B4-BE49-F238E27FC236}">
                <a16:creationId xmlns:a16="http://schemas.microsoft.com/office/drawing/2014/main" id="{FC5520E0-D513-46ED-7EC5-5F1874DC997B}"/>
              </a:ext>
            </a:extLst>
          </p:cNvPr>
          <p:cNvSpPr/>
          <p:nvPr/>
        </p:nvSpPr>
        <p:spPr>
          <a:xfrm>
            <a:off x="11250463" y="3587748"/>
            <a:ext cx="54000" cy="20240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8" name="Rectangle 87">
            <a:extLst>
              <a:ext uri="{FF2B5EF4-FFF2-40B4-BE49-F238E27FC236}">
                <a16:creationId xmlns:a16="http://schemas.microsoft.com/office/drawing/2014/main" id="{FF769E58-2E19-B20D-432F-4A8020A7F26F}"/>
              </a:ext>
            </a:extLst>
          </p:cNvPr>
          <p:cNvSpPr/>
          <p:nvPr/>
        </p:nvSpPr>
        <p:spPr>
          <a:xfrm>
            <a:off x="7486307" y="3451943"/>
            <a:ext cx="54000" cy="1354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15E1B50F-DDF8-0C59-2D7A-6D911D86A0AD}"/>
              </a:ext>
            </a:extLst>
          </p:cNvPr>
          <p:cNvSpPr/>
          <p:nvPr/>
        </p:nvSpPr>
        <p:spPr>
          <a:xfrm>
            <a:off x="7571622" y="3528166"/>
            <a:ext cx="54000" cy="59267"/>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0" name="Rectangle 89">
            <a:extLst>
              <a:ext uri="{FF2B5EF4-FFF2-40B4-BE49-F238E27FC236}">
                <a16:creationId xmlns:a16="http://schemas.microsoft.com/office/drawing/2014/main" id="{23D3D087-CAEF-AAE3-CB1E-EED8E9BCAA8E}"/>
              </a:ext>
            </a:extLst>
          </p:cNvPr>
          <p:cNvSpPr/>
          <p:nvPr/>
        </p:nvSpPr>
        <p:spPr>
          <a:xfrm>
            <a:off x="7656937" y="3560001"/>
            <a:ext cx="54000" cy="27432"/>
          </a:xfrm>
          <a:prstGeom prst="rect">
            <a:avLst/>
          </a:prstGeom>
          <a:pattFill prst="wdUpDiag">
            <a:fgClr>
              <a:schemeClr val="tx1"/>
            </a:fgClr>
            <a:bgClr>
              <a:schemeClr val="accent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1" name="Rectangle 90">
            <a:extLst>
              <a:ext uri="{FF2B5EF4-FFF2-40B4-BE49-F238E27FC236}">
                <a16:creationId xmlns:a16="http://schemas.microsoft.com/office/drawing/2014/main" id="{8386241B-2131-26FD-FC38-E59F64FE8F2B}"/>
              </a:ext>
            </a:extLst>
          </p:cNvPr>
          <p:cNvSpPr/>
          <p:nvPr/>
        </p:nvSpPr>
        <p:spPr>
          <a:xfrm>
            <a:off x="8254142" y="3587750"/>
            <a:ext cx="54000" cy="265113"/>
          </a:xfrm>
          <a:prstGeom prst="rect">
            <a:avLst/>
          </a:prstGeom>
          <a:pattFill prst="wdUpDiag">
            <a:fgClr>
              <a:schemeClr val="tx1"/>
            </a:fgClr>
            <a:bgClr>
              <a:schemeClr val="accent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2" name="Rectangle 91">
            <a:extLst>
              <a:ext uri="{FF2B5EF4-FFF2-40B4-BE49-F238E27FC236}">
                <a16:creationId xmlns:a16="http://schemas.microsoft.com/office/drawing/2014/main" id="{EB171734-1642-521D-A3D0-0F4B624ADFC9}"/>
              </a:ext>
            </a:extLst>
          </p:cNvPr>
          <p:cNvSpPr/>
          <p:nvPr/>
        </p:nvSpPr>
        <p:spPr>
          <a:xfrm>
            <a:off x="10301702" y="3587750"/>
            <a:ext cx="54000" cy="1263650"/>
          </a:xfrm>
          <a:prstGeom prst="rect">
            <a:avLst/>
          </a:prstGeom>
          <a:pattFill prst="wdUpDiag">
            <a:fgClr>
              <a:schemeClr val="tx1"/>
            </a:fgClr>
            <a:bgClr>
              <a:schemeClr val="accent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3" name="Rectangle 92">
            <a:extLst>
              <a:ext uri="{FF2B5EF4-FFF2-40B4-BE49-F238E27FC236}">
                <a16:creationId xmlns:a16="http://schemas.microsoft.com/office/drawing/2014/main" id="{C57C5F4D-3EF3-09A9-D06C-C8F9421753DD}"/>
              </a:ext>
            </a:extLst>
          </p:cNvPr>
          <p:cNvSpPr/>
          <p:nvPr/>
        </p:nvSpPr>
        <p:spPr>
          <a:xfrm>
            <a:off x="7912882" y="3587747"/>
            <a:ext cx="54000" cy="120651"/>
          </a:xfrm>
          <a:prstGeom prst="rect">
            <a:avLst/>
          </a:prstGeom>
          <a:pattFill prst="wdUpDiag">
            <a:fgClr>
              <a:schemeClr val="tx1"/>
            </a:fgClr>
            <a:bgClr>
              <a:schemeClr val="accent5"/>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2CA883F0-9EC3-A20E-F9B7-B013194D0087}"/>
              </a:ext>
            </a:extLst>
          </p:cNvPr>
          <p:cNvSpPr/>
          <p:nvPr/>
        </p:nvSpPr>
        <p:spPr>
          <a:xfrm>
            <a:off x="10472332" y="3591733"/>
            <a:ext cx="54000" cy="144519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40" name="Straight Connector 39">
            <a:extLst>
              <a:ext uri="{FF2B5EF4-FFF2-40B4-BE49-F238E27FC236}">
                <a16:creationId xmlns:a16="http://schemas.microsoft.com/office/drawing/2014/main" id="{17988972-4D46-3A36-5C68-4D6DEAAD65CB}"/>
              </a:ext>
            </a:extLst>
          </p:cNvPr>
          <p:cNvCxnSpPr/>
          <p:nvPr/>
        </p:nvCxnSpPr>
        <p:spPr>
          <a:xfrm>
            <a:off x="6935561" y="3587433"/>
            <a:ext cx="4496807"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BF76B62-FA77-0F8E-4D89-2D7144E7C11C}"/>
              </a:ext>
            </a:extLst>
          </p:cNvPr>
          <p:cNvCxnSpPr>
            <a:cxnSpLocks/>
          </p:cNvCxnSpPr>
          <p:nvPr/>
        </p:nvCxnSpPr>
        <p:spPr>
          <a:xfrm>
            <a:off x="6949382" y="3178238"/>
            <a:ext cx="4429196" cy="0"/>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34A3CEDD-F25F-F71E-FFFC-CBDC0AB093AD}"/>
              </a:ext>
            </a:extLst>
          </p:cNvPr>
          <p:cNvCxnSpPr>
            <a:cxnSpLocks/>
          </p:cNvCxnSpPr>
          <p:nvPr/>
        </p:nvCxnSpPr>
        <p:spPr>
          <a:xfrm>
            <a:off x="6936839" y="2404393"/>
            <a:ext cx="0" cy="3110911"/>
          </a:xfrm>
          <a:prstGeom prst="line">
            <a:avLst/>
          </a:prstGeom>
          <a:ln w="63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0CE12D29-310E-A965-2C6D-69926119BF6A}"/>
              </a:ext>
            </a:extLst>
          </p:cNvPr>
          <p:cNvSpPr txBox="1"/>
          <p:nvPr/>
        </p:nvSpPr>
        <p:spPr>
          <a:xfrm>
            <a:off x="628650" y="1484313"/>
            <a:ext cx="6088525" cy="323165"/>
          </a:xfrm>
          <a:prstGeom prst="rect">
            <a:avLst/>
          </a:prstGeom>
          <a:noFill/>
        </p:spPr>
        <p:txBody>
          <a:bodyPr wrap="square" lIns="0" rIns="0" bIns="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GB" sz="1800" b="1" i="0" u="none" strike="noStrike" kern="1200" cap="none" spc="0" normalizeH="0" baseline="0" noProof="0" dirty="0">
                <a:ln>
                  <a:noFill/>
                </a:ln>
                <a:solidFill>
                  <a:srgbClr val="223341"/>
                </a:solidFill>
                <a:effectLst/>
                <a:uLnTx/>
                <a:uFillTx/>
                <a:latin typeface="Calibri" panose="020F0502020204030204"/>
                <a:ea typeface="MS PGothic" charset="0"/>
                <a:cs typeface="+mn-cs"/>
              </a:rPr>
              <a:t>Duration on study treatment by HER3 membrane expression</a:t>
            </a:r>
          </a:p>
        </p:txBody>
      </p:sp>
      <p:grpSp>
        <p:nvGrpSpPr>
          <p:cNvPr id="95" name="Group 94">
            <a:extLst>
              <a:ext uri="{FF2B5EF4-FFF2-40B4-BE49-F238E27FC236}">
                <a16:creationId xmlns:a16="http://schemas.microsoft.com/office/drawing/2014/main" id="{10DAAFBB-C402-6BDE-068E-BC5BEFA033F8}"/>
              </a:ext>
            </a:extLst>
          </p:cNvPr>
          <p:cNvGrpSpPr/>
          <p:nvPr/>
        </p:nvGrpSpPr>
        <p:grpSpPr>
          <a:xfrm>
            <a:off x="1688576" y="2352668"/>
            <a:ext cx="4179886" cy="3562882"/>
            <a:chOff x="7096858" y="2352668"/>
            <a:chExt cx="4179886" cy="3562882"/>
          </a:xfrm>
        </p:grpSpPr>
        <p:sp>
          <p:nvSpPr>
            <p:cNvPr id="96" name="Freeform: Shape 95">
              <a:extLst>
                <a:ext uri="{FF2B5EF4-FFF2-40B4-BE49-F238E27FC236}">
                  <a16:creationId xmlns:a16="http://schemas.microsoft.com/office/drawing/2014/main" id="{827391DB-9D9E-A7B2-E474-35954DE63F31}"/>
                </a:ext>
              </a:extLst>
            </p:cNvPr>
            <p:cNvSpPr/>
            <p:nvPr/>
          </p:nvSpPr>
          <p:spPr>
            <a:xfrm>
              <a:off x="7096858" y="2352668"/>
              <a:ext cx="4053548"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97" name="Freeform: Shape 96">
              <a:extLst>
                <a:ext uri="{FF2B5EF4-FFF2-40B4-BE49-F238E27FC236}">
                  <a16:creationId xmlns:a16="http://schemas.microsoft.com/office/drawing/2014/main" id="{132EF419-011C-3685-3CA8-D4BCBE356E4D}"/>
                </a:ext>
              </a:extLst>
            </p:cNvPr>
            <p:cNvSpPr/>
            <p:nvPr/>
          </p:nvSpPr>
          <p:spPr>
            <a:xfrm>
              <a:off x="7096858" y="2418793"/>
              <a:ext cx="342741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98" name="Freeform: Shape 97">
              <a:extLst>
                <a:ext uri="{FF2B5EF4-FFF2-40B4-BE49-F238E27FC236}">
                  <a16:creationId xmlns:a16="http://schemas.microsoft.com/office/drawing/2014/main" id="{CE095A54-7B24-B90B-46C0-21B9999DE82A}"/>
                </a:ext>
              </a:extLst>
            </p:cNvPr>
            <p:cNvSpPr/>
            <p:nvPr/>
          </p:nvSpPr>
          <p:spPr>
            <a:xfrm>
              <a:off x="7096858" y="2484917"/>
              <a:ext cx="3365499"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99" name="Freeform: Shape 98">
              <a:extLst>
                <a:ext uri="{FF2B5EF4-FFF2-40B4-BE49-F238E27FC236}">
                  <a16:creationId xmlns:a16="http://schemas.microsoft.com/office/drawing/2014/main" id="{019E0FA1-40E9-A43B-EE7E-E04D93B8E1A2}"/>
                </a:ext>
              </a:extLst>
            </p:cNvPr>
            <p:cNvSpPr/>
            <p:nvPr/>
          </p:nvSpPr>
          <p:spPr>
            <a:xfrm>
              <a:off x="7096859" y="2551041"/>
              <a:ext cx="3044824"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00" name="Freeform: Shape 99">
              <a:extLst>
                <a:ext uri="{FF2B5EF4-FFF2-40B4-BE49-F238E27FC236}">
                  <a16:creationId xmlns:a16="http://schemas.microsoft.com/office/drawing/2014/main" id="{3CE0236E-5841-EDF9-E239-B9C68B48BBFA}"/>
                </a:ext>
              </a:extLst>
            </p:cNvPr>
            <p:cNvSpPr/>
            <p:nvPr/>
          </p:nvSpPr>
          <p:spPr>
            <a:xfrm>
              <a:off x="7096859" y="2617165"/>
              <a:ext cx="3044824"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01" name="Freeform: Shape 100">
              <a:extLst>
                <a:ext uri="{FF2B5EF4-FFF2-40B4-BE49-F238E27FC236}">
                  <a16:creationId xmlns:a16="http://schemas.microsoft.com/office/drawing/2014/main" id="{42BC25E6-B631-A53D-9DA7-59CC4A2DFDAE}"/>
                </a:ext>
              </a:extLst>
            </p:cNvPr>
            <p:cNvSpPr/>
            <p:nvPr/>
          </p:nvSpPr>
          <p:spPr>
            <a:xfrm>
              <a:off x="7096859" y="2683289"/>
              <a:ext cx="266541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02" name="Freeform: Shape 101">
              <a:extLst>
                <a:ext uri="{FF2B5EF4-FFF2-40B4-BE49-F238E27FC236}">
                  <a16:creationId xmlns:a16="http://schemas.microsoft.com/office/drawing/2014/main" id="{0829A5BC-3D03-9230-B0CA-83ECBDC12889}"/>
                </a:ext>
              </a:extLst>
            </p:cNvPr>
            <p:cNvSpPr/>
            <p:nvPr/>
          </p:nvSpPr>
          <p:spPr>
            <a:xfrm>
              <a:off x="7096859" y="2749413"/>
              <a:ext cx="2613023"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03" name="Freeform: Shape 102">
              <a:extLst>
                <a:ext uri="{FF2B5EF4-FFF2-40B4-BE49-F238E27FC236}">
                  <a16:creationId xmlns:a16="http://schemas.microsoft.com/office/drawing/2014/main" id="{FBFACCBC-F59C-9F01-46AE-6C7F63283EF4}"/>
                </a:ext>
              </a:extLst>
            </p:cNvPr>
            <p:cNvSpPr/>
            <p:nvPr/>
          </p:nvSpPr>
          <p:spPr>
            <a:xfrm>
              <a:off x="7096860" y="2815537"/>
              <a:ext cx="2560636"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04" name="Freeform: Shape 103">
              <a:extLst>
                <a:ext uri="{FF2B5EF4-FFF2-40B4-BE49-F238E27FC236}">
                  <a16:creationId xmlns:a16="http://schemas.microsoft.com/office/drawing/2014/main" id="{8AD6AF3A-5CFF-FDC3-AF7F-6AF057D67E23}"/>
                </a:ext>
              </a:extLst>
            </p:cNvPr>
            <p:cNvSpPr/>
            <p:nvPr/>
          </p:nvSpPr>
          <p:spPr>
            <a:xfrm>
              <a:off x="7096859" y="2881662"/>
              <a:ext cx="2351086"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05" name="Freeform: Shape 104">
              <a:extLst>
                <a:ext uri="{FF2B5EF4-FFF2-40B4-BE49-F238E27FC236}">
                  <a16:creationId xmlns:a16="http://schemas.microsoft.com/office/drawing/2014/main" id="{6DE0B655-9AA8-5302-8BF9-D0AC384135F0}"/>
                </a:ext>
              </a:extLst>
            </p:cNvPr>
            <p:cNvSpPr/>
            <p:nvPr/>
          </p:nvSpPr>
          <p:spPr>
            <a:xfrm>
              <a:off x="7096860" y="2947786"/>
              <a:ext cx="2328930"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06" name="Freeform: Shape 105">
              <a:extLst>
                <a:ext uri="{FF2B5EF4-FFF2-40B4-BE49-F238E27FC236}">
                  <a16:creationId xmlns:a16="http://schemas.microsoft.com/office/drawing/2014/main" id="{5007CD62-2530-10AA-D5F8-46353E9E39DD}"/>
                </a:ext>
              </a:extLst>
            </p:cNvPr>
            <p:cNvSpPr/>
            <p:nvPr/>
          </p:nvSpPr>
          <p:spPr>
            <a:xfrm>
              <a:off x="7096860" y="3013910"/>
              <a:ext cx="2146037"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07" name="Freeform: Shape 106">
              <a:extLst>
                <a:ext uri="{FF2B5EF4-FFF2-40B4-BE49-F238E27FC236}">
                  <a16:creationId xmlns:a16="http://schemas.microsoft.com/office/drawing/2014/main" id="{4B633EAD-DE8C-9E29-316E-D96DD51814BC}"/>
                </a:ext>
              </a:extLst>
            </p:cNvPr>
            <p:cNvSpPr/>
            <p:nvPr/>
          </p:nvSpPr>
          <p:spPr>
            <a:xfrm>
              <a:off x="7096861" y="3080034"/>
              <a:ext cx="202913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08" name="Freeform: Shape 107">
              <a:extLst>
                <a:ext uri="{FF2B5EF4-FFF2-40B4-BE49-F238E27FC236}">
                  <a16:creationId xmlns:a16="http://schemas.microsoft.com/office/drawing/2014/main" id="{9F6EEB48-A031-57DC-1AC5-4311BEFA5F6F}"/>
                </a:ext>
              </a:extLst>
            </p:cNvPr>
            <p:cNvSpPr/>
            <p:nvPr/>
          </p:nvSpPr>
          <p:spPr>
            <a:xfrm>
              <a:off x="7096861" y="3146158"/>
              <a:ext cx="1654244"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09" name="Freeform: Shape 108">
              <a:extLst>
                <a:ext uri="{FF2B5EF4-FFF2-40B4-BE49-F238E27FC236}">
                  <a16:creationId xmlns:a16="http://schemas.microsoft.com/office/drawing/2014/main" id="{55ECB5AB-52E4-0B7A-B681-94870AB14420}"/>
                </a:ext>
              </a:extLst>
            </p:cNvPr>
            <p:cNvSpPr/>
            <p:nvPr/>
          </p:nvSpPr>
          <p:spPr>
            <a:xfrm>
              <a:off x="7096861" y="3212282"/>
              <a:ext cx="1545266" cy="48276"/>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10" name="Freeform: Shape 109">
              <a:extLst>
                <a:ext uri="{FF2B5EF4-FFF2-40B4-BE49-F238E27FC236}">
                  <a16:creationId xmlns:a16="http://schemas.microsoft.com/office/drawing/2014/main" id="{7AACE3F7-3E62-7749-263F-20A1160C16CD}"/>
                </a:ext>
              </a:extLst>
            </p:cNvPr>
            <p:cNvSpPr/>
            <p:nvPr/>
          </p:nvSpPr>
          <p:spPr>
            <a:xfrm>
              <a:off x="7096861" y="3280963"/>
              <a:ext cx="1518686" cy="49358"/>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11" name="Freeform: Shape 110">
              <a:extLst>
                <a:ext uri="{FF2B5EF4-FFF2-40B4-BE49-F238E27FC236}">
                  <a16:creationId xmlns:a16="http://schemas.microsoft.com/office/drawing/2014/main" id="{128609A8-905B-3F16-315E-FDB4CB1A32E1}"/>
                </a:ext>
              </a:extLst>
            </p:cNvPr>
            <p:cNvSpPr/>
            <p:nvPr/>
          </p:nvSpPr>
          <p:spPr>
            <a:xfrm>
              <a:off x="7096859" y="3350726"/>
              <a:ext cx="133891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12" name="Freeform: Shape 111">
              <a:extLst>
                <a:ext uri="{FF2B5EF4-FFF2-40B4-BE49-F238E27FC236}">
                  <a16:creationId xmlns:a16="http://schemas.microsoft.com/office/drawing/2014/main" id="{714055E4-E606-8298-2DB6-01930A857757}"/>
                </a:ext>
              </a:extLst>
            </p:cNvPr>
            <p:cNvSpPr/>
            <p:nvPr/>
          </p:nvSpPr>
          <p:spPr>
            <a:xfrm>
              <a:off x="7096861" y="3416850"/>
              <a:ext cx="1199913"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13" name="Freeform: Shape 112">
              <a:extLst>
                <a:ext uri="{FF2B5EF4-FFF2-40B4-BE49-F238E27FC236}">
                  <a16:creationId xmlns:a16="http://schemas.microsoft.com/office/drawing/2014/main" id="{543707D8-A301-AECE-AF0A-453F998E2717}"/>
                </a:ext>
              </a:extLst>
            </p:cNvPr>
            <p:cNvSpPr/>
            <p:nvPr/>
          </p:nvSpPr>
          <p:spPr>
            <a:xfrm>
              <a:off x="7096862" y="3482975"/>
              <a:ext cx="1142996"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14" name="Freeform: Shape 113">
              <a:extLst>
                <a:ext uri="{FF2B5EF4-FFF2-40B4-BE49-F238E27FC236}">
                  <a16:creationId xmlns:a16="http://schemas.microsoft.com/office/drawing/2014/main" id="{9CCCC12C-8EE8-9997-CF4D-A4DC71303A1A}"/>
                </a:ext>
              </a:extLst>
            </p:cNvPr>
            <p:cNvSpPr/>
            <p:nvPr/>
          </p:nvSpPr>
          <p:spPr>
            <a:xfrm>
              <a:off x="7096859" y="3549099"/>
              <a:ext cx="99059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15" name="Freeform: Shape 114">
              <a:extLst>
                <a:ext uri="{FF2B5EF4-FFF2-40B4-BE49-F238E27FC236}">
                  <a16:creationId xmlns:a16="http://schemas.microsoft.com/office/drawing/2014/main" id="{05C378F2-70D4-A76B-F49C-F4724F0661DC}"/>
                </a:ext>
              </a:extLst>
            </p:cNvPr>
            <p:cNvSpPr/>
            <p:nvPr/>
          </p:nvSpPr>
          <p:spPr>
            <a:xfrm>
              <a:off x="7096859" y="3615223"/>
              <a:ext cx="95884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16" name="Freeform: Shape 115">
              <a:extLst>
                <a:ext uri="{FF2B5EF4-FFF2-40B4-BE49-F238E27FC236}">
                  <a16:creationId xmlns:a16="http://schemas.microsoft.com/office/drawing/2014/main" id="{065C84AD-5CBD-A666-B3DB-D9EB6730F171}"/>
                </a:ext>
              </a:extLst>
            </p:cNvPr>
            <p:cNvSpPr/>
            <p:nvPr/>
          </p:nvSpPr>
          <p:spPr>
            <a:xfrm>
              <a:off x="7096862" y="3681347"/>
              <a:ext cx="946145"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17" name="Freeform: Shape 116">
              <a:extLst>
                <a:ext uri="{FF2B5EF4-FFF2-40B4-BE49-F238E27FC236}">
                  <a16:creationId xmlns:a16="http://schemas.microsoft.com/office/drawing/2014/main" id="{9E937B50-ED31-FBD0-1E31-CB9991BD232B}"/>
                </a:ext>
              </a:extLst>
            </p:cNvPr>
            <p:cNvSpPr/>
            <p:nvPr/>
          </p:nvSpPr>
          <p:spPr>
            <a:xfrm>
              <a:off x="7096859" y="3747471"/>
              <a:ext cx="823960"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18" name="Freeform: Shape 117">
              <a:extLst>
                <a:ext uri="{FF2B5EF4-FFF2-40B4-BE49-F238E27FC236}">
                  <a16:creationId xmlns:a16="http://schemas.microsoft.com/office/drawing/2014/main" id="{DDE3CABA-F272-2654-0A55-17E2A8B82E4B}"/>
                </a:ext>
              </a:extLst>
            </p:cNvPr>
            <p:cNvSpPr/>
            <p:nvPr/>
          </p:nvSpPr>
          <p:spPr>
            <a:xfrm>
              <a:off x="7096859" y="3813595"/>
              <a:ext cx="56975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19" name="Freeform: Shape 118">
              <a:extLst>
                <a:ext uri="{FF2B5EF4-FFF2-40B4-BE49-F238E27FC236}">
                  <a16:creationId xmlns:a16="http://schemas.microsoft.com/office/drawing/2014/main" id="{7211F46E-09B9-BDE7-8FF9-2628E2CFA0CA}"/>
                </a:ext>
              </a:extLst>
            </p:cNvPr>
            <p:cNvSpPr/>
            <p:nvPr/>
          </p:nvSpPr>
          <p:spPr>
            <a:xfrm>
              <a:off x="7096859" y="3879719"/>
              <a:ext cx="56975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20" name="Freeform: Shape 119">
              <a:extLst>
                <a:ext uri="{FF2B5EF4-FFF2-40B4-BE49-F238E27FC236}">
                  <a16:creationId xmlns:a16="http://schemas.microsoft.com/office/drawing/2014/main" id="{5F5BAF69-596D-0A80-CBAC-69F60B6CF5A8}"/>
                </a:ext>
              </a:extLst>
            </p:cNvPr>
            <p:cNvSpPr/>
            <p:nvPr/>
          </p:nvSpPr>
          <p:spPr>
            <a:xfrm>
              <a:off x="7096863" y="3945843"/>
              <a:ext cx="56974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21" name="Freeform: Shape 120">
              <a:extLst>
                <a:ext uri="{FF2B5EF4-FFF2-40B4-BE49-F238E27FC236}">
                  <a16:creationId xmlns:a16="http://schemas.microsoft.com/office/drawing/2014/main" id="{874C8CF6-0877-A5F2-195C-89F93BE36C5A}"/>
                </a:ext>
              </a:extLst>
            </p:cNvPr>
            <p:cNvSpPr/>
            <p:nvPr/>
          </p:nvSpPr>
          <p:spPr>
            <a:xfrm>
              <a:off x="7096860" y="4011967"/>
              <a:ext cx="42355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22" name="Freeform: Shape 121">
              <a:extLst>
                <a:ext uri="{FF2B5EF4-FFF2-40B4-BE49-F238E27FC236}">
                  <a16:creationId xmlns:a16="http://schemas.microsoft.com/office/drawing/2014/main" id="{1ADFE699-AA0C-4C52-5B5A-AE2FD4DEEDFC}"/>
                </a:ext>
              </a:extLst>
            </p:cNvPr>
            <p:cNvSpPr/>
            <p:nvPr/>
          </p:nvSpPr>
          <p:spPr>
            <a:xfrm>
              <a:off x="7096860" y="4078091"/>
              <a:ext cx="37840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2"/>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23" name="Freeform: Shape 122">
              <a:extLst>
                <a:ext uri="{FF2B5EF4-FFF2-40B4-BE49-F238E27FC236}">
                  <a16:creationId xmlns:a16="http://schemas.microsoft.com/office/drawing/2014/main" id="{4F24341D-D124-676B-1C32-3F750AC7B1DC}"/>
                </a:ext>
              </a:extLst>
            </p:cNvPr>
            <p:cNvSpPr/>
            <p:nvPr/>
          </p:nvSpPr>
          <p:spPr>
            <a:xfrm>
              <a:off x="7096863" y="4144215"/>
              <a:ext cx="406370"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2"/>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24" name="Freeform: Shape 123">
              <a:extLst>
                <a:ext uri="{FF2B5EF4-FFF2-40B4-BE49-F238E27FC236}">
                  <a16:creationId xmlns:a16="http://schemas.microsoft.com/office/drawing/2014/main" id="{A0D31CCC-58C4-53BD-753B-A385BE6729ED}"/>
                </a:ext>
              </a:extLst>
            </p:cNvPr>
            <p:cNvSpPr/>
            <p:nvPr/>
          </p:nvSpPr>
          <p:spPr>
            <a:xfrm>
              <a:off x="7096858" y="4210339"/>
              <a:ext cx="324326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6"/>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25" name="Freeform: Shape 124">
              <a:extLst>
                <a:ext uri="{FF2B5EF4-FFF2-40B4-BE49-F238E27FC236}">
                  <a16:creationId xmlns:a16="http://schemas.microsoft.com/office/drawing/2014/main" id="{C205558A-8418-DCCC-71D3-BB650595B8FA}"/>
                </a:ext>
              </a:extLst>
            </p:cNvPr>
            <p:cNvSpPr/>
            <p:nvPr/>
          </p:nvSpPr>
          <p:spPr>
            <a:xfrm>
              <a:off x="7096858" y="4276463"/>
              <a:ext cx="3044825" cy="46932"/>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26" name="Freeform: Shape 125">
              <a:extLst>
                <a:ext uri="{FF2B5EF4-FFF2-40B4-BE49-F238E27FC236}">
                  <a16:creationId xmlns:a16="http://schemas.microsoft.com/office/drawing/2014/main" id="{439FA47D-9FFD-1F01-2B0F-15EAA7F05FED}"/>
                </a:ext>
              </a:extLst>
            </p:cNvPr>
            <p:cNvSpPr/>
            <p:nvPr/>
          </p:nvSpPr>
          <p:spPr>
            <a:xfrm>
              <a:off x="7096859" y="4343800"/>
              <a:ext cx="286861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27" name="Freeform: Shape 126">
              <a:extLst>
                <a:ext uri="{FF2B5EF4-FFF2-40B4-BE49-F238E27FC236}">
                  <a16:creationId xmlns:a16="http://schemas.microsoft.com/office/drawing/2014/main" id="{CB0FCD14-EC1E-A5B9-7AA3-E828A13B0FE8}"/>
                </a:ext>
              </a:extLst>
            </p:cNvPr>
            <p:cNvSpPr/>
            <p:nvPr/>
          </p:nvSpPr>
          <p:spPr>
            <a:xfrm>
              <a:off x="7096858" y="4409924"/>
              <a:ext cx="2642145" cy="46932"/>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6"/>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28" name="Freeform: Shape 127">
              <a:extLst>
                <a:ext uri="{FF2B5EF4-FFF2-40B4-BE49-F238E27FC236}">
                  <a16:creationId xmlns:a16="http://schemas.microsoft.com/office/drawing/2014/main" id="{054DF95C-A1F5-B55C-5143-76609862A43B}"/>
                </a:ext>
              </a:extLst>
            </p:cNvPr>
            <p:cNvSpPr/>
            <p:nvPr/>
          </p:nvSpPr>
          <p:spPr>
            <a:xfrm>
              <a:off x="7096859" y="4477261"/>
              <a:ext cx="248688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29" name="Freeform: Shape 128">
              <a:extLst>
                <a:ext uri="{FF2B5EF4-FFF2-40B4-BE49-F238E27FC236}">
                  <a16:creationId xmlns:a16="http://schemas.microsoft.com/office/drawing/2014/main" id="{6493870D-83F0-E7DD-0A49-667B243660BE}"/>
                </a:ext>
              </a:extLst>
            </p:cNvPr>
            <p:cNvSpPr/>
            <p:nvPr/>
          </p:nvSpPr>
          <p:spPr>
            <a:xfrm>
              <a:off x="7096860" y="4543385"/>
              <a:ext cx="2460236" cy="49682"/>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30" name="Freeform: Shape 129">
              <a:extLst>
                <a:ext uri="{FF2B5EF4-FFF2-40B4-BE49-F238E27FC236}">
                  <a16:creationId xmlns:a16="http://schemas.microsoft.com/office/drawing/2014/main" id="{FBB54388-04AE-F4DD-F8FC-3C14846AF088}"/>
                </a:ext>
              </a:extLst>
            </p:cNvPr>
            <p:cNvSpPr/>
            <p:nvPr/>
          </p:nvSpPr>
          <p:spPr>
            <a:xfrm>
              <a:off x="7096860" y="4613472"/>
              <a:ext cx="171555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31" name="Freeform: Shape 130">
              <a:extLst>
                <a:ext uri="{FF2B5EF4-FFF2-40B4-BE49-F238E27FC236}">
                  <a16:creationId xmlns:a16="http://schemas.microsoft.com/office/drawing/2014/main" id="{6218EFAD-9168-C0D0-95CC-6CB81E8D4BDE}"/>
                </a:ext>
              </a:extLst>
            </p:cNvPr>
            <p:cNvSpPr/>
            <p:nvPr/>
          </p:nvSpPr>
          <p:spPr>
            <a:xfrm>
              <a:off x="7096860" y="4679596"/>
              <a:ext cx="1518687"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32" name="Freeform: Shape 131">
              <a:extLst>
                <a:ext uri="{FF2B5EF4-FFF2-40B4-BE49-F238E27FC236}">
                  <a16:creationId xmlns:a16="http://schemas.microsoft.com/office/drawing/2014/main" id="{4F295F9A-0653-567D-1EED-6947333622F3}"/>
                </a:ext>
              </a:extLst>
            </p:cNvPr>
            <p:cNvSpPr/>
            <p:nvPr/>
          </p:nvSpPr>
          <p:spPr>
            <a:xfrm>
              <a:off x="7096860" y="4745720"/>
              <a:ext cx="1014325"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6"/>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33" name="Freeform: Shape 132">
              <a:extLst>
                <a:ext uri="{FF2B5EF4-FFF2-40B4-BE49-F238E27FC236}">
                  <a16:creationId xmlns:a16="http://schemas.microsoft.com/office/drawing/2014/main" id="{ED5F3809-226A-58DA-4395-02F8376206C6}"/>
                </a:ext>
              </a:extLst>
            </p:cNvPr>
            <p:cNvSpPr/>
            <p:nvPr/>
          </p:nvSpPr>
          <p:spPr>
            <a:xfrm>
              <a:off x="7096859" y="4811844"/>
              <a:ext cx="56146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6"/>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34" name="Freeform: Shape 133">
              <a:extLst>
                <a:ext uri="{FF2B5EF4-FFF2-40B4-BE49-F238E27FC236}">
                  <a16:creationId xmlns:a16="http://schemas.microsoft.com/office/drawing/2014/main" id="{5AFFB20F-74EE-0985-25FF-7089672F67F4}"/>
                </a:ext>
              </a:extLst>
            </p:cNvPr>
            <p:cNvSpPr/>
            <p:nvPr/>
          </p:nvSpPr>
          <p:spPr>
            <a:xfrm>
              <a:off x="7096859" y="4877968"/>
              <a:ext cx="42355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6"/>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35" name="Freeform: Shape 134">
              <a:extLst>
                <a:ext uri="{FF2B5EF4-FFF2-40B4-BE49-F238E27FC236}">
                  <a16:creationId xmlns:a16="http://schemas.microsoft.com/office/drawing/2014/main" id="{A8CE5A65-A709-3CC0-D980-4C29389CCF0F}"/>
                </a:ext>
              </a:extLst>
            </p:cNvPr>
            <p:cNvSpPr/>
            <p:nvPr/>
          </p:nvSpPr>
          <p:spPr>
            <a:xfrm>
              <a:off x="7096859" y="4944092"/>
              <a:ext cx="266541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5"/>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36" name="Freeform: Shape 135">
              <a:extLst>
                <a:ext uri="{FF2B5EF4-FFF2-40B4-BE49-F238E27FC236}">
                  <a16:creationId xmlns:a16="http://schemas.microsoft.com/office/drawing/2014/main" id="{B0BDC5D9-A36D-4C40-3516-44CA13AA3E48}"/>
                </a:ext>
              </a:extLst>
            </p:cNvPr>
            <p:cNvSpPr/>
            <p:nvPr/>
          </p:nvSpPr>
          <p:spPr>
            <a:xfrm>
              <a:off x="7096860" y="5010216"/>
              <a:ext cx="2029138"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5"/>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37" name="Freeform: Shape 136">
              <a:extLst>
                <a:ext uri="{FF2B5EF4-FFF2-40B4-BE49-F238E27FC236}">
                  <a16:creationId xmlns:a16="http://schemas.microsoft.com/office/drawing/2014/main" id="{4E96FFF4-1807-812A-E078-E7C1989142EF}"/>
                </a:ext>
              </a:extLst>
            </p:cNvPr>
            <p:cNvSpPr/>
            <p:nvPr/>
          </p:nvSpPr>
          <p:spPr>
            <a:xfrm>
              <a:off x="7096859" y="5076341"/>
              <a:ext cx="95249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5"/>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38" name="Freeform: Shape 137">
              <a:extLst>
                <a:ext uri="{FF2B5EF4-FFF2-40B4-BE49-F238E27FC236}">
                  <a16:creationId xmlns:a16="http://schemas.microsoft.com/office/drawing/2014/main" id="{F732C93F-E874-66C5-8B08-B817C605AB49}"/>
                </a:ext>
              </a:extLst>
            </p:cNvPr>
            <p:cNvSpPr/>
            <p:nvPr/>
          </p:nvSpPr>
          <p:spPr>
            <a:xfrm>
              <a:off x="7096860" y="5142465"/>
              <a:ext cx="78662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5"/>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39" name="Freeform: Shape 138">
              <a:extLst>
                <a:ext uri="{FF2B5EF4-FFF2-40B4-BE49-F238E27FC236}">
                  <a16:creationId xmlns:a16="http://schemas.microsoft.com/office/drawing/2014/main" id="{250B222C-5BF5-6062-E502-991776ABAB9E}"/>
                </a:ext>
              </a:extLst>
            </p:cNvPr>
            <p:cNvSpPr/>
            <p:nvPr/>
          </p:nvSpPr>
          <p:spPr>
            <a:xfrm>
              <a:off x="7096859" y="5208589"/>
              <a:ext cx="4179885"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40" name="Freeform: Shape 139">
              <a:extLst>
                <a:ext uri="{FF2B5EF4-FFF2-40B4-BE49-F238E27FC236}">
                  <a16:creationId xmlns:a16="http://schemas.microsoft.com/office/drawing/2014/main" id="{68E6DB11-2B28-CEA9-576C-9A4532FBE448}"/>
                </a:ext>
              </a:extLst>
            </p:cNvPr>
            <p:cNvSpPr/>
            <p:nvPr/>
          </p:nvSpPr>
          <p:spPr>
            <a:xfrm>
              <a:off x="7096859" y="5274713"/>
              <a:ext cx="3663335"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41" name="Freeform: Shape 140">
              <a:extLst>
                <a:ext uri="{FF2B5EF4-FFF2-40B4-BE49-F238E27FC236}">
                  <a16:creationId xmlns:a16="http://schemas.microsoft.com/office/drawing/2014/main" id="{AC21F017-DC01-2B6D-478C-BE29A2D0BAAF}"/>
                </a:ext>
              </a:extLst>
            </p:cNvPr>
            <p:cNvSpPr/>
            <p:nvPr/>
          </p:nvSpPr>
          <p:spPr>
            <a:xfrm>
              <a:off x="7096860" y="5340837"/>
              <a:ext cx="2868612"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42" name="Freeform: Shape 141">
              <a:extLst>
                <a:ext uri="{FF2B5EF4-FFF2-40B4-BE49-F238E27FC236}">
                  <a16:creationId xmlns:a16="http://schemas.microsoft.com/office/drawing/2014/main" id="{E0FEA1C6-B276-9267-EC6B-658139760E4C}"/>
                </a:ext>
              </a:extLst>
            </p:cNvPr>
            <p:cNvSpPr/>
            <p:nvPr/>
          </p:nvSpPr>
          <p:spPr>
            <a:xfrm>
              <a:off x="7096860" y="5406961"/>
              <a:ext cx="266541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43" name="Freeform: Shape 142">
              <a:extLst>
                <a:ext uri="{FF2B5EF4-FFF2-40B4-BE49-F238E27FC236}">
                  <a16:creationId xmlns:a16="http://schemas.microsoft.com/office/drawing/2014/main" id="{A74A8ADF-116F-74C7-C9D1-31C5751FDE6B}"/>
                </a:ext>
              </a:extLst>
            </p:cNvPr>
            <p:cNvSpPr/>
            <p:nvPr/>
          </p:nvSpPr>
          <p:spPr>
            <a:xfrm>
              <a:off x="7096860" y="5473085"/>
              <a:ext cx="1837029"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44" name="Freeform: Shape 143">
              <a:extLst>
                <a:ext uri="{FF2B5EF4-FFF2-40B4-BE49-F238E27FC236}">
                  <a16:creationId xmlns:a16="http://schemas.microsoft.com/office/drawing/2014/main" id="{DA1F1987-644B-E13C-39FF-63A847EBFA28}"/>
                </a:ext>
              </a:extLst>
            </p:cNvPr>
            <p:cNvSpPr/>
            <p:nvPr/>
          </p:nvSpPr>
          <p:spPr>
            <a:xfrm>
              <a:off x="7096861" y="5539209"/>
              <a:ext cx="1142998"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45" name="Freeform: Shape 144">
              <a:extLst>
                <a:ext uri="{FF2B5EF4-FFF2-40B4-BE49-F238E27FC236}">
                  <a16:creationId xmlns:a16="http://schemas.microsoft.com/office/drawing/2014/main" id="{52E806FB-CB1C-3C00-65ED-9B9AE3612EC5}"/>
                </a:ext>
              </a:extLst>
            </p:cNvPr>
            <p:cNvSpPr/>
            <p:nvPr/>
          </p:nvSpPr>
          <p:spPr>
            <a:xfrm>
              <a:off x="7096861" y="5605333"/>
              <a:ext cx="946146"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46" name="Freeform: Shape 145">
              <a:extLst>
                <a:ext uri="{FF2B5EF4-FFF2-40B4-BE49-F238E27FC236}">
                  <a16:creationId xmlns:a16="http://schemas.microsoft.com/office/drawing/2014/main" id="{9C12E34E-3211-F95E-2A62-AC8E379271DB}"/>
                </a:ext>
              </a:extLst>
            </p:cNvPr>
            <p:cNvSpPr/>
            <p:nvPr/>
          </p:nvSpPr>
          <p:spPr>
            <a:xfrm>
              <a:off x="7096858" y="5671458"/>
              <a:ext cx="973665"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rgbClr val="000000"/>
              </a:fgClr>
              <a:bgClr>
                <a:schemeClr val="accent3"/>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47" name="Freeform: Shape 146">
              <a:extLst>
                <a:ext uri="{FF2B5EF4-FFF2-40B4-BE49-F238E27FC236}">
                  <a16:creationId xmlns:a16="http://schemas.microsoft.com/office/drawing/2014/main" id="{04035593-EA81-21F1-604C-898D6F9820D9}"/>
                </a:ext>
              </a:extLst>
            </p:cNvPr>
            <p:cNvSpPr/>
            <p:nvPr/>
          </p:nvSpPr>
          <p:spPr>
            <a:xfrm>
              <a:off x="7096861" y="5737583"/>
              <a:ext cx="745063" cy="4572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48" name="Freeform: Shape 147">
              <a:extLst>
                <a:ext uri="{FF2B5EF4-FFF2-40B4-BE49-F238E27FC236}">
                  <a16:creationId xmlns:a16="http://schemas.microsoft.com/office/drawing/2014/main" id="{6B3A2DF5-D071-1F7C-0C72-9CE5D871BCCA}"/>
                </a:ext>
              </a:extLst>
            </p:cNvPr>
            <p:cNvSpPr/>
            <p:nvPr/>
          </p:nvSpPr>
          <p:spPr>
            <a:xfrm>
              <a:off x="7096861" y="5803708"/>
              <a:ext cx="766711"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149" name="Freeform: Shape 148">
              <a:extLst>
                <a:ext uri="{FF2B5EF4-FFF2-40B4-BE49-F238E27FC236}">
                  <a16:creationId xmlns:a16="http://schemas.microsoft.com/office/drawing/2014/main" id="{92C35654-5992-B17A-2684-F4558094A272}"/>
                </a:ext>
              </a:extLst>
            </p:cNvPr>
            <p:cNvSpPr/>
            <p:nvPr/>
          </p:nvSpPr>
          <p:spPr>
            <a:xfrm>
              <a:off x="7096862" y="5869831"/>
              <a:ext cx="594160" cy="45719"/>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accent3"/>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grpSp>
      <p:sp>
        <p:nvSpPr>
          <p:cNvPr id="150" name="Isosceles Triangle 149">
            <a:extLst>
              <a:ext uri="{FF2B5EF4-FFF2-40B4-BE49-F238E27FC236}">
                <a16:creationId xmlns:a16="http://schemas.microsoft.com/office/drawing/2014/main" id="{15C38EDE-A93C-AFF4-7C11-01EFF0C85B51}"/>
              </a:ext>
            </a:extLst>
          </p:cNvPr>
          <p:cNvSpPr/>
          <p:nvPr/>
        </p:nvSpPr>
        <p:spPr>
          <a:xfrm>
            <a:off x="2426503" y="2353088"/>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1" name="Isosceles Triangle 150">
            <a:extLst>
              <a:ext uri="{FF2B5EF4-FFF2-40B4-BE49-F238E27FC236}">
                <a16:creationId xmlns:a16="http://schemas.microsoft.com/office/drawing/2014/main" id="{4DFE2549-50AF-4B61-823F-EFFA42F8021F}"/>
              </a:ext>
            </a:extLst>
          </p:cNvPr>
          <p:cNvSpPr/>
          <p:nvPr/>
        </p:nvSpPr>
        <p:spPr>
          <a:xfrm>
            <a:off x="3157011" y="2419524"/>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2" name="Isosceles Triangle 151">
            <a:extLst>
              <a:ext uri="{FF2B5EF4-FFF2-40B4-BE49-F238E27FC236}">
                <a16:creationId xmlns:a16="http://schemas.microsoft.com/office/drawing/2014/main" id="{10135845-9336-B598-3405-23DFD0269919}"/>
              </a:ext>
            </a:extLst>
          </p:cNvPr>
          <p:cNvSpPr/>
          <p:nvPr/>
        </p:nvSpPr>
        <p:spPr>
          <a:xfrm>
            <a:off x="4299239" y="2549082"/>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3" name="Isosceles Triangle 152">
            <a:extLst>
              <a:ext uri="{FF2B5EF4-FFF2-40B4-BE49-F238E27FC236}">
                <a16:creationId xmlns:a16="http://schemas.microsoft.com/office/drawing/2014/main" id="{EA9D9F68-A0A7-B977-D515-4AAF15EEC4B7}"/>
              </a:ext>
            </a:extLst>
          </p:cNvPr>
          <p:cNvSpPr/>
          <p:nvPr/>
        </p:nvSpPr>
        <p:spPr>
          <a:xfrm>
            <a:off x="2405410" y="2616257"/>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4" name="Isosceles Triangle 153">
            <a:extLst>
              <a:ext uri="{FF2B5EF4-FFF2-40B4-BE49-F238E27FC236}">
                <a16:creationId xmlns:a16="http://schemas.microsoft.com/office/drawing/2014/main" id="{FBC5478B-3412-6C43-1E56-EC635277BA5F}"/>
              </a:ext>
            </a:extLst>
          </p:cNvPr>
          <p:cNvSpPr/>
          <p:nvPr/>
        </p:nvSpPr>
        <p:spPr>
          <a:xfrm>
            <a:off x="2757035" y="2682529"/>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5" name="Isosceles Triangle 154">
            <a:extLst>
              <a:ext uri="{FF2B5EF4-FFF2-40B4-BE49-F238E27FC236}">
                <a16:creationId xmlns:a16="http://schemas.microsoft.com/office/drawing/2014/main" id="{5CDA89B3-BC32-0B55-294C-F585ACF66DFB}"/>
              </a:ext>
            </a:extLst>
          </p:cNvPr>
          <p:cNvSpPr/>
          <p:nvPr/>
        </p:nvSpPr>
        <p:spPr>
          <a:xfrm>
            <a:off x="3757413" y="2747869"/>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6" name="Isosceles Triangle 155">
            <a:extLst>
              <a:ext uri="{FF2B5EF4-FFF2-40B4-BE49-F238E27FC236}">
                <a16:creationId xmlns:a16="http://schemas.microsoft.com/office/drawing/2014/main" id="{21DE0655-5E29-075C-8627-F12957579D9E}"/>
              </a:ext>
            </a:extLst>
          </p:cNvPr>
          <p:cNvSpPr/>
          <p:nvPr/>
        </p:nvSpPr>
        <p:spPr>
          <a:xfrm>
            <a:off x="3757413" y="2816356"/>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7" name="Isosceles Triangle 156">
            <a:extLst>
              <a:ext uri="{FF2B5EF4-FFF2-40B4-BE49-F238E27FC236}">
                <a16:creationId xmlns:a16="http://schemas.microsoft.com/office/drawing/2014/main" id="{00947C3A-19C3-BF04-EC9E-C0BFE0979FC5}"/>
              </a:ext>
            </a:extLst>
          </p:cNvPr>
          <p:cNvSpPr/>
          <p:nvPr/>
        </p:nvSpPr>
        <p:spPr>
          <a:xfrm>
            <a:off x="2761750" y="2947221"/>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8" name="Isosceles Triangle 157">
            <a:extLst>
              <a:ext uri="{FF2B5EF4-FFF2-40B4-BE49-F238E27FC236}">
                <a16:creationId xmlns:a16="http://schemas.microsoft.com/office/drawing/2014/main" id="{D8217EF7-24D9-FCD2-262C-48E37803DF7D}"/>
              </a:ext>
            </a:extLst>
          </p:cNvPr>
          <p:cNvSpPr/>
          <p:nvPr/>
        </p:nvSpPr>
        <p:spPr>
          <a:xfrm>
            <a:off x="3323434" y="3013030"/>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9" name="Isosceles Triangle 158">
            <a:extLst>
              <a:ext uri="{FF2B5EF4-FFF2-40B4-BE49-F238E27FC236}">
                <a16:creationId xmlns:a16="http://schemas.microsoft.com/office/drawing/2014/main" id="{C993B9EA-9292-A7A8-73FA-6B8B2C9334FD}"/>
              </a:ext>
            </a:extLst>
          </p:cNvPr>
          <p:cNvSpPr/>
          <p:nvPr/>
        </p:nvSpPr>
        <p:spPr>
          <a:xfrm>
            <a:off x="2391570" y="3214846"/>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0" name="Isosceles Triangle 159">
            <a:extLst>
              <a:ext uri="{FF2B5EF4-FFF2-40B4-BE49-F238E27FC236}">
                <a16:creationId xmlns:a16="http://schemas.microsoft.com/office/drawing/2014/main" id="{00E2631E-86ED-E79B-3A77-2D13AF333575}"/>
              </a:ext>
            </a:extLst>
          </p:cNvPr>
          <p:cNvSpPr/>
          <p:nvPr/>
        </p:nvSpPr>
        <p:spPr>
          <a:xfrm>
            <a:off x="2802349" y="3282532"/>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1" name="Isosceles Triangle 160">
            <a:extLst>
              <a:ext uri="{FF2B5EF4-FFF2-40B4-BE49-F238E27FC236}">
                <a16:creationId xmlns:a16="http://schemas.microsoft.com/office/drawing/2014/main" id="{35AEB841-92CD-6167-F4AF-DE0F79C9D071}"/>
              </a:ext>
            </a:extLst>
          </p:cNvPr>
          <p:cNvSpPr/>
          <p:nvPr/>
        </p:nvSpPr>
        <p:spPr>
          <a:xfrm>
            <a:off x="2381094" y="3483023"/>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2" name="Isosceles Triangle 161">
            <a:extLst>
              <a:ext uri="{FF2B5EF4-FFF2-40B4-BE49-F238E27FC236}">
                <a16:creationId xmlns:a16="http://schemas.microsoft.com/office/drawing/2014/main" id="{C1FC8B60-E2E1-6977-85A0-54CC4FEBA152}"/>
              </a:ext>
            </a:extLst>
          </p:cNvPr>
          <p:cNvSpPr/>
          <p:nvPr/>
        </p:nvSpPr>
        <p:spPr>
          <a:xfrm>
            <a:off x="1994043" y="3548464"/>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3" name="Isosceles Triangle 162">
            <a:extLst>
              <a:ext uri="{FF2B5EF4-FFF2-40B4-BE49-F238E27FC236}">
                <a16:creationId xmlns:a16="http://schemas.microsoft.com/office/drawing/2014/main" id="{4D686A44-CC7A-0A06-61D4-CB77CB3B1DDD}"/>
              </a:ext>
            </a:extLst>
          </p:cNvPr>
          <p:cNvSpPr/>
          <p:nvPr/>
        </p:nvSpPr>
        <p:spPr>
          <a:xfrm>
            <a:off x="2002951" y="3747498"/>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4" name="Isosceles Triangle 163">
            <a:extLst>
              <a:ext uri="{FF2B5EF4-FFF2-40B4-BE49-F238E27FC236}">
                <a16:creationId xmlns:a16="http://schemas.microsoft.com/office/drawing/2014/main" id="{DA33ABE2-445C-A03D-F242-9E135EE00A77}"/>
              </a:ext>
            </a:extLst>
          </p:cNvPr>
          <p:cNvSpPr/>
          <p:nvPr/>
        </p:nvSpPr>
        <p:spPr>
          <a:xfrm>
            <a:off x="2758866" y="4277766"/>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5" name="Isosceles Triangle 164">
            <a:extLst>
              <a:ext uri="{FF2B5EF4-FFF2-40B4-BE49-F238E27FC236}">
                <a16:creationId xmlns:a16="http://schemas.microsoft.com/office/drawing/2014/main" id="{3E3DA0B6-8658-B2AF-BB25-AAF0297C0A40}"/>
              </a:ext>
            </a:extLst>
          </p:cNvPr>
          <p:cNvSpPr/>
          <p:nvPr/>
        </p:nvSpPr>
        <p:spPr>
          <a:xfrm>
            <a:off x="2816611" y="4341961"/>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6" name="Isosceles Triangle 165">
            <a:extLst>
              <a:ext uri="{FF2B5EF4-FFF2-40B4-BE49-F238E27FC236}">
                <a16:creationId xmlns:a16="http://schemas.microsoft.com/office/drawing/2014/main" id="{03B1C194-3B9D-5F16-B009-549544CAAE54}"/>
              </a:ext>
            </a:extLst>
          </p:cNvPr>
          <p:cNvSpPr/>
          <p:nvPr/>
        </p:nvSpPr>
        <p:spPr>
          <a:xfrm>
            <a:off x="3900753" y="4409844"/>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7" name="Isosceles Triangle 166">
            <a:extLst>
              <a:ext uri="{FF2B5EF4-FFF2-40B4-BE49-F238E27FC236}">
                <a16:creationId xmlns:a16="http://schemas.microsoft.com/office/drawing/2014/main" id="{C9430C50-DE33-54BF-8CC6-1061DEB270AC}"/>
              </a:ext>
            </a:extLst>
          </p:cNvPr>
          <p:cNvSpPr/>
          <p:nvPr/>
        </p:nvSpPr>
        <p:spPr>
          <a:xfrm>
            <a:off x="3134200" y="4476473"/>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8" name="Isosceles Triangle 167">
            <a:extLst>
              <a:ext uri="{FF2B5EF4-FFF2-40B4-BE49-F238E27FC236}">
                <a16:creationId xmlns:a16="http://schemas.microsoft.com/office/drawing/2014/main" id="{FD8EC652-FBCD-FA2F-7EA2-9B9D24CA21DF}"/>
              </a:ext>
            </a:extLst>
          </p:cNvPr>
          <p:cNvSpPr/>
          <p:nvPr/>
        </p:nvSpPr>
        <p:spPr>
          <a:xfrm>
            <a:off x="3186389" y="4547570"/>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9" name="Isosceles Triangle 168">
            <a:extLst>
              <a:ext uri="{FF2B5EF4-FFF2-40B4-BE49-F238E27FC236}">
                <a16:creationId xmlns:a16="http://schemas.microsoft.com/office/drawing/2014/main" id="{C30A37E2-EF4A-AA63-9CDE-D84A4999FB73}"/>
              </a:ext>
            </a:extLst>
          </p:cNvPr>
          <p:cNvSpPr/>
          <p:nvPr/>
        </p:nvSpPr>
        <p:spPr>
          <a:xfrm>
            <a:off x="2772278" y="4612844"/>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0" name="Isosceles Triangle 169">
            <a:extLst>
              <a:ext uri="{FF2B5EF4-FFF2-40B4-BE49-F238E27FC236}">
                <a16:creationId xmlns:a16="http://schemas.microsoft.com/office/drawing/2014/main" id="{4A112DBF-409F-631D-3B89-3AB0DFA44738}"/>
              </a:ext>
            </a:extLst>
          </p:cNvPr>
          <p:cNvSpPr/>
          <p:nvPr/>
        </p:nvSpPr>
        <p:spPr>
          <a:xfrm>
            <a:off x="2780607" y="4680902"/>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1" name="Isosceles Triangle 170">
            <a:extLst>
              <a:ext uri="{FF2B5EF4-FFF2-40B4-BE49-F238E27FC236}">
                <a16:creationId xmlns:a16="http://schemas.microsoft.com/office/drawing/2014/main" id="{AD4AA7DE-3F41-71AD-5A6F-5FB206556A34}"/>
              </a:ext>
            </a:extLst>
          </p:cNvPr>
          <p:cNvSpPr/>
          <p:nvPr/>
        </p:nvSpPr>
        <p:spPr>
          <a:xfrm>
            <a:off x="2734175" y="4944391"/>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2" name="Isosceles Triangle 171">
            <a:extLst>
              <a:ext uri="{FF2B5EF4-FFF2-40B4-BE49-F238E27FC236}">
                <a16:creationId xmlns:a16="http://schemas.microsoft.com/office/drawing/2014/main" id="{F1677732-4D82-EF7F-3FD4-C26E0054FAE8}"/>
              </a:ext>
            </a:extLst>
          </p:cNvPr>
          <p:cNvSpPr/>
          <p:nvPr/>
        </p:nvSpPr>
        <p:spPr>
          <a:xfrm>
            <a:off x="2419851" y="5008677"/>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3" name="Isosceles Triangle 172">
            <a:extLst>
              <a:ext uri="{FF2B5EF4-FFF2-40B4-BE49-F238E27FC236}">
                <a16:creationId xmlns:a16="http://schemas.microsoft.com/office/drawing/2014/main" id="{91D0D366-E862-B4C6-59EB-BBB2DABD6D5F}"/>
              </a:ext>
            </a:extLst>
          </p:cNvPr>
          <p:cNvSpPr/>
          <p:nvPr/>
        </p:nvSpPr>
        <p:spPr>
          <a:xfrm>
            <a:off x="3725604" y="5206944"/>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4" name="Isosceles Triangle 173">
            <a:extLst>
              <a:ext uri="{FF2B5EF4-FFF2-40B4-BE49-F238E27FC236}">
                <a16:creationId xmlns:a16="http://schemas.microsoft.com/office/drawing/2014/main" id="{C17F7253-411B-1631-2737-B509F4E5B6AD}"/>
              </a:ext>
            </a:extLst>
          </p:cNvPr>
          <p:cNvSpPr/>
          <p:nvPr/>
        </p:nvSpPr>
        <p:spPr>
          <a:xfrm>
            <a:off x="2385867" y="5273709"/>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5" name="Isosceles Triangle 174">
            <a:extLst>
              <a:ext uri="{FF2B5EF4-FFF2-40B4-BE49-F238E27FC236}">
                <a16:creationId xmlns:a16="http://schemas.microsoft.com/office/drawing/2014/main" id="{B402624F-4EA2-B52F-48CF-7BC31692E799}"/>
              </a:ext>
            </a:extLst>
          </p:cNvPr>
          <p:cNvSpPr/>
          <p:nvPr/>
        </p:nvSpPr>
        <p:spPr>
          <a:xfrm>
            <a:off x="2419145" y="5407467"/>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6" name="Isosceles Triangle 175">
            <a:extLst>
              <a:ext uri="{FF2B5EF4-FFF2-40B4-BE49-F238E27FC236}">
                <a16:creationId xmlns:a16="http://schemas.microsoft.com/office/drawing/2014/main" id="{D79069FD-F4A1-5B04-FDD0-50CD4C495448}"/>
              </a:ext>
            </a:extLst>
          </p:cNvPr>
          <p:cNvSpPr/>
          <p:nvPr/>
        </p:nvSpPr>
        <p:spPr>
          <a:xfrm>
            <a:off x="2416149" y="5603794"/>
            <a:ext cx="45720" cy="45720"/>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B6DBFA3C-1A79-DF69-A569-703B70A4DC63}"/>
              </a:ext>
            </a:extLst>
          </p:cNvPr>
          <p:cNvSpPr/>
          <p:nvPr/>
        </p:nvSpPr>
        <p:spPr>
          <a:xfrm>
            <a:off x="3189097" y="2484941"/>
            <a:ext cx="45720" cy="4572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8" name="Rectangle 177">
            <a:extLst>
              <a:ext uri="{FF2B5EF4-FFF2-40B4-BE49-F238E27FC236}">
                <a16:creationId xmlns:a16="http://schemas.microsoft.com/office/drawing/2014/main" id="{32DBAE56-C487-4C3A-3D6C-3EAF6ED6084B}"/>
              </a:ext>
            </a:extLst>
          </p:cNvPr>
          <p:cNvSpPr/>
          <p:nvPr/>
        </p:nvSpPr>
        <p:spPr>
          <a:xfrm>
            <a:off x="2485770" y="3548464"/>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9" name="Rectangle 178">
            <a:extLst>
              <a:ext uri="{FF2B5EF4-FFF2-40B4-BE49-F238E27FC236}">
                <a16:creationId xmlns:a16="http://schemas.microsoft.com/office/drawing/2014/main" id="{0373BC8E-B253-B1F1-923D-61C289EB22C3}"/>
              </a:ext>
            </a:extLst>
          </p:cNvPr>
          <p:cNvSpPr/>
          <p:nvPr/>
        </p:nvSpPr>
        <p:spPr>
          <a:xfrm>
            <a:off x="2396784" y="3681566"/>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0" name="Rectangle 179">
            <a:extLst>
              <a:ext uri="{FF2B5EF4-FFF2-40B4-BE49-F238E27FC236}">
                <a16:creationId xmlns:a16="http://schemas.microsoft.com/office/drawing/2014/main" id="{87940E0B-C5C5-1749-C5BA-B75D28741FAD}"/>
              </a:ext>
            </a:extLst>
          </p:cNvPr>
          <p:cNvSpPr/>
          <p:nvPr/>
        </p:nvSpPr>
        <p:spPr>
          <a:xfrm>
            <a:off x="2458165" y="3746875"/>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1" name="Rectangle 180">
            <a:extLst>
              <a:ext uri="{FF2B5EF4-FFF2-40B4-BE49-F238E27FC236}">
                <a16:creationId xmlns:a16="http://schemas.microsoft.com/office/drawing/2014/main" id="{BE1ABE3D-E48B-9C28-A7E7-19B730D8DC49}"/>
              </a:ext>
            </a:extLst>
          </p:cNvPr>
          <p:cNvSpPr/>
          <p:nvPr/>
        </p:nvSpPr>
        <p:spPr>
          <a:xfrm>
            <a:off x="2205630" y="3812441"/>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2" name="Rectangle 181">
            <a:extLst>
              <a:ext uri="{FF2B5EF4-FFF2-40B4-BE49-F238E27FC236}">
                <a16:creationId xmlns:a16="http://schemas.microsoft.com/office/drawing/2014/main" id="{3910D08C-1F71-969E-9300-4B292AE78D5B}"/>
              </a:ext>
            </a:extLst>
          </p:cNvPr>
          <p:cNvSpPr/>
          <p:nvPr/>
        </p:nvSpPr>
        <p:spPr>
          <a:xfrm>
            <a:off x="2066826" y="4012082"/>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3" name="Rectangle 182">
            <a:extLst>
              <a:ext uri="{FF2B5EF4-FFF2-40B4-BE49-F238E27FC236}">
                <a16:creationId xmlns:a16="http://schemas.microsoft.com/office/drawing/2014/main" id="{C8D1BF2B-C162-E94C-E8BF-00D39D6788F6}"/>
              </a:ext>
            </a:extLst>
          </p:cNvPr>
          <p:cNvSpPr/>
          <p:nvPr/>
        </p:nvSpPr>
        <p:spPr>
          <a:xfrm>
            <a:off x="1987669" y="4079929"/>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4" name="Rectangle 183">
            <a:extLst>
              <a:ext uri="{FF2B5EF4-FFF2-40B4-BE49-F238E27FC236}">
                <a16:creationId xmlns:a16="http://schemas.microsoft.com/office/drawing/2014/main" id="{CBF3D1FC-8ECB-94CF-E709-A6BBDD1FCF9C}"/>
              </a:ext>
            </a:extLst>
          </p:cNvPr>
          <p:cNvSpPr/>
          <p:nvPr/>
        </p:nvSpPr>
        <p:spPr>
          <a:xfrm>
            <a:off x="2044136" y="4144295"/>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5" name="Rectangle 184">
            <a:extLst>
              <a:ext uri="{FF2B5EF4-FFF2-40B4-BE49-F238E27FC236}">
                <a16:creationId xmlns:a16="http://schemas.microsoft.com/office/drawing/2014/main" id="{DCB3BCF5-7155-708B-C13F-34539AD68A0C}"/>
              </a:ext>
            </a:extLst>
          </p:cNvPr>
          <p:cNvSpPr/>
          <p:nvPr/>
        </p:nvSpPr>
        <p:spPr>
          <a:xfrm>
            <a:off x="3151040" y="4680902"/>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6" name="Rectangle 185">
            <a:extLst>
              <a:ext uri="{FF2B5EF4-FFF2-40B4-BE49-F238E27FC236}">
                <a16:creationId xmlns:a16="http://schemas.microsoft.com/office/drawing/2014/main" id="{A3BAB52E-32E2-6814-70B9-292C8227850D}"/>
              </a:ext>
            </a:extLst>
          </p:cNvPr>
          <p:cNvSpPr/>
          <p:nvPr/>
        </p:nvSpPr>
        <p:spPr>
          <a:xfrm>
            <a:off x="2535995" y="4744690"/>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7" name="Rectangle 186">
            <a:extLst>
              <a:ext uri="{FF2B5EF4-FFF2-40B4-BE49-F238E27FC236}">
                <a16:creationId xmlns:a16="http://schemas.microsoft.com/office/drawing/2014/main" id="{839879C2-C106-54E1-0D31-9B3256EA60B2}"/>
              </a:ext>
            </a:extLst>
          </p:cNvPr>
          <p:cNvSpPr/>
          <p:nvPr/>
        </p:nvSpPr>
        <p:spPr>
          <a:xfrm>
            <a:off x="2058741" y="4878642"/>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8" name="Rectangle 187">
            <a:extLst>
              <a:ext uri="{FF2B5EF4-FFF2-40B4-BE49-F238E27FC236}">
                <a16:creationId xmlns:a16="http://schemas.microsoft.com/office/drawing/2014/main" id="{FA062305-C418-F929-AAD8-65C076042190}"/>
              </a:ext>
            </a:extLst>
          </p:cNvPr>
          <p:cNvSpPr/>
          <p:nvPr/>
        </p:nvSpPr>
        <p:spPr>
          <a:xfrm>
            <a:off x="2423967" y="5074830"/>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9" name="Rectangle 188">
            <a:extLst>
              <a:ext uri="{FF2B5EF4-FFF2-40B4-BE49-F238E27FC236}">
                <a16:creationId xmlns:a16="http://schemas.microsoft.com/office/drawing/2014/main" id="{BDCF614D-52FA-1406-4A6F-DAC83D385959}"/>
              </a:ext>
            </a:extLst>
          </p:cNvPr>
          <p:cNvSpPr/>
          <p:nvPr/>
        </p:nvSpPr>
        <p:spPr>
          <a:xfrm>
            <a:off x="2412851" y="5142374"/>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0" name="Rectangle 189">
            <a:extLst>
              <a:ext uri="{FF2B5EF4-FFF2-40B4-BE49-F238E27FC236}">
                <a16:creationId xmlns:a16="http://schemas.microsoft.com/office/drawing/2014/main" id="{92574CC8-96F1-6EA1-42F8-5076CF4A7E7A}"/>
              </a:ext>
            </a:extLst>
          </p:cNvPr>
          <p:cNvSpPr/>
          <p:nvPr/>
        </p:nvSpPr>
        <p:spPr>
          <a:xfrm>
            <a:off x="2775838" y="5537773"/>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1" name="Rectangle 190">
            <a:extLst>
              <a:ext uri="{FF2B5EF4-FFF2-40B4-BE49-F238E27FC236}">
                <a16:creationId xmlns:a16="http://schemas.microsoft.com/office/drawing/2014/main" id="{964BC91E-C4C6-348F-245D-C19DCB093561}"/>
              </a:ext>
            </a:extLst>
          </p:cNvPr>
          <p:cNvSpPr/>
          <p:nvPr/>
        </p:nvSpPr>
        <p:spPr>
          <a:xfrm>
            <a:off x="2600935" y="5671132"/>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2" name="Rectangle 191">
            <a:extLst>
              <a:ext uri="{FF2B5EF4-FFF2-40B4-BE49-F238E27FC236}">
                <a16:creationId xmlns:a16="http://schemas.microsoft.com/office/drawing/2014/main" id="{19AC1E28-C935-97D6-B157-122F5D6A2C5F}"/>
              </a:ext>
            </a:extLst>
          </p:cNvPr>
          <p:cNvSpPr/>
          <p:nvPr/>
        </p:nvSpPr>
        <p:spPr>
          <a:xfrm>
            <a:off x="2398474" y="5743995"/>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3" name="Rectangle 192">
            <a:extLst>
              <a:ext uri="{FF2B5EF4-FFF2-40B4-BE49-F238E27FC236}">
                <a16:creationId xmlns:a16="http://schemas.microsoft.com/office/drawing/2014/main" id="{72C27B15-8875-3D1B-0C90-AE22DFA103D5}"/>
              </a:ext>
            </a:extLst>
          </p:cNvPr>
          <p:cNvSpPr/>
          <p:nvPr/>
        </p:nvSpPr>
        <p:spPr>
          <a:xfrm>
            <a:off x="2398474" y="5737798"/>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4" name="Rectangle 193">
            <a:extLst>
              <a:ext uri="{FF2B5EF4-FFF2-40B4-BE49-F238E27FC236}">
                <a16:creationId xmlns:a16="http://schemas.microsoft.com/office/drawing/2014/main" id="{0802D3A3-4D80-B991-CA39-861AFB4A3C4C}"/>
              </a:ext>
            </a:extLst>
          </p:cNvPr>
          <p:cNvSpPr/>
          <p:nvPr/>
        </p:nvSpPr>
        <p:spPr>
          <a:xfrm>
            <a:off x="2419145" y="5804224"/>
            <a:ext cx="45720" cy="4572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195" name="Straight Arrow Connector 194">
            <a:extLst>
              <a:ext uri="{FF2B5EF4-FFF2-40B4-BE49-F238E27FC236}">
                <a16:creationId xmlns:a16="http://schemas.microsoft.com/office/drawing/2014/main" id="{92514BE3-E136-8128-341A-ED1A315C1159}"/>
              </a:ext>
            </a:extLst>
          </p:cNvPr>
          <p:cNvCxnSpPr/>
          <p:nvPr/>
        </p:nvCxnSpPr>
        <p:spPr>
          <a:xfrm>
            <a:off x="5788059" y="2375752"/>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6" name="Straight Arrow Connector 195">
            <a:extLst>
              <a:ext uri="{FF2B5EF4-FFF2-40B4-BE49-F238E27FC236}">
                <a16:creationId xmlns:a16="http://schemas.microsoft.com/office/drawing/2014/main" id="{011CD4AE-724D-542E-674D-8615A48D0353}"/>
              </a:ext>
            </a:extLst>
          </p:cNvPr>
          <p:cNvCxnSpPr/>
          <p:nvPr/>
        </p:nvCxnSpPr>
        <p:spPr>
          <a:xfrm>
            <a:off x="5154647" y="2442427"/>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7" name="Straight Arrow Connector 196">
            <a:extLst>
              <a:ext uri="{FF2B5EF4-FFF2-40B4-BE49-F238E27FC236}">
                <a16:creationId xmlns:a16="http://schemas.microsoft.com/office/drawing/2014/main" id="{287C8CD2-BB88-A90A-A688-14762350E7CB}"/>
              </a:ext>
            </a:extLst>
          </p:cNvPr>
          <p:cNvCxnSpPr/>
          <p:nvPr/>
        </p:nvCxnSpPr>
        <p:spPr>
          <a:xfrm>
            <a:off x="5078447" y="2510689"/>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8" name="Straight Arrow Connector 197">
            <a:extLst>
              <a:ext uri="{FF2B5EF4-FFF2-40B4-BE49-F238E27FC236}">
                <a16:creationId xmlns:a16="http://schemas.microsoft.com/office/drawing/2014/main" id="{9AB7079A-3D9E-E410-663B-021FA92D8170}"/>
              </a:ext>
            </a:extLst>
          </p:cNvPr>
          <p:cNvCxnSpPr/>
          <p:nvPr/>
        </p:nvCxnSpPr>
        <p:spPr>
          <a:xfrm>
            <a:off x="4762535" y="2642452"/>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9" name="Straight Arrow Connector 198">
            <a:extLst>
              <a:ext uri="{FF2B5EF4-FFF2-40B4-BE49-F238E27FC236}">
                <a16:creationId xmlns:a16="http://schemas.microsoft.com/office/drawing/2014/main" id="{2930805E-3D39-E65F-A24D-1A87001607E0}"/>
              </a:ext>
            </a:extLst>
          </p:cNvPr>
          <p:cNvCxnSpPr/>
          <p:nvPr/>
        </p:nvCxnSpPr>
        <p:spPr>
          <a:xfrm>
            <a:off x="4339615" y="2772626"/>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0" name="Straight Arrow Connector 199">
            <a:extLst>
              <a:ext uri="{FF2B5EF4-FFF2-40B4-BE49-F238E27FC236}">
                <a16:creationId xmlns:a16="http://schemas.microsoft.com/office/drawing/2014/main" id="{FAA38C4C-855C-0A0D-ED3B-9946A47CAD3B}"/>
              </a:ext>
            </a:extLst>
          </p:cNvPr>
          <p:cNvCxnSpPr/>
          <p:nvPr/>
        </p:nvCxnSpPr>
        <p:spPr>
          <a:xfrm>
            <a:off x="4281767" y="2839300"/>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375016AF-8759-3584-C2D5-7D3F2D3D77AB}"/>
              </a:ext>
            </a:extLst>
          </p:cNvPr>
          <p:cNvCxnSpPr/>
          <p:nvPr/>
        </p:nvCxnSpPr>
        <p:spPr>
          <a:xfrm>
            <a:off x="4078180" y="2907563"/>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2" name="Straight Arrow Connector 201">
            <a:extLst>
              <a:ext uri="{FF2B5EF4-FFF2-40B4-BE49-F238E27FC236}">
                <a16:creationId xmlns:a16="http://schemas.microsoft.com/office/drawing/2014/main" id="{F4513E7C-90AE-1C63-FEEA-9DCB29730A65}"/>
              </a:ext>
            </a:extLst>
          </p:cNvPr>
          <p:cNvCxnSpPr/>
          <p:nvPr/>
        </p:nvCxnSpPr>
        <p:spPr>
          <a:xfrm>
            <a:off x="4070240" y="2972651"/>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3" name="Straight Arrow Connector 202">
            <a:extLst>
              <a:ext uri="{FF2B5EF4-FFF2-40B4-BE49-F238E27FC236}">
                <a16:creationId xmlns:a16="http://schemas.microsoft.com/office/drawing/2014/main" id="{41E21E5E-31DB-8C06-748C-97C13458F3B7}"/>
              </a:ext>
            </a:extLst>
          </p:cNvPr>
          <p:cNvCxnSpPr/>
          <p:nvPr/>
        </p:nvCxnSpPr>
        <p:spPr>
          <a:xfrm>
            <a:off x="3857975" y="3039325"/>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4" name="Straight Arrow Connector 203">
            <a:extLst>
              <a:ext uri="{FF2B5EF4-FFF2-40B4-BE49-F238E27FC236}">
                <a16:creationId xmlns:a16="http://schemas.microsoft.com/office/drawing/2014/main" id="{2377AD03-07E2-4A49-8E98-414B3FE790B6}"/>
              </a:ext>
            </a:extLst>
          </p:cNvPr>
          <p:cNvCxnSpPr/>
          <p:nvPr/>
        </p:nvCxnSpPr>
        <p:spPr>
          <a:xfrm>
            <a:off x="3375172" y="3171087"/>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5" name="Straight Arrow Connector 204">
            <a:extLst>
              <a:ext uri="{FF2B5EF4-FFF2-40B4-BE49-F238E27FC236}">
                <a16:creationId xmlns:a16="http://schemas.microsoft.com/office/drawing/2014/main" id="{9ADB56C3-58BD-060E-2A81-CF500D68475D}"/>
              </a:ext>
            </a:extLst>
          </p:cNvPr>
          <p:cNvCxnSpPr/>
          <p:nvPr/>
        </p:nvCxnSpPr>
        <p:spPr>
          <a:xfrm>
            <a:off x="4959575" y="4231537"/>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6" name="Straight Arrow Connector 205">
            <a:extLst>
              <a:ext uri="{FF2B5EF4-FFF2-40B4-BE49-F238E27FC236}">
                <a16:creationId xmlns:a16="http://schemas.microsoft.com/office/drawing/2014/main" id="{D2DA3814-E59A-95ED-43BE-CEA4156967A7}"/>
              </a:ext>
            </a:extLst>
          </p:cNvPr>
          <p:cNvCxnSpPr/>
          <p:nvPr/>
        </p:nvCxnSpPr>
        <p:spPr>
          <a:xfrm>
            <a:off x="4764123" y="4301386"/>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7" name="Straight Arrow Connector 206">
            <a:extLst>
              <a:ext uri="{FF2B5EF4-FFF2-40B4-BE49-F238E27FC236}">
                <a16:creationId xmlns:a16="http://schemas.microsoft.com/office/drawing/2014/main" id="{B69D0EEF-75AD-0AFC-CABD-4144811917C1}"/>
              </a:ext>
            </a:extLst>
          </p:cNvPr>
          <p:cNvCxnSpPr/>
          <p:nvPr/>
        </p:nvCxnSpPr>
        <p:spPr>
          <a:xfrm>
            <a:off x="4586231" y="4366473"/>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8" name="Straight Arrow Connector 207">
            <a:extLst>
              <a:ext uri="{FF2B5EF4-FFF2-40B4-BE49-F238E27FC236}">
                <a16:creationId xmlns:a16="http://schemas.microsoft.com/office/drawing/2014/main" id="{8FDEE7C3-11AE-A97D-CF5C-55AD66A3DE40}"/>
              </a:ext>
            </a:extLst>
          </p:cNvPr>
          <p:cNvCxnSpPr/>
          <p:nvPr/>
        </p:nvCxnSpPr>
        <p:spPr>
          <a:xfrm>
            <a:off x="4365965" y="4434735"/>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9" name="Straight Arrow Connector 208">
            <a:extLst>
              <a:ext uri="{FF2B5EF4-FFF2-40B4-BE49-F238E27FC236}">
                <a16:creationId xmlns:a16="http://schemas.microsoft.com/office/drawing/2014/main" id="{162F8796-53F0-67F6-6897-E4DCEEC4B1E2}"/>
              </a:ext>
            </a:extLst>
          </p:cNvPr>
          <p:cNvCxnSpPr/>
          <p:nvPr/>
        </p:nvCxnSpPr>
        <p:spPr>
          <a:xfrm>
            <a:off x="4212706" y="4499821"/>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0" name="Straight Arrow Connector 209">
            <a:extLst>
              <a:ext uri="{FF2B5EF4-FFF2-40B4-BE49-F238E27FC236}">
                <a16:creationId xmlns:a16="http://schemas.microsoft.com/office/drawing/2014/main" id="{CD12DE32-5ED7-1F54-FAD2-9E83E0622682}"/>
              </a:ext>
            </a:extLst>
          </p:cNvPr>
          <p:cNvCxnSpPr/>
          <p:nvPr/>
        </p:nvCxnSpPr>
        <p:spPr>
          <a:xfrm>
            <a:off x="4193876" y="4566497"/>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1" name="Straight Arrow Connector 210">
            <a:extLst>
              <a:ext uri="{FF2B5EF4-FFF2-40B4-BE49-F238E27FC236}">
                <a16:creationId xmlns:a16="http://schemas.microsoft.com/office/drawing/2014/main" id="{6DD256FC-8910-DCBA-DEC8-59693BDB6D72}"/>
              </a:ext>
            </a:extLst>
          </p:cNvPr>
          <p:cNvCxnSpPr/>
          <p:nvPr/>
        </p:nvCxnSpPr>
        <p:spPr>
          <a:xfrm>
            <a:off x="4388627" y="4966544"/>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E93E954F-3F03-7685-014D-C3A729C902D4}"/>
              </a:ext>
            </a:extLst>
          </p:cNvPr>
          <p:cNvCxnSpPr/>
          <p:nvPr/>
        </p:nvCxnSpPr>
        <p:spPr>
          <a:xfrm>
            <a:off x="5906931" y="5233244"/>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7AF99C00-8A1C-E068-F8F9-5BC88D44A0C6}"/>
              </a:ext>
            </a:extLst>
          </p:cNvPr>
          <p:cNvCxnSpPr/>
          <p:nvPr/>
        </p:nvCxnSpPr>
        <p:spPr>
          <a:xfrm>
            <a:off x="5403692" y="5299919"/>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4" name="Straight Arrow Connector 213">
            <a:extLst>
              <a:ext uri="{FF2B5EF4-FFF2-40B4-BE49-F238E27FC236}">
                <a16:creationId xmlns:a16="http://schemas.microsoft.com/office/drawing/2014/main" id="{BC5381A0-013D-B000-62B2-4539810B2F3F}"/>
              </a:ext>
            </a:extLst>
          </p:cNvPr>
          <p:cNvCxnSpPr/>
          <p:nvPr/>
        </p:nvCxnSpPr>
        <p:spPr>
          <a:xfrm>
            <a:off x="4583055" y="5365005"/>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15" name="Straight Arrow Connector 214">
            <a:extLst>
              <a:ext uri="{FF2B5EF4-FFF2-40B4-BE49-F238E27FC236}">
                <a16:creationId xmlns:a16="http://schemas.microsoft.com/office/drawing/2014/main" id="{D52073A1-5EA7-F52D-E11A-0EF7D652B22B}"/>
              </a:ext>
            </a:extLst>
          </p:cNvPr>
          <p:cNvCxnSpPr/>
          <p:nvPr/>
        </p:nvCxnSpPr>
        <p:spPr>
          <a:xfrm>
            <a:off x="3560677" y="5496766"/>
            <a:ext cx="118872" cy="0"/>
          </a:xfrm>
          <a:prstGeom prst="straightConnector1">
            <a:avLst/>
          </a:prstGeom>
          <a:ln w="127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216" name="Group 215">
            <a:extLst>
              <a:ext uri="{FF2B5EF4-FFF2-40B4-BE49-F238E27FC236}">
                <a16:creationId xmlns:a16="http://schemas.microsoft.com/office/drawing/2014/main" id="{A37E873B-CAD5-A8B3-4166-A8DEF5C62E07}"/>
              </a:ext>
            </a:extLst>
          </p:cNvPr>
          <p:cNvGrpSpPr/>
          <p:nvPr/>
        </p:nvGrpSpPr>
        <p:grpSpPr>
          <a:xfrm>
            <a:off x="4740920" y="3682559"/>
            <a:ext cx="58419" cy="58419"/>
            <a:chOff x="10149202" y="3682559"/>
            <a:chExt cx="58419" cy="58419"/>
          </a:xfrm>
        </p:grpSpPr>
        <p:cxnSp>
          <p:nvCxnSpPr>
            <p:cNvPr id="217" name="Straight Connector 216">
              <a:extLst>
                <a:ext uri="{FF2B5EF4-FFF2-40B4-BE49-F238E27FC236}">
                  <a16:creationId xmlns:a16="http://schemas.microsoft.com/office/drawing/2014/main" id="{963D6EB8-3B52-8E2E-D400-E36050CA8297}"/>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2E3F06F-FE5D-C88B-0F68-41353EE8C60E}"/>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19" name="Group 218">
            <a:extLst>
              <a:ext uri="{FF2B5EF4-FFF2-40B4-BE49-F238E27FC236}">
                <a16:creationId xmlns:a16="http://schemas.microsoft.com/office/drawing/2014/main" id="{0C3B741F-E565-7F7C-18B9-2D9BF9789066}"/>
              </a:ext>
            </a:extLst>
          </p:cNvPr>
          <p:cNvGrpSpPr/>
          <p:nvPr/>
        </p:nvGrpSpPr>
        <p:grpSpPr>
          <a:xfrm>
            <a:off x="4096220" y="3747232"/>
            <a:ext cx="58419" cy="58419"/>
            <a:chOff x="10149202" y="3682559"/>
            <a:chExt cx="58419" cy="58419"/>
          </a:xfrm>
        </p:grpSpPr>
        <p:cxnSp>
          <p:nvCxnSpPr>
            <p:cNvPr id="220" name="Straight Connector 219">
              <a:extLst>
                <a:ext uri="{FF2B5EF4-FFF2-40B4-BE49-F238E27FC236}">
                  <a16:creationId xmlns:a16="http://schemas.microsoft.com/office/drawing/2014/main" id="{6F999082-6B54-4020-9DE0-EDCF64169305}"/>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AE491AF7-D7EF-7EE8-028A-EC80992CAE07}"/>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22" name="Group 221">
            <a:extLst>
              <a:ext uri="{FF2B5EF4-FFF2-40B4-BE49-F238E27FC236}">
                <a16:creationId xmlns:a16="http://schemas.microsoft.com/office/drawing/2014/main" id="{4D0AF08E-C96D-FDFB-B5E2-0FB127CBD2E0}"/>
              </a:ext>
            </a:extLst>
          </p:cNvPr>
          <p:cNvGrpSpPr/>
          <p:nvPr/>
        </p:nvGrpSpPr>
        <p:grpSpPr>
          <a:xfrm>
            <a:off x="2913932" y="3413312"/>
            <a:ext cx="58419" cy="58419"/>
            <a:chOff x="10149202" y="3682559"/>
            <a:chExt cx="58419" cy="58419"/>
          </a:xfrm>
        </p:grpSpPr>
        <p:cxnSp>
          <p:nvCxnSpPr>
            <p:cNvPr id="223" name="Straight Connector 222">
              <a:extLst>
                <a:ext uri="{FF2B5EF4-FFF2-40B4-BE49-F238E27FC236}">
                  <a16:creationId xmlns:a16="http://schemas.microsoft.com/office/drawing/2014/main" id="{9FE37CA7-CB15-012D-91D5-5A46A38D5862}"/>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4" name="Straight Connector 223">
              <a:extLst>
                <a:ext uri="{FF2B5EF4-FFF2-40B4-BE49-F238E27FC236}">
                  <a16:creationId xmlns:a16="http://schemas.microsoft.com/office/drawing/2014/main" id="{1409EE36-0B45-FF74-EB3E-E0F5AA57A304}"/>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25" name="Group 224">
            <a:extLst>
              <a:ext uri="{FF2B5EF4-FFF2-40B4-BE49-F238E27FC236}">
                <a16:creationId xmlns:a16="http://schemas.microsoft.com/office/drawing/2014/main" id="{ACE6B96A-4F3B-B614-82AF-6C9E346BA7BE}"/>
              </a:ext>
            </a:extLst>
          </p:cNvPr>
          <p:cNvGrpSpPr/>
          <p:nvPr/>
        </p:nvGrpSpPr>
        <p:grpSpPr>
          <a:xfrm>
            <a:off x="3032152" y="3478872"/>
            <a:ext cx="58419" cy="58419"/>
            <a:chOff x="10149202" y="3682559"/>
            <a:chExt cx="58419" cy="58419"/>
          </a:xfrm>
        </p:grpSpPr>
        <p:cxnSp>
          <p:nvCxnSpPr>
            <p:cNvPr id="226" name="Straight Connector 225">
              <a:extLst>
                <a:ext uri="{FF2B5EF4-FFF2-40B4-BE49-F238E27FC236}">
                  <a16:creationId xmlns:a16="http://schemas.microsoft.com/office/drawing/2014/main" id="{46A99ADB-CC05-BBB5-5E9D-9AC86AA0CA0F}"/>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C912EFB2-866A-8FC5-FF32-67AED3C475FF}"/>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57C1ECF6-6828-6022-8664-7D9903EDD89D}"/>
              </a:ext>
            </a:extLst>
          </p:cNvPr>
          <p:cNvGrpSpPr/>
          <p:nvPr/>
        </p:nvGrpSpPr>
        <p:grpSpPr>
          <a:xfrm>
            <a:off x="2379437" y="3869703"/>
            <a:ext cx="58419" cy="58419"/>
            <a:chOff x="10149202" y="3682559"/>
            <a:chExt cx="58419" cy="58419"/>
          </a:xfrm>
        </p:grpSpPr>
        <p:cxnSp>
          <p:nvCxnSpPr>
            <p:cNvPr id="229" name="Straight Connector 228">
              <a:extLst>
                <a:ext uri="{FF2B5EF4-FFF2-40B4-BE49-F238E27FC236}">
                  <a16:creationId xmlns:a16="http://schemas.microsoft.com/office/drawing/2014/main" id="{21230B7F-AE7A-FC76-BAAC-732786E90449}"/>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39521EAF-5E9F-4655-C770-52BE9744453B}"/>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31" name="Group 230">
            <a:extLst>
              <a:ext uri="{FF2B5EF4-FFF2-40B4-BE49-F238E27FC236}">
                <a16:creationId xmlns:a16="http://schemas.microsoft.com/office/drawing/2014/main" id="{AB0F9A23-0A1B-1272-279C-EFF307B03489}"/>
              </a:ext>
            </a:extLst>
          </p:cNvPr>
          <p:cNvGrpSpPr/>
          <p:nvPr/>
        </p:nvGrpSpPr>
        <p:grpSpPr>
          <a:xfrm>
            <a:off x="2603822" y="3938477"/>
            <a:ext cx="58419" cy="58419"/>
            <a:chOff x="10149202" y="3682559"/>
            <a:chExt cx="58419" cy="58419"/>
          </a:xfrm>
        </p:grpSpPr>
        <p:cxnSp>
          <p:nvCxnSpPr>
            <p:cNvPr id="232" name="Straight Connector 231">
              <a:extLst>
                <a:ext uri="{FF2B5EF4-FFF2-40B4-BE49-F238E27FC236}">
                  <a16:creationId xmlns:a16="http://schemas.microsoft.com/office/drawing/2014/main" id="{2C0D7B8E-6313-73B8-12FE-9E3B1886EB96}"/>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409D9FD4-6EAF-3CFE-3C98-EB77EF4CA7B3}"/>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34" name="Group 233">
            <a:extLst>
              <a:ext uri="{FF2B5EF4-FFF2-40B4-BE49-F238E27FC236}">
                <a16:creationId xmlns:a16="http://schemas.microsoft.com/office/drawing/2014/main" id="{26951CA0-9006-4622-2B1D-A198030CC6B9}"/>
              </a:ext>
            </a:extLst>
          </p:cNvPr>
          <p:cNvGrpSpPr/>
          <p:nvPr/>
        </p:nvGrpSpPr>
        <p:grpSpPr>
          <a:xfrm>
            <a:off x="3677088" y="4073285"/>
            <a:ext cx="58419" cy="58419"/>
            <a:chOff x="10149202" y="3682559"/>
            <a:chExt cx="58419" cy="58419"/>
          </a:xfrm>
        </p:grpSpPr>
        <p:cxnSp>
          <p:nvCxnSpPr>
            <p:cNvPr id="235" name="Straight Connector 234">
              <a:extLst>
                <a:ext uri="{FF2B5EF4-FFF2-40B4-BE49-F238E27FC236}">
                  <a16:creationId xmlns:a16="http://schemas.microsoft.com/office/drawing/2014/main" id="{6D3E58A8-43FA-B42C-2821-674EB66AA9CC}"/>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313BDE24-B8EC-AE52-B7F7-AFCAD135DBAE}"/>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37" name="Group 236">
            <a:extLst>
              <a:ext uri="{FF2B5EF4-FFF2-40B4-BE49-F238E27FC236}">
                <a16:creationId xmlns:a16="http://schemas.microsoft.com/office/drawing/2014/main" id="{37DC61DD-C40B-32A3-9A04-9E6E0E81963F}"/>
              </a:ext>
            </a:extLst>
          </p:cNvPr>
          <p:cNvGrpSpPr/>
          <p:nvPr/>
        </p:nvGrpSpPr>
        <p:grpSpPr>
          <a:xfrm>
            <a:off x="3509034" y="4735371"/>
            <a:ext cx="58419" cy="58419"/>
            <a:chOff x="10149202" y="3682559"/>
            <a:chExt cx="58419" cy="58419"/>
          </a:xfrm>
        </p:grpSpPr>
        <p:cxnSp>
          <p:nvCxnSpPr>
            <p:cNvPr id="238" name="Straight Connector 237">
              <a:extLst>
                <a:ext uri="{FF2B5EF4-FFF2-40B4-BE49-F238E27FC236}">
                  <a16:creationId xmlns:a16="http://schemas.microsoft.com/office/drawing/2014/main" id="{83392C25-6201-0050-AFBD-077EE29EEA02}"/>
                </a:ext>
              </a:extLst>
            </p:cNvPr>
            <p:cNvCxnSpPr>
              <a:cxnSpLocks/>
            </p:cNvCxnSpPr>
            <p:nvPr/>
          </p:nvCxnSpPr>
          <p:spPr>
            <a:xfrm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08368240-CD41-4D75-B3EF-9AFEDC113F64}"/>
                </a:ext>
              </a:extLst>
            </p:cNvPr>
            <p:cNvCxnSpPr>
              <a:cxnSpLocks/>
            </p:cNvCxnSpPr>
            <p:nvPr/>
          </p:nvCxnSpPr>
          <p:spPr>
            <a:xfrm rot="5400000" flipH="1">
              <a:off x="10149202"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240" name="Rectangle 239">
            <a:extLst>
              <a:ext uri="{FF2B5EF4-FFF2-40B4-BE49-F238E27FC236}">
                <a16:creationId xmlns:a16="http://schemas.microsoft.com/office/drawing/2014/main" id="{2493C737-1801-445C-5F62-DD01012E5EDE}"/>
              </a:ext>
            </a:extLst>
          </p:cNvPr>
          <p:cNvSpPr/>
          <p:nvPr/>
        </p:nvSpPr>
        <p:spPr>
          <a:xfrm>
            <a:off x="1068837" y="2512929"/>
            <a:ext cx="554098"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185AA"/>
                </a:solidFill>
                <a:effectLst/>
                <a:uLnTx/>
                <a:uFillTx/>
                <a:latin typeface="Calibri" panose="020F0502020204030204"/>
                <a:ea typeface="+mn-ea"/>
                <a:cs typeface="+mn-cs"/>
              </a:rPr>
              <a:t>≥75%</a:t>
            </a:r>
          </a:p>
        </p:txBody>
      </p:sp>
      <p:sp>
        <p:nvSpPr>
          <p:cNvPr id="241" name="Rectangle 240">
            <a:extLst>
              <a:ext uri="{FF2B5EF4-FFF2-40B4-BE49-F238E27FC236}">
                <a16:creationId xmlns:a16="http://schemas.microsoft.com/office/drawing/2014/main" id="{799142F5-4FAD-7968-E0F4-7E99F8A1A568}"/>
              </a:ext>
            </a:extLst>
          </p:cNvPr>
          <p:cNvSpPr/>
          <p:nvPr/>
        </p:nvSpPr>
        <p:spPr>
          <a:xfrm>
            <a:off x="933251" y="4294693"/>
            <a:ext cx="689684"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D41F6A"/>
                </a:solidFill>
                <a:effectLst/>
                <a:uLnTx/>
                <a:uFillTx/>
                <a:latin typeface="Calibri" panose="020F0502020204030204"/>
                <a:ea typeface="+mn-ea"/>
                <a:cs typeface="+mn-cs"/>
              </a:rPr>
              <a:t>25-74%</a:t>
            </a:r>
          </a:p>
        </p:txBody>
      </p:sp>
      <p:sp>
        <p:nvSpPr>
          <p:cNvPr id="242" name="Rectangle 241">
            <a:extLst>
              <a:ext uri="{FF2B5EF4-FFF2-40B4-BE49-F238E27FC236}">
                <a16:creationId xmlns:a16="http://schemas.microsoft.com/office/drawing/2014/main" id="{84F5AF39-469C-C978-189C-EF9D1F5F61F2}"/>
              </a:ext>
            </a:extLst>
          </p:cNvPr>
          <p:cNvSpPr/>
          <p:nvPr/>
        </p:nvSpPr>
        <p:spPr>
          <a:xfrm>
            <a:off x="933251" y="4966277"/>
            <a:ext cx="689684"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98A49"/>
                </a:solidFill>
                <a:effectLst/>
                <a:uLnTx/>
                <a:uFillTx/>
                <a:latin typeface="Calibri" panose="020F0502020204030204"/>
                <a:ea typeface="+mn-ea"/>
                <a:cs typeface="+mn-cs"/>
              </a:rPr>
              <a:t>&lt;25%</a:t>
            </a:r>
          </a:p>
        </p:txBody>
      </p:sp>
      <p:sp>
        <p:nvSpPr>
          <p:cNvPr id="243" name="Rectangle 242">
            <a:extLst>
              <a:ext uri="{FF2B5EF4-FFF2-40B4-BE49-F238E27FC236}">
                <a16:creationId xmlns:a16="http://schemas.microsoft.com/office/drawing/2014/main" id="{10184A57-5901-5157-E1BE-91FBF4DAC455}"/>
              </a:ext>
            </a:extLst>
          </p:cNvPr>
          <p:cNvSpPr/>
          <p:nvPr/>
        </p:nvSpPr>
        <p:spPr>
          <a:xfrm>
            <a:off x="649270" y="5309683"/>
            <a:ext cx="973665"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A271B0"/>
                </a:solidFill>
                <a:effectLst/>
                <a:uLnTx/>
                <a:uFillTx/>
                <a:latin typeface="Calibri" panose="020F0502020204030204"/>
                <a:ea typeface="+mn-ea"/>
                <a:cs typeface="+mn-cs"/>
              </a:rPr>
              <a:t>Unknown</a:t>
            </a:r>
          </a:p>
        </p:txBody>
      </p:sp>
      <p:sp>
        <p:nvSpPr>
          <p:cNvPr id="244" name="Rectangle 243">
            <a:extLst>
              <a:ext uri="{FF2B5EF4-FFF2-40B4-BE49-F238E27FC236}">
                <a16:creationId xmlns:a16="http://schemas.microsoft.com/office/drawing/2014/main" id="{3443A2D6-77CE-FD20-586F-7999CE7A93FC}"/>
              </a:ext>
            </a:extLst>
          </p:cNvPr>
          <p:cNvSpPr/>
          <p:nvPr/>
        </p:nvSpPr>
        <p:spPr>
          <a:xfrm>
            <a:off x="1136102" y="1923012"/>
            <a:ext cx="1306137"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Response legend</a:t>
            </a:r>
          </a:p>
        </p:txBody>
      </p:sp>
      <p:grpSp>
        <p:nvGrpSpPr>
          <p:cNvPr id="245" name="Group 244">
            <a:extLst>
              <a:ext uri="{FF2B5EF4-FFF2-40B4-BE49-F238E27FC236}">
                <a16:creationId xmlns:a16="http://schemas.microsoft.com/office/drawing/2014/main" id="{A1FD122E-8153-0F50-7589-4B0DCA9ABAC2}"/>
              </a:ext>
            </a:extLst>
          </p:cNvPr>
          <p:cNvGrpSpPr/>
          <p:nvPr/>
        </p:nvGrpSpPr>
        <p:grpSpPr>
          <a:xfrm>
            <a:off x="4600420" y="1923012"/>
            <a:ext cx="1628338" cy="217105"/>
            <a:chOff x="10890250" y="2005204"/>
            <a:chExt cx="1628338" cy="217105"/>
          </a:xfrm>
        </p:grpSpPr>
        <p:sp>
          <p:nvSpPr>
            <p:cNvPr id="246" name="Rectangle 245">
              <a:extLst>
                <a:ext uri="{FF2B5EF4-FFF2-40B4-BE49-F238E27FC236}">
                  <a16:creationId xmlns:a16="http://schemas.microsoft.com/office/drawing/2014/main" id="{7C12E093-7EB8-6DC2-21C9-6C28528708CB}"/>
                </a:ext>
              </a:extLst>
            </p:cNvPr>
            <p:cNvSpPr/>
            <p:nvPr/>
          </p:nvSpPr>
          <p:spPr>
            <a:xfrm>
              <a:off x="11046269" y="2005204"/>
              <a:ext cx="1472319"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Treatment Ongoing</a:t>
              </a:r>
            </a:p>
          </p:txBody>
        </p:sp>
        <p:cxnSp>
          <p:nvCxnSpPr>
            <p:cNvPr id="247" name="Straight Arrow Connector 246">
              <a:extLst>
                <a:ext uri="{FF2B5EF4-FFF2-40B4-BE49-F238E27FC236}">
                  <a16:creationId xmlns:a16="http://schemas.microsoft.com/office/drawing/2014/main" id="{38885C9A-C2AD-149E-D6F6-3C69FBF4F90D}"/>
                </a:ext>
              </a:extLst>
            </p:cNvPr>
            <p:cNvCxnSpPr>
              <a:cxnSpLocks/>
            </p:cNvCxnSpPr>
            <p:nvPr/>
          </p:nvCxnSpPr>
          <p:spPr>
            <a:xfrm>
              <a:off x="10890250" y="2113756"/>
              <a:ext cx="181988" cy="0"/>
            </a:xfrm>
            <a:prstGeom prst="straightConnector1">
              <a:avLst/>
            </a:prstGeom>
            <a:ln w="127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248" name="Group 247">
            <a:extLst>
              <a:ext uri="{FF2B5EF4-FFF2-40B4-BE49-F238E27FC236}">
                <a16:creationId xmlns:a16="http://schemas.microsoft.com/office/drawing/2014/main" id="{12EEBC93-190B-218F-6AB2-2B151FE1FFC6}"/>
              </a:ext>
            </a:extLst>
          </p:cNvPr>
          <p:cNvGrpSpPr/>
          <p:nvPr/>
        </p:nvGrpSpPr>
        <p:grpSpPr>
          <a:xfrm>
            <a:off x="3968124" y="1923012"/>
            <a:ext cx="657369" cy="217105"/>
            <a:chOff x="10100615" y="2005204"/>
            <a:chExt cx="657369" cy="217105"/>
          </a:xfrm>
        </p:grpSpPr>
        <p:sp>
          <p:nvSpPr>
            <p:cNvPr id="249" name="Rectangle 248">
              <a:extLst>
                <a:ext uri="{FF2B5EF4-FFF2-40B4-BE49-F238E27FC236}">
                  <a16:creationId xmlns:a16="http://schemas.microsoft.com/office/drawing/2014/main" id="{79D2CC53-39F3-2BCC-2290-4D1ED60737CA}"/>
                </a:ext>
              </a:extLst>
            </p:cNvPr>
            <p:cNvSpPr/>
            <p:nvPr/>
          </p:nvSpPr>
          <p:spPr>
            <a:xfrm>
              <a:off x="10178411" y="2005204"/>
              <a:ext cx="579573"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Death</a:t>
              </a:r>
            </a:p>
          </p:txBody>
        </p:sp>
        <p:grpSp>
          <p:nvGrpSpPr>
            <p:cNvPr id="250" name="Group 249">
              <a:extLst>
                <a:ext uri="{FF2B5EF4-FFF2-40B4-BE49-F238E27FC236}">
                  <a16:creationId xmlns:a16="http://schemas.microsoft.com/office/drawing/2014/main" id="{10B4A121-10C3-5AAD-0779-4AC49472FD2B}"/>
                </a:ext>
              </a:extLst>
            </p:cNvPr>
            <p:cNvGrpSpPr/>
            <p:nvPr/>
          </p:nvGrpSpPr>
          <p:grpSpPr>
            <a:xfrm>
              <a:off x="10100615" y="2064416"/>
              <a:ext cx="107034" cy="107028"/>
              <a:chOff x="10157864" y="3682559"/>
              <a:chExt cx="58422" cy="58419"/>
            </a:xfrm>
          </p:grpSpPr>
          <p:cxnSp>
            <p:nvCxnSpPr>
              <p:cNvPr id="251" name="Straight Connector 250">
                <a:extLst>
                  <a:ext uri="{FF2B5EF4-FFF2-40B4-BE49-F238E27FC236}">
                    <a16:creationId xmlns:a16="http://schemas.microsoft.com/office/drawing/2014/main" id="{BC3BEB41-5C0F-C51F-1548-27D1941D74F1}"/>
                  </a:ext>
                </a:extLst>
              </p:cNvPr>
              <p:cNvCxnSpPr>
                <a:cxnSpLocks/>
              </p:cNvCxnSpPr>
              <p:nvPr/>
            </p:nvCxnSpPr>
            <p:spPr>
              <a:xfrm flipH="1">
                <a:off x="10157864"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8E0C7020-A7C3-9F7E-650A-58126BC4B33F}"/>
                  </a:ext>
                </a:extLst>
              </p:cNvPr>
              <p:cNvCxnSpPr>
                <a:cxnSpLocks/>
              </p:cNvCxnSpPr>
              <p:nvPr/>
            </p:nvCxnSpPr>
            <p:spPr>
              <a:xfrm rot="5400000" flipH="1">
                <a:off x="10157867" y="3682559"/>
                <a:ext cx="58419" cy="58419"/>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grpSp>
        <p:nvGrpSpPr>
          <p:cNvPr id="253" name="Group 252">
            <a:extLst>
              <a:ext uri="{FF2B5EF4-FFF2-40B4-BE49-F238E27FC236}">
                <a16:creationId xmlns:a16="http://schemas.microsoft.com/office/drawing/2014/main" id="{F7E48805-286D-C7E3-465A-E54C225CBE1E}"/>
              </a:ext>
            </a:extLst>
          </p:cNvPr>
          <p:cNvGrpSpPr/>
          <p:nvPr/>
        </p:nvGrpSpPr>
        <p:grpSpPr>
          <a:xfrm>
            <a:off x="3046461" y="1923012"/>
            <a:ext cx="463914" cy="217105"/>
            <a:chOff x="8963184" y="2005204"/>
            <a:chExt cx="463914" cy="217105"/>
          </a:xfrm>
        </p:grpSpPr>
        <p:sp>
          <p:nvSpPr>
            <p:cNvPr id="254" name="Rectangle 253">
              <a:extLst>
                <a:ext uri="{FF2B5EF4-FFF2-40B4-BE49-F238E27FC236}">
                  <a16:creationId xmlns:a16="http://schemas.microsoft.com/office/drawing/2014/main" id="{8550F253-CFBC-9324-78B2-4F92179887BC}"/>
                </a:ext>
              </a:extLst>
            </p:cNvPr>
            <p:cNvSpPr/>
            <p:nvPr/>
          </p:nvSpPr>
          <p:spPr>
            <a:xfrm>
              <a:off x="9049933" y="2005204"/>
              <a:ext cx="377165"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PR</a:t>
              </a:r>
            </a:p>
          </p:txBody>
        </p:sp>
        <p:sp>
          <p:nvSpPr>
            <p:cNvPr id="255" name="Isosceles Triangle 254">
              <a:extLst>
                <a:ext uri="{FF2B5EF4-FFF2-40B4-BE49-F238E27FC236}">
                  <a16:creationId xmlns:a16="http://schemas.microsoft.com/office/drawing/2014/main" id="{9D6E2D3D-78DB-C259-6F71-20D8194F5D1E}"/>
                </a:ext>
              </a:extLst>
            </p:cNvPr>
            <p:cNvSpPr/>
            <p:nvPr/>
          </p:nvSpPr>
          <p:spPr>
            <a:xfrm>
              <a:off x="8963184" y="2058892"/>
              <a:ext cx="109728" cy="109728"/>
            </a:xfrm>
            <a:prstGeom prst="triangl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56" name="Group 255">
            <a:extLst>
              <a:ext uri="{FF2B5EF4-FFF2-40B4-BE49-F238E27FC236}">
                <a16:creationId xmlns:a16="http://schemas.microsoft.com/office/drawing/2014/main" id="{2539BE49-8AFA-3459-154D-3A85528CDD10}"/>
              </a:ext>
            </a:extLst>
          </p:cNvPr>
          <p:cNvGrpSpPr/>
          <p:nvPr/>
        </p:nvGrpSpPr>
        <p:grpSpPr>
          <a:xfrm>
            <a:off x="3508442" y="1923012"/>
            <a:ext cx="461615" cy="217105"/>
            <a:chOff x="9174912" y="2005204"/>
            <a:chExt cx="461615" cy="217105"/>
          </a:xfrm>
        </p:grpSpPr>
        <p:sp>
          <p:nvSpPr>
            <p:cNvPr id="257" name="Rectangle 256">
              <a:extLst>
                <a:ext uri="{FF2B5EF4-FFF2-40B4-BE49-F238E27FC236}">
                  <a16:creationId xmlns:a16="http://schemas.microsoft.com/office/drawing/2014/main" id="{E27191EA-64A1-52A8-A631-3735CCE2100C}"/>
                </a:ext>
              </a:extLst>
            </p:cNvPr>
            <p:cNvSpPr/>
            <p:nvPr/>
          </p:nvSpPr>
          <p:spPr>
            <a:xfrm>
              <a:off x="9259362" y="2005204"/>
              <a:ext cx="377165"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PD</a:t>
              </a:r>
            </a:p>
          </p:txBody>
        </p:sp>
        <p:sp>
          <p:nvSpPr>
            <p:cNvPr id="258" name="Rectangle 257">
              <a:extLst>
                <a:ext uri="{FF2B5EF4-FFF2-40B4-BE49-F238E27FC236}">
                  <a16:creationId xmlns:a16="http://schemas.microsoft.com/office/drawing/2014/main" id="{2DEE8634-3987-FD9E-69C8-3C262DB98532}"/>
                </a:ext>
              </a:extLst>
            </p:cNvPr>
            <p:cNvSpPr/>
            <p:nvPr/>
          </p:nvSpPr>
          <p:spPr>
            <a:xfrm>
              <a:off x="9174912" y="2057244"/>
              <a:ext cx="113025" cy="113025"/>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grpSp>
        <p:nvGrpSpPr>
          <p:cNvPr id="259" name="Group 258">
            <a:extLst>
              <a:ext uri="{FF2B5EF4-FFF2-40B4-BE49-F238E27FC236}">
                <a16:creationId xmlns:a16="http://schemas.microsoft.com/office/drawing/2014/main" id="{AFA79635-50CF-6EA0-B74F-08A74819516C}"/>
              </a:ext>
            </a:extLst>
          </p:cNvPr>
          <p:cNvGrpSpPr/>
          <p:nvPr/>
        </p:nvGrpSpPr>
        <p:grpSpPr>
          <a:xfrm>
            <a:off x="2581715" y="1923012"/>
            <a:ext cx="466679" cy="217105"/>
            <a:chOff x="7989997" y="2005204"/>
            <a:chExt cx="466679" cy="217105"/>
          </a:xfrm>
        </p:grpSpPr>
        <p:sp>
          <p:nvSpPr>
            <p:cNvPr id="260" name="Rectangle 259">
              <a:extLst>
                <a:ext uri="{FF2B5EF4-FFF2-40B4-BE49-F238E27FC236}">
                  <a16:creationId xmlns:a16="http://schemas.microsoft.com/office/drawing/2014/main" id="{7D9355CC-4FDD-D8BF-96BB-CD02C80CC9AB}"/>
                </a:ext>
              </a:extLst>
            </p:cNvPr>
            <p:cNvSpPr/>
            <p:nvPr/>
          </p:nvSpPr>
          <p:spPr>
            <a:xfrm>
              <a:off x="8079511" y="2005204"/>
              <a:ext cx="377165"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CR</a:t>
              </a:r>
            </a:p>
          </p:txBody>
        </p:sp>
        <p:sp>
          <p:nvSpPr>
            <p:cNvPr id="261" name="Oval 260">
              <a:extLst>
                <a:ext uri="{FF2B5EF4-FFF2-40B4-BE49-F238E27FC236}">
                  <a16:creationId xmlns:a16="http://schemas.microsoft.com/office/drawing/2014/main" id="{3BF378B5-7DE5-A7D3-BFC1-93C730375780}"/>
                </a:ext>
              </a:extLst>
            </p:cNvPr>
            <p:cNvSpPr/>
            <p:nvPr/>
          </p:nvSpPr>
          <p:spPr>
            <a:xfrm>
              <a:off x="7989997" y="2058892"/>
              <a:ext cx="109728" cy="109728"/>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262" name="Rectangle 261">
            <a:extLst>
              <a:ext uri="{FF2B5EF4-FFF2-40B4-BE49-F238E27FC236}">
                <a16:creationId xmlns:a16="http://schemas.microsoft.com/office/drawing/2014/main" id="{FCA9D4C3-977E-B49D-C08C-12A30B942046}"/>
              </a:ext>
            </a:extLst>
          </p:cNvPr>
          <p:cNvSpPr/>
          <p:nvPr/>
        </p:nvSpPr>
        <p:spPr>
          <a:xfrm rot="16200000">
            <a:off x="-1041866" y="4082495"/>
            <a:ext cx="3637041" cy="1693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Level of HER3 expression</a:t>
            </a:r>
          </a:p>
        </p:txBody>
      </p:sp>
      <p:cxnSp>
        <p:nvCxnSpPr>
          <p:cNvPr id="263" name="Straight Connector 262">
            <a:extLst>
              <a:ext uri="{FF2B5EF4-FFF2-40B4-BE49-F238E27FC236}">
                <a16:creationId xmlns:a16="http://schemas.microsoft.com/office/drawing/2014/main" id="{A3B39B5D-C531-EB09-DB5E-E285FD863849}"/>
              </a:ext>
            </a:extLst>
          </p:cNvPr>
          <p:cNvCxnSpPr>
            <a:cxnSpLocks/>
          </p:cNvCxnSpPr>
          <p:nvPr/>
        </p:nvCxnSpPr>
        <p:spPr>
          <a:xfrm>
            <a:off x="1667914" y="5967137"/>
            <a:ext cx="4331579" cy="0"/>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grpSp>
        <p:nvGrpSpPr>
          <p:cNvPr id="264" name="Group 263">
            <a:extLst>
              <a:ext uri="{FF2B5EF4-FFF2-40B4-BE49-F238E27FC236}">
                <a16:creationId xmlns:a16="http://schemas.microsoft.com/office/drawing/2014/main" id="{954069D1-EF13-9A2F-410A-D69CF31ED083}"/>
              </a:ext>
            </a:extLst>
          </p:cNvPr>
          <p:cNvGrpSpPr/>
          <p:nvPr/>
        </p:nvGrpSpPr>
        <p:grpSpPr>
          <a:xfrm>
            <a:off x="1552186" y="5961581"/>
            <a:ext cx="253596" cy="302494"/>
            <a:chOff x="6827997" y="5452269"/>
            <a:chExt cx="253596" cy="302494"/>
          </a:xfrm>
        </p:grpSpPr>
        <p:cxnSp>
          <p:nvCxnSpPr>
            <p:cNvPr id="265" name="Straight Connector 264">
              <a:extLst>
                <a:ext uri="{FF2B5EF4-FFF2-40B4-BE49-F238E27FC236}">
                  <a16:creationId xmlns:a16="http://schemas.microsoft.com/office/drawing/2014/main" id="{72C2F090-A00B-20DE-1A03-6F528E2D3F39}"/>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6" name="TextBox 265">
              <a:extLst>
                <a:ext uri="{FF2B5EF4-FFF2-40B4-BE49-F238E27FC236}">
                  <a16:creationId xmlns:a16="http://schemas.microsoft.com/office/drawing/2014/main" id="{FC49730D-0740-47DF-7F16-91CA9E8F5F47}"/>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a:ln>
                    <a:noFill/>
                  </a:ln>
                  <a:solidFill>
                    <a:srgbClr val="223341"/>
                  </a:solidFill>
                  <a:effectLst/>
                  <a:uLnTx/>
                  <a:uFillTx/>
                  <a:latin typeface="Calibri" panose="020F0502020204030204"/>
                  <a:ea typeface="MS PGothic" charset="0"/>
                  <a:cs typeface="+mn-cs"/>
                </a:rPr>
                <a:t>0</a:t>
              </a:r>
            </a:p>
          </p:txBody>
        </p:sp>
      </p:grpSp>
      <p:grpSp>
        <p:nvGrpSpPr>
          <p:cNvPr id="267" name="Group 266">
            <a:extLst>
              <a:ext uri="{FF2B5EF4-FFF2-40B4-BE49-F238E27FC236}">
                <a16:creationId xmlns:a16="http://schemas.microsoft.com/office/drawing/2014/main" id="{0C4ED8C7-953C-B3B2-4A8E-6ACAE736DD37}"/>
              </a:ext>
            </a:extLst>
          </p:cNvPr>
          <p:cNvGrpSpPr/>
          <p:nvPr/>
        </p:nvGrpSpPr>
        <p:grpSpPr>
          <a:xfrm>
            <a:off x="1830864" y="5961581"/>
            <a:ext cx="253596" cy="302494"/>
            <a:chOff x="6827997" y="5452269"/>
            <a:chExt cx="253596" cy="302494"/>
          </a:xfrm>
        </p:grpSpPr>
        <p:cxnSp>
          <p:nvCxnSpPr>
            <p:cNvPr id="268" name="Straight Connector 267">
              <a:extLst>
                <a:ext uri="{FF2B5EF4-FFF2-40B4-BE49-F238E27FC236}">
                  <a16:creationId xmlns:a16="http://schemas.microsoft.com/office/drawing/2014/main" id="{8935EAA8-891E-9A90-8F79-8810E20D5F7F}"/>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69" name="TextBox 268">
              <a:extLst>
                <a:ext uri="{FF2B5EF4-FFF2-40B4-BE49-F238E27FC236}">
                  <a16:creationId xmlns:a16="http://schemas.microsoft.com/office/drawing/2014/main" id="{50ADCAFA-5C89-5D5B-B4A8-7FDE81EA1BFA}"/>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1</a:t>
              </a:r>
            </a:p>
          </p:txBody>
        </p:sp>
      </p:grpSp>
      <p:grpSp>
        <p:nvGrpSpPr>
          <p:cNvPr id="270" name="Group 269">
            <a:extLst>
              <a:ext uri="{FF2B5EF4-FFF2-40B4-BE49-F238E27FC236}">
                <a16:creationId xmlns:a16="http://schemas.microsoft.com/office/drawing/2014/main" id="{33752331-B01B-3A06-A9C7-E9DC425F9E63}"/>
              </a:ext>
            </a:extLst>
          </p:cNvPr>
          <p:cNvGrpSpPr/>
          <p:nvPr/>
        </p:nvGrpSpPr>
        <p:grpSpPr>
          <a:xfrm>
            <a:off x="2122071" y="5961581"/>
            <a:ext cx="253596" cy="302494"/>
            <a:chOff x="6827997" y="5452269"/>
            <a:chExt cx="253596" cy="302494"/>
          </a:xfrm>
        </p:grpSpPr>
        <p:cxnSp>
          <p:nvCxnSpPr>
            <p:cNvPr id="271" name="Straight Connector 270">
              <a:extLst>
                <a:ext uri="{FF2B5EF4-FFF2-40B4-BE49-F238E27FC236}">
                  <a16:creationId xmlns:a16="http://schemas.microsoft.com/office/drawing/2014/main" id="{FCFFF4F5-73E5-EFE3-784B-CB3F2345B25A}"/>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72" name="TextBox 271">
              <a:extLst>
                <a:ext uri="{FF2B5EF4-FFF2-40B4-BE49-F238E27FC236}">
                  <a16:creationId xmlns:a16="http://schemas.microsoft.com/office/drawing/2014/main" id="{DFA73EC2-540D-E828-F35A-C99334035DEB}"/>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2</a:t>
              </a:r>
            </a:p>
          </p:txBody>
        </p:sp>
      </p:grpSp>
      <p:grpSp>
        <p:nvGrpSpPr>
          <p:cNvPr id="273" name="Group 272">
            <a:extLst>
              <a:ext uri="{FF2B5EF4-FFF2-40B4-BE49-F238E27FC236}">
                <a16:creationId xmlns:a16="http://schemas.microsoft.com/office/drawing/2014/main" id="{F0B64C86-EE36-0393-E4C2-7D3B43723CCA}"/>
              </a:ext>
            </a:extLst>
          </p:cNvPr>
          <p:cNvGrpSpPr/>
          <p:nvPr/>
        </p:nvGrpSpPr>
        <p:grpSpPr>
          <a:xfrm>
            <a:off x="2399265" y="5961581"/>
            <a:ext cx="253596" cy="302494"/>
            <a:chOff x="6827997" y="5452269"/>
            <a:chExt cx="253596" cy="302494"/>
          </a:xfrm>
        </p:grpSpPr>
        <p:cxnSp>
          <p:nvCxnSpPr>
            <p:cNvPr id="274" name="Straight Connector 273">
              <a:extLst>
                <a:ext uri="{FF2B5EF4-FFF2-40B4-BE49-F238E27FC236}">
                  <a16:creationId xmlns:a16="http://schemas.microsoft.com/office/drawing/2014/main" id="{0EDF2267-E6C0-8A0E-076D-6BEE3795809A}"/>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75" name="TextBox 274">
              <a:extLst>
                <a:ext uri="{FF2B5EF4-FFF2-40B4-BE49-F238E27FC236}">
                  <a16:creationId xmlns:a16="http://schemas.microsoft.com/office/drawing/2014/main" id="{8E39C8A0-0882-A9BA-1075-07B703D43023}"/>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3</a:t>
              </a:r>
            </a:p>
          </p:txBody>
        </p:sp>
      </p:grpSp>
      <p:grpSp>
        <p:nvGrpSpPr>
          <p:cNvPr id="276" name="Group 275">
            <a:extLst>
              <a:ext uri="{FF2B5EF4-FFF2-40B4-BE49-F238E27FC236}">
                <a16:creationId xmlns:a16="http://schemas.microsoft.com/office/drawing/2014/main" id="{0FA6DED5-8AFD-F901-B2A6-FC6B9AB7E0B5}"/>
              </a:ext>
            </a:extLst>
          </p:cNvPr>
          <p:cNvGrpSpPr/>
          <p:nvPr/>
        </p:nvGrpSpPr>
        <p:grpSpPr>
          <a:xfrm>
            <a:off x="2671229" y="5961581"/>
            <a:ext cx="253596" cy="302494"/>
            <a:chOff x="6827997" y="5452269"/>
            <a:chExt cx="253596" cy="302494"/>
          </a:xfrm>
        </p:grpSpPr>
        <p:cxnSp>
          <p:nvCxnSpPr>
            <p:cNvPr id="277" name="Straight Connector 276">
              <a:extLst>
                <a:ext uri="{FF2B5EF4-FFF2-40B4-BE49-F238E27FC236}">
                  <a16:creationId xmlns:a16="http://schemas.microsoft.com/office/drawing/2014/main" id="{DB6E204D-32BF-3FF7-A54A-8DAB134D8573}"/>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78" name="TextBox 277">
              <a:extLst>
                <a:ext uri="{FF2B5EF4-FFF2-40B4-BE49-F238E27FC236}">
                  <a16:creationId xmlns:a16="http://schemas.microsoft.com/office/drawing/2014/main" id="{457E595C-FD1C-22BF-6779-AFB61B891BED}"/>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4</a:t>
              </a:r>
            </a:p>
          </p:txBody>
        </p:sp>
      </p:grpSp>
      <p:grpSp>
        <p:nvGrpSpPr>
          <p:cNvPr id="279" name="Group 278">
            <a:extLst>
              <a:ext uri="{FF2B5EF4-FFF2-40B4-BE49-F238E27FC236}">
                <a16:creationId xmlns:a16="http://schemas.microsoft.com/office/drawing/2014/main" id="{9E28FF60-6705-4A48-CE6C-7D4A30290CB1}"/>
              </a:ext>
            </a:extLst>
          </p:cNvPr>
          <p:cNvGrpSpPr/>
          <p:nvPr/>
        </p:nvGrpSpPr>
        <p:grpSpPr>
          <a:xfrm>
            <a:off x="2937938" y="5961581"/>
            <a:ext cx="253596" cy="302494"/>
            <a:chOff x="6827997" y="5452269"/>
            <a:chExt cx="253596" cy="302494"/>
          </a:xfrm>
        </p:grpSpPr>
        <p:cxnSp>
          <p:nvCxnSpPr>
            <p:cNvPr id="280" name="Straight Connector 279">
              <a:extLst>
                <a:ext uri="{FF2B5EF4-FFF2-40B4-BE49-F238E27FC236}">
                  <a16:creationId xmlns:a16="http://schemas.microsoft.com/office/drawing/2014/main" id="{91C3037B-97C8-879E-8EF9-40553378B507}"/>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1" name="TextBox 280">
              <a:extLst>
                <a:ext uri="{FF2B5EF4-FFF2-40B4-BE49-F238E27FC236}">
                  <a16:creationId xmlns:a16="http://schemas.microsoft.com/office/drawing/2014/main" id="{B23D00F3-9244-7A9E-27C6-5AE96E23EE9F}"/>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5</a:t>
              </a:r>
            </a:p>
          </p:txBody>
        </p:sp>
      </p:grpSp>
      <p:grpSp>
        <p:nvGrpSpPr>
          <p:cNvPr id="282" name="Group 281">
            <a:extLst>
              <a:ext uri="{FF2B5EF4-FFF2-40B4-BE49-F238E27FC236}">
                <a16:creationId xmlns:a16="http://schemas.microsoft.com/office/drawing/2014/main" id="{31D0CF00-C2C4-97C2-2C35-222E0ED911C5}"/>
              </a:ext>
            </a:extLst>
          </p:cNvPr>
          <p:cNvGrpSpPr/>
          <p:nvPr/>
        </p:nvGrpSpPr>
        <p:grpSpPr>
          <a:xfrm>
            <a:off x="3226858" y="5961581"/>
            <a:ext cx="253596" cy="302494"/>
            <a:chOff x="6827997" y="5452269"/>
            <a:chExt cx="253596" cy="302494"/>
          </a:xfrm>
        </p:grpSpPr>
        <p:cxnSp>
          <p:nvCxnSpPr>
            <p:cNvPr id="283" name="Straight Connector 282">
              <a:extLst>
                <a:ext uri="{FF2B5EF4-FFF2-40B4-BE49-F238E27FC236}">
                  <a16:creationId xmlns:a16="http://schemas.microsoft.com/office/drawing/2014/main" id="{0C9D9396-6D0A-77EE-6460-47400C866BC0}"/>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4" name="TextBox 283">
              <a:extLst>
                <a:ext uri="{FF2B5EF4-FFF2-40B4-BE49-F238E27FC236}">
                  <a16:creationId xmlns:a16="http://schemas.microsoft.com/office/drawing/2014/main" id="{2E8105E1-CF30-CA6A-64EF-369902D8FF73}"/>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6</a:t>
              </a:r>
            </a:p>
          </p:txBody>
        </p:sp>
      </p:grpSp>
      <p:grpSp>
        <p:nvGrpSpPr>
          <p:cNvPr id="285" name="Group 284">
            <a:extLst>
              <a:ext uri="{FF2B5EF4-FFF2-40B4-BE49-F238E27FC236}">
                <a16:creationId xmlns:a16="http://schemas.microsoft.com/office/drawing/2014/main" id="{478419AD-4D9D-1C22-65FD-3A9CEDF756B2}"/>
              </a:ext>
            </a:extLst>
          </p:cNvPr>
          <p:cNvGrpSpPr/>
          <p:nvPr/>
        </p:nvGrpSpPr>
        <p:grpSpPr>
          <a:xfrm>
            <a:off x="3504253" y="5961581"/>
            <a:ext cx="253596" cy="302494"/>
            <a:chOff x="6827997" y="5452269"/>
            <a:chExt cx="253596" cy="302494"/>
          </a:xfrm>
        </p:grpSpPr>
        <p:cxnSp>
          <p:nvCxnSpPr>
            <p:cNvPr id="286" name="Straight Connector 285">
              <a:extLst>
                <a:ext uri="{FF2B5EF4-FFF2-40B4-BE49-F238E27FC236}">
                  <a16:creationId xmlns:a16="http://schemas.microsoft.com/office/drawing/2014/main" id="{82073512-92AE-6B93-F074-97B4CA0F2FDD}"/>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7" name="TextBox 286">
              <a:extLst>
                <a:ext uri="{FF2B5EF4-FFF2-40B4-BE49-F238E27FC236}">
                  <a16:creationId xmlns:a16="http://schemas.microsoft.com/office/drawing/2014/main" id="{01C8FB02-0C28-50E8-1FCD-BF3538A049C2}"/>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7</a:t>
              </a:r>
            </a:p>
          </p:txBody>
        </p:sp>
      </p:grpSp>
      <p:grpSp>
        <p:nvGrpSpPr>
          <p:cNvPr id="288" name="Group 287">
            <a:extLst>
              <a:ext uri="{FF2B5EF4-FFF2-40B4-BE49-F238E27FC236}">
                <a16:creationId xmlns:a16="http://schemas.microsoft.com/office/drawing/2014/main" id="{2015BC92-A387-DF6C-951A-A0ED7CB962B3}"/>
              </a:ext>
            </a:extLst>
          </p:cNvPr>
          <p:cNvGrpSpPr/>
          <p:nvPr/>
        </p:nvGrpSpPr>
        <p:grpSpPr>
          <a:xfrm>
            <a:off x="3774121" y="5961581"/>
            <a:ext cx="253596" cy="302494"/>
            <a:chOff x="6827997" y="5452269"/>
            <a:chExt cx="253596" cy="302494"/>
          </a:xfrm>
        </p:grpSpPr>
        <p:cxnSp>
          <p:nvCxnSpPr>
            <p:cNvPr id="289" name="Straight Connector 288">
              <a:extLst>
                <a:ext uri="{FF2B5EF4-FFF2-40B4-BE49-F238E27FC236}">
                  <a16:creationId xmlns:a16="http://schemas.microsoft.com/office/drawing/2014/main" id="{AA937A2E-E4F1-F76F-03CA-E347925AC946}"/>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0" name="TextBox 289">
              <a:extLst>
                <a:ext uri="{FF2B5EF4-FFF2-40B4-BE49-F238E27FC236}">
                  <a16:creationId xmlns:a16="http://schemas.microsoft.com/office/drawing/2014/main" id="{7465CAAD-192E-F5C5-3B55-BEF121FCE5C5}"/>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8</a:t>
              </a:r>
            </a:p>
          </p:txBody>
        </p:sp>
      </p:grpSp>
      <p:grpSp>
        <p:nvGrpSpPr>
          <p:cNvPr id="291" name="Group 290">
            <a:extLst>
              <a:ext uri="{FF2B5EF4-FFF2-40B4-BE49-F238E27FC236}">
                <a16:creationId xmlns:a16="http://schemas.microsoft.com/office/drawing/2014/main" id="{7392EB8E-01C9-E0FC-3424-1249C18F5AB5}"/>
              </a:ext>
            </a:extLst>
          </p:cNvPr>
          <p:cNvGrpSpPr/>
          <p:nvPr/>
        </p:nvGrpSpPr>
        <p:grpSpPr>
          <a:xfrm>
            <a:off x="4052967" y="5961581"/>
            <a:ext cx="253596" cy="302494"/>
            <a:chOff x="6827997" y="5452269"/>
            <a:chExt cx="253596" cy="302494"/>
          </a:xfrm>
        </p:grpSpPr>
        <p:cxnSp>
          <p:nvCxnSpPr>
            <p:cNvPr id="292" name="Straight Connector 291">
              <a:extLst>
                <a:ext uri="{FF2B5EF4-FFF2-40B4-BE49-F238E27FC236}">
                  <a16:creationId xmlns:a16="http://schemas.microsoft.com/office/drawing/2014/main" id="{1CFBDF7D-59A5-93A8-9B79-8B1016EF9EA2}"/>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3" name="TextBox 292">
              <a:extLst>
                <a:ext uri="{FF2B5EF4-FFF2-40B4-BE49-F238E27FC236}">
                  <a16:creationId xmlns:a16="http://schemas.microsoft.com/office/drawing/2014/main" id="{D30EBD6C-6D8E-5F88-10A1-BA012F183640}"/>
                </a:ext>
              </a:extLst>
            </p:cNvPr>
            <p:cNvSpPr txBox="1"/>
            <p:nvPr/>
          </p:nvSpPr>
          <p:spPr>
            <a:xfrm>
              <a:off x="6827997" y="5500847"/>
              <a:ext cx="25359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9</a:t>
              </a:r>
            </a:p>
          </p:txBody>
        </p:sp>
      </p:grpSp>
      <p:grpSp>
        <p:nvGrpSpPr>
          <p:cNvPr id="294" name="Group 293">
            <a:extLst>
              <a:ext uri="{FF2B5EF4-FFF2-40B4-BE49-F238E27FC236}">
                <a16:creationId xmlns:a16="http://schemas.microsoft.com/office/drawing/2014/main" id="{B9C79204-7A8E-9F33-F30D-6B41DA30A8DF}"/>
              </a:ext>
            </a:extLst>
          </p:cNvPr>
          <p:cNvGrpSpPr/>
          <p:nvPr/>
        </p:nvGrpSpPr>
        <p:grpSpPr>
          <a:xfrm>
            <a:off x="4321011" y="5961581"/>
            <a:ext cx="322524" cy="302494"/>
            <a:chOff x="6827997" y="5452269"/>
            <a:chExt cx="322524" cy="302494"/>
          </a:xfrm>
        </p:grpSpPr>
        <p:cxnSp>
          <p:nvCxnSpPr>
            <p:cNvPr id="295" name="Straight Connector 294">
              <a:extLst>
                <a:ext uri="{FF2B5EF4-FFF2-40B4-BE49-F238E27FC236}">
                  <a16:creationId xmlns:a16="http://schemas.microsoft.com/office/drawing/2014/main" id="{0DEECF18-2641-830B-1886-A9BED33EF9DF}"/>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6" name="TextBox 295">
              <a:extLst>
                <a:ext uri="{FF2B5EF4-FFF2-40B4-BE49-F238E27FC236}">
                  <a16:creationId xmlns:a16="http://schemas.microsoft.com/office/drawing/2014/main" id="{A09A02DE-EED1-8C46-215B-885E396652FE}"/>
                </a:ext>
              </a:extLst>
            </p:cNvPr>
            <p:cNvSpPr txBox="1"/>
            <p:nvPr/>
          </p:nvSpPr>
          <p:spPr>
            <a:xfrm>
              <a:off x="6827997" y="550084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10</a:t>
              </a:r>
            </a:p>
          </p:txBody>
        </p:sp>
      </p:grpSp>
      <p:grpSp>
        <p:nvGrpSpPr>
          <p:cNvPr id="297" name="Group 296">
            <a:extLst>
              <a:ext uri="{FF2B5EF4-FFF2-40B4-BE49-F238E27FC236}">
                <a16:creationId xmlns:a16="http://schemas.microsoft.com/office/drawing/2014/main" id="{45CC5DAB-8371-B124-7C77-20B9ABA04CB4}"/>
              </a:ext>
            </a:extLst>
          </p:cNvPr>
          <p:cNvGrpSpPr/>
          <p:nvPr/>
        </p:nvGrpSpPr>
        <p:grpSpPr>
          <a:xfrm>
            <a:off x="4612810" y="5961581"/>
            <a:ext cx="322524" cy="302494"/>
            <a:chOff x="6827997" y="5452269"/>
            <a:chExt cx="322524" cy="302494"/>
          </a:xfrm>
        </p:grpSpPr>
        <p:cxnSp>
          <p:nvCxnSpPr>
            <p:cNvPr id="298" name="Straight Connector 297">
              <a:extLst>
                <a:ext uri="{FF2B5EF4-FFF2-40B4-BE49-F238E27FC236}">
                  <a16:creationId xmlns:a16="http://schemas.microsoft.com/office/drawing/2014/main" id="{7E4830E6-92A2-9B62-2B4C-5F1ED6C11757}"/>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99" name="TextBox 298">
              <a:extLst>
                <a:ext uri="{FF2B5EF4-FFF2-40B4-BE49-F238E27FC236}">
                  <a16:creationId xmlns:a16="http://schemas.microsoft.com/office/drawing/2014/main" id="{90A5E431-5EC0-3E71-9836-3E49271DB142}"/>
                </a:ext>
              </a:extLst>
            </p:cNvPr>
            <p:cNvSpPr txBox="1"/>
            <p:nvPr/>
          </p:nvSpPr>
          <p:spPr>
            <a:xfrm>
              <a:off x="6827997" y="550084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11</a:t>
              </a:r>
            </a:p>
          </p:txBody>
        </p:sp>
      </p:grpSp>
      <p:grpSp>
        <p:nvGrpSpPr>
          <p:cNvPr id="300" name="Group 299">
            <a:extLst>
              <a:ext uri="{FF2B5EF4-FFF2-40B4-BE49-F238E27FC236}">
                <a16:creationId xmlns:a16="http://schemas.microsoft.com/office/drawing/2014/main" id="{3A037D57-8FAF-45FC-32F4-B947799E3CB1}"/>
              </a:ext>
            </a:extLst>
          </p:cNvPr>
          <p:cNvGrpSpPr/>
          <p:nvPr/>
        </p:nvGrpSpPr>
        <p:grpSpPr>
          <a:xfrm>
            <a:off x="4880827" y="5961581"/>
            <a:ext cx="322524" cy="302494"/>
            <a:chOff x="6827997" y="5452269"/>
            <a:chExt cx="322524" cy="302494"/>
          </a:xfrm>
        </p:grpSpPr>
        <p:cxnSp>
          <p:nvCxnSpPr>
            <p:cNvPr id="301" name="Straight Connector 300">
              <a:extLst>
                <a:ext uri="{FF2B5EF4-FFF2-40B4-BE49-F238E27FC236}">
                  <a16:creationId xmlns:a16="http://schemas.microsoft.com/office/drawing/2014/main" id="{847D12DB-5EA8-B16A-2F9D-791017411E41}"/>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2" name="TextBox 301">
              <a:extLst>
                <a:ext uri="{FF2B5EF4-FFF2-40B4-BE49-F238E27FC236}">
                  <a16:creationId xmlns:a16="http://schemas.microsoft.com/office/drawing/2014/main" id="{EEFF3020-B40E-BD87-B32D-B593D66D14D1}"/>
                </a:ext>
              </a:extLst>
            </p:cNvPr>
            <p:cNvSpPr txBox="1"/>
            <p:nvPr/>
          </p:nvSpPr>
          <p:spPr>
            <a:xfrm>
              <a:off x="6827997" y="550084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12</a:t>
              </a:r>
            </a:p>
          </p:txBody>
        </p:sp>
      </p:grpSp>
      <p:grpSp>
        <p:nvGrpSpPr>
          <p:cNvPr id="303" name="Group 302">
            <a:extLst>
              <a:ext uri="{FF2B5EF4-FFF2-40B4-BE49-F238E27FC236}">
                <a16:creationId xmlns:a16="http://schemas.microsoft.com/office/drawing/2014/main" id="{57D62B86-245F-5D95-5E5B-BBA6921EC637}"/>
              </a:ext>
            </a:extLst>
          </p:cNvPr>
          <p:cNvGrpSpPr/>
          <p:nvPr/>
        </p:nvGrpSpPr>
        <p:grpSpPr>
          <a:xfrm>
            <a:off x="5160878" y="5961581"/>
            <a:ext cx="322524" cy="302494"/>
            <a:chOff x="6827997" y="5452269"/>
            <a:chExt cx="322524" cy="302494"/>
          </a:xfrm>
        </p:grpSpPr>
        <p:cxnSp>
          <p:nvCxnSpPr>
            <p:cNvPr id="304" name="Straight Connector 303">
              <a:extLst>
                <a:ext uri="{FF2B5EF4-FFF2-40B4-BE49-F238E27FC236}">
                  <a16:creationId xmlns:a16="http://schemas.microsoft.com/office/drawing/2014/main" id="{C63A2E11-EFEB-C8E0-715A-A790F888737F}"/>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5" name="TextBox 304">
              <a:extLst>
                <a:ext uri="{FF2B5EF4-FFF2-40B4-BE49-F238E27FC236}">
                  <a16:creationId xmlns:a16="http://schemas.microsoft.com/office/drawing/2014/main" id="{BBCE3986-006E-E77C-4E8E-1928FA1DB82D}"/>
                </a:ext>
              </a:extLst>
            </p:cNvPr>
            <p:cNvSpPr txBox="1"/>
            <p:nvPr/>
          </p:nvSpPr>
          <p:spPr>
            <a:xfrm>
              <a:off x="6827997" y="550084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13</a:t>
              </a:r>
            </a:p>
          </p:txBody>
        </p:sp>
      </p:grpSp>
      <p:grpSp>
        <p:nvGrpSpPr>
          <p:cNvPr id="306" name="Group 305">
            <a:extLst>
              <a:ext uri="{FF2B5EF4-FFF2-40B4-BE49-F238E27FC236}">
                <a16:creationId xmlns:a16="http://schemas.microsoft.com/office/drawing/2014/main" id="{F164DC25-3426-F7A9-218F-ED2005EF3BE3}"/>
              </a:ext>
            </a:extLst>
          </p:cNvPr>
          <p:cNvGrpSpPr/>
          <p:nvPr/>
        </p:nvGrpSpPr>
        <p:grpSpPr>
          <a:xfrm>
            <a:off x="5436101" y="5961581"/>
            <a:ext cx="322524" cy="302494"/>
            <a:chOff x="6827997" y="5452269"/>
            <a:chExt cx="322524" cy="302494"/>
          </a:xfrm>
        </p:grpSpPr>
        <p:cxnSp>
          <p:nvCxnSpPr>
            <p:cNvPr id="307" name="Straight Connector 306">
              <a:extLst>
                <a:ext uri="{FF2B5EF4-FFF2-40B4-BE49-F238E27FC236}">
                  <a16:creationId xmlns:a16="http://schemas.microsoft.com/office/drawing/2014/main" id="{BC20B6EA-099E-5137-D983-63806AEC9FA0}"/>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08" name="TextBox 307">
              <a:extLst>
                <a:ext uri="{FF2B5EF4-FFF2-40B4-BE49-F238E27FC236}">
                  <a16:creationId xmlns:a16="http://schemas.microsoft.com/office/drawing/2014/main" id="{F9E5FF5D-690F-2D6C-B40A-287799CCCB05}"/>
                </a:ext>
              </a:extLst>
            </p:cNvPr>
            <p:cNvSpPr txBox="1"/>
            <p:nvPr/>
          </p:nvSpPr>
          <p:spPr>
            <a:xfrm>
              <a:off x="6827997" y="550084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14</a:t>
              </a:r>
            </a:p>
          </p:txBody>
        </p:sp>
      </p:grpSp>
      <p:grpSp>
        <p:nvGrpSpPr>
          <p:cNvPr id="309" name="Group 308">
            <a:extLst>
              <a:ext uri="{FF2B5EF4-FFF2-40B4-BE49-F238E27FC236}">
                <a16:creationId xmlns:a16="http://schemas.microsoft.com/office/drawing/2014/main" id="{57DE927E-64FB-3C61-5A48-A49073D3E1BC}"/>
              </a:ext>
            </a:extLst>
          </p:cNvPr>
          <p:cNvGrpSpPr/>
          <p:nvPr/>
        </p:nvGrpSpPr>
        <p:grpSpPr>
          <a:xfrm>
            <a:off x="5703866" y="5961581"/>
            <a:ext cx="322524" cy="302494"/>
            <a:chOff x="6827997" y="5452269"/>
            <a:chExt cx="322524" cy="302494"/>
          </a:xfrm>
        </p:grpSpPr>
        <p:cxnSp>
          <p:nvCxnSpPr>
            <p:cNvPr id="310" name="Straight Connector 309">
              <a:extLst>
                <a:ext uri="{FF2B5EF4-FFF2-40B4-BE49-F238E27FC236}">
                  <a16:creationId xmlns:a16="http://schemas.microsoft.com/office/drawing/2014/main" id="{EBEDC174-A99A-BE2E-6946-0E29830A750B}"/>
                </a:ext>
              </a:extLst>
            </p:cNvPr>
            <p:cNvCxnSpPr>
              <a:cxnSpLocks/>
            </p:cNvCxnSpPr>
            <p:nvPr/>
          </p:nvCxnSpPr>
          <p:spPr>
            <a:xfrm flipV="1">
              <a:off x="6943725" y="5452269"/>
              <a:ext cx="0" cy="71438"/>
            </a:xfrm>
            <a:prstGeom prst="line">
              <a:avLst/>
            </a:prstGeom>
            <a:ln w="127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11" name="TextBox 310">
              <a:extLst>
                <a:ext uri="{FF2B5EF4-FFF2-40B4-BE49-F238E27FC236}">
                  <a16:creationId xmlns:a16="http://schemas.microsoft.com/office/drawing/2014/main" id="{F9949CD0-65F9-B9AE-CE79-409E44BA5B4F}"/>
                </a:ext>
              </a:extLst>
            </p:cNvPr>
            <p:cNvSpPr txBox="1"/>
            <p:nvPr/>
          </p:nvSpPr>
          <p:spPr>
            <a:xfrm>
              <a:off x="6827997" y="5500847"/>
              <a:ext cx="32252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15</a:t>
              </a:r>
            </a:p>
          </p:txBody>
        </p:sp>
      </p:grpSp>
      <p:sp>
        <p:nvSpPr>
          <p:cNvPr id="312" name="Rectangle 311">
            <a:extLst>
              <a:ext uri="{FF2B5EF4-FFF2-40B4-BE49-F238E27FC236}">
                <a16:creationId xmlns:a16="http://schemas.microsoft.com/office/drawing/2014/main" id="{45493ECF-58B6-1167-C1A4-04AB65958660}"/>
              </a:ext>
            </a:extLst>
          </p:cNvPr>
          <p:cNvSpPr/>
          <p:nvPr/>
        </p:nvSpPr>
        <p:spPr>
          <a:xfrm>
            <a:off x="2879567" y="6192618"/>
            <a:ext cx="2245945"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Treatment duration (months)</a:t>
            </a:r>
          </a:p>
        </p:txBody>
      </p:sp>
      <p:sp>
        <p:nvSpPr>
          <p:cNvPr id="313" name="Rectangle 312">
            <a:extLst>
              <a:ext uri="{FF2B5EF4-FFF2-40B4-BE49-F238E27FC236}">
                <a16:creationId xmlns:a16="http://schemas.microsoft.com/office/drawing/2014/main" id="{BF2D13A9-E54A-ACE5-B9FF-6B2EC910BB0A}"/>
              </a:ext>
            </a:extLst>
          </p:cNvPr>
          <p:cNvSpPr/>
          <p:nvPr/>
        </p:nvSpPr>
        <p:spPr>
          <a:xfrm>
            <a:off x="3329485" y="5696934"/>
            <a:ext cx="1399753"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Tumor type legend</a:t>
            </a:r>
          </a:p>
        </p:txBody>
      </p:sp>
      <p:grpSp>
        <p:nvGrpSpPr>
          <p:cNvPr id="314" name="Group 313">
            <a:extLst>
              <a:ext uri="{FF2B5EF4-FFF2-40B4-BE49-F238E27FC236}">
                <a16:creationId xmlns:a16="http://schemas.microsoft.com/office/drawing/2014/main" id="{32C9E195-3A93-72C6-5378-DBFFA9092960}"/>
              </a:ext>
            </a:extLst>
          </p:cNvPr>
          <p:cNvGrpSpPr/>
          <p:nvPr/>
        </p:nvGrpSpPr>
        <p:grpSpPr>
          <a:xfrm>
            <a:off x="4799339" y="5696934"/>
            <a:ext cx="444439" cy="217105"/>
            <a:chOff x="10023058" y="5671316"/>
            <a:chExt cx="444439" cy="217105"/>
          </a:xfrm>
        </p:grpSpPr>
        <p:sp>
          <p:nvSpPr>
            <p:cNvPr id="315" name="Freeform: Shape 314">
              <a:extLst>
                <a:ext uri="{FF2B5EF4-FFF2-40B4-BE49-F238E27FC236}">
                  <a16:creationId xmlns:a16="http://schemas.microsoft.com/office/drawing/2014/main" id="{6F7F8C43-168D-8596-6533-82A44AB20649}"/>
                </a:ext>
              </a:extLst>
            </p:cNvPr>
            <p:cNvSpPr/>
            <p:nvPr/>
          </p:nvSpPr>
          <p:spPr>
            <a:xfrm>
              <a:off x="10023058" y="5734148"/>
              <a:ext cx="91440" cy="9144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tx1"/>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316" name="Rectangle 315">
              <a:extLst>
                <a:ext uri="{FF2B5EF4-FFF2-40B4-BE49-F238E27FC236}">
                  <a16:creationId xmlns:a16="http://schemas.microsoft.com/office/drawing/2014/main" id="{CC0F3CFD-352D-4943-1FFF-9EF77DEA10E1}"/>
                </a:ext>
              </a:extLst>
            </p:cNvPr>
            <p:cNvSpPr/>
            <p:nvPr/>
          </p:nvSpPr>
          <p:spPr>
            <a:xfrm>
              <a:off x="10171342" y="5671316"/>
              <a:ext cx="296155"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ER+</a:t>
              </a:r>
            </a:p>
          </p:txBody>
        </p:sp>
      </p:grpSp>
      <p:grpSp>
        <p:nvGrpSpPr>
          <p:cNvPr id="317" name="Group 316">
            <a:extLst>
              <a:ext uri="{FF2B5EF4-FFF2-40B4-BE49-F238E27FC236}">
                <a16:creationId xmlns:a16="http://schemas.microsoft.com/office/drawing/2014/main" id="{6F67BC13-FAD0-EC6C-68BB-09F4F28DB3E1}"/>
              </a:ext>
            </a:extLst>
          </p:cNvPr>
          <p:cNvGrpSpPr/>
          <p:nvPr/>
        </p:nvGrpSpPr>
        <p:grpSpPr>
          <a:xfrm>
            <a:off x="5293542" y="5696934"/>
            <a:ext cx="557355" cy="217105"/>
            <a:chOff x="10517261" y="5671316"/>
            <a:chExt cx="557355" cy="217105"/>
          </a:xfrm>
        </p:grpSpPr>
        <p:sp>
          <p:nvSpPr>
            <p:cNvPr id="318" name="Freeform: Shape 317">
              <a:extLst>
                <a:ext uri="{FF2B5EF4-FFF2-40B4-BE49-F238E27FC236}">
                  <a16:creationId xmlns:a16="http://schemas.microsoft.com/office/drawing/2014/main" id="{8A153972-DC16-2CD6-042C-7C05100F83D0}"/>
                </a:ext>
              </a:extLst>
            </p:cNvPr>
            <p:cNvSpPr/>
            <p:nvPr/>
          </p:nvSpPr>
          <p:spPr>
            <a:xfrm>
              <a:off x="10517261" y="5734148"/>
              <a:ext cx="91440" cy="9144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chemeClr val="bg1"/>
              </a:fgClr>
              <a:bgClr>
                <a:schemeClr val="tx1"/>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sp>
          <p:nvSpPr>
            <p:cNvPr id="319" name="Rectangle 318">
              <a:extLst>
                <a:ext uri="{FF2B5EF4-FFF2-40B4-BE49-F238E27FC236}">
                  <a16:creationId xmlns:a16="http://schemas.microsoft.com/office/drawing/2014/main" id="{A860B6CD-F857-CB33-7536-D4B585A9A9D5}"/>
                </a:ext>
              </a:extLst>
            </p:cNvPr>
            <p:cNvSpPr/>
            <p:nvPr/>
          </p:nvSpPr>
          <p:spPr>
            <a:xfrm>
              <a:off x="10668204" y="5671316"/>
              <a:ext cx="406412" cy="217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rPr>
                <a:t>TNBC</a:t>
              </a:r>
            </a:p>
          </p:txBody>
        </p:sp>
      </p:grpSp>
      <p:grpSp>
        <p:nvGrpSpPr>
          <p:cNvPr id="328" name="Group 327">
            <a:extLst>
              <a:ext uri="{FF2B5EF4-FFF2-40B4-BE49-F238E27FC236}">
                <a16:creationId xmlns:a16="http://schemas.microsoft.com/office/drawing/2014/main" id="{321D6BF2-95D0-8653-08B4-34CC318743FC}"/>
              </a:ext>
            </a:extLst>
          </p:cNvPr>
          <p:cNvGrpSpPr/>
          <p:nvPr/>
        </p:nvGrpSpPr>
        <p:grpSpPr>
          <a:xfrm>
            <a:off x="9923007" y="2263493"/>
            <a:ext cx="1425206" cy="261610"/>
            <a:chOff x="9338807" y="2665659"/>
            <a:chExt cx="1425206" cy="261610"/>
          </a:xfrm>
        </p:grpSpPr>
        <p:sp>
          <p:nvSpPr>
            <p:cNvPr id="33" name="TextBox 32">
              <a:extLst>
                <a:ext uri="{FF2B5EF4-FFF2-40B4-BE49-F238E27FC236}">
                  <a16:creationId xmlns:a16="http://schemas.microsoft.com/office/drawing/2014/main" id="{CC13C4A9-2A0B-18CF-AE94-D47DD96CA725}"/>
                </a:ext>
              </a:extLst>
            </p:cNvPr>
            <p:cNvSpPr txBox="1"/>
            <p:nvPr/>
          </p:nvSpPr>
          <p:spPr>
            <a:xfrm>
              <a:off x="9430074" y="2665659"/>
              <a:ext cx="13339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TNBC</a:t>
              </a:r>
            </a:p>
          </p:txBody>
        </p:sp>
        <p:sp>
          <p:nvSpPr>
            <p:cNvPr id="325" name="Freeform: Shape 324">
              <a:extLst>
                <a:ext uri="{FF2B5EF4-FFF2-40B4-BE49-F238E27FC236}">
                  <a16:creationId xmlns:a16="http://schemas.microsoft.com/office/drawing/2014/main" id="{B68DA6C4-7C7F-05F0-8AD3-2511DCD7AA75}"/>
                </a:ext>
              </a:extLst>
            </p:cNvPr>
            <p:cNvSpPr/>
            <p:nvPr/>
          </p:nvSpPr>
          <p:spPr>
            <a:xfrm>
              <a:off x="9338807" y="2750818"/>
              <a:ext cx="91440" cy="9144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pattFill prst="wdUpDiag">
              <a:fgClr>
                <a:schemeClr val="bg1"/>
              </a:fgClr>
              <a:bgClr>
                <a:schemeClr val="tx1"/>
              </a:bgClr>
            </a:patt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grpSp>
      <p:grpSp>
        <p:nvGrpSpPr>
          <p:cNvPr id="327" name="Group 326">
            <a:extLst>
              <a:ext uri="{FF2B5EF4-FFF2-40B4-BE49-F238E27FC236}">
                <a16:creationId xmlns:a16="http://schemas.microsoft.com/office/drawing/2014/main" id="{F55493C8-DFEE-AEB7-0E60-A42AE4BBCBF8}"/>
              </a:ext>
            </a:extLst>
          </p:cNvPr>
          <p:cNvGrpSpPr/>
          <p:nvPr/>
        </p:nvGrpSpPr>
        <p:grpSpPr>
          <a:xfrm>
            <a:off x="9337367" y="2271113"/>
            <a:ext cx="1413079" cy="261610"/>
            <a:chOff x="9337367" y="2482779"/>
            <a:chExt cx="1413079" cy="261610"/>
          </a:xfrm>
        </p:grpSpPr>
        <p:sp>
          <p:nvSpPr>
            <p:cNvPr id="32" name="TextBox 31">
              <a:extLst>
                <a:ext uri="{FF2B5EF4-FFF2-40B4-BE49-F238E27FC236}">
                  <a16:creationId xmlns:a16="http://schemas.microsoft.com/office/drawing/2014/main" id="{A25D2752-2B9C-A8E9-9760-C6D89B809A3F}"/>
                </a:ext>
              </a:extLst>
            </p:cNvPr>
            <p:cNvSpPr txBox="1"/>
            <p:nvPr/>
          </p:nvSpPr>
          <p:spPr>
            <a:xfrm>
              <a:off x="9416507" y="2482779"/>
              <a:ext cx="13339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US" sz="1050" b="0" i="0" u="none" strike="noStrike" kern="1200" cap="none" spc="0" normalizeH="0" baseline="0" noProof="0" dirty="0">
                  <a:ln>
                    <a:noFill/>
                  </a:ln>
                  <a:solidFill>
                    <a:srgbClr val="223341"/>
                  </a:solidFill>
                  <a:effectLst/>
                  <a:uLnTx/>
                  <a:uFillTx/>
                  <a:latin typeface="Calibri" panose="020F0502020204030204"/>
                  <a:ea typeface="MS PGothic" charset="0"/>
                  <a:cs typeface="+mn-cs"/>
                </a:rPr>
                <a:t>ER+</a:t>
              </a:r>
            </a:p>
          </p:txBody>
        </p:sp>
        <p:sp>
          <p:nvSpPr>
            <p:cNvPr id="326" name="Freeform: Shape 325">
              <a:extLst>
                <a:ext uri="{FF2B5EF4-FFF2-40B4-BE49-F238E27FC236}">
                  <a16:creationId xmlns:a16="http://schemas.microsoft.com/office/drawing/2014/main" id="{24A9A16E-EBFE-D92F-A509-C72109697676}"/>
                </a:ext>
              </a:extLst>
            </p:cNvPr>
            <p:cNvSpPr/>
            <p:nvPr/>
          </p:nvSpPr>
          <p:spPr>
            <a:xfrm>
              <a:off x="9337367" y="2570794"/>
              <a:ext cx="91440" cy="91440"/>
            </a:xfrm>
            <a:custGeom>
              <a:avLst/>
              <a:gdLst>
                <a:gd name="connsiteX0" fmla="*/ 0 w 3800915"/>
                <a:gd name="connsiteY0" fmla="*/ 0 h 27482"/>
                <a:gd name="connsiteX1" fmla="*/ 3800916 w 3800915"/>
                <a:gd name="connsiteY1" fmla="*/ 0 h 27482"/>
                <a:gd name="connsiteX2" fmla="*/ 3800916 w 3800915"/>
                <a:gd name="connsiteY2" fmla="*/ 27482 h 27482"/>
                <a:gd name="connsiteX3" fmla="*/ 0 w 3800915"/>
                <a:gd name="connsiteY3" fmla="*/ 27482 h 27482"/>
              </a:gdLst>
              <a:ahLst/>
              <a:cxnLst>
                <a:cxn ang="0">
                  <a:pos x="connsiteX0" y="connsiteY0"/>
                </a:cxn>
                <a:cxn ang="0">
                  <a:pos x="connsiteX1" y="connsiteY1"/>
                </a:cxn>
                <a:cxn ang="0">
                  <a:pos x="connsiteX2" y="connsiteY2"/>
                </a:cxn>
                <a:cxn ang="0">
                  <a:pos x="connsiteX3" y="connsiteY3"/>
                </a:cxn>
              </a:cxnLst>
              <a:rect l="l" t="t" r="r" b="b"/>
              <a:pathLst>
                <a:path w="3800915" h="27482">
                  <a:moveTo>
                    <a:pt x="0" y="0"/>
                  </a:moveTo>
                  <a:lnTo>
                    <a:pt x="3800916" y="0"/>
                  </a:lnTo>
                  <a:lnTo>
                    <a:pt x="3800916" y="27482"/>
                  </a:lnTo>
                  <a:lnTo>
                    <a:pt x="0" y="27482"/>
                  </a:lnTo>
                  <a:close/>
                </a:path>
              </a:pathLst>
            </a:custGeom>
            <a:solidFill>
              <a:schemeClr val="tx1"/>
            </a:solidFill>
            <a:ln w="402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23341"/>
                </a:solidFill>
                <a:effectLst/>
                <a:uLnTx/>
                <a:uFillTx/>
                <a:latin typeface="Calibri" panose="020F0502020204030204"/>
                <a:ea typeface="MS PGothic" charset="0"/>
                <a:cs typeface="+mn-cs"/>
              </a:endParaRPr>
            </a:p>
          </p:txBody>
        </p:sp>
      </p:grpSp>
      <p:cxnSp>
        <p:nvCxnSpPr>
          <p:cNvPr id="31" name="Straight Connector 30">
            <a:extLst>
              <a:ext uri="{FF2B5EF4-FFF2-40B4-BE49-F238E27FC236}">
                <a16:creationId xmlns:a16="http://schemas.microsoft.com/office/drawing/2014/main" id="{11CCD8E6-B933-CC56-D89F-9776C0C022E9}"/>
              </a:ext>
            </a:extLst>
          </p:cNvPr>
          <p:cNvCxnSpPr/>
          <p:nvPr/>
        </p:nvCxnSpPr>
        <p:spPr>
          <a:xfrm>
            <a:off x="6902692" y="4755980"/>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324ACE2F-0EAB-40F8-DAE1-E118EF373E4D}"/>
              </a:ext>
            </a:extLst>
          </p:cNvPr>
          <p:cNvCxnSpPr/>
          <p:nvPr/>
        </p:nvCxnSpPr>
        <p:spPr>
          <a:xfrm>
            <a:off x="6902692" y="5142998"/>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A5C4BBE0-0F29-1504-3E83-994EA4389110}"/>
              </a:ext>
            </a:extLst>
          </p:cNvPr>
          <p:cNvCxnSpPr/>
          <p:nvPr/>
        </p:nvCxnSpPr>
        <p:spPr>
          <a:xfrm>
            <a:off x="6902692" y="5512420"/>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C9F63477-BCAE-FA36-9C48-7681D5064467}"/>
              </a:ext>
            </a:extLst>
          </p:cNvPr>
          <p:cNvCxnSpPr/>
          <p:nvPr/>
        </p:nvCxnSpPr>
        <p:spPr>
          <a:xfrm>
            <a:off x="6902692" y="4375149"/>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21" name="Straight Connector 320">
            <a:extLst>
              <a:ext uri="{FF2B5EF4-FFF2-40B4-BE49-F238E27FC236}">
                <a16:creationId xmlns:a16="http://schemas.microsoft.com/office/drawing/2014/main" id="{AF21F814-2C50-9170-6E9E-51DB40CAF22E}"/>
              </a:ext>
            </a:extLst>
          </p:cNvPr>
          <p:cNvCxnSpPr/>
          <p:nvPr/>
        </p:nvCxnSpPr>
        <p:spPr>
          <a:xfrm>
            <a:off x="6902692" y="3980845"/>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22" name="Straight Connector 321">
            <a:extLst>
              <a:ext uri="{FF2B5EF4-FFF2-40B4-BE49-F238E27FC236}">
                <a16:creationId xmlns:a16="http://schemas.microsoft.com/office/drawing/2014/main" id="{412F1F33-A033-937A-83FD-D1C370A4631A}"/>
              </a:ext>
            </a:extLst>
          </p:cNvPr>
          <p:cNvCxnSpPr/>
          <p:nvPr/>
        </p:nvCxnSpPr>
        <p:spPr>
          <a:xfrm>
            <a:off x="6902692" y="3586828"/>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23" name="Straight Connector 322">
            <a:extLst>
              <a:ext uri="{FF2B5EF4-FFF2-40B4-BE49-F238E27FC236}">
                <a16:creationId xmlns:a16="http://schemas.microsoft.com/office/drawing/2014/main" id="{17CC86F6-EF31-5548-FD8F-B262F1647BAB}"/>
              </a:ext>
            </a:extLst>
          </p:cNvPr>
          <p:cNvCxnSpPr/>
          <p:nvPr/>
        </p:nvCxnSpPr>
        <p:spPr>
          <a:xfrm>
            <a:off x="6902692" y="3178903"/>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24" name="Straight Connector 323">
            <a:extLst>
              <a:ext uri="{FF2B5EF4-FFF2-40B4-BE49-F238E27FC236}">
                <a16:creationId xmlns:a16="http://schemas.microsoft.com/office/drawing/2014/main" id="{860F01A1-861C-25E4-F3B9-A9C4F7D6B316}"/>
              </a:ext>
            </a:extLst>
          </p:cNvPr>
          <p:cNvCxnSpPr/>
          <p:nvPr/>
        </p:nvCxnSpPr>
        <p:spPr>
          <a:xfrm>
            <a:off x="6902692" y="2781730"/>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cxnSp>
        <p:nvCxnSpPr>
          <p:cNvPr id="330" name="Straight Connector 329">
            <a:extLst>
              <a:ext uri="{FF2B5EF4-FFF2-40B4-BE49-F238E27FC236}">
                <a16:creationId xmlns:a16="http://schemas.microsoft.com/office/drawing/2014/main" id="{5E7659C8-014A-3D4D-0421-CE2288BBF551}"/>
              </a:ext>
            </a:extLst>
          </p:cNvPr>
          <p:cNvCxnSpPr/>
          <p:nvPr/>
        </p:nvCxnSpPr>
        <p:spPr>
          <a:xfrm>
            <a:off x="6902692" y="2409699"/>
            <a:ext cx="36000" cy="0"/>
          </a:xfrm>
          <a:prstGeom prst="line">
            <a:avLst/>
          </a:prstGeom>
          <a:ln>
            <a:tailEnd type="none"/>
          </a:ln>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520BCF04-7519-7122-BD01-21018F971968}"/>
              </a:ext>
            </a:extLst>
          </p:cNvPr>
          <p:cNvSpPr txBox="1"/>
          <p:nvPr/>
        </p:nvSpPr>
        <p:spPr>
          <a:xfrm>
            <a:off x="8685669"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3006703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441E0-D10B-0554-B9B2-97BF1912F65C}"/>
              </a:ext>
            </a:extLst>
          </p:cNvPr>
          <p:cNvSpPr>
            <a:spLocks noGrp="1"/>
          </p:cNvSpPr>
          <p:nvPr>
            <p:ph type="title"/>
          </p:nvPr>
        </p:nvSpPr>
        <p:spPr>
          <a:xfrm>
            <a:off x="1152906" y="99934"/>
            <a:ext cx="9768052" cy="1314321"/>
          </a:xfrm>
        </p:spPr>
        <p:txBody>
          <a:bodyPr/>
          <a:lstStyle/>
          <a:p>
            <a:pPr algn="ctr"/>
            <a:r>
              <a:rPr lang="en-GB" sz="2800" dirty="0"/>
              <a:t>Phase 2 trial of HER3-DXd: Safety and Conclusions</a:t>
            </a:r>
          </a:p>
        </p:txBody>
      </p:sp>
      <p:sp>
        <p:nvSpPr>
          <p:cNvPr id="4" name="Text Placeholder 3">
            <a:extLst>
              <a:ext uri="{FF2B5EF4-FFF2-40B4-BE49-F238E27FC236}">
                <a16:creationId xmlns:a16="http://schemas.microsoft.com/office/drawing/2014/main" id="{8BA8B046-B193-C6CD-0719-B783DAD6E16A}"/>
              </a:ext>
            </a:extLst>
          </p:cNvPr>
          <p:cNvSpPr>
            <a:spLocks noGrp="1"/>
          </p:cNvSpPr>
          <p:nvPr>
            <p:ph type="body" sz="quarter" idx="10"/>
          </p:nvPr>
        </p:nvSpPr>
        <p:spPr>
          <a:xfrm>
            <a:off x="641496" y="6025364"/>
            <a:ext cx="10790872" cy="601255"/>
          </a:xfrm>
        </p:spPr>
        <p:txBody>
          <a:bodyPr/>
          <a:lstStyle/>
          <a:p>
            <a:br>
              <a:rPr lang="en-GB" dirty="0"/>
            </a:br>
            <a:r>
              <a:rPr lang="en-GB" baseline="30000" dirty="0" err="1"/>
              <a:t>a</a:t>
            </a:r>
            <a:r>
              <a:rPr lang="en-GB" dirty="0" err="1"/>
              <a:t>No</a:t>
            </a:r>
            <a:r>
              <a:rPr lang="en-GB" dirty="0"/>
              <a:t> Grade 5 AEs recorded prior to data </a:t>
            </a:r>
            <a:r>
              <a:rPr lang="en-GB" dirty="0" err="1"/>
              <a:t>cutoff</a:t>
            </a:r>
            <a:br>
              <a:rPr lang="en-GB" dirty="0"/>
            </a:br>
            <a:r>
              <a:rPr lang="en-GB" dirty="0"/>
              <a:t>Hamilton EP, et al. ASCO 2023. Abstract 1004</a:t>
            </a:r>
          </a:p>
        </p:txBody>
      </p:sp>
      <p:sp>
        <p:nvSpPr>
          <p:cNvPr id="15" name="TextBox 14">
            <a:extLst>
              <a:ext uri="{FF2B5EF4-FFF2-40B4-BE49-F238E27FC236}">
                <a16:creationId xmlns:a16="http://schemas.microsoft.com/office/drawing/2014/main" id="{53E719BE-0C95-FB72-0DFD-E72E160908E8}"/>
              </a:ext>
            </a:extLst>
          </p:cNvPr>
          <p:cNvSpPr txBox="1"/>
          <p:nvPr/>
        </p:nvSpPr>
        <p:spPr>
          <a:xfrm>
            <a:off x="628650" y="1496226"/>
            <a:ext cx="617810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GB" sz="1600" b="1" i="0" u="none" strike="noStrike" kern="1200" cap="none" spc="0" normalizeH="0" baseline="0" noProof="0" dirty="0">
                <a:ln>
                  <a:noFill/>
                </a:ln>
                <a:solidFill>
                  <a:srgbClr val="223341"/>
                </a:solidFill>
                <a:effectLst/>
                <a:uLnTx/>
                <a:uFillTx/>
                <a:latin typeface="Calibri" panose="020F0502020204030204"/>
                <a:ea typeface="MS PGothic" charset="0"/>
                <a:cs typeface="+mn-cs"/>
              </a:rPr>
              <a:t>Safety summary</a:t>
            </a:r>
          </a:p>
        </p:txBody>
      </p:sp>
      <p:sp>
        <p:nvSpPr>
          <p:cNvPr id="3" name="Rectangle: Rounded Corners 2">
            <a:extLst>
              <a:ext uri="{FF2B5EF4-FFF2-40B4-BE49-F238E27FC236}">
                <a16:creationId xmlns:a16="http://schemas.microsoft.com/office/drawing/2014/main" id="{32D34842-00E8-1154-D217-7097B14730B1}"/>
              </a:ext>
            </a:extLst>
          </p:cNvPr>
          <p:cNvSpPr/>
          <p:nvPr/>
        </p:nvSpPr>
        <p:spPr>
          <a:xfrm>
            <a:off x="5092984" y="1751013"/>
            <a:ext cx="6628963" cy="4072271"/>
          </a:xfrm>
          <a:prstGeom prst="roundRect">
            <a:avLst>
              <a:gd name="adj" fmla="val 624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82880" marR="0" lvl="0" indent="-182880" algn="l" defTabSz="457200" rtl="0" eaLnBrk="1" fontAlgn="auto" latinLnBrk="0" hangingPunct="1">
              <a:lnSpc>
                <a:spcPct val="110000"/>
              </a:lnSpc>
              <a:spcBef>
                <a:spcPts val="0"/>
              </a:spcBef>
              <a:spcAft>
                <a:spcPts val="600"/>
              </a:spcAft>
              <a:buClr>
                <a:srgbClr val="FFFFFF"/>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Patritumab is active, regardless of level of HER3 expression in HER2-non-amplified MBC, more so in HR+ than in TNBC pts</a:t>
            </a:r>
          </a:p>
          <a:p>
            <a:pPr marL="182880" marR="0" lvl="0" indent="-182880" algn="l" defTabSz="457200" rtl="0" eaLnBrk="1" fontAlgn="auto" latinLnBrk="0" hangingPunct="1">
              <a:lnSpc>
                <a:spcPct val="110000"/>
              </a:lnSpc>
              <a:spcBef>
                <a:spcPts val="0"/>
              </a:spcBef>
              <a:spcAft>
                <a:spcPts val="600"/>
              </a:spcAft>
              <a:buClr>
                <a:srgbClr val="FFFFFF"/>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Responses are durable in most patients. Safety is also reasonable with nausea, diarrhea, and fatigue the main toxicities and very little ILD to date</a:t>
            </a:r>
          </a:p>
          <a:p>
            <a:pPr marL="182880" marR="0" lvl="0" indent="-182880" algn="l" defTabSz="457200" rtl="0" eaLnBrk="1" fontAlgn="auto" latinLnBrk="0" hangingPunct="1">
              <a:lnSpc>
                <a:spcPct val="110000"/>
              </a:lnSpc>
              <a:spcBef>
                <a:spcPts val="0"/>
              </a:spcBef>
              <a:spcAft>
                <a:spcPts val="600"/>
              </a:spcAft>
              <a:buClr>
                <a:srgbClr val="FFFFFF"/>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Unclear how patients will respond to </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patritumab</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following treatment and progression on T-</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DXd</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with shared payload</a:t>
            </a:r>
          </a:p>
          <a:p>
            <a:pPr marL="182880" marR="0" lvl="0" indent="-182880" algn="l" defTabSz="457200" rtl="0" eaLnBrk="1" fontAlgn="auto" latinLnBrk="0" hangingPunct="1">
              <a:lnSpc>
                <a:spcPct val="110000"/>
              </a:lnSpc>
              <a:spcBef>
                <a:spcPts val="0"/>
              </a:spcBef>
              <a:spcAft>
                <a:spcPts val="600"/>
              </a:spcAft>
              <a:buClr>
                <a:srgbClr val="FFFFFF"/>
              </a:buClr>
              <a:buSzPct val="100000"/>
              <a:buFont typeface="Arial" panose="020B0604020202020204" pitchFamily="34" charset="0"/>
              <a:buChar char="•"/>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Should </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patritumab</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be developed to follow T-</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DXd</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or in patients with HER2 ultralow or 0 IHC pts, instead of T-</a:t>
            </a:r>
            <a:r>
              <a:rPr kumimoji="0" lang="en-US" sz="1800" b="0" i="0" u="none" strike="noStrike" kern="1200" cap="none" spc="0" normalizeH="0" baseline="0" noProof="0" dirty="0" err="1">
                <a:ln>
                  <a:noFill/>
                </a:ln>
                <a:solidFill>
                  <a:srgbClr val="FFFFFF"/>
                </a:solidFill>
                <a:effectLst/>
                <a:uLnTx/>
                <a:uFillTx/>
                <a:latin typeface="Calibri" panose="020F0502020204030204"/>
                <a:ea typeface="+mn-ea"/>
                <a:cs typeface="+mn-cs"/>
              </a:rPr>
              <a:t>DXd</a:t>
            </a: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a:t>
            </a:r>
          </a:p>
        </p:txBody>
      </p:sp>
      <p:graphicFrame>
        <p:nvGraphicFramePr>
          <p:cNvPr id="6" name="Table 10">
            <a:extLst>
              <a:ext uri="{FF2B5EF4-FFF2-40B4-BE49-F238E27FC236}">
                <a16:creationId xmlns:a16="http://schemas.microsoft.com/office/drawing/2014/main" id="{ED4E965B-31FA-0843-844E-41B42FDA9C5E}"/>
              </a:ext>
            </a:extLst>
          </p:cNvPr>
          <p:cNvGraphicFramePr>
            <a:graphicFrameLocks noGrp="1"/>
          </p:cNvGraphicFramePr>
          <p:nvPr/>
        </p:nvGraphicFramePr>
        <p:xfrm>
          <a:off x="628650" y="1765333"/>
          <a:ext cx="4044949" cy="4444080"/>
        </p:xfrm>
        <a:graphic>
          <a:graphicData uri="http://schemas.openxmlformats.org/drawingml/2006/table">
            <a:tbl>
              <a:tblPr firstRow="1" bandRow="1">
                <a:tableStyleId>{5C22544A-7EE6-4342-B048-85BDC9FD1C3A}</a:tableStyleId>
              </a:tblPr>
              <a:tblGrid>
                <a:gridCol w="2472240">
                  <a:extLst>
                    <a:ext uri="{9D8B030D-6E8A-4147-A177-3AD203B41FA5}">
                      <a16:colId xmlns:a16="http://schemas.microsoft.com/office/drawing/2014/main" val="2847990974"/>
                    </a:ext>
                  </a:extLst>
                </a:gridCol>
                <a:gridCol w="781902">
                  <a:extLst>
                    <a:ext uri="{9D8B030D-6E8A-4147-A177-3AD203B41FA5}">
                      <a16:colId xmlns:a16="http://schemas.microsoft.com/office/drawing/2014/main" val="1398160759"/>
                    </a:ext>
                  </a:extLst>
                </a:gridCol>
                <a:gridCol w="790807">
                  <a:extLst>
                    <a:ext uri="{9D8B030D-6E8A-4147-A177-3AD203B41FA5}">
                      <a16:colId xmlns:a16="http://schemas.microsoft.com/office/drawing/2014/main" val="516135103"/>
                    </a:ext>
                  </a:extLst>
                </a:gridCol>
              </a:tblGrid>
              <a:tr h="138718">
                <a:tc>
                  <a:txBody>
                    <a:bodyPr/>
                    <a:lstStyle/>
                    <a:p>
                      <a:pPr marL="0" marR="0" lvl="0" indent="0" algn="l" defTabSz="914400" rtl="0" eaLnBrk="1" fontAlgn="auto" latinLnBrk="0" hangingPunct="1">
                        <a:lnSpc>
                          <a:spcPct val="100000"/>
                        </a:lnSpc>
                        <a:spcBef>
                          <a:spcPts val="1200"/>
                        </a:spcBef>
                        <a:spcAft>
                          <a:spcPts val="0"/>
                        </a:spcAft>
                        <a:buClr>
                          <a:srgbClr val="A271B0"/>
                        </a:buClr>
                        <a:buSzTx/>
                        <a:buFontTx/>
                        <a:buNone/>
                        <a:tabLst/>
                        <a:defRPr/>
                      </a:pPr>
                      <a:r>
                        <a:rPr kumimoji="0" lang="en-GB" sz="1100" b="1" i="0" u="none" strike="noStrike" kern="1200" cap="none" spc="0" normalizeH="0" baseline="0" noProof="0" dirty="0">
                          <a:ln>
                            <a:noFill/>
                          </a:ln>
                          <a:solidFill>
                            <a:schemeClr val="bg1"/>
                          </a:solidFill>
                          <a:effectLst/>
                          <a:uLnTx/>
                          <a:uFillTx/>
                          <a:latin typeface="+mn-lt"/>
                          <a:ea typeface="+mn-ea"/>
                          <a:cs typeface="+mn-cs"/>
                        </a:rPr>
                        <a:t>TRAEs occurring in ≥10% of patients</a:t>
                      </a:r>
                      <a:br>
                        <a:rPr kumimoji="0" lang="en-GB" sz="1100" b="1" i="0" u="none" strike="noStrike" kern="1200" cap="none" spc="0" normalizeH="0" baseline="0" noProof="0" dirty="0">
                          <a:ln>
                            <a:noFill/>
                          </a:ln>
                          <a:solidFill>
                            <a:schemeClr val="bg1"/>
                          </a:solidFill>
                          <a:effectLst/>
                          <a:uLnTx/>
                          <a:uFillTx/>
                          <a:latin typeface="+mn-lt"/>
                          <a:ea typeface="+mn-ea"/>
                          <a:cs typeface="+mn-cs"/>
                        </a:rPr>
                      </a:br>
                      <a:r>
                        <a:rPr kumimoji="0" lang="en-GB" sz="1100" b="1" i="0" u="none" strike="noStrike" kern="1200" cap="none" spc="0" normalizeH="0" baseline="0" noProof="0" dirty="0">
                          <a:ln>
                            <a:noFill/>
                          </a:ln>
                          <a:solidFill>
                            <a:schemeClr val="bg1"/>
                          </a:solidFill>
                          <a:effectLst/>
                          <a:uLnTx/>
                          <a:uFillTx/>
                          <a:latin typeface="+mn-lt"/>
                          <a:ea typeface="+mn-ea"/>
                          <a:cs typeface="+mn-cs"/>
                        </a:rPr>
                        <a:t>by highest reported </a:t>
                      </a:r>
                      <a:r>
                        <a:rPr kumimoji="0" lang="en-GB" sz="1100" b="1" i="0" u="none" strike="noStrike" kern="1200" cap="none" spc="0" normalizeH="0" baseline="0" noProof="0" dirty="0" err="1">
                          <a:ln>
                            <a:noFill/>
                          </a:ln>
                          <a:solidFill>
                            <a:schemeClr val="bg1"/>
                          </a:solidFill>
                          <a:effectLst/>
                          <a:uLnTx/>
                          <a:uFillTx/>
                          <a:latin typeface="+mn-lt"/>
                          <a:ea typeface="+mn-ea"/>
                          <a:cs typeface="+mn-cs"/>
                        </a:rPr>
                        <a:t>grade</a:t>
                      </a:r>
                      <a:r>
                        <a:rPr kumimoji="0" lang="en-GB" sz="1100" b="1" i="0" u="none" strike="noStrike" kern="1200" cap="none" spc="0" normalizeH="0" baseline="30000" noProof="0" dirty="0" err="1">
                          <a:ln>
                            <a:noFill/>
                          </a:ln>
                          <a:solidFill>
                            <a:schemeClr val="bg1"/>
                          </a:solidFill>
                          <a:effectLst/>
                          <a:uLnTx/>
                          <a:uFillTx/>
                          <a:latin typeface="+mn-lt"/>
                          <a:ea typeface="+mn-ea"/>
                          <a:cs typeface="+mn-cs"/>
                        </a:rPr>
                        <a:t>a</a:t>
                      </a:r>
                      <a:endParaRPr kumimoji="0" lang="en-GB" sz="1100" b="1" i="0" u="none" strike="noStrike" kern="1200" cap="none" spc="0" normalizeH="0" baseline="0" noProof="0" dirty="0">
                        <a:ln>
                          <a:noFill/>
                        </a:ln>
                        <a:solidFill>
                          <a:schemeClr val="bg1"/>
                        </a:solidFill>
                        <a:effectLst/>
                        <a:uLnTx/>
                        <a:uFillTx/>
                        <a:latin typeface="+mn-lt"/>
                        <a:ea typeface="+mn-ea"/>
                        <a:cs typeface="+mn-cs"/>
                      </a:endParaRPr>
                    </a:p>
                  </a:txBody>
                  <a:tcPr marL="36000" marR="36000" marT="18000" marB="18000"/>
                </a:tc>
                <a:tc>
                  <a:txBody>
                    <a:bodyPr/>
                    <a:lstStyle/>
                    <a:p>
                      <a:pPr algn="ctr"/>
                      <a:r>
                        <a:rPr lang="en-GB" sz="1100" dirty="0"/>
                        <a:t>Any grade (N=60)</a:t>
                      </a:r>
                    </a:p>
                  </a:txBody>
                  <a:tcPr marL="36000" marR="36000" marT="18000" marB="18000"/>
                </a:tc>
                <a:tc>
                  <a:txBody>
                    <a:bodyPr/>
                    <a:lstStyle/>
                    <a:p>
                      <a:pPr algn="ctr"/>
                      <a:r>
                        <a:rPr lang="en-GB" sz="1100" dirty="0"/>
                        <a:t>Grade 3/4</a:t>
                      </a:r>
                    </a:p>
                    <a:p>
                      <a:pPr algn="ctr"/>
                      <a:r>
                        <a:rPr lang="en-GB" sz="1100" dirty="0"/>
                        <a:t>(N=60)</a:t>
                      </a:r>
                    </a:p>
                  </a:txBody>
                  <a:tcPr marL="36000" marR="36000" marT="18000" marB="18000"/>
                </a:tc>
                <a:extLst>
                  <a:ext uri="{0D108BD9-81ED-4DB2-BD59-A6C34878D82A}">
                    <a16:rowId xmlns:a16="http://schemas.microsoft.com/office/drawing/2014/main" val="1373578840"/>
                  </a:ext>
                </a:extLst>
              </a:tr>
              <a:tr h="138718">
                <a:tc>
                  <a:txBody>
                    <a:bodyPr/>
                    <a:lstStyle/>
                    <a:p>
                      <a:r>
                        <a:rPr lang="en-GB" sz="1100" dirty="0"/>
                        <a:t>Any AE</a:t>
                      </a:r>
                    </a:p>
                  </a:txBody>
                  <a:tcPr marL="36000" marR="36000" marT="18000" marB="18000"/>
                </a:tc>
                <a:tc>
                  <a:txBody>
                    <a:bodyPr/>
                    <a:lstStyle/>
                    <a:p>
                      <a:pPr algn="ctr"/>
                      <a:r>
                        <a:rPr lang="en-GB" sz="1100" dirty="0"/>
                        <a:t>56 (93.3)</a:t>
                      </a:r>
                    </a:p>
                  </a:txBody>
                  <a:tcPr marL="36000" marR="36000" marT="18000" marB="18000"/>
                </a:tc>
                <a:tc>
                  <a:txBody>
                    <a:bodyPr/>
                    <a:lstStyle/>
                    <a:p>
                      <a:pPr algn="ctr"/>
                      <a:r>
                        <a:rPr lang="en-GB" sz="1100" dirty="0"/>
                        <a:t>19 (31.7)</a:t>
                      </a:r>
                    </a:p>
                  </a:txBody>
                  <a:tcPr marL="36000" marR="36000" marT="18000" marB="18000"/>
                </a:tc>
                <a:extLst>
                  <a:ext uri="{0D108BD9-81ED-4DB2-BD59-A6C34878D82A}">
                    <a16:rowId xmlns:a16="http://schemas.microsoft.com/office/drawing/2014/main" val="342598503"/>
                  </a:ext>
                </a:extLst>
              </a:tr>
              <a:tr h="0">
                <a:tc>
                  <a:txBody>
                    <a:bodyPr/>
                    <a:lstStyle/>
                    <a:p>
                      <a:r>
                        <a:rPr lang="en-GB" sz="1100" dirty="0"/>
                        <a:t>Nausea</a:t>
                      </a:r>
                    </a:p>
                  </a:txBody>
                  <a:tcPr marL="36000" marR="36000" marT="18000" marB="18000"/>
                </a:tc>
                <a:tc>
                  <a:txBody>
                    <a:bodyPr/>
                    <a:lstStyle/>
                    <a:p>
                      <a:pPr algn="ctr"/>
                      <a:r>
                        <a:rPr lang="en-GB" sz="1100" dirty="0"/>
                        <a:t>30 (50.0)</a:t>
                      </a:r>
                    </a:p>
                  </a:txBody>
                  <a:tcPr marL="36000" marR="36000" marT="18000" marB="18000"/>
                </a:tc>
                <a:tc>
                  <a:txBody>
                    <a:bodyPr/>
                    <a:lstStyle/>
                    <a:p>
                      <a:pPr algn="ctr"/>
                      <a:r>
                        <a:rPr lang="en-GB" sz="1100" dirty="0"/>
                        <a:t>2 (3.3)</a:t>
                      </a:r>
                    </a:p>
                  </a:txBody>
                  <a:tcPr marL="36000" marR="36000" marT="18000" marB="18000"/>
                </a:tc>
                <a:extLst>
                  <a:ext uri="{0D108BD9-81ED-4DB2-BD59-A6C34878D82A}">
                    <a16:rowId xmlns:a16="http://schemas.microsoft.com/office/drawing/2014/main" val="1845119987"/>
                  </a:ext>
                </a:extLst>
              </a:tr>
              <a:tr h="138718">
                <a:tc>
                  <a:txBody>
                    <a:bodyPr/>
                    <a:lstStyle/>
                    <a:p>
                      <a:r>
                        <a:rPr lang="en-GB" sz="1100" dirty="0"/>
                        <a:t>Fatigue</a:t>
                      </a:r>
                    </a:p>
                  </a:txBody>
                  <a:tcPr marL="36000" marR="36000" marT="18000" marB="18000"/>
                </a:tc>
                <a:tc>
                  <a:txBody>
                    <a:bodyPr/>
                    <a:lstStyle/>
                    <a:p>
                      <a:pPr algn="ctr"/>
                      <a:r>
                        <a:rPr lang="en-GB" sz="1100" dirty="0"/>
                        <a:t>27 (45.0)</a:t>
                      </a:r>
                    </a:p>
                  </a:txBody>
                  <a:tcPr marL="36000" marR="36000" marT="18000" marB="18000"/>
                </a:tc>
                <a:tc>
                  <a:txBody>
                    <a:bodyPr/>
                    <a:lstStyle/>
                    <a:p>
                      <a:pPr algn="ctr"/>
                      <a:r>
                        <a:rPr lang="en-GB" sz="1100" dirty="0"/>
                        <a:t>4 (6.7)</a:t>
                      </a:r>
                    </a:p>
                  </a:txBody>
                  <a:tcPr marL="36000" marR="36000" marT="18000" marB="18000"/>
                </a:tc>
                <a:extLst>
                  <a:ext uri="{0D108BD9-81ED-4DB2-BD59-A6C34878D82A}">
                    <a16:rowId xmlns:a16="http://schemas.microsoft.com/office/drawing/2014/main" val="3739986780"/>
                  </a:ext>
                </a:extLst>
              </a:tr>
              <a:tr h="0">
                <a:tc>
                  <a:txBody>
                    <a:bodyPr/>
                    <a:lstStyle/>
                    <a:p>
                      <a:r>
                        <a:rPr lang="en-GB" sz="1100" dirty="0"/>
                        <a:t>Diarrhea</a:t>
                      </a:r>
                    </a:p>
                  </a:txBody>
                  <a:tcPr marL="36000" marR="36000" marT="18000" marB="18000"/>
                </a:tc>
                <a:tc>
                  <a:txBody>
                    <a:bodyPr/>
                    <a:lstStyle/>
                    <a:p>
                      <a:pPr algn="ctr"/>
                      <a:r>
                        <a:rPr lang="en-GB" sz="1100" dirty="0"/>
                        <a:t>22 (36.7)</a:t>
                      </a:r>
                    </a:p>
                  </a:txBody>
                  <a:tcPr marL="36000" marR="36000" marT="18000" marB="18000"/>
                </a:tc>
                <a:tc>
                  <a:txBody>
                    <a:bodyPr/>
                    <a:lstStyle/>
                    <a:p>
                      <a:pPr algn="ctr"/>
                      <a:r>
                        <a:rPr lang="en-GB" sz="1100" dirty="0"/>
                        <a:t>3 (5.0)</a:t>
                      </a:r>
                    </a:p>
                  </a:txBody>
                  <a:tcPr marL="36000" marR="36000" marT="18000" marB="18000"/>
                </a:tc>
                <a:extLst>
                  <a:ext uri="{0D108BD9-81ED-4DB2-BD59-A6C34878D82A}">
                    <a16:rowId xmlns:a16="http://schemas.microsoft.com/office/drawing/2014/main" val="2708855828"/>
                  </a:ext>
                </a:extLst>
              </a:tr>
              <a:tr h="138718">
                <a:tc>
                  <a:txBody>
                    <a:bodyPr/>
                    <a:lstStyle/>
                    <a:p>
                      <a:r>
                        <a:rPr lang="en-GB" sz="1100" dirty="0"/>
                        <a:t>Vomiting</a:t>
                      </a:r>
                    </a:p>
                  </a:txBody>
                  <a:tcPr marL="36000" marR="36000" marT="18000" marB="18000"/>
                </a:tc>
                <a:tc>
                  <a:txBody>
                    <a:bodyPr/>
                    <a:lstStyle/>
                    <a:p>
                      <a:pPr algn="ctr"/>
                      <a:r>
                        <a:rPr lang="en-GB" sz="1100" dirty="0"/>
                        <a:t>19 (31.7)</a:t>
                      </a:r>
                    </a:p>
                  </a:txBody>
                  <a:tcPr marL="36000" marR="36000" marT="18000" marB="18000"/>
                </a:tc>
                <a:tc>
                  <a:txBody>
                    <a:bodyPr/>
                    <a:lstStyle/>
                    <a:p>
                      <a:pPr algn="ctr"/>
                      <a:r>
                        <a:rPr lang="en-GB" sz="1100" dirty="0"/>
                        <a:t>1 (1.7)</a:t>
                      </a:r>
                    </a:p>
                  </a:txBody>
                  <a:tcPr marL="36000" marR="36000" marT="18000" marB="18000"/>
                </a:tc>
                <a:extLst>
                  <a:ext uri="{0D108BD9-81ED-4DB2-BD59-A6C34878D82A}">
                    <a16:rowId xmlns:a16="http://schemas.microsoft.com/office/drawing/2014/main" val="721730747"/>
                  </a:ext>
                </a:extLst>
              </a:tr>
              <a:tr h="138718">
                <a:tc>
                  <a:txBody>
                    <a:bodyPr/>
                    <a:lstStyle/>
                    <a:p>
                      <a:r>
                        <a:rPr lang="en-GB" sz="1100" dirty="0"/>
                        <a:t>Anemia</a:t>
                      </a:r>
                    </a:p>
                  </a:txBody>
                  <a:tcPr marL="36000" marR="36000" marT="18000" marB="18000"/>
                </a:tc>
                <a:tc>
                  <a:txBody>
                    <a:bodyPr/>
                    <a:lstStyle/>
                    <a:p>
                      <a:pPr algn="ctr"/>
                      <a:r>
                        <a:rPr lang="en-GB" sz="1100" dirty="0"/>
                        <a:t>18 (30.0)</a:t>
                      </a:r>
                    </a:p>
                  </a:txBody>
                  <a:tcPr marL="36000" marR="36000" marT="18000" marB="18000"/>
                </a:tc>
                <a:tc>
                  <a:txBody>
                    <a:bodyPr/>
                    <a:lstStyle/>
                    <a:p>
                      <a:pPr algn="ctr"/>
                      <a:r>
                        <a:rPr lang="en-GB" sz="1100" dirty="0"/>
                        <a:t>0</a:t>
                      </a:r>
                    </a:p>
                  </a:txBody>
                  <a:tcPr marL="36000" marR="36000" marT="18000" marB="18000"/>
                </a:tc>
                <a:extLst>
                  <a:ext uri="{0D108BD9-81ED-4DB2-BD59-A6C34878D82A}">
                    <a16:rowId xmlns:a16="http://schemas.microsoft.com/office/drawing/2014/main" val="2826309842"/>
                  </a:ext>
                </a:extLst>
              </a:tr>
              <a:tr h="138718">
                <a:tc>
                  <a:txBody>
                    <a:bodyPr/>
                    <a:lstStyle/>
                    <a:p>
                      <a:r>
                        <a:rPr lang="en-GB" sz="1100" dirty="0"/>
                        <a:t>Alopecia</a:t>
                      </a:r>
                    </a:p>
                  </a:txBody>
                  <a:tcPr marL="36000" marR="36000" marT="18000" marB="18000"/>
                </a:tc>
                <a:tc>
                  <a:txBody>
                    <a:bodyPr/>
                    <a:lstStyle/>
                    <a:p>
                      <a:pPr algn="ctr"/>
                      <a:r>
                        <a:rPr lang="en-GB" sz="1100" dirty="0"/>
                        <a:t>17 (28.3)</a:t>
                      </a:r>
                    </a:p>
                  </a:txBody>
                  <a:tcPr marL="36000" marR="36000" marT="18000" marB="18000"/>
                </a:tc>
                <a:tc>
                  <a:txBody>
                    <a:bodyPr/>
                    <a:lstStyle/>
                    <a:p>
                      <a:pPr algn="ctr"/>
                      <a:r>
                        <a:rPr lang="en-GB" sz="1100" dirty="0"/>
                        <a:t>N/A</a:t>
                      </a:r>
                    </a:p>
                  </a:txBody>
                  <a:tcPr marL="36000" marR="36000" marT="18000" marB="18000"/>
                </a:tc>
                <a:extLst>
                  <a:ext uri="{0D108BD9-81ED-4DB2-BD59-A6C34878D82A}">
                    <a16:rowId xmlns:a16="http://schemas.microsoft.com/office/drawing/2014/main" val="1963239674"/>
                  </a:ext>
                </a:extLst>
              </a:tr>
              <a:tr h="138718">
                <a:tc>
                  <a:txBody>
                    <a:bodyPr/>
                    <a:lstStyle/>
                    <a:p>
                      <a:r>
                        <a:rPr lang="en-GB" sz="1100" dirty="0" err="1"/>
                        <a:t>Hypokalemia</a:t>
                      </a:r>
                      <a:endParaRPr lang="en-GB" sz="1100" dirty="0"/>
                    </a:p>
                  </a:txBody>
                  <a:tcPr marL="36000" marR="36000" marT="18000" marB="18000"/>
                </a:tc>
                <a:tc>
                  <a:txBody>
                    <a:bodyPr/>
                    <a:lstStyle/>
                    <a:p>
                      <a:pPr algn="ctr"/>
                      <a:r>
                        <a:rPr lang="en-GB" sz="1100" dirty="0"/>
                        <a:t>9 (15.0)</a:t>
                      </a:r>
                    </a:p>
                  </a:txBody>
                  <a:tcPr marL="36000" marR="36000" marT="18000" marB="18000"/>
                </a:tc>
                <a:tc>
                  <a:txBody>
                    <a:bodyPr/>
                    <a:lstStyle/>
                    <a:p>
                      <a:pPr algn="ctr"/>
                      <a:r>
                        <a:rPr lang="en-GB" sz="1100" dirty="0"/>
                        <a:t>1 (1.7)</a:t>
                      </a:r>
                    </a:p>
                  </a:txBody>
                  <a:tcPr marL="36000" marR="36000" marT="18000" marB="18000"/>
                </a:tc>
                <a:extLst>
                  <a:ext uri="{0D108BD9-81ED-4DB2-BD59-A6C34878D82A}">
                    <a16:rowId xmlns:a16="http://schemas.microsoft.com/office/drawing/2014/main" val="2243933068"/>
                  </a:ext>
                </a:extLst>
              </a:tr>
              <a:tr h="138718">
                <a:tc>
                  <a:txBody>
                    <a:bodyPr/>
                    <a:lstStyle/>
                    <a:p>
                      <a:r>
                        <a:rPr lang="en-GB" sz="1100" dirty="0"/>
                        <a:t>Decreased appetite</a:t>
                      </a:r>
                    </a:p>
                  </a:txBody>
                  <a:tcPr marL="36000" marR="36000" marT="18000" marB="18000"/>
                </a:tc>
                <a:tc>
                  <a:txBody>
                    <a:bodyPr/>
                    <a:lstStyle/>
                    <a:p>
                      <a:pPr algn="ctr"/>
                      <a:r>
                        <a:rPr lang="en-GB" sz="1100" dirty="0"/>
                        <a:t>8 (13.3)</a:t>
                      </a:r>
                    </a:p>
                  </a:txBody>
                  <a:tcPr marL="36000" marR="36000" marT="18000" marB="18000"/>
                </a:tc>
                <a:tc>
                  <a:txBody>
                    <a:bodyPr/>
                    <a:lstStyle/>
                    <a:p>
                      <a:pPr algn="ctr"/>
                      <a:r>
                        <a:rPr lang="en-GB" sz="1100" dirty="0"/>
                        <a:t>0</a:t>
                      </a:r>
                    </a:p>
                  </a:txBody>
                  <a:tcPr marL="36000" marR="36000" marT="18000" marB="18000"/>
                </a:tc>
                <a:extLst>
                  <a:ext uri="{0D108BD9-81ED-4DB2-BD59-A6C34878D82A}">
                    <a16:rowId xmlns:a16="http://schemas.microsoft.com/office/drawing/2014/main" val="1989260188"/>
                  </a:ext>
                </a:extLst>
              </a:tr>
              <a:tr h="138718">
                <a:tc>
                  <a:txBody>
                    <a:bodyPr/>
                    <a:lstStyle/>
                    <a:p>
                      <a:r>
                        <a:rPr lang="en-GB" sz="1100" dirty="0"/>
                        <a:t>Neutrophil count decreased</a:t>
                      </a:r>
                    </a:p>
                  </a:txBody>
                  <a:tcPr marL="36000" marR="36000" marT="18000" marB="18000"/>
                </a:tc>
                <a:tc>
                  <a:txBody>
                    <a:bodyPr/>
                    <a:lstStyle/>
                    <a:p>
                      <a:pPr algn="ctr"/>
                      <a:r>
                        <a:rPr lang="en-GB" sz="1100" dirty="0"/>
                        <a:t>7 (11.7)</a:t>
                      </a:r>
                    </a:p>
                  </a:txBody>
                  <a:tcPr marL="36000" marR="36000" marT="18000" marB="18000"/>
                </a:tc>
                <a:tc>
                  <a:txBody>
                    <a:bodyPr/>
                    <a:lstStyle/>
                    <a:p>
                      <a:pPr algn="ctr"/>
                      <a:r>
                        <a:rPr lang="en-GB" sz="1100" dirty="0"/>
                        <a:t>3 (5.0)</a:t>
                      </a:r>
                    </a:p>
                  </a:txBody>
                  <a:tcPr marL="36000" marR="36000" marT="18000" marB="18000"/>
                </a:tc>
                <a:extLst>
                  <a:ext uri="{0D108BD9-81ED-4DB2-BD59-A6C34878D82A}">
                    <a16:rowId xmlns:a16="http://schemas.microsoft.com/office/drawing/2014/main" val="2461102802"/>
                  </a:ext>
                </a:extLst>
              </a:tr>
              <a:tr h="138718">
                <a:tc>
                  <a:txBody>
                    <a:bodyPr/>
                    <a:lstStyle/>
                    <a:p>
                      <a:r>
                        <a:rPr lang="en-GB" sz="1100" dirty="0"/>
                        <a:t>WBC count decreased</a:t>
                      </a:r>
                    </a:p>
                  </a:txBody>
                  <a:tcPr marL="36000" marR="36000" marT="18000" marB="18000"/>
                </a:tc>
                <a:tc>
                  <a:txBody>
                    <a:bodyPr/>
                    <a:lstStyle/>
                    <a:p>
                      <a:pPr algn="ctr"/>
                      <a:r>
                        <a:rPr lang="en-GB" sz="1100" dirty="0"/>
                        <a:t>7 (11.7)</a:t>
                      </a:r>
                    </a:p>
                  </a:txBody>
                  <a:tcPr marL="36000" marR="36000" marT="18000" marB="18000"/>
                </a:tc>
                <a:tc>
                  <a:txBody>
                    <a:bodyPr/>
                    <a:lstStyle/>
                    <a:p>
                      <a:pPr algn="ctr"/>
                      <a:r>
                        <a:rPr lang="en-GB" sz="1100" dirty="0"/>
                        <a:t>1 (1.7)</a:t>
                      </a:r>
                    </a:p>
                  </a:txBody>
                  <a:tcPr marL="36000" marR="36000" marT="18000" marB="18000"/>
                </a:tc>
                <a:extLst>
                  <a:ext uri="{0D108BD9-81ED-4DB2-BD59-A6C34878D82A}">
                    <a16:rowId xmlns:a16="http://schemas.microsoft.com/office/drawing/2014/main" val="1808249516"/>
                  </a:ext>
                </a:extLst>
              </a:tr>
              <a:tr h="138718">
                <a:tc>
                  <a:txBody>
                    <a:bodyPr/>
                    <a:lstStyle/>
                    <a:p>
                      <a:r>
                        <a:rPr lang="en-GB" sz="1100" b="1" dirty="0">
                          <a:solidFill>
                            <a:schemeClr val="bg1"/>
                          </a:solidFill>
                        </a:rPr>
                        <a:t>Treatment-related SAEs</a:t>
                      </a:r>
                    </a:p>
                  </a:txBody>
                  <a:tcPr marL="36000" marR="36000" marT="18000" marB="18000">
                    <a:lnR w="12700" cap="flat" cmpd="sng" algn="ctr">
                      <a:noFill/>
                      <a:prstDash val="solid"/>
                      <a:round/>
                      <a:headEnd type="none" w="med" len="med"/>
                      <a:tailEnd type="none" w="med" len="med"/>
                    </a:lnR>
                    <a:solidFill>
                      <a:schemeClr val="accent1"/>
                    </a:solidFill>
                  </a:tcPr>
                </a:tc>
                <a:tc gridSpan="2">
                  <a:txBody>
                    <a:bodyPr/>
                    <a:lstStyle/>
                    <a:p>
                      <a:pPr algn="ctr"/>
                      <a:r>
                        <a:rPr lang="en-GB" sz="1100" b="1" dirty="0">
                          <a:solidFill>
                            <a:schemeClr val="bg1"/>
                          </a:solidFill>
                        </a:rPr>
                        <a:t>N=60</a:t>
                      </a:r>
                    </a:p>
                  </a:txBody>
                  <a:tcPr marL="36000" marR="36000" marT="18000" marB="18000">
                    <a:lnL w="12700" cap="flat" cmpd="sng" algn="ctr">
                      <a:noFill/>
                      <a:prstDash val="solid"/>
                      <a:round/>
                      <a:headEnd type="none" w="med" len="med"/>
                      <a:tailEnd type="none" w="med" len="med"/>
                    </a:lnL>
                    <a:solidFill>
                      <a:schemeClr val="accent1"/>
                    </a:solidFill>
                  </a:tcPr>
                </a:tc>
                <a:tc hMerge="1">
                  <a:txBody>
                    <a:bodyPr/>
                    <a:lstStyle/>
                    <a:p>
                      <a:pPr algn="ctr"/>
                      <a:endParaRPr lang="en-GB" sz="1100" dirty="0"/>
                    </a:p>
                  </a:txBody>
                  <a:tcPr marL="36000" marR="36000" marT="18000" marB="18000"/>
                </a:tc>
                <a:extLst>
                  <a:ext uri="{0D108BD9-81ED-4DB2-BD59-A6C34878D82A}">
                    <a16:rowId xmlns:a16="http://schemas.microsoft.com/office/drawing/2014/main" val="2101254824"/>
                  </a:ext>
                </a:extLst>
              </a:tr>
              <a:tr h="138718">
                <a:tc>
                  <a:txBody>
                    <a:bodyPr/>
                    <a:lstStyle/>
                    <a:p>
                      <a:r>
                        <a:rPr lang="en-GB" sz="1100" dirty="0"/>
                        <a:t>Interstitial lung disease</a:t>
                      </a:r>
                    </a:p>
                  </a:txBody>
                  <a:tcPr marL="36000" marR="36000" marT="18000" marB="18000"/>
                </a:tc>
                <a:tc gridSpan="2">
                  <a:txBody>
                    <a:bodyPr/>
                    <a:lstStyle/>
                    <a:p>
                      <a:pPr algn="ctr"/>
                      <a:r>
                        <a:rPr kumimoji="0" lang="en-GB" sz="1100" b="0" i="0" u="none" strike="noStrike" kern="1200" cap="none" spc="0" normalizeH="0" baseline="0" noProof="0">
                          <a:ln>
                            <a:noFill/>
                          </a:ln>
                          <a:solidFill>
                            <a:srgbClr val="223341"/>
                          </a:solidFill>
                          <a:effectLst/>
                          <a:uLnTx/>
                          <a:uFillTx/>
                          <a:latin typeface="Calibri" panose="020F0502020204030204"/>
                          <a:ea typeface="+mn-ea"/>
                          <a:cs typeface="+mn-cs"/>
                        </a:rPr>
                        <a:t>1 (1.7)</a:t>
                      </a:r>
                      <a:endParaRPr lang="en-GB" sz="1100" dirty="0"/>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501338377"/>
                  </a:ext>
                </a:extLst>
              </a:tr>
              <a:tr h="138718">
                <a:tc>
                  <a:txBody>
                    <a:bodyPr/>
                    <a:lstStyle/>
                    <a:p>
                      <a:r>
                        <a:rPr lang="en-GB" sz="1100" dirty="0"/>
                        <a:t>Nausea/vomiting</a:t>
                      </a:r>
                    </a:p>
                  </a:txBody>
                  <a:tcPr marL="36000" marR="36000" marT="18000" marB="18000"/>
                </a:tc>
                <a:tc gridSpan="2">
                  <a:txBody>
                    <a:bodyPr/>
                    <a:lstStyle/>
                    <a:p>
                      <a:pPr algn="ctr"/>
                      <a:r>
                        <a:rPr kumimoji="0" lang="en-GB" sz="1100" b="0" i="0" u="none" strike="noStrike" kern="1200" cap="none" spc="0" normalizeH="0" baseline="0" noProof="0">
                          <a:ln>
                            <a:noFill/>
                          </a:ln>
                          <a:solidFill>
                            <a:srgbClr val="223341"/>
                          </a:solidFill>
                          <a:effectLst/>
                          <a:uLnTx/>
                          <a:uFillTx/>
                          <a:latin typeface="Calibri" panose="020F0502020204030204"/>
                          <a:ea typeface="+mn-ea"/>
                          <a:cs typeface="+mn-cs"/>
                        </a:rPr>
                        <a:t>1 (1.7)</a:t>
                      </a:r>
                      <a:endParaRPr lang="en-GB" sz="1100" dirty="0"/>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1809469498"/>
                  </a:ext>
                </a:extLst>
              </a:tr>
              <a:tr h="138718">
                <a:tc>
                  <a:txBody>
                    <a:bodyPr/>
                    <a:lstStyle/>
                    <a:p>
                      <a:r>
                        <a:rPr lang="en-GB" sz="1100" dirty="0"/>
                        <a:t>Pneumonitis</a:t>
                      </a:r>
                    </a:p>
                  </a:txBody>
                  <a:tcPr marL="36000" marR="36000" marT="18000" marB="18000"/>
                </a:tc>
                <a:tc gridSpan="2">
                  <a:txBody>
                    <a:bodyPr/>
                    <a:lstStyle/>
                    <a:p>
                      <a:pPr algn="ctr"/>
                      <a:r>
                        <a:rPr kumimoji="0" lang="en-GB" sz="1100" b="0" i="0" u="none" strike="noStrike" kern="1200" cap="none" spc="0" normalizeH="0" baseline="0" noProof="0">
                          <a:ln>
                            <a:noFill/>
                          </a:ln>
                          <a:solidFill>
                            <a:srgbClr val="223341"/>
                          </a:solidFill>
                          <a:effectLst/>
                          <a:uLnTx/>
                          <a:uFillTx/>
                          <a:latin typeface="Calibri" panose="020F0502020204030204"/>
                          <a:ea typeface="+mn-ea"/>
                          <a:cs typeface="+mn-cs"/>
                        </a:rPr>
                        <a:t>1 (1.7)</a:t>
                      </a:r>
                      <a:endParaRPr lang="en-GB" sz="1100" dirty="0"/>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1549907636"/>
                  </a:ext>
                </a:extLst>
              </a:tr>
              <a:tr h="138718">
                <a:tc>
                  <a:txBody>
                    <a:bodyPr/>
                    <a:lstStyle/>
                    <a:p>
                      <a:r>
                        <a:rPr lang="en-GB" sz="1100" dirty="0"/>
                        <a:t>Thrombocytopenia</a:t>
                      </a:r>
                    </a:p>
                  </a:txBody>
                  <a:tcPr marL="36000" marR="36000" marT="18000" marB="18000"/>
                </a:tc>
                <a:tc gridSpan="2">
                  <a:txBody>
                    <a:bodyPr/>
                    <a:lstStyle/>
                    <a:p>
                      <a:pPr algn="ctr"/>
                      <a:r>
                        <a:rPr kumimoji="0" lang="en-GB" sz="1100" b="0" i="0" u="none" strike="noStrike" kern="1200" cap="none" spc="0" normalizeH="0" baseline="0" noProof="0" dirty="0">
                          <a:ln>
                            <a:noFill/>
                          </a:ln>
                          <a:solidFill>
                            <a:srgbClr val="223341"/>
                          </a:solidFill>
                          <a:effectLst/>
                          <a:uLnTx/>
                          <a:uFillTx/>
                          <a:latin typeface="Calibri" panose="020F0502020204030204"/>
                          <a:ea typeface="+mn-ea"/>
                          <a:cs typeface="+mn-cs"/>
                        </a:rPr>
                        <a:t>1 (1.7)</a:t>
                      </a:r>
                      <a:endParaRPr lang="en-GB" sz="1100" dirty="0"/>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3767199667"/>
                  </a:ext>
                </a:extLst>
              </a:tr>
              <a:tr h="138718">
                <a:tc gridSpan="3">
                  <a:txBody>
                    <a:bodyPr/>
                    <a:lstStyle/>
                    <a:p>
                      <a:r>
                        <a:rPr lang="en-GB" sz="1100" b="1" dirty="0">
                          <a:solidFill>
                            <a:schemeClr val="bg1"/>
                          </a:solidFill>
                        </a:rPr>
                        <a:t>Unrelated SAEs</a:t>
                      </a:r>
                    </a:p>
                  </a:txBody>
                  <a:tcPr marL="36000" marR="36000" marT="18000" marB="18000">
                    <a:solidFill>
                      <a:schemeClr val="accent1"/>
                    </a:solidFill>
                  </a:tcPr>
                </a:tc>
                <a:tc hMerge="1">
                  <a:txBody>
                    <a:bodyPr/>
                    <a:lstStyle/>
                    <a:p>
                      <a:pPr algn="ctr"/>
                      <a:endParaRPr lang="en-GB" sz="1100" b="1" dirty="0">
                        <a:solidFill>
                          <a:schemeClr val="bg1"/>
                        </a:solidFill>
                      </a:endParaRPr>
                    </a:p>
                  </a:txBody>
                  <a:tcPr marL="36000" marR="36000" marT="18000" marB="18000">
                    <a:solidFill>
                      <a:schemeClr val="accent1"/>
                    </a:solidFill>
                  </a:tcPr>
                </a:tc>
                <a:tc hMerge="1">
                  <a:txBody>
                    <a:bodyPr/>
                    <a:lstStyle/>
                    <a:p>
                      <a:pPr algn="ctr"/>
                      <a:endParaRPr lang="en-GB" sz="1100" b="1" dirty="0">
                        <a:solidFill>
                          <a:schemeClr val="bg1"/>
                        </a:solidFill>
                      </a:endParaRPr>
                    </a:p>
                  </a:txBody>
                  <a:tcPr marL="36000" marR="36000" marT="18000" marB="18000">
                    <a:solidFill>
                      <a:schemeClr val="accent1"/>
                    </a:solidFill>
                  </a:tcPr>
                </a:tc>
                <a:extLst>
                  <a:ext uri="{0D108BD9-81ED-4DB2-BD59-A6C34878D82A}">
                    <a16:rowId xmlns:a16="http://schemas.microsoft.com/office/drawing/2014/main" val="4240532265"/>
                  </a:ext>
                </a:extLst>
              </a:tr>
              <a:tr h="138718">
                <a:tc>
                  <a:txBody>
                    <a:bodyPr/>
                    <a:lstStyle/>
                    <a:p>
                      <a:r>
                        <a:rPr lang="en-GB" sz="1100" dirty="0" err="1"/>
                        <a:t>Dyspnea</a:t>
                      </a:r>
                      <a:endParaRPr lang="en-GB" sz="1100" dirty="0"/>
                    </a:p>
                  </a:txBody>
                  <a:tcPr marL="36000" marR="36000" marT="18000" marB="18000"/>
                </a:tc>
                <a:tc gridSpan="2">
                  <a:txBody>
                    <a:bodyPr/>
                    <a:lstStyle/>
                    <a:p>
                      <a:pPr algn="ctr"/>
                      <a:r>
                        <a:rPr kumimoji="0" lang="en-GB" sz="1100" b="0" i="0" u="none" strike="noStrike" kern="1200" cap="none" spc="0" normalizeH="0" baseline="0" noProof="0" dirty="0">
                          <a:ln>
                            <a:noFill/>
                          </a:ln>
                          <a:solidFill>
                            <a:srgbClr val="223341"/>
                          </a:solidFill>
                          <a:effectLst/>
                          <a:uLnTx/>
                          <a:uFillTx/>
                          <a:latin typeface="Calibri" panose="020F0502020204030204"/>
                          <a:ea typeface="+mn-ea"/>
                          <a:cs typeface="+mn-cs"/>
                        </a:rPr>
                        <a:t>1 (1.7)</a:t>
                      </a:r>
                      <a:endParaRPr lang="en-GB" sz="1100" dirty="0"/>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3836221405"/>
                  </a:ext>
                </a:extLst>
              </a:tr>
              <a:tr h="134206">
                <a:tc>
                  <a:txBody>
                    <a:bodyPr/>
                    <a:lstStyle/>
                    <a:p>
                      <a:r>
                        <a:rPr lang="en-GB" sz="1100" i="1" dirty="0"/>
                        <a:t>Pneumocystis </a:t>
                      </a:r>
                      <a:r>
                        <a:rPr lang="en-GB" sz="1100" i="1" dirty="0" err="1"/>
                        <a:t>jirovecii</a:t>
                      </a:r>
                      <a:r>
                        <a:rPr lang="en-GB" sz="1100" i="1" dirty="0"/>
                        <a:t> </a:t>
                      </a:r>
                      <a:r>
                        <a:rPr lang="en-GB" sz="1100" i="0" dirty="0"/>
                        <a:t>pneumonia</a:t>
                      </a:r>
                      <a:endParaRPr lang="en-GB" sz="1100" i="1" dirty="0"/>
                    </a:p>
                  </a:txBody>
                  <a:tcPr marL="36000" marR="36000" marT="18000" marB="18000"/>
                </a:tc>
                <a:tc gridSpan="2">
                  <a:txBody>
                    <a:bodyPr/>
                    <a:lstStyle/>
                    <a:p>
                      <a:pPr algn="ctr"/>
                      <a:r>
                        <a:rPr kumimoji="0" lang="en-GB" sz="1100" b="0" i="0" u="none" strike="noStrike" kern="1200" cap="none" spc="0" normalizeH="0" baseline="0" noProof="0" dirty="0">
                          <a:ln>
                            <a:noFill/>
                          </a:ln>
                          <a:solidFill>
                            <a:srgbClr val="223341"/>
                          </a:solidFill>
                          <a:effectLst/>
                          <a:uLnTx/>
                          <a:uFillTx/>
                          <a:latin typeface="Calibri" panose="020F0502020204030204"/>
                          <a:ea typeface="+mn-ea"/>
                          <a:cs typeface="+mn-cs"/>
                        </a:rPr>
                        <a:t>1 (1.7)</a:t>
                      </a:r>
                      <a:endParaRPr lang="en-GB" sz="1100" dirty="0"/>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2049454944"/>
                  </a:ext>
                </a:extLst>
              </a:tr>
              <a:tr h="138718">
                <a:tc>
                  <a:txBody>
                    <a:bodyPr/>
                    <a:lstStyle/>
                    <a:p>
                      <a:r>
                        <a:rPr lang="en-GB" sz="1100" dirty="0"/>
                        <a:t>Pneumothorax</a:t>
                      </a:r>
                    </a:p>
                  </a:txBody>
                  <a:tcPr marL="36000" marR="36000" marT="18000" marB="18000"/>
                </a:tc>
                <a:tc gridSpan="2">
                  <a:txBody>
                    <a:bodyPr/>
                    <a:lstStyle/>
                    <a:p>
                      <a:pPr algn="ctr"/>
                      <a:r>
                        <a:rPr lang="en-GB" sz="1100" dirty="0"/>
                        <a:t>1 (1.7)</a:t>
                      </a:r>
                    </a:p>
                  </a:txBody>
                  <a:tcPr marL="36000" marR="36000" marT="18000" marB="18000"/>
                </a:tc>
                <a:tc hMerge="1">
                  <a:txBody>
                    <a:bodyPr/>
                    <a:lstStyle/>
                    <a:p>
                      <a:pPr algn="ctr"/>
                      <a:endParaRPr lang="en-GB" sz="1100" dirty="0"/>
                    </a:p>
                  </a:txBody>
                  <a:tcPr marL="36000" marR="36000" marT="18000" marB="18000"/>
                </a:tc>
                <a:extLst>
                  <a:ext uri="{0D108BD9-81ED-4DB2-BD59-A6C34878D82A}">
                    <a16:rowId xmlns:a16="http://schemas.microsoft.com/office/drawing/2014/main" val="520053777"/>
                  </a:ext>
                </a:extLst>
              </a:tr>
            </a:tbl>
          </a:graphicData>
        </a:graphic>
      </p:graphicFrame>
      <p:sp>
        <p:nvSpPr>
          <p:cNvPr id="7" name="TextBox 6">
            <a:extLst>
              <a:ext uri="{FF2B5EF4-FFF2-40B4-BE49-F238E27FC236}">
                <a16:creationId xmlns:a16="http://schemas.microsoft.com/office/drawing/2014/main" id="{45291848-DC5A-40FC-8660-F88263225C6C}"/>
              </a:ext>
            </a:extLst>
          </p:cNvPr>
          <p:cNvSpPr txBox="1"/>
          <p:nvPr/>
        </p:nvSpPr>
        <p:spPr>
          <a:xfrm>
            <a:off x="8685669" y="6455003"/>
            <a:ext cx="3456384"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mn-cs"/>
              </a:rPr>
              <a:t>Courtesy of </a:t>
            </a:r>
            <a:r>
              <a:rPr kumimoji="0" lang="en-US" sz="15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Erica Mayer, MD, MPH, FASCO</a:t>
            </a:r>
          </a:p>
        </p:txBody>
      </p:sp>
    </p:spTree>
    <p:extLst>
      <p:ext uri="{BB962C8B-B14F-4D97-AF65-F5344CB8AC3E}">
        <p14:creationId xmlns:p14="http://schemas.microsoft.com/office/powerpoint/2010/main" val="1105621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764704"/>
            <a:ext cx="10876830" cy="4816703"/>
          </a:xfrm>
          <a:prstGeom prst="rect">
            <a:avLst/>
          </a:prstGeom>
          <a:noFill/>
        </p:spPr>
        <p:txBody>
          <a:bodyPr wrap="square">
            <a:spAutoFit/>
          </a:bodyPr>
          <a:lstStyle/>
          <a:p>
            <a:pPr marL="98425" marR="0" lvl="0" indent="0" algn="l" defTabSz="455613" rtl="0" eaLnBrk="1" fontAlgn="base" latinLnBrk="0" hangingPunct="1">
              <a:lnSpc>
                <a:spcPct val="100000"/>
              </a:lnSpc>
              <a:spcBef>
                <a:spcPts val="1800"/>
              </a:spcBef>
              <a:spcAft>
                <a:spcPct val="0"/>
              </a:spcAft>
              <a:buClrTx/>
              <a:buSzTx/>
              <a:buFontTx/>
              <a:buNone/>
              <a:tabLst/>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Stephanie L Graff, MD, FACP</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Taylor C et al. Using Onco</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type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DX breast Recurrence Score® assay to define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role of neoadjuvant endocrine therapy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early-stage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hormone receptor-positive breast cancer.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Breast Cancer Res Treat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2023;199(1):91-8.</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Trapani D et al. Identifying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patterns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and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barriers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Onco</a:t>
            </a:r>
            <a:r>
              <a:rPr kumimoji="0" lang="en-US" sz="200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type</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DX</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Recurrence Score testing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older patients with early-stage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estrogen receptor-positive breast cancer: Implications for guidance and reimbursement.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JCO Oncol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Pract</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2023;19(8):560-70.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 et al. A randomized, double-blind trial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nivolumab (NIVO)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vs placebo (PBO)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neoadjuvant chemotherapy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(NACT) followed by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adjuvant endocrine therapy (ET) ± NIVO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patients (pts) 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high-risk</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ER+ HER2−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primary breast cancer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(BC). ESMO 2023;Abstract LBA20.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Cardoso F et al.</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KEYNOTE-756</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Phase III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study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neoadjuvant pembrolizumab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or placebo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pbo</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chemotherapy</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(chemo), followed by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adjuvant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pembro</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or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pbo</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endocrine 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(ET) for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early-stage high-risk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ER+/HER2– breast cancer. ESMO 2023;Abstract LBA21.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979841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764704"/>
            <a:ext cx="10876830" cy="4124206"/>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Stephanie L Graff, MD, FACP (continued)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Hortobagyi</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G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Ribociclib</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(RIB) + nonsteroidal aromatase inhibitor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(NSAI) as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adjuvant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treatment in patients with HR+/HER2−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early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Final invasive disease–free survival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iDFS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analysis from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NATALEE</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trial. San Antonio Breast Cancer Symposium 2023;Abstract GS03-03.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Johnston SRD et al.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Abemaciclib</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plus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endocrine 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hormone receptor-positive, HER2-negative, node-positive,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high-risk early breast cancer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monarchE</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Results from a preplanned interim analysis of a </a:t>
            </a: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randomised</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open-label, phase 3 trial.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Lancet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2023;24(1):77-90.</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Harbeck</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Adjuvant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abemaciclib</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plus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endocrine therapy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for HR+, HER2-,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high-risk early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Results from a preplanned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monarchE</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overall survival interim analysis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including 5-year efficacy outcomes. ESMO 2023;Abstract LBA17.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Pagani O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Adjuvant exemestane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with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ovarian suppression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premenopausal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breast cancer: Long-term follow-up of the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combined TEXT and SOFT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trials.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J Clin Oncol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2023;41(7):1376-82.</a:t>
            </a:r>
          </a:p>
        </p:txBody>
      </p:sp>
    </p:spTree>
    <p:custDataLst>
      <p:tags r:id="rId1"/>
    </p:custDataLst>
    <p:extLst>
      <p:ext uri="{BB962C8B-B14F-4D97-AF65-F5344CB8AC3E}">
        <p14:creationId xmlns:p14="http://schemas.microsoft.com/office/powerpoint/2010/main" val="3239391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B43059F-360E-BC86-D9FC-1E47204BA5B1}"/>
              </a:ext>
            </a:extLst>
          </p:cNvPr>
          <p:cNvSpPr txBox="1"/>
          <p:nvPr/>
        </p:nvSpPr>
        <p:spPr>
          <a:xfrm>
            <a:off x="0" y="0"/>
            <a:ext cx="12192000" cy="764704"/>
          </a:xfrm>
          <a:prstGeom prst="rect">
            <a:avLst/>
          </a:prstGeom>
          <a:noFill/>
        </p:spPr>
        <p:txBody>
          <a:bodyPr wrap="square" anchor="ctr">
            <a:no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S PGothic" charset="0"/>
                <a:cs typeface="Calibri" panose="020F0502020204030204" pitchFamily="34" charset="0"/>
              </a:rPr>
              <a:t>Key Data Sets</a:t>
            </a:r>
          </a:p>
        </p:txBody>
      </p:sp>
      <p:sp>
        <p:nvSpPr>
          <p:cNvPr id="7" name="TextBox 6">
            <a:extLst>
              <a:ext uri="{FF2B5EF4-FFF2-40B4-BE49-F238E27FC236}">
                <a16:creationId xmlns:a16="http://schemas.microsoft.com/office/drawing/2014/main" id="{9B3E8DC6-9430-956F-F866-F89684157BCE}"/>
              </a:ext>
            </a:extLst>
          </p:cNvPr>
          <p:cNvSpPr txBox="1"/>
          <p:nvPr/>
        </p:nvSpPr>
        <p:spPr>
          <a:xfrm>
            <a:off x="763786" y="764704"/>
            <a:ext cx="10876830" cy="3508653"/>
          </a:xfrm>
          <a:prstGeom prst="rect">
            <a:avLst/>
          </a:prstGeom>
          <a:noFill/>
        </p:spPr>
        <p:txBody>
          <a:bodyPr wrap="square">
            <a:spAutoFit/>
          </a:bodyPr>
          <a:lstStyle/>
          <a:p>
            <a:pPr marL="98425">
              <a:spcBef>
                <a:spcPts val="1800"/>
              </a:spcBef>
              <a:defRPr/>
            </a:pPr>
            <a:r>
              <a:rPr kumimoji="0" lang="en-US" sz="2200" b="1" i="0" u="none" strike="noStrike" kern="1200" cap="none" spc="0" normalizeH="0" baseline="0" noProof="0" dirty="0">
                <a:ln>
                  <a:noFill/>
                </a:ln>
                <a:solidFill>
                  <a:srgbClr val="0432FF"/>
                </a:solidFill>
                <a:effectLst/>
                <a:uLnTx/>
                <a:uFillTx/>
                <a:latin typeface="Calibri" panose="020F0502020204030204" pitchFamily="34" charset="0"/>
                <a:ea typeface="Calibri" panose="020F0502020204030204" pitchFamily="34" charset="0"/>
                <a:cs typeface="Calibri" panose="020F0502020204030204" pitchFamily="34" charset="0"/>
              </a:rPr>
              <a:t>Stephanie L Graff, MD, FACP (continued) </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Gray RG et al. Effects of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ovarian ablation or suppression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on breast cancer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recurrence and survival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Patient-level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meta-analysis</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of 14,993 pre-menopausal women in 25 randomized trials. ASCO 2023;Abstract 503.</a:t>
            </a: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Partridge AH et al. Interrupting endocrine therapy to attempt pregnancy after breast cancer. </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 </a:t>
            </a:r>
            <a:r>
              <a:rPr kumimoji="0" lang="en-US" sz="2000" b="0" i="1"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Engl</a:t>
            </a:r>
            <a:r>
              <a:rPr kumimoji="0" lang="en-US" sz="2000" b="0" i="1"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J Med </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2023;388(18):1645-56.</a:t>
            </a:r>
          </a:p>
          <a:p>
            <a:pPr marL="285750" indent="-285750">
              <a:spcBef>
                <a:spcPts val="600"/>
              </a:spcBef>
              <a:spcAft>
                <a:spcPts val="0"/>
              </a:spcAft>
              <a:buFont typeface="Arial" panose="020B0604020202020204" pitchFamily="34" charset="0"/>
              <a:buChar char="•"/>
              <a:defRPr/>
            </a:pP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Robertson J et al.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SERENA-3</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 randomized pre-surgical window of opportunity study assessing dose and duration of </a:t>
            </a:r>
            <a:r>
              <a:rPr kumimoji="0" lang="en-US" sz="2000" i="0" u="none" strike="noStrike" kern="1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camizestrant</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treatment in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post-menopausal</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women with ER-positive, HER2-negative </a:t>
            </a:r>
            <a:r>
              <a:rPr kumimoji="0" lang="en-US" sz="200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primary breast cancer</a:t>
            </a:r>
            <a:r>
              <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San Antonio Breast Cancer Symposium 2023;Abstract RF01-01.</a:t>
            </a:r>
            <a:endParaRPr lang="en-US" sz="2000" b="0" dirty="0">
              <a:solidFill>
                <a:srgbClr val="212121"/>
              </a:solidFill>
              <a:latin typeface="BlinkMacSystemFont"/>
              <a:cs typeface="+mn-cs"/>
            </a:endParaRPr>
          </a:p>
          <a:p>
            <a:pPr marL="285750" marR="0" lvl="0" indent="-285750" algn="l" defTabSz="455613" rtl="0" eaLnBrk="1" fontAlgn="base" latinLnBrk="0" hangingPunct="1">
              <a:lnSpc>
                <a:spcPct val="100000"/>
              </a:lnSpc>
              <a:spcBef>
                <a:spcPts val="600"/>
              </a:spcBef>
              <a:spcAft>
                <a:spcPts val="0"/>
              </a:spcAft>
              <a:buClrTx/>
              <a:buSzTx/>
              <a:buFont typeface="Arial" panose="020B0604020202020204" pitchFamily="34" charset="0"/>
              <a:buChar char="•"/>
              <a:tabLst/>
              <a:defRPr/>
            </a:pPr>
            <a:endParaRPr kumimoji="0" lang="en-US" sz="2000" b="0" i="0" u="none" strike="noStrike" kern="1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8359120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KPI_HAS_CHART" val="false"/>
</p:tagLst>
</file>

<file path=ppt/tags/tag31.xml><?xml version="1.0" encoding="utf-8"?>
<p:tagLst xmlns:a="http://schemas.openxmlformats.org/drawingml/2006/main" xmlns:r="http://schemas.openxmlformats.org/officeDocument/2006/relationships" xmlns:p="http://schemas.openxmlformats.org/presentationml/2006/main">
  <p:tag name="KPI_HAS_CHART" val="false"/>
</p:tagLst>
</file>

<file path=ppt/tags/tag4.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_Office Theme">
  <a:themeElements>
    <a:clrScheme name="RED">
      <a:dk1>
        <a:srgbClr val="404040"/>
      </a:dk1>
      <a:lt1>
        <a:srgbClr val="FFFFFF"/>
      </a:lt1>
      <a:dk2>
        <a:srgbClr val="808080"/>
      </a:dk2>
      <a:lt2>
        <a:srgbClr val="EEECE1"/>
      </a:lt2>
      <a:accent1>
        <a:srgbClr val="0099B0"/>
      </a:accent1>
      <a:accent2>
        <a:srgbClr val="636569"/>
      </a:accent2>
      <a:accent3>
        <a:srgbClr val="CA8341"/>
      </a:accent3>
      <a:accent4>
        <a:srgbClr val="715091"/>
      </a:accent4>
      <a:accent5>
        <a:srgbClr val="10CFC9"/>
      </a:accent5>
      <a:accent6>
        <a:srgbClr val="B14D5A"/>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6_FIDE 16:9 template">
  <a:themeElements>
    <a:clrScheme name="i-ONE Breast">
      <a:dk1>
        <a:srgbClr val="223341"/>
      </a:dk1>
      <a:lt1>
        <a:srgbClr val="FFFFFF"/>
      </a:lt1>
      <a:dk2>
        <a:srgbClr val="223341"/>
      </a:dk2>
      <a:lt2>
        <a:srgbClr val="FFFFFF"/>
      </a:lt2>
      <a:accent1>
        <a:srgbClr val="436582"/>
      </a:accent1>
      <a:accent2>
        <a:srgbClr val="1185AA"/>
      </a:accent2>
      <a:accent3>
        <a:srgbClr val="A271B0"/>
      </a:accent3>
      <a:accent4>
        <a:srgbClr val="53335C"/>
      </a:accent4>
      <a:accent5>
        <a:srgbClr val="298A49"/>
      </a:accent5>
      <a:accent6>
        <a:srgbClr val="D41F6A"/>
      </a:accent6>
      <a:hlink>
        <a:srgbClr val="E67225"/>
      </a:hlink>
      <a:folHlink>
        <a:srgbClr val="E6722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Mod val="20000"/>
            <a:lumOff val="8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marL="266400" indent="-266400" algn="l">
          <a:spcBef>
            <a:spcPts val="1200"/>
          </a:spcBef>
          <a:buClr>
            <a:schemeClr val="accent3"/>
          </a:buClr>
          <a:buFont typeface="Arial" panose="020B0604020202020204" pitchFamily="34" charset="0"/>
          <a:buChar char="•"/>
          <a:defRPr sz="2400" dirty="0" err="1" smtClean="0">
            <a:solidFill>
              <a:srgbClr val="223341"/>
            </a:solidFill>
            <a:latin typeface="+mn-lt"/>
          </a:defRPr>
        </a:defPPr>
      </a:lstStyle>
    </a:txDef>
  </a:objectDefaults>
  <a:extraClrSchemeLst>
    <a:extraClrScheme>
      <a:clrScheme name="3_Blank Presentation 1">
        <a:dk1>
          <a:srgbClr val="000000"/>
        </a:dk1>
        <a:lt1>
          <a:srgbClr val="FFFFFF"/>
        </a:lt1>
        <a:dk2>
          <a:srgbClr val="2A8DBA"/>
        </a:dk2>
        <a:lt2>
          <a:srgbClr val="B5B5B5"/>
        </a:lt2>
        <a:accent1>
          <a:srgbClr val="2A8DBA"/>
        </a:accent1>
        <a:accent2>
          <a:srgbClr val="60B4DA"/>
        </a:accent2>
        <a:accent3>
          <a:srgbClr val="FFFFFF"/>
        </a:accent3>
        <a:accent4>
          <a:srgbClr val="000000"/>
        </a:accent4>
        <a:accent5>
          <a:srgbClr val="ACC5D9"/>
        </a:accent5>
        <a:accent6>
          <a:srgbClr val="56A3C5"/>
        </a:accent6>
        <a:hlink>
          <a:srgbClr val="ABD7EB"/>
        </a:hlink>
        <a:folHlink>
          <a:srgbClr val="2A8DBA"/>
        </a:folHlink>
      </a:clrScheme>
      <a:clrMap bg1="lt1" tx1="dk1" bg2="lt2" tx2="dk2" accent1="accent1" accent2="accent2" accent3="accent3" accent4="accent4" accent5="accent5" accent6="accent6" hlink="hlink" folHlink="folHlink"/>
    </a:extraClrScheme>
    <a:extraClrScheme>
      <a:clrScheme name="3_Blank Presentation 2">
        <a:dk1>
          <a:srgbClr val="000000"/>
        </a:dk1>
        <a:lt1>
          <a:srgbClr val="FFFFFF"/>
        </a:lt1>
        <a:dk2>
          <a:srgbClr val="840281"/>
        </a:dk2>
        <a:lt2>
          <a:srgbClr val="B5B5B5"/>
        </a:lt2>
        <a:accent1>
          <a:srgbClr val="840281"/>
        </a:accent1>
        <a:accent2>
          <a:srgbClr val="B878B2"/>
        </a:accent2>
        <a:accent3>
          <a:srgbClr val="FFFFFF"/>
        </a:accent3>
        <a:accent4>
          <a:srgbClr val="000000"/>
        </a:accent4>
        <a:accent5>
          <a:srgbClr val="C2AAC1"/>
        </a:accent5>
        <a:accent6>
          <a:srgbClr val="A66CA1"/>
        </a:accent6>
        <a:hlink>
          <a:srgbClr val="D9B7D6"/>
        </a:hlink>
        <a:folHlink>
          <a:srgbClr val="840281"/>
        </a:folHlink>
      </a:clrScheme>
      <a:clrMap bg1="lt1" tx1="dk1" bg2="lt2" tx2="dk2" accent1="accent1" accent2="accent2" accent3="accent3" accent4="accent4" accent5="accent5" accent6="accent6" hlink="hlink" folHlink="folHlink"/>
    </a:extraClrScheme>
    <a:extraClrScheme>
      <a:clrScheme name="3_Blank Presentation 3">
        <a:dk1>
          <a:srgbClr val="000000"/>
        </a:dk1>
        <a:lt1>
          <a:srgbClr val="FFFFFF"/>
        </a:lt1>
        <a:dk2>
          <a:srgbClr val="549117"/>
        </a:dk2>
        <a:lt2>
          <a:srgbClr val="B5B5B5"/>
        </a:lt2>
        <a:accent1>
          <a:srgbClr val="549117"/>
        </a:accent1>
        <a:accent2>
          <a:srgbClr val="52BE08"/>
        </a:accent2>
        <a:accent3>
          <a:srgbClr val="FFFFFF"/>
        </a:accent3>
        <a:accent4>
          <a:srgbClr val="000000"/>
        </a:accent4>
        <a:accent5>
          <a:srgbClr val="B3C7AB"/>
        </a:accent5>
        <a:accent6>
          <a:srgbClr val="49AC06"/>
        </a:accent6>
        <a:hlink>
          <a:srgbClr val="7FDC22"/>
        </a:hlink>
        <a:folHlink>
          <a:srgbClr val="54911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MLC2015_PPT_Slides">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Georgi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72" charset="0"/>
            <a:ea typeface="ＭＳ Ｐゴシック" pitchFamily="-72" charset="-128"/>
            <a:cs typeface="ＭＳ Ｐゴシック" pitchFamily="-7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FCI theme">
  <a:themeElements>
    <a:clrScheme name="Custom 3">
      <a:dk1>
        <a:srgbClr val="000000"/>
      </a:dk1>
      <a:lt1>
        <a:srgbClr val="FFFFFF"/>
      </a:lt1>
      <a:dk2>
        <a:srgbClr val="636569"/>
      </a:dk2>
      <a:lt2>
        <a:srgbClr val="E7E6E6"/>
      </a:lt2>
      <a:accent1>
        <a:srgbClr val="12689B"/>
      </a:accent1>
      <a:accent2>
        <a:srgbClr val="FFA236"/>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FCI theme" id="{9160758A-3C81-174A-8DC1-E381390C8DC9}" vid="{A2CDC99F-2B79-7940-A4BC-F63D9D2AE09D}"/>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AZ Divider Slide Options - Colour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75E1C930-CD09-44BE-B5CA-61EE8B8DC798}"/>
    </a:ext>
  </a:extLst>
</a:theme>
</file>

<file path=ppt/theme/theme8.xml><?xml version="1.0" encoding="utf-8"?>
<a:theme xmlns:a="http://schemas.openxmlformats.org/drawingml/2006/main" name="AZ General Master Slide Options">
  <a:themeElements>
    <a:clrScheme name="Custom 203">
      <a:dk1>
        <a:srgbClr val="000000"/>
      </a:dk1>
      <a:lt1>
        <a:srgbClr val="FFFFFF"/>
      </a:lt1>
      <a:dk2>
        <a:srgbClr val="830051"/>
      </a:dk2>
      <a:lt2>
        <a:srgbClr val="F0AB00"/>
      </a:lt2>
      <a:accent1>
        <a:srgbClr val="830051"/>
      </a:accent1>
      <a:accent2>
        <a:srgbClr val="003865"/>
      </a:accent2>
      <a:accent3>
        <a:srgbClr val="68D2DF"/>
      </a:accent3>
      <a:accent4>
        <a:srgbClr val="3C1053"/>
      </a:accent4>
      <a:accent5>
        <a:srgbClr val="C4D600"/>
      </a:accent5>
      <a:accent6>
        <a:srgbClr val="3F4444"/>
      </a:accent6>
      <a:hlink>
        <a:srgbClr val="003865"/>
      </a:hlink>
      <a:folHlink>
        <a:srgbClr val="9DA7A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Z Internal Template 16x9.potx" id="{04DCB36B-BF88-4785-B385-CAB43C755197}" vid="{946A2F68-3792-44A1-98AF-A3CD3436C9B6}"/>
    </a:ext>
  </a:extLst>
</a:theme>
</file>

<file path=ppt/theme/theme9.xml><?xml version="1.0" encoding="utf-8"?>
<a:theme xmlns:a="http://schemas.openxmlformats.org/drawingml/2006/main" name="3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21" ma:contentTypeDescription="Create a new document." ma:contentTypeScope="" ma:versionID="ef46fcd0903dc71ae342ffa03ef4f548">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22a09f9384c98626205d493fc258a7fc"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element ref="ns1:MediaServiceObjectDetectorVersions" minOccurs="0"/>
                <xsd:element ref="ns1: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96f1686b-f877-4eb8-89ab-3a67a5dc2612" xsi:nil="true"/>
    <TaxCatchAll xmlns="b4104d5b-b872-4636-a728-507be7308f43" xsi:nil="true"/>
    <QID xmlns="96f1686b-f877-4eb8-89ab-3a67a5dc2612" xsi:nil="true"/>
    <lcf76f155ced4ddcb4097134ff3c332f xmlns="96f1686b-f877-4eb8-89ab-3a67a5dc2612">
      <Terms xmlns="http://schemas.microsoft.com/office/infopath/2007/PartnerControls"/>
    </lcf76f155ced4ddcb4097134ff3c332f>
    <TaxKeywordTaxHTField xmlns="b4104d5b-b872-4636-a728-507be7308f43">
      <Terms xmlns="http://schemas.microsoft.com/office/infopath/2007/PartnerControls"/>
    </TaxKeywordTaxHTField>
  </documentManagement>
</p:properties>
</file>

<file path=customXml/itemProps1.xml><?xml version="1.0" encoding="utf-8"?>
<ds:datastoreItem xmlns:ds="http://schemas.openxmlformats.org/officeDocument/2006/customXml" ds:itemID="{06ABB12A-06F1-47BC-A274-F263B892A3FD}"/>
</file>

<file path=customXml/itemProps2.xml><?xml version="1.0" encoding="utf-8"?>
<ds:datastoreItem xmlns:ds="http://schemas.openxmlformats.org/officeDocument/2006/customXml" ds:itemID="{31DDB1F6-7004-44F3-A772-9DCCC49EB4DE}"/>
</file>

<file path=customXml/itemProps3.xml><?xml version="1.0" encoding="utf-8"?>
<ds:datastoreItem xmlns:ds="http://schemas.openxmlformats.org/officeDocument/2006/customXml" ds:itemID="{537AE6A4-446E-4C2F-B801-80CD1057B7F6}"/>
</file>

<file path=docProps/app.xml><?xml version="1.0" encoding="utf-8"?>
<Properties xmlns="http://schemas.openxmlformats.org/officeDocument/2006/extended-properties" xmlns:vt="http://schemas.openxmlformats.org/officeDocument/2006/docPropsVTypes">
  <Template/>
  <TotalTime>5287</TotalTime>
  <Words>10814</Words>
  <Application>Microsoft Macintosh PowerPoint</Application>
  <PresentationFormat>Widescreen</PresentationFormat>
  <Paragraphs>1454</Paragraphs>
  <Slides>69</Slides>
  <Notes>41</Notes>
  <HiddenSlides>0</HiddenSlides>
  <MMClips>0</MMClips>
  <ScaleCrop>false</ScaleCrop>
  <HeadingPairs>
    <vt:vector size="6" baseType="variant">
      <vt:variant>
        <vt:lpstr>Fonts Used</vt:lpstr>
      </vt:variant>
      <vt:variant>
        <vt:i4>24</vt:i4>
      </vt:variant>
      <vt:variant>
        <vt:lpstr>Theme</vt:lpstr>
      </vt:variant>
      <vt:variant>
        <vt:i4>15</vt:i4>
      </vt:variant>
      <vt:variant>
        <vt:lpstr>Slide Titles</vt:lpstr>
      </vt:variant>
      <vt:variant>
        <vt:i4>69</vt:i4>
      </vt:variant>
    </vt:vector>
  </HeadingPairs>
  <TitlesOfParts>
    <vt:vector size="108" baseType="lpstr">
      <vt:lpstr>Abadi</vt:lpstr>
      <vt:lpstr>Arial</vt:lpstr>
      <vt:lpstr>Arial Narrow</vt:lpstr>
      <vt:lpstr>BlinkMacSystemFont</vt:lpstr>
      <vt:lpstr>Calibri</vt:lpstr>
      <vt:lpstr>Calibri Light</vt:lpstr>
      <vt:lpstr>Courier New</vt:lpstr>
      <vt:lpstr>Franklin Gothic Book</vt:lpstr>
      <vt:lpstr>Franklin Gothic Medium</vt:lpstr>
      <vt:lpstr>Georgia</vt:lpstr>
      <vt:lpstr>Gotham Light</vt:lpstr>
      <vt:lpstr>Lucida Grande</vt:lpstr>
      <vt:lpstr>Merriweather Sans</vt:lpstr>
      <vt:lpstr>Monaco</vt:lpstr>
      <vt:lpstr>Montserrat SemiBold</vt:lpstr>
      <vt:lpstr>Noto Sans Symbols</vt:lpstr>
      <vt:lpstr>Roche Sans Light Light</vt:lpstr>
      <vt:lpstr>Roche Sans Medium Medium</vt:lpstr>
      <vt:lpstr>Rubik</vt:lpstr>
      <vt:lpstr>Slack-Lato</vt:lpstr>
      <vt:lpstr>Symbol</vt:lpstr>
      <vt:lpstr>System Font Regular</vt:lpstr>
      <vt:lpstr>Times New Roman</vt:lpstr>
      <vt:lpstr>Wingdings</vt:lpstr>
      <vt:lpstr>1_Default Design</vt:lpstr>
      <vt:lpstr>5_Default Design</vt:lpstr>
      <vt:lpstr>Office Theme</vt:lpstr>
      <vt:lpstr>MLC2015_PPT_Slides</vt:lpstr>
      <vt:lpstr>DFCI theme</vt:lpstr>
      <vt:lpstr>2_Office Theme</vt:lpstr>
      <vt:lpstr>AZ Divider Slide Options - Colours</vt:lpstr>
      <vt:lpstr>AZ General Master Slide Options</vt:lpstr>
      <vt:lpstr>3_Office Theme</vt:lpstr>
      <vt:lpstr>4_Office Theme</vt:lpstr>
      <vt:lpstr>5_Office Theme</vt:lpstr>
      <vt:lpstr>6_Office Theme</vt:lpstr>
      <vt:lpstr>7_Office Theme</vt:lpstr>
      <vt:lpstr>6_FIDE 16:9 template</vt:lpstr>
      <vt:lpstr>7_Default Design</vt:lpstr>
      <vt:lpstr>Year in Review: Clinical Investigator  Perspectives on the Most Relevant New Data Sets and Advances in Oncology   Hormone Receptor-Positive Breast Cancer</vt:lpstr>
      <vt:lpstr>Faculty</vt:lpstr>
      <vt:lpstr>Commercial Support</vt:lpstr>
      <vt:lpstr>Dr Graff — Disclosures</vt:lpstr>
      <vt:lpstr>Dr Mayer — Disclosures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Agenda</vt:lpstr>
      <vt:lpstr>2023: What a year!</vt:lpstr>
      <vt:lpstr>Mechanisms of Action of Antiestrogen Therapies</vt:lpstr>
      <vt:lpstr>For patients who experience disease progression on a CDK4/6 inhibitor with endocrine therapy for ER-positive metastatic breast cancer, testing is indicated for alterations in which of the following? </vt:lpstr>
      <vt:lpstr>Beyond the Guidelines: Clinical Investigator  Perspectives on the Management of  ER-Positive Metastatic Breast Cancer</vt:lpstr>
      <vt:lpstr>PowerPoint Presentation</vt:lpstr>
      <vt:lpstr>INAVO120: Phase III study of inavolisib (GDC-0077) or placebo in combination with palbociclib and fulvestrant in PIK3CA-mutant, HR+/HER2- MBC: Study Design</vt:lpstr>
      <vt:lpstr>INAVO120: Primary endpoint: PFS (investigator assessed)</vt:lpstr>
      <vt:lpstr>INAVO120: Adverse events with any grade AEs ≥20% incidence in either treatment group</vt:lpstr>
      <vt:lpstr>INAVO120: Inavolisib</vt:lpstr>
      <vt:lpstr>Agenda</vt:lpstr>
      <vt:lpstr>PowerPoint Presentation</vt:lpstr>
      <vt:lpstr>CheckMate 7FL: A randomized, double-blind trial of nivolumab vs placebo with neoadjuvant chemotherapy followed by adjuvant endocrine therapy ± NIVO in patients with high-risk, ER+ HER2− primary breast cancer</vt:lpstr>
      <vt:lpstr>KEYNOTE-756: Phase 3 Study of Neoadjuvant Pembrolizumab or Placebo + Chemotherapy Followed by Adjuvant Pembrolizumab or Placebo  + Endocrine Therapy for Early-Stage High-Risk ER+/HER2– Breast Cancer</vt:lpstr>
      <vt:lpstr>PowerPoint Presentation</vt:lpstr>
      <vt:lpstr>Using Oncotype DX breast Recurrence Score® assay to define the role of neoadjuvant endocrine therapy in early‑stage hormone receptor‑positive breast cancer</vt:lpstr>
      <vt:lpstr>Identifying Patterns &amp; Barriers in Oncotype DX Recurrence Score Testing in Older Patients With Early-Stage, Estrogen Receptor–Positive Breast Cancer: Implications for Guidance, Reimbursement, Trapani JCO-OP</vt:lpstr>
      <vt:lpstr>PowerPoint Presentation</vt:lpstr>
      <vt:lpstr>Ribociclib + Nonsteroidal Aromatase Inhibitor as Adjuvant Treatment in Patients With HR+/HER2− Early Breast Cancer: Final Invasive Disease–Free Survival Analysis From the NATALEE Trial</vt:lpstr>
      <vt:lpstr>PowerPoint Presentation</vt:lpstr>
      <vt:lpstr>Adjuvant abemaciclib plus endocrine therapy for HR+, HER2-, high-risk early breast cancer: results from a preplanned monarchE overall survival interim analysis, including 5-year efficacy outcomes</vt:lpstr>
      <vt:lpstr>SERENA-3: A randomized pre-surgical window of opportunity study assessing dose and duration of camizestrant treatment in post-menopausal women with ER-positive, HER2-negative primary breast cancer</vt:lpstr>
      <vt:lpstr>PowerPoint Presentation</vt:lpstr>
      <vt:lpstr>Agenda</vt:lpstr>
      <vt:lpstr>PowerPoint Presentation</vt:lpstr>
      <vt:lpstr>MONARCH 3 Study Design</vt:lpstr>
      <vt:lpstr>MONARCH 3 Final OS results of abemaciclib plus AI as first-line therapy for HR+, HER2- advanced breast cancer</vt:lpstr>
      <vt:lpstr>Overall Survival in Patients Treated with CDK4/6i  for Metastatic Disease </vt:lpstr>
      <vt:lpstr>MONARCH 3 OS</vt:lpstr>
      <vt:lpstr>PowerPoint Presentation</vt:lpstr>
      <vt:lpstr>CAPItello-291: Study overview</vt:lpstr>
      <vt:lpstr>CAPItello-291 Dual Primary Endpoints: PFS in Overall and AKT Pathway-altered Populations</vt:lpstr>
      <vt:lpstr>CAPItello-291 Adverse Event Profile</vt:lpstr>
      <vt:lpstr>CAPItello-291 - capivasertib</vt:lpstr>
      <vt:lpstr>PowerPoint Presentation</vt:lpstr>
      <vt:lpstr>EMERALD Phase 3 Trial of Elacestrant vs SOC in ER+/HER2–MBC: Study Design and Patients1,2</vt:lpstr>
      <vt:lpstr>EMERALD: PFS in ESR1mut Population by Duration of  Prior CDK4/6i</vt:lpstr>
      <vt:lpstr>Phase 3 EMERALD Biomarker &amp; Subgroup Analysis</vt:lpstr>
      <vt:lpstr>EMERALD Subgroup Analysis</vt:lpstr>
      <vt:lpstr>Novel Endocrine Therapies May Address Endocrine Resistance in MBC</vt:lpstr>
      <vt:lpstr>SERENA-2: Phase 2 Trial of Camizestrant vs Fulvestrant in ER+/HER2– MBC: Study Design and Patients</vt:lpstr>
      <vt:lpstr>SERENA-2: PFS in ITT</vt:lpstr>
      <vt:lpstr>SERENA-2: Exploratory Analysis </vt:lpstr>
      <vt:lpstr>Novel Oral Endocrine Therapies: SERD, CERAN, PROTAC</vt:lpstr>
      <vt:lpstr>EMBER: Phase 1a/b Study of Imlunestrant With Abemaciclib ± AI in ER+ ABC: Study Design</vt:lpstr>
      <vt:lpstr>EMBER: Imlunestrant With Abemaciclib ± AI:  Efficacy &amp; Safety Summary</vt:lpstr>
      <vt:lpstr>EMBER: Imlunestrant With Abemaciclib ± AI: Summary</vt:lpstr>
      <vt:lpstr>PowerPoint Presentation</vt:lpstr>
      <vt:lpstr>Antibody-drug conjugates in breast cancer</vt:lpstr>
      <vt:lpstr>T-DXd versus TPC in HER2-low MBC: Updated survival results of the Phase III DESTINY-Breast04 study.</vt:lpstr>
      <vt:lpstr>TROPION-Breast01 Study Design1</vt:lpstr>
      <vt:lpstr>TROPION-Breast01: Progression-Free Survival</vt:lpstr>
      <vt:lpstr>TROPION-Breast01: Adverse Events of Clinical Interest</vt:lpstr>
      <vt:lpstr>Phase 2 trial of HER3-DXd in patients with metastatic breast cancer </vt:lpstr>
      <vt:lpstr>Phase 2 trial of HER3-DXd: Efficacy</vt:lpstr>
      <vt:lpstr>Phase 2 trial of HER3-DXd: Safety and 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Year In Review Prostate Cancer  Wednesday, November 18, 2020 2:00 PM – 3:30 PM ET</dc:title>
  <dc:creator>Rick Kaderman</dc:creator>
  <cp:lastModifiedBy>Silvana Izquierdo</cp:lastModifiedBy>
  <cp:revision>636</cp:revision>
  <cp:lastPrinted>2020-12-08T02:40:56Z</cp:lastPrinted>
  <dcterms:created xsi:type="dcterms:W3CDTF">2020-11-13T19:02:13Z</dcterms:created>
  <dcterms:modified xsi:type="dcterms:W3CDTF">2024-01-16T14:33:41Z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0x01010018862A45804C7345BFDE61DA2C172BE7</vt:lpwstr>
  </property>
</Properties>
</file>