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9" r:id="rId6"/>
    <p:sldId id="262" r:id="rId7"/>
    <p:sldId id="271" r:id="rId8"/>
    <p:sldId id="263" r:id="rId9"/>
    <p:sldId id="277" r:id="rId10"/>
    <p:sldId id="278" r:id="rId11"/>
    <p:sldId id="265" r:id="rId12"/>
    <p:sldId id="279" r:id="rId13"/>
    <p:sldId id="266" r:id="rId14"/>
    <p:sldId id="267" r:id="rId15"/>
    <p:sldId id="280" r:id="rId16"/>
    <p:sldId id="257" r:id="rId17"/>
    <p:sldId id="281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789841-17B0-4112-AED1-84DAFD6FFE34}" v="5" dt="2023-12-28T21:03:11.4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8" autoAdjust="0"/>
    <p:restoredTop sz="96993" autoAdjust="0"/>
  </p:normalViewPr>
  <p:slideViewPr>
    <p:cSldViewPr snapToGrid="0">
      <p:cViewPr varScale="1">
        <p:scale>
          <a:sx n="128" d="100"/>
          <a:sy n="128" d="100"/>
        </p:scale>
        <p:origin x="424" y="176"/>
      </p:cViewPr>
      <p:guideLst/>
    </p:cSldViewPr>
  </p:slideViewPr>
  <p:outlineViewPr>
    <p:cViewPr>
      <p:scale>
        <a:sx n="33" d="100"/>
        <a:sy n="33" d="100"/>
      </p:scale>
      <p:origin x="-64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2ECBB-04BF-4AB3-8D4C-FF1929CA73C9}" type="datetimeFigureOut">
              <a:rPr lang="en-US" smtClean="0"/>
              <a:t>1/8/24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12017-CE9E-4039-AE09-2121485C6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70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Historical Context:</a:t>
            </a:r>
          </a:p>
          <a:p>
            <a:r>
              <a:rPr lang="en-US" sz="1200" dirty="0"/>
              <a:t>Pathological complete response (</a:t>
            </a:r>
            <a:r>
              <a:rPr lang="en-US" sz="1200" dirty="0" err="1"/>
              <a:t>pCR</a:t>
            </a:r>
            <a:r>
              <a:rPr lang="en-US" sz="1200" dirty="0"/>
              <a:t>) rates range from 0 to 18%</a:t>
            </a:r>
            <a:r>
              <a:rPr lang="en-US" sz="1200" baseline="30000" dirty="0"/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In I-SPY 2, pembrolizumab + NAC vs NAC alone improved estimated </a:t>
            </a:r>
            <a:r>
              <a:rPr lang="en-US" sz="1200" dirty="0" err="1"/>
              <a:t>pCR</a:t>
            </a:r>
            <a:r>
              <a:rPr lang="en-US" sz="1200" dirty="0"/>
              <a:t> rates from 13.6% to 34.2% in patients with ER+/HER2– tumors</a:t>
            </a:r>
            <a:r>
              <a:rPr lang="en-US" sz="1200" baseline="30000" dirty="0"/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3000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Torrisi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Crit Rev Oncol/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Hematol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2021;160:103280. 2. Nanda R et al.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 Clin Oncol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2017;35(suppl):506.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Permission received from Sherene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for reuse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30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12017-CE9E-4039-AE09-2121485C6C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98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 Trials, all patient </a:t>
            </a:r>
            <a:r>
              <a:rPr lang="en-US" dirty="0" err="1"/>
              <a:t>premen</a:t>
            </a:r>
            <a:r>
              <a:rPr lang="en-US" dirty="0"/>
              <a:t> at randomization—12 trials no chemo, 2 trials chemo prior to randomization, 14 trials received post-randomization chemotherapy (5 trials went to both “no chemo and post-randomization chemo” groups)=23</a:t>
            </a:r>
          </a:p>
          <a:p>
            <a:endParaRPr lang="en-US" dirty="0"/>
          </a:p>
          <a:p>
            <a:r>
              <a:rPr lang="en-US" dirty="0"/>
              <a:t>This data includes ONLY 3934 women who DID NOT GET CHEMOTHERAPY (26.2%) </a:t>
            </a:r>
          </a:p>
          <a:p>
            <a:r>
              <a:rPr lang="en-US" dirty="0"/>
              <a:t>3279 women had chemotherapy prior to randomization and remained premenopausal</a:t>
            </a:r>
          </a:p>
          <a:p>
            <a:r>
              <a:rPr lang="en-US" dirty="0"/>
              <a:t>7,786 were received chemotherapy after randomization</a:t>
            </a:r>
          </a:p>
          <a:p>
            <a:endParaRPr lang="en-US" dirty="0"/>
          </a:p>
          <a:p>
            <a:r>
              <a:rPr lang="en-US" dirty="0"/>
              <a:t>*Was unable to get permission to use slides (Richard gray unavailable; automatic response directs to email that constantly rejects all communication….)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12017-CE9E-4039-AE09-2121485C6C9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26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 Trials, all patient </a:t>
            </a:r>
            <a:r>
              <a:rPr lang="en-US" dirty="0" err="1"/>
              <a:t>premen</a:t>
            </a:r>
            <a:r>
              <a:rPr lang="en-US" dirty="0"/>
              <a:t> at randomization—12 trials no chemo, 2 trials chemo prior to randomization, 14 trials received post-randomization chemotherapy (5 trials went to both “no chemo and post-randomization chemo” groups)=23</a:t>
            </a:r>
          </a:p>
          <a:p>
            <a:r>
              <a:rPr lang="en-US" dirty="0"/>
              <a:t>RE: </a:t>
            </a:r>
            <a:r>
              <a:rPr lang="en-US" dirty="0" err="1"/>
              <a:t>Premen</a:t>
            </a:r>
            <a:r>
              <a:rPr lang="en-US" dirty="0"/>
              <a:t> before, uncertain after—age significant factor. RR varies by age. &lt;35 0.79; 	35-39 0.81;	 40-44 0.89; 	45-49 0.99, 	50-54 </a:t>
            </a:r>
            <a:r>
              <a:rPr lang="en-US" b="1" dirty="0"/>
              <a:t>+</a:t>
            </a:r>
            <a:r>
              <a:rPr lang="en-US" dirty="0"/>
              <a:t>0.91 (favors no OFS)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12017-CE9E-4039-AE09-2121485C6C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14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MT"/>
              </a:rPr>
              <a:t>Eligibility: </a:t>
            </a:r>
            <a:r>
              <a:rPr lang="en-US" sz="1800" dirty="0"/>
              <a:t>Premenopausal; Age ≤42 at study entry; At least 18 </a:t>
            </a:r>
            <a:r>
              <a:rPr lang="en-US" sz="1800" dirty="0" err="1"/>
              <a:t>mos</a:t>
            </a:r>
            <a:r>
              <a:rPr lang="en-US" sz="1800" dirty="0"/>
              <a:t>, no more 30 </a:t>
            </a:r>
            <a:r>
              <a:rPr lang="en-US" sz="1800" dirty="0" err="1"/>
              <a:t>mos</a:t>
            </a:r>
            <a:r>
              <a:rPr lang="en-US" sz="1800" dirty="0"/>
              <a:t> of prior endocrine therapy for stage I-III HR+BC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12017-CE9E-4039-AE09-2121485C6C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3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Context: Who Cares? In IMPACT Trial, after 2 weeks of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neoadj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endocrine therapy, a reduction in ki67 correlated with recurrence free survival. This has not always been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reproducable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in other studies. Notably, ki67 is one of the “21 genes” in the 21-gene recurrence score and factors heavily into high-risk scores.</a:t>
            </a:r>
          </a:p>
          <a:p>
            <a:endParaRPr lang="en-US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Dowsett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M, Smith IE, Ebbs SR, Dixon JM, Skene A,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A'Hern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R, Salter J,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Detre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S, Hills M, Walsh G; IMPACT Trialists Group. Prognostic value of Ki67 expression after short-term presurgical endocrine therapy for primary breast cancer. J Natl Cancer Inst. 2007 Jan 17;99(2):167-70.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: 10.1093/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jnci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/djk020. PMID: 17228000.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12017-CE9E-4039-AE09-2121485C6C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18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72% of the patient population was ER/PR positive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21EF6-4083-410F-81B0-BEBADA62DE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0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12017-CE9E-4039-AE09-2121485C6C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32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Primary Analysis – Extended Cox model with occurrence of pregnancy as a time-varying covariate</a:t>
            </a:r>
          </a:p>
          <a:p>
            <a:r>
              <a:rPr lang="en-US" dirty="0"/>
              <a:t>Secondary Matched Analysis</a:t>
            </a:r>
          </a:p>
          <a:p>
            <a:endParaRPr lang="en-US" dirty="0"/>
          </a:p>
          <a:p>
            <a:r>
              <a:rPr lang="en-US" dirty="0"/>
              <a:t>No detrimental effect of pregnancy in patients with BRCA mutations after breast cancer and 22% of these patients go on to pregnancy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21EF6-4083-410F-81B0-BEBADA62DE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63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PD-L1 IHC 22C3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*Permission requestion from Fatima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12017-CE9E-4039-AE09-2121485C6C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63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12017-CE9E-4039-AE09-2121485C6C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43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6.8% (n=19) were &gt;75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12017-CE9E-4039-AE09-2121485C6C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15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Context: </a:t>
            </a:r>
          </a:p>
          <a:p>
            <a:r>
              <a:rPr lang="en-US" dirty="0"/>
              <a:t>EBC carries considerable risk of  disease recurrence  (27% to 37% for stage II and 46% to 57% for stage III HR+EBC)</a:t>
            </a:r>
          </a:p>
          <a:p>
            <a:r>
              <a:rPr lang="en-US" dirty="0"/>
              <a:t>1. Iqbal J, et al. JAMA. 2015;313:165-173. </a:t>
            </a:r>
          </a:p>
          <a:p>
            <a:r>
              <a:rPr lang="en-US" dirty="0"/>
              <a:t>2. </a:t>
            </a:r>
            <a:r>
              <a:rPr lang="en-US" dirty="0" err="1"/>
              <a:t>Pistilli</a:t>
            </a:r>
            <a:r>
              <a:rPr lang="en-US" dirty="0"/>
              <a:t> B, et al. Am Soc Clin Oncol Educ Book. 2022;42:1-13. </a:t>
            </a:r>
          </a:p>
          <a:p>
            <a:r>
              <a:rPr lang="en-US" dirty="0"/>
              <a:t>3. Pan H, et al. N Engl J Med. 2017;377:1836-1846.</a:t>
            </a:r>
          </a:p>
          <a:p>
            <a:endParaRPr lang="en-US" dirty="0"/>
          </a:p>
          <a:p>
            <a:r>
              <a:rPr lang="en-US" dirty="0"/>
              <a:t>*Permission received from GH for use of slides</a:t>
            </a:r>
          </a:p>
          <a:p>
            <a:endParaRPr lang="en-US" dirty="0"/>
          </a:p>
          <a:p>
            <a:r>
              <a:rPr lang="en-US" dirty="0"/>
              <a:t>8% have Grade 1 disease (vs. </a:t>
            </a:r>
            <a:r>
              <a:rPr lang="en-US" dirty="0" err="1"/>
              <a:t>MonarchE</a:t>
            </a:r>
            <a:r>
              <a:rPr lang="en-US" dirty="0"/>
              <a:t> 7%) and 12% N0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12017-CE9E-4039-AE09-2121485C6C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25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 risk of invasive disease was reduced by 30.0% for stage II and by 24.5% for stage III  disease with </a:t>
            </a:r>
            <a:r>
              <a:rPr lang="en-US" dirty="0" err="1"/>
              <a:t>ribociclib</a:t>
            </a:r>
            <a:r>
              <a:rPr lang="en-US" dirty="0"/>
              <a:t> plus NSAI vs NSAI alone</a:t>
            </a:r>
          </a:p>
          <a:p>
            <a:r>
              <a:rPr lang="en-US" dirty="0"/>
              <a:t>The risk of invasive disease was reduced by 27.7% for node-negative and by 24.1% for </a:t>
            </a:r>
            <a:r>
              <a:rPr lang="en-US" dirty="0" err="1"/>
              <a:t>nodepositive</a:t>
            </a:r>
            <a:r>
              <a:rPr lang="en-US" dirty="0"/>
              <a:t> disease with </a:t>
            </a:r>
            <a:r>
              <a:rPr lang="en-US" dirty="0" err="1"/>
              <a:t>ribociclib</a:t>
            </a:r>
            <a:r>
              <a:rPr lang="en-US" dirty="0"/>
              <a:t> plus NSAI vs NSAI alone</a:t>
            </a:r>
          </a:p>
          <a:p>
            <a:r>
              <a:rPr lang="en-US" dirty="0"/>
              <a:t>The absolute DDFS benefit with </a:t>
            </a:r>
            <a:r>
              <a:rPr lang="en-US" dirty="0" err="1"/>
              <a:t>ribociclib</a:t>
            </a:r>
            <a:r>
              <a:rPr lang="en-US" dirty="0"/>
              <a:t> plus NSAI was 2.7% at 3 years</a:t>
            </a:r>
          </a:p>
          <a:p>
            <a:r>
              <a:rPr lang="en-US" dirty="0"/>
              <a:t>The risk of distant disease was reduced by 25.1% with </a:t>
            </a:r>
            <a:r>
              <a:rPr lang="en-US" dirty="0" err="1"/>
              <a:t>ribociclib</a:t>
            </a:r>
            <a:r>
              <a:rPr lang="en-US" dirty="0"/>
              <a:t> plus NSAI vs  NSAI alone at the final analysis</a:t>
            </a:r>
          </a:p>
          <a:p>
            <a:endParaRPr lang="en-US" dirty="0"/>
          </a:p>
          <a:p>
            <a:r>
              <a:rPr lang="en-US" sz="1200" dirty="0" err="1"/>
              <a:t>MonarchE</a:t>
            </a:r>
            <a:r>
              <a:rPr lang="en-US" sz="1200" dirty="0"/>
              <a:t> time point comparison: 4·8% difference at 3 years (89·2% [87·9–90·3] vs 84·4% [83·0–85·8]) ***4.3% difference in NATALEE for Stage III or 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12017-CE9E-4039-AE09-2121485C6C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46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Compared with a 2·8% difference at 2 years (92·7% [91·6–93·6] vs 89·9% [88·7–91·0]) and a 4·8% difference at 3 years (89·2% [87·9–90·3] vs 84·4% [83·0–85·8])</a:t>
            </a:r>
          </a:p>
          <a:p>
            <a:endParaRPr lang="en-US" sz="1200" dirty="0"/>
          </a:p>
          <a:p>
            <a:r>
              <a:rPr lang="en-US" sz="1200" dirty="0"/>
              <a:t>30.7-32.1% received tamoxifen alone [with OFS 6.9-8.3%]</a:t>
            </a:r>
          </a:p>
          <a:p>
            <a:r>
              <a:rPr lang="en-US" sz="1200" dirty="0"/>
              <a:t>In the AI arms OFS was given 14.7-13.8%</a:t>
            </a:r>
          </a:p>
          <a:p>
            <a:endParaRPr lang="en-US" sz="1200" dirty="0"/>
          </a:p>
          <a:p>
            <a:r>
              <a:rPr lang="en-US" sz="1200" dirty="0"/>
              <a:t>*Permission received to use from Nadia </a:t>
            </a:r>
            <a:r>
              <a:rPr lang="en-US" sz="1200" dirty="0" err="1"/>
              <a:t>Harbeck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12017-CE9E-4039-AE09-2121485C6C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13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DFS continued to be significantly improved with exemestane + OFS vs tam + OFS (80.5% v 75.9%, ∆ 4.6% absolute improvement, HR 0.79)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42% LN positive—overall cohort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chemotherapy population—SOFT 9%; TEXT 21% LN positive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12017-CE9E-4039-AE09-2121485C6C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96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512017-CE9E-4039-AE09-2121485C6C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74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E1F77-A719-106F-3178-B046BFA95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4C844-DEF8-261B-0C23-D09D7EAC2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AED11-C54A-F58D-4513-B4B3ED35D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7822-5CC0-4329-B7A3-9798008E977E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98CDA-6532-A80D-9D05-024E292A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DD61B-4A62-3B8C-FEC2-2DB6A815E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624-750A-466D-A7CF-D797D1B0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2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2CA6-E6E0-504A-8578-1D4E82871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D2BE76-82DC-BE17-09EB-3DFF30C0BA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FE49F-133F-E0DE-1751-75250D36C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7822-5CC0-4329-B7A3-9798008E977E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6CEEA-91C8-5915-5C81-8D5609358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C7DB9-0822-5112-6D42-4E3DE564B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624-750A-466D-A7CF-D797D1B0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9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1A82B1-A84D-CED1-9493-96024DE32E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64BB02-FBA7-81C4-332F-45955B74E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CC947-6AA1-F02D-7C52-E67DDE7F7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7822-5CC0-4329-B7A3-9798008E977E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43A86-1480-772F-9065-971710E25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08CBD-B20E-BC14-E8FA-CBAAB65DF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624-750A-466D-A7CF-D797D1B0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5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ED63C-D1A9-5B53-DC07-A7EA8C7F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FCDB1-CBC8-16B9-41C3-11C6D696A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14BC2-0AD5-8295-5409-9850BF27B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7822-5CC0-4329-B7A3-9798008E977E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9E6EB-E5B1-4C43-F267-DD966018F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A8B4F-577C-95E1-3394-EA958B85A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624-750A-466D-A7CF-D797D1B0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54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C38E9-0133-0F35-D19F-56F2900A8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827C4-1ABC-BCF2-B395-EB8AC3D4B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E3067-6B71-BA6D-E818-BB7F4B071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7822-5CC0-4329-B7A3-9798008E977E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C927A-2E09-58C0-FB81-BCE4E47E1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6C87E-66C4-02A3-BEB9-A2E56896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624-750A-466D-A7CF-D797D1B0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8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5F0EA-5631-516B-CF4A-37F0349A5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A84DE-4260-D46C-AA35-F84260EF0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692E8-1854-FE62-C091-432AD33FC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5DB66-146A-3BE3-7FCE-ED5A3FC23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7822-5CC0-4329-B7A3-9798008E977E}" type="datetimeFigureOut">
              <a:rPr lang="en-US" smtClean="0"/>
              <a:t>1/8/24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E9A5B-651D-593A-EA3C-AF4D2FF41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35EE4F-712A-D03E-B44A-57D45DFBF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624-750A-466D-A7CF-D797D1B0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53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E7A67-AC2B-D771-8E1C-8DB20A291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B4E3E-BF2B-3E91-68D6-1986AB3D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379BE-5BED-1C7C-8DCB-8534BB635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41834-F8D4-87BA-4D31-C7688F6A6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AACB37-6EFB-E4FE-2E45-30C1D093F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074970-7D6D-8AF4-CCE8-689767E9B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7822-5CC0-4329-B7A3-9798008E977E}" type="datetimeFigureOut">
              <a:rPr lang="en-US" smtClean="0"/>
              <a:t>1/8/24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B201AC-6A33-0038-F126-9BA9478FE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BD7D55-AAC6-B813-21A8-4B787D254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624-750A-466D-A7CF-D797D1B0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0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F8413-5FEB-A466-9338-A1E9580DF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59FD51-5B9E-54BD-EAC3-4127ED29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7822-5CC0-4329-B7A3-9798008E977E}" type="datetimeFigureOut">
              <a:rPr lang="en-US" smtClean="0"/>
              <a:t>1/8/24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C1649-F5D3-F283-79C5-F46525BC5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810725-C725-9584-9FDA-9D4F2277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624-750A-466D-A7CF-D797D1B0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20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8415C1-55FC-5FB6-D0FC-C83F2005D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7822-5CC0-4329-B7A3-9798008E977E}" type="datetimeFigureOut">
              <a:rPr lang="en-US" smtClean="0"/>
              <a:t>1/8/24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7CD858-5B60-9447-E4AF-8B72208A2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FA0DB-0F31-4C5E-989C-CE025A93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624-750A-466D-A7CF-D797D1B0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81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C80DF-061F-49C6-6758-98C2B4A45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6D589-A23A-4053-E7A3-8FBD91B67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0ED23-9C54-488A-E12E-97956EBEC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2098D6-9CEA-8594-DC9E-4A59CB206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7822-5CC0-4329-B7A3-9798008E977E}" type="datetimeFigureOut">
              <a:rPr lang="en-US" smtClean="0"/>
              <a:t>1/8/24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484B8-293F-8952-7C95-0644CDC71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48754-5E05-2F9C-F045-2D3CEEDAE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624-750A-466D-A7CF-D797D1B0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8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BF899-EAAD-DE56-0D0C-2B800FD96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4083FE-3E22-6374-FF0B-EB5674589A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363E3-B5D2-5BA6-8E96-822953187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1D9D1-4F6B-0D26-6104-8AC71D7C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E7822-5CC0-4329-B7A3-9798008E977E}" type="datetimeFigureOut">
              <a:rPr lang="en-US" smtClean="0"/>
              <a:t>1/8/24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ACCA08-F5D4-7DC3-63E1-CC69054C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3557B-D702-1E84-D36D-C93EEB365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FA624-750A-466D-A7CF-D797D1B0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9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70B104-D709-3313-9BB8-94B914F4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5E6A7-1DAF-602B-6119-68BA606DA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DA57F-EEE9-3180-A9C4-171042F622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E7822-5CC0-4329-B7A3-9798008E977E}" type="datetimeFigureOut">
              <a:rPr lang="en-US" smtClean="0"/>
              <a:t>1/8/24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F39AC-4264-FE75-4940-9257D4E0D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A2E4A-1B32-DD6D-B61B-4812F498F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FA624-750A-466D-A7CF-D797D1B006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08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E0B4F-74C5-8AC9-711E-1CE02937B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Current and Emerging Strategies for Early-Stage HR-Positive Breast Cancer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74A9D-1E52-026A-3604-681C61850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10047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Stephanie L. Graff, MD FACP</a:t>
            </a:r>
            <a:endParaRPr lang="en-US" dirty="0"/>
          </a:p>
          <a:p>
            <a:r>
              <a:rPr lang="en-US" dirty="0" err="1"/>
              <a:t>Legoretta</a:t>
            </a:r>
            <a:r>
              <a:rPr lang="en-US" dirty="0"/>
              <a:t> Cancer Center at Brown University</a:t>
            </a:r>
          </a:p>
          <a:p>
            <a:r>
              <a:rPr lang="en-US" dirty="0"/>
              <a:t>Lifespan Cancer Institute</a:t>
            </a:r>
          </a:p>
          <a:p>
            <a:r>
              <a:rPr lang="en-US" dirty="0"/>
              <a:t>Providence, Rhode Island</a:t>
            </a:r>
          </a:p>
        </p:txBody>
      </p:sp>
    </p:spTree>
    <p:extLst>
      <p:ext uri="{BB962C8B-B14F-4D97-AF65-F5344CB8AC3E}">
        <p14:creationId xmlns:p14="http://schemas.microsoft.com/office/powerpoint/2010/main" val="1423622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5373F4E-A8F1-974F-12DC-A8C5A4B5B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05" t="19064" r="23454" b="10248"/>
          <a:stretch/>
        </p:blipFill>
        <p:spPr>
          <a:xfrm>
            <a:off x="339717" y="1613677"/>
            <a:ext cx="7456753" cy="51038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111001-ABEC-7D36-581D-E2ECA0CBAF86}"/>
              </a:ext>
            </a:extLst>
          </p:cNvPr>
          <p:cNvSpPr txBox="1"/>
          <p:nvPr/>
        </p:nvSpPr>
        <p:spPr>
          <a:xfrm>
            <a:off x="7940842" y="6176963"/>
            <a:ext cx="39568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Pagani O et al. Adjuvant exemestane with ovarian suppression in premenopausal breast cancer: Long-term follow-up of the combined TEXT and SOFT trials. J Clin Oncol 2023;41(7):1376-82</a:t>
            </a:r>
            <a:endParaRPr lang="en-US" sz="9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393744-1AFD-5E13-8422-538A0437CA4B}"/>
              </a:ext>
            </a:extLst>
          </p:cNvPr>
          <p:cNvSpPr/>
          <p:nvPr/>
        </p:nvSpPr>
        <p:spPr>
          <a:xfrm flipV="1">
            <a:off x="339717" y="3448249"/>
            <a:ext cx="7456753" cy="5753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451BF-8754-5768-68C1-B1F53424A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842" y="2077862"/>
            <a:ext cx="3734602" cy="1351138"/>
          </a:xfrm>
          <a:ln>
            <a:solidFill>
              <a:srgbClr val="00B050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Women with HER2-negative BC with high-risk clinicopathologic characteristics experienced the greatest absolute improvements in 12-year OS when treated with exemestane + OFS vs Tam + OFS, ranging 4.0% to 5.5%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6E4DEB-A83A-76FC-7044-2C48E1D05CE0}"/>
              </a:ext>
            </a:extLst>
          </p:cNvPr>
          <p:cNvSpPr/>
          <p:nvPr/>
        </p:nvSpPr>
        <p:spPr>
          <a:xfrm>
            <a:off x="339717" y="2656572"/>
            <a:ext cx="7456753" cy="77242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47DA2-AB12-A7D0-1CA6-EA1B84F4872D}"/>
              </a:ext>
            </a:extLst>
          </p:cNvPr>
          <p:cNvSpPr txBox="1"/>
          <p:nvPr/>
        </p:nvSpPr>
        <p:spPr>
          <a:xfrm>
            <a:off x="7940842" y="3544201"/>
            <a:ext cx="3734602" cy="8506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 patients with HER2-positive disease, outcomes continued to favor tamoxifen 1 OFS versus exemestane 1 OFS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5B082F-D6FE-5833-2416-173ADD5C5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96996"/>
          </a:xfrm>
        </p:spPr>
        <p:txBody>
          <a:bodyPr>
            <a:noAutofit/>
          </a:bodyPr>
          <a:lstStyle/>
          <a:p>
            <a:r>
              <a:rPr lang="en-US" sz="3200" dirty="0"/>
              <a:t>Adjuvant Exemestane With Ovarian Suppression in Premenopausal Breast Cancer: Long-Term Follow-Up of the Combined TEXT and SOFT Trials (Pagani, JCO)</a:t>
            </a:r>
          </a:p>
        </p:txBody>
      </p:sp>
    </p:spTree>
    <p:extLst>
      <p:ext uri="{BB962C8B-B14F-4D97-AF65-F5344CB8AC3E}">
        <p14:creationId xmlns:p14="http://schemas.microsoft.com/office/powerpoint/2010/main" val="4025326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EB295-4B2F-DB1C-B819-8583312E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Effects of ovarian ablation or suppression on breast cancer recurrence and survival: Patient-level meta-analysis of 14,999 pre-menopausal women in 25 randomized trials. EBCTCG Meta Analysis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0DA2BE-AD3D-7E70-AAFB-D7D6BD30B1F3}"/>
              </a:ext>
            </a:extLst>
          </p:cNvPr>
          <p:cNvSpPr txBox="1"/>
          <p:nvPr/>
        </p:nvSpPr>
        <p:spPr>
          <a:xfrm>
            <a:off x="6237170" y="6308209"/>
            <a:ext cx="571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Gray RG et al. Effects of ovarian ablation or suppression on breast cancer recurrence and survival: Patient-level meta-analysis of 14,993 pre-menopausal women in 25 randomized trials. ASCO 2023;Abstract 503.</a:t>
            </a:r>
            <a:endParaRPr lang="en-US" sz="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3B2BE1-53EC-8C47-329F-34D8898F0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6" y="1887888"/>
            <a:ext cx="5640404" cy="317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BD5372-7CC6-82DF-2E77-59FC84C3F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620" y="1961760"/>
            <a:ext cx="5509537" cy="3098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84EC86-B583-9C79-7799-54B2376C63B2}"/>
              </a:ext>
            </a:extLst>
          </p:cNvPr>
          <p:cNvSpPr txBox="1"/>
          <p:nvPr/>
        </p:nvSpPr>
        <p:spPr>
          <a:xfrm>
            <a:off x="838201" y="5097552"/>
            <a:ext cx="2213008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OFS reduced risk of recurrence by 29%, or absolute gain of 9.8%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DB8D7-BF4F-5444-F13C-B6BDC04016A7}"/>
              </a:ext>
            </a:extLst>
          </p:cNvPr>
          <p:cNvSpPr txBox="1"/>
          <p:nvPr/>
        </p:nvSpPr>
        <p:spPr>
          <a:xfrm>
            <a:off x="3657600" y="5128330"/>
            <a:ext cx="2070632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Subgroup analysis by age suggests benefit of OFS correlates w/age:</a:t>
            </a:r>
          </a:p>
          <a:p>
            <a:pPr marL="137160" lvl="1"/>
            <a:r>
              <a:rPr lang="en-US" sz="1400" dirty="0"/>
              <a:t>RR 0.79 &lt;35 years </a:t>
            </a:r>
          </a:p>
          <a:p>
            <a:pPr marL="137160" lvl="1"/>
            <a:r>
              <a:rPr lang="en-US" sz="1400" dirty="0"/>
              <a:t>RR 0.89 40-44 years </a:t>
            </a:r>
          </a:p>
          <a:p>
            <a:pPr marL="137160" lvl="1"/>
            <a:r>
              <a:rPr lang="en-US" sz="1400" dirty="0"/>
              <a:t>RR 0.99 45-49 years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1096BF-D3AF-E307-9F17-21D754D96E59}"/>
              </a:ext>
            </a:extLst>
          </p:cNvPr>
          <p:cNvSpPr txBox="1"/>
          <p:nvPr/>
        </p:nvSpPr>
        <p:spPr>
          <a:xfrm>
            <a:off x="6237170" y="5189885"/>
            <a:ext cx="5342021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The magnitude of benefit for OFS was greatest for those age &lt;45 (34% RR, 10.9% 15 </a:t>
            </a:r>
            <a:r>
              <a:rPr lang="en-US" sz="1400" dirty="0" err="1"/>
              <a:t>yr</a:t>
            </a:r>
            <a:r>
              <a:rPr lang="en-US" sz="1400" dirty="0"/>
              <a:t> gain), but women age 45-54 also benefitted (18% RR, 7.5% 15 </a:t>
            </a:r>
            <a:r>
              <a:rPr lang="en-US" sz="1400" dirty="0" err="1"/>
              <a:t>yr</a:t>
            </a:r>
            <a:r>
              <a:rPr lang="en-US" sz="1400" dirty="0"/>
              <a:t> gain)</a:t>
            </a:r>
          </a:p>
        </p:txBody>
      </p:sp>
    </p:spTree>
    <p:extLst>
      <p:ext uri="{BB962C8B-B14F-4D97-AF65-F5344CB8AC3E}">
        <p14:creationId xmlns:p14="http://schemas.microsoft.com/office/powerpoint/2010/main" val="746526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EB295-4B2F-DB1C-B819-8583312E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Effects of ovarian ablation or suppression on breast cancer recurrence and survival: Patient-level meta-analysis of 14,999 pre-menopausal women in 25 randomized trials. EBCTCG Meta Analysis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0DA2BE-AD3D-7E70-AAFB-D7D6BD30B1F3}"/>
              </a:ext>
            </a:extLst>
          </p:cNvPr>
          <p:cNvSpPr txBox="1"/>
          <p:nvPr/>
        </p:nvSpPr>
        <p:spPr>
          <a:xfrm>
            <a:off x="5848293" y="630820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Gray RG et al. Effects of ovarian ablation or suppression on breast cancer recurrence and survival: Patient-level meta-analysis of 14,993 pre-menopausal women in 25 randomized trials. ASCO 2023;Abstract 503.</a:t>
            </a:r>
            <a:endParaRPr lang="en-US" sz="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D9451-9F62-30A0-D7A9-E6636444D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747" y="1784698"/>
            <a:ext cx="5846895" cy="3288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C6ECE3-145C-0368-C7E9-FA83D5A02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55" y="1868280"/>
            <a:ext cx="5698292" cy="32050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5137CB-56B8-E94B-A064-F20A4BC6157D}"/>
              </a:ext>
            </a:extLst>
          </p:cNvPr>
          <p:cNvSpPr txBox="1"/>
          <p:nvPr/>
        </p:nvSpPr>
        <p:spPr>
          <a:xfrm>
            <a:off x="425308" y="5156884"/>
            <a:ext cx="5450585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OFS results in a reduction in breast cancer mortality, without an increase in death without recurrence or excess in all cause mortality, reducing concerns about secondary health risks of OFS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053A91-9E09-4BEB-06A7-078E9AC52E13}"/>
              </a:ext>
            </a:extLst>
          </p:cNvPr>
          <p:cNvSpPr txBox="1"/>
          <p:nvPr/>
        </p:nvSpPr>
        <p:spPr>
          <a:xfrm>
            <a:off x="6389378" y="5156884"/>
            <a:ext cx="5184808" cy="7386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RR reduction in patients w/node negative and node positive disease was similar (30% and 28%, respectively) with smaller 15-year gains in N0 (7.9%) vs N+ (11.9%) proportional to risk of disease recurrence</a:t>
            </a:r>
          </a:p>
        </p:txBody>
      </p:sp>
    </p:spTree>
    <p:extLst>
      <p:ext uri="{BB962C8B-B14F-4D97-AF65-F5344CB8AC3E}">
        <p14:creationId xmlns:p14="http://schemas.microsoft.com/office/powerpoint/2010/main" val="7022451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C466E1-96C8-2EE6-CDA2-EB0CBF796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0" t="34369" r="50000" b="8859"/>
          <a:stretch/>
        </p:blipFill>
        <p:spPr>
          <a:xfrm>
            <a:off x="3511277" y="1596245"/>
            <a:ext cx="3447111" cy="331263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55148C8-37F4-35AA-0DB7-54AFD47FE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5"/>
            <a:ext cx="10734429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Pregnancy Outcome and Safety of Interrupting Therapy</a:t>
            </a:r>
            <a:br>
              <a:rPr lang="en-US" sz="3200" dirty="0"/>
            </a:br>
            <a:r>
              <a:rPr lang="en-US" sz="3200" dirty="0"/>
              <a:t>for women with endocrine </a:t>
            </a:r>
            <a:r>
              <a:rPr lang="en-US" sz="3200" dirty="0" err="1"/>
              <a:t>responsIVE</a:t>
            </a:r>
            <a:r>
              <a:rPr lang="en-US" sz="3200" dirty="0"/>
              <a:t> breast cancer (POSITIVE)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0F5CF8-BD88-3D5F-27F0-15E756FDAEE2}"/>
              </a:ext>
            </a:extLst>
          </p:cNvPr>
          <p:cNvSpPr txBox="1"/>
          <p:nvPr/>
        </p:nvSpPr>
        <p:spPr>
          <a:xfrm>
            <a:off x="6097398" y="632052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Partridge AH et al. Interrupting endocrine therapy to attempt pregnancy after breast cancer. N Engl J Med 2023;388(18):1645-56</a:t>
            </a:r>
            <a:endParaRPr lang="en-US" sz="90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7EF6CF-A7CE-EFC3-AED9-4A623DA6F704}"/>
              </a:ext>
            </a:extLst>
          </p:cNvPr>
          <p:cNvSpPr txBox="1">
            <a:spLocks/>
          </p:cNvSpPr>
          <p:nvPr/>
        </p:nvSpPr>
        <p:spPr>
          <a:xfrm>
            <a:off x="513008" y="3403491"/>
            <a:ext cx="19830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Protocol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AC89A688-A342-A07D-DCF7-A9400D5889DF}"/>
              </a:ext>
            </a:extLst>
          </p:cNvPr>
          <p:cNvSpPr txBox="1">
            <a:spLocks/>
          </p:cNvSpPr>
          <p:nvPr/>
        </p:nvSpPr>
        <p:spPr>
          <a:xfrm>
            <a:off x="371371" y="4229876"/>
            <a:ext cx="3017520" cy="1923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Planned ET interruption w/in 1 month of enrollment</a:t>
            </a:r>
          </a:p>
          <a:p>
            <a:r>
              <a:rPr lang="en-US" dirty="0"/>
              <a:t>Up to 2 years to attempt to pregnancy, conceive, deliver, and breast feed including a 3 month wash out</a:t>
            </a:r>
          </a:p>
          <a:p>
            <a:r>
              <a:rPr lang="en-US" dirty="0"/>
              <a:t>If no pregnancy by 1 year, fertility assessment strongly encouraged</a:t>
            </a:r>
          </a:p>
          <a:p>
            <a:r>
              <a:rPr lang="en-US" dirty="0"/>
              <a:t>Resume ET after 2 years 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27FD511F-19C1-4F84-1DC0-C672C2C819F1}"/>
              </a:ext>
            </a:extLst>
          </p:cNvPr>
          <p:cNvSpPr txBox="1">
            <a:spLocks/>
          </p:cNvSpPr>
          <p:nvPr/>
        </p:nvSpPr>
        <p:spPr>
          <a:xfrm>
            <a:off x="516830" y="1369198"/>
            <a:ext cx="197926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Enrolled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B454DC86-A13A-2105-01B9-FF852720CA26}"/>
              </a:ext>
            </a:extLst>
          </p:cNvPr>
          <p:cNvSpPr txBox="1">
            <a:spLocks/>
          </p:cNvSpPr>
          <p:nvPr/>
        </p:nvSpPr>
        <p:spPr>
          <a:xfrm>
            <a:off x="371371" y="2239942"/>
            <a:ext cx="3017520" cy="1531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/>
              <a:t>Median Age: 37 </a:t>
            </a:r>
            <a:r>
              <a:rPr lang="en-US" sz="1400" dirty="0" err="1"/>
              <a:t>yrs</a:t>
            </a:r>
            <a:r>
              <a:rPr lang="en-US" sz="14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dirty="0"/>
              <a:t>     34% &lt;35 </a:t>
            </a:r>
            <a:r>
              <a:rPr lang="en-US" sz="1400" dirty="0" err="1"/>
              <a:t>yrs</a:t>
            </a:r>
            <a:r>
              <a:rPr lang="en-US" sz="1400" dirty="0"/>
              <a:t>;  23% 40-42 </a:t>
            </a:r>
            <a:r>
              <a:rPr lang="en-US" sz="1400" dirty="0" err="1"/>
              <a:t>yrs</a:t>
            </a:r>
            <a:endParaRPr lang="en-US" sz="1400" dirty="0"/>
          </a:p>
          <a:p>
            <a:pPr>
              <a:spcBef>
                <a:spcPts val="0"/>
              </a:spcBef>
            </a:pPr>
            <a:r>
              <a:rPr lang="en-US" sz="1400" dirty="0"/>
              <a:t>75% had not had a prior birth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Stage III disease: 6% (n=31) 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42% TAM, 36% TAM + OFS, 16% AI + OFS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62% prior chemotherapy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A8D249-D19E-3BFE-9A32-FCC53262BF5F}"/>
              </a:ext>
            </a:extLst>
          </p:cNvPr>
          <p:cNvSpPr txBox="1"/>
          <p:nvPr/>
        </p:nvSpPr>
        <p:spPr>
          <a:xfrm>
            <a:off x="3635303" y="5191828"/>
            <a:ext cx="81352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ArialMT"/>
              </a:rPr>
              <a:t>368 (74%) of 497 women had at least one pregnancy (70% within 2 years) for a total of 507 pregnancies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solidFill>
                  <a:srgbClr val="000000"/>
                </a:solidFill>
                <a:latin typeface="ArialMT"/>
              </a:rPr>
              <a:t>317 had at least one live birth (64% of all women, 86% of those who became pregnant)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0" i="0" u="none" strike="noStrike" baseline="0" dirty="0">
                <a:latin typeface="ArialMT"/>
              </a:rPr>
              <a:t>11% of pregnancies</a:t>
            </a:r>
            <a:r>
              <a:rPr lang="en-US" sz="1400" b="0" i="0" u="none" strike="noStrike" baseline="0" dirty="0">
                <a:solidFill>
                  <a:srgbClr val="000000"/>
                </a:solidFill>
                <a:latin typeface="ArialMT"/>
              </a:rPr>
              <a:t> experienced complications; Birth defects were low (2%)</a:t>
            </a: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0ABF42-B0CA-E250-1580-7508FA97B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37" t="22248" r="50658" b="20887"/>
          <a:stretch/>
        </p:blipFill>
        <p:spPr>
          <a:xfrm>
            <a:off x="7298371" y="1603710"/>
            <a:ext cx="3447111" cy="3413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C6FEA1-FF31-AAD7-C5E8-DCAC6B38EB22}"/>
              </a:ext>
            </a:extLst>
          </p:cNvPr>
          <p:cNvSpPr txBox="1"/>
          <p:nvPr/>
        </p:nvSpPr>
        <p:spPr>
          <a:xfrm>
            <a:off x="10867868" y="2266851"/>
            <a:ext cx="1173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4.5% 3-year risk distant recurrence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B75C96-987E-D3BD-BFE1-3A582264B62D}"/>
              </a:ext>
            </a:extLst>
          </p:cNvPr>
          <p:cNvSpPr txBox="1"/>
          <p:nvPr/>
        </p:nvSpPr>
        <p:spPr>
          <a:xfrm>
            <a:off x="6825433" y="2062870"/>
            <a:ext cx="121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8.9% 3-year risk breast cancer recurrence</a:t>
            </a:r>
          </a:p>
        </p:txBody>
      </p:sp>
    </p:spTree>
    <p:extLst>
      <p:ext uri="{BB962C8B-B14F-4D97-AF65-F5344CB8AC3E}">
        <p14:creationId xmlns:p14="http://schemas.microsoft.com/office/powerpoint/2010/main" val="1717739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46391-2914-2F96-20BD-C16721A58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SERENA-3: A 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randomized pre-surgical window of opportunity study assessing dose and duration of </a:t>
            </a:r>
            <a:r>
              <a:rPr lang="en-US" sz="2800" kern="1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camizestrant</a:t>
            </a:r>
            <a:r>
              <a:rPr lang="en-US" sz="28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treatment in post-menopausal women with ER-positive, HER2-negative primary breast cancer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E3881-56C9-4163-F884-55D2DDFDA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2757" y="2608446"/>
            <a:ext cx="2084672" cy="3568517"/>
          </a:xfrm>
        </p:spPr>
        <p:txBody>
          <a:bodyPr>
            <a:normAutofit/>
          </a:bodyPr>
          <a:lstStyle/>
          <a:p>
            <a:r>
              <a:rPr lang="en-US" sz="2000" dirty="0"/>
              <a:t>92.6% Ductal </a:t>
            </a:r>
          </a:p>
          <a:p>
            <a:r>
              <a:rPr lang="en-US" sz="2000" dirty="0"/>
              <a:t>Stage I (34.8%) or Stage II (57.8%) </a:t>
            </a:r>
          </a:p>
          <a:p>
            <a:r>
              <a:rPr lang="en-US" sz="2000" dirty="0"/>
              <a:t>Mostly G2 (66.7%)</a:t>
            </a:r>
          </a:p>
          <a:p>
            <a:r>
              <a:rPr lang="en-US" sz="2000" dirty="0"/>
              <a:t>N0 (69.6%) or N1 (26.7%)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EA22B4-741A-3D8A-87EE-A3020E3D2614}"/>
              </a:ext>
            </a:extLst>
          </p:cNvPr>
          <p:cNvSpPr txBox="1"/>
          <p:nvPr/>
        </p:nvSpPr>
        <p:spPr>
          <a:xfrm>
            <a:off x="5868475" y="6176963"/>
            <a:ext cx="609460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Robertson J et al. SERENA-3: A randomized pre-surgical window of opportunity study assessing dose and duration of </a:t>
            </a:r>
            <a:r>
              <a:rPr lang="en-US" sz="9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camizestrant</a:t>
            </a: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treatment in post-menopausal women with ER-positive, HER2-negative primary breast cancer. San Antonio Breast Cancer Symposium 2023;Abstract RF01-01. </a:t>
            </a:r>
            <a:endParaRPr lang="en-US" sz="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21E5C3-A0E7-F3A7-3A9B-26072C001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1" t="20163" r="7829" b="10432"/>
          <a:stretch/>
        </p:blipFill>
        <p:spPr>
          <a:xfrm>
            <a:off x="674571" y="2102644"/>
            <a:ext cx="8694493" cy="3789714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70722F93-97F3-4064-9582-EE1798E4471D}"/>
              </a:ext>
            </a:extLst>
          </p:cNvPr>
          <p:cNvSpPr txBox="1">
            <a:spLocks/>
          </p:cNvSpPr>
          <p:nvPr/>
        </p:nvSpPr>
        <p:spPr>
          <a:xfrm>
            <a:off x="9432757" y="1690688"/>
            <a:ext cx="1979266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Enrolled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4A4EA5-D524-278A-EE3F-BB27085C622E}"/>
              </a:ext>
            </a:extLst>
          </p:cNvPr>
          <p:cNvSpPr/>
          <p:nvPr/>
        </p:nvSpPr>
        <p:spPr>
          <a:xfrm>
            <a:off x="5303520" y="1898899"/>
            <a:ext cx="3683590" cy="13255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42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6383D4-70BF-66A4-ABDF-010FCC396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05" t="33057" r="52158" b="17243"/>
          <a:stretch/>
        </p:blipFill>
        <p:spPr>
          <a:xfrm>
            <a:off x="265094" y="1635143"/>
            <a:ext cx="4417995" cy="32822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75EE42-200C-3764-DC33-601E5171088D}"/>
              </a:ext>
            </a:extLst>
          </p:cNvPr>
          <p:cNvSpPr txBox="1"/>
          <p:nvPr/>
        </p:nvSpPr>
        <p:spPr>
          <a:xfrm>
            <a:off x="385812" y="4943164"/>
            <a:ext cx="4176561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Camizestrant</a:t>
            </a:r>
            <a:r>
              <a:rPr lang="en-US" sz="1600" dirty="0"/>
              <a:t> effectively degrades ER</a:t>
            </a:r>
            <a:r>
              <a:rPr lang="el-GR" sz="1600" dirty="0"/>
              <a:t>α</a:t>
            </a:r>
            <a:r>
              <a:rPr lang="en-US" sz="1600" dirty="0"/>
              <a:t> on treatment across stages, treatment doses &amp; duration of exposure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23FE20-5172-0682-1082-7DE6E27C6E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89" t="33434" r="14421" b="22537"/>
          <a:stretch/>
        </p:blipFill>
        <p:spPr>
          <a:xfrm>
            <a:off x="4803807" y="1770017"/>
            <a:ext cx="6465582" cy="30662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5651F8-1F03-CADF-5E75-23414F5B7FF4}"/>
              </a:ext>
            </a:extLst>
          </p:cNvPr>
          <p:cNvSpPr txBox="1"/>
          <p:nvPr/>
        </p:nvSpPr>
        <p:spPr>
          <a:xfrm>
            <a:off x="4803807" y="4940831"/>
            <a:ext cx="6390374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After 5-7 days of exposure, ki-67 is reduced; more effectively at 150 and 300 mg than at 75 mg. After 12-15 days of exposure, ki-67 reduced ~82% for both 75 and 150 mg doses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E83A51D-9E20-9F32-6A37-3EE6FA5240E7}"/>
              </a:ext>
            </a:extLst>
          </p:cNvPr>
          <p:cNvSpPr txBox="1">
            <a:spLocks/>
          </p:cNvSpPr>
          <p:nvPr/>
        </p:nvSpPr>
        <p:spPr>
          <a:xfrm>
            <a:off x="385812" y="3095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SERENA-3: A randomized pre-surgical window of opportunity study assessing dose and duration of </a:t>
            </a:r>
            <a:r>
              <a:rPr lang="en-US" sz="2800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camizestrant</a:t>
            </a:r>
            <a:r>
              <a:rPr lang="en-US" sz="2800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treatment in post-menopausal women with ER-positive, HER2-negative primary breast cancer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90E5CA-B0B4-599B-891B-5C681ED7A0E4}"/>
              </a:ext>
            </a:extLst>
          </p:cNvPr>
          <p:cNvSpPr txBox="1"/>
          <p:nvPr/>
        </p:nvSpPr>
        <p:spPr>
          <a:xfrm>
            <a:off x="5906976" y="6253535"/>
            <a:ext cx="609460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Robertson J et al. SERENA-3: A randomized pre-surgical window of opportunity study assessing dose and duration of </a:t>
            </a:r>
            <a:r>
              <a:rPr lang="en-US" sz="9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camizestrant</a:t>
            </a: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treatment in post-menopausal women with ER-positive, HER2-negative primary breast cancer. San Antonio Breast Cancer Symposium 2023;Abstract RF01-01. </a:t>
            </a:r>
            <a:endParaRPr lang="en-US" sz="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92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C6B8C-68AC-9839-7677-6E2A0F0E1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Phase III study of adjuvant ado-trastuzumab emtansine vs trastuzumab for residual invasive HER2-positive early breast cancer after neoadjuvant chemotherapy and HER2-targeted therapy: KATHERINE final IDFS and updated OS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946F5-4F03-2BB8-C88C-83DBF0F9A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15" y="4166131"/>
            <a:ext cx="4792116" cy="209591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Median Follow up 8.4 years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72% of patient population was </a:t>
            </a:r>
            <a:r>
              <a:rPr lang="en-US" sz="1600" b="1" dirty="0"/>
              <a:t>HR+</a:t>
            </a:r>
            <a:r>
              <a:rPr lang="en-US" sz="1600" dirty="0"/>
              <a:t> and HER2+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IDFS 80.8% vs 67.1% (∆ 13.7%). HR = 0.54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For </a:t>
            </a:r>
            <a:r>
              <a:rPr lang="en-US" sz="1600" b="1" dirty="0"/>
              <a:t>HR+</a:t>
            </a:r>
            <a:r>
              <a:rPr lang="en-US" sz="1600" dirty="0"/>
              <a:t> cohort, IDFS HR = 0.52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Absolute OS benefit of 4.7 % at 7 years (89.1% vs 84.4%; HR 0.66)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/>
              <a:t>Small reduction in risk of CNS recurrence (7.0% vs 5.1%)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720F7E-A02E-88EB-01D6-EFD37507C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10" t="41088" r="14362" b="17278"/>
          <a:stretch/>
        </p:blipFill>
        <p:spPr>
          <a:xfrm>
            <a:off x="200636" y="2019227"/>
            <a:ext cx="4792117" cy="1947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F0A084-B6FB-DC89-E13D-3E24D2BADF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17" t="35947" r="13646" b="16575"/>
          <a:stretch/>
        </p:blipFill>
        <p:spPr>
          <a:xfrm>
            <a:off x="5233564" y="1545135"/>
            <a:ext cx="5896272" cy="2667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D110B6-F190-BEEF-C604-4B511E9EC7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16" t="35107" r="12959" b="22936"/>
          <a:stretch/>
        </p:blipFill>
        <p:spPr>
          <a:xfrm>
            <a:off x="5227442" y="4253683"/>
            <a:ext cx="4835320" cy="19107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12CF6C-5EBF-5FBB-3C91-1E8B1F9D1652}"/>
              </a:ext>
            </a:extLst>
          </p:cNvPr>
          <p:cNvSpPr txBox="1"/>
          <p:nvPr/>
        </p:nvSpPr>
        <p:spPr>
          <a:xfrm>
            <a:off x="5631110" y="6262042"/>
            <a:ext cx="609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Phase III study of adjuvant ado-trastuzumab emtansine vs trastuzumab for residual invasive HER2-positive early breast cancer after neoadjuvant chemotherapy and HER2-targeted therapy: KATHERINE final IDFS and updated OS analysis. </a:t>
            </a:r>
            <a:r>
              <a:rPr lang="en-US" sz="800" dirty="0" err="1"/>
              <a:t>Loibl</a:t>
            </a:r>
            <a:r>
              <a:rPr lang="en-US" sz="800" dirty="0"/>
              <a:t> S, Mano MS, </a:t>
            </a:r>
            <a:r>
              <a:rPr lang="en-US" sz="800" dirty="0" err="1"/>
              <a:t>Untch</a:t>
            </a:r>
            <a:r>
              <a:rPr lang="en-US" sz="800" dirty="0"/>
              <a:t> M, Huang CS, </a:t>
            </a:r>
            <a:r>
              <a:rPr lang="en-US" sz="800" dirty="0" err="1"/>
              <a:t>Mamounas</a:t>
            </a:r>
            <a:r>
              <a:rPr lang="en-US" sz="800" dirty="0"/>
              <a:t> EP, </a:t>
            </a:r>
            <a:r>
              <a:rPr lang="en-US" sz="800" dirty="0" err="1"/>
              <a:t>Wolmark</a:t>
            </a:r>
            <a:r>
              <a:rPr lang="en-US" sz="800" dirty="0"/>
              <a:t> N, Knott A, Siddiqui A, Boulet T, </a:t>
            </a:r>
            <a:r>
              <a:rPr lang="en-US" sz="800" dirty="0" err="1"/>
              <a:t>Nyawira</a:t>
            </a:r>
            <a:r>
              <a:rPr lang="en-US" sz="800" dirty="0"/>
              <a:t> B, </a:t>
            </a:r>
            <a:r>
              <a:rPr lang="en-US" sz="800" dirty="0" err="1"/>
              <a:t>Restuccia</a:t>
            </a:r>
            <a:r>
              <a:rPr lang="en-US" sz="800" dirty="0"/>
              <a:t> E, Geyer CE. SABCS 2023 </a:t>
            </a:r>
          </a:p>
        </p:txBody>
      </p:sp>
    </p:spTree>
    <p:extLst>
      <p:ext uri="{BB962C8B-B14F-4D97-AF65-F5344CB8AC3E}">
        <p14:creationId xmlns:p14="http://schemas.microsoft.com/office/powerpoint/2010/main" val="1771180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D63EC-3569-2910-67E4-A4ECA3577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599" cy="1325563"/>
          </a:xfrm>
        </p:spPr>
        <p:txBody>
          <a:bodyPr>
            <a:noAutofit/>
          </a:bodyPr>
          <a:lstStyle/>
          <a:p>
            <a:r>
              <a:rPr lang="en-US" sz="3600" dirty="0"/>
              <a:t>Pregnancy after Breast Cancer in Young Women with </a:t>
            </a:r>
            <a:br>
              <a:rPr lang="en-US" sz="3600" dirty="0"/>
            </a:br>
            <a:r>
              <a:rPr lang="en-US" sz="3600" dirty="0"/>
              <a:t>Germline BRCA Pathogenic Variants: Results from an </a:t>
            </a:r>
            <a:br>
              <a:rPr lang="en-US" sz="3600" dirty="0"/>
            </a:br>
            <a:r>
              <a:rPr lang="en-US" sz="3600" dirty="0"/>
              <a:t>International Cohort 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0478D-1DC6-B9AF-40EE-2909856C8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385" y="2165409"/>
            <a:ext cx="5686586" cy="410019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International multicenter retrospective cohort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Stage I-III breast cancer diagnosed 1/2000 - 12/2020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Age &lt;40 at diagnosis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Known gBRCA1/BRCA2 mutation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Included 5,457 patients with matching cohort—4732 with pregnancy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Pregnancy occurred more in TNBC, LN negative, younger patients (median age 30)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/>
              <a:t>22% Cumulative incidence of pregnancy at 10 years 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dirty="0"/>
              <a:t>Lower in HR+  18% vs 26%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r>
              <a:rPr lang="en-US" sz="1800" dirty="0"/>
              <a:t>Median time BC to conception longer in HR+ 4.3 years vs 3.2 years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dirty="0"/>
              <a:t>No significant difference in pregnancy outcomes as compared to the general population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4E928-004B-8187-EDBC-42A8F9D87125}"/>
              </a:ext>
            </a:extLst>
          </p:cNvPr>
          <p:cNvSpPr txBox="1"/>
          <p:nvPr/>
        </p:nvSpPr>
        <p:spPr>
          <a:xfrm>
            <a:off x="6524786" y="6325814"/>
            <a:ext cx="4277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 err="1">
                <a:solidFill>
                  <a:srgbClr val="212121"/>
                </a:solidFill>
                <a:effectLst/>
                <a:latin typeface="BlinkMacSystemFont"/>
              </a:rPr>
              <a:t>Lambertini</a:t>
            </a:r>
            <a:r>
              <a:rPr lang="en-US" sz="900" b="0" i="0" dirty="0">
                <a:solidFill>
                  <a:srgbClr val="212121"/>
                </a:solidFill>
                <a:effectLst/>
                <a:latin typeface="BlinkMacSystemFont"/>
              </a:rPr>
              <a:t> M, et al. Pregnancy After Breast Cancer in Young BRCA Carriers: An International Hospital-Based Cohort Study. JAMA. 2024 Jan 2;331(1):49-59. </a:t>
            </a:r>
            <a:endParaRPr lang="en-US" sz="9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C137C4-F02B-1DD4-EB83-42417CB7BB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7205" t="23685" r="5804" b="27006"/>
          <a:stretch/>
        </p:blipFill>
        <p:spPr>
          <a:xfrm>
            <a:off x="6524786" y="1869897"/>
            <a:ext cx="5586095" cy="41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43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1D43E-3ADB-B4DE-65B6-DE1C62351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661599"/>
            <a:ext cx="10515600" cy="1196401"/>
          </a:xfrm>
        </p:spPr>
        <p:txBody>
          <a:bodyPr>
            <a:normAutofit/>
          </a:bodyPr>
          <a:lstStyle/>
          <a:p>
            <a:r>
              <a:rPr lang="en-US" sz="2000" dirty="0"/>
              <a:t>While pregnancy seemed to offer a protective effect for HR-negative breast cancer (HR 0.76 95%CI 0.60-0.95), there was no effect in HR+BC (HR 1.30, 95%CI 0.95-1.76)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4618B8-B68E-C6CB-B19F-04E497CE78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229" t="30656" r="5391" b="20453"/>
          <a:stretch/>
        </p:blipFill>
        <p:spPr>
          <a:xfrm>
            <a:off x="838200" y="1690687"/>
            <a:ext cx="10637135" cy="39709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9F5E376-131C-A617-5474-2B9D123A3E5D}"/>
              </a:ext>
            </a:extLst>
          </p:cNvPr>
          <p:cNvSpPr txBox="1">
            <a:spLocks/>
          </p:cNvSpPr>
          <p:nvPr/>
        </p:nvSpPr>
        <p:spPr>
          <a:xfrm>
            <a:off x="916021" y="322241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Pregnancy after Breast Cancer in Young Women with </a:t>
            </a:r>
            <a:br>
              <a:rPr lang="en-US" sz="3200" dirty="0"/>
            </a:br>
            <a:r>
              <a:rPr lang="en-US" sz="3200" dirty="0"/>
              <a:t>Germline BRCA Pathogenic Variants: Results from an </a:t>
            </a:r>
            <a:br>
              <a:rPr lang="en-US" sz="3200" dirty="0"/>
            </a:br>
            <a:r>
              <a:rPr lang="en-US" sz="3200" dirty="0"/>
              <a:t>International Cohort Study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80FFAE-8DC3-681F-AA72-1CE9F510A7F9}"/>
              </a:ext>
            </a:extLst>
          </p:cNvPr>
          <p:cNvSpPr txBox="1"/>
          <p:nvPr/>
        </p:nvSpPr>
        <p:spPr>
          <a:xfrm>
            <a:off x="7577846" y="6269016"/>
            <a:ext cx="4277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 err="1">
                <a:solidFill>
                  <a:srgbClr val="212121"/>
                </a:solidFill>
                <a:effectLst/>
                <a:latin typeface="BlinkMacSystemFont"/>
              </a:rPr>
              <a:t>Lambertini</a:t>
            </a:r>
            <a:r>
              <a:rPr lang="en-US" sz="900" b="0" i="0" dirty="0">
                <a:solidFill>
                  <a:srgbClr val="212121"/>
                </a:solidFill>
                <a:effectLst/>
                <a:latin typeface="BlinkMacSystemFont"/>
              </a:rPr>
              <a:t> M, et al. Pregnancy After Breast Cancer in Young BRCA Carriers: An International Hospital-Based Cohort Study. JAMA. 2024 Jan 2;331(1):49-59.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33355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B0BCC-5A37-DF7F-2BC1-FA738F669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CheckMate</a:t>
            </a:r>
            <a:r>
              <a:rPr lang="en-US" sz="2800" dirty="0"/>
              <a:t> 7FL: </a:t>
            </a:r>
            <a:r>
              <a:rPr lang="en-US" sz="2800" dirty="0">
                <a:solidFill>
                  <a:schemeClr val="tx1"/>
                </a:solidFill>
              </a:rPr>
              <a:t>A randomized, double-blind trial of nivolumab vs placebo with neoadjuvant chemotherapy followed by adjuvant endocrine therapy ± NIVO in patients with high-risk, ER+ HER2− primary breast cancer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C73AC-743D-89FE-77DF-3B0E76182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67943"/>
            <a:ext cx="10515600" cy="1409020"/>
          </a:xfrm>
        </p:spPr>
        <p:txBody>
          <a:bodyPr>
            <a:normAutofit lnSpcReduction="10000"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Study population: median age 50, 98% G3, ~45% Stage III, AC dosing 50/50 Q3 vs DD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The addition of NIVO to NACT/ET increased </a:t>
            </a:r>
            <a:r>
              <a:rPr lang="en-US" sz="1700" dirty="0" err="1"/>
              <a:t>pCR</a:t>
            </a:r>
            <a:r>
              <a:rPr lang="en-US" sz="1700" dirty="0"/>
              <a:t> by </a:t>
            </a:r>
            <a:r>
              <a:rPr lang="en-US" sz="1700" b="1" dirty="0"/>
              <a:t>10.5%</a:t>
            </a:r>
            <a:r>
              <a:rPr lang="en-US" sz="1700" dirty="0"/>
              <a:t> (24.5% in arm A and 13.8% in arm B)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The benefit from NIVO was more pronounced in patients with </a:t>
            </a:r>
            <a:r>
              <a:rPr lang="en-US" sz="1700" b="1" dirty="0"/>
              <a:t>PD-L1 IC ≥ 1% (SP142) </a:t>
            </a:r>
          </a:p>
          <a:p>
            <a:pPr marL="457200" lvl="2">
              <a:lnSpc>
                <a:spcPct val="120000"/>
              </a:lnSpc>
              <a:spcBef>
                <a:spcPts val="0"/>
              </a:spcBef>
            </a:pPr>
            <a:r>
              <a:rPr lang="en-US" sz="1300" dirty="0"/>
              <a:t>∆ </a:t>
            </a:r>
            <a:r>
              <a:rPr lang="en-US" sz="1300" dirty="0" err="1"/>
              <a:t>pCR</a:t>
            </a:r>
            <a:r>
              <a:rPr lang="en-US" sz="1300" dirty="0"/>
              <a:t> of </a:t>
            </a:r>
            <a:r>
              <a:rPr lang="en-US" sz="1300" b="1" dirty="0"/>
              <a:t>24.1% </a:t>
            </a:r>
            <a:r>
              <a:rPr lang="en-US" sz="1300" dirty="0"/>
              <a:t>(44.3% in arm A and 20.2% in arm B) </a:t>
            </a:r>
          </a:p>
          <a:p>
            <a:pPr marL="457200" lvl="2">
              <a:lnSpc>
                <a:spcPct val="120000"/>
              </a:lnSpc>
              <a:spcBef>
                <a:spcPts val="0"/>
              </a:spcBef>
            </a:pPr>
            <a:r>
              <a:rPr lang="en-US" sz="1300" dirty="0"/>
              <a:t>∆ RCB 0-1 of </a:t>
            </a:r>
            <a:r>
              <a:rPr lang="en-US" sz="1300" b="1" dirty="0"/>
              <a:t>28.5% </a:t>
            </a:r>
            <a:r>
              <a:rPr lang="en-US" sz="1300" dirty="0"/>
              <a:t>(54.5% in arm A and 26.2% in arm B)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E0BF39-1E85-FA23-86F7-F0E96AE1FCFB}"/>
              </a:ext>
            </a:extLst>
          </p:cNvPr>
          <p:cNvSpPr txBox="1"/>
          <p:nvPr/>
        </p:nvSpPr>
        <p:spPr>
          <a:xfrm>
            <a:off x="6014899" y="6176963"/>
            <a:ext cx="609460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Loi</a:t>
            </a: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et al. A randomized, double-blind trial of nivolumab (NIVO) vs placebo (PBO) with neoadjuvant chemotherapy (NACT) followed by adjuvant endocrine therapy (ET) ± NIVO in patients (pts) with high-risk, ER+ HER2− primary breast cancer (BC). ESMO 2023;Abstract LBA20. </a:t>
            </a:r>
            <a:endParaRPr lang="en-US" sz="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015241A-552F-D436-0DE0-5A3B3489D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91" y="2058854"/>
            <a:ext cx="6084151" cy="262832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A59079-9966-2C5B-E533-DD3E4C469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634" y="2290049"/>
            <a:ext cx="5582866" cy="239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4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51252-62B0-E2E1-7848-56A89C314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921" y="173206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/>
              <a:t>KEYNOTE-756: Phase 3 Study of Neoadjuvant Pembrolizumab or Placebo + Chemotherapy Followed by Adjuvant Pembrolizumab or Placebo </a:t>
            </a:r>
            <a:br>
              <a:rPr lang="en-US" sz="2800" dirty="0"/>
            </a:br>
            <a:r>
              <a:rPr lang="en-US" sz="2800" dirty="0"/>
              <a:t>+ Endocrine Therapy for Early-Stage High-Risk ER+/HER2– Breast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5CFF8-2AF0-FE27-AD84-A30BB055C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2" y="4587090"/>
            <a:ext cx="10728158" cy="1673410"/>
          </a:xfrm>
        </p:spPr>
        <p:txBody>
          <a:bodyPr>
            <a:normAutofit fontScale="92500" lnSpcReduction="20000"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Study population: median age 49, 100% G3, 90% node positive, 35% T3/T4, AC dosing ~65 Q3 weeks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The addition of PEMBRO to NACT/ET increased </a:t>
            </a:r>
            <a:r>
              <a:rPr lang="en-US" sz="1700" dirty="0" err="1"/>
              <a:t>pCR</a:t>
            </a:r>
            <a:r>
              <a:rPr lang="en-US" sz="1700" dirty="0"/>
              <a:t> by </a:t>
            </a:r>
            <a:r>
              <a:rPr lang="en-US" sz="1700" b="1" dirty="0"/>
              <a:t>8.5%</a:t>
            </a:r>
            <a:r>
              <a:rPr lang="en-US" sz="1700" dirty="0"/>
              <a:t> 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Presenter's conclusion: </a:t>
            </a:r>
            <a:r>
              <a:rPr lang="en-US" sz="1700" dirty="0" err="1"/>
              <a:t>Pembro</a:t>
            </a:r>
            <a:r>
              <a:rPr lang="en-US" sz="1700" dirty="0"/>
              <a:t> benefit was “regardless of PD-L1 status”; but magnitude of benefit smaller in PD-L1 negative population (∆ 4.5% vs 9.8%)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1700" dirty="0"/>
              <a:t>Rate of Grade 3-5 TRAE ∆ 6.1%, and serious TRAE ∆ 8.2% in </a:t>
            </a:r>
            <a:r>
              <a:rPr lang="en-US" sz="1700" dirty="0" err="1"/>
              <a:t>pembro</a:t>
            </a:r>
            <a:r>
              <a:rPr lang="en-US" sz="1700" dirty="0"/>
              <a:t> arm</a:t>
            </a:r>
          </a:p>
          <a:p>
            <a:pPr marL="0">
              <a:lnSpc>
                <a:spcPct val="120000"/>
              </a:lnSpc>
              <a:spcBef>
                <a:spcPts val="0"/>
              </a:spcBef>
            </a:pPr>
            <a:r>
              <a:rPr lang="en-US" sz="1700" b="1" dirty="0"/>
              <a:t>Will await Event Free Survival before KEYNOTE-756 informs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9C29C-EAA4-C008-50F4-336FF7537BA7}"/>
              </a:ext>
            </a:extLst>
          </p:cNvPr>
          <p:cNvSpPr txBox="1"/>
          <p:nvPr/>
        </p:nvSpPr>
        <p:spPr>
          <a:xfrm>
            <a:off x="5921810" y="6251348"/>
            <a:ext cx="609460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Cardoso F et al. KEYNOTE-756: Phase III study of neoadjuvant pembrolizumab (</a:t>
            </a:r>
            <a:r>
              <a:rPr lang="en-US" sz="9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pembro</a:t>
            </a: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or placebo (</a:t>
            </a:r>
            <a:r>
              <a:rPr lang="en-US" sz="9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pbo</a:t>
            </a: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+ chemotherapy (chemo), followed by adjuvant </a:t>
            </a:r>
            <a:r>
              <a:rPr lang="en-US" sz="9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pembro</a:t>
            </a: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en-US" sz="9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pbo</a:t>
            </a: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endocrine therapy (ET) for early-stage high-risk ER+/HER2– breast cancer. ESMO 2023;Abstract LBA21. </a:t>
            </a:r>
            <a:endParaRPr lang="en-US" sz="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3B6B63-82F4-22DE-DFCE-B0974F57E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06" y="1531994"/>
            <a:ext cx="6534647" cy="2955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324C3E-F24E-780E-C8EC-6DF86CD9D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9653" y="1491900"/>
            <a:ext cx="3268342" cy="302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40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AFF3B-0291-30DA-1392-A3E598803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Using Oncotype DX breast recurrence score® assay to </a:t>
            </a:r>
            <a:r>
              <a:rPr lang="en-US" sz="3200" dirty="0" err="1"/>
              <a:t>defne</a:t>
            </a:r>
            <a:r>
              <a:rPr lang="en-US" sz="3200" dirty="0"/>
              <a:t> the role of neoadjuvant endocrine therapy in early‑stage hormone receptor‑positive breast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2D190-030D-EA75-1555-45F5FFED3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74" y="3977640"/>
            <a:ext cx="7744326" cy="2493313"/>
          </a:xfrm>
        </p:spPr>
        <p:txBody>
          <a:bodyPr>
            <a:normAutofit/>
          </a:bodyPr>
          <a:lstStyle/>
          <a:p>
            <a:r>
              <a:rPr lang="en-US" sz="2400" dirty="0"/>
              <a:t>Further supports </a:t>
            </a:r>
            <a:r>
              <a:rPr lang="en-US" sz="2400" dirty="0" err="1"/>
              <a:t>TAILORx</a:t>
            </a:r>
            <a:r>
              <a:rPr lang="en-US" sz="2400" dirty="0"/>
              <a:t> and </a:t>
            </a:r>
            <a:r>
              <a:rPr lang="en-US" sz="2400" dirty="0" err="1"/>
              <a:t>RxPONDER</a:t>
            </a:r>
            <a:endParaRPr lang="en-US" sz="2400" dirty="0"/>
          </a:p>
          <a:p>
            <a:r>
              <a:rPr lang="en-US" sz="2400" dirty="0"/>
              <a:t>Two cohorts received significantly different lengths of neoadjuvant endocrine therapy (median 10 months versus 5.5), with no significant differences in </a:t>
            </a:r>
            <a:r>
              <a:rPr lang="en-US" sz="2400" dirty="0" err="1"/>
              <a:t>pCR</a:t>
            </a:r>
            <a:r>
              <a:rPr lang="en-US" sz="2400" dirty="0"/>
              <a:t> across RS result groups between the two institutions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EC0A40-7C49-3B04-FBCF-8DE73483279B}"/>
              </a:ext>
            </a:extLst>
          </p:cNvPr>
          <p:cNvSpPr txBox="1"/>
          <p:nvPr/>
        </p:nvSpPr>
        <p:spPr>
          <a:xfrm>
            <a:off x="5705454" y="6308209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Taylor C et al. Using Oncotype DX breast recurrence score® assay to define the role of neoadjuvant endocrine therapy in early-stage hormone receptor-positive breast cancer. Breast Cancer Res Treat 2023;199(1):91-8.</a:t>
            </a:r>
            <a:endParaRPr lang="en-US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2AEF02-E616-B608-723A-A792AD19F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63" t="24892" r="51684" b="24967"/>
          <a:stretch/>
        </p:blipFill>
        <p:spPr>
          <a:xfrm>
            <a:off x="308009" y="2322003"/>
            <a:ext cx="3176337" cy="3311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2D10DA-8B5A-66A9-452A-FABF39B00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05" t="42676" r="20343" b="32692"/>
          <a:stretch/>
        </p:blipFill>
        <p:spPr>
          <a:xfrm>
            <a:off x="3420178" y="1986368"/>
            <a:ext cx="8315710" cy="178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50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B7BA5-C47E-06C2-F35F-261CD5C3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Identifying Patterns &amp; Barriers in </a:t>
            </a:r>
            <a:r>
              <a:rPr lang="en-US" sz="2800" dirty="0" err="1"/>
              <a:t>OncotypeDX</a:t>
            </a:r>
            <a:r>
              <a:rPr lang="en-US" sz="2800" dirty="0"/>
              <a:t> Recurrence Score Testing in Older Patients With Early-Stage, Estrogen Receptor–Positive Breast Cancer: Implications for Guidance, Reimbursement, Trapani JCO-OP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B0FC0-7B55-374D-F415-DD84722E4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45" y="4655322"/>
            <a:ext cx="3306281" cy="1837553"/>
          </a:xfrm>
        </p:spPr>
        <p:txBody>
          <a:bodyPr>
            <a:normAutofit fontScale="92500" lnSpcReduction="10000"/>
          </a:bodyPr>
          <a:lstStyle/>
          <a:p>
            <a:r>
              <a:rPr lang="en-US" sz="1600" dirty="0"/>
              <a:t>Authors created cohort of patients &gt;65 years who did not have RS testing for comparison</a:t>
            </a:r>
          </a:p>
          <a:p>
            <a:pPr marL="548640" lvl="1"/>
            <a:r>
              <a:rPr lang="en-US" sz="1400" dirty="0"/>
              <a:t>Were older (median age 73 v 69 years) </a:t>
            </a:r>
          </a:p>
          <a:p>
            <a:pPr marL="548640" lvl="1"/>
            <a:r>
              <a:rPr lang="en-US" sz="1400" dirty="0"/>
              <a:t>More likely G1 tumors (43.9% v 15.1%)</a:t>
            </a:r>
          </a:p>
          <a:p>
            <a:pPr marL="548640" lvl="1"/>
            <a:r>
              <a:rPr lang="en-US" sz="1400" dirty="0"/>
              <a:t>More likely to have not undergone SLNB/ALND (48% v 9.3%)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19B632-8103-0EB8-B53C-B00668F43FB2}"/>
              </a:ext>
            </a:extLst>
          </p:cNvPr>
          <p:cNvSpPr txBox="1"/>
          <p:nvPr/>
        </p:nvSpPr>
        <p:spPr>
          <a:xfrm>
            <a:off x="5806045" y="6057984"/>
            <a:ext cx="609460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Trapani D et al. Identifying patterns and barriers in </a:t>
            </a:r>
            <a:r>
              <a:rPr lang="en-US" sz="9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OncotypeDX</a:t>
            </a: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Recurrence Score testing in older patients with early-stage, estrogen receptor-positive breast cancer: Implications for guidance and reimbursement. JCO Oncol </a:t>
            </a:r>
            <a:r>
              <a:rPr lang="en-US" sz="9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</a:t>
            </a: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2023;19(8):560-70.</a:t>
            </a:r>
            <a:endParaRPr lang="en-US" sz="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84685-D743-DD40-1E07-79B282E71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84" t="32911" r="51210" b="30360"/>
          <a:stretch/>
        </p:blipFill>
        <p:spPr>
          <a:xfrm>
            <a:off x="240631" y="2092488"/>
            <a:ext cx="3426595" cy="2425566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B7568C-0AAB-A36C-3030-D328B6970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101361"/>
              </p:ext>
            </p:extLst>
          </p:nvPr>
        </p:nvGraphicFramePr>
        <p:xfrm>
          <a:off x="3928712" y="2301354"/>
          <a:ext cx="7786840" cy="3145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6710">
                  <a:extLst>
                    <a:ext uri="{9D8B030D-6E8A-4147-A177-3AD203B41FA5}">
                      <a16:colId xmlns:a16="http://schemas.microsoft.com/office/drawing/2014/main" val="4193996471"/>
                    </a:ext>
                  </a:extLst>
                </a:gridCol>
                <a:gridCol w="1946710">
                  <a:extLst>
                    <a:ext uri="{9D8B030D-6E8A-4147-A177-3AD203B41FA5}">
                      <a16:colId xmlns:a16="http://schemas.microsoft.com/office/drawing/2014/main" val="2916645424"/>
                    </a:ext>
                  </a:extLst>
                </a:gridCol>
                <a:gridCol w="1946710">
                  <a:extLst>
                    <a:ext uri="{9D8B030D-6E8A-4147-A177-3AD203B41FA5}">
                      <a16:colId xmlns:a16="http://schemas.microsoft.com/office/drawing/2014/main" val="1781052681"/>
                    </a:ext>
                  </a:extLst>
                </a:gridCol>
                <a:gridCol w="1946710">
                  <a:extLst>
                    <a:ext uri="{9D8B030D-6E8A-4147-A177-3AD203B41FA5}">
                      <a16:colId xmlns:a16="http://schemas.microsoft.com/office/drawing/2014/main" val="1455067203"/>
                    </a:ext>
                  </a:extLst>
                </a:gridCol>
              </a:tblGrid>
              <a:tr h="7261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Cohort A (Reflex)</a:t>
                      </a:r>
                    </a:p>
                    <a:p>
                      <a:pPr algn="ctr"/>
                      <a:r>
                        <a:rPr lang="en-US" sz="1600" dirty="0"/>
                        <a:t>n=1087 (64.4%)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Cohort B (Case-by-Case) n=600 (35.6%)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Cohort B + Age&gt;65 n=279 (46.5% of Cohort B)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8985939"/>
                  </a:ext>
                </a:extLst>
              </a:tr>
              <a:tr h="42073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RS Range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0-74 (median 16)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0-62 (median 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3865627"/>
                  </a:ext>
                </a:extLst>
              </a:tr>
              <a:tr h="42073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Low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205 (18.9%)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130 (21.7%)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 (25.1%)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4214381"/>
                  </a:ext>
                </a:extLst>
              </a:tr>
              <a:tr h="42073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Intermediate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711 (67.5%)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357 (59.7%)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156 (55.9%)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2138692"/>
                  </a:ext>
                </a:extLst>
              </a:tr>
              <a:tr h="420731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High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167 (15.4%)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111 (18.6%)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52 (18.6%)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7626294"/>
                  </a:ext>
                </a:extLst>
              </a:tr>
              <a:tr h="500282"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Received Chemotherapy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20.5%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1137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477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BF5FB-7986-B361-6D27-AF07DFF13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883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 err="1"/>
              <a:t>Ribociclib</a:t>
            </a:r>
            <a:r>
              <a:rPr lang="en-US" sz="2800" dirty="0"/>
              <a:t> + Nonsteroidal Aromatase Inhibitor as Adjuvant Treatment in Patients With HR+/HER2− Early Breast Cancer: Final Invasive Disease–Free Survival Analysis From the NATALEE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4D3D8-6A99-6E22-1FEA-F5EC70303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65075"/>
            <a:ext cx="10515600" cy="11462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600" u="sng" dirty="0"/>
              <a:t>Second IE Analysis 1/11/23</a:t>
            </a:r>
            <a:r>
              <a:rPr lang="en-US" sz="1600" dirty="0"/>
              <a:t> = 426 </a:t>
            </a:r>
            <a:r>
              <a:rPr lang="en-US" sz="1600" dirty="0" err="1"/>
              <a:t>iDFS</a:t>
            </a:r>
            <a:r>
              <a:rPr lang="en-US" sz="1600" dirty="0"/>
              <a:t> events, 54% stopped </a:t>
            </a:r>
            <a:r>
              <a:rPr lang="en-US" sz="1600" dirty="0" err="1"/>
              <a:t>Ribo</a:t>
            </a:r>
            <a:r>
              <a:rPr lang="en-US" sz="1600" dirty="0"/>
              <a:t> including 20% completing 3 years and 33% stopping early </a:t>
            </a:r>
            <a:r>
              <a:rPr lang="en-US" sz="1600" dirty="0">
                <a:solidFill>
                  <a:srgbClr val="FF0000"/>
                </a:solidFill>
              </a:rPr>
              <a:t>vs</a:t>
            </a:r>
            <a:r>
              <a:rPr lang="en-US" sz="1600" dirty="0"/>
              <a:t> </a:t>
            </a:r>
            <a:r>
              <a:rPr lang="en-US" sz="1600" u="sng" dirty="0"/>
              <a:t>Final IDFS Analysis 7/21/23</a:t>
            </a:r>
            <a:r>
              <a:rPr lang="en-US" sz="1600" dirty="0"/>
              <a:t> = 509 </a:t>
            </a:r>
            <a:r>
              <a:rPr lang="en-US" sz="1600" dirty="0" err="1"/>
              <a:t>iDFS</a:t>
            </a:r>
            <a:r>
              <a:rPr lang="en-US" sz="1600" dirty="0"/>
              <a:t> events, 78.3% stopped </a:t>
            </a:r>
            <a:r>
              <a:rPr lang="en-US" sz="1600" dirty="0" err="1"/>
              <a:t>Ribo</a:t>
            </a:r>
            <a:r>
              <a:rPr lang="en-US" sz="1600" dirty="0"/>
              <a:t> including 42.8% completing 3 years and 35.5% stopping early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Median follow-up for IDFS was 33.3 </a:t>
            </a:r>
            <a:r>
              <a:rPr lang="en-US" sz="1600" dirty="0" err="1"/>
              <a:t>mos</a:t>
            </a:r>
            <a:r>
              <a:rPr lang="en-US" sz="1600" dirty="0"/>
              <a:t> (max 51 </a:t>
            </a:r>
            <a:r>
              <a:rPr lang="en-US" sz="1600" dirty="0" err="1"/>
              <a:t>mos</a:t>
            </a:r>
            <a:r>
              <a:rPr lang="en-US" sz="1600" dirty="0"/>
              <a:t>)—5.6 </a:t>
            </a:r>
            <a:r>
              <a:rPr lang="en-US" sz="1600" dirty="0" err="1"/>
              <a:t>mos</a:t>
            </a:r>
            <a:r>
              <a:rPr lang="en-US" sz="1600" dirty="0"/>
              <a:t> more than second IE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E934A4-B380-8582-C03F-948D2E067A1C}"/>
              </a:ext>
            </a:extLst>
          </p:cNvPr>
          <p:cNvSpPr txBox="1"/>
          <p:nvPr/>
        </p:nvSpPr>
        <p:spPr>
          <a:xfrm>
            <a:off x="5925961" y="6268311"/>
            <a:ext cx="609460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Hortobagyi</a:t>
            </a: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 et al. </a:t>
            </a:r>
            <a:r>
              <a:rPr lang="en-US" sz="9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Ribociclib</a:t>
            </a: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(RIB) + nonsteroidal aromatase inhibitor (NSAI) as adjuvant treatment in patients with HR+/HER2− early breast cancer: Final invasive disease–free survival (</a:t>
            </a:r>
            <a:r>
              <a:rPr lang="en-US" sz="9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iDFS</a:t>
            </a: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analysis from the NATALEE trial. San Antonio Breast Cancer Symposium 2023;Abstract GS03-03.</a:t>
            </a:r>
            <a:endParaRPr lang="en-US" sz="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2CAB3-13CA-C387-8D4D-600E58D628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8" t="23678" r="14185" b="17243"/>
          <a:stretch/>
        </p:blipFill>
        <p:spPr>
          <a:xfrm>
            <a:off x="1560272" y="1507446"/>
            <a:ext cx="8641966" cy="36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85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80D71-FD55-37D5-3A39-6DF19277B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5549184"/>
            <a:ext cx="10515599" cy="827977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Absolute </a:t>
            </a:r>
            <a:r>
              <a:rPr lang="en-US" sz="1800" dirty="0" err="1"/>
              <a:t>iDFS</a:t>
            </a:r>
            <a:r>
              <a:rPr lang="en-US" sz="1800" dirty="0"/>
              <a:t> benefit with </a:t>
            </a:r>
            <a:r>
              <a:rPr lang="en-US" sz="1800" dirty="0" err="1"/>
              <a:t>Ribo</a:t>
            </a:r>
            <a:r>
              <a:rPr lang="en-US" sz="1800" dirty="0"/>
              <a:t> plus NSAI was 3.1% at 3 years, a 25.1% relative risk reduction</a:t>
            </a:r>
          </a:p>
          <a:p>
            <a:pPr>
              <a:spcBef>
                <a:spcPts val="0"/>
              </a:spcBef>
            </a:pPr>
            <a:r>
              <a:rPr lang="en-US" sz="1800" dirty="0" err="1"/>
              <a:t>iDFS</a:t>
            </a:r>
            <a:r>
              <a:rPr lang="en-US" sz="1800" dirty="0"/>
              <a:t> benefit  consistent across prespecified subgroups, including patients with stage II, III,  node-negative, and node-positive disease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6B59B-7459-BF9D-D495-C50793E50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89" t="30288" r="46631" b="13016"/>
          <a:stretch/>
        </p:blipFill>
        <p:spPr>
          <a:xfrm>
            <a:off x="838199" y="1935368"/>
            <a:ext cx="4766911" cy="34790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F90D5E-62F1-A3E1-55AF-5A5849BF4476}"/>
              </a:ext>
            </a:extLst>
          </p:cNvPr>
          <p:cNvSpPr txBox="1"/>
          <p:nvPr/>
        </p:nvSpPr>
        <p:spPr>
          <a:xfrm>
            <a:off x="838199" y="1535258"/>
            <a:ext cx="39455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Invasive Disease-Free Survival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78B004-4BE7-ECE8-5EB0-547DD4344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67" y="1735313"/>
            <a:ext cx="4534718" cy="357024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B8B798D-BCBB-3E4A-BFDE-0892D9728216}"/>
              </a:ext>
            </a:extLst>
          </p:cNvPr>
          <p:cNvSpPr txBox="1">
            <a:spLocks/>
          </p:cNvSpPr>
          <p:nvPr/>
        </p:nvSpPr>
        <p:spPr>
          <a:xfrm>
            <a:off x="838200" y="1818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/>
              <a:t>Ribociclib</a:t>
            </a:r>
            <a:r>
              <a:rPr lang="en-US" sz="2800" dirty="0"/>
              <a:t> + Nonsteroidal Aromatase Inhibitor as Adjuvant Treatment in Patients With HR+/HER2− Early Breast Cancer: Final Invasive Disease–Free Survival Analysis From the NATALEE Trial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36425F-4B13-5786-8F67-4F46C18280DA}"/>
              </a:ext>
            </a:extLst>
          </p:cNvPr>
          <p:cNvSpPr txBox="1"/>
          <p:nvPr/>
        </p:nvSpPr>
        <p:spPr>
          <a:xfrm>
            <a:off x="5925961" y="6268311"/>
            <a:ext cx="609460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Hortobagyi</a:t>
            </a: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 et al. </a:t>
            </a:r>
            <a:r>
              <a:rPr lang="en-US" sz="9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Ribociclib</a:t>
            </a: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(RIB) + nonsteroidal aromatase inhibitor (NSAI) as adjuvant treatment in patients with HR+/HER2− early breast cancer: Final invasive disease–free survival (</a:t>
            </a:r>
            <a:r>
              <a:rPr lang="en-US" sz="9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iDFS</a:t>
            </a: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analysis from the NATALEE trial. San Antonio Breast Cancer Symposium 2023;Abstract GS03-03.</a:t>
            </a:r>
            <a:endParaRPr lang="en-US" sz="9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098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6E752-720D-8B93-DBAF-0BAD34A58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Adjuvant </a:t>
            </a:r>
            <a:r>
              <a:rPr lang="en-US" sz="2800" dirty="0" err="1">
                <a:effectLst/>
                <a:ea typeface="SimSun" panose="02010600030101010101" pitchFamily="2" charset="-122"/>
                <a:cs typeface="Arial" panose="020B0604020202020204" pitchFamily="34" charset="0"/>
              </a:rPr>
              <a:t>abemaciclib</a:t>
            </a:r>
            <a:r>
              <a:rPr lang="en-US" sz="28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plus endocrine therapy for HR+, HER2-, </a:t>
            </a:r>
            <a:r>
              <a:rPr lang="en-US" sz="2800" dirty="0">
                <a:ea typeface="SimSun" panose="02010600030101010101" pitchFamily="2" charset="-122"/>
                <a:cs typeface="Arial" panose="020B0604020202020204" pitchFamily="34" charset="0"/>
              </a:rPr>
              <a:t>high-risk early </a:t>
            </a:r>
            <a:r>
              <a:rPr lang="en-US" sz="28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breast cancer: results from a preplanned </a:t>
            </a:r>
            <a:r>
              <a:rPr lang="en-US" sz="2800" dirty="0" err="1">
                <a:effectLst/>
                <a:ea typeface="SimSun" panose="02010600030101010101" pitchFamily="2" charset="-122"/>
                <a:cs typeface="Arial" panose="020B0604020202020204" pitchFamily="34" charset="0"/>
              </a:rPr>
              <a:t>monarchE</a:t>
            </a:r>
            <a:r>
              <a:rPr lang="en-US" sz="2800" dirty="0">
                <a:effectLst/>
                <a:ea typeface="SimSun" panose="02010600030101010101" pitchFamily="2" charset="-122"/>
                <a:cs typeface="Arial" panose="020B0604020202020204" pitchFamily="34" charset="0"/>
              </a:rPr>
              <a:t> overall survival interim analysis, including 5-year efficacy outcomes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A44C0-EF80-1EC2-583B-7D05E977C212}"/>
              </a:ext>
            </a:extLst>
          </p:cNvPr>
          <p:cNvSpPr txBox="1"/>
          <p:nvPr/>
        </p:nvSpPr>
        <p:spPr>
          <a:xfrm>
            <a:off x="4416210" y="6200487"/>
            <a:ext cx="75117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Johnston SRD et al. </a:t>
            </a:r>
            <a:r>
              <a:rPr lang="en-US" sz="8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Abemaciclib</a:t>
            </a:r>
            <a:r>
              <a:rPr lang="en-US" sz="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plus endocrine therapy for hormone receptor-positive, HER2-negative, node-positive, high-risk early breast cancer (</a:t>
            </a:r>
            <a:r>
              <a:rPr lang="en-US" sz="8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monarchE</a:t>
            </a:r>
            <a:r>
              <a:rPr lang="en-US" sz="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Results from a preplanned interim analysis of a </a:t>
            </a:r>
            <a:r>
              <a:rPr lang="en-US" sz="8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randomised</a:t>
            </a:r>
            <a:r>
              <a:rPr lang="en-US" sz="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open-label, phase 3 trial. Lancet Oncol 2023;24(1):77-90.</a:t>
            </a:r>
            <a:endParaRPr lang="en-US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8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Harbeck</a:t>
            </a:r>
            <a:r>
              <a:rPr lang="en-US" sz="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 et al. Adjuvant </a:t>
            </a:r>
            <a:r>
              <a:rPr lang="en-US" sz="8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abemaciclib</a:t>
            </a:r>
            <a:r>
              <a:rPr lang="en-US" sz="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plus endocrine therapy for HR+, HER2-, high-risk early breast cancer: Results from a preplanned </a:t>
            </a:r>
            <a:r>
              <a:rPr lang="en-US" sz="8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monarchE</a:t>
            </a:r>
            <a:r>
              <a:rPr lang="en-US" sz="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overall survival interim analysis, including 5-year efficacy outcomes. ESMO 2023;Abstract LBA17. </a:t>
            </a:r>
            <a:endParaRPr lang="en-US" sz="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58714-0E1B-3E6C-EC17-3F7E43B2F6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17" b="-3812"/>
          <a:stretch/>
        </p:blipFill>
        <p:spPr>
          <a:xfrm>
            <a:off x="385011" y="2019865"/>
            <a:ext cx="6140918" cy="251103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B430DC-7BE6-E84A-E274-DD3A3CCF5F42}"/>
              </a:ext>
            </a:extLst>
          </p:cNvPr>
          <p:cNvSpPr txBox="1">
            <a:spLocks/>
          </p:cNvSpPr>
          <p:nvPr/>
        </p:nvSpPr>
        <p:spPr>
          <a:xfrm>
            <a:off x="548508" y="4698956"/>
            <a:ext cx="10515600" cy="1504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u="sng" dirty="0"/>
              <a:t>Overall Survival Interim Analysis 3 (OS IA3) 7/3/2023</a:t>
            </a:r>
            <a:r>
              <a:rPr lang="en-US" sz="1600" dirty="0"/>
              <a:t>= Median follow up 4.5 years (54 </a:t>
            </a:r>
            <a:r>
              <a:rPr lang="en-US" sz="1600" dirty="0" err="1"/>
              <a:t>mos</a:t>
            </a:r>
            <a:r>
              <a:rPr lang="en-US" sz="1600" dirty="0"/>
              <a:t>); all patients completed </a:t>
            </a:r>
            <a:r>
              <a:rPr lang="en-US" sz="1600" dirty="0" err="1"/>
              <a:t>abemaciclib</a:t>
            </a:r>
            <a:r>
              <a:rPr lang="en-US" sz="1600" dirty="0"/>
              <a:t>, with 80% followed 2 years since completion</a:t>
            </a:r>
          </a:p>
          <a:p>
            <a:pPr defTabSz="514325">
              <a:spcBef>
                <a:spcPts val="0"/>
              </a:spcBef>
              <a:defRPr/>
            </a:pPr>
            <a:r>
              <a:rPr lang="en-US" sz="1600" dirty="0"/>
              <a:t>32% risk reduction in IDFS, absolute difference of 7.6% at 5 years</a:t>
            </a:r>
          </a:p>
          <a:p>
            <a:pPr lvl="1" defTabSz="514325">
              <a:spcBef>
                <a:spcPts val="0"/>
              </a:spcBef>
              <a:defRPr/>
            </a:pPr>
            <a:r>
              <a:rPr lang="en-US" sz="1600" dirty="0"/>
              <a:t>48 </a:t>
            </a:r>
            <a:r>
              <a:rPr lang="en-US" sz="1600" dirty="0" err="1"/>
              <a:t>mos</a:t>
            </a:r>
            <a:r>
              <a:rPr lang="en-US" sz="1600" dirty="0"/>
              <a:t> (Lancet, Jan 2023): 4-year IDFS rate </a:t>
            </a:r>
            <a:r>
              <a:rPr lang="en-US" sz="1600" dirty="0" err="1"/>
              <a:t>abema</a:t>
            </a:r>
            <a:r>
              <a:rPr lang="en-US" sz="1600" dirty="0"/>
              <a:t> + ET 85.8% (95% CI 84.2–87.3) vs. ET alone 79.4% (77.5–81.1), absolute ∆ 6.4%</a:t>
            </a:r>
          </a:p>
          <a:p>
            <a:pPr defTabSz="514325">
              <a:spcBef>
                <a:spcPts val="0"/>
              </a:spcBef>
              <a:defRPr/>
            </a:pPr>
            <a:r>
              <a:rPr lang="en-US" sz="1600" dirty="0"/>
              <a:t>32.5% risk reduction in DRFS, absolute difference of 6.7% at 5 years </a:t>
            </a:r>
            <a:r>
              <a:rPr lang="en-US" sz="1600" i="1" dirty="0"/>
              <a:t>(not shown)</a:t>
            </a:r>
          </a:p>
          <a:p>
            <a:pPr defTabSz="514325">
              <a:spcBef>
                <a:spcPts val="0"/>
              </a:spcBef>
              <a:defRPr/>
            </a:pP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84773C-EE3D-728F-7CB3-9E2C8EC9C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378" y="1837314"/>
            <a:ext cx="5299622" cy="28213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E3F37B-1A17-1373-DC3B-9D3EC30FAB57}"/>
              </a:ext>
            </a:extLst>
          </p:cNvPr>
          <p:cNvSpPr/>
          <p:nvPr/>
        </p:nvSpPr>
        <p:spPr>
          <a:xfrm>
            <a:off x="5512398" y="3678123"/>
            <a:ext cx="1064755" cy="712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48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B082F-D6FE-5833-2416-173ADD5C5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Adjuvant Exemestane With Ovarian Suppression in Premenopausal Breast Cancer: Long-Term Follow-Up of the Combined TEXT and SOFT Trials (Pagani, JCO)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111001-ABEC-7D36-581D-E2ECA0CBAF86}"/>
              </a:ext>
            </a:extLst>
          </p:cNvPr>
          <p:cNvSpPr txBox="1"/>
          <p:nvPr/>
        </p:nvSpPr>
        <p:spPr>
          <a:xfrm>
            <a:off x="5623889" y="6278028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9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Pagani O et al. Adjuvant exemestane with ovarian suppression in premenopausal breast cancer: Long-term follow-up of the combined TEXT and SOFT trials. J Clin Oncol 2023;41(7):1376-82</a:t>
            </a:r>
            <a:endParaRPr lang="en-US" sz="9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BCDC83-E4E3-E498-8F84-0E24B95816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6" t="14255" r="50424" b="17167"/>
          <a:stretch/>
        </p:blipFill>
        <p:spPr>
          <a:xfrm>
            <a:off x="4379488" y="1841553"/>
            <a:ext cx="4990796" cy="4285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6C76EA-A0B9-5A11-5C43-275F8D9DA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87" y="2246497"/>
            <a:ext cx="3314288" cy="30858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393744-1AFD-5E13-8422-538A0437CA4B}"/>
              </a:ext>
            </a:extLst>
          </p:cNvPr>
          <p:cNvSpPr/>
          <p:nvPr/>
        </p:nvSpPr>
        <p:spPr>
          <a:xfrm>
            <a:off x="8044377" y="2137711"/>
            <a:ext cx="1426882" cy="16517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53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ef46fcd0903dc71ae342ffa03ef4f548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22a09f9384c98626205d493fc258a7fc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C947972D-283F-418A-8519-FB43F9576F3D}"/>
</file>

<file path=customXml/itemProps2.xml><?xml version="1.0" encoding="utf-8"?>
<ds:datastoreItem xmlns:ds="http://schemas.openxmlformats.org/officeDocument/2006/customXml" ds:itemID="{96BAB4C4-BE1D-4C63-9B10-1D9BF25280DA}"/>
</file>

<file path=customXml/itemProps3.xml><?xml version="1.0" encoding="utf-8"?>
<ds:datastoreItem xmlns:ds="http://schemas.openxmlformats.org/officeDocument/2006/customXml" ds:itemID="{E2FAF812-B8D8-4EBF-B685-FE1606B39F82}"/>
</file>

<file path=docProps/app.xml><?xml version="1.0" encoding="utf-8"?>
<Properties xmlns="http://schemas.openxmlformats.org/officeDocument/2006/extended-properties" xmlns:vt="http://schemas.openxmlformats.org/officeDocument/2006/docPropsVTypes">
  <TotalTime>3202</TotalTime>
  <Words>3343</Words>
  <Application>Microsoft Macintosh PowerPoint</Application>
  <PresentationFormat>Widescreen</PresentationFormat>
  <Paragraphs>207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ArialMT</vt:lpstr>
      <vt:lpstr>BlinkMacSystemFont</vt:lpstr>
      <vt:lpstr>Calibri</vt:lpstr>
      <vt:lpstr>Calibri Light</vt:lpstr>
      <vt:lpstr>Office Theme</vt:lpstr>
      <vt:lpstr>Current and Emerging Strategies for Early-Stage HR-Positive Breast Cancer</vt:lpstr>
      <vt:lpstr>CheckMate 7FL: A randomized, double-blind trial of nivolumab vs placebo with neoadjuvant chemotherapy followed by adjuvant endocrine therapy ± NIVO in patients with high-risk, ER+ HER2− primary breast cancer</vt:lpstr>
      <vt:lpstr>KEYNOTE-756: Phase 3 Study of Neoadjuvant Pembrolizumab or Placebo + Chemotherapy Followed by Adjuvant Pembrolizumab or Placebo  + Endocrine Therapy for Early-Stage High-Risk ER+/HER2– Breast Cancer</vt:lpstr>
      <vt:lpstr>Using Oncotype DX breast recurrence score® assay to defne the role of neoadjuvant endocrine therapy in early‑stage hormone receptor‑positive breast cancer</vt:lpstr>
      <vt:lpstr>Identifying Patterns &amp; Barriers in OncotypeDX Recurrence Score Testing in Older Patients With Early-Stage, Estrogen Receptor–Positive Breast Cancer: Implications for Guidance, Reimbursement, Trapani JCO-OP</vt:lpstr>
      <vt:lpstr>Ribociclib + Nonsteroidal Aromatase Inhibitor as Adjuvant Treatment in Patients With HR+/HER2− Early Breast Cancer: Final Invasive Disease–Free Survival Analysis From the NATALEE Trial</vt:lpstr>
      <vt:lpstr>PowerPoint Presentation</vt:lpstr>
      <vt:lpstr>Adjuvant abemaciclib plus endocrine therapy for HR+, HER2-, high-risk early breast cancer: results from a preplanned monarchE overall survival interim analysis, including 5-year efficacy outcomes</vt:lpstr>
      <vt:lpstr>Adjuvant Exemestane With Ovarian Suppression in Premenopausal Breast Cancer: Long-Term Follow-Up of the Combined TEXT and SOFT Trials (Pagani, JCO)</vt:lpstr>
      <vt:lpstr>Adjuvant Exemestane With Ovarian Suppression in Premenopausal Breast Cancer: Long-Term Follow-Up of the Combined TEXT and SOFT Trials (Pagani, JCO)</vt:lpstr>
      <vt:lpstr>Effects of ovarian ablation or suppression on breast cancer recurrence and survival: Patient-level meta-analysis of 14,999 pre-menopausal women in 25 randomized trials. EBCTCG Meta Analysis</vt:lpstr>
      <vt:lpstr>Effects of ovarian ablation or suppression on breast cancer recurrence and survival: Patient-level meta-analysis of 14,999 pre-menopausal women in 25 randomized trials. EBCTCG Meta Analysis</vt:lpstr>
      <vt:lpstr>Pregnancy Outcome and Safety of Interrupting Therapy for women with endocrine responsIVE breast cancer (POSITIVE)</vt:lpstr>
      <vt:lpstr>SERENA-3: A randomized pre-surgical window of opportunity study assessing dose and duration of camizestrant treatment in post-menopausal women with ER-positive, HER2-negative primary breast cancer</vt:lpstr>
      <vt:lpstr>PowerPoint Presentation</vt:lpstr>
      <vt:lpstr>Phase III study of adjuvant ado-trastuzumab emtansine vs trastuzumab for residual invasive HER2-positive early breast cancer after neoadjuvant chemotherapy and HER2-targeted therapy: KATHERINE final IDFS and updated OS analysis</vt:lpstr>
      <vt:lpstr>Pregnancy after Breast Cancer in Young Women with  Germline BRCA Pathogenic Variants: Results from an  International Cohort Study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and Emerging Strategies for Early-Stage HR-Positive Breast Cancer</dc:title>
  <dc:creator>Graff, Stephanie, MD</dc:creator>
  <cp:lastModifiedBy>David O'Neil Lyons</cp:lastModifiedBy>
  <cp:revision>13</cp:revision>
  <dcterms:created xsi:type="dcterms:W3CDTF">2023-12-26T16:00:30Z</dcterms:created>
  <dcterms:modified xsi:type="dcterms:W3CDTF">2024-01-08T18:12:55Z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