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entation.xml" ContentType="application/vnd.openxmlformats-officedocument.presentationml.presentation.main+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media/image41.jpg" ContentType="image/jpg"/>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4.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15.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35.xml" ContentType="application/vnd.openxmlformats-officedocument.presentationml.tags+xml"/>
  <Override PartName="/ppt/tags/tag11.xml" ContentType="application/vnd.openxmlformats-officedocument.presentationml.tags+xml"/>
  <Override PartName="/ppt/tags/tag36.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37.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5170" r:id="rId2"/>
    <p:sldMasterId id="2147485222" r:id="rId3"/>
    <p:sldMasterId id="2147485232" r:id="rId4"/>
    <p:sldMasterId id="2147485259" r:id="rId5"/>
    <p:sldMasterId id="2147485272" r:id="rId6"/>
    <p:sldMasterId id="2147485319" r:id="rId7"/>
    <p:sldMasterId id="2147485349" r:id="rId8"/>
    <p:sldMasterId id="2147485374" r:id="rId9"/>
    <p:sldMasterId id="2147485397" r:id="rId10"/>
    <p:sldMasterId id="2147485427" r:id="rId11"/>
    <p:sldMasterId id="2147485464" r:id="rId12"/>
    <p:sldMasterId id="2147485479" r:id="rId13"/>
    <p:sldMasterId id="2147485484" r:id="rId14"/>
    <p:sldMasterId id="2147485489" r:id="rId15"/>
    <p:sldMasterId id="2147485503" r:id="rId16"/>
    <p:sldMasterId id="2147485527" r:id="rId17"/>
    <p:sldMasterId id="2147485539" r:id="rId18"/>
    <p:sldMasterId id="2147485564" r:id="rId19"/>
    <p:sldMasterId id="2147485576" r:id="rId20"/>
    <p:sldMasterId id="2147485589" r:id="rId21"/>
    <p:sldMasterId id="2147485595" r:id="rId22"/>
    <p:sldMasterId id="2147485601" r:id="rId23"/>
  </p:sldMasterIdLst>
  <p:notesMasterIdLst>
    <p:notesMasterId r:id="rId107"/>
  </p:notesMasterIdLst>
  <p:handoutMasterIdLst>
    <p:handoutMasterId r:id="rId108"/>
  </p:handoutMasterIdLst>
  <p:sldIdLst>
    <p:sldId id="2147483418" r:id="rId24"/>
    <p:sldId id="2147472024" r:id="rId25"/>
    <p:sldId id="2147472026" r:id="rId26"/>
    <p:sldId id="2147472027" r:id="rId27"/>
    <p:sldId id="2147471660" r:id="rId28"/>
    <p:sldId id="2147480007" r:id="rId29"/>
    <p:sldId id="2147483441" r:id="rId30"/>
    <p:sldId id="2147480108" r:id="rId31"/>
    <p:sldId id="2147483442" r:id="rId32"/>
    <p:sldId id="2147483443" r:id="rId33"/>
    <p:sldId id="2147483444" r:id="rId34"/>
    <p:sldId id="2147483445" r:id="rId35"/>
    <p:sldId id="2147483416" r:id="rId36"/>
    <p:sldId id="2147483465" r:id="rId37"/>
    <p:sldId id="2147481032" r:id="rId38"/>
    <p:sldId id="2147480178" r:id="rId39"/>
    <p:sldId id="2147483468" r:id="rId40"/>
    <p:sldId id="2147483425" r:id="rId41"/>
    <p:sldId id="2147483461" r:id="rId42"/>
    <p:sldId id="923" r:id="rId43"/>
    <p:sldId id="1747256647" r:id="rId44"/>
    <p:sldId id="278" r:id="rId45"/>
    <p:sldId id="292" r:id="rId46"/>
    <p:sldId id="2147472682" r:id="rId47"/>
    <p:sldId id="2147483453" r:id="rId48"/>
    <p:sldId id="2147483469" r:id="rId49"/>
    <p:sldId id="1038" r:id="rId50"/>
    <p:sldId id="953" r:id="rId51"/>
    <p:sldId id="2147472686" r:id="rId52"/>
    <p:sldId id="2147472687" r:id="rId53"/>
    <p:sldId id="2147472688" r:id="rId54"/>
    <p:sldId id="2147472697" r:id="rId55"/>
    <p:sldId id="2147483455" r:id="rId56"/>
    <p:sldId id="2147470158" r:id="rId57"/>
    <p:sldId id="2147471144" r:id="rId58"/>
    <p:sldId id="2147470253" r:id="rId59"/>
    <p:sldId id="2147472665" r:id="rId60"/>
    <p:sldId id="2147472701" r:id="rId61"/>
    <p:sldId id="312" r:id="rId62"/>
    <p:sldId id="310" r:id="rId63"/>
    <p:sldId id="307" r:id="rId64"/>
    <p:sldId id="287" r:id="rId65"/>
    <p:sldId id="304" r:id="rId66"/>
    <p:sldId id="2147483456" r:id="rId67"/>
    <p:sldId id="259" r:id="rId68"/>
    <p:sldId id="264" r:id="rId69"/>
    <p:sldId id="2147472689" r:id="rId70"/>
    <p:sldId id="2147471142" r:id="rId71"/>
    <p:sldId id="283" r:id="rId72"/>
    <p:sldId id="2147472695" r:id="rId73"/>
    <p:sldId id="2147472696" r:id="rId74"/>
    <p:sldId id="2147472716" r:id="rId75"/>
    <p:sldId id="2147483467" r:id="rId76"/>
    <p:sldId id="2147483457" r:id="rId77"/>
    <p:sldId id="2147483470" r:id="rId78"/>
    <p:sldId id="398" r:id="rId79"/>
    <p:sldId id="2147471146" r:id="rId80"/>
    <p:sldId id="2147471132" r:id="rId81"/>
    <p:sldId id="2147471133" r:id="rId82"/>
    <p:sldId id="2147471134" r:id="rId83"/>
    <p:sldId id="2147471137" r:id="rId84"/>
    <p:sldId id="2147471141" r:id="rId85"/>
    <p:sldId id="2147483458" r:id="rId86"/>
    <p:sldId id="2147471149" r:id="rId87"/>
    <p:sldId id="2147471151" r:id="rId88"/>
    <p:sldId id="2147471153" r:id="rId89"/>
    <p:sldId id="2147483459" r:id="rId90"/>
    <p:sldId id="2147471170" r:id="rId91"/>
    <p:sldId id="2147471172" r:id="rId92"/>
    <p:sldId id="2147483429" r:id="rId93"/>
    <p:sldId id="2147483471" r:id="rId94"/>
    <p:sldId id="2147483449" r:id="rId95"/>
    <p:sldId id="2147471156" r:id="rId96"/>
    <p:sldId id="2147471154" r:id="rId97"/>
    <p:sldId id="2147483473" r:id="rId98"/>
    <p:sldId id="2147471157" r:id="rId99"/>
    <p:sldId id="2147471160" r:id="rId100"/>
    <p:sldId id="2147471159" r:id="rId101"/>
    <p:sldId id="2147471161" r:id="rId102"/>
    <p:sldId id="272" r:id="rId103"/>
    <p:sldId id="2147471164" r:id="rId104"/>
    <p:sldId id="2147471165" r:id="rId105"/>
    <p:sldId id="2147471166" r:id="rId106"/>
  </p:sldIdLst>
  <p:sldSz cx="12192000" cy="6858000"/>
  <p:notesSz cx="7772400" cy="10058400"/>
  <p:custDataLst>
    <p:tags r:id="rId10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28C0F"/>
    <a:srgbClr val="FF40FF"/>
    <a:srgbClr val="037DC0"/>
    <a:srgbClr val="E8860F"/>
    <a:srgbClr val="000000"/>
    <a:srgbClr val="0068CD"/>
    <a:srgbClr val="599BD6"/>
    <a:srgbClr val="002B51"/>
    <a:srgbClr val="F7E2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3" autoAdjust="0"/>
    <p:restoredTop sz="88163" autoAdjust="0"/>
  </p:normalViewPr>
  <p:slideViewPr>
    <p:cSldViewPr>
      <p:cViewPr varScale="1">
        <p:scale>
          <a:sx n="108" d="100"/>
          <a:sy n="108" d="100"/>
        </p:scale>
        <p:origin x="584"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0" d="100"/>
        <a:sy n="17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theme" Target="theme/theme1.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handoutMaster" Target="handoutMasters/handoutMaster1.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tags" Target="tags/tag1.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commentAuthors" Target="commentAuthors.xml"/><Relationship Id="rId115" Type="http://schemas.openxmlformats.org/officeDocument/2006/relationships/customXml" Target="../customXml/item1.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customXml" Target="../customXml/item2.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solidFill>
                <a:latin typeface="+mn-lt"/>
                <a:ea typeface="+mn-ea"/>
                <a:cs typeface="+mn-cs"/>
              </a:defRPr>
            </a:pPr>
            <a:r>
              <a:rPr lang="en-US" sz="1700" b="1" dirty="0">
                <a:solidFill>
                  <a:schemeClr val="tx1"/>
                </a:solidFill>
              </a:rPr>
              <a:t>Median</a:t>
            </a:r>
            <a:r>
              <a:rPr lang="en-US" sz="1700" b="1" baseline="0" dirty="0">
                <a:solidFill>
                  <a:schemeClr val="tx1"/>
                </a:solidFill>
              </a:rPr>
              <a:t> Progression Free Survival</a:t>
            </a:r>
            <a:endParaRPr lang="en-US" sz="1700" b="1" dirty="0">
              <a:solidFill>
                <a:schemeClr val="tx1"/>
              </a:solidFill>
            </a:endParaRPr>
          </a:p>
        </c:rich>
      </c:tx>
      <c:layout>
        <c:manualLayout>
          <c:xMode val="edge"/>
          <c:yMode val="edge"/>
          <c:x val="0.16936173194977028"/>
          <c:y val="2.1472161849378703E-2"/>
        </c:manualLayout>
      </c:layout>
      <c:overlay val="0"/>
      <c:spPr>
        <a:noFill/>
        <a:ln>
          <a:noFill/>
        </a:ln>
        <a:effectLst/>
      </c:spPr>
      <c:txPr>
        <a:bodyPr rot="0" spcFirstLastPara="1" vertOverflow="ellipsis" vert="horz" wrap="square" anchor="ctr" anchorCtr="1"/>
        <a:lstStyle/>
        <a:p>
          <a:pPr>
            <a:defRPr sz="17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0507028779463741"/>
          <c:y val="0.14359340725627201"/>
          <c:w val="0.61662440161417065"/>
          <c:h val="0.69380014162512116"/>
        </c:manualLayout>
      </c:layout>
      <c:barChart>
        <c:barDir val="bar"/>
        <c:grouping val="clustered"/>
        <c:varyColors val="0"/>
        <c:ser>
          <c:idx val="0"/>
          <c:order val="0"/>
          <c:tx>
            <c:strRef>
              <c:f>Sheet1!$B$1</c:f>
              <c:strCache>
                <c:ptCount val="1"/>
                <c:pt idx="0">
                  <c:v>≥65 Years</c:v>
                </c:pt>
              </c:strCache>
            </c:strRef>
          </c:tx>
          <c:spPr>
            <a:solidFill>
              <a:srgbClr val="002985"/>
            </a:solidFill>
            <a:ln>
              <a:noFill/>
            </a:ln>
            <a:effectLst/>
          </c:spPr>
          <c:invertIfNegative val="0"/>
          <c:dPt>
            <c:idx val="0"/>
            <c:invertIfNegative val="0"/>
            <c:bubble3D val="0"/>
            <c:spPr>
              <a:solidFill>
                <a:srgbClr val="294983"/>
              </a:solidFill>
              <a:ln>
                <a:noFill/>
              </a:ln>
              <a:effectLst/>
            </c:spPr>
            <c:extLst>
              <c:ext xmlns:c16="http://schemas.microsoft.com/office/drawing/2014/chart" uri="{C3380CC4-5D6E-409C-BE32-E72D297353CC}">
                <c16:uniqueId val="{00000008-0E72-438F-9106-78BD929B3069}"/>
              </c:ext>
            </c:extLst>
          </c:dPt>
          <c:dPt>
            <c:idx val="1"/>
            <c:invertIfNegative val="0"/>
            <c:bubble3D val="0"/>
            <c:spPr>
              <a:solidFill>
                <a:srgbClr val="294983"/>
              </a:solidFill>
              <a:ln>
                <a:noFill/>
              </a:ln>
              <a:effectLst/>
            </c:spPr>
            <c:extLst>
              <c:ext xmlns:c16="http://schemas.microsoft.com/office/drawing/2014/chart" uri="{C3380CC4-5D6E-409C-BE32-E72D297353CC}">
                <c16:uniqueId val="{00000006-0E72-438F-9106-78BD929B3069}"/>
              </c:ext>
            </c:extLst>
          </c:dPt>
          <c:dPt>
            <c:idx val="2"/>
            <c:invertIfNegative val="0"/>
            <c:bubble3D val="0"/>
            <c:spPr>
              <a:solidFill>
                <a:srgbClr val="294983"/>
              </a:solidFill>
              <a:ln>
                <a:noFill/>
              </a:ln>
              <a:effectLst/>
            </c:spPr>
            <c:extLst>
              <c:ext xmlns:c16="http://schemas.microsoft.com/office/drawing/2014/chart" uri="{C3380CC4-5D6E-409C-BE32-E72D297353CC}">
                <c16:uniqueId val="{00000004-0E72-438F-9106-78BD929B3069}"/>
              </c:ext>
            </c:extLst>
          </c:dPt>
          <c:dLbls>
            <c:dLbl>
              <c:idx val="0"/>
              <c:tx>
                <c:rich>
                  <a:bodyPr/>
                  <a:lstStyle/>
                  <a:p>
                    <a:fld id="{9B8B55D0-FC40-4925-9BDD-5C161EA6E84E}"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E72-438F-9106-78BD929B3069}"/>
                </c:ext>
              </c:extLst>
            </c:dLbl>
            <c:dLbl>
              <c:idx val="1"/>
              <c:tx>
                <c:rich>
                  <a:bodyPr/>
                  <a:lstStyle/>
                  <a:p>
                    <a:fld id="{9AC28D86-59B7-4655-A132-83E8CCF5094E}"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E72-438F-9106-78BD929B3069}"/>
                </c:ext>
              </c:extLst>
            </c:dLbl>
            <c:dLbl>
              <c:idx val="2"/>
              <c:tx>
                <c:rich>
                  <a:bodyPr/>
                  <a:lstStyle/>
                  <a:p>
                    <a:fld id="{86C5B556-277D-45A8-ACD7-5BCCB450DDA8}" type="VALUE">
                      <a:rPr lang="en-US" sz="800" smtClean="0"/>
                      <a:pPr/>
                      <a:t>[VALUE]</a:t>
                    </a:fld>
                    <a:r>
                      <a:rPr lang="en-US" sz="800"/>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E72-438F-9106-78BD929B306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DESTINY Breast-03</c:v>
                </c:pt>
                <c:pt idx="1">
                  <c:v>DESTINY Breast-02</c:v>
                </c:pt>
                <c:pt idx="2">
                  <c:v>DESTINY Breast-01</c:v>
                </c:pt>
              </c:strCache>
            </c:strRef>
          </c:cat>
          <c:val>
            <c:numRef>
              <c:f>Sheet1!$B$2:$B$4</c:f>
              <c:numCache>
                <c:formatCode>General</c:formatCode>
                <c:ptCount val="3"/>
                <c:pt idx="0">
                  <c:v>25.1</c:v>
                </c:pt>
                <c:pt idx="1">
                  <c:v>16.8</c:v>
                </c:pt>
                <c:pt idx="2">
                  <c:v>19.399999999999999</c:v>
                </c:pt>
              </c:numCache>
            </c:numRef>
          </c:val>
          <c:extLst>
            <c:ext xmlns:c16="http://schemas.microsoft.com/office/drawing/2014/chart" uri="{C3380CC4-5D6E-409C-BE32-E72D297353CC}">
              <c16:uniqueId val="{00000000-0E72-438F-9106-78BD929B3069}"/>
            </c:ext>
          </c:extLst>
        </c:ser>
        <c:ser>
          <c:idx val="1"/>
          <c:order val="1"/>
          <c:tx>
            <c:strRef>
              <c:f>Sheet1!$C$1</c:f>
              <c:strCache>
                <c:ptCount val="1"/>
                <c:pt idx="0">
                  <c:v>&lt;65 Years</c:v>
                </c:pt>
              </c:strCache>
            </c:strRef>
          </c:tx>
          <c:spPr>
            <a:solidFill>
              <a:srgbClr val="5B9BD5"/>
            </a:solidFill>
            <a:ln>
              <a:noFill/>
            </a:ln>
            <a:effectLst/>
          </c:spPr>
          <c:invertIfNegative val="0"/>
          <c:dLbls>
            <c:dLbl>
              <c:idx val="0"/>
              <c:tx>
                <c:rich>
                  <a:bodyPr/>
                  <a:lstStyle/>
                  <a:p>
                    <a:fld id="{F6C4AEB8-96FD-4921-89E9-ACC39400E31D}"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E72-438F-9106-78BD929B3069}"/>
                </c:ext>
              </c:extLst>
            </c:dLbl>
            <c:dLbl>
              <c:idx val="1"/>
              <c:tx>
                <c:rich>
                  <a:bodyPr/>
                  <a:lstStyle/>
                  <a:p>
                    <a:fld id="{3F1E3B58-212E-4892-BC34-8CA462A9F12C}"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E72-438F-9106-78BD929B3069}"/>
                </c:ext>
              </c:extLst>
            </c:dLbl>
            <c:dLbl>
              <c:idx val="2"/>
              <c:tx>
                <c:rich>
                  <a:bodyPr/>
                  <a:lstStyle/>
                  <a:p>
                    <a:fld id="{EAF1F30B-0633-42C2-AEE2-9D583C0397F0}"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E72-438F-9106-78BD929B306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DESTINY Breast-03</c:v>
                </c:pt>
                <c:pt idx="1">
                  <c:v>DESTINY Breast-02</c:v>
                </c:pt>
                <c:pt idx="2">
                  <c:v>DESTINY Breast-01</c:v>
                </c:pt>
              </c:strCache>
            </c:strRef>
          </c:cat>
          <c:val>
            <c:numRef>
              <c:f>Sheet1!$C$2:$C$4</c:f>
              <c:numCache>
                <c:formatCode>General</c:formatCode>
                <c:ptCount val="3"/>
                <c:pt idx="0">
                  <c:v>30.4</c:v>
                </c:pt>
                <c:pt idx="1">
                  <c:v>17.899999999999999</c:v>
                </c:pt>
                <c:pt idx="2">
                  <c:v>18.100000000000001</c:v>
                </c:pt>
              </c:numCache>
            </c:numRef>
          </c:val>
          <c:extLst>
            <c:ext xmlns:c16="http://schemas.microsoft.com/office/drawing/2014/chart" uri="{C3380CC4-5D6E-409C-BE32-E72D297353CC}">
              <c16:uniqueId val="{00000001-0E72-438F-9106-78BD929B3069}"/>
            </c:ext>
          </c:extLst>
        </c:ser>
        <c:dLbls>
          <c:dLblPos val="inEnd"/>
          <c:showLegendKey val="0"/>
          <c:showVal val="1"/>
          <c:showCatName val="0"/>
          <c:showSerName val="0"/>
          <c:showPercent val="0"/>
          <c:showBubbleSize val="0"/>
        </c:dLbls>
        <c:gapWidth val="182"/>
        <c:axId val="235894448"/>
        <c:axId val="416812464"/>
      </c:barChart>
      <c:catAx>
        <c:axId val="23589444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rgbClr val="002557"/>
                </a:solidFill>
                <a:latin typeface="+mn-lt"/>
                <a:ea typeface="+mn-ea"/>
                <a:cs typeface="+mn-cs"/>
              </a:defRPr>
            </a:pPr>
            <a:endParaRPr lang="en-US"/>
          </a:p>
        </c:txPr>
        <c:crossAx val="416812464"/>
        <c:crosses val="autoZero"/>
        <c:auto val="1"/>
        <c:lblAlgn val="ctr"/>
        <c:lblOffset val="100"/>
        <c:noMultiLvlLbl val="0"/>
      </c:catAx>
      <c:valAx>
        <c:axId val="416812464"/>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dirty="0">
                    <a:solidFill>
                      <a:schemeClr val="tx1"/>
                    </a:solidFill>
                  </a:rPr>
                  <a:t>Time (months)</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35894448"/>
        <c:crosses val="autoZero"/>
        <c:crossBetween val="between"/>
      </c:valAx>
      <c:spPr>
        <a:noFill/>
        <a:ln>
          <a:noFill/>
        </a:ln>
        <a:effectLst/>
      </c:spPr>
    </c:plotArea>
    <c:legend>
      <c:legendPos val="r"/>
      <c:layout>
        <c:manualLayout>
          <c:xMode val="edge"/>
          <c:yMode val="edge"/>
          <c:x val="0.74054427011164814"/>
          <c:y val="0.18380905251536106"/>
          <c:w val="0.19851661054525713"/>
          <c:h val="0.137682206932464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solidFill>
                <a:latin typeface="+mn-lt"/>
                <a:ea typeface="+mn-ea"/>
                <a:cs typeface="+mn-cs"/>
              </a:defRPr>
            </a:pPr>
            <a:r>
              <a:rPr lang="en-US" sz="1700" b="1" dirty="0">
                <a:solidFill>
                  <a:schemeClr val="tx1"/>
                </a:solidFill>
              </a:rPr>
              <a:t>12-month Landmark Overall </a:t>
            </a:r>
            <a:r>
              <a:rPr lang="en-US" sz="1700" b="1" baseline="0" dirty="0">
                <a:solidFill>
                  <a:schemeClr val="tx1"/>
                </a:solidFill>
              </a:rPr>
              <a:t>Survival</a:t>
            </a:r>
            <a:endParaRPr lang="en-US" sz="1700" b="1" dirty="0">
              <a:solidFill>
                <a:schemeClr val="tx1"/>
              </a:solidFill>
            </a:endParaRPr>
          </a:p>
        </c:rich>
      </c:tx>
      <c:layout>
        <c:manualLayout>
          <c:xMode val="edge"/>
          <c:yMode val="edge"/>
          <c:x val="0.16936173194977028"/>
          <c:y val="2.1472161849378703E-2"/>
        </c:manualLayout>
      </c:layout>
      <c:overlay val="0"/>
      <c:spPr>
        <a:noFill/>
        <a:ln>
          <a:noFill/>
        </a:ln>
        <a:effectLst/>
      </c:spPr>
      <c:txPr>
        <a:bodyPr rot="0" spcFirstLastPara="1" vertOverflow="ellipsis" vert="horz" wrap="square" anchor="ctr" anchorCtr="1"/>
        <a:lstStyle/>
        <a:p>
          <a:pPr>
            <a:defRPr sz="17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650360304382869"/>
          <c:y val="0.16323430005069742"/>
          <c:w val="0.81418079580806524"/>
          <c:h val="0.69143636174555101"/>
        </c:manualLayout>
      </c:layout>
      <c:barChart>
        <c:barDir val="col"/>
        <c:grouping val="clustered"/>
        <c:varyColors val="0"/>
        <c:ser>
          <c:idx val="1"/>
          <c:order val="0"/>
          <c:tx>
            <c:strRef>
              <c:f>Sheet1!$B$1</c:f>
              <c:strCache>
                <c:ptCount val="1"/>
                <c:pt idx="0">
                  <c:v>&lt;65 Years</c:v>
                </c:pt>
              </c:strCache>
            </c:strRef>
          </c:tx>
          <c:spPr>
            <a:solidFill>
              <a:srgbClr val="5B9BD5"/>
            </a:solidFill>
            <a:ln>
              <a:noFill/>
            </a:ln>
            <a:effectLst/>
          </c:spPr>
          <c:invertIfNegative val="0"/>
          <c:dLbls>
            <c:dLbl>
              <c:idx val="0"/>
              <c:tx>
                <c:rich>
                  <a:bodyPr/>
                  <a:lstStyle/>
                  <a:p>
                    <a:fld id="{F6C4AEB8-96FD-4921-89E9-ACC39400E31D}" type="VALUE">
                      <a:rPr lang="en-US" sz="800" smtClean="0"/>
                      <a:pPr/>
                      <a:t>[VALUE]</a:t>
                    </a:fld>
                    <a:r>
                      <a:rPr lang="en-US" sz="800"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B91-4ADF-9993-57D6D7D50AAF}"/>
                </c:ext>
              </c:extLst>
            </c:dLbl>
            <c:dLbl>
              <c:idx val="1"/>
              <c:tx>
                <c:rich>
                  <a:bodyPr/>
                  <a:lstStyle/>
                  <a:p>
                    <a:fld id="{3F1E3B58-212E-4892-BC34-8CA462A9F12C}" type="VALUE">
                      <a:rPr lang="en-US" sz="800" smtClean="0"/>
                      <a:pPr/>
                      <a:t>[VALUE]</a:t>
                    </a:fld>
                    <a:r>
                      <a:rPr lang="en-US" sz="800" dirty="0"/>
                      <a:t>.0%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B91-4ADF-9993-57D6D7D50AAF}"/>
                </c:ext>
              </c:extLst>
            </c:dLbl>
            <c:dLbl>
              <c:idx val="2"/>
              <c:tx>
                <c:rich>
                  <a:bodyPr/>
                  <a:lstStyle/>
                  <a:p>
                    <a:fld id="{EAF1F30B-0633-42C2-AEE2-9D583C0397F0}" type="VALUE">
                      <a:rPr lang="en-US" sz="800" smtClean="0"/>
                      <a:pPr/>
                      <a:t>[VALUE]</a:t>
                    </a:fld>
                    <a:r>
                      <a:rPr lang="en-US" sz="800"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B91-4ADF-9993-57D6D7D50AAF}"/>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DESTINY Breast-01</c:v>
                </c:pt>
                <c:pt idx="1">
                  <c:v>DESTINY Breast-02</c:v>
                </c:pt>
                <c:pt idx="2">
                  <c:v>DESTINY Breast-03</c:v>
                </c:pt>
              </c:strCache>
            </c:strRef>
          </c:cat>
          <c:val>
            <c:numRef>
              <c:f>Sheet1!$B$2:$B$4</c:f>
              <c:numCache>
                <c:formatCode>General</c:formatCode>
                <c:ptCount val="3"/>
                <c:pt idx="0">
                  <c:v>84.5</c:v>
                </c:pt>
                <c:pt idx="1">
                  <c:v>89</c:v>
                </c:pt>
                <c:pt idx="2">
                  <c:v>94.6</c:v>
                </c:pt>
              </c:numCache>
            </c:numRef>
          </c:val>
          <c:extLst>
            <c:ext xmlns:c16="http://schemas.microsoft.com/office/drawing/2014/chart" uri="{C3380CC4-5D6E-409C-BE32-E72D297353CC}">
              <c16:uniqueId val="{00000007-BB91-4ADF-9993-57D6D7D50AAF}"/>
            </c:ext>
          </c:extLst>
        </c:ser>
        <c:ser>
          <c:idx val="0"/>
          <c:order val="1"/>
          <c:tx>
            <c:strRef>
              <c:f>Sheet1!$C$1</c:f>
              <c:strCache>
                <c:ptCount val="1"/>
                <c:pt idx="0">
                  <c:v>≥65 Years</c:v>
                </c:pt>
              </c:strCache>
            </c:strRef>
          </c:tx>
          <c:spPr>
            <a:solidFill>
              <a:srgbClr val="294983"/>
            </a:solidFill>
            <a:ln>
              <a:noFill/>
            </a:ln>
            <a:effectLst/>
          </c:spPr>
          <c:invertIfNegative val="0"/>
          <c:dLbls>
            <c:dLbl>
              <c:idx val="0"/>
              <c:tx>
                <c:rich>
                  <a:bodyPr/>
                  <a:lstStyle/>
                  <a:p>
                    <a:fld id="{9B8B55D0-FC40-4925-9BDD-5C161EA6E84E}" type="VALUE">
                      <a:rPr lang="en-US" smtClean="0"/>
                      <a:pPr/>
                      <a:t>[VALUE]</a:t>
                    </a:fld>
                    <a:r>
                      <a:rPr lang="en-US"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91-4ADF-9993-57D6D7D50AAF}"/>
                </c:ext>
              </c:extLst>
            </c:dLbl>
            <c:dLbl>
              <c:idx val="1"/>
              <c:tx>
                <c:rich>
                  <a:bodyPr/>
                  <a:lstStyle/>
                  <a:p>
                    <a:fld id="{9AC28D86-59B7-4655-A132-83E8CCF5094E}" type="VALUE">
                      <a:rPr lang="en-US" smtClean="0"/>
                      <a:pPr/>
                      <a:t>[VALUE]</a:t>
                    </a:fld>
                    <a:r>
                      <a:rPr lang="en-US"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91-4ADF-9993-57D6D7D50AAF}"/>
                </c:ext>
              </c:extLst>
            </c:dLbl>
            <c:dLbl>
              <c:idx val="2"/>
              <c:tx>
                <c:rich>
                  <a:bodyPr/>
                  <a:lstStyle/>
                  <a:p>
                    <a:fld id="{86C5B556-277D-45A8-ACD7-5BCCB450DDA8}" type="VALUE">
                      <a:rPr lang="en-US" sz="800" smtClean="0"/>
                      <a:pPr/>
                      <a:t>[VALUE]</a:t>
                    </a:fld>
                    <a:r>
                      <a:rPr lang="en-US" sz="800"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B91-4ADF-9993-57D6D7D50AAF}"/>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DESTINY Breast-01</c:v>
                </c:pt>
                <c:pt idx="1">
                  <c:v>DESTINY Breast-02</c:v>
                </c:pt>
                <c:pt idx="2">
                  <c:v>DESTINY Breast-03</c:v>
                </c:pt>
              </c:strCache>
            </c:strRef>
          </c:cat>
          <c:val>
            <c:numRef>
              <c:f>Sheet1!$C$2:$C$4</c:f>
              <c:numCache>
                <c:formatCode>General</c:formatCode>
                <c:ptCount val="3"/>
                <c:pt idx="0">
                  <c:v>88.4</c:v>
                </c:pt>
                <c:pt idx="1">
                  <c:v>91.2</c:v>
                </c:pt>
                <c:pt idx="2">
                  <c:v>91.5</c:v>
                </c:pt>
              </c:numCache>
            </c:numRef>
          </c:val>
          <c:extLst>
            <c:ext xmlns:c16="http://schemas.microsoft.com/office/drawing/2014/chart" uri="{C3380CC4-5D6E-409C-BE32-E72D297353CC}">
              <c16:uniqueId val="{00000003-BB91-4ADF-9993-57D6D7D50AAF}"/>
            </c:ext>
          </c:extLst>
        </c:ser>
        <c:dLbls>
          <c:dLblPos val="inEnd"/>
          <c:showLegendKey val="0"/>
          <c:showVal val="1"/>
          <c:showCatName val="0"/>
          <c:showSerName val="0"/>
          <c:showPercent val="0"/>
          <c:showBubbleSize val="0"/>
        </c:dLbls>
        <c:gapWidth val="182"/>
        <c:axId val="235894448"/>
        <c:axId val="416812464"/>
      </c:barChart>
      <c:catAx>
        <c:axId val="2358944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rgbClr val="002557"/>
                </a:solidFill>
                <a:latin typeface="+mn-lt"/>
                <a:ea typeface="+mn-ea"/>
                <a:cs typeface="+mn-cs"/>
              </a:defRPr>
            </a:pPr>
            <a:endParaRPr lang="en-US"/>
          </a:p>
        </c:txPr>
        <c:crossAx val="416812464"/>
        <c:crosses val="autoZero"/>
        <c:auto val="1"/>
        <c:lblAlgn val="ctr"/>
        <c:lblOffset val="100"/>
        <c:noMultiLvlLbl val="0"/>
      </c:catAx>
      <c:valAx>
        <c:axId val="416812464"/>
        <c:scaling>
          <c:orientation val="minMax"/>
          <c:min val="60"/>
        </c:scaling>
        <c:delete val="0"/>
        <c:axPos val="l"/>
        <c:title>
          <c:tx>
            <c:rich>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dirty="0">
                    <a:solidFill>
                      <a:schemeClr val="tx1"/>
                    </a:solidFill>
                  </a:rPr>
                  <a:t>Percentage</a:t>
                </a:r>
              </a:p>
            </c:rich>
          </c:tx>
          <c:layout>
            <c:manualLayout>
              <c:xMode val="edge"/>
              <c:yMode val="edge"/>
              <c:x val="5.1193723614933365E-2"/>
              <c:y val="0.37973728339854668"/>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35894448"/>
        <c:crosses val="autoZero"/>
        <c:crossBetween val="between"/>
      </c:valAx>
      <c:spPr>
        <a:noFill/>
        <a:ln>
          <a:noFill/>
        </a:ln>
        <a:effectLst/>
      </c:spPr>
    </c:plotArea>
    <c:legend>
      <c:legendPos val="r"/>
      <c:layout>
        <c:manualLayout>
          <c:xMode val="edge"/>
          <c:yMode val="edge"/>
          <c:x val="0.18322016775494118"/>
          <c:y val="0.14435341297593823"/>
          <c:w val="0.21235221819313987"/>
          <c:h val="0.139966461710452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231524239776988E-2"/>
          <c:y val="4.6971414996737119E-2"/>
          <c:w val="0.88089853822974562"/>
          <c:h val="0.75884596904817203"/>
        </c:manualLayout>
      </c:layout>
      <c:barChart>
        <c:barDir val="col"/>
        <c:grouping val="clustered"/>
        <c:varyColors val="0"/>
        <c:ser>
          <c:idx val="0"/>
          <c:order val="0"/>
          <c:tx>
            <c:strRef>
              <c:f>Sheet1!$B$1</c:f>
              <c:strCache>
                <c:ptCount val="1"/>
                <c:pt idx="0">
                  <c:v>&lt;65 Years</c:v>
                </c:pt>
              </c:strCache>
            </c:strRef>
          </c:tx>
          <c:spPr>
            <a:solidFill>
              <a:srgbClr val="5B9BD5"/>
            </a:solidFill>
            <a:ln>
              <a:noFill/>
            </a:ln>
            <a:effectLst/>
          </c:spPr>
          <c:invertIfNegative val="0"/>
          <c:dLbls>
            <c:dLbl>
              <c:idx val="2"/>
              <c:tx>
                <c:rich>
                  <a:bodyPr/>
                  <a:lstStyle/>
                  <a:p>
                    <a:fld id="{135640D7-0E9F-4133-B961-7CBE7824E39E}" type="VALUE">
                      <a:rPr lang="en-US" smtClean="0"/>
                      <a:pPr/>
                      <a:t>[VALUE]</a:t>
                    </a:fld>
                    <a:r>
                      <a:rPr lang="en-US"/>
                      <a:t>.0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B40-426B-A4AC-71C9A7376B4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Sheet1!$D$2:$D$6</c:f>
                <c:numCache>
                  <c:formatCode>General</c:formatCode>
                  <c:ptCount val="5"/>
                  <c:pt idx="0">
                    <c:v>5.84</c:v>
                  </c:pt>
                  <c:pt idx="1">
                    <c:v>2.79</c:v>
                  </c:pt>
                  <c:pt idx="2">
                    <c:v>21.21</c:v>
                  </c:pt>
                  <c:pt idx="3">
                    <c:v>14.92</c:v>
                  </c:pt>
                  <c:pt idx="4">
                    <c:v>1.51</c:v>
                  </c:pt>
                </c:numCache>
              </c:numRef>
            </c:plus>
            <c:minus>
              <c:numRef>
                <c:f>Sheet1!$E$2:$E$6</c:f>
                <c:numCache>
                  <c:formatCode>General</c:formatCode>
                  <c:ptCount val="5"/>
                  <c:pt idx="0">
                    <c:v>5.84</c:v>
                  </c:pt>
                  <c:pt idx="1">
                    <c:v>2.79</c:v>
                  </c:pt>
                  <c:pt idx="2">
                    <c:v>21.21</c:v>
                  </c:pt>
                  <c:pt idx="3">
                    <c:v>14.92</c:v>
                  </c:pt>
                  <c:pt idx="4">
                    <c:v>1.51</c:v>
                  </c:pt>
                </c:numCache>
              </c:numRef>
            </c:minus>
            <c:spPr>
              <a:noFill/>
              <a:ln w="9525" cap="flat" cmpd="sng" algn="ctr">
                <a:solidFill>
                  <a:schemeClr val="tx1"/>
                </a:solidFill>
                <a:round/>
              </a:ln>
              <a:effectLst/>
            </c:spPr>
          </c:errBars>
          <c:cat>
            <c:strRef>
              <c:f>Sheet1!$A$2:$A$6</c:f>
              <c:strCache>
                <c:ptCount val="5"/>
                <c:pt idx="0">
                  <c:v>T-DXd Pool</c:v>
                </c:pt>
                <c:pt idx="1">
                  <c:v>Trastuzumab </c:v>
                </c:pt>
                <c:pt idx="2">
                  <c:v>Capecitabine </c:v>
                </c:pt>
                <c:pt idx="3">
                  <c:v>Lapatinib </c:v>
                </c:pt>
                <c:pt idx="4">
                  <c:v>T-DM1 (DB-03)</c:v>
                </c:pt>
              </c:strCache>
            </c:strRef>
          </c:cat>
          <c:val>
            <c:numRef>
              <c:f>Sheet1!$B$2:$B$6</c:f>
              <c:numCache>
                <c:formatCode>General</c:formatCode>
                <c:ptCount val="5"/>
                <c:pt idx="0">
                  <c:v>98.2</c:v>
                </c:pt>
                <c:pt idx="1">
                  <c:v>100</c:v>
                </c:pt>
                <c:pt idx="2">
                  <c:v>82</c:v>
                </c:pt>
                <c:pt idx="3">
                  <c:v>88.8</c:v>
                </c:pt>
                <c:pt idx="4">
                  <c:v>100</c:v>
                </c:pt>
              </c:numCache>
            </c:numRef>
          </c:val>
          <c:extLst>
            <c:ext xmlns:c16="http://schemas.microsoft.com/office/drawing/2014/chart" uri="{C3380CC4-5D6E-409C-BE32-E72D297353CC}">
              <c16:uniqueId val="{00000000-AB2F-48C2-B2EC-45E764793209}"/>
            </c:ext>
          </c:extLst>
        </c:ser>
        <c:ser>
          <c:idx val="1"/>
          <c:order val="1"/>
          <c:tx>
            <c:strRef>
              <c:f>Sheet1!$C$1</c:f>
              <c:strCache>
                <c:ptCount val="1"/>
                <c:pt idx="0">
                  <c:v>≥65 Years</c:v>
                </c:pt>
              </c:strCache>
            </c:strRef>
          </c:tx>
          <c:spPr>
            <a:solidFill>
              <a:srgbClr val="2949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Sheet1!$F$2:$F$6</c:f>
                <c:numCache>
                  <c:formatCode>General</c:formatCode>
                  <c:ptCount val="5"/>
                  <c:pt idx="0">
                    <c:v>8.4600000000000009</c:v>
                  </c:pt>
                  <c:pt idx="1">
                    <c:v>1.56</c:v>
                  </c:pt>
                  <c:pt idx="2">
                    <c:v>19.59</c:v>
                  </c:pt>
                  <c:pt idx="3">
                    <c:v>13.06</c:v>
                  </c:pt>
                  <c:pt idx="4">
                    <c:v>1.97</c:v>
                  </c:pt>
                </c:numCache>
              </c:numRef>
            </c:plus>
            <c:minus>
              <c:numRef>
                <c:f>Sheet1!$G$2:$G$6</c:f>
                <c:numCache>
                  <c:formatCode>General</c:formatCode>
                  <c:ptCount val="5"/>
                  <c:pt idx="0">
                    <c:v>8.4600000000000009</c:v>
                  </c:pt>
                  <c:pt idx="1">
                    <c:v>1.56</c:v>
                  </c:pt>
                  <c:pt idx="2">
                    <c:v>19.59</c:v>
                  </c:pt>
                  <c:pt idx="3">
                    <c:v>13.06</c:v>
                  </c:pt>
                  <c:pt idx="4">
                    <c:v>1.97</c:v>
                  </c:pt>
                </c:numCache>
              </c:numRef>
            </c:minus>
            <c:spPr>
              <a:noFill/>
              <a:ln w="9525" cap="flat" cmpd="sng" algn="ctr">
                <a:solidFill>
                  <a:schemeClr val="tx1"/>
                </a:solidFill>
                <a:round/>
              </a:ln>
              <a:effectLst/>
            </c:spPr>
          </c:errBars>
          <c:cat>
            <c:strRef>
              <c:f>Sheet1!$A$2:$A$6</c:f>
              <c:strCache>
                <c:ptCount val="5"/>
                <c:pt idx="0">
                  <c:v>T-DXd Pool</c:v>
                </c:pt>
                <c:pt idx="1">
                  <c:v>Trastuzumab </c:v>
                </c:pt>
                <c:pt idx="2">
                  <c:v>Capecitabine </c:v>
                </c:pt>
                <c:pt idx="3">
                  <c:v>Lapatinib </c:v>
                </c:pt>
                <c:pt idx="4">
                  <c:v>T-DM1 (DB-03)</c:v>
                </c:pt>
              </c:strCache>
            </c:strRef>
          </c:cat>
          <c:val>
            <c:numRef>
              <c:f>Sheet1!$C$2:$C$6</c:f>
              <c:numCache>
                <c:formatCode>General</c:formatCode>
                <c:ptCount val="5"/>
                <c:pt idx="0">
                  <c:v>97.4</c:v>
                </c:pt>
                <c:pt idx="1">
                  <c:v>99.6</c:v>
                </c:pt>
                <c:pt idx="2">
                  <c:v>79.099999999999994</c:v>
                </c:pt>
                <c:pt idx="3">
                  <c:v>89.2</c:v>
                </c:pt>
                <c:pt idx="4">
                  <c:v>99.5</c:v>
                </c:pt>
              </c:numCache>
            </c:numRef>
          </c:val>
          <c:extLst>
            <c:ext xmlns:c16="http://schemas.microsoft.com/office/drawing/2014/chart" uri="{C3380CC4-5D6E-409C-BE32-E72D297353CC}">
              <c16:uniqueId val="{00000003-AB2F-48C2-B2EC-45E764793209}"/>
            </c:ext>
          </c:extLst>
        </c:ser>
        <c:dLbls>
          <c:dLblPos val="ctr"/>
          <c:showLegendKey val="0"/>
          <c:showVal val="1"/>
          <c:showCatName val="0"/>
          <c:showSerName val="0"/>
          <c:showPercent val="0"/>
          <c:showBubbleSize val="0"/>
        </c:dLbls>
        <c:gapWidth val="219"/>
        <c:overlap val="-27"/>
        <c:axId val="502176895"/>
        <c:axId val="1532857231"/>
      </c:barChart>
      <c:catAx>
        <c:axId val="5021768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32857231"/>
        <c:crosses val="autoZero"/>
        <c:auto val="1"/>
        <c:lblAlgn val="ctr"/>
        <c:lblOffset val="100"/>
        <c:noMultiLvlLbl val="0"/>
      </c:catAx>
      <c:valAx>
        <c:axId val="1532857231"/>
        <c:scaling>
          <c:orientation val="minMax"/>
          <c:max val="110"/>
          <c:min val="2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solidFill>
                      <a:schemeClr val="tx1"/>
                    </a:solidFill>
                  </a:rPr>
                  <a:t>Relative Dose Intensity (%)</a:t>
                </a:r>
                <a:r>
                  <a:rPr lang="en-US" baseline="0" dirty="0">
                    <a:solidFill>
                      <a:schemeClr val="tx1"/>
                    </a:solidFill>
                  </a:rPr>
                  <a:t> </a:t>
                </a:r>
                <a:endParaRPr lang="en-US" dirty="0">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02176895"/>
        <c:crosses val="autoZero"/>
        <c:crossBetween val="between"/>
        <c:majorUnit val="10"/>
      </c:valAx>
      <c:spPr>
        <a:noFill/>
        <a:ln>
          <a:noFill/>
        </a:ln>
        <a:effectLst/>
      </c:spPr>
    </c:plotArea>
    <c:legend>
      <c:legendPos val="b"/>
      <c:layout>
        <c:manualLayout>
          <c:xMode val="edge"/>
          <c:yMode val="edge"/>
          <c:x val="1.7938907905237001E-3"/>
          <c:y val="0.87940506899453819"/>
          <c:w val="0.1511650989080752"/>
          <c:h val="0.120594931005461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1/31/24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51379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606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20484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168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9157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7152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ea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793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9099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97182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C1A67-40F6-3A4F-921F-49F045E455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488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91B8C-B0A5-764F-B9FC-76BE9C224E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69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7675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1093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456789">
              <a:buFont typeface="Arial" panose="020B0604020202020204" pitchFamily="34" charset="0"/>
              <a:buNone/>
              <a:defRPr/>
            </a:pPr>
            <a:endParaRPr lang="en-US" dirty="0">
              <a:solidFill>
                <a:prstClr val="black"/>
              </a:solidFill>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3675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456789">
              <a:buFont typeface="Arial" panose="020B0604020202020204" pitchFamily="34" charset="0"/>
              <a:buNone/>
              <a:defRPr/>
            </a:pPr>
            <a:endParaRPr lang="en-US" i="1"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481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140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218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96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444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324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747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91B8C-B0A5-764F-B9FC-76BE9C224E82}"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17824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370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1683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normAutofit fontScale="25000" lnSpcReduction="20000"/>
          </a:bodyPr>
          <a:lstStyle/>
          <a:p>
            <a:pPr eaLnBrk="1" hangingPunct="1">
              <a:spcBef>
                <a:spcPct val="0"/>
              </a:spcBef>
            </a:pPr>
            <a:endParaRPr lang="x-none" altLang="x-none" sz="4000" dirty="0">
              <a:latin typeface="Arial" charset="0"/>
              <a:ea typeface="ＭＳ Ｐゴシック" charset="-128"/>
            </a:endParaRPr>
          </a:p>
        </p:txBody>
      </p:sp>
    </p:spTree>
    <p:extLst>
      <p:ext uri="{BB962C8B-B14F-4D97-AF65-F5344CB8AC3E}">
        <p14:creationId xmlns:p14="http://schemas.microsoft.com/office/powerpoint/2010/main" val="3414677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2826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3809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9480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3641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marL="0" marR="0" lvl="0" indent="0" algn="l" defTabSz="3641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p:cNvSpPr>
            <a:spLocks noGrp="1"/>
          </p:cNvSpPr>
          <p:nvPr>
            <p:ph type="sldNum" sz="quarter" idx="12"/>
          </p:nvPr>
        </p:nvSpPr>
        <p:spPr/>
        <p:txBody>
          <a:bodyPr/>
          <a:lstStyle/>
          <a:p>
            <a:pPr marL="0" marR="0" lvl="0" indent="0" algn="r" defTabSz="364130" rtl="0" eaLnBrk="0" fontAlgn="base" latinLnBrk="0" hangingPunct="0">
              <a:lnSpc>
                <a:spcPct val="100000"/>
              </a:lnSpc>
              <a:spcBef>
                <a:spcPct val="0"/>
              </a:spcBef>
              <a:spcAft>
                <a:spcPct val="0"/>
              </a:spcAft>
              <a:buClrTx/>
              <a:buSzTx/>
              <a:buFontTx/>
              <a:buNone/>
              <a:tabLst/>
              <a:defRPr/>
            </a:pPr>
            <a:fld id="{1428D681-7867-E949-A3D2-41DDE609BEDB}" type="slidenum">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pPr marL="0" marR="0" lvl="0" indent="0" algn="r" defTabSz="36413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8" name="Notes Placeholder 7">
            <a:extLst>
              <a:ext uri="{FF2B5EF4-FFF2-40B4-BE49-F238E27FC236}">
                <a16:creationId xmlns:a16="http://schemas.microsoft.com/office/drawing/2014/main" id="{CA667AE2-283C-4A04-8B2A-67F22C75DF0E}"/>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186937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AD1D305-B15E-1A48-B9EA-D0A4E8AE5E3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40123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A76A3-4467-491A-89B7-BDB31DCAA1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90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AD1D305-B15E-1A48-B9EA-D0A4E8AE5E3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27095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037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005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AD1D305-B15E-1A48-B9EA-D0A4E8AE5E3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92105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420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4276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26462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4835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71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48564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0322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985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059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2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7529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656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409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2500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545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2" Type="http://schemas.openxmlformats.org/officeDocument/2006/relationships/hyperlink" Target="mailto:rmurthy1@mdanderson.org" TargetMode="External"/><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ags" Target="../tags/tag1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97448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28285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427288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0119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0370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64741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12444"/>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75659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71410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2233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6233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94259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507232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7182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427630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104357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9783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25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57511"/>
            <a:ext cx="11277600" cy="45451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a:t>Reference(s)</a:t>
            </a:r>
          </a:p>
        </p:txBody>
      </p:sp>
      <p:cxnSp>
        <p:nvCxnSpPr>
          <p:cNvPr id="13" name="Straight Connector 12">
            <a:extLst>
              <a:ext uri="{FF2B5EF4-FFF2-40B4-BE49-F238E27FC236}">
                <a16:creationId xmlns:a16="http://schemas.microsoft.com/office/drawing/2014/main" id="{42C8970D-E5E3-4B88-8B63-7155B16BF9C7}"/>
              </a:ext>
            </a:extLst>
          </p:cNvPr>
          <p:cNvCxnSpPr>
            <a:cxnSpLocks/>
          </p:cNvCxnSpPr>
          <p:nvPr userDrawn="1"/>
        </p:nvCxnSpPr>
        <p:spPr>
          <a:xfrm>
            <a:off x="457200" y="6217855"/>
            <a:ext cx="11277600" cy="0"/>
          </a:xfrm>
          <a:prstGeom prst="line">
            <a:avLst/>
          </a:prstGeom>
          <a:ln w="6350">
            <a:gradFill flip="none" rotWithShape="1">
              <a:gsLst>
                <a:gs pos="2000">
                  <a:schemeClr val="accent1">
                    <a:lumMod val="5000"/>
                    <a:lumOff val="95000"/>
                  </a:schemeClr>
                </a:gs>
                <a:gs pos="40000">
                  <a:schemeClr val="accent1">
                    <a:lumMod val="45000"/>
                    <a:lumOff val="55000"/>
                  </a:schemeClr>
                </a:gs>
                <a:gs pos="60000">
                  <a:schemeClr val="accent1">
                    <a:lumMod val="45000"/>
                    <a:lumOff val="55000"/>
                  </a:schemeClr>
                </a:gs>
                <a:gs pos="100000">
                  <a:srgbClr val="7F134C">
                    <a:alpha val="4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84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with bar and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8570DB-4593-27DE-1400-73746AB378D7}"/>
              </a:ext>
            </a:extLst>
          </p:cNvPr>
          <p:cNvSpPr>
            <a:spLocks noGrp="1"/>
          </p:cNvSpPr>
          <p:nvPr>
            <p:ph type="sldNum" sz="quarter" idx="11"/>
          </p:nvPr>
        </p:nvSpPr>
        <p:spPr/>
        <p:txBody>
          <a:bodyPr/>
          <a:lstStyle/>
          <a:p>
            <a:fld id="{7AF8E309-D608-654D-B811-6A2C46C88181}" type="slidenum">
              <a:rPr lang="en-US" smtClean="0"/>
              <a:pPr/>
              <a:t>‹#›</a:t>
            </a:fld>
            <a:endParaRPr lang="en-US" dirty="0"/>
          </a:p>
        </p:txBody>
      </p:sp>
    </p:spTree>
    <p:extLst>
      <p:ext uri="{BB962C8B-B14F-4D97-AF65-F5344CB8AC3E}">
        <p14:creationId xmlns:p14="http://schemas.microsoft.com/office/powerpoint/2010/main" val="384564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42038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1" y="6456260"/>
            <a:ext cx="407988" cy="309145"/>
          </a:xfrm>
          <a:prstGeom prst="rect">
            <a:avLst/>
          </a:prstGeom>
        </p:spPr>
        <p:txBody>
          <a:body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140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1F87-42DE-8C4C-8AA4-88B9B10A3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E78D1-9708-584B-B329-B62507F128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4EC63-3DB6-7D43-81E2-DE75A5D74C45}"/>
              </a:ext>
            </a:extLst>
          </p:cNvPr>
          <p:cNvSpPr>
            <a:spLocks noGrp="1"/>
          </p:cNvSpPr>
          <p:nvPr>
            <p:ph type="dt" sz="half" idx="10"/>
          </p:nvPr>
        </p:nvSpPr>
        <p:spPr/>
        <p:txBody>
          <a:bodyPr/>
          <a:lstStyle/>
          <a:p>
            <a:fld id="{168388CC-078C-364C-99DA-88CAFC0F48AE}" type="datetimeFigureOut">
              <a:rPr lang="en-US" smtClean="0"/>
              <a:t>1/31/24</a:t>
            </a:fld>
            <a:endParaRPr lang="en-US" dirty="0"/>
          </a:p>
        </p:txBody>
      </p:sp>
      <p:sp>
        <p:nvSpPr>
          <p:cNvPr id="5" name="Footer Placeholder 4">
            <a:extLst>
              <a:ext uri="{FF2B5EF4-FFF2-40B4-BE49-F238E27FC236}">
                <a16:creationId xmlns:a16="http://schemas.microsoft.com/office/drawing/2014/main" id="{0FEA993B-A3B0-C24A-9863-9FCA8C981E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CDD6B1-B9DC-764E-BAEB-50E7D6701F46}"/>
              </a:ext>
            </a:extLst>
          </p:cNvPr>
          <p:cNvSpPr>
            <a:spLocks noGrp="1"/>
          </p:cNvSpPr>
          <p:nvPr>
            <p:ph type="sldNum" sz="quarter" idx="12"/>
          </p:nvPr>
        </p:nvSpPr>
        <p:spPr/>
        <p:txBody>
          <a:bodyPr/>
          <a:lstStyle/>
          <a:p>
            <a:fld id="{B22653DD-7431-224F-9BFD-837337536351}" type="slidenum">
              <a:rPr lang="en-US" smtClean="0"/>
              <a:t>‹#›</a:t>
            </a:fld>
            <a:endParaRPr lang="en-US" dirty="0"/>
          </a:p>
        </p:txBody>
      </p:sp>
    </p:spTree>
    <p:extLst>
      <p:ext uri="{BB962C8B-B14F-4D97-AF65-F5344CB8AC3E}">
        <p14:creationId xmlns:p14="http://schemas.microsoft.com/office/powerpoint/2010/main" val="282262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
        <p:nvSpPr>
          <p:cNvPr id="4" name="Textplatzhalter 3"/>
          <p:cNvSpPr>
            <a:spLocks noGrp="1"/>
          </p:cNvSpPr>
          <p:nvPr>
            <p:ph type="body" sz="quarter" idx="10"/>
          </p:nvPr>
        </p:nvSpPr>
        <p:spPr>
          <a:xfrm>
            <a:off x="1279525" y="1863725"/>
            <a:ext cx="549275" cy="252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149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2" y="6543317"/>
            <a:ext cx="8808719" cy="314684"/>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53708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389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_Title Only_showfi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FF6DC-B3F2-204D-F831-99E8AE2033BF}"/>
              </a:ext>
            </a:extLst>
          </p:cNvPr>
          <p:cNvSpPr>
            <a:spLocks noGrp="1"/>
          </p:cNvSpPr>
          <p:nvPr>
            <p:ph type="title"/>
          </p:nvPr>
        </p:nvSpPr>
        <p:spPr>
          <a:xfrm>
            <a:off x="416827" y="178762"/>
            <a:ext cx="11343376" cy="838799"/>
          </a:xfrm>
        </p:spPr>
        <p:txBody>
          <a:bodyPr anchor="b"/>
          <a:lstStyle>
            <a:lvl1pPr algn="l">
              <a:defRPr sz="2400" b="1">
                <a:solidFill>
                  <a:schemeClr val="bg1"/>
                </a:solidFill>
                <a:latin typeface="Roche Sans Medium Medium" panose="020B0604030201040101" pitchFamily="34" charset="0"/>
              </a:defRPr>
            </a:lvl1pPr>
          </a:lstStyle>
          <a:p>
            <a:r>
              <a:rPr lang="en-US"/>
              <a:t>Click to edit Master title style</a:t>
            </a:r>
            <a:endParaRPr lang="en-GB"/>
          </a:p>
        </p:txBody>
      </p:sp>
      <p:sp>
        <p:nvSpPr>
          <p:cNvPr id="4" name="Text Placeholder 9">
            <a:extLst>
              <a:ext uri="{FF2B5EF4-FFF2-40B4-BE49-F238E27FC236}">
                <a16:creationId xmlns:a16="http://schemas.microsoft.com/office/drawing/2014/main" id="{11C00F42-4922-B06D-55E5-38891A8D10E6}"/>
              </a:ext>
            </a:extLst>
          </p:cNvPr>
          <p:cNvSpPr>
            <a:spLocks noGrp="1"/>
          </p:cNvSpPr>
          <p:nvPr>
            <p:ph type="body" sz="quarter" idx="20" hasCustomPrompt="1"/>
          </p:nvPr>
        </p:nvSpPr>
        <p:spPr>
          <a:xfrm>
            <a:off x="416827" y="6680774"/>
            <a:ext cx="11343376" cy="113877"/>
          </a:xfrm>
        </p:spPr>
        <p:txBody>
          <a:bodyPr wrap="square" tIns="0" bIns="0" anchor="b">
            <a:spAutoFit/>
          </a:bodyPr>
          <a:lstStyle>
            <a:lvl1pPr marL="0" indent="0" algn="l">
              <a:lnSpc>
                <a:spcPct val="90000"/>
              </a:lnSpc>
              <a:spcBef>
                <a:spcPts val="0"/>
              </a:spcBef>
              <a:buNone/>
              <a:defRPr sz="800">
                <a:latin typeface="Roche Sans Light Light" panose="020B0304030201040101" pitchFamily="34" charset="0"/>
              </a:defRPr>
            </a:lvl1pPr>
            <a:lvl2pPr algn="r">
              <a:defRPr/>
            </a:lvl2pPr>
            <a:lvl3pPr algn="r">
              <a:defRPr/>
            </a:lvl3pPr>
            <a:lvl4pPr algn="r">
              <a:defRPr/>
            </a:lvl4pPr>
            <a:lvl5pPr algn="r">
              <a:defRPr/>
            </a:lvl5pPr>
          </a:lstStyle>
          <a:p>
            <a:pPr lvl="0"/>
            <a:r>
              <a:rPr lang="en-GB"/>
              <a:t>Click to add footnote</a:t>
            </a:r>
          </a:p>
        </p:txBody>
      </p:sp>
    </p:spTree>
    <p:extLst>
      <p:ext uri="{BB962C8B-B14F-4D97-AF65-F5344CB8AC3E}">
        <p14:creationId xmlns:p14="http://schemas.microsoft.com/office/powerpoint/2010/main" val="2710614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extLst>
    <p:ext uri="{DCECCB84-F9BA-43D5-87BE-67443E8EF086}">
      <p15:sldGuideLst xmlns:p15="http://schemas.microsoft.com/office/powerpoint/2012/main">
        <p15:guide id="1" orient="horz" pos="91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50"/>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67" y="6225716"/>
            <a:ext cx="1659092" cy="333781"/>
          </a:xfrm>
          <a:prstGeom prst="rect">
            <a:avLst/>
          </a:prstGeom>
        </p:spPr>
      </p:pic>
    </p:spTree>
    <p:extLst>
      <p:ext uri="{BB962C8B-B14F-4D97-AF65-F5344CB8AC3E}">
        <p14:creationId xmlns:p14="http://schemas.microsoft.com/office/powerpoint/2010/main" val="41973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446192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bwMode="gray">
          <a:xfrm>
            <a:off x="448174" y="5806440"/>
            <a:ext cx="11295783"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
        <p:nvSpPr>
          <p:cNvPr id="6" name="Text Placeholder 5">
            <a:extLst>
              <a:ext uri="{FF2B5EF4-FFF2-40B4-BE49-F238E27FC236}">
                <a16:creationId xmlns:a16="http://schemas.microsoft.com/office/drawing/2014/main" id="{29F4B20F-8B16-4CA5-8944-B5C611C7B971}"/>
              </a:ext>
            </a:extLst>
          </p:cNvPr>
          <p:cNvSpPr>
            <a:spLocks noGrp="1"/>
          </p:cNvSpPr>
          <p:nvPr>
            <p:ph type="body" sz="quarter" idx="17"/>
          </p:nvPr>
        </p:nvSpPr>
        <p:spPr>
          <a:xfrm>
            <a:off x="444616" y="1574801"/>
            <a:ext cx="11318648"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79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560">
          <p15:clr>
            <a:srgbClr val="FBAE40"/>
          </p15:clr>
        </p15:guide>
        <p15:guide id="2" pos="280">
          <p15:clr>
            <a:srgbClr val="FBAE40"/>
          </p15:clr>
        </p15:guide>
        <p15:guide id="3" pos="7408">
          <p15:clr>
            <a:srgbClr val="FBAE40"/>
          </p15:clr>
        </p15:guide>
        <p15:guide id="4" orient="horz" pos="856">
          <p15:clr>
            <a:srgbClr val="FBAE40"/>
          </p15:clr>
        </p15:guide>
        <p15:guide id="5" orient="horz" pos="99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DS AZ_Title (one line) No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97565" y="231269"/>
            <a:ext cx="11616636" cy="461665"/>
          </a:xfrm>
          <a:prstGeom prst="rect">
            <a:avLst/>
          </a:prstGeom>
        </p:spPr>
        <p:txBody>
          <a:bodyPr vert="horz" wrap="square" lIns="91440">
            <a:spAutoFit/>
          </a:bodyPr>
          <a:lstStyle>
            <a:lvl1pPr algn="l">
              <a:defRPr sz="2400" b="1" baseline="0">
                <a:solidFill>
                  <a:schemeClr val="accent1"/>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447440"/>
            <a:ext cx="3413760" cy="1219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chemeClr val="accent3">
                  <a:lumMod val="75000"/>
                </a:schemeClr>
              </a:solidFill>
            </a:endParaRPr>
          </a:p>
        </p:txBody>
      </p:sp>
      <p:sp>
        <p:nvSpPr>
          <p:cNvPr id="8" name="Text Placeholder 9"/>
          <p:cNvSpPr>
            <a:spLocks noGrp="1"/>
          </p:cNvSpPr>
          <p:nvPr>
            <p:ph type="body" sz="quarter" idx="12" hasCustomPrompt="1"/>
          </p:nvPr>
        </p:nvSpPr>
        <p:spPr>
          <a:xfrm>
            <a:off x="397565" y="6125313"/>
            <a:ext cx="11616636" cy="200055"/>
          </a:xfrm>
          <a:prstGeom prst="rect">
            <a:avLst/>
          </a:prstGeom>
        </p:spPr>
        <p:txBody>
          <a:bodyPr wrap="square" anchor="b" anchorCtr="0">
            <a:spAutoFit/>
          </a:bodyPr>
          <a:lstStyle>
            <a:lvl1pPr marL="0" indent="0">
              <a:spcBef>
                <a:spcPts val="0"/>
              </a:spcBef>
              <a:buNone/>
              <a:defRPr sz="700">
                <a:solidFill>
                  <a:schemeClr val="accent1"/>
                </a:solidFill>
              </a:defRPr>
            </a:lvl1pPr>
            <a:lvl2pPr marL="0" indent="0">
              <a:spcBef>
                <a:spcPts val="0"/>
              </a:spcBef>
              <a:buNone/>
              <a:defRPr sz="933"/>
            </a:lvl2pPr>
            <a:lvl3pPr marL="0" indent="0">
              <a:spcBef>
                <a:spcPts val="0"/>
              </a:spcBef>
              <a:buNone/>
              <a:defRPr sz="933"/>
            </a:lvl3pPr>
            <a:lvl4pPr marL="0" indent="0">
              <a:spcBef>
                <a:spcPts val="0"/>
              </a:spcBef>
              <a:buNone/>
              <a:defRPr sz="933"/>
            </a:lvl4pPr>
            <a:lvl5pPr marL="0" indent="0">
              <a:spcBef>
                <a:spcPts val="0"/>
              </a:spcBef>
              <a:buNone/>
              <a:defRPr sz="933"/>
            </a:lvl5pPr>
          </a:lstStyle>
          <a:p>
            <a:pPr lvl="0"/>
            <a:r>
              <a:rPr lang="en-US"/>
              <a:t>References. 7 pt.</a:t>
            </a:r>
          </a:p>
        </p:txBody>
      </p:sp>
      <p:pic>
        <p:nvPicPr>
          <p:cNvPr id="9" name="Picture 8" descr="DSI-AZ-hor-COLOR.png">
            <a:extLst>
              <a:ext uri="{FF2B5EF4-FFF2-40B4-BE49-F238E27FC236}">
                <a16:creationId xmlns:a16="http://schemas.microsoft.com/office/drawing/2014/main" id="{C9D52CBE-82A0-4FC9-9901-F5CA94FAC1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223878"/>
            <a:ext cx="3439107" cy="684000"/>
          </a:xfrm>
          <a:prstGeom prst="rect">
            <a:avLst/>
          </a:prstGeom>
        </p:spPr>
      </p:pic>
    </p:spTree>
    <p:extLst>
      <p:ext uri="{BB962C8B-B14F-4D97-AF65-F5344CB8AC3E}">
        <p14:creationId xmlns:p14="http://schemas.microsoft.com/office/powerpoint/2010/main" val="387821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767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DD4B-BBCF-AC44-B07B-3E667A7B7D15}"/>
              </a:ext>
            </a:extLst>
          </p:cNvPr>
          <p:cNvSpPr>
            <a:spLocks noGrp="1"/>
          </p:cNvSpPr>
          <p:nvPr>
            <p:ph type="title"/>
          </p:nvPr>
        </p:nvSpPr>
        <p:spPr>
          <a:xfrm>
            <a:off x="365760" y="182880"/>
            <a:ext cx="9504381" cy="7924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A0088C-FC72-654C-9D9A-8E4951550403}"/>
              </a:ext>
            </a:extLst>
          </p:cNvPr>
          <p:cNvSpPr>
            <a:spLocks noGrp="1"/>
          </p:cNvSpPr>
          <p:nvPr>
            <p:ph idx="1"/>
          </p:nvPr>
        </p:nvSpPr>
        <p:spPr>
          <a:xfrm>
            <a:off x="365761" y="1246095"/>
            <a:ext cx="11553191" cy="4746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DB42CA-F630-40FE-AB31-0F8577D4D492}"/>
              </a:ext>
            </a:extLst>
          </p:cNvPr>
          <p:cNvSpPr>
            <a:spLocks noGrp="1"/>
          </p:cNvSpPr>
          <p:nvPr>
            <p:ph sz="quarter" idx="10"/>
          </p:nvPr>
        </p:nvSpPr>
        <p:spPr>
          <a:xfrm>
            <a:off x="215902" y="5992566"/>
            <a:ext cx="11785599" cy="271463"/>
          </a:xfrm>
        </p:spPr>
        <p:txBody>
          <a:bodyPr bIns="0" anchor="b"/>
          <a:lstStyle>
            <a:lvl1pPr marL="0" indent="0">
              <a:spcBef>
                <a:spcPts val="0"/>
              </a:spcBef>
              <a:buNone/>
              <a:defRPr sz="800">
                <a:solidFill>
                  <a:schemeClr val="tx1"/>
                </a:solidFill>
              </a:defRPr>
            </a:lvl1pPr>
            <a:lvl2pPr>
              <a:defRPr sz="900"/>
            </a:lvl2pPr>
            <a:lvl3pPr>
              <a:defRPr sz="900"/>
            </a:lvl3pPr>
            <a:lvl4pPr>
              <a:defRPr sz="900"/>
            </a:lvl4pPr>
            <a:lvl5pPr>
              <a:defRPr sz="900"/>
            </a:lvl5pPr>
          </a:lstStyle>
          <a:p>
            <a:pPr lvl="0"/>
            <a:r>
              <a:rPr lang="en-US"/>
              <a:t>Click to edit Master text styles</a:t>
            </a:r>
          </a:p>
        </p:txBody>
      </p:sp>
      <p:sp>
        <p:nvSpPr>
          <p:cNvPr id="5" name="Rectangle 4">
            <a:extLst>
              <a:ext uri="{FF2B5EF4-FFF2-40B4-BE49-F238E27FC236}">
                <a16:creationId xmlns:a16="http://schemas.microsoft.com/office/drawing/2014/main" id="{D5AB8C6F-5477-44EE-96AF-8C9E021A48DB}"/>
              </a:ext>
            </a:extLst>
          </p:cNvPr>
          <p:cNvSpPr/>
          <p:nvPr userDrawn="1"/>
        </p:nvSpPr>
        <p:spPr>
          <a:xfrm>
            <a:off x="11918951" y="6585440"/>
            <a:ext cx="196361" cy="23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AD5C51-72FB-945E-6A24-6FC7B5B62EF3}"/>
              </a:ext>
            </a:extLst>
          </p:cNvPr>
          <p:cNvSpPr txBox="1"/>
          <p:nvPr userDrawn="1"/>
        </p:nvSpPr>
        <p:spPr>
          <a:xfrm>
            <a:off x="11518361" y="6589481"/>
            <a:ext cx="661481" cy="246221"/>
          </a:xfrm>
          <a:prstGeom prst="rect">
            <a:avLst/>
          </a:prstGeom>
          <a:noFill/>
        </p:spPr>
        <p:txBody>
          <a:bodyPr wrap="square" rtlCol="0">
            <a:spAutoFit/>
          </a:bodyPr>
          <a:lstStyle/>
          <a:p>
            <a:pPr algn="r"/>
            <a:fld id="{BE208887-CFD3-4A90-B034-4D5C4E8F4C41}" type="slidenum">
              <a:rPr lang="en-US" sz="1000" b="1" smtClean="0"/>
              <a:pPr algn="r"/>
              <a:t>‹#›</a:t>
            </a:fld>
            <a:endParaRPr lang="en-US" sz="1000" b="1" dirty="0"/>
          </a:p>
        </p:txBody>
      </p:sp>
    </p:spTree>
    <p:extLst>
      <p:ext uri="{BB962C8B-B14F-4D97-AF65-F5344CB8AC3E}">
        <p14:creationId xmlns:p14="http://schemas.microsoft.com/office/powerpoint/2010/main" val="3664159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41281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26" y="3574"/>
            <a:ext cx="12188947" cy="6856282"/>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72691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3574"/>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2840181"/>
            <a:ext cx="4873282" cy="1187167"/>
          </a:xfrm>
        </p:spPr>
        <p:txBody>
          <a:bodyPr anchor="ctr" anchorCtr="0">
            <a:normAutofit/>
          </a:bodyPr>
          <a:lstStyle>
            <a:lvl1pPr>
              <a:defRPr sz="44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398477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wrap="square">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9462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a:noAutofit/>
          </a:bodyPr>
          <a:lstStyle>
            <a:lvl1pPr marL="320040" indent="-320040">
              <a:spcBef>
                <a:spcPts val="1200"/>
              </a:spcBef>
              <a:buFont typeface="+mj-lt"/>
              <a:buAutoNum type="arabicPeriod"/>
              <a:defRPr>
                <a:solidFill>
                  <a:schemeClr val="accent2"/>
                </a:solidFill>
              </a:defRPr>
            </a:lvl1pPr>
            <a:lvl2pPr marL="822960" indent="-457200">
              <a:buFont typeface="+mj-lt"/>
              <a:buAutoNum type="arabicPeriod"/>
              <a:defRPr/>
            </a:lvl2pPr>
            <a:lvl3pPr marL="1280160" indent="-457200">
              <a:buFont typeface="+mj-lt"/>
              <a:buAutoNum type="arabicPeriod"/>
              <a:defRPr/>
            </a:lvl3pPr>
            <a:lvl4pPr marL="1623060" indent="-342900">
              <a:buFont typeface="+mj-lt"/>
              <a:buAutoNum type="arabicPeriod"/>
              <a:defRPr/>
            </a:lvl4pPr>
            <a:lvl5pPr marL="2080260" indent="-342900">
              <a:buFont typeface="+mj-lt"/>
              <a:buAutoNum type="arabicPeriod"/>
              <a:defRPr/>
            </a:lvl5pPr>
          </a:lstStyle>
          <a:p>
            <a:pPr lvl="0"/>
            <a:r>
              <a:rPr lang="en-US" dirty="0"/>
              <a:t>Edit Master text styles</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29492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2" y="6180880"/>
            <a:ext cx="6292559"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09184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2455"/>
            <a:ext cx="6285836"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627251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3F1E2-475A-E547-8906-62D3C9D67802}"/>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CF9F025D-20F3-C94C-ADA6-B34FB44CED26}"/>
              </a:ext>
            </a:extLst>
          </p:cNvPr>
          <p:cNvSpPr>
            <a:spLocks noGrp="1"/>
          </p:cNvSpPr>
          <p:nvPr>
            <p:ph type="body" sz="quarter" idx="10"/>
          </p:nvPr>
        </p:nvSpPr>
        <p:spPr>
          <a:xfrm>
            <a:off x="717631" y="6157731"/>
            <a:ext cx="6247946" cy="59019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0485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0FE9-DD45-2D47-CCEE-5A332C75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8A9B-C1FA-1478-9ECE-7036B1593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35D9-C321-527A-486F-84FDB8AE57D0}"/>
              </a:ext>
            </a:extLst>
          </p:cNvPr>
          <p:cNvSpPr>
            <a:spLocks noGrp="1"/>
          </p:cNvSpPr>
          <p:nvPr>
            <p:ph type="dt" sz="half" idx="10"/>
          </p:nvPr>
        </p:nvSpPr>
        <p:spPr/>
        <p:txBody>
          <a:bodyPr/>
          <a:lstStyle/>
          <a:p>
            <a:fld id="{8083FAC0-AF72-224F-8FD1-68999169D545}" type="datetimeFigureOut">
              <a:rPr lang="en-US" smtClean="0"/>
              <a:t>1/31/24</a:t>
            </a:fld>
            <a:endParaRPr lang="en-US" dirty="0"/>
          </a:p>
        </p:txBody>
      </p:sp>
      <p:sp>
        <p:nvSpPr>
          <p:cNvPr id="5" name="Footer Placeholder 4">
            <a:extLst>
              <a:ext uri="{FF2B5EF4-FFF2-40B4-BE49-F238E27FC236}">
                <a16:creationId xmlns:a16="http://schemas.microsoft.com/office/drawing/2014/main" id="{B3DFC69C-F73A-DE4F-25F2-52035CFB8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23DF97-7EF4-9E2D-C295-396A4EDD8B7A}"/>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20487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4224-6B3D-AFB0-682D-72BD0893A026}"/>
              </a:ext>
            </a:extLst>
          </p:cNvPr>
          <p:cNvSpPr>
            <a:spLocks noGrp="1"/>
          </p:cNvSpPr>
          <p:nvPr>
            <p:ph type="dt" sz="half" idx="10"/>
          </p:nvPr>
        </p:nvSpPr>
        <p:spPr/>
        <p:txBody>
          <a:bodyPr/>
          <a:lstStyle/>
          <a:p>
            <a:fld id="{8083FAC0-AF72-224F-8FD1-68999169D545}" type="datetimeFigureOut">
              <a:rPr lang="en-US" smtClean="0"/>
              <a:t>1/31/24</a:t>
            </a:fld>
            <a:endParaRPr lang="en-US" dirty="0"/>
          </a:p>
        </p:txBody>
      </p:sp>
      <p:sp>
        <p:nvSpPr>
          <p:cNvPr id="3" name="Footer Placeholder 2">
            <a:extLst>
              <a:ext uri="{FF2B5EF4-FFF2-40B4-BE49-F238E27FC236}">
                <a16:creationId xmlns:a16="http://schemas.microsoft.com/office/drawing/2014/main" id="{4467AD95-E78A-DBC1-82A8-153B5166E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BFB9DD-C9D6-3CE0-AD03-463B16B0986E}"/>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393660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118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2"/>
            <a:ext cx="10792178" cy="1134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468800"/>
            <a:ext cx="5275720" cy="4474361"/>
          </a:xfrm>
        </p:spPr>
        <p:txBody>
          <a:bodyPr>
            <a:noAutofit/>
          </a:bodyPr>
          <a:lstStyle>
            <a:lvl1pPr>
              <a:buFont typeface="+mj-lt"/>
              <a:buAutoNum type="arabicPeriod"/>
              <a:defRPr/>
            </a:lvl1pPr>
            <a:lvl2pPr>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728592"/>
                </a:solidFill>
              </a:defRPr>
            </a:lvl1pPr>
          </a:lstStyle>
          <a:p>
            <a:fld id="{2DB2551F-0F36-184F-87EE-E0604C929E46}" type="slidenum">
              <a:rPr lang="en-US" smtClean="0"/>
              <a:pPr/>
              <a:t>‹#›</a:t>
            </a:fld>
            <a:endParaRPr lang="en-US" dirty="0"/>
          </a:p>
        </p:txBody>
      </p:sp>
      <p:sp>
        <p:nvSpPr>
          <p:cNvPr id="8" name="Text Placeholder 4">
            <a:extLst>
              <a:ext uri="{FF2B5EF4-FFF2-40B4-BE49-F238E27FC236}">
                <a16:creationId xmlns:a16="http://schemas.microsoft.com/office/drawing/2014/main" id="{A893098A-55C2-C94A-A5A6-2BCEEC19A856}"/>
              </a:ext>
            </a:extLst>
          </p:cNvPr>
          <p:cNvSpPr>
            <a:spLocks noGrp="1"/>
          </p:cNvSpPr>
          <p:nvPr>
            <p:ph type="body" sz="quarter" idx="11"/>
          </p:nvPr>
        </p:nvSpPr>
        <p:spPr>
          <a:xfrm>
            <a:off x="699912" y="6060558"/>
            <a:ext cx="7682088" cy="68736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921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Interactive Voting Multi Response Question" type="titleOnly">
  <p:cSld name="Interactive Voting Multi Respons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F19D-CC09-EA7E-B510-D346431EB2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4910F86-8C61-E570-1310-2E90FBE897ED}"/>
              </a:ext>
            </a:extLst>
          </p:cNvPr>
          <p:cNvSpPr>
            <a:spLocks noGrp="1"/>
          </p:cNvSpPr>
          <p:nvPr>
            <p:ph type="sldNum" sz="quarter" idx="10"/>
          </p:nvPr>
        </p:nvSpPr>
        <p:spPr/>
        <p:txBody>
          <a:bodyPr/>
          <a:lstStyle/>
          <a:p>
            <a:fld id="{2DB2551F-0F36-184F-87EE-E0604C929E46}" type="slidenum">
              <a:rPr lang="en-US" smtClean="0"/>
              <a:pPr/>
              <a:t>‹#›</a:t>
            </a:fld>
            <a:endParaRPr lang="en-US" dirty="0"/>
          </a:p>
        </p:txBody>
      </p:sp>
      <p:sp>
        <p:nvSpPr>
          <p:cNvPr id="4" name="question">
            <a:extLst>
              <a:ext uri="{FF2B5EF4-FFF2-40B4-BE49-F238E27FC236}">
                <a16:creationId xmlns:a16="http://schemas.microsoft.com/office/drawing/2014/main" id="{9A55DF37-2033-0D15-7006-2D4AB202F85E}"/>
              </a:ext>
            </a:extLst>
          </p:cNvPr>
          <p:cNvSpPr>
            <a:spLocks noGrp="1"/>
          </p:cNvSpPr>
          <p:nvPr>
            <p:ph type="body" idx="11" hasCustomPrompt="1"/>
          </p:nvPr>
        </p:nvSpPr>
        <p:spPr>
          <a:xfrm>
            <a:off x="699911" y="1398000"/>
            <a:ext cx="10792178" cy="685800"/>
          </a:xfrm>
        </p:spPr>
        <p:txBody>
          <a:bodyPr/>
          <a:lstStyle>
            <a:lvl1pPr marL="0" indent="0" algn="l" defTabSz="914400" rtl="0" eaLnBrk="1" latinLnBrk="0" hangingPunct="1">
              <a:lnSpc>
                <a:spcPct val="100000"/>
              </a:lnSpc>
              <a:spcBef>
                <a:spcPts val="300"/>
              </a:spcBef>
              <a:buClr>
                <a:schemeClr val="accent4"/>
              </a:buClr>
              <a:buFontTx/>
              <a:buNone/>
              <a:defRPr/>
            </a:lvl1pPr>
            <a:lvl2pPr marL="45720" indent="0" algn="l" defTabSz="914400" rtl="0" eaLnBrk="1" latinLnBrk="0" hangingPunct="1">
              <a:lnSpc>
                <a:spcPct val="100000"/>
              </a:lnSpc>
              <a:spcBef>
                <a:spcPts val="300"/>
              </a:spcBef>
              <a:buClr>
                <a:schemeClr val="accent4"/>
              </a:buClr>
              <a:buFontTx/>
              <a:buNone/>
              <a:defRPr/>
            </a:lvl2pPr>
            <a:lvl3pPr marL="502920" indent="0" algn="l" defTabSz="914400" rtl="0" eaLnBrk="1" latinLnBrk="0" hangingPunct="1">
              <a:lnSpc>
                <a:spcPct val="100000"/>
              </a:lnSpc>
              <a:spcBef>
                <a:spcPts val="300"/>
              </a:spcBef>
              <a:buClr>
                <a:schemeClr val="accent4"/>
              </a:buClr>
              <a:buFontTx/>
              <a:buNone/>
              <a:defRPr/>
            </a:lvl3pPr>
            <a:lvl4pPr marL="960120" indent="0" algn="l" defTabSz="914400" rtl="0" eaLnBrk="1" latinLnBrk="0" hangingPunct="1">
              <a:lnSpc>
                <a:spcPct val="100000"/>
              </a:lnSpc>
              <a:spcBef>
                <a:spcPts val="300"/>
              </a:spcBef>
              <a:buClr>
                <a:schemeClr val="accent4"/>
              </a:buClr>
              <a:buFontTx/>
              <a:buNone/>
              <a:defRPr/>
            </a:lvl4pPr>
            <a:lvl5pPr marL="1417320" indent="0" algn="l" defTabSz="914400" rtl="0" eaLnBrk="1" latinLnBrk="0" hangingPunct="1">
              <a:lnSpc>
                <a:spcPct val="100000"/>
              </a:lnSpc>
              <a:spcBef>
                <a:spcPts val="300"/>
              </a:spcBef>
              <a:buClr>
                <a:schemeClr val="accent4"/>
              </a:buClr>
              <a:buFontTx/>
              <a:buNone/>
              <a:defRPr/>
            </a:lvl5pPr>
          </a:lstStyle>
          <a:p>
            <a:pPr lvl="0"/>
            <a:r>
              <a:rPr lang="en-US"/>
              <a:t>Click to add question here</a:t>
            </a:r>
          </a:p>
        </p:txBody>
      </p:sp>
      <p:sp>
        <p:nvSpPr>
          <p:cNvPr id="5" name="choices">
            <a:extLst>
              <a:ext uri="{FF2B5EF4-FFF2-40B4-BE49-F238E27FC236}">
                <a16:creationId xmlns:a16="http://schemas.microsoft.com/office/drawing/2014/main" id="{DF7B35AE-9FE0-C7E6-2DAB-C1C2CAD00E86}"/>
              </a:ext>
            </a:extLst>
          </p:cNvPr>
          <p:cNvSpPr>
            <a:spLocks noGrp="1"/>
          </p:cNvSpPr>
          <p:nvPr>
            <p:ph type="body" sz="quarter" idx="12" hasCustomPrompt="1"/>
          </p:nvPr>
        </p:nvSpPr>
        <p:spPr>
          <a:xfrm>
            <a:off x="699911" y="2236200"/>
            <a:ext cx="10792178" cy="4012200"/>
          </a:xfrm>
          <a:prstGeom prst="rect">
            <a:avLst/>
          </a:prstGeom>
        </p:spPr>
        <p:txBody>
          <a:bodyPr>
            <a:normAutofit/>
          </a:bodyPr>
          <a:lstStyle>
            <a:lvl1pPr marL="457200" indent="-320040" algn="l" defTabSz="914400" rtl="0" eaLnBrk="1" latinLnBrk="0" hangingPunct="1">
              <a:lnSpc>
                <a:spcPct val="100000"/>
              </a:lnSpc>
              <a:spcBef>
                <a:spcPts val="300"/>
              </a:spcBef>
              <a:buClr>
                <a:schemeClr val="accent4"/>
              </a:buClr>
              <a:buAutoNum type="arabicPeriod"/>
              <a:defRPr/>
            </a:lvl1pPr>
            <a:lvl2pPr marL="822960" indent="-320040" algn="l" defTabSz="914400" rtl="0" eaLnBrk="1" latinLnBrk="0" hangingPunct="1">
              <a:lnSpc>
                <a:spcPct val="100000"/>
              </a:lnSpc>
              <a:spcBef>
                <a:spcPts val="300"/>
              </a:spcBef>
              <a:buClr>
                <a:schemeClr val="accent4"/>
              </a:buClr>
              <a:buAutoNum type="arabicPeriod"/>
              <a:defRPr/>
            </a:lvl2pPr>
            <a:lvl3pPr marL="1280160" indent="-320040" algn="l" defTabSz="914400" rtl="0" eaLnBrk="1" latinLnBrk="0" hangingPunct="1">
              <a:lnSpc>
                <a:spcPct val="100000"/>
              </a:lnSpc>
              <a:spcBef>
                <a:spcPts val="300"/>
              </a:spcBef>
              <a:buClr>
                <a:schemeClr val="accent4"/>
              </a:buClr>
              <a:buAutoNum type="arabicPeriod"/>
              <a:defRPr/>
            </a:lvl3pPr>
            <a:lvl4pPr marL="1623060" indent="-320040" algn="l" defTabSz="914400" rtl="0" eaLnBrk="1" latinLnBrk="0" hangingPunct="1">
              <a:lnSpc>
                <a:spcPct val="100000"/>
              </a:lnSpc>
              <a:spcBef>
                <a:spcPts val="300"/>
              </a:spcBef>
              <a:buClr>
                <a:schemeClr val="accent4"/>
              </a:buClr>
              <a:buAutoNum type="arabicPeriod"/>
              <a:defRPr/>
            </a:lvl4pPr>
            <a:lvl5pPr marL="2080260" indent="-320040" algn="l" defTabSz="914400" rtl="0" eaLnBrk="1" latinLnBrk="0" hangingPunct="1">
              <a:lnSpc>
                <a:spcPct val="100000"/>
              </a:lnSpc>
              <a:spcBef>
                <a:spcPts val="300"/>
              </a:spcBef>
              <a:buClr>
                <a:schemeClr val="accent4"/>
              </a:buClr>
              <a:buAutoNum type="arabicPeriod"/>
              <a:defRPr/>
            </a:lvl5pPr>
          </a:lstStyle>
          <a:p>
            <a:pPr lvl="0"/>
            <a:r>
              <a:rPr lang="en-US"/>
              <a:t>Click to add choices here</a:t>
            </a:r>
          </a:p>
        </p:txBody>
      </p:sp>
    </p:spTree>
    <p:extLst>
      <p:ext uri="{BB962C8B-B14F-4D97-AF65-F5344CB8AC3E}">
        <p14:creationId xmlns:p14="http://schemas.microsoft.com/office/powerpoint/2010/main" val="152501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777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04776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962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6583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08250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6683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17002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2331530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0301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41496"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41496"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41496"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426970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6298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891132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31/01/2024</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8209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539102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1769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250133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441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3119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73096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0459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310582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085715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7481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4255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426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92674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72046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266980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881826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39186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1216-40B4-EB4C-A43D-AE9B137D0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9F5D32-2E1A-044C-A8A7-0B3088737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0F5ECC-9684-2346-9790-11DE0A298FDB}"/>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5" name="Footer Placeholder 4">
            <a:extLst>
              <a:ext uri="{FF2B5EF4-FFF2-40B4-BE49-F238E27FC236}">
                <a16:creationId xmlns:a16="http://schemas.microsoft.com/office/drawing/2014/main" id="{7D5C2094-45BF-F243-BAAF-839BD74BD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39B2-2FA6-2745-A474-356C76A83912}"/>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34296170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FE45C-7441-E74B-98FF-DA751EB5A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0D8485-8C1F-FE44-8776-59343E823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895A9-EF5C-524F-960B-C0D4207E9075}"/>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5" name="Footer Placeholder 4">
            <a:extLst>
              <a:ext uri="{FF2B5EF4-FFF2-40B4-BE49-F238E27FC236}">
                <a16:creationId xmlns:a16="http://schemas.microsoft.com/office/drawing/2014/main" id="{56890240-8E94-5246-A8CD-887EB2625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ED286-1FF5-6341-8686-F3D8D93A16E1}"/>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14985833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9FC3-9937-4F45-AE9D-4B27E0D67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6BA0A-7BF1-DF48-92DD-C9694711F1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EF098-15B9-B34D-A8CA-D338000A77BC}"/>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5" name="Footer Placeholder 4">
            <a:extLst>
              <a:ext uri="{FF2B5EF4-FFF2-40B4-BE49-F238E27FC236}">
                <a16:creationId xmlns:a16="http://schemas.microsoft.com/office/drawing/2014/main" id="{E84B4A36-3E70-D742-B97E-38D27E41D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3C54E-8D8F-B04E-BF54-5FAAABC48D39}"/>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169765106"/>
      </p:ext>
    </p:extLst>
  </p:cSld>
  <p:clrMapOvr>
    <a:masterClrMapping/>
  </p:clrMapOvr>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E660-9FF7-D84F-8B1B-1BB0293B65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38BCEF-DC74-0149-B3D9-C710562F1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46919F-6EEF-4441-9774-C54B0BA1EF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278B5-5AD4-874D-A152-68F2AF0F171C}"/>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6" name="Footer Placeholder 5">
            <a:extLst>
              <a:ext uri="{FF2B5EF4-FFF2-40B4-BE49-F238E27FC236}">
                <a16:creationId xmlns:a16="http://schemas.microsoft.com/office/drawing/2014/main" id="{329A127B-DA87-B742-BC4D-138598D6B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232F70-E8C1-D941-A454-70001CA9171F}"/>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2033041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29A1-CBCB-BD4D-A9F9-7F4E6AE6E3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FF9DD-C0A2-AB45-8A31-812B0039E7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2320CB-B986-CC4D-BBD0-242CA3FCB7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5B1609-79B4-8249-AD59-2DA06C0515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94E08-1593-2946-99E2-4C4CDC5840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5DFD6-3AC0-6E4C-A055-DCD72E43C95D}"/>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8" name="Footer Placeholder 7">
            <a:extLst>
              <a:ext uri="{FF2B5EF4-FFF2-40B4-BE49-F238E27FC236}">
                <a16:creationId xmlns:a16="http://schemas.microsoft.com/office/drawing/2014/main" id="{7F349AC3-FEEE-B847-866E-6012D776D1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821EFA-4873-2540-AADD-C7EBD2B01A5C}"/>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3084961594"/>
      </p:ext>
    </p:extLst>
  </p:cSld>
  <p:clrMapOvr>
    <a:masterClrMapping/>
  </p:clrMapOvr>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E7A-6AFF-9045-9AA0-34735400B8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4A4E99-5B77-764E-ACC3-3676828CBB42}"/>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4" name="Footer Placeholder 3">
            <a:extLst>
              <a:ext uri="{FF2B5EF4-FFF2-40B4-BE49-F238E27FC236}">
                <a16:creationId xmlns:a16="http://schemas.microsoft.com/office/drawing/2014/main" id="{D760BBFD-65EB-D34C-87A9-E80F2AA3A0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67A116-30D1-6F41-8537-D173ABEACB94}"/>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402906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1/31/24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1093B-D4F1-3643-ABCD-D0A037700436}"/>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3" name="Footer Placeholder 2">
            <a:extLst>
              <a:ext uri="{FF2B5EF4-FFF2-40B4-BE49-F238E27FC236}">
                <a16:creationId xmlns:a16="http://schemas.microsoft.com/office/drawing/2014/main" id="{1A251DA7-3576-414F-9F89-3882C6A0E0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83EE5-648E-F04F-A43C-F5634B3168A5}"/>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36736094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03D2-0891-724B-B494-069C90584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42B4D3-A949-964E-8062-B7045D3A62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ABC9C-2A0C-F840-908E-98009ECFE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2C777-C02F-294F-97AC-6ECE20CA1FB8}"/>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6" name="Footer Placeholder 5">
            <a:extLst>
              <a:ext uri="{FF2B5EF4-FFF2-40B4-BE49-F238E27FC236}">
                <a16:creationId xmlns:a16="http://schemas.microsoft.com/office/drawing/2014/main" id="{751DFD1F-F0AD-3C43-997E-D5B138113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A3E28-57BC-3643-9B6E-E35C3A310EB6}"/>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217710870"/>
      </p:ext>
    </p:extLst>
  </p:cSld>
  <p:clrMapOvr>
    <a:masterClrMapping/>
  </p:clrMapOvr>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45EA-A3A5-3F48-ACD0-089A72F29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085744-95B9-C343-9FFD-CCAD86319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2DC861-6832-9744-B59A-F3204585F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93A32-538A-A245-BC78-C58689BCF54F}"/>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6" name="Footer Placeholder 5">
            <a:extLst>
              <a:ext uri="{FF2B5EF4-FFF2-40B4-BE49-F238E27FC236}">
                <a16:creationId xmlns:a16="http://schemas.microsoft.com/office/drawing/2014/main" id="{B7789747-18B1-7142-9FCA-FB844E4A7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18267-9009-924A-BC7D-0AC838D74DAB}"/>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1926925275"/>
      </p:ext>
    </p:extLst>
  </p:cSld>
  <p:clrMapOvr>
    <a:masterClrMapping/>
  </p:clrMapOvr>
  <p:hf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AA52-8763-D24A-914D-D4E6B53A71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DB2D4-ED4E-CA4B-AE76-92F4A6BAFB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A30C9-A2A1-1E4B-868E-CEA7857D2BF8}"/>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5" name="Footer Placeholder 4">
            <a:extLst>
              <a:ext uri="{FF2B5EF4-FFF2-40B4-BE49-F238E27FC236}">
                <a16:creationId xmlns:a16="http://schemas.microsoft.com/office/drawing/2014/main" id="{901A6300-D638-EE48-B405-0A8E1CBFA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4BD32-5C21-9B4C-BE13-C2A0EE742D3B}"/>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1173028497"/>
      </p:ext>
    </p:extLst>
  </p:cSld>
  <p:clrMapOvr>
    <a:masterClrMapping/>
  </p:clrMapOvr>
  <p:hf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58C2EE-88E0-514E-975D-6623A9DEF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E8F3BA-B304-8146-A6EB-F0302EAD1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C2AF7-A198-4746-BDB4-DA4D08EA4539}"/>
              </a:ext>
            </a:extLst>
          </p:cNvPr>
          <p:cNvSpPr>
            <a:spLocks noGrp="1"/>
          </p:cNvSpPr>
          <p:nvPr>
            <p:ph type="dt" sz="half" idx="10"/>
          </p:nvPr>
        </p:nvSpPr>
        <p:spPr/>
        <p:txBody>
          <a:bodyPr/>
          <a:lstStyle/>
          <a:p>
            <a:fld id="{6B77866F-E612-B140-8613-A2CB51987683}" type="datetimeFigureOut">
              <a:rPr lang="en-US" smtClean="0"/>
              <a:t>1/31/24</a:t>
            </a:fld>
            <a:endParaRPr lang="en-US"/>
          </a:p>
        </p:txBody>
      </p:sp>
      <p:sp>
        <p:nvSpPr>
          <p:cNvPr id="5" name="Footer Placeholder 4">
            <a:extLst>
              <a:ext uri="{FF2B5EF4-FFF2-40B4-BE49-F238E27FC236}">
                <a16:creationId xmlns:a16="http://schemas.microsoft.com/office/drawing/2014/main" id="{6F3ED5E4-659C-6247-AD63-F6EA9D330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39296-FF82-A74A-AA6C-FA478722162E}"/>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681249411"/>
      </p:ext>
    </p:extLst>
  </p:cSld>
  <p:clrMapOvr>
    <a:masterClrMapping/>
  </p:clrMapOvr>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5600" y="1499639"/>
            <a:ext cx="10742400" cy="4013627"/>
          </a:xfrm>
        </p:spPr>
        <p:txBody>
          <a:bodyPr>
            <a:noAutofit/>
          </a:bodyPr>
          <a:lstStyle>
            <a:lvl1pPr marL="304792" indent="-304792">
              <a:buSzPct val="100000"/>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55599" y="242906"/>
            <a:ext cx="11412780" cy="553999"/>
          </a:xfrm>
        </p:spPr>
        <p:txBody>
          <a:bodyPr anchor="b">
            <a:noAutofit/>
          </a:bodyPr>
          <a:lstStyle>
            <a:lvl1pPr>
              <a:defRPr sz="3200"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sz="1200"/>
            </a:lvl1pPr>
          </a:lstStyle>
          <a:p>
            <a:pPr>
              <a:defRPr/>
            </a:pPr>
            <a:fld id="{08D83D96-D520-43E8-9FE3-99F474E31BD7}" type="slidenum">
              <a:rPr lang="en-US" altLang="en-US" smtClean="0"/>
              <a:pPr>
                <a:defRPr/>
              </a:pPr>
              <a:t>‹#›</a:t>
            </a:fld>
            <a:endParaRPr lang="en-US" altLang="en-US" dirty="0"/>
          </a:p>
        </p:txBody>
      </p:sp>
    </p:spTree>
    <p:extLst>
      <p:ext uri="{BB962C8B-B14F-4D97-AF65-F5344CB8AC3E}">
        <p14:creationId xmlns:p14="http://schemas.microsoft.com/office/powerpoint/2010/main" val="931117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1" y="1371601"/>
            <a:ext cx="11205943" cy="4559300"/>
          </a:xfrm>
        </p:spPr>
        <p:txBody>
          <a:bodyPr/>
          <a:lstStyle>
            <a:lvl1pPr marL="179384" indent="-179384">
              <a:spcAft>
                <a:spcPts val="1200"/>
              </a:spcAft>
              <a:buClr>
                <a:schemeClr val="accent1"/>
              </a:buClr>
              <a:defRPr>
                <a:solidFill>
                  <a:schemeClr val="tx2"/>
                </a:solidFill>
              </a:defRPr>
            </a:lvl1pPr>
            <a:lvl2pPr marL="457189" indent="-179384">
              <a:spcAft>
                <a:spcPts val="1200"/>
              </a:spcAft>
              <a:buClr>
                <a:schemeClr val="accent1"/>
              </a:buClr>
              <a:defRPr>
                <a:solidFill>
                  <a:schemeClr val="tx2"/>
                </a:solidFill>
              </a:defRPr>
            </a:lvl2pPr>
            <a:lvl3pPr marL="685783" indent="-179384">
              <a:spcAft>
                <a:spcPts val="1200"/>
              </a:spcAft>
              <a:buClr>
                <a:schemeClr val="accent1"/>
              </a:buClr>
              <a:defRPr>
                <a:solidFill>
                  <a:schemeClr val="tx2"/>
                </a:solidFill>
              </a:defRPr>
            </a:lvl3pPr>
            <a:lvl4pPr marL="914377" indent="-179384">
              <a:spcAft>
                <a:spcPts val="1200"/>
              </a:spcAft>
              <a:buClr>
                <a:schemeClr val="accent1"/>
              </a:buClr>
              <a:defRPr>
                <a:solidFill>
                  <a:schemeClr val="tx2"/>
                </a:solidFill>
              </a:defRPr>
            </a:lvl4pPr>
            <a:lvl5pPr marL="1142971" indent="-179384">
              <a:spcAft>
                <a:spcPts val="12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1"/>
            <a:ext cx="301357" cy="365125"/>
          </a:xfrm>
        </p:spPr>
        <p:txBody>
          <a:bodyPr/>
          <a:lstStyle/>
          <a:p>
            <a:fld id="{357105BB-905F-4B3F-BC92-1E8CF651C411}" type="slidenum">
              <a:rPr lang="en-GB" smtClean="0"/>
              <a:pPr/>
              <a:t>‹#›</a:t>
            </a:fld>
            <a:endParaRPr lang="en-GB" dirty="0"/>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0" y="421383"/>
            <a:ext cx="11205943" cy="703099"/>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0" y="6245076"/>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8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996783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AC7367-95B9-CC46-91F5-AB20BC183242}"/>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54CE6-B8CC-48FA-B64F-7AE27BFA6E49}"/>
              </a:ext>
            </a:extLst>
          </p:cNvPr>
          <p:cNvSpPr>
            <a:spLocks noGrp="1"/>
          </p:cNvSpPr>
          <p:nvPr>
            <p:ph type="ctrTitle" hasCustomPrompt="1"/>
          </p:nvPr>
        </p:nvSpPr>
        <p:spPr>
          <a:xfrm>
            <a:off x="322729" y="258185"/>
            <a:ext cx="11521440" cy="2693478"/>
          </a:xfrm>
        </p:spPr>
        <p:txBody>
          <a:bodyPr anchor="b">
            <a:normAutofit/>
          </a:bodyPr>
          <a:lstStyle>
            <a:lvl1pPr algn="ctr">
              <a:lnSpc>
                <a:spcPct val="100000"/>
              </a:lnSpc>
              <a:defRPr sz="3400" b="1">
                <a:solidFill>
                  <a:schemeClr val="bg1"/>
                </a:solidFill>
                <a:latin typeface="Arial" panose="020B0604020202020204" pitchFamily="34" charset="0"/>
                <a:cs typeface="Arial" panose="020B0604020202020204" pitchFamily="34" charset="0"/>
              </a:defRPr>
            </a:lvl1pPr>
          </a:lstStyle>
          <a:p>
            <a:r>
              <a:rPr lang="en-US" dirty="0"/>
              <a:t>Oral Presentation Title</a:t>
            </a:r>
          </a:p>
        </p:txBody>
      </p:sp>
      <p:sp>
        <p:nvSpPr>
          <p:cNvPr id="3" name="Subtitle 2">
            <a:extLst>
              <a:ext uri="{FF2B5EF4-FFF2-40B4-BE49-F238E27FC236}">
                <a16:creationId xmlns:a16="http://schemas.microsoft.com/office/drawing/2014/main" id="{0C613AC9-12F9-4A4F-8DE9-1F9E454D4425}"/>
              </a:ext>
            </a:extLst>
          </p:cNvPr>
          <p:cNvSpPr>
            <a:spLocks noGrp="1"/>
          </p:cNvSpPr>
          <p:nvPr>
            <p:ph type="subTitle" idx="1" hasCustomPrompt="1"/>
          </p:nvPr>
        </p:nvSpPr>
        <p:spPr>
          <a:xfrm>
            <a:off x="322728" y="2962418"/>
            <a:ext cx="11521439" cy="1155530"/>
          </a:xfrm>
        </p:spPr>
        <p:txBody>
          <a:bodyPr>
            <a:normAutofit/>
          </a:bodyPr>
          <a:lstStyle>
            <a:lvl1pPr marL="0" indent="0" algn="ctr">
              <a:lnSpc>
                <a:spcPct val="100000"/>
              </a:lnSpc>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6" name="Slide Number Placeholder 5">
            <a:extLst>
              <a:ext uri="{FF2B5EF4-FFF2-40B4-BE49-F238E27FC236}">
                <a16:creationId xmlns:a16="http://schemas.microsoft.com/office/drawing/2014/main" id="{2E00D6F3-F7A0-4570-877C-BC9CE21E28F3}"/>
              </a:ext>
            </a:extLst>
          </p:cNvPr>
          <p:cNvSpPr>
            <a:spLocks noGrp="1"/>
          </p:cNvSpPr>
          <p:nvPr>
            <p:ph type="sldNum" sz="quarter" idx="12"/>
          </p:nvPr>
        </p:nvSpPr>
        <p:spPr/>
        <p:txBody>
          <a:bodyPr/>
          <a:lstStyle>
            <a:lvl1pPr>
              <a:defRPr>
                <a:solidFill>
                  <a:schemeClr val="bg1"/>
                </a:solidFill>
              </a:defRPr>
            </a:lvl1pPr>
          </a:lstStyle>
          <a:p>
            <a:fld id="{E018F977-6C15-49B1-AA07-BEE9975E7737}" type="slidenum">
              <a:rPr lang="en-US" smtClean="0"/>
              <a:pPr/>
              <a:t>‹#›</a:t>
            </a:fld>
            <a:endParaRPr lang="en-US" dirty="0"/>
          </a:p>
        </p:txBody>
      </p:sp>
      <p:sp>
        <p:nvSpPr>
          <p:cNvPr id="19" name="Text Placeholder 18">
            <a:extLst>
              <a:ext uri="{FF2B5EF4-FFF2-40B4-BE49-F238E27FC236}">
                <a16:creationId xmlns:a16="http://schemas.microsoft.com/office/drawing/2014/main" id="{345E5192-CECC-D747-8E15-0CCEA9D9A0C0}"/>
              </a:ext>
            </a:extLst>
          </p:cNvPr>
          <p:cNvSpPr>
            <a:spLocks noGrp="1"/>
          </p:cNvSpPr>
          <p:nvPr>
            <p:ph type="body" sz="quarter" idx="13" hasCustomPrompt="1"/>
          </p:nvPr>
        </p:nvSpPr>
        <p:spPr>
          <a:xfrm>
            <a:off x="322263" y="4192953"/>
            <a:ext cx="11522075" cy="1366520"/>
          </a:xfrm>
        </p:spPr>
        <p:txBody>
          <a:bodyPr>
            <a:normAutofit/>
          </a:bodyPr>
          <a:lstStyle>
            <a:lvl1pPr marL="0" indent="0" algn="ctr">
              <a:lnSpc>
                <a:spcPct val="100000"/>
              </a:lnSpc>
              <a:buNone/>
              <a:defRPr sz="1300">
                <a:solidFill>
                  <a:schemeClr val="bg1"/>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Affiliations</a:t>
            </a:r>
          </a:p>
        </p:txBody>
      </p:sp>
      <p:grpSp>
        <p:nvGrpSpPr>
          <p:cNvPr id="12" name="Group 11">
            <a:extLst>
              <a:ext uri="{FF2B5EF4-FFF2-40B4-BE49-F238E27FC236}">
                <a16:creationId xmlns:a16="http://schemas.microsoft.com/office/drawing/2014/main" id="{13320C7A-7450-45E6-96CD-113FD8BA4548}"/>
              </a:ext>
            </a:extLst>
          </p:cNvPr>
          <p:cNvGrpSpPr/>
          <p:nvPr userDrawn="1"/>
        </p:nvGrpSpPr>
        <p:grpSpPr>
          <a:xfrm>
            <a:off x="10223352" y="11974"/>
            <a:ext cx="1968648" cy="979353"/>
            <a:chOff x="0" y="5177142"/>
            <a:chExt cx="2940518" cy="1682621"/>
          </a:xfrm>
        </p:grpSpPr>
        <p:sp>
          <p:nvSpPr>
            <p:cNvPr id="13" name="Right Triangle 12">
              <a:extLst>
                <a:ext uri="{FF2B5EF4-FFF2-40B4-BE49-F238E27FC236}">
                  <a16:creationId xmlns:a16="http://schemas.microsoft.com/office/drawing/2014/main" id="{295D02AC-52EE-4F33-8426-CF6661671927}"/>
                </a:ext>
              </a:extLst>
            </p:cNvPr>
            <p:cNvSpPr/>
            <p:nvPr userDrawn="1"/>
          </p:nvSpPr>
          <p:spPr>
            <a:xfrm>
              <a:off x="0" y="5177142"/>
              <a:ext cx="2940518" cy="1680857"/>
            </a:xfrm>
            <a:prstGeom prst="rtTriangle">
              <a:avLst/>
            </a:prstGeom>
            <a:solidFill>
              <a:srgbClr val="81B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BB80C084-B54C-499F-9E70-8EF20E259441}"/>
                </a:ext>
              </a:extLst>
            </p:cNvPr>
            <p:cNvSpPr/>
            <p:nvPr userDrawn="1"/>
          </p:nvSpPr>
          <p:spPr>
            <a:xfrm>
              <a:off x="0" y="5236143"/>
              <a:ext cx="2940518" cy="16236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66256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11353766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860309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2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6" y="459509"/>
            <a:ext cx="8303174"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7"/>
            <a:ext cx="55789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0" y="1777728"/>
            <a:ext cx="5301777" cy="4621020"/>
          </a:xfrm>
          <a:prstGeom prst="rect">
            <a:avLst/>
          </a:prstGeom>
        </p:spPr>
        <p:txBody>
          <a:bodyPr/>
          <a:lstStyle>
            <a:lvl1pPr>
              <a:defRPr lang="x-none" sz="2117"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x-none" dirty="0"/>
          </a:p>
        </p:txBody>
      </p:sp>
    </p:spTree>
    <p:extLst>
      <p:ext uri="{BB962C8B-B14F-4D97-AF65-F5344CB8AC3E}">
        <p14:creationId xmlns:p14="http://schemas.microsoft.com/office/powerpoint/2010/main" val="9468965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4" y="172257"/>
            <a:ext cx="2764086"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6" y="459509"/>
            <a:ext cx="8303174"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Tree>
    <p:extLst>
      <p:ext uri="{BB962C8B-B14F-4D97-AF65-F5344CB8AC3E}">
        <p14:creationId xmlns:p14="http://schemas.microsoft.com/office/powerpoint/2010/main" val="29358268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6" y="459509"/>
            <a:ext cx="8303174"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6"/>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1" y="1792183"/>
            <a:ext cx="11259065" cy="4698948"/>
          </a:xfrm>
          <a:prstGeom prst="rect">
            <a:avLst/>
          </a:prstGeom>
        </p:spPr>
        <p:txBody>
          <a:bodyPr/>
          <a:lstStyle>
            <a:lvl1pPr>
              <a:defRPr sz="2117">
                <a:solidFill>
                  <a:srgbClr val="767A7C"/>
                </a:solidFill>
                <a:latin typeface="Arial Narrow" panose="020B0606020202030204" pitchFamily="34" charset="0"/>
              </a:defRPr>
            </a:lvl1pPr>
          </a:lstStyle>
          <a:p>
            <a:r>
              <a:rPr lang="en-US" dirty="0"/>
              <a:t>Click here to add table</a:t>
            </a:r>
            <a:endParaRPr lang="x-none" dirty="0"/>
          </a:p>
        </p:txBody>
      </p:sp>
    </p:spTree>
    <p:extLst>
      <p:ext uri="{BB962C8B-B14F-4D97-AF65-F5344CB8AC3E}">
        <p14:creationId xmlns:p14="http://schemas.microsoft.com/office/powerpoint/2010/main" val="30198311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12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BB1E220C-1FF7-47DE-889B-16EAA54634C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0348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75B53DDF-E755-425C-B906-ED492F929A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5671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59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9FDD0BE3-7CE8-4A74-A74B-9E8E5D2F0C1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3041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4"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4"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6ED603C1-2282-4324-8537-147EF435206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8533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90"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D9EF94ED-FB01-4748-A6CA-DE21A1479F3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3856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E1542DFA-E94C-4CD3-AD26-2A388ACC3F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7205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1B67EE38-EA7A-41F9-8546-8E72BEB25E1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551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745"/>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884" y="2737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425E9AAD-5574-4F7E-A4E4-FE698E7E754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5317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1297"/>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80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1FC2215E-A09E-4819-9965-5EB3EBE08EE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2466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22A86663-2E6D-41E5-AFD6-D01AE9C495A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2116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4" y="27533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4" y="27533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75ED2A64-247C-4D25-948E-7B6D5B349F0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40529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5335"/>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 y="0"/>
            <a:ext cx="7010400" cy="476251"/>
          </a:xfrm>
          <a:prstGeom prst="rect">
            <a:avLst/>
          </a:prstGeom>
          <a:ln/>
        </p:spPr>
        <p:txBody>
          <a:bodyPr/>
          <a:lstStyle>
            <a:lvl1pPr>
              <a:defRPr/>
            </a:lvl1pPr>
          </a:lstStyle>
          <a:p>
            <a:pPr>
              <a:defRPr/>
            </a:pPr>
            <a:r>
              <a:rPr lang="en-US">
                <a:solidFill>
                  <a:srgbClr val="000000"/>
                </a:solidFill>
              </a:rPr>
              <a:t>San Antonio Breast Cancer Symposium – December 9-13, 2014</a:t>
            </a:r>
          </a:p>
        </p:txBody>
      </p:sp>
      <p:sp>
        <p:nvSpPr>
          <p:cNvPr id="4" name="Rectangle 5"/>
          <p:cNvSpPr>
            <a:spLocks noGrp="1" noChangeArrowheads="1"/>
          </p:cNvSpPr>
          <p:nvPr>
            <p:ph type="ftr" sz="quarter" idx="11"/>
          </p:nvPr>
        </p:nvSpPr>
        <p:spPr>
          <a:xfrm>
            <a:off x="0" y="6611045"/>
            <a:ext cx="12192000" cy="476251"/>
          </a:xfrm>
          <a:prstGeom prst="rect">
            <a:avLst/>
          </a:prstGeom>
          <a:ln/>
        </p:spPr>
        <p:txBody>
          <a:bodyPr/>
          <a:lstStyle>
            <a:lvl1pPr>
              <a:defRPr/>
            </a:lvl1pPr>
          </a:lstStyle>
          <a:p>
            <a:pPr>
              <a:defRPr/>
            </a:pPr>
            <a:r>
              <a:rPr lang="en-US">
                <a:solidFill>
                  <a:srgbClr val="000000"/>
                </a:solidFill>
              </a:rPr>
              <a:t>This presentation is the intellectual property of  Dr Ian Krop.  Contact  at ikrop@partners.org for permission to reprint and/or distribute    </a:t>
            </a:r>
          </a:p>
        </p:txBody>
      </p:sp>
      <p:sp>
        <p:nvSpPr>
          <p:cNvPr id="5"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70559B22-2CAE-41E2-9899-0E93F8E04B3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8741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3_Title and Text" preserve="1">
  <p:cSld name="3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89"/>
            <a:ext cx="11213200" cy="387714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5" name="Picture 4" descr="A picture containing plate&#10;&#10;Description automatically generated">
            <a:extLst>
              <a:ext uri="{FF2B5EF4-FFF2-40B4-BE49-F238E27FC236}">
                <a16:creationId xmlns:a16="http://schemas.microsoft.com/office/drawing/2014/main" id="{648758F5-4587-4BB6-8A6E-D95774C23A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20530"/>
            <a:ext cx="642171" cy="397541"/>
          </a:xfrm>
          <a:prstGeom prst="rect">
            <a:avLst/>
          </a:prstGeom>
        </p:spPr>
      </p:pic>
      <p:sp>
        <p:nvSpPr>
          <p:cNvPr id="6" name="TextBox 5">
            <a:extLst>
              <a:ext uri="{FF2B5EF4-FFF2-40B4-BE49-F238E27FC236}">
                <a16:creationId xmlns:a16="http://schemas.microsoft.com/office/drawing/2014/main" id="{4F40FDC4-81E9-4826-873C-EBFAAE7BDF00}"/>
              </a:ext>
            </a:extLst>
          </p:cNvPr>
          <p:cNvSpPr txBox="1"/>
          <p:nvPr userDrawn="1"/>
        </p:nvSpPr>
        <p:spPr>
          <a:xfrm>
            <a:off x="623121" y="75065"/>
            <a:ext cx="2009775" cy="307777"/>
          </a:xfrm>
          <a:prstGeom prst="rect">
            <a:avLst/>
          </a:prstGeom>
          <a:noFill/>
        </p:spPr>
        <p:txBody>
          <a:bodyPr wrap="square" rtlCol="0">
            <a:spAutoFit/>
          </a:bodyPr>
          <a:lstStyle/>
          <a:p>
            <a:r>
              <a:rPr lang="en-US" sz="1400" i="1" dirty="0">
                <a:solidFill>
                  <a:srgbClr val="1E4195"/>
                </a:solidFill>
                <a:latin typeface="Arial" panose="020B0604020202020204" pitchFamily="34" charset="0"/>
                <a:cs typeface="Arial" panose="020B0604020202020204" pitchFamily="34" charset="0"/>
              </a:rPr>
              <a:t>DESTINY-Breast02</a:t>
            </a:r>
          </a:p>
        </p:txBody>
      </p:sp>
    </p:spTree>
    <p:extLst>
      <p:ext uri="{BB962C8B-B14F-4D97-AF65-F5344CB8AC3E}">
        <p14:creationId xmlns:p14="http://schemas.microsoft.com/office/powerpoint/2010/main" val="1206682235"/>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3_Title and Text">
  <p:cSld name="4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89"/>
            <a:ext cx="11213200" cy="387714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5" name="Picture 4" descr="A picture containing plate&#10;&#10;Description automatically generated">
            <a:extLst>
              <a:ext uri="{FF2B5EF4-FFF2-40B4-BE49-F238E27FC236}">
                <a16:creationId xmlns:a16="http://schemas.microsoft.com/office/drawing/2014/main" id="{648758F5-4587-4BB6-8A6E-D95774C23A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20530"/>
            <a:ext cx="642171" cy="397541"/>
          </a:xfrm>
          <a:prstGeom prst="rect">
            <a:avLst/>
          </a:prstGeom>
        </p:spPr>
      </p:pic>
      <p:sp>
        <p:nvSpPr>
          <p:cNvPr id="6" name="TextBox 5">
            <a:extLst>
              <a:ext uri="{FF2B5EF4-FFF2-40B4-BE49-F238E27FC236}">
                <a16:creationId xmlns:a16="http://schemas.microsoft.com/office/drawing/2014/main" id="{4F40FDC4-81E9-4826-873C-EBFAAE7BDF00}"/>
              </a:ext>
            </a:extLst>
          </p:cNvPr>
          <p:cNvSpPr txBox="1"/>
          <p:nvPr userDrawn="1"/>
        </p:nvSpPr>
        <p:spPr>
          <a:xfrm>
            <a:off x="623121" y="75065"/>
            <a:ext cx="2009775" cy="307777"/>
          </a:xfrm>
          <a:prstGeom prst="rect">
            <a:avLst/>
          </a:prstGeom>
          <a:noFill/>
        </p:spPr>
        <p:txBody>
          <a:bodyPr wrap="square" rtlCol="0">
            <a:spAutoFit/>
          </a:bodyPr>
          <a:lstStyle/>
          <a:p>
            <a:r>
              <a:rPr lang="en-US" sz="1400" i="1" dirty="0">
                <a:solidFill>
                  <a:srgbClr val="1E4195"/>
                </a:solidFill>
                <a:latin typeface="Arial" panose="020B0604020202020204" pitchFamily="34" charset="0"/>
                <a:cs typeface="Arial" panose="020B0604020202020204" pitchFamily="34" charset="0"/>
              </a:rPr>
              <a:t>DESTINY-Breast03</a:t>
            </a:r>
          </a:p>
        </p:txBody>
      </p:sp>
    </p:spTree>
    <p:extLst>
      <p:ext uri="{BB962C8B-B14F-4D97-AF65-F5344CB8AC3E}">
        <p14:creationId xmlns:p14="http://schemas.microsoft.com/office/powerpoint/2010/main" val="2898189030"/>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163413300"/>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17436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44641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6296685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104798951"/>
      </p:ext>
    </p:extLst>
  </p:cSld>
  <p:clrMapOvr>
    <a:masterClrMapping/>
  </p:clrMapOvr>
  <p:hf sldNum="0"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pic>
        <p:nvPicPr>
          <p:cNvPr id="3" name="Picture 2" descr="A picture containing plate&#10;&#10;Description automatically generated">
            <a:extLst>
              <a:ext uri="{FF2B5EF4-FFF2-40B4-BE49-F238E27FC236}">
                <a16:creationId xmlns:a16="http://schemas.microsoft.com/office/drawing/2014/main" id="{8E2E27FB-9352-407A-A0D3-370E7DE736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20530"/>
            <a:ext cx="642171" cy="397541"/>
          </a:xfrm>
          <a:prstGeom prst="rect">
            <a:avLst/>
          </a:prstGeom>
        </p:spPr>
      </p:pic>
      <p:sp>
        <p:nvSpPr>
          <p:cNvPr id="4" name="TextBox 3">
            <a:extLst>
              <a:ext uri="{FF2B5EF4-FFF2-40B4-BE49-F238E27FC236}">
                <a16:creationId xmlns:a16="http://schemas.microsoft.com/office/drawing/2014/main" id="{7B18D96A-ECE3-4442-16A6-C1D2CD721221}"/>
              </a:ext>
            </a:extLst>
          </p:cNvPr>
          <p:cNvSpPr txBox="1"/>
          <p:nvPr userDrawn="1"/>
        </p:nvSpPr>
        <p:spPr>
          <a:xfrm>
            <a:off x="623121" y="75065"/>
            <a:ext cx="2272479" cy="307777"/>
          </a:xfrm>
          <a:prstGeom prst="rect">
            <a:avLst/>
          </a:prstGeom>
          <a:noFill/>
        </p:spPr>
        <p:txBody>
          <a:bodyPr wrap="square" rtlCol="0">
            <a:spAutoFit/>
          </a:bodyPr>
          <a:lstStyle/>
          <a:p>
            <a:r>
              <a:rPr lang="en-US" sz="1400" i="1" dirty="0">
                <a:solidFill>
                  <a:srgbClr val="1E4195"/>
                </a:solidFill>
              </a:rPr>
              <a:t>DESTINY-Breast01/02/03</a:t>
            </a:r>
          </a:p>
        </p:txBody>
      </p:sp>
      <p:sp>
        <p:nvSpPr>
          <p:cNvPr id="5" name="Rectangle 4">
            <a:extLst>
              <a:ext uri="{FF2B5EF4-FFF2-40B4-BE49-F238E27FC236}">
                <a16:creationId xmlns:a16="http://schemas.microsoft.com/office/drawing/2014/main" id="{F2BF8D74-48BA-1891-5A83-6C575EC9839E}"/>
              </a:ext>
            </a:extLst>
          </p:cNvPr>
          <p:cNvSpPr/>
          <p:nvPr userDrawn="1"/>
        </p:nvSpPr>
        <p:spPr>
          <a:xfrm>
            <a:off x="2609385" y="6553201"/>
            <a:ext cx="4047893" cy="284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2301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7413819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9075584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PUBLICATION TITLE: No image">
    <p:spTree>
      <p:nvGrpSpPr>
        <p:cNvPr id="1" name=""/>
        <p:cNvGrpSpPr/>
        <p:nvPr/>
      </p:nvGrpSpPr>
      <p:grpSpPr>
        <a:xfrm>
          <a:off x="0" y="0"/>
          <a:ext cx="0" cy="0"/>
          <a:chOff x="0" y="0"/>
          <a:chExt cx="0" cy="0"/>
        </a:xfrm>
      </p:grpSpPr>
      <p:sp>
        <p:nvSpPr>
          <p:cNvPr id="7" name="Rectangle 6"/>
          <p:cNvSpPr/>
          <p:nvPr userDrawn="1"/>
        </p:nvSpPr>
        <p:spPr>
          <a:xfrm>
            <a:off x="0" y="6439741"/>
            <a:ext cx="12192000" cy="417165"/>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50" cap="all" baseline="0" dirty="0"/>
              <a:t>                                                                            </a:t>
            </a:r>
          </a:p>
        </p:txBody>
      </p:sp>
      <p:sp>
        <p:nvSpPr>
          <p:cNvPr id="6" name="Title 1"/>
          <p:cNvSpPr>
            <a:spLocks noGrp="1"/>
          </p:cNvSpPr>
          <p:nvPr>
            <p:ph type="title" hasCustomPrompt="1"/>
          </p:nvPr>
        </p:nvSpPr>
        <p:spPr>
          <a:xfrm>
            <a:off x="984251" y="933074"/>
            <a:ext cx="10223500" cy="1716993"/>
          </a:xfrm>
          <a:prstGeom prst="rect">
            <a:avLst/>
          </a:prstGeom>
        </p:spPr>
        <p:txBody>
          <a:bodyPr anchor="b"/>
          <a:lstStyle>
            <a:lvl1pPr algn="ctr">
              <a:defRPr sz="2250" cap="all" baseline="0">
                <a:solidFill>
                  <a:schemeClr val="tx1"/>
                </a:solidFill>
              </a:defRPr>
            </a:lvl1pPr>
          </a:lstStyle>
          <a:p>
            <a:r>
              <a:rPr lang="en-US" dirty="0"/>
              <a:t>Click to add TITLE, ARIAL, 20PT, UPPERCASE</a:t>
            </a:r>
          </a:p>
        </p:txBody>
      </p:sp>
      <p:sp>
        <p:nvSpPr>
          <p:cNvPr id="8" name="Text Placeholder 18"/>
          <p:cNvSpPr>
            <a:spLocks noGrp="1"/>
          </p:cNvSpPr>
          <p:nvPr>
            <p:ph type="body" sz="quarter" idx="10" hasCustomPrompt="1"/>
          </p:nvPr>
        </p:nvSpPr>
        <p:spPr>
          <a:xfrm>
            <a:off x="1291170" y="2943779"/>
            <a:ext cx="9609665" cy="1001996"/>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authors</a:t>
            </a:r>
            <a:br>
              <a:rPr lang="en-US" dirty="0"/>
            </a:br>
            <a:r>
              <a:rPr lang="en-US" dirty="0"/>
              <a:t>Arial, 12pt, sentence case</a:t>
            </a:r>
          </a:p>
        </p:txBody>
      </p:sp>
      <p:sp>
        <p:nvSpPr>
          <p:cNvPr id="10" name="Text Placeholder 18"/>
          <p:cNvSpPr>
            <a:spLocks noGrp="1"/>
          </p:cNvSpPr>
          <p:nvPr>
            <p:ph type="body" sz="quarter" idx="11" hasCustomPrompt="1"/>
          </p:nvPr>
        </p:nvSpPr>
        <p:spPr>
          <a:xfrm>
            <a:off x="1291170" y="4554601"/>
            <a:ext cx="9609665" cy="1001996"/>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affiliations</a:t>
            </a:r>
            <a:br>
              <a:rPr lang="en-US" dirty="0"/>
            </a:br>
            <a:r>
              <a:rPr lang="en-US" dirty="0"/>
              <a:t>Arial, 12pt, sentence case</a:t>
            </a:r>
          </a:p>
        </p:txBody>
      </p:sp>
      <p:sp>
        <p:nvSpPr>
          <p:cNvPr id="11" name="Text Placeholder 18">
            <a:extLst>
              <a:ext uri="{FF2B5EF4-FFF2-40B4-BE49-F238E27FC236}">
                <a16:creationId xmlns:a16="http://schemas.microsoft.com/office/drawing/2014/main" id="{D240E228-66C6-44A8-B87F-94EC60913499}"/>
              </a:ext>
            </a:extLst>
          </p:cNvPr>
          <p:cNvSpPr>
            <a:spLocks noGrp="1"/>
          </p:cNvSpPr>
          <p:nvPr>
            <p:ph type="body" sz="quarter" idx="12" hasCustomPrompt="1"/>
          </p:nvPr>
        </p:nvSpPr>
        <p:spPr>
          <a:xfrm>
            <a:off x="1299636" y="5759798"/>
            <a:ext cx="9609665" cy="480137"/>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[Conference] [YYYY] [City, State] [Month D-D, YYYY] Abstract No. [XXXX]</a:t>
            </a:r>
            <a:br>
              <a:rPr lang="en-US" dirty="0"/>
            </a:br>
            <a:r>
              <a:rPr lang="en-US" dirty="0"/>
              <a:t>Arial, 12pt, sentence case</a:t>
            </a:r>
          </a:p>
        </p:txBody>
      </p:sp>
      <p:sp>
        <p:nvSpPr>
          <p:cNvPr id="9" name="Rectangle 8">
            <a:extLst>
              <a:ext uri="{FF2B5EF4-FFF2-40B4-BE49-F238E27FC236}">
                <a16:creationId xmlns:a16="http://schemas.microsoft.com/office/drawing/2014/main" id="{20563A0F-42EF-485E-8C8D-CD2E72220D01}"/>
              </a:ext>
            </a:extLst>
          </p:cNvPr>
          <p:cNvSpPr/>
          <p:nvPr userDrawn="1"/>
        </p:nvSpPr>
        <p:spPr>
          <a:xfrm>
            <a:off x="0" y="-5127"/>
            <a:ext cx="12192000" cy="417165"/>
          </a:xfrm>
          <a:prstGeom prst="rect">
            <a:avLst/>
          </a:prstGeom>
          <a:solidFill>
            <a:srgbClr val="006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50" cap="all" baseline="0" dirty="0"/>
              <a:t>                                                                            </a:t>
            </a:r>
          </a:p>
        </p:txBody>
      </p:sp>
      <p:sp>
        <p:nvSpPr>
          <p:cNvPr id="12" name="Text Placeholder 4">
            <a:extLst>
              <a:ext uri="{FF2B5EF4-FFF2-40B4-BE49-F238E27FC236}">
                <a16:creationId xmlns:a16="http://schemas.microsoft.com/office/drawing/2014/main" id="{BBB7A955-313C-4EB3-AF3E-1A8B1DEA5AD5}"/>
              </a:ext>
            </a:extLst>
          </p:cNvPr>
          <p:cNvSpPr txBox="1">
            <a:spLocks/>
          </p:cNvSpPr>
          <p:nvPr userDrawn="1"/>
        </p:nvSpPr>
        <p:spPr>
          <a:xfrm>
            <a:off x="2341835" y="2"/>
            <a:ext cx="7508331" cy="4254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38" b="1" i="0" kern="1200" dirty="0">
                <a:solidFill>
                  <a:schemeClr val="bg1"/>
                </a:solidFill>
                <a:effectLst/>
                <a:latin typeface="Arial" panose="020B0604020202020204" pitchFamily="34" charset="0"/>
                <a:ea typeface="+mn-ea"/>
                <a:cs typeface="Arial" panose="020B0604020202020204" pitchFamily="34" charset="0"/>
              </a:rPr>
              <a:t>San Antonio Breast Cancer Symposium</a:t>
            </a:r>
            <a:r>
              <a:rPr lang="en-US" sz="1238" b="1" i="0" kern="1200" baseline="26000" dirty="0">
                <a:solidFill>
                  <a:schemeClr val="bg1"/>
                </a:solidFill>
                <a:effectLst/>
                <a:latin typeface="Arial" panose="020B0604020202020204" pitchFamily="34" charset="0"/>
                <a:ea typeface="+mn-ea"/>
                <a:cs typeface="Arial" panose="020B0604020202020204" pitchFamily="34" charset="0"/>
              </a:rPr>
              <a:t>®</a:t>
            </a:r>
            <a:r>
              <a:rPr lang="en-US" sz="1238" b="1" i="0" kern="1200" dirty="0">
                <a:solidFill>
                  <a:schemeClr val="bg1"/>
                </a:solidFill>
                <a:effectLst/>
                <a:latin typeface="Arial" panose="020B0604020202020204" pitchFamily="34" charset="0"/>
                <a:ea typeface="+mn-ea"/>
                <a:cs typeface="Arial" panose="020B0604020202020204" pitchFamily="34" charset="0"/>
              </a:rPr>
              <a:t>, December 10-14, 2019</a:t>
            </a:r>
            <a:endParaRPr lang="en-US" sz="1238" b="1" baseline="0" dirty="0">
              <a:solidFill>
                <a:schemeClr val="bg1"/>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142331CE-AA4B-4D6D-A1E7-60571FA9F295}"/>
              </a:ext>
            </a:extLst>
          </p:cNvPr>
          <p:cNvSpPr txBox="1">
            <a:spLocks/>
          </p:cNvSpPr>
          <p:nvPr userDrawn="1"/>
        </p:nvSpPr>
        <p:spPr>
          <a:xfrm>
            <a:off x="601135" y="6372547"/>
            <a:ext cx="10989732" cy="486833"/>
          </a:xfrm>
          <a:prstGeom prst="rect">
            <a:avLst/>
          </a:prstGeom>
        </p:spPr>
        <p:txBody>
          <a:bodyPr vert="horz" lIns="102870" tIns="51435" rIns="102870" bIns="51435"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13" baseline="0" dirty="0">
                <a:solidFill>
                  <a:schemeClr val="bg1"/>
                </a:solidFill>
              </a:rPr>
              <a:t>This presentation is the intellectual property of the author/presenter. Contact them at </a:t>
            </a:r>
            <a:r>
              <a:rPr lang="en-US" sz="1013" baseline="0" dirty="0">
                <a:solidFill>
                  <a:schemeClr val="bg1"/>
                </a:solidFill>
                <a:hlinkClick r:id="rId2">
                  <a:extLst>
                    <a:ext uri="{A12FA001-AC4F-418D-AE19-62706E023703}">
                      <ahyp:hlinkClr xmlns:ahyp="http://schemas.microsoft.com/office/drawing/2018/hyperlinkcolor" val="tx"/>
                    </a:ext>
                  </a:extLst>
                </a:hlinkClick>
              </a:rPr>
              <a:t>rmurthy1@mdanderson.org</a:t>
            </a:r>
            <a:r>
              <a:rPr lang="en-US" sz="1013" baseline="0" dirty="0">
                <a:solidFill>
                  <a:schemeClr val="bg1"/>
                </a:solidFill>
              </a:rPr>
              <a:t> for permission to reprint and/or distribute.</a:t>
            </a:r>
          </a:p>
        </p:txBody>
      </p:sp>
    </p:spTree>
    <p:extLst>
      <p:ext uri="{BB962C8B-B14F-4D97-AF65-F5344CB8AC3E}">
        <p14:creationId xmlns:p14="http://schemas.microsoft.com/office/powerpoint/2010/main" val="39156286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column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DB8867-E7C2-456A-992C-AE789B7C5D1E}"/>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4" name="Text Placeholder 3"/>
          <p:cNvSpPr>
            <a:spLocks noGrp="1"/>
          </p:cNvSpPr>
          <p:nvPr>
            <p:ph type="body" sz="quarter" idx="18" hasCustomPrompt="1"/>
          </p:nvPr>
        </p:nvSpPr>
        <p:spPr>
          <a:xfrm>
            <a:off x="923075" y="1163359"/>
            <a:ext cx="10328562" cy="5254376"/>
          </a:xfrm>
          <a:prstGeom prst="rect">
            <a:avLst/>
          </a:prstGeom>
        </p:spPr>
        <p:txBody>
          <a:bodyPr lIns="0" tIns="0" rIns="0" bIns="0"/>
          <a:lstStyle>
            <a:lvl1pPr marL="257175" marR="0" indent="-257175" algn="l" defTabSz="1028700" rtl="0" eaLnBrk="1" fontAlgn="auto" latinLnBrk="0" hangingPunct="1">
              <a:lnSpc>
                <a:spcPct val="10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10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10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5" name="Title 9"/>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1" name="Rectangle 10">
            <a:extLst>
              <a:ext uri="{FF2B5EF4-FFF2-40B4-BE49-F238E27FC236}">
                <a16:creationId xmlns:a16="http://schemas.microsoft.com/office/drawing/2014/main" id="{1C7ED0DB-10DA-44AE-BDAB-2EF037E9EF3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717329323"/>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col w/subtitle">
    <p:spTree>
      <p:nvGrpSpPr>
        <p:cNvPr id="1" name=""/>
        <p:cNvGrpSpPr/>
        <p:nvPr/>
      </p:nvGrpSpPr>
      <p:grpSpPr>
        <a:xfrm>
          <a:off x="0" y="0"/>
          <a:ext cx="0" cy="0"/>
          <a:chOff x="0" y="0"/>
          <a:chExt cx="0" cy="0"/>
        </a:xfrm>
      </p:grpSpPr>
      <p:sp>
        <p:nvSpPr>
          <p:cNvPr id="5" name="Text Placeholder 4"/>
          <p:cNvSpPr>
            <a:spLocks noGrp="1"/>
          </p:cNvSpPr>
          <p:nvPr userDrawn="1">
            <p:ph type="body" sz="quarter" idx="10" hasCustomPrompt="1"/>
          </p:nvPr>
        </p:nvSpPr>
        <p:spPr>
          <a:xfrm>
            <a:off x="923075" y="1090913"/>
            <a:ext cx="10354526" cy="317293"/>
          </a:xfrm>
          <a:prstGeom prst="rect">
            <a:avLst/>
          </a:prstGeom>
        </p:spPr>
        <p:txBody>
          <a:bodyPr>
            <a:noAutofit/>
          </a:bodyPr>
          <a:lstStyle>
            <a:lvl1pPr marL="0" indent="0">
              <a:spcBef>
                <a:spcPts val="0"/>
              </a:spcBef>
              <a:buNone/>
              <a:defRPr sz="1800" b="0">
                <a:solidFill>
                  <a:schemeClr val="tx1"/>
                </a:solidFill>
              </a:defRPr>
            </a:lvl1pPr>
          </a:lstStyle>
          <a:p>
            <a:pPr lvl="0"/>
            <a:r>
              <a:rPr lang="en-US" dirty="0"/>
              <a:t>Click to enter subtitle</a:t>
            </a:r>
          </a:p>
        </p:txBody>
      </p:sp>
      <p:sp>
        <p:nvSpPr>
          <p:cNvPr id="9" name="Text Placeholder 3">
            <a:extLst>
              <a:ext uri="{FF2B5EF4-FFF2-40B4-BE49-F238E27FC236}">
                <a16:creationId xmlns:a16="http://schemas.microsoft.com/office/drawing/2014/main" id="{FC134C1F-53DF-43C2-AF4D-EE37600EC2CB}"/>
              </a:ext>
            </a:extLst>
          </p:cNvPr>
          <p:cNvSpPr>
            <a:spLocks noGrp="1"/>
          </p:cNvSpPr>
          <p:nvPr userDrawn="1">
            <p:ph type="body" sz="quarter" idx="18" hasCustomPrompt="1"/>
          </p:nvPr>
        </p:nvSpPr>
        <p:spPr>
          <a:xfrm>
            <a:off x="923075" y="1463042"/>
            <a:ext cx="10328562" cy="494939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2C366408-147D-4DDA-8898-88679B489D62}"/>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7" name="Title 9">
            <a:extLst>
              <a:ext uri="{FF2B5EF4-FFF2-40B4-BE49-F238E27FC236}">
                <a16:creationId xmlns:a16="http://schemas.microsoft.com/office/drawing/2014/main" id="{E8F1567C-EDC1-4ADA-AF26-9402CD670DCC}"/>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8" name="Rectangle 17">
            <a:extLst>
              <a:ext uri="{FF2B5EF4-FFF2-40B4-BE49-F238E27FC236}">
                <a16:creationId xmlns:a16="http://schemas.microsoft.com/office/drawing/2014/main" id="{54E8C0AC-738E-416B-92FB-3B8A70A5FA0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8245426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col, subtitle, media">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923059" y="1463041"/>
            <a:ext cx="10337607" cy="4912167"/>
          </a:xfrm>
        </p:spPr>
        <p:txBody>
          <a:bodyPr/>
          <a:lstStyle>
            <a:lvl1pPr>
              <a:buClr>
                <a:srgbClr val="1C76B2"/>
              </a:buClr>
              <a:defRPr baseline="0"/>
            </a:lvl1pPr>
          </a:lstStyle>
          <a:p>
            <a:pPr marL="257175" marR="0" lvl="0" indent="-257175" algn="l" defTabSz="1028700" rtl="0" eaLnBrk="1" fontAlgn="auto" latinLnBrk="0" hangingPunct="1">
              <a:lnSpc>
                <a:spcPct val="90000"/>
              </a:lnSpc>
              <a:spcBef>
                <a:spcPts val="1125"/>
              </a:spcBef>
              <a:spcAft>
                <a:spcPts val="0"/>
              </a:spcAft>
              <a:buClr>
                <a:srgbClr val="1C76B2"/>
              </a:buClr>
              <a:buSzPct val="140000"/>
              <a:buFont typeface="Arial"/>
              <a:buNone/>
              <a:tabLst/>
              <a:defRPr/>
            </a:pPr>
            <a:r>
              <a:rPr lang="en-US" dirty="0"/>
              <a:t>Insert Media</a:t>
            </a:r>
          </a:p>
        </p:txBody>
      </p:sp>
      <p:sp>
        <p:nvSpPr>
          <p:cNvPr id="8" name="Text Placeholder 2"/>
          <p:cNvSpPr>
            <a:spLocks noGrp="1"/>
          </p:cNvSpPr>
          <p:nvPr>
            <p:ph type="body" idx="1" hasCustomPrompt="1"/>
          </p:nvPr>
        </p:nvSpPr>
        <p:spPr>
          <a:xfrm>
            <a:off x="923076" y="1100012"/>
            <a:ext cx="10354524" cy="294535"/>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5" name="Rectangle 14">
            <a:extLst>
              <a:ext uri="{FF2B5EF4-FFF2-40B4-BE49-F238E27FC236}">
                <a16:creationId xmlns:a16="http://schemas.microsoft.com/office/drawing/2014/main" id="{CDDA681A-7D61-460C-AAE2-C72EFDDB3B22}"/>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6" name="Title 9">
            <a:extLst>
              <a:ext uri="{FF2B5EF4-FFF2-40B4-BE49-F238E27FC236}">
                <a16:creationId xmlns:a16="http://schemas.microsoft.com/office/drawing/2014/main" id="{85CC7FB8-1344-4042-9396-813265A05C00}"/>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7" name="Rectangle 16">
            <a:extLst>
              <a:ext uri="{FF2B5EF4-FFF2-40B4-BE49-F238E27FC236}">
                <a16:creationId xmlns:a16="http://schemas.microsoft.com/office/drawing/2014/main" id="{45AA160D-B5CF-4620-BFA5-ECA3B8E81E1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005728784"/>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column bullets">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AC10F0B-0123-4229-8555-D91EFBF8221C}"/>
              </a:ext>
            </a:extLst>
          </p:cNvPr>
          <p:cNvSpPr>
            <a:spLocks noGrp="1"/>
          </p:cNvSpPr>
          <p:nvPr>
            <p:ph type="body" sz="quarter" idx="18" hasCustomPrompt="1"/>
          </p:nvPr>
        </p:nvSpPr>
        <p:spPr>
          <a:xfrm>
            <a:off x="923076" y="1128215"/>
            <a:ext cx="5059680" cy="527491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16" name="Text Placeholder 3">
            <a:extLst>
              <a:ext uri="{FF2B5EF4-FFF2-40B4-BE49-F238E27FC236}">
                <a16:creationId xmlns:a16="http://schemas.microsoft.com/office/drawing/2014/main" id="{C0598F9A-D406-4367-9FD6-44DB1EEC8496}"/>
              </a:ext>
            </a:extLst>
          </p:cNvPr>
          <p:cNvSpPr>
            <a:spLocks noGrp="1"/>
          </p:cNvSpPr>
          <p:nvPr>
            <p:ph type="body" sz="quarter" idx="19" hasCustomPrompt="1"/>
          </p:nvPr>
        </p:nvSpPr>
        <p:spPr>
          <a:xfrm>
            <a:off x="6202869" y="1128215"/>
            <a:ext cx="5059680" cy="527491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17" name="Rectangle 16">
            <a:extLst>
              <a:ext uri="{FF2B5EF4-FFF2-40B4-BE49-F238E27FC236}">
                <a16:creationId xmlns:a16="http://schemas.microsoft.com/office/drawing/2014/main" id="{9846D858-5892-4603-8B8C-7C75BF0D360D}"/>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8" name="Title 9">
            <a:extLst>
              <a:ext uri="{FF2B5EF4-FFF2-40B4-BE49-F238E27FC236}">
                <a16:creationId xmlns:a16="http://schemas.microsoft.com/office/drawing/2014/main" id="{DEFA0280-F367-44E3-B77D-CE10EE1EA1CE}"/>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9" name="Rectangle 18">
            <a:extLst>
              <a:ext uri="{FF2B5EF4-FFF2-40B4-BE49-F238E27FC236}">
                <a16:creationId xmlns:a16="http://schemas.microsoft.com/office/drawing/2014/main" id="{FBE56148-0A14-4831-B366-443993B89EC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1352973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col w/subtitles">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C134C1F-53DF-43C2-AF4D-EE37600EC2CB}"/>
              </a:ext>
            </a:extLst>
          </p:cNvPr>
          <p:cNvSpPr>
            <a:spLocks noGrp="1"/>
          </p:cNvSpPr>
          <p:nvPr>
            <p:ph type="body" sz="quarter" idx="18" hasCustomPrompt="1"/>
          </p:nvPr>
        </p:nvSpPr>
        <p:spPr>
          <a:xfrm>
            <a:off x="923076" y="1463042"/>
            <a:ext cx="5068846" cy="492147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050AEB3A-6876-488A-B7B4-690B2AD2D8AC}"/>
              </a:ext>
            </a:extLst>
          </p:cNvPr>
          <p:cNvSpPr>
            <a:spLocks noGrp="1"/>
          </p:cNvSpPr>
          <p:nvPr>
            <p:ph type="body" sz="quarter" idx="19" hasCustomPrompt="1"/>
          </p:nvPr>
        </p:nvSpPr>
        <p:spPr>
          <a:xfrm>
            <a:off x="6208754" y="1463042"/>
            <a:ext cx="5068846" cy="492147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0" name="Text Placeholder 2"/>
          <p:cNvSpPr>
            <a:spLocks noGrp="1"/>
          </p:cNvSpPr>
          <p:nvPr>
            <p:ph type="body" idx="1" hasCustomPrompt="1"/>
          </p:nvPr>
        </p:nvSpPr>
        <p:spPr>
          <a:xfrm>
            <a:off x="923076" y="1100012"/>
            <a:ext cx="4915680"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4" name="Text Placeholder 4"/>
          <p:cNvSpPr>
            <a:spLocks noGrp="1"/>
          </p:cNvSpPr>
          <p:nvPr>
            <p:ph type="body" sz="quarter" idx="3" hasCustomPrompt="1"/>
          </p:nvPr>
        </p:nvSpPr>
        <p:spPr>
          <a:xfrm>
            <a:off x="6208754" y="1100012"/>
            <a:ext cx="496859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7" name="Rectangle 16">
            <a:extLst>
              <a:ext uri="{FF2B5EF4-FFF2-40B4-BE49-F238E27FC236}">
                <a16:creationId xmlns:a16="http://schemas.microsoft.com/office/drawing/2014/main" id="{2FBE4C7E-37B5-471D-91F0-D7668CA57C35}"/>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9" name="Title 9">
            <a:extLst>
              <a:ext uri="{FF2B5EF4-FFF2-40B4-BE49-F238E27FC236}">
                <a16:creationId xmlns:a16="http://schemas.microsoft.com/office/drawing/2014/main" id="{F9C8F506-5794-4CD7-B548-92E0B79CD4B7}"/>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E154A2BD-3E5C-429C-AA2B-D6C70D5A239B}"/>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7802030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col bullets &amp; media">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6282268" y="1463041"/>
            <a:ext cx="4978400" cy="4904636"/>
          </a:xfrm>
        </p:spPr>
        <p:txBody>
          <a:bodyPr/>
          <a:lstStyle>
            <a:lvl1pPr>
              <a:buClr>
                <a:srgbClr val="1C76B2"/>
              </a:buClr>
              <a:defRPr baseline="0"/>
            </a:lvl1pPr>
          </a:lstStyle>
          <a:p>
            <a:pPr marL="257175" marR="0" lvl="0" indent="-257175" algn="l" defTabSz="1028700" rtl="0" eaLnBrk="1" fontAlgn="auto" latinLnBrk="0" hangingPunct="1">
              <a:lnSpc>
                <a:spcPct val="90000"/>
              </a:lnSpc>
              <a:spcBef>
                <a:spcPts val="1125"/>
              </a:spcBef>
              <a:spcAft>
                <a:spcPts val="0"/>
              </a:spcAft>
              <a:buClr>
                <a:srgbClr val="1C76B2"/>
              </a:buClr>
              <a:buSzPct val="140000"/>
              <a:buFont typeface="Arial"/>
              <a:buNone/>
              <a:tabLst/>
              <a:defRPr/>
            </a:pPr>
            <a:r>
              <a:rPr lang="en-US" dirty="0"/>
              <a:t>Insert Media</a:t>
            </a:r>
          </a:p>
        </p:txBody>
      </p:sp>
      <p:sp>
        <p:nvSpPr>
          <p:cNvPr id="14" name="Text Placeholder 3">
            <a:extLst>
              <a:ext uri="{FF2B5EF4-FFF2-40B4-BE49-F238E27FC236}">
                <a16:creationId xmlns:a16="http://schemas.microsoft.com/office/drawing/2014/main" id="{07F33415-A9B1-4B9D-AE7C-CCFE505F256F}"/>
              </a:ext>
            </a:extLst>
          </p:cNvPr>
          <p:cNvSpPr>
            <a:spLocks noGrp="1"/>
          </p:cNvSpPr>
          <p:nvPr>
            <p:ph type="body" sz="quarter" idx="18" hasCustomPrompt="1"/>
          </p:nvPr>
        </p:nvSpPr>
        <p:spPr>
          <a:xfrm>
            <a:off x="923075" y="1463041"/>
            <a:ext cx="5172926" cy="489355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8" name="Text Placeholder 2"/>
          <p:cNvSpPr>
            <a:spLocks noGrp="1"/>
          </p:cNvSpPr>
          <p:nvPr>
            <p:ph type="body" idx="1" hasCustomPrompt="1"/>
          </p:nvPr>
        </p:nvSpPr>
        <p:spPr>
          <a:xfrm>
            <a:off x="923075" y="1090913"/>
            <a:ext cx="517292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1" name="Text Placeholder 4"/>
          <p:cNvSpPr>
            <a:spLocks noGrp="1"/>
          </p:cNvSpPr>
          <p:nvPr>
            <p:ph type="body" sz="quarter" idx="3" hasCustomPrompt="1"/>
          </p:nvPr>
        </p:nvSpPr>
        <p:spPr>
          <a:xfrm>
            <a:off x="6282268" y="1090913"/>
            <a:ext cx="496859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8" name="Rectangle 17">
            <a:extLst>
              <a:ext uri="{FF2B5EF4-FFF2-40B4-BE49-F238E27FC236}">
                <a16:creationId xmlns:a16="http://schemas.microsoft.com/office/drawing/2014/main" id="{84F2E3C9-B6E2-4189-B53B-031C5CD0D031}"/>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9" name="Title 9">
            <a:extLst>
              <a:ext uri="{FF2B5EF4-FFF2-40B4-BE49-F238E27FC236}">
                <a16:creationId xmlns:a16="http://schemas.microsoft.com/office/drawing/2014/main" id="{E16C01BA-631E-4EBA-AF6E-A992D5403178}"/>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9B4B96DA-74C6-477F-8A3C-C51E6A4E855A}"/>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338835740"/>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A501AA-C408-4696-85CB-F0329C7C4007}"/>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4" name="Title 9">
            <a:extLst>
              <a:ext uri="{FF2B5EF4-FFF2-40B4-BE49-F238E27FC236}">
                <a16:creationId xmlns:a16="http://schemas.microsoft.com/office/drawing/2014/main" id="{1189061E-F760-490B-8489-95192AA251E1}"/>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5" name="Rectangle 14">
            <a:extLst>
              <a:ext uri="{FF2B5EF4-FFF2-40B4-BE49-F238E27FC236}">
                <a16:creationId xmlns:a16="http://schemas.microsoft.com/office/drawing/2014/main" id="{B4C05751-DBDF-4AF3-A99D-0D87F228B219}"/>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8381161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D9B4C8-AE56-4E9E-82C0-A4FBC55CB4F1}"/>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3" name="Rectangle 12">
            <a:extLst>
              <a:ext uri="{FF2B5EF4-FFF2-40B4-BE49-F238E27FC236}">
                <a16:creationId xmlns:a16="http://schemas.microsoft.com/office/drawing/2014/main" id="{537320D4-6623-4FA3-BDF3-2A78F418139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6060895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0266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3460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 only-no chevr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A02DE3-6122-414F-8799-48E8C268A5D1}"/>
              </a:ext>
            </a:extLst>
          </p:cNvPr>
          <p:cNvSpPr/>
          <p:nvPr userDrawn="1"/>
        </p:nvSpPr>
        <p:spPr>
          <a:xfrm>
            <a:off x="-5224" y="3"/>
            <a:ext cx="12191999" cy="903569"/>
          </a:xfrm>
          <a:prstGeom prst="rect">
            <a:avLst/>
          </a:prstGeom>
          <a:solidFill>
            <a:srgbClr val="259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3" name="Title 9"/>
          <p:cNvSpPr>
            <a:spLocks noGrp="1"/>
          </p:cNvSpPr>
          <p:nvPr>
            <p:ph type="title" hasCustomPrompt="1"/>
          </p:nvPr>
        </p:nvSpPr>
        <p:spPr>
          <a:xfrm>
            <a:off x="923077" y="185508"/>
            <a:ext cx="10309727" cy="509597"/>
          </a:xfrm>
          <a:prstGeom prst="rect">
            <a:avLst/>
          </a:prstGeom>
        </p:spPr>
        <p:txBody>
          <a:bodyPr lIns="0">
            <a:noAutofit/>
          </a:bodyPr>
          <a:lstStyle>
            <a:lvl1pPr>
              <a:defRPr sz="2250" baseline="0"/>
            </a:lvl1pPr>
          </a:lstStyle>
          <a:p>
            <a:r>
              <a:rPr lang="en-US"/>
              <a:t>Click to Add Title – Use Title Case, No More than Two Lines</a:t>
            </a:r>
          </a:p>
        </p:txBody>
      </p:sp>
    </p:spTree>
    <p:extLst>
      <p:ext uri="{BB962C8B-B14F-4D97-AF65-F5344CB8AC3E}">
        <p14:creationId xmlns:p14="http://schemas.microsoft.com/office/powerpoint/2010/main" val="420800946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1-column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DB8867-E7C2-456A-992C-AE789B7C5D1E}"/>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4" name="Text Placeholder 3"/>
          <p:cNvSpPr>
            <a:spLocks noGrp="1"/>
          </p:cNvSpPr>
          <p:nvPr>
            <p:ph type="body" sz="quarter" idx="18" hasCustomPrompt="1"/>
          </p:nvPr>
        </p:nvSpPr>
        <p:spPr>
          <a:xfrm>
            <a:off x="923075" y="1163359"/>
            <a:ext cx="10328562" cy="5254376"/>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5" name="Title 9"/>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1" name="Rectangle 10">
            <a:extLst>
              <a:ext uri="{FF2B5EF4-FFF2-40B4-BE49-F238E27FC236}">
                <a16:creationId xmlns:a16="http://schemas.microsoft.com/office/drawing/2014/main" id="{1C7ED0DB-10DA-44AE-BDAB-2EF037E9EF3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3807250626"/>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1966134111"/>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Sara A. Hurvitz, MD</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
        <p:nvSpPr>
          <p:cNvPr id="3" name="TextBox 2">
            <a:extLst>
              <a:ext uri="{FF2B5EF4-FFF2-40B4-BE49-F238E27FC236}">
                <a16:creationId xmlns:a16="http://schemas.microsoft.com/office/drawing/2014/main" id="{96764B57-8882-B9E9-A9F5-D2DDA9DD930E}"/>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DESTINY-Breast01, -02, and -03</a:t>
            </a:r>
          </a:p>
        </p:txBody>
      </p:sp>
      <p:cxnSp>
        <p:nvCxnSpPr>
          <p:cNvPr id="4" name="Straight Connector 3">
            <a:extLst>
              <a:ext uri="{FF2B5EF4-FFF2-40B4-BE49-F238E27FC236}">
                <a16:creationId xmlns:a16="http://schemas.microsoft.com/office/drawing/2014/main" id="{69E1E47D-DEAB-A64F-7597-B65BB1DE0C40}"/>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late&#10;&#10;Description automatically generated">
            <a:extLst>
              <a:ext uri="{FF2B5EF4-FFF2-40B4-BE49-F238E27FC236}">
                <a16:creationId xmlns:a16="http://schemas.microsoft.com/office/drawing/2014/main" id="{AA0BD98F-8883-AF8C-F4B8-A9FED7EDFA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386" b="44228"/>
          <a:stretch/>
        </p:blipFill>
        <p:spPr>
          <a:xfrm>
            <a:off x="1" y="27374"/>
            <a:ext cx="856228" cy="530055"/>
          </a:xfrm>
          <a:prstGeom prst="rect">
            <a:avLst/>
          </a:prstGeom>
        </p:spPr>
      </p:pic>
    </p:spTree>
    <p:extLst>
      <p:ext uri="{BB962C8B-B14F-4D97-AF65-F5344CB8AC3E}">
        <p14:creationId xmlns:p14="http://schemas.microsoft.com/office/powerpoint/2010/main" val="1486086049"/>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
        <p:nvSpPr>
          <p:cNvPr id="2" name="Google Shape;17;p14">
            <a:extLst>
              <a:ext uri="{FF2B5EF4-FFF2-40B4-BE49-F238E27FC236}">
                <a16:creationId xmlns:a16="http://schemas.microsoft.com/office/drawing/2014/main" id="{2726DDAC-39FA-DF19-CAF2-22DAFCAF0F37}"/>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Sara A. Hurvitz, MD</a:t>
            </a:r>
            <a:endParaRPr dirty="0"/>
          </a:p>
        </p:txBody>
      </p:sp>
      <p:pic>
        <p:nvPicPr>
          <p:cNvPr id="3" name="Picture 2" descr="A picture containing plate&#10;&#10;Description automatically generated">
            <a:extLst>
              <a:ext uri="{FF2B5EF4-FFF2-40B4-BE49-F238E27FC236}">
                <a16:creationId xmlns:a16="http://schemas.microsoft.com/office/drawing/2014/main" id="{E74D2B6B-9F6F-B57E-7920-A4F2F122E1C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386" b="44228"/>
          <a:stretch/>
        </p:blipFill>
        <p:spPr>
          <a:xfrm>
            <a:off x="1" y="27374"/>
            <a:ext cx="856228" cy="530055"/>
          </a:xfrm>
          <a:prstGeom prst="rect">
            <a:avLst/>
          </a:prstGeom>
        </p:spPr>
      </p:pic>
      <p:sp>
        <p:nvSpPr>
          <p:cNvPr id="4" name="TextBox 3">
            <a:extLst>
              <a:ext uri="{FF2B5EF4-FFF2-40B4-BE49-F238E27FC236}">
                <a16:creationId xmlns:a16="http://schemas.microsoft.com/office/drawing/2014/main" id="{03F14DFD-E07B-EEEB-C9E8-C73397BB491F}"/>
              </a:ext>
            </a:extLst>
          </p:cNvPr>
          <p:cNvSpPr txBox="1"/>
          <p:nvPr userDrawn="1"/>
        </p:nvSpPr>
        <p:spPr>
          <a:xfrm>
            <a:off x="830828" y="100087"/>
            <a:ext cx="3786568"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DESTINY-Breast01, -02, and -03</a:t>
            </a:r>
          </a:p>
        </p:txBody>
      </p:sp>
      <p:cxnSp>
        <p:nvCxnSpPr>
          <p:cNvPr id="5" name="Straight Connector 4">
            <a:extLst>
              <a:ext uri="{FF2B5EF4-FFF2-40B4-BE49-F238E27FC236}">
                <a16:creationId xmlns:a16="http://schemas.microsoft.com/office/drawing/2014/main" id="{E5B9A3BC-F9BB-5B08-E439-B72051191E79}"/>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214011"/>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2" name="Google Shape;17;p14">
            <a:extLst>
              <a:ext uri="{FF2B5EF4-FFF2-40B4-BE49-F238E27FC236}">
                <a16:creationId xmlns:a16="http://schemas.microsoft.com/office/drawing/2014/main" id="{A9FD8057-7A93-A938-5DF5-8E7083A23973}"/>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Sara A. Hurvitz, MD</a:t>
            </a:r>
            <a:endParaRPr dirty="0"/>
          </a:p>
        </p:txBody>
      </p:sp>
    </p:spTree>
    <p:extLst>
      <p:ext uri="{BB962C8B-B14F-4D97-AF65-F5344CB8AC3E}">
        <p14:creationId xmlns:p14="http://schemas.microsoft.com/office/powerpoint/2010/main" val="393299521"/>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681433694"/>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320811274"/>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1773754464"/>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369332"/>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panose="020B0604020202020204" pitchFamily="34" charset="0"/>
              </a:rPr>
              <a:t>Content of this presentation is copyright</a:t>
            </a:r>
            <a:r>
              <a:rPr lang="en-CH" sz="1200" b="0" i="0" dirty="0">
                <a:solidFill>
                  <a:schemeClr val="bg1"/>
                </a:solidFill>
                <a:effectLst/>
                <a:latin typeface="Arial" panose="020B0604020202020204" pitchFamily="34" charset="0"/>
              </a:rPr>
              <a:t> </a:t>
            </a:r>
            <a:r>
              <a:rPr lang="en-US" sz="1200" b="0" i="0" dirty="0">
                <a:solidFill>
                  <a:schemeClr val="bg1"/>
                </a:solidFill>
                <a:effectLst/>
                <a:latin typeface="Arial" panose="020B0604020202020204" pitchFamily="34" charset="0"/>
              </a:rPr>
              <a:t>and responsibility of the author. Permission is required for re-use</a:t>
            </a:r>
            <a:r>
              <a:rPr lang="en-CH" sz="1200" b="0" i="0" dirty="0">
                <a:solidFill>
                  <a:schemeClr val="bg1"/>
                </a:solidFill>
                <a:effectLst/>
                <a:latin typeface="Arial" panose="020B0604020202020204" pitchFamily="34" charset="0"/>
              </a:rPr>
              <a:t>.</a:t>
            </a:r>
            <a:endParaRPr lang="en-US" sz="1200" b="0" i="0" dirty="0">
              <a:solidFill>
                <a:schemeClr val="bg1"/>
              </a:solidFill>
              <a:effectLst/>
              <a:latin typeface="Arial" panose="020B060402020202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921199294"/>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2076606228"/>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a:srcRect r="4758" b="4920"/>
          <a:stretch/>
        </p:blipFill>
        <p:spPr>
          <a:xfrm>
            <a:off x="2253674" y="905162"/>
            <a:ext cx="9938327" cy="5952839"/>
          </a:xfrm>
          <a:prstGeom prst="rect">
            <a:avLst/>
          </a:prstGeom>
        </p:spPr>
      </p:pic>
    </p:spTree>
    <p:extLst>
      <p:ext uri="{BB962C8B-B14F-4D97-AF65-F5344CB8AC3E}">
        <p14:creationId xmlns:p14="http://schemas.microsoft.com/office/powerpoint/2010/main" val="3635302035"/>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1559988779"/>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553998"/>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panose="020B0604020202020204" pitchFamily="34" charset="0"/>
              </a:rPr>
              <a:t>Content of this presentation is copyright</a:t>
            </a:r>
            <a:r>
              <a:rPr lang="en-CH" sz="1200" b="0" i="0" dirty="0">
                <a:solidFill>
                  <a:srgbClr val="C9473E"/>
                </a:solidFill>
                <a:effectLst/>
                <a:latin typeface="Arial" panose="020B0604020202020204" pitchFamily="34" charset="0"/>
              </a:rPr>
              <a:t> </a:t>
            </a:r>
            <a:r>
              <a:rPr lang="en-US" sz="1200" b="0" i="0" dirty="0">
                <a:solidFill>
                  <a:srgbClr val="C9473E"/>
                </a:solidFill>
                <a:effectLst/>
                <a:latin typeface="Arial" panose="020B0604020202020204" pitchFamily="34" charset="0"/>
              </a:rPr>
              <a:t>and responsibility of the author. Permission is required for re-use</a:t>
            </a:r>
            <a:r>
              <a:rPr lang="en-CH" sz="1200" b="0" i="0" dirty="0">
                <a:solidFill>
                  <a:srgbClr val="C9473E"/>
                </a:solidFill>
                <a:effectLst/>
                <a:latin typeface="Arial" panose="020B0604020202020204" pitchFamily="34" charset="0"/>
              </a:rPr>
              <a:t>.</a:t>
            </a:r>
            <a:endParaRPr lang="en-US" sz="1200" b="0" i="0" dirty="0">
              <a:solidFill>
                <a:srgbClr val="C9473E"/>
              </a:solidFill>
              <a:effectLst/>
              <a:latin typeface="Arial" panose="020B060402020202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4040109186"/>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369332"/>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panose="020B0604020202020204" pitchFamily="34" charset="0"/>
              </a:rPr>
              <a:t>Content of this presentation is copyright</a:t>
            </a:r>
            <a:r>
              <a:rPr lang="en-CH" sz="1200" b="0" i="0" dirty="0">
                <a:solidFill>
                  <a:srgbClr val="C9473E"/>
                </a:solidFill>
                <a:effectLst/>
                <a:latin typeface="Arial" panose="020B0604020202020204" pitchFamily="34" charset="0"/>
              </a:rPr>
              <a:t> </a:t>
            </a:r>
            <a:r>
              <a:rPr lang="en-US" sz="1200" b="0" i="0" dirty="0">
                <a:solidFill>
                  <a:srgbClr val="C9473E"/>
                </a:solidFill>
                <a:effectLst/>
                <a:latin typeface="Arial" panose="020B0604020202020204" pitchFamily="34" charset="0"/>
              </a:rPr>
              <a:t>and responsibility of the author. Permission is required for re-use</a:t>
            </a:r>
            <a:r>
              <a:rPr lang="en-CH" sz="1200" b="0" i="0" dirty="0">
                <a:solidFill>
                  <a:srgbClr val="C9473E"/>
                </a:solidFill>
                <a:effectLst/>
                <a:latin typeface="Arial" panose="020B0604020202020204" pitchFamily="34" charset="0"/>
              </a:rPr>
              <a:t>.</a:t>
            </a:r>
            <a:endParaRPr lang="en-US" sz="1200" b="0" i="0" dirty="0">
              <a:solidFill>
                <a:srgbClr val="C9473E"/>
              </a:solidFill>
              <a:effectLst/>
              <a:latin typeface="Arial" panose="020B060402020202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94289095"/>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85700864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9733065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846605"/>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panose="020B0604020202020204" pitchFamily="34" charset="0"/>
                <a:ea typeface="Arial Narrow"/>
                <a:cs typeface="Arial" panose="020B0604020202020204" pitchFamily="34" charset="0"/>
                <a:sym typeface="Arial Narrow"/>
              </a:rPr>
              <a:t>European Society for Medical Oncology (ESMO)</a:t>
            </a:r>
            <a:endParaRPr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t>Via Ginevra 4, CH-6900 Lugano</a:t>
            </a:r>
            <a:b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br>
            <a: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t>T. +41 (0)91 973 19 00</a:t>
            </a:r>
            <a:b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br>
            <a: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t>esmo@esmo.org</a:t>
            </a:r>
            <a:b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br>
            <a:endParaRPr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panose="020B0604020202020204" pitchFamily="34" charset="0"/>
                <a:ea typeface="Arial Narrow"/>
                <a:cs typeface="Arial" panose="020B0604020202020204" pitchFamily="34" charset="0"/>
                <a:sym typeface="Arial Narrow"/>
              </a:rPr>
              <a:t>esmo.org</a:t>
            </a:r>
            <a:endParaRPr sz="1600" b="1" i="0" u="none" strike="noStrike" cap="none" dirty="0">
              <a:solidFill>
                <a:srgbClr val="3D9DA0"/>
              </a:solidFill>
              <a:latin typeface="Arial" panose="020B0604020202020204" pitchFamily="34" charset="0"/>
              <a:ea typeface="Arial Narrow"/>
              <a:cs typeface="Arial" panose="020B0604020202020204" pitchFamily="34" charset="0"/>
              <a:sym typeface="Arial Narrow"/>
            </a:endParaRPr>
          </a:p>
        </p:txBody>
      </p:sp>
    </p:spTree>
    <p:extLst>
      <p:ext uri="{BB962C8B-B14F-4D97-AF65-F5344CB8AC3E}">
        <p14:creationId xmlns:p14="http://schemas.microsoft.com/office/powerpoint/2010/main" val="32328603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hasCustomPrompt="1"/>
          </p:nvPr>
        </p:nvSpPr>
        <p:spPr/>
        <p:txBody>
          <a:bodyPr/>
          <a:lstStyle/>
          <a:p>
            <a:r>
              <a:rPr lang="en-US" dirty="0"/>
              <a:t>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E42DBF36-CC31-C33F-BCEF-ED1F9D01EE03}"/>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4" name="Google Shape;17;p14">
            <a:extLst>
              <a:ext uri="{FF2B5EF4-FFF2-40B4-BE49-F238E27FC236}">
                <a16:creationId xmlns:a16="http://schemas.microsoft.com/office/drawing/2014/main" id="{5B7FBA62-5BB7-41D8-C362-A7E58EDBE056}"/>
              </a:ext>
            </a:extLst>
          </p:cNvPr>
          <p:cNvSpPr txBox="1">
            <a:spLocks noGrp="1"/>
          </p:cNvSpPr>
          <p:nvPr>
            <p:ph type="body" idx="16"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Sara A. Hurvitz, MD</a:t>
            </a:r>
            <a:endParaRPr dirty="0"/>
          </a:p>
        </p:txBody>
      </p:sp>
      <p:pic>
        <p:nvPicPr>
          <p:cNvPr id="5" name="Picture 4" descr="A picture containing text, clipart&#10;&#10;Description automatically generated">
            <a:extLst>
              <a:ext uri="{FF2B5EF4-FFF2-40B4-BE49-F238E27FC236}">
                <a16:creationId xmlns:a16="http://schemas.microsoft.com/office/drawing/2014/main" id="{0ACCA2DF-EA44-640D-0F3D-E766F68C4ACE}"/>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1472145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1407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8630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304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1894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137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0282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9441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4982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129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2151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0359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0" tIns="0" rIns="0" bIns="0">
            <a:normAutofit/>
          </a:bodyPr>
          <a:lstStyle>
            <a:lvl1pPr>
              <a:lnSpc>
                <a:spcPct val="90000"/>
              </a:lnSpc>
              <a:defRPr sz="4000" b="0" cap="none" spc="131">
                <a:solidFill>
                  <a:schemeClr val="bg1"/>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8" y="4647764"/>
            <a:ext cx="10979148" cy="924363"/>
          </a:xfrm>
          <a:prstGeom prst="rect">
            <a:avLst/>
          </a:prstGeom>
        </p:spPr>
        <p:txBody>
          <a:bodyPr lIns="0" tIns="0" rIns="0" bIns="0">
            <a:normAutofit/>
          </a:bodyPr>
          <a:lstStyle>
            <a:lvl1pPr marL="0" indent="0" algn="l">
              <a:lnSpc>
                <a:spcPct val="90000"/>
              </a:lnSpc>
              <a:spcBef>
                <a:spcPts val="1200"/>
              </a:spcBef>
              <a:buNone/>
              <a:defRPr sz="1800" spc="31" baseline="0">
                <a:solidFill>
                  <a:schemeClr val="bg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dirty="0"/>
              <a:t>&lt;Affiliations&gt;</a:t>
            </a:r>
          </a:p>
        </p:txBody>
      </p:sp>
      <p:sp>
        <p:nvSpPr>
          <p:cNvPr id="9" name="Text Placeholder 8"/>
          <p:cNvSpPr>
            <a:spLocks noGrp="1"/>
          </p:cNvSpPr>
          <p:nvPr>
            <p:ph type="body" sz="quarter" idx="13" hasCustomPrompt="1"/>
          </p:nvPr>
        </p:nvSpPr>
        <p:spPr>
          <a:xfrm>
            <a:off x="611718" y="3409276"/>
            <a:ext cx="10979149" cy="1227813"/>
          </a:xfrm>
          <a:prstGeom prst="rect">
            <a:avLst/>
          </a:prstGeom>
        </p:spPr>
        <p:txBody>
          <a:bodyPr lIns="0" tIns="0" rIns="0" bIns="0">
            <a:noAutofit/>
          </a:bodyPr>
          <a:lstStyle>
            <a:lvl1pPr marL="0" indent="0">
              <a:buNone/>
              <a:defRPr sz="2400" b="0" spc="31">
                <a:solidFill>
                  <a:schemeClr val="bg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&lt;Authors&gt;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chemeClr val="bg1"/>
                </a:solidFill>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Tree>
    <p:extLst>
      <p:ext uri="{BB962C8B-B14F-4D97-AF65-F5344CB8AC3E}">
        <p14:creationId xmlns:p14="http://schemas.microsoft.com/office/powerpoint/2010/main" val="3979154015"/>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377826" y="1598085"/>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168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7" name="Footer Placeholder 2">
            <a:extLst>
              <a:ext uri="{FF2B5EF4-FFF2-40B4-BE49-F238E27FC236}">
                <a16:creationId xmlns:a16="http://schemas.microsoft.com/office/drawing/2014/main" id="{922FE14F-A39F-4BF4-8EAE-B628F105CC12}"/>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9090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9" name="Footer Placeholder 2">
            <a:extLst>
              <a:ext uri="{FF2B5EF4-FFF2-40B4-BE49-F238E27FC236}">
                <a16:creationId xmlns:a16="http://schemas.microsoft.com/office/drawing/2014/main" id="{C36112B8-8E42-4B63-B721-4E1EF886376A}"/>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10" name="Straight Connector 9">
            <a:extLst>
              <a:ext uri="{FF2B5EF4-FFF2-40B4-BE49-F238E27FC236}">
                <a16:creationId xmlns:a16="http://schemas.microsoft.com/office/drawing/2014/main" id="{ABBC311C-9C3E-4607-B096-DC8B72515904}"/>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25730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8626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10" name="Footer Placeholder 2">
            <a:extLst>
              <a:ext uri="{FF2B5EF4-FFF2-40B4-BE49-F238E27FC236}">
                <a16:creationId xmlns:a16="http://schemas.microsoft.com/office/drawing/2014/main" id="{3B5BC054-C3FB-4A91-85D1-FAF830CF0E2C}"/>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11" name="Straight Connector 10">
            <a:extLst>
              <a:ext uri="{FF2B5EF4-FFF2-40B4-BE49-F238E27FC236}">
                <a16:creationId xmlns:a16="http://schemas.microsoft.com/office/drawing/2014/main" id="{D218B27A-E61F-4A7A-9C40-3B70786CCF2C}"/>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189736"/>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91440" tIns="45720" rIns="91440" bIns="45720">
            <a:normAutofit/>
          </a:bodyPr>
          <a:lstStyle>
            <a:lvl1pPr>
              <a:lnSpc>
                <a:spcPct val="90000"/>
              </a:lnSpc>
              <a:defRPr sz="5333" b="1" cap="none" spc="131">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4"/>
            <a:ext cx="9382611" cy="924363"/>
          </a:xfrm>
          <a:prstGeom prst="rect">
            <a:avLst/>
          </a:prstGeom>
        </p:spPr>
        <p:txBody>
          <a:bodyPr lIns="91440" tIns="45720" rIns="91440" bIns="45720">
            <a:normAutofit/>
          </a:bodyPr>
          <a:lstStyle>
            <a:lvl1pPr marL="0" indent="0" algn="l">
              <a:lnSpc>
                <a:spcPct val="90000"/>
              </a:lnSpc>
              <a:spcBef>
                <a:spcPts val="1200"/>
              </a:spcBef>
              <a:buNone/>
              <a:defRPr sz="2400" spc="31" baseline="0">
                <a:solidFill>
                  <a:schemeClr val="tx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6"/>
            <a:ext cx="9392139" cy="1227813"/>
          </a:xfrm>
          <a:prstGeom prst="rect">
            <a:avLst/>
          </a:prstGeom>
        </p:spPr>
        <p:txBody>
          <a:bodyPr lIns="91440" tIns="45720" rIns="91440" bIns="45720">
            <a:noAutofit/>
          </a:bodyPr>
          <a:lstStyle>
            <a:lvl1pPr marL="0" indent="0">
              <a:buNone/>
              <a:defRPr sz="3200" b="0" spc="31">
                <a:solidFill>
                  <a:schemeClr val="tx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a:t>&lt;Authors&gt;</a:t>
            </a:r>
            <a:endParaRPr lang="en-US" dirty="0"/>
          </a:p>
        </p:txBody>
      </p:sp>
    </p:spTree>
    <p:extLst>
      <p:ext uri="{BB962C8B-B14F-4D97-AF65-F5344CB8AC3E}">
        <p14:creationId xmlns:p14="http://schemas.microsoft.com/office/powerpoint/2010/main" val="256941500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_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81326821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_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619545"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7793740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98886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2936AD5-6EFE-E7DE-68BF-CF985F9D5BF8}"/>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35917292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4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3C20-A4AB-4AC0-B335-F1008C9722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546B9-D982-43C0-B4B1-BAA318D8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58D81C-5DEF-4E51-ACE5-1C074598A9DB}"/>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D170A0-E429-45D0-ACF8-643F1C83BA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F4C8FCA-EE36-48B6-83B8-7D2DD99FB2D4}"/>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5485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81FB-C92A-499C-A969-C3608D3B3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BD5703-278C-4DCB-95BE-37D814EF80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30070-FB1D-4BF2-B426-5AD59235F21F}"/>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55BC28-1662-4644-84A9-F71D59E84AD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2ECFB-58AA-45C0-B1FC-E03427442DC3}"/>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3306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2638-DCBC-48B0-9A30-DBE9DD8F8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09AD9D-CFD5-4DFD-AB3A-03DFC0FE9A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51A7D6-0A7F-44ED-A0E1-1D26129798A1}"/>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291B47E-064E-447B-8CFD-86ECBB58A6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B0ED83-26D4-4837-B847-CDC908B41EE2}"/>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348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805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1ABF-C245-4EE8-9E49-AE527E0F4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9637-2D28-44D6-876B-9BB94260F2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951470-2242-4808-A34D-BAC929C563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A8001-D775-4B7C-B6AC-6166A3740AE3}"/>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4956F4-5BA6-4934-8BDE-6CA3F76E51F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4C099D-7921-42D7-B351-0D66A7E4A15C}"/>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3432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6C5AA-C94B-4F0F-8044-672678BEFF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BDCB5-0C81-4458-A17C-711EA0134B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70D3E1-BB7C-47D4-9A86-3AB3F5C556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78582-563C-477E-BB70-8FC60E900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F46D33-4EC9-458B-BADD-FDD0FABEDA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C4F29D-3F1D-4B07-A8FD-D4BC9B5135A4}"/>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113A0A0-326B-4FE1-AD79-897EA14286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CFD35DA-5A83-4189-89A1-AEF249C87E83}"/>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4373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5D63E-A42E-4D62-8380-E3782BF27D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9D88F4-F648-481A-BA61-F1AA38150A8C}"/>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9A86F5C-0B10-4F83-8ED3-21F13A0071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06C42FD-F3D1-4923-A882-F15A98126CD5}"/>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2744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518E8-C86B-41D1-ACAC-07248FDF186D}"/>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9D8F856-9DB3-4877-80B9-583C068D59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9894128-7689-4EBE-A9A5-CBD0B8663B4B}"/>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2003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CDA7-3767-497C-85BA-E6CC4A3A18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BF9DF-D7EB-4AF4-9B6F-A6EEB92B1E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074C3-F6F7-4BC3-8461-7AE7291E5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BA5A04-95CE-4B65-946E-1FADB39F1AA9}"/>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44B246B-8BD6-48E6-ADC6-C2DEE96EFD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90724E-BA7B-4E9F-BC51-5D32FE44FA86}"/>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6619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6815-03AC-4B54-BDE5-37151E4EDD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3F7BC2-90C8-469F-B3F3-24CB5582D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53FFF5-A8CC-4E64-A3B1-A56A67C5B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B785AE-7676-43E6-82ED-E5C791E90023}"/>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14B6590-6629-49A9-85D1-F2FB71FEA24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62A8A1B-606C-42E0-8595-833E3FEA1959}"/>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1039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C70C-5C19-43A9-A31E-886B258E82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2DFB3-23CE-4B44-BB5A-6937BC020C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E496D-7E90-4075-BBAF-5C013CB7908C}"/>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CDCA17-E44C-499B-9824-D402B58433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A20FD1D-F3A6-4C90-84DC-F85F6000EFE2}"/>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9715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5E161-8756-4D33-AD04-CC90E4D30A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BCF0E8-BA9D-4982-BD5C-85233D659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F891C-FF9B-4143-A5DD-211CF7510D27}"/>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F6ED07-D079-449B-B162-923F94F048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F56EE69-2BE3-4078-91D7-E1BA9FC8292E}"/>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2406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1B5245-D03F-4DFE-A4F2-356336693A47}" type="datetime1">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13091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EA189-0ACE-4A52-AB2C-AE8DE08997F5}" type="datetime1">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673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92785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8D725B-B716-4CF8-935F-34B4013771C7}" type="datetime1">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591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0EE974-431B-40A9-B938-EE2F9DFBB1CE}" type="datetime1">
              <a:rPr lang="en-US" smtClean="0">
                <a:solidFill>
                  <a:prstClr val="black">
                    <a:tint val="75000"/>
                  </a:prstClr>
                </a:solidFill>
              </a:rPr>
              <a:pPr/>
              <a:t>1/31/24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8421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D90938-A85D-4C60-91C9-D203B331C981}" type="datetime1">
              <a:rPr lang="en-US" smtClean="0">
                <a:solidFill>
                  <a:prstClr val="black">
                    <a:tint val="75000"/>
                  </a:prstClr>
                </a:solidFill>
              </a:rPr>
              <a:pPr/>
              <a:t>1/31/24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3878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4CF84A-BB4F-4EB7-8C3D-5303FBDBEF56}" type="datetime1">
              <a:rPr lang="en-US" smtClean="0">
                <a:solidFill>
                  <a:prstClr val="black">
                    <a:tint val="75000"/>
                  </a:prstClr>
                </a:solidFill>
              </a:rPr>
              <a:pPr/>
              <a:t>1/31/24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5764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DC5FB-5698-43C2-97B0-4C3613558AA4}" type="datetime1">
              <a:rPr lang="en-US" smtClean="0">
                <a:solidFill>
                  <a:prstClr val="black">
                    <a:tint val="75000"/>
                  </a:prstClr>
                </a:solidFill>
              </a:rPr>
              <a:pPr/>
              <a:t>1/31/24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8548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6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F078E5-9D5E-4B0D-AAB6-38B919A40481}" type="datetime1">
              <a:rPr lang="en-US" smtClean="0">
                <a:solidFill>
                  <a:prstClr val="black">
                    <a:tint val="75000"/>
                  </a:prstClr>
                </a:solidFill>
              </a:rPr>
              <a:pPr/>
              <a:t>1/31/24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9949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6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D839A9-20BD-49A4-AC2E-2DC6138EB77C}" type="datetime1">
              <a:rPr lang="en-US" smtClean="0">
                <a:solidFill>
                  <a:prstClr val="black">
                    <a:tint val="75000"/>
                  </a:prstClr>
                </a:solidFill>
              </a:rPr>
              <a:pPr/>
              <a:t>1/31/24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9176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5AFE0-4ADD-4A93-81E0-C5953DDD6822}" type="datetime1">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1461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65C6E7-D459-4F33-9334-595707DFF714}" type="datetime1">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5864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295572"/>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2145850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14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382031"/>
            <a:ext cx="3001282" cy="850757"/>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spTree>
    <p:extLst>
      <p:ext uri="{BB962C8B-B14F-4D97-AF65-F5344CB8AC3E}">
        <p14:creationId xmlns:p14="http://schemas.microsoft.com/office/powerpoint/2010/main" val="2447262449"/>
      </p:ext>
    </p:extLst>
  </p:cSld>
  <p:clrMapOvr>
    <a:masterClrMapping/>
  </p:clrMapOvr>
  <p:hf sldNum="0"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1752" y="246888"/>
            <a:ext cx="10341864" cy="777240"/>
          </a:xfrm>
        </p:spPr>
        <p:txBody>
          <a:bodyPr lIns="0" tIns="0" rIns="0" bIns="0">
            <a:normAutofit/>
          </a:bodyPr>
          <a:lstStyle>
            <a:lvl1pPr>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301752" y="1280160"/>
            <a:ext cx="11576304" cy="4663440"/>
          </a:xfrm>
        </p:spPr>
        <p:txBody>
          <a:bodyPr/>
          <a:lstStyle>
            <a:lvl1pPr marL="228600" indent="-228600">
              <a:buClr>
                <a:srgbClr val="002557"/>
              </a:buClr>
              <a:defRPr sz="2000"/>
            </a:lvl1pPr>
            <a:lvl2pPr marL="457200" indent="-228600">
              <a:buClr>
                <a:srgbClr val="002557"/>
              </a:buClr>
              <a:buFont typeface="Arial" panose="020B0604020202020204" pitchFamily="34" charset="0"/>
              <a:buChar char="•"/>
              <a:defRPr sz="1600"/>
            </a:lvl2pPr>
            <a:lvl3pPr marL="685800" indent="-228600">
              <a:buClr>
                <a:srgbClr val="002557"/>
              </a:buClr>
              <a:buFont typeface="Wingdings" panose="05000000000000000000" pitchFamily="2" charset="2"/>
              <a:buChar char="§"/>
              <a:defRPr sz="1400"/>
            </a:lvl3pPr>
            <a:lvl4pPr marL="914400" indent="-228600">
              <a:buClr>
                <a:srgbClr val="002557"/>
              </a:buClr>
              <a:defRPr sz="1400"/>
            </a:lvl4pPr>
            <a:lvl5pPr marL="1143000" indent="-228600">
              <a:buClr>
                <a:srgbClr val="002557"/>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7D98B28F-0491-4E60-BD3C-00698389517F}"/>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grpSp>
        <p:nvGrpSpPr>
          <p:cNvPr id="9" name="Group 8">
            <a:extLst>
              <a:ext uri="{FF2B5EF4-FFF2-40B4-BE49-F238E27FC236}">
                <a16:creationId xmlns:a16="http://schemas.microsoft.com/office/drawing/2014/main" id="{BBF001B1-5E25-430F-8F06-99A983CCCF3B}"/>
              </a:ext>
            </a:extLst>
          </p:cNvPr>
          <p:cNvGrpSpPr/>
          <p:nvPr userDrawn="1"/>
        </p:nvGrpSpPr>
        <p:grpSpPr>
          <a:xfrm>
            <a:off x="10972800" y="88032"/>
            <a:ext cx="822961" cy="458934"/>
            <a:chOff x="11321178" y="19048"/>
            <a:chExt cx="822961" cy="458934"/>
          </a:xfrm>
        </p:grpSpPr>
        <p:sp>
          <p:nvSpPr>
            <p:cNvPr id="10" name="TextBox 9">
              <a:extLst>
                <a:ext uri="{FF2B5EF4-FFF2-40B4-BE49-F238E27FC236}">
                  <a16:creationId xmlns:a16="http://schemas.microsoft.com/office/drawing/2014/main" id="{ABA68201-54C0-4349-B47D-A31C5D7780FC}"/>
                </a:ext>
              </a:extLst>
            </p:cNvPr>
            <p:cNvSpPr txBox="1"/>
            <p:nvPr userDrawn="1"/>
          </p:nvSpPr>
          <p:spPr>
            <a:xfrm>
              <a:off x="11321179" y="19048"/>
              <a:ext cx="822960" cy="304699"/>
            </a:xfrm>
            <a:prstGeom prst="rect">
              <a:avLst/>
            </a:prstGeom>
            <a:noFill/>
          </p:spPr>
          <p:txBody>
            <a:bodyPr wrap="square" lIns="0" tIns="0" rIns="0" bIns="0" rtlCol="0">
              <a:spAutoFit/>
            </a:bodyPr>
            <a:lstStyle/>
            <a:p>
              <a:pPr>
                <a:lnSpc>
                  <a:spcPct val="90000"/>
                </a:lnSpc>
              </a:pPr>
              <a:r>
                <a:rPr lang="en-US" sz="1100" b="1" spc="20" baseline="0">
                  <a:solidFill>
                    <a:srgbClr val="002557"/>
                  </a:solidFill>
                </a:rPr>
                <a:t>Patritumab</a:t>
              </a:r>
              <a:br>
                <a:rPr lang="en-US" sz="1100" b="1" spc="20" baseline="0">
                  <a:solidFill>
                    <a:srgbClr val="002557"/>
                  </a:solidFill>
                </a:rPr>
              </a:br>
              <a:r>
                <a:rPr lang="en-US" sz="1100" b="1" spc="20" baseline="0">
                  <a:solidFill>
                    <a:srgbClr val="002557"/>
                  </a:solidFill>
                </a:rPr>
                <a:t>Deruxtecan</a:t>
              </a:r>
            </a:p>
          </p:txBody>
        </p:sp>
        <p:sp>
          <p:nvSpPr>
            <p:cNvPr id="11" name="TextBox 10">
              <a:extLst>
                <a:ext uri="{FF2B5EF4-FFF2-40B4-BE49-F238E27FC236}">
                  <a16:creationId xmlns:a16="http://schemas.microsoft.com/office/drawing/2014/main" id="{90F3005C-6D60-4FA4-9D33-A6BABE1687C3}"/>
                </a:ext>
              </a:extLst>
            </p:cNvPr>
            <p:cNvSpPr txBox="1"/>
            <p:nvPr userDrawn="1"/>
          </p:nvSpPr>
          <p:spPr>
            <a:xfrm>
              <a:off x="11321179" y="354871"/>
              <a:ext cx="781921" cy="123111"/>
            </a:xfrm>
            <a:prstGeom prst="rect">
              <a:avLst/>
            </a:prstGeom>
            <a:noFill/>
          </p:spPr>
          <p:txBody>
            <a:bodyPr wrap="square" lIns="0" tIns="0" rIns="0" bIns="0" rtlCol="0">
              <a:spAutoFit/>
            </a:bodyPr>
            <a:lstStyle/>
            <a:p>
              <a:pPr marL="0" algn="l" defTabSz="913624" rtl="0" eaLnBrk="1" latinLnBrk="0" hangingPunct="1">
                <a:lnSpc>
                  <a:spcPct val="100000"/>
                </a:lnSpc>
              </a:pPr>
              <a:r>
                <a:rPr lang="en-US" sz="800" b="0" i="0" kern="1200" spc="10" baseline="0">
                  <a:solidFill>
                    <a:srgbClr val="002557"/>
                  </a:solidFill>
                  <a:latin typeface="+mn-lt"/>
                  <a:ea typeface="+mn-ea"/>
                  <a:cs typeface="+mn-cs"/>
                </a:rPr>
                <a:t>U31402-A-J101</a:t>
              </a:r>
            </a:p>
          </p:txBody>
        </p:sp>
        <p:cxnSp>
          <p:nvCxnSpPr>
            <p:cNvPr id="12" name="Straight Connector 11">
              <a:extLst>
                <a:ext uri="{FF2B5EF4-FFF2-40B4-BE49-F238E27FC236}">
                  <a16:creationId xmlns:a16="http://schemas.microsoft.com/office/drawing/2014/main" id="{B66AFB44-2B29-4B58-9565-FC4BDD03C190}"/>
                </a:ext>
              </a:extLst>
            </p:cNvPr>
            <p:cNvCxnSpPr>
              <a:cxnSpLocks/>
            </p:cNvCxnSpPr>
            <p:nvPr userDrawn="1"/>
          </p:nvCxnSpPr>
          <p:spPr>
            <a:xfrm flipH="1">
              <a:off x="11321178" y="332319"/>
              <a:ext cx="786384" cy="0"/>
            </a:xfrm>
            <a:prstGeom prst="line">
              <a:avLst/>
            </a:prstGeom>
            <a:ln w="12700">
              <a:solidFill>
                <a:srgbClr val="0086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5426873"/>
      </p:ext>
    </p:extLst>
  </p:cSld>
  <p:clrMapOvr>
    <a:masterClrMapping/>
  </p:clrMapOvr>
  <p:extLst>
    <p:ext uri="{DCECCB84-F9BA-43D5-87BE-67443E8EF086}">
      <p15:sldGuideLst xmlns:p15="http://schemas.microsoft.com/office/powerpoint/2012/main">
        <p15:guide id="1" pos="7320">
          <p15:clr>
            <a:srgbClr val="FBAE40"/>
          </p15:clr>
        </p15:guide>
        <p15:guide id="2" pos="384">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1752" y="246888"/>
            <a:ext cx="10341864" cy="777240"/>
          </a:xfrm>
        </p:spPr>
        <p:txBody>
          <a:bodyPr lIns="0" tIns="0" rIns="0" bIns="0">
            <a:normAutofit/>
          </a:bodyPr>
          <a:lstStyle>
            <a:lvl1pPr>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7" name="Text Placeholder 4">
            <a:extLst>
              <a:ext uri="{FF2B5EF4-FFF2-40B4-BE49-F238E27FC236}">
                <a16:creationId xmlns:a16="http://schemas.microsoft.com/office/drawing/2014/main" id="{7D98B28F-0491-4E60-BD3C-00698389517F}"/>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grpSp>
        <p:nvGrpSpPr>
          <p:cNvPr id="9" name="Group 8">
            <a:extLst>
              <a:ext uri="{FF2B5EF4-FFF2-40B4-BE49-F238E27FC236}">
                <a16:creationId xmlns:a16="http://schemas.microsoft.com/office/drawing/2014/main" id="{BBF001B1-5E25-430F-8F06-99A983CCCF3B}"/>
              </a:ext>
            </a:extLst>
          </p:cNvPr>
          <p:cNvGrpSpPr/>
          <p:nvPr userDrawn="1"/>
        </p:nvGrpSpPr>
        <p:grpSpPr>
          <a:xfrm>
            <a:off x="10972800" y="88032"/>
            <a:ext cx="822961" cy="458934"/>
            <a:chOff x="11321178" y="19048"/>
            <a:chExt cx="822961" cy="458934"/>
          </a:xfrm>
        </p:grpSpPr>
        <p:sp>
          <p:nvSpPr>
            <p:cNvPr id="10" name="TextBox 9">
              <a:extLst>
                <a:ext uri="{FF2B5EF4-FFF2-40B4-BE49-F238E27FC236}">
                  <a16:creationId xmlns:a16="http://schemas.microsoft.com/office/drawing/2014/main" id="{ABA68201-54C0-4349-B47D-A31C5D7780FC}"/>
                </a:ext>
              </a:extLst>
            </p:cNvPr>
            <p:cNvSpPr txBox="1"/>
            <p:nvPr userDrawn="1"/>
          </p:nvSpPr>
          <p:spPr>
            <a:xfrm>
              <a:off x="11321179" y="19048"/>
              <a:ext cx="822960" cy="304699"/>
            </a:xfrm>
            <a:prstGeom prst="rect">
              <a:avLst/>
            </a:prstGeom>
            <a:noFill/>
          </p:spPr>
          <p:txBody>
            <a:bodyPr wrap="square" lIns="0" tIns="0" rIns="0" bIns="0" rtlCol="0">
              <a:spAutoFit/>
            </a:bodyPr>
            <a:lstStyle/>
            <a:p>
              <a:pPr>
                <a:lnSpc>
                  <a:spcPct val="90000"/>
                </a:lnSpc>
              </a:pPr>
              <a:r>
                <a:rPr lang="en-US" sz="1100" b="1" spc="20" baseline="0">
                  <a:solidFill>
                    <a:srgbClr val="002557"/>
                  </a:solidFill>
                </a:rPr>
                <a:t>Patritumab</a:t>
              </a:r>
              <a:br>
                <a:rPr lang="en-US" sz="1100" b="1" spc="20" baseline="0">
                  <a:solidFill>
                    <a:srgbClr val="002557"/>
                  </a:solidFill>
                </a:rPr>
              </a:br>
              <a:r>
                <a:rPr lang="en-US" sz="1100" b="1" spc="20" baseline="0">
                  <a:solidFill>
                    <a:srgbClr val="002557"/>
                  </a:solidFill>
                </a:rPr>
                <a:t>Deruxtecan</a:t>
              </a:r>
            </a:p>
          </p:txBody>
        </p:sp>
        <p:sp>
          <p:nvSpPr>
            <p:cNvPr id="11" name="TextBox 10">
              <a:extLst>
                <a:ext uri="{FF2B5EF4-FFF2-40B4-BE49-F238E27FC236}">
                  <a16:creationId xmlns:a16="http://schemas.microsoft.com/office/drawing/2014/main" id="{90F3005C-6D60-4FA4-9D33-A6BABE1687C3}"/>
                </a:ext>
              </a:extLst>
            </p:cNvPr>
            <p:cNvSpPr txBox="1"/>
            <p:nvPr userDrawn="1"/>
          </p:nvSpPr>
          <p:spPr>
            <a:xfrm>
              <a:off x="11321179" y="354871"/>
              <a:ext cx="781921" cy="123111"/>
            </a:xfrm>
            <a:prstGeom prst="rect">
              <a:avLst/>
            </a:prstGeom>
            <a:noFill/>
          </p:spPr>
          <p:txBody>
            <a:bodyPr wrap="square" lIns="0" tIns="0" rIns="0" bIns="0" rtlCol="0">
              <a:spAutoFit/>
            </a:bodyPr>
            <a:lstStyle/>
            <a:p>
              <a:pPr marL="0" algn="l" defTabSz="913624" rtl="0" eaLnBrk="1" latinLnBrk="0" hangingPunct="1">
                <a:lnSpc>
                  <a:spcPct val="100000"/>
                </a:lnSpc>
              </a:pPr>
              <a:r>
                <a:rPr lang="en-US" sz="800" b="0" i="0" kern="1200" spc="10" baseline="0">
                  <a:solidFill>
                    <a:srgbClr val="002557"/>
                  </a:solidFill>
                  <a:latin typeface="+mn-lt"/>
                  <a:ea typeface="+mn-ea"/>
                  <a:cs typeface="+mn-cs"/>
                </a:rPr>
                <a:t>U31402-A-J101</a:t>
              </a:r>
            </a:p>
          </p:txBody>
        </p:sp>
        <p:cxnSp>
          <p:nvCxnSpPr>
            <p:cNvPr id="12" name="Straight Connector 11">
              <a:extLst>
                <a:ext uri="{FF2B5EF4-FFF2-40B4-BE49-F238E27FC236}">
                  <a16:creationId xmlns:a16="http://schemas.microsoft.com/office/drawing/2014/main" id="{B66AFB44-2B29-4B58-9565-FC4BDD03C190}"/>
                </a:ext>
              </a:extLst>
            </p:cNvPr>
            <p:cNvCxnSpPr>
              <a:cxnSpLocks/>
            </p:cNvCxnSpPr>
            <p:nvPr userDrawn="1"/>
          </p:nvCxnSpPr>
          <p:spPr>
            <a:xfrm flipH="1">
              <a:off x="11321178" y="332319"/>
              <a:ext cx="786384" cy="0"/>
            </a:xfrm>
            <a:prstGeom prst="line">
              <a:avLst/>
            </a:prstGeom>
            <a:ln w="12700">
              <a:solidFill>
                <a:srgbClr val="0086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2039326"/>
      </p:ext>
    </p:extLst>
  </p:cSld>
  <p:clrMapOvr>
    <a:masterClrMapping/>
  </p:clrMapOvr>
  <p:extLst>
    <p:ext uri="{DCECCB84-F9BA-43D5-87BE-67443E8EF086}">
      <p15:sldGuideLst xmlns:p15="http://schemas.microsoft.com/office/powerpoint/2012/main">
        <p15:guide id="1" pos="7320">
          <p15:clr>
            <a:srgbClr val="FBAE40"/>
          </p15:clr>
        </p15:guide>
        <p15:guide id="2" pos="384">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CED220FF-60AF-4018-9BF7-5A51B6C06DE9}"/>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spTree>
    <p:extLst>
      <p:ext uri="{BB962C8B-B14F-4D97-AF65-F5344CB8AC3E}">
        <p14:creationId xmlns:p14="http://schemas.microsoft.com/office/powerpoint/2010/main" val="6314019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ext Placeholder 4">
            <a:extLst>
              <a:ext uri="{FF2B5EF4-FFF2-40B4-BE49-F238E27FC236}">
                <a16:creationId xmlns:a16="http://schemas.microsoft.com/office/drawing/2014/main" id="{32CF6223-9D45-459B-A06E-E86A6B046E7B}"/>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grpSp>
        <p:nvGrpSpPr>
          <p:cNvPr id="6" name="Group 5">
            <a:extLst>
              <a:ext uri="{FF2B5EF4-FFF2-40B4-BE49-F238E27FC236}">
                <a16:creationId xmlns:a16="http://schemas.microsoft.com/office/drawing/2014/main" id="{74892E5D-A2B8-445B-850C-0333DB2C3599}"/>
              </a:ext>
            </a:extLst>
          </p:cNvPr>
          <p:cNvGrpSpPr/>
          <p:nvPr userDrawn="1"/>
        </p:nvGrpSpPr>
        <p:grpSpPr>
          <a:xfrm>
            <a:off x="10972800" y="88032"/>
            <a:ext cx="822961" cy="458934"/>
            <a:chOff x="11321178" y="19048"/>
            <a:chExt cx="822961" cy="458934"/>
          </a:xfrm>
        </p:grpSpPr>
        <p:sp>
          <p:nvSpPr>
            <p:cNvPr id="7" name="TextBox 6">
              <a:extLst>
                <a:ext uri="{FF2B5EF4-FFF2-40B4-BE49-F238E27FC236}">
                  <a16:creationId xmlns:a16="http://schemas.microsoft.com/office/drawing/2014/main" id="{7F655745-D2D4-4882-8B89-B9B4EA0FDB76}"/>
                </a:ext>
              </a:extLst>
            </p:cNvPr>
            <p:cNvSpPr txBox="1"/>
            <p:nvPr userDrawn="1"/>
          </p:nvSpPr>
          <p:spPr>
            <a:xfrm>
              <a:off x="11321179" y="19048"/>
              <a:ext cx="822960" cy="304699"/>
            </a:xfrm>
            <a:prstGeom prst="rect">
              <a:avLst/>
            </a:prstGeom>
            <a:noFill/>
          </p:spPr>
          <p:txBody>
            <a:bodyPr wrap="square" lIns="0" tIns="0" rIns="0" bIns="0" rtlCol="0">
              <a:spAutoFit/>
            </a:bodyPr>
            <a:lstStyle/>
            <a:p>
              <a:pPr>
                <a:lnSpc>
                  <a:spcPct val="90000"/>
                </a:lnSpc>
              </a:pPr>
              <a:r>
                <a:rPr lang="en-US" sz="1100" b="1" spc="20" baseline="0">
                  <a:solidFill>
                    <a:srgbClr val="002557"/>
                  </a:solidFill>
                </a:rPr>
                <a:t>Patritumab</a:t>
              </a:r>
              <a:br>
                <a:rPr lang="en-US" sz="1100" b="1" spc="20" baseline="0">
                  <a:solidFill>
                    <a:srgbClr val="002557"/>
                  </a:solidFill>
                </a:rPr>
              </a:br>
              <a:r>
                <a:rPr lang="en-US" sz="1100" b="1" spc="20" baseline="0">
                  <a:solidFill>
                    <a:srgbClr val="002557"/>
                  </a:solidFill>
                </a:rPr>
                <a:t>Deruxtecan</a:t>
              </a:r>
            </a:p>
          </p:txBody>
        </p:sp>
        <p:sp>
          <p:nvSpPr>
            <p:cNvPr id="9" name="TextBox 8">
              <a:extLst>
                <a:ext uri="{FF2B5EF4-FFF2-40B4-BE49-F238E27FC236}">
                  <a16:creationId xmlns:a16="http://schemas.microsoft.com/office/drawing/2014/main" id="{DFBF7718-13C0-424E-8671-502D2B73B7B2}"/>
                </a:ext>
              </a:extLst>
            </p:cNvPr>
            <p:cNvSpPr txBox="1"/>
            <p:nvPr userDrawn="1"/>
          </p:nvSpPr>
          <p:spPr>
            <a:xfrm>
              <a:off x="11321179" y="354871"/>
              <a:ext cx="781921" cy="123111"/>
            </a:xfrm>
            <a:prstGeom prst="rect">
              <a:avLst/>
            </a:prstGeom>
            <a:noFill/>
          </p:spPr>
          <p:txBody>
            <a:bodyPr wrap="square" lIns="0" tIns="0" rIns="0" bIns="0" rtlCol="0">
              <a:spAutoFit/>
            </a:bodyPr>
            <a:lstStyle/>
            <a:p>
              <a:pPr marL="0" algn="l" defTabSz="913624" rtl="0" eaLnBrk="1" latinLnBrk="0" hangingPunct="1">
                <a:lnSpc>
                  <a:spcPct val="100000"/>
                </a:lnSpc>
              </a:pPr>
              <a:r>
                <a:rPr lang="en-US" sz="800" b="0" i="0" kern="1200" spc="10" baseline="0">
                  <a:solidFill>
                    <a:srgbClr val="002557"/>
                  </a:solidFill>
                  <a:latin typeface="+mn-lt"/>
                  <a:ea typeface="+mn-ea"/>
                  <a:cs typeface="+mn-cs"/>
                </a:rPr>
                <a:t>U31402-A-J101</a:t>
              </a:r>
            </a:p>
          </p:txBody>
        </p:sp>
        <p:cxnSp>
          <p:nvCxnSpPr>
            <p:cNvPr id="10" name="Straight Connector 9">
              <a:extLst>
                <a:ext uri="{FF2B5EF4-FFF2-40B4-BE49-F238E27FC236}">
                  <a16:creationId xmlns:a16="http://schemas.microsoft.com/office/drawing/2014/main" id="{55EB4B53-5CAD-4076-8F75-DD26E20922AA}"/>
                </a:ext>
              </a:extLst>
            </p:cNvPr>
            <p:cNvCxnSpPr>
              <a:cxnSpLocks/>
            </p:cNvCxnSpPr>
            <p:nvPr userDrawn="1"/>
          </p:nvCxnSpPr>
          <p:spPr>
            <a:xfrm flipH="1">
              <a:off x="11321178" y="332319"/>
              <a:ext cx="786384" cy="0"/>
            </a:xfrm>
            <a:prstGeom prst="line">
              <a:avLst/>
            </a:prstGeom>
            <a:ln w="12700">
              <a:solidFill>
                <a:srgbClr val="0086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97918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33544"/>
          </a:xfrm>
          <a:prstGeom prst="rect">
            <a:avLst/>
          </a:prstGeom>
        </p:spPr>
        <p:txBody>
          <a:bodyPr wrap="square" lIns="0" tIns="0" rIns="0" bIns="0">
            <a:spAutoFit/>
          </a:bodyPr>
          <a:lstStyle>
            <a:lvl1pPr>
              <a:defRPr sz="3467"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4394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2987" y="386584"/>
            <a:ext cx="9232900"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24809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2987" y="386584"/>
            <a:ext cx="9232900"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735854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12987" y="386584"/>
            <a:ext cx="9232900"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8196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256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399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7097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05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03783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131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206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4373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863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78808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93555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771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2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685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135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7821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47615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931433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54783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7294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40308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5098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20780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11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210050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63491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793149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72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61271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52534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4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385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88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4925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9021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5780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6760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161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1/31/24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7172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3702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23039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67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6747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911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0509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3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72427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3787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1599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115797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39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02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1741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1933272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pic>
        <p:nvPicPr>
          <p:cNvPr id="18" name="Picture 17">
            <a:extLst>
              <a:ext uri="{FF2B5EF4-FFF2-40B4-BE49-F238E27FC236}">
                <a16:creationId xmlns:a16="http://schemas.microsoft.com/office/drawing/2014/main" id="{32726957-4EC1-8A46-B94B-D8CFB970B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433" y="1104335"/>
            <a:ext cx="3118524" cy="572030"/>
          </a:xfrm>
          <a:prstGeom prst="rect">
            <a:avLst/>
          </a:prstGeom>
        </p:spPr>
      </p:pic>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spTree>
    <p:extLst>
      <p:ext uri="{BB962C8B-B14F-4D97-AF65-F5344CB8AC3E}">
        <p14:creationId xmlns:p14="http://schemas.microsoft.com/office/powerpoint/2010/main" val="353151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606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46995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85953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2875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1495568"/>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425566"/>
            <a:ext cx="5280025"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425566"/>
            <a:ext cx="5334000"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624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16428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9"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5"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5"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661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9" y="1783804"/>
            <a:ext cx="5791921" cy="502197"/>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78380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4283004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243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99703"/>
            <a:ext cx="10820400" cy="162929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p:nvGrpSpPr>
        <p:grpSpPr>
          <a:xfrm>
            <a:off x="689929" y="3762292"/>
            <a:ext cx="10843259" cy="1791495"/>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0" name="Rectangle 9">
                <a:extLst>
                  <a:ext uri="{FF2B5EF4-FFF2-40B4-BE49-F238E27FC236}">
                    <a16:creationId xmlns:a16="http://schemas.microsoft.com/office/drawing/2014/main" id="{877CCE8B-EF49-DC4E-A6E5-AFD5248B88BF}"/>
                  </a:ext>
                </a:extLst>
              </p:cNvPr>
              <p:cNvSpPr/>
              <p:nvPr/>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1" name="Triangle 10">
                <a:extLst>
                  <a:ext uri="{FF2B5EF4-FFF2-40B4-BE49-F238E27FC236}">
                    <a16:creationId xmlns:a16="http://schemas.microsoft.com/office/drawing/2014/main" id="{15FE7054-20A9-154F-A106-AA821961B158}"/>
                  </a:ext>
                </a:extLst>
              </p:cNvPr>
              <p:cNvSpPr/>
              <p:nvPr/>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 name="Rectangle 11">
                <a:extLst>
                  <a:ext uri="{FF2B5EF4-FFF2-40B4-BE49-F238E27FC236}">
                    <a16:creationId xmlns:a16="http://schemas.microsoft.com/office/drawing/2014/main" id="{7A407B0A-EC50-AC4C-99BF-5BFEF1A9FEE7}"/>
                  </a:ext>
                </a:extLst>
              </p:cNvPr>
              <p:cNvSpPr/>
              <p:nvPr/>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3" name="Triangle 12">
                <a:extLst>
                  <a:ext uri="{FF2B5EF4-FFF2-40B4-BE49-F238E27FC236}">
                    <a16:creationId xmlns:a16="http://schemas.microsoft.com/office/drawing/2014/main" id="{9318B7BA-B216-614B-8D1A-819F9058314A}"/>
                  </a:ext>
                </a:extLst>
              </p:cNvPr>
              <p:cNvSpPr/>
              <p:nvPr/>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ectangle 13">
                <a:extLst>
                  <a:ext uri="{FF2B5EF4-FFF2-40B4-BE49-F238E27FC236}">
                    <a16:creationId xmlns:a16="http://schemas.microsoft.com/office/drawing/2014/main" id="{D04729D5-84B8-9C4D-95A3-423F56EAA772}"/>
                  </a:ext>
                </a:extLst>
              </p:cNvPr>
              <p:cNvSpPr/>
              <p:nvPr/>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5" name="Triangle 14">
                <a:extLst>
                  <a:ext uri="{FF2B5EF4-FFF2-40B4-BE49-F238E27FC236}">
                    <a16:creationId xmlns:a16="http://schemas.microsoft.com/office/drawing/2014/main" id="{98CF6FB9-7F78-C240-A2C0-935EEFA1EB38}"/>
                  </a:ext>
                </a:extLst>
              </p:cNvPr>
              <p:cNvSpPr/>
              <p:nvPr/>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object 2">
                <a:extLst>
                  <a:ext uri="{FF2B5EF4-FFF2-40B4-BE49-F238E27FC236}">
                    <a16:creationId xmlns:a16="http://schemas.microsoft.com/office/drawing/2014/main" id="{76F91A32-5014-8F49-BB67-4C34C7438A93}"/>
                  </a:ext>
                </a:extLst>
              </p:cNvPr>
              <p:cNvSpPr txBox="1"/>
              <p:nvPr/>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4018231"/>
            <a:ext cx="2340263"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112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p:nvSpPr>
        <p:spPr>
          <a:xfrm>
            <a:off x="713512"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p:nvSpPr>
        <p:spPr>
          <a:xfrm>
            <a:off x="127869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24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p:nvSpPr>
        <p:spPr>
          <a:xfrm>
            <a:off x="2917451"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342900" rIns="0" bIns="0" rtlCol="0" anchor="t" anchorCtr="1">
            <a:normAutofit/>
          </a:bodyPr>
          <a:lstStyle/>
          <a:p>
            <a:pPr algn="ctr"/>
            <a:endParaRPr lang="en-US" sz="105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p:nvSpPr>
        <p:spPr>
          <a:xfrm>
            <a:off x="348263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p:nvSpPr>
        <p:spPr>
          <a:xfrm>
            <a:off x="5097943"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342900" rIns="0" bIns="0" rtlCol="0" anchor="t" anchorCtr="1">
            <a:normAutofit/>
          </a:bodyPr>
          <a:lstStyle/>
          <a:p>
            <a:pPr algn="ctr"/>
            <a:endParaRPr lang="en-US" sz="105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p:nvSpPr>
        <p:spPr>
          <a:xfrm>
            <a:off x="5663131"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p:nvSpPr>
        <p:spPr>
          <a:xfrm>
            <a:off x="7278435"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p:nvSpPr>
        <p:spPr>
          <a:xfrm>
            <a:off x="7843623"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p:nvSpPr>
        <p:spPr>
          <a:xfrm>
            <a:off x="9458928"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p:nvSpPr>
        <p:spPr>
          <a:xfrm>
            <a:off x="10024115"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Tree>
    <p:extLst>
      <p:ext uri="{BB962C8B-B14F-4D97-AF65-F5344CB8AC3E}">
        <p14:creationId xmlns:p14="http://schemas.microsoft.com/office/powerpoint/2010/main" val="976664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p:nvGrpSpPr>
        <p:grpSpPr>
          <a:xfrm>
            <a:off x="0" y="2942708"/>
            <a:ext cx="12200747" cy="2081569"/>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5" name="Rectangle 24">
              <a:extLst>
                <a:ext uri="{FF2B5EF4-FFF2-40B4-BE49-F238E27FC236}">
                  <a16:creationId xmlns:a16="http://schemas.microsoft.com/office/drawing/2014/main" id="{77A78F78-E166-DB4C-BAC1-D0965F345FE1}"/>
                </a:ext>
              </a:extLst>
            </p:cNvPr>
            <p:cNvSpPr/>
            <p:nvPr/>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6" name="Rectangle 25">
              <a:extLst>
                <a:ext uri="{FF2B5EF4-FFF2-40B4-BE49-F238E27FC236}">
                  <a16:creationId xmlns:a16="http://schemas.microsoft.com/office/drawing/2014/main" id="{AE6653D9-1DCF-7C42-9CF2-B7A90E6F7E5A}"/>
                </a:ext>
              </a:extLst>
            </p:cNvPr>
            <p:cNvSpPr/>
            <p:nvPr/>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7" name="Rectangle 26">
              <a:extLst>
                <a:ext uri="{FF2B5EF4-FFF2-40B4-BE49-F238E27FC236}">
                  <a16:creationId xmlns:a16="http://schemas.microsoft.com/office/drawing/2014/main" id="{DA3C1EA2-6262-4B4D-BFDB-372864B53E57}"/>
                </a:ext>
              </a:extLst>
            </p:cNvPr>
            <p:cNvSpPr/>
            <p:nvPr/>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8" name="Rectangle 27">
              <a:extLst>
                <a:ext uri="{FF2B5EF4-FFF2-40B4-BE49-F238E27FC236}">
                  <a16:creationId xmlns:a16="http://schemas.microsoft.com/office/drawing/2014/main" id="{614DC858-5BFD-0A46-ACB2-39AA1F3D801B}"/>
                </a:ext>
              </a:extLst>
            </p:cNvPr>
            <p:cNvSpPr/>
            <p:nvPr/>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9" name="Triangle 28">
              <a:extLst>
                <a:ext uri="{FF2B5EF4-FFF2-40B4-BE49-F238E27FC236}">
                  <a16:creationId xmlns:a16="http://schemas.microsoft.com/office/drawing/2014/main" id="{71F4E3CC-21AD-F945-8372-A18256CF23C7}"/>
                </a:ext>
              </a:extLst>
            </p:cNvPr>
            <p:cNvSpPr/>
            <p:nvPr/>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0" name="Triangle 29">
              <a:extLst>
                <a:ext uri="{FF2B5EF4-FFF2-40B4-BE49-F238E27FC236}">
                  <a16:creationId xmlns:a16="http://schemas.microsoft.com/office/drawing/2014/main" id="{C4A0F0EF-A058-A946-84D5-5634C06D5572}"/>
                </a:ext>
              </a:extLst>
            </p:cNvPr>
            <p:cNvSpPr/>
            <p:nvPr/>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1" name="Triangle 30">
              <a:extLst>
                <a:ext uri="{FF2B5EF4-FFF2-40B4-BE49-F238E27FC236}">
                  <a16:creationId xmlns:a16="http://schemas.microsoft.com/office/drawing/2014/main" id="{09A00FEA-B455-6246-AE45-F93A7AABE231}"/>
                </a:ext>
              </a:extLst>
            </p:cNvPr>
            <p:cNvSpPr/>
            <p:nvPr/>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4" name="Triangle 43">
              <a:extLst>
                <a:ext uri="{FF2B5EF4-FFF2-40B4-BE49-F238E27FC236}">
                  <a16:creationId xmlns:a16="http://schemas.microsoft.com/office/drawing/2014/main" id="{D708C2CE-884E-044C-932B-64794D7F7EFA}"/>
                </a:ext>
              </a:extLst>
            </p:cNvPr>
            <p:cNvSpPr/>
            <p:nvPr/>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9" name="Triangle 48">
              <a:extLst>
                <a:ext uri="{FF2B5EF4-FFF2-40B4-BE49-F238E27FC236}">
                  <a16:creationId xmlns:a16="http://schemas.microsoft.com/office/drawing/2014/main" id="{AA98A588-D7EC-E34B-ABBC-C812789AF089}"/>
                </a:ext>
              </a:extLst>
            </p:cNvPr>
            <p:cNvSpPr/>
            <p:nvPr/>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50" name="object 2">
              <a:extLst>
                <a:ext uri="{FF2B5EF4-FFF2-40B4-BE49-F238E27FC236}">
                  <a16:creationId xmlns:a16="http://schemas.microsoft.com/office/drawing/2014/main" id="{DDD0F621-D12F-B640-BDDB-0341446D0614}"/>
                </a:ext>
              </a:extLst>
            </p:cNvPr>
            <p:cNvSpPr txBox="1"/>
            <p:nvPr/>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4</a:t>
              </a:r>
              <a:endParaRPr sz="18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5</a:t>
              </a:r>
              <a:endParaRPr sz="18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Tree>
    <p:extLst>
      <p:ext uri="{BB962C8B-B14F-4D97-AF65-F5344CB8AC3E}">
        <p14:creationId xmlns:p14="http://schemas.microsoft.com/office/powerpoint/2010/main" val="124712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198112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B75A7-5DE6-0B48-8A40-C89B7EB132C0}"/>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6ED808F-3361-814E-B378-D33D722E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1" name="Picture 10">
            <a:extLst>
              <a:ext uri="{FF2B5EF4-FFF2-40B4-BE49-F238E27FC236}">
                <a16:creationId xmlns:a16="http://schemas.microsoft.com/office/drawing/2014/main" id="{03076AD2-9C68-1F4A-8AD1-571FEDEC9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2" name="Rectangle 11">
            <a:extLst>
              <a:ext uri="{FF2B5EF4-FFF2-40B4-BE49-F238E27FC236}">
                <a16:creationId xmlns:a16="http://schemas.microsoft.com/office/drawing/2014/main" id="{76786246-AC70-9246-97B0-0346E0567C76}"/>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3" name="Picture 12">
            <a:extLst>
              <a:ext uri="{FF2B5EF4-FFF2-40B4-BE49-F238E27FC236}">
                <a16:creationId xmlns:a16="http://schemas.microsoft.com/office/drawing/2014/main" id="{A2209E7D-5313-E249-81D3-0CD861EA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8" name="Rectangle 7">
            <a:extLst>
              <a:ext uri="{FF2B5EF4-FFF2-40B4-BE49-F238E27FC236}">
                <a16:creationId xmlns:a16="http://schemas.microsoft.com/office/drawing/2014/main" id="{D6D8052D-5986-104C-991B-DC39F36DDBED}"/>
              </a:ext>
            </a:extLst>
          </p:cNvPr>
          <p:cNvSpPr/>
          <p:nvPr/>
        </p:nvSpPr>
        <p:spPr>
          <a:xfrm>
            <a:off x="8905642" y="3968040"/>
            <a:ext cx="1742785" cy="424732"/>
          </a:xfrm>
          <a:prstGeom prst="rect">
            <a:avLst/>
          </a:prstGeom>
        </p:spPr>
        <p:txBody>
          <a:bodyPr wrap="non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32330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4177369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0"/>
        <p:cNvGrpSpPr/>
        <p:nvPr/>
      </p:nvGrpSpPr>
      <p:grpSpPr>
        <a:xfrm>
          <a:off x="0" y="0"/>
          <a:ext cx="0" cy="0"/>
          <a:chOff x="0" y="0"/>
          <a:chExt cx="0" cy="0"/>
        </a:xfrm>
      </p:grpSpPr>
      <p:sp>
        <p:nvSpPr>
          <p:cNvPr id="571" name="Google Shape;571;p1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2" name="Google Shape;572;p1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73" name="Google Shape;573;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412613C-B384-4B4D-A839-94BED19388A4}" type="datetimeFigureOut">
              <a:rPr lang="en-US" smtClean="0"/>
              <a:t>1/31/24</a:t>
            </a:fld>
            <a:endParaRPr lang="en-US"/>
          </a:p>
        </p:txBody>
      </p:sp>
      <p:sp>
        <p:nvSpPr>
          <p:cNvPr id="574" name="Google Shape;574;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75" name="Google Shape;575;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1D7DC066-CAF4-454F-B4E7-4B044ECD7007}" type="slidenum">
              <a:rPr lang="en-US" smtClean="0"/>
              <a:t>‹#›</a:t>
            </a:fld>
            <a:endParaRPr lang="en-US"/>
          </a:p>
        </p:txBody>
      </p:sp>
    </p:spTree>
    <p:extLst>
      <p:ext uri="{BB962C8B-B14F-4D97-AF65-F5344CB8AC3E}">
        <p14:creationId xmlns:p14="http://schemas.microsoft.com/office/powerpoint/2010/main" val="3937986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3309D-2262-4A05-B900-E5F3CF37C480}"/>
              </a:ext>
            </a:extLst>
          </p:cNvPr>
          <p:cNvSpPr>
            <a:spLocks noGrp="1"/>
          </p:cNvSpPr>
          <p:nvPr>
            <p:ph type="dt" sz="half" idx="10"/>
          </p:nvPr>
        </p:nvSpPr>
        <p:spPr/>
        <p:txBody>
          <a:bodyPr/>
          <a:lstStyle/>
          <a:p>
            <a:fld id="{0412613C-B384-4B4D-A839-94BED19388A4}" type="datetimeFigureOut">
              <a:rPr lang="en-US" smtClean="0"/>
              <a:t>1/31/24</a:t>
            </a:fld>
            <a:endParaRPr lang="en-US"/>
          </a:p>
        </p:txBody>
      </p:sp>
      <p:sp>
        <p:nvSpPr>
          <p:cNvPr id="3" name="Footer Placeholder 2">
            <a:extLst>
              <a:ext uri="{FF2B5EF4-FFF2-40B4-BE49-F238E27FC236}">
                <a16:creationId xmlns:a16="http://schemas.microsoft.com/office/drawing/2014/main" id="{D7DA8E62-C583-4B80-AF20-87F54EA39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95A17-7C94-45CA-9665-9ECD9FA85ED7}"/>
              </a:ext>
            </a:extLst>
          </p:cNvPr>
          <p:cNvSpPr>
            <a:spLocks noGrp="1"/>
          </p:cNvSpPr>
          <p:nvPr>
            <p:ph type="sldNum" sz="quarter" idx="12"/>
          </p:nvPr>
        </p:nvSpPr>
        <p:spPr/>
        <p:txBody>
          <a:bodyPr/>
          <a:lstStyle/>
          <a:p>
            <a:fld id="{1D7DC066-CAF4-454F-B4E7-4B044ECD7007}" type="slidenum">
              <a:rPr lang="en-US" smtClean="0"/>
              <a:t>‹#›</a:t>
            </a:fld>
            <a:endParaRPr lang="en-US"/>
          </a:p>
        </p:txBody>
      </p:sp>
    </p:spTree>
    <p:extLst>
      <p:ext uri="{BB962C8B-B14F-4D97-AF65-F5344CB8AC3E}">
        <p14:creationId xmlns:p14="http://schemas.microsoft.com/office/powerpoint/2010/main" val="190917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FC89A1-24D5-232E-C8C0-C78347E33D07}"/>
              </a:ext>
            </a:extLst>
          </p:cNvPr>
          <p:cNvSpPr>
            <a:spLocks noGrp="1"/>
          </p:cNvSpPr>
          <p:nvPr>
            <p:ph type="sldNum" sz="quarter" idx="12"/>
          </p:nvPr>
        </p:nvSpPr>
        <p:spPr>
          <a:xfrm>
            <a:off x="11653520" y="6492875"/>
            <a:ext cx="538480" cy="365125"/>
          </a:xfrm>
          <a:prstGeom prst="rect">
            <a:avLst/>
          </a:prstGeom>
        </p:spPr>
        <p:txBody>
          <a:bodyPr/>
          <a:lstStyle>
            <a:lvl1pPr>
              <a:defRPr>
                <a:solidFill>
                  <a:schemeClr val="accent3"/>
                </a:solidFill>
              </a:defRPr>
            </a:lvl1pPr>
          </a:lstStyle>
          <a:p>
            <a:fld id="{B8661D7B-9EA0-2242-8C29-D3B89C990E8A}" type="slidenum">
              <a:rPr lang="en-US" smtClean="0"/>
              <a:pPr/>
              <a:t>‹#›</a:t>
            </a:fld>
            <a:endParaRPr lang="en-US" dirty="0"/>
          </a:p>
        </p:txBody>
      </p:sp>
      <p:pic>
        <p:nvPicPr>
          <p:cNvPr id="4" name="Picture 3" descr="A close-up of a medical poster&#10;&#10;Description automatically generated">
            <a:extLst>
              <a:ext uri="{FF2B5EF4-FFF2-40B4-BE49-F238E27FC236}">
                <a16:creationId xmlns:a16="http://schemas.microsoft.com/office/drawing/2014/main" id="{CD936FAD-E72C-579D-C8C0-8E8E7D906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3" name="Oval 2">
            <a:extLst>
              <a:ext uri="{FF2B5EF4-FFF2-40B4-BE49-F238E27FC236}">
                <a16:creationId xmlns:a16="http://schemas.microsoft.com/office/drawing/2014/main" id="{FAB8DD55-3D7D-3799-3D71-C3AAC2D29BC9}"/>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34097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close-up of a pink rectangle&#10;&#10;Description automatically generated">
            <a:extLst>
              <a:ext uri="{FF2B5EF4-FFF2-40B4-BE49-F238E27FC236}">
                <a16:creationId xmlns:a16="http://schemas.microsoft.com/office/drawing/2014/main" id="{44DCFA67-D4B6-C1D4-98EA-08E9C0E11A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6" name="Slide Number Placeholder 5">
            <a:extLst>
              <a:ext uri="{FF2B5EF4-FFF2-40B4-BE49-F238E27FC236}">
                <a16:creationId xmlns:a16="http://schemas.microsoft.com/office/drawing/2014/main" id="{C91F3816-F2C5-4CA1-9D20-13BE5EA56D40}"/>
              </a:ext>
            </a:extLst>
          </p:cNvPr>
          <p:cNvSpPr>
            <a:spLocks noGrp="1"/>
          </p:cNvSpPr>
          <p:nvPr>
            <p:ph type="sldNum" sz="quarter" idx="12"/>
          </p:nvPr>
        </p:nvSpPr>
        <p:spPr>
          <a:xfrm>
            <a:off x="11653520" y="6492875"/>
            <a:ext cx="538480" cy="365125"/>
          </a:xfrm>
          <a:prstGeom prst="rect">
            <a:avLst/>
          </a:prstGeom>
        </p:spPr>
        <p:txBody>
          <a:bodyPr/>
          <a:lstStyle/>
          <a:p>
            <a:fld id="{B8661D7B-9EA0-2242-8C29-D3B89C990E8A}" type="slidenum">
              <a:rPr lang="en-US" smtClean="0"/>
              <a:t>‹#›</a:t>
            </a:fld>
            <a:endParaRPr lang="en-US"/>
          </a:p>
        </p:txBody>
      </p:sp>
      <p:sp>
        <p:nvSpPr>
          <p:cNvPr id="10" name="Title 1">
            <a:extLst>
              <a:ext uri="{FF2B5EF4-FFF2-40B4-BE49-F238E27FC236}">
                <a16:creationId xmlns:a16="http://schemas.microsoft.com/office/drawing/2014/main" id="{C59B1E34-F200-2E78-7973-8751F6DBFF39}"/>
              </a:ext>
            </a:extLst>
          </p:cNvPr>
          <p:cNvSpPr>
            <a:spLocks noGrp="1"/>
          </p:cNvSpPr>
          <p:nvPr>
            <p:ph type="ctrTitle"/>
          </p:nvPr>
        </p:nvSpPr>
        <p:spPr>
          <a:xfrm>
            <a:off x="365760" y="1554479"/>
            <a:ext cx="9144000" cy="2174241"/>
          </a:xfrm>
          <a:prstGeom prst="rect">
            <a:avLst/>
          </a:prstGeom>
        </p:spPr>
        <p:txBody>
          <a:bodyPr anchor="ctr">
            <a:normAutofit/>
          </a:bodyPr>
          <a:lstStyle>
            <a:lvl1pPr algn="l">
              <a:defRPr sz="4400">
                <a:solidFill>
                  <a:schemeClr val="bg1"/>
                </a:solidFill>
                <a:effectLst>
                  <a:outerShdw blurRad="50800" dist="38100" dir="2700000" algn="tl" rotWithShape="0">
                    <a:prstClr val="black">
                      <a:alpha val="71154"/>
                    </a:prstClr>
                  </a:outerShdw>
                </a:effectLst>
              </a:defRPr>
            </a:lvl1pPr>
          </a:lstStyle>
          <a:p>
            <a:r>
              <a:rPr lang="en-US" dirty="0"/>
              <a:t>Click to edit Master title style</a:t>
            </a:r>
          </a:p>
        </p:txBody>
      </p:sp>
      <p:sp>
        <p:nvSpPr>
          <p:cNvPr id="11" name="Subtitle 2">
            <a:extLst>
              <a:ext uri="{FF2B5EF4-FFF2-40B4-BE49-F238E27FC236}">
                <a16:creationId xmlns:a16="http://schemas.microsoft.com/office/drawing/2014/main" id="{34C6F4A3-821A-1070-9339-497D423F1769}"/>
              </a:ext>
            </a:extLst>
          </p:cNvPr>
          <p:cNvSpPr>
            <a:spLocks noGrp="1"/>
          </p:cNvSpPr>
          <p:nvPr>
            <p:ph type="subTitle" idx="1"/>
          </p:nvPr>
        </p:nvSpPr>
        <p:spPr>
          <a:xfrm>
            <a:off x="365760" y="3830320"/>
            <a:ext cx="9144000" cy="147320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Oval 3">
            <a:extLst>
              <a:ext uri="{FF2B5EF4-FFF2-40B4-BE49-F238E27FC236}">
                <a16:creationId xmlns:a16="http://schemas.microsoft.com/office/drawing/2014/main" id="{BEA1D8AC-BD07-413E-71CF-A1FB2430D243}"/>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691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5A0B-A880-8B21-F116-51B0DDD70721}"/>
              </a:ext>
            </a:extLst>
          </p:cNvPr>
          <p:cNvSpPr>
            <a:spLocks noGrp="1"/>
          </p:cNvSpPr>
          <p:nvPr>
            <p:ph type="title"/>
          </p:nvPr>
        </p:nvSpPr>
        <p:spPr>
          <a:xfrm>
            <a:off x="386080" y="10162"/>
            <a:ext cx="10220960" cy="1324022"/>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4CFAF829-ED02-B015-0C5D-85FDE7D1FE0D}"/>
              </a:ext>
            </a:extLst>
          </p:cNvPr>
          <p:cNvSpPr>
            <a:spLocks noGrp="1"/>
          </p:cNvSpPr>
          <p:nvPr>
            <p:ph type="ftr" sz="quarter" idx="10"/>
          </p:nvPr>
        </p:nvSpPr>
        <p:spPr>
          <a:xfrm>
            <a:off x="386080" y="6301740"/>
            <a:ext cx="10967720" cy="54609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50115F7-D8F0-836E-8FE6-0FEAAB9C406E}"/>
              </a:ext>
            </a:extLst>
          </p:cNvPr>
          <p:cNvSpPr>
            <a:spLocks noGrp="1"/>
          </p:cNvSpPr>
          <p:nvPr>
            <p:ph type="sldNum" sz="quarter" idx="11"/>
          </p:nvPr>
        </p:nvSpPr>
        <p:spPr>
          <a:xfrm>
            <a:off x="11653520" y="6492875"/>
            <a:ext cx="538480" cy="365125"/>
          </a:xfrm>
          <a:prstGeom prst="rect">
            <a:avLst/>
          </a:prstGeom>
        </p:spPr>
        <p:txBody>
          <a:bodyPr/>
          <a:lstStyle/>
          <a:p>
            <a:fld id="{B8661D7B-9EA0-2242-8C29-D3B89C990E8A}" type="slidenum">
              <a:rPr lang="en-US" smtClean="0"/>
              <a:pPr/>
              <a:t>‹#›</a:t>
            </a:fld>
            <a:endParaRPr lang="en-US" dirty="0"/>
          </a:p>
        </p:txBody>
      </p:sp>
    </p:spTree>
    <p:extLst>
      <p:ext uri="{BB962C8B-B14F-4D97-AF65-F5344CB8AC3E}">
        <p14:creationId xmlns:p14="http://schemas.microsoft.com/office/powerpoint/2010/main" val="47721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310453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58275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916048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867217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15382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2785-62DE-400A-9673-8837A2E7C8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F4C7A1-13A6-4C2C-BDAF-862E80ADC7D5}"/>
              </a:ext>
            </a:extLst>
          </p:cNvPr>
          <p:cNvSpPr>
            <a:spLocks noGrp="1"/>
          </p:cNvSpPr>
          <p:nvPr>
            <p:ph type="dt" sz="half" idx="10"/>
          </p:nvPr>
        </p:nvSpPr>
        <p:spPr/>
        <p:txBody>
          <a:bodyPr/>
          <a:lstStyle/>
          <a:p>
            <a:fld id="{7C58472D-4D1E-482F-A488-089645B80300}" type="datetimeFigureOut">
              <a:rPr lang="en-GB" smtClean="0"/>
              <a:t>31/01/2024</a:t>
            </a:fld>
            <a:endParaRPr lang="en-GB" dirty="0"/>
          </a:p>
        </p:txBody>
      </p:sp>
      <p:sp>
        <p:nvSpPr>
          <p:cNvPr id="4" name="Footer Placeholder 3">
            <a:extLst>
              <a:ext uri="{FF2B5EF4-FFF2-40B4-BE49-F238E27FC236}">
                <a16:creationId xmlns:a16="http://schemas.microsoft.com/office/drawing/2014/main" id="{786BDD9A-BB7F-4D92-988F-8FCA6C3EB1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89CAEF-86DB-427E-B8BF-A411C9E8F847}"/>
              </a:ext>
            </a:extLst>
          </p:cNvPr>
          <p:cNvSpPr>
            <a:spLocks noGrp="1"/>
          </p:cNvSpPr>
          <p:nvPr>
            <p:ph type="sldNum" sz="quarter" idx="12"/>
          </p:nvPr>
        </p:nvSpPr>
        <p:spPr/>
        <p:txBody>
          <a:bodyPr/>
          <a:lstStyle/>
          <a:p>
            <a:fld id="{CE2D3CC6-3415-4E78-BD48-4F77A2294D50}" type="slidenum">
              <a:rPr lang="en-GB" smtClean="0"/>
              <a:t>‹#›</a:t>
            </a:fld>
            <a:endParaRPr lang="en-GB" dirty="0"/>
          </a:p>
        </p:txBody>
      </p:sp>
    </p:spTree>
    <p:extLst>
      <p:ext uri="{BB962C8B-B14F-4D97-AF65-F5344CB8AC3E}">
        <p14:creationId xmlns:p14="http://schemas.microsoft.com/office/powerpoint/2010/main" val="57979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194188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B7AC08-8351-794E-B9F7-37538C578827}" type="datetime1">
              <a:rPr lang="en-US" smtClean="0"/>
              <a:t>1/31/24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pPr>
                <a:defRPr/>
              </a:pPr>
              <a:t>‹#›</a:t>
            </a:fld>
            <a:endParaRPr lang="en-US" dirty="0"/>
          </a:p>
        </p:txBody>
      </p:sp>
    </p:spTree>
    <p:extLst>
      <p:ext uri="{BB962C8B-B14F-4D97-AF65-F5344CB8AC3E}">
        <p14:creationId xmlns:p14="http://schemas.microsoft.com/office/powerpoint/2010/main" val="113540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03F7A2D0-92E0-4C0D-9F4A-960014704AA4}"/>
              </a:ext>
            </a:extLst>
          </p:cNvPr>
          <p:cNvSpPr>
            <a:spLocks noGrp="1"/>
          </p:cNvSpPr>
          <p:nvPr>
            <p:ph type="body" sz="quarter" idx="10" hasCustomPrompt="1"/>
          </p:nvPr>
        </p:nvSpPr>
        <p:spPr>
          <a:xfrm>
            <a:off x="81600" y="6322695"/>
            <a:ext cx="11064240" cy="274320"/>
          </a:xfrm>
          <a:prstGeom prst="rect">
            <a:avLst/>
          </a:prstGeom>
        </p:spPr>
        <p:txBody>
          <a:bodyPr lIns="91440" tIns="45720" rIns="91440" bIns="45720" anchor="b"/>
          <a:lstStyle>
            <a:lvl1pPr marL="0" indent="0">
              <a:spcBef>
                <a:spcPts val="300"/>
              </a:spcBef>
              <a:buNone/>
              <a:defRPr sz="1000"/>
            </a:lvl1pPr>
            <a:lvl2pPr marL="609585" indent="0">
              <a:buNone/>
              <a:defRPr sz="1000"/>
            </a:lvl2pPr>
            <a:lvl3pPr marL="1219170" indent="0">
              <a:buNone/>
              <a:defRPr sz="1000"/>
            </a:lvl3pPr>
            <a:lvl4pPr marL="1828755" indent="0">
              <a:buNone/>
              <a:defRPr sz="1000"/>
            </a:lvl4pPr>
            <a:lvl5pPr marL="2438339" indent="0">
              <a:buNone/>
              <a:defRPr sz="1000"/>
            </a:lvl5pPr>
          </a:lstStyle>
          <a:p>
            <a:pPr lvl="0"/>
            <a:r>
              <a:rPr lang="en-US"/>
              <a:t>Footer</a:t>
            </a:r>
          </a:p>
        </p:txBody>
      </p:sp>
      <p:sp>
        <p:nvSpPr>
          <p:cNvPr id="8" name="Slide Number Placeholder 5">
            <a:extLst>
              <a:ext uri="{FF2B5EF4-FFF2-40B4-BE49-F238E27FC236}">
                <a16:creationId xmlns:a16="http://schemas.microsoft.com/office/drawing/2014/main" id="{17735340-C9C0-4A39-BA41-68495B0E5A06}"/>
              </a:ext>
            </a:extLst>
          </p:cNvPr>
          <p:cNvSpPr>
            <a:spLocks noGrp="1"/>
          </p:cNvSpPr>
          <p:nvPr>
            <p:ph type="sldNum" sz="quarter" idx="4"/>
          </p:nvPr>
        </p:nvSpPr>
        <p:spPr>
          <a:xfrm>
            <a:off x="81600" y="6623226"/>
            <a:ext cx="528000" cy="228600"/>
          </a:xfrm>
          <a:prstGeom prst="rect">
            <a:avLst/>
          </a:prstGeom>
        </p:spPr>
        <p:txBody>
          <a:bodyPr vert="horz" lIns="91440" tIns="45720" rIns="91440" bIns="45720" rtlCol="0" anchor="b" anchorCtr="0"/>
          <a:lstStyle>
            <a:lvl1pPr algn="l">
              <a:defRPr sz="10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325438" y="1138238"/>
            <a:ext cx="11012487" cy="5018722"/>
          </a:xfrm>
          <a:prstGeom prst="rect">
            <a:avLst/>
          </a:prstGeom>
        </p:spPr>
        <p:txBody>
          <a:bodyPr/>
          <a:lstStyle>
            <a:lvl1pPr marL="228600" indent="-228600">
              <a:spcBef>
                <a:spcPts val="1800"/>
              </a:spcBef>
              <a:buClr>
                <a:schemeClr val="tx2"/>
              </a:buClr>
              <a:defRPr sz="2400"/>
            </a:lvl1pPr>
            <a:lvl2pPr marL="685800" indent="-228600">
              <a:spcBef>
                <a:spcPts val="600"/>
              </a:spcBef>
              <a:buClr>
                <a:schemeClr val="tx2"/>
              </a:buClr>
              <a:defRPr sz="2000"/>
            </a:lvl2pPr>
            <a:lvl3pPr marL="1143000" indent="-228600">
              <a:spcBef>
                <a:spcPts val="600"/>
              </a:spcBef>
              <a:buClr>
                <a:schemeClr val="tx2"/>
              </a:buClr>
              <a:buSzPct val="75000"/>
              <a:buFont typeface="Wingdings" panose="05000000000000000000" pitchFamily="2" charset="2"/>
              <a:buChar char="§"/>
              <a:defRPr sz="1800"/>
            </a:lvl3pPr>
            <a:lvl4pPr marL="1371600" marR="0" indent="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None/>
              <a:tabLst/>
              <a:defRPr sz="1600"/>
            </a:lvl4pPr>
            <a:lvl5pPr>
              <a:defRPr sz="1200"/>
            </a:lvl5pPr>
          </a:lstStyle>
          <a:p>
            <a:pPr lvl="0"/>
            <a:r>
              <a:rPr lang="en-US"/>
              <a:t>Edit Master text styles</a:t>
            </a:r>
          </a:p>
          <a:p>
            <a:pPr lvl="1"/>
            <a:r>
              <a:rPr lang="en-US"/>
              <a:t>Second level</a:t>
            </a:r>
          </a:p>
          <a:p>
            <a:pPr lvl="2"/>
            <a:r>
              <a:rPr lang="en-US"/>
              <a:t>Third level</a:t>
            </a:r>
          </a:p>
          <a:p>
            <a:pPr marL="1600200" marR="0" lvl="3" indent="-22860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Char char="o"/>
              <a:tabLst/>
              <a:defRPr/>
            </a:pPr>
            <a:r>
              <a:rPr lang="en-US"/>
              <a:t>Fourth level</a:t>
            </a:r>
          </a:p>
        </p:txBody>
      </p:sp>
    </p:spTree>
    <p:extLst>
      <p:ext uri="{BB962C8B-B14F-4D97-AF65-F5344CB8AC3E}">
        <p14:creationId xmlns:p14="http://schemas.microsoft.com/office/powerpoint/2010/main" val="309278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4542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7238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8195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9779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24129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48936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80181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357113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000789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dirty="0">
                <a:solidFill>
                  <a:schemeClr val="tx1"/>
                </a:solidFill>
                <a:latin typeface="Arial" pitchFamily="34" charset="0"/>
                <a:cs typeface="Arial" pitchFamily="34" charset="0"/>
              </a:rPr>
              <a:t>This file is</a:t>
            </a:r>
            <a:r>
              <a:rPr lang="en-US" sz="1200" dirty="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dirty="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dirty="0">
                <a:solidFill>
                  <a:schemeClr val="tx1"/>
                </a:solidFill>
                <a:latin typeface="Arial" pitchFamily="34" charset="0"/>
                <a:cs typeface="Arial" pitchFamily="34" charset="0"/>
              </a:rPr>
              <a:t>8000</a:t>
            </a:r>
            <a:r>
              <a:rPr lang="en-US" sz="1200" dirty="0">
                <a:solidFill>
                  <a:schemeClr val="tx1"/>
                </a:solidFill>
                <a:latin typeface="Arial" pitchFamily="34" charset="0"/>
                <a:cs typeface="Arial" pitchFamily="34" charset="0"/>
              </a:rPr>
              <a:t>, </a:t>
            </a:r>
          </a:p>
          <a:p>
            <a:r>
              <a:rPr lang="en-US" sz="1200" dirty="0">
                <a:solidFill>
                  <a:schemeClr val="tx1"/>
                </a:solidFill>
                <a:latin typeface="Arial" pitchFamily="34" charset="0"/>
                <a:cs typeface="Arial" pitchFamily="34" charset="0"/>
              </a:rPr>
              <a:t>F: +44 (0)20 7604</a:t>
            </a:r>
            <a:r>
              <a:rPr lang="en-GB" sz="1200" dirty="0">
                <a:solidFill>
                  <a:schemeClr val="tx1"/>
                </a:solidFill>
                <a:latin typeface="Arial" pitchFamily="34" charset="0"/>
                <a:cs typeface="Arial" pitchFamily="34" charset="0"/>
              </a:rPr>
              <a:t> 8151</a:t>
            </a:r>
            <a:r>
              <a:rPr lang="en-US" sz="1200" dirty="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02559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159842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26188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7130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0.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theme" Target="../theme/theme11.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2.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0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image" Target="../media/image31.png"/><Relationship Id="rId5" Type="http://schemas.openxmlformats.org/officeDocument/2006/relationships/theme" Target="../theme/theme13.xml"/><Relationship Id="rId4" Type="http://schemas.openxmlformats.org/officeDocument/2006/relationships/slideLayout" Target="../slideLayouts/slideLayout21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1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image" Target="../media/image31.png"/><Relationship Id="rId5" Type="http://schemas.openxmlformats.org/officeDocument/2006/relationships/theme" Target="../theme/theme14.xml"/><Relationship Id="rId4" Type="http://schemas.openxmlformats.org/officeDocument/2006/relationships/slideLayout" Target="../slideLayouts/slideLayout2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32.jp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theme" Target="../theme/theme16.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1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1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19.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2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92.xml"/><Relationship Id="rId7" Type="http://schemas.openxmlformats.org/officeDocument/2006/relationships/image" Target="../media/image39.png"/><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theme" Target="../theme/theme21.xml"/><Relationship Id="rId5" Type="http://schemas.openxmlformats.org/officeDocument/2006/relationships/slideLayout" Target="../slideLayouts/slideLayout294.xml"/><Relationship Id="rId4" Type="http://schemas.openxmlformats.org/officeDocument/2006/relationships/slideLayout" Target="../slideLayouts/slideLayout293.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97.xml"/><Relationship Id="rId7" Type="http://schemas.openxmlformats.org/officeDocument/2006/relationships/image" Target="../media/image41.jpg"/><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theme" Target="../theme/theme22.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image" Target="../media/image42.png"/><Relationship Id="rId3" Type="http://schemas.openxmlformats.org/officeDocument/2006/relationships/slideLayout" Target="../slideLayouts/slideLayout302.xml"/><Relationship Id="rId21" Type="http://schemas.openxmlformats.org/officeDocument/2006/relationships/slideLayout" Target="../slideLayouts/slideLayout320.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theme" Target="../theme/theme23.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4.png"/><Relationship Id="rId5" Type="http://schemas.openxmlformats.org/officeDocument/2006/relationships/slideLayout" Target="../slideLayouts/slideLayout55.xml"/><Relationship Id="rId10" Type="http://schemas.openxmlformats.org/officeDocument/2006/relationships/image" Target="../media/image3.jpeg"/><Relationship Id="rId4" Type="http://schemas.openxmlformats.org/officeDocument/2006/relationships/slideLayout" Target="../slideLayouts/slideLayout5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image" Target="../media/image5.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image" Target="../media/image12.jpe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theme" Target="../theme/theme6.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8" Type="http://schemas.openxmlformats.org/officeDocument/2006/relationships/slideLayout" Target="../slideLayouts/slideLayout96.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20" Type="http://schemas.openxmlformats.org/officeDocument/2006/relationships/slideLayout" Target="../slideLayouts/slideLayout108.xml"/><Relationship Id="rId41" Type="http://schemas.openxmlformats.org/officeDocument/2006/relationships/slideLayout" Target="../slideLayouts/slideLayout1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7.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image" Target="../media/image20.png"/><Relationship Id="rId5" Type="http://schemas.openxmlformats.org/officeDocument/2006/relationships/theme" Target="../theme/theme8.xml"/><Relationship Id="rId4"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image" Target="../media/image22.png"/><Relationship Id="rId5" Type="http://schemas.openxmlformats.org/officeDocument/2006/relationships/slideLayout" Target="../slideLayouts/slideLayout152.xml"/><Relationship Id="rId10" Type="http://schemas.openxmlformats.org/officeDocument/2006/relationships/theme" Target="../theme/theme9.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4301"/>
            <a:ext cx="2389449" cy="563909"/>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18489744"/>
      </p:ext>
    </p:extLst>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 id="2147485409" r:id="rId12"/>
    <p:sldLayoutId id="2147485410" r:id="rId13"/>
    <p:sldLayoutId id="2147485411" r:id="rId14"/>
    <p:sldLayoutId id="2147485412" r:id="rId15"/>
    <p:sldLayoutId id="2147485413" r:id="rId16"/>
    <p:sldLayoutId id="2147485414"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3D1AF-6A8F-E346-81F1-C4C0D665C9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E7B025-1CBB-D948-8D3D-450765A9D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D95B4-F25E-E349-951E-AF32071B7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7866F-E612-B140-8613-A2CB51987683}" type="datetimeFigureOut">
              <a:rPr lang="en-US" smtClean="0"/>
              <a:t>1/31/24</a:t>
            </a:fld>
            <a:endParaRPr lang="en-US"/>
          </a:p>
        </p:txBody>
      </p:sp>
      <p:sp>
        <p:nvSpPr>
          <p:cNvPr id="5" name="Footer Placeholder 4">
            <a:extLst>
              <a:ext uri="{FF2B5EF4-FFF2-40B4-BE49-F238E27FC236}">
                <a16:creationId xmlns:a16="http://schemas.microsoft.com/office/drawing/2014/main" id="{13CFAC6C-C523-2C49-9294-51BE6367A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050416-C413-3C41-BDF5-CCA2DAA3D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3C4DC-1150-1F41-877E-06470A74F160}" type="slidenum">
              <a:rPr lang="en-US" smtClean="0"/>
              <a:t>‹#›</a:t>
            </a:fld>
            <a:endParaRPr lang="en-US"/>
          </a:p>
        </p:txBody>
      </p:sp>
    </p:spTree>
    <p:extLst>
      <p:ext uri="{BB962C8B-B14F-4D97-AF65-F5344CB8AC3E}">
        <p14:creationId xmlns:p14="http://schemas.microsoft.com/office/powerpoint/2010/main" val="2171774250"/>
      </p:ext>
    </p:extLst>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31" r:id="rId4"/>
    <p:sldLayoutId id="2147485432" r:id="rId5"/>
    <p:sldLayoutId id="2147485433" r:id="rId6"/>
    <p:sldLayoutId id="2147485434" r:id="rId7"/>
    <p:sldLayoutId id="2147485435" r:id="rId8"/>
    <p:sldLayoutId id="2147485436" r:id="rId9"/>
    <p:sldLayoutId id="2147485437" r:id="rId10"/>
    <p:sldLayoutId id="2147485438" r:id="rId11"/>
    <p:sldLayoutId id="2147485439" r:id="rId12"/>
    <p:sldLayoutId id="2147485440" r:id="rId13"/>
    <p:sldLayoutId id="2147485441" r:id="rId14"/>
    <p:sldLayoutId id="2147485442" r:id="rId15"/>
    <p:sldLayoutId id="2147485443" r:id="rId16"/>
    <p:sldLayoutId id="2147485444" r:id="rId17"/>
    <p:sldLayoutId id="2147485445" r:id="rId18"/>
    <p:sldLayoutId id="2147485446"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7"/>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202567"/>
      </p:ext>
    </p:extLst>
  </p:cSld>
  <p:clrMap bg1="lt1" tx1="dk1" bg2="lt2" tx2="dk2" accent1="accent1" accent2="accent2" accent3="accent3" accent4="accent4" accent5="accent5" accent6="accent6" hlink="hlink" folHlink="folHlink"/>
  <p:sldLayoutIdLst>
    <p:sldLayoutId id="2147485465" r:id="rId1"/>
    <p:sldLayoutId id="2147485466" r:id="rId2"/>
    <p:sldLayoutId id="2147485467" r:id="rId3"/>
    <p:sldLayoutId id="2147485468" r:id="rId4"/>
    <p:sldLayoutId id="2147485469" r:id="rId5"/>
    <p:sldLayoutId id="2147485470" r:id="rId6"/>
    <p:sldLayoutId id="2147485471" r:id="rId7"/>
    <p:sldLayoutId id="2147485472" r:id="rId8"/>
    <p:sldLayoutId id="2147485473" r:id="rId9"/>
    <p:sldLayoutId id="2147485474" r:id="rId10"/>
    <p:sldLayoutId id="2147485475" r:id="rId11"/>
    <p:sldLayoutId id="2147485476" r:id="rId12"/>
    <p:sldLayoutId id="2147485477" r:id="rId13"/>
    <p:sldLayoutId id="2147485478" r:id="rId14"/>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
        <p:nvSpPr>
          <p:cNvPr id="5" name="Rectangle 4">
            <a:extLst>
              <a:ext uri="{FF2B5EF4-FFF2-40B4-BE49-F238E27FC236}">
                <a16:creationId xmlns:a16="http://schemas.microsoft.com/office/drawing/2014/main" id="{11EFD658-1CFF-B0BB-D99A-2589594E3A17}"/>
              </a:ext>
            </a:extLst>
          </p:cNvPr>
          <p:cNvSpPr/>
          <p:nvPr userDrawn="1"/>
        </p:nvSpPr>
        <p:spPr>
          <a:xfrm>
            <a:off x="2659934" y="6553041"/>
            <a:ext cx="3919286" cy="30496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456688"/>
      </p:ext>
    </p:extLst>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
        <p:nvSpPr>
          <p:cNvPr id="5" name="Rectangle 4">
            <a:extLst>
              <a:ext uri="{FF2B5EF4-FFF2-40B4-BE49-F238E27FC236}">
                <a16:creationId xmlns:a16="http://schemas.microsoft.com/office/drawing/2014/main" id="{E8549B06-3F07-9A61-3809-CF619AE02E4C}"/>
              </a:ext>
            </a:extLst>
          </p:cNvPr>
          <p:cNvSpPr/>
          <p:nvPr userDrawn="1"/>
        </p:nvSpPr>
        <p:spPr>
          <a:xfrm>
            <a:off x="2609385" y="6553201"/>
            <a:ext cx="4047893" cy="284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726125"/>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6592" y="431860"/>
            <a:ext cx="10314432" cy="512064"/>
          </a:xfrm>
          <a:prstGeom prst="rect">
            <a:avLst/>
          </a:prstGeom>
        </p:spPr>
        <p:txBody>
          <a:bodyPr vert="horz" lIns="0" tIns="0" rIns="0" bIns="0" rtlCol="0" anchor="ctr">
            <a:noAutofit/>
          </a:bodyPr>
          <a:lstStyle/>
          <a:p>
            <a:r>
              <a:rPr lang="en-US" dirty="0"/>
              <a:t>Click to edit Master title style</a:t>
            </a:r>
          </a:p>
        </p:txBody>
      </p:sp>
      <p:sp>
        <p:nvSpPr>
          <p:cNvPr id="24" name="Text Placeholder 23"/>
          <p:cNvSpPr>
            <a:spLocks noGrp="1"/>
          </p:cNvSpPr>
          <p:nvPr>
            <p:ph type="body" idx="1"/>
          </p:nvPr>
        </p:nvSpPr>
        <p:spPr>
          <a:xfrm>
            <a:off x="914402" y="1154088"/>
            <a:ext cx="10346265" cy="50223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userDrawn="1"/>
        </p:nvSpPr>
        <p:spPr>
          <a:xfrm>
            <a:off x="592900" y="6329820"/>
            <a:ext cx="2346542" cy="46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
        <p:nvSpPr>
          <p:cNvPr id="7" name="Text Placeholder 4">
            <a:extLst>
              <a:ext uri="{FF2B5EF4-FFF2-40B4-BE49-F238E27FC236}">
                <a16:creationId xmlns:a16="http://schemas.microsoft.com/office/drawing/2014/main" id="{5F91ABD7-F06D-4B9D-97D3-6F9A760CF602}"/>
              </a:ext>
            </a:extLst>
          </p:cNvPr>
          <p:cNvSpPr txBox="1">
            <a:spLocks/>
          </p:cNvSpPr>
          <p:nvPr userDrawn="1"/>
        </p:nvSpPr>
        <p:spPr>
          <a:xfrm>
            <a:off x="6214282" y="2"/>
            <a:ext cx="5977720" cy="4254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125" b="1" i="0" kern="1200" dirty="0">
                <a:solidFill>
                  <a:schemeClr val="tx1"/>
                </a:solidFill>
                <a:effectLst/>
                <a:latin typeface="Arial" panose="020B0604020202020204" pitchFamily="34" charset="0"/>
                <a:ea typeface="+mn-ea"/>
                <a:cs typeface="Arial" panose="020B0604020202020204" pitchFamily="34" charset="0"/>
              </a:rPr>
              <a:t>San Antonio Breast Cancer Symposium</a:t>
            </a:r>
            <a:r>
              <a:rPr lang="en-US" sz="1125" b="1" i="0" kern="1200" baseline="26000" dirty="0">
                <a:solidFill>
                  <a:schemeClr val="tx1"/>
                </a:solidFill>
                <a:effectLst/>
                <a:latin typeface="Arial" panose="020B0604020202020204" pitchFamily="34" charset="0"/>
                <a:ea typeface="+mn-ea"/>
                <a:cs typeface="Arial" panose="020B0604020202020204" pitchFamily="34" charset="0"/>
              </a:rPr>
              <a:t>®</a:t>
            </a:r>
            <a:r>
              <a:rPr lang="en-US" sz="1125" b="1" i="0" kern="1200" dirty="0">
                <a:solidFill>
                  <a:schemeClr val="tx1"/>
                </a:solidFill>
                <a:effectLst/>
                <a:latin typeface="Arial" panose="020B0604020202020204" pitchFamily="34" charset="0"/>
                <a:ea typeface="+mn-ea"/>
                <a:cs typeface="Arial" panose="020B0604020202020204" pitchFamily="34" charset="0"/>
              </a:rPr>
              <a:t>, December 10-14, 2019</a:t>
            </a:r>
            <a:endParaRPr lang="en-US" sz="1125" b="1"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4650657"/>
      </p:ext>
    </p:extLst>
  </p:cSld>
  <p:clrMap bg1="lt1" tx1="dk1" bg2="lt2" tx2="dk2" accent1="accent1" accent2="accent2" accent3="accent3" accent4="accent4" accent5="accent5" accent6="accent6" hlink="hlink" folHlink="folHlink"/>
  <p:sldLayoutIdLst>
    <p:sldLayoutId id="2147485490" r:id="rId1"/>
    <p:sldLayoutId id="2147485491" r:id="rId2"/>
    <p:sldLayoutId id="2147485492" r:id="rId3"/>
    <p:sldLayoutId id="2147485493" r:id="rId4"/>
    <p:sldLayoutId id="2147485494" r:id="rId5"/>
    <p:sldLayoutId id="2147485495" r:id="rId6"/>
    <p:sldLayoutId id="2147485496" r:id="rId7"/>
    <p:sldLayoutId id="2147485497" r:id="rId8"/>
    <p:sldLayoutId id="2147485498" r:id="rId9"/>
    <p:sldLayoutId id="2147485499" r:id="rId10"/>
    <p:sldLayoutId id="2147485500" r:id="rId11"/>
    <p:sldLayoutId id="2147485501" r:id="rId12"/>
    <p:sldLayoutId id="2147485502" r:id="rId13"/>
  </p:sldLayoutIdLst>
  <p:hf hdr="0" ftr="0" dt="0"/>
  <p:txStyles>
    <p:titleStyle>
      <a:lvl1pPr algn="l" defTabSz="1028700" rtl="0" eaLnBrk="1" latinLnBrk="0" hangingPunct="1">
        <a:lnSpc>
          <a:spcPct val="90000"/>
        </a:lnSpc>
        <a:spcBef>
          <a:spcPct val="0"/>
        </a:spcBef>
        <a:buNone/>
        <a:defRPr sz="2250" kern="1200">
          <a:solidFill>
            <a:schemeClr val="bg1"/>
          </a:solidFill>
          <a:latin typeface="Arial" charset="0"/>
          <a:ea typeface="Arial" charset="0"/>
          <a:cs typeface="Arial" charset="0"/>
        </a:defRPr>
      </a:lvl1pPr>
    </p:titleStyle>
    <p:bodyStyle>
      <a:lvl1pPr marL="257175" indent="-257175" algn="l" defTabSz="1028700" rtl="0" eaLnBrk="1" latinLnBrk="0" hangingPunct="1">
        <a:lnSpc>
          <a:spcPct val="100000"/>
        </a:lnSpc>
        <a:spcBef>
          <a:spcPts val="1125"/>
        </a:spcBef>
        <a:buClrTx/>
        <a:buSzPct val="140000"/>
        <a:buFont typeface="Arial" panose="020B0604020202020204" pitchFamily="34" charset="0"/>
        <a:buChar char="•"/>
        <a:defRPr sz="1800" kern="1200">
          <a:solidFill>
            <a:schemeClr val="tx1"/>
          </a:solidFill>
          <a:latin typeface="Arial" charset="0"/>
          <a:ea typeface="Arial" charset="0"/>
          <a:cs typeface="Arial" charset="0"/>
        </a:defRPr>
      </a:lvl1pPr>
      <a:lvl2pPr marL="773312" indent="-264319" algn="l" defTabSz="1028700" rtl="0" eaLnBrk="1" latinLnBrk="0" hangingPunct="1">
        <a:lnSpc>
          <a:spcPct val="100000"/>
        </a:lnSpc>
        <a:spcBef>
          <a:spcPts val="563"/>
        </a:spcBef>
        <a:buClrTx/>
        <a:buFont typeface="Arial" panose="020B0604020202020204" pitchFamily="34" charset="0"/>
        <a:buChar char="•"/>
        <a:defRPr sz="1575" kern="1200">
          <a:solidFill>
            <a:schemeClr val="tx1"/>
          </a:solidFill>
          <a:latin typeface="Arial" charset="0"/>
          <a:ea typeface="Arial" charset="0"/>
          <a:cs typeface="Arial" charset="0"/>
        </a:defRPr>
      </a:lvl2pPr>
      <a:lvl3pPr marL="1284090" indent="-258962" algn="l" defTabSz="1028700" rtl="0" eaLnBrk="1" latinLnBrk="0" hangingPunct="1">
        <a:lnSpc>
          <a:spcPct val="100000"/>
        </a:lnSpc>
        <a:spcBef>
          <a:spcPts val="563"/>
        </a:spcBef>
        <a:buClrTx/>
        <a:buFont typeface="Arial" panose="020B0604020202020204" pitchFamily="34" charset="0"/>
        <a:buChar char="•"/>
        <a:defRPr sz="1350" kern="1200">
          <a:solidFill>
            <a:schemeClr val="tx1"/>
          </a:solidFill>
          <a:latin typeface="Arial" charset="0"/>
          <a:ea typeface="Arial" charset="0"/>
          <a:cs typeface="Arial" charset="0"/>
        </a:defRPr>
      </a:lvl3pPr>
      <a:lvl4pPr marL="1802012" indent="-257175" algn="l" defTabSz="1028700" rtl="0" eaLnBrk="1" latinLnBrk="0" hangingPunct="1">
        <a:lnSpc>
          <a:spcPct val="90000"/>
        </a:lnSpc>
        <a:spcBef>
          <a:spcPts val="563"/>
        </a:spcBef>
        <a:buClr>
          <a:srgbClr val="703F85"/>
        </a:buClr>
        <a:buSzPct val="60000"/>
        <a:buFont typeface="Courier New" charset="0"/>
        <a:buChar char="o"/>
        <a:defRPr sz="1238" kern="1200">
          <a:solidFill>
            <a:schemeClr val="tx1"/>
          </a:solidFill>
          <a:latin typeface="Arial" charset="0"/>
          <a:ea typeface="Arial" charset="0"/>
          <a:cs typeface="Arial" charset="0"/>
        </a:defRPr>
      </a:lvl4pPr>
      <a:lvl5pPr marL="2312790" indent="-258962" algn="l" defTabSz="1028700" rtl="0" eaLnBrk="1" latinLnBrk="0" hangingPunct="1">
        <a:lnSpc>
          <a:spcPct val="90000"/>
        </a:lnSpc>
        <a:spcBef>
          <a:spcPts val="563"/>
        </a:spcBef>
        <a:buClr>
          <a:srgbClr val="703F85"/>
        </a:buClr>
        <a:buFont typeface="Arial"/>
        <a:buChar char="•"/>
        <a:defRPr sz="1238" kern="1200">
          <a:solidFill>
            <a:schemeClr val="tx1"/>
          </a:solidFill>
          <a:latin typeface="Arial" charset="0"/>
          <a:ea typeface="Arial" charset="0"/>
          <a:cs typeface="Arial" charset="0"/>
        </a:defRPr>
      </a:lvl5pPr>
      <a:lvl6pPr marL="282892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p15:clr>
            <a:srgbClr val="F26B43"/>
          </p15:clr>
        </p15:guide>
        <p15:guide id="2" pos="5328">
          <p15:clr>
            <a:srgbClr val="F26B43"/>
          </p15:clr>
        </p15:guide>
        <p15:guide id="4" orient="horz" pos="540">
          <p15:clr>
            <a:srgbClr val="F26B43"/>
          </p15:clr>
        </p15:guide>
        <p15:guide id="5" orient="horz" pos="3156">
          <p15:clr>
            <a:srgbClr val="F26B43"/>
          </p15:clr>
        </p15:guide>
        <p15:guide id="6" pos="2880">
          <p15:clr>
            <a:srgbClr val="F26B43"/>
          </p15:clr>
        </p15:guide>
        <p15:guide id="7" orient="horz" pos="1716">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289578234"/>
      </p:ext>
    </p:extLst>
  </p:cSld>
  <p:clrMap bg1="lt1" tx1="dk1" bg2="dk2" tx2="lt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 id="2147485515" r:id="rId12"/>
    <p:sldLayoutId id="2147485516" r:id="rId13"/>
    <p:sldLayoutId id="2147485517" r:id="rId14"/>
    <p:sldLayoutId id="2147485518" r:id="rId15"/>
    <p:sldLayoutId id="2147485519" r:id="rId16"/>
    <p:sldLayoutId id="214748552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4F4E2-A005-44A0-B66A-39FF68B709E2}"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387224"/>
      </p:ext>
    </p:extLst>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04800"/>
            <a:ext cx="11429999" cy="914400"/>
          </a:xfrm>
          <a:prstGeom prst="rect">
            <a:avLst/>
          </a:prstGeom>
        </p:spPr>
        <p:txBody>
          <a:bodyPr vert="horz" lIns="0" tIns="0" rIns="0" bIns="0" rtlCol="0" anchor="b" anchorCtr="0">
            <a:norm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C76D9B4B-4A0C-41A0-BA56-6CDF747D6F73}"/>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559036336"/>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Lst>
  <p:hf hdr="0" dt="0"/>
  <p:txStyles>
    <p:titleStyle>
      <a:lvl1pPr algn="l" defTabSz="457250" rtl="0" eaLnBrk="1" latinLnBrk="0" hangingPunct="1">
        <a:lnSpc>
          <a:spcPct val="90000"/>
        </a:lnSpc>
        <a:spcBef>
          <a:spcPct val="0"/>
        </a:spcBef>
        <a:buNone/>
        <a:defRPr sz="36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tx2"/>
        </a:buClr>
        <a:buSzPct val="95000"/>
        <a:buFont typeface="Arial Black" panose="020B0A04020102020204" pitchFamily="34" charset="0"/>
        <a:buChar char="•"/>
        <a:defRPr sz="24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tx2"/>
        </a:buClr>
        <a:buSzPct val="100000"/>
        <a:buFont typeface="Arial Narrow" panose="020B0606020202030204" pitchFamily="34" charset="0"/>
        <a:buChar char="–"/>
        <a:defRPr sz="2000" kern="600" spc="31">
          <a:solidFill>
            <a:schemeClr val="tx1"/>
          </a:solidFill>
          <a:latin typeface="Arial" panose="020B0604020202020204" pitchFamily="34" charset="0"/>
          <a:ea typeface="+mn-ea"/>
          <a:cs typeface="Arial" panose="020B0604020202020204" pitchFamily="34" charset="0"/>
        </a:defRPr>
      </a:lvl2pPr>
      <a:lvl3pPr marL="1375799" indent="-158747" algn="l" defTabSz="457250" rtl="0" eaLnBrk="1" latinLnBrk="0" hangingPunct="1">
        <a:lnSpc>
          <a:spcPct val="100000"/>
        </a:lnSpc>
        <a:spcBef>
          <a:spcPts val="0"/>
        </a:spcBef>
        <a:buClr>
          <a:schemeClr val="tx2"/>
        </a:buClr>
        <a:buSzPct val="95000"/>
        <a:buFont typeface="Wingdings" panose="05000000000000000000" pitchFamily="2" charset="2"/>
        <a:buChar char="§"/>
        <a:defRPr sz="1800" kern="600" spc="31">
          <a:solidFill>
            <a:schemeClr val="tx1"/>
          </a:solidFill>
          <a:latin typeface="Arial" panose="020B0604020202020204" pitchFamily="34" charset="0"/>
          <a:ea typeface="+mn-ea"/>
          <a:cs typeface="Arial" panose="020B0604020202020204" pitchFamily="34" charset="0"/>
        </a:defRPr>
      </a:lvl3pPr>
      <a:lvl4pPr marL="1828754" indent="-148163" algn="l" defTabSz="457250" rtl="0" eaLnBrk="1" latinLnBrk="0" hangingPunct="1">
        <a:lnSpc>
          <a:spcPct val="100000"/>
        </a:lnSpc>
        <a:spcBef>
          <a:spcPts val="0"/>
        </a:spcBef>
        <a:buClr>
          <a:schemeClr val="tx2"/>
        </a:buClr>
        <a:buSzPct val="100000"/>
        <a:buFont typeface="Arial Narrow" panose="020B0606020202030204" pitchFamily="34" charset="0"/>
        <a:buChar char="–"/>
        <a:tabLst/>
        <a:defRPr sz="1600" kern="600" spc="31">
          <a:solidFill>
            <a:schemeClr val="tx1"/>
          </a:solidFill>
          <a:latin typeface="Arial" panose="020B0604020202020204" pitchFamily="34" charset="0"/>
          <a:ea typeface="+mn-ea"/>
          <a:cs typeface="Arial" panose="020B0604020202020204" pitchFamily="34" charset="0"/>
        </a:defRPr>
      </a:lvl4pPr>
      <a:lvl5pPr marL="2290176" indent="-148163" algn="l" defTabSz="457250" rtl="0" eaLnBrk="1" latinLnBrk="0" hangingPunct="1">
        <a:lnSpc>
          <a:spcPct val="100000"/>
        </a:lnSpc>
        <a:spcBef>
          <a:spcPts val="0"/>
        </a:spcBef>
        <a:buClr>
          <a:schemeClr val="tx2"/>
        </a:buClr>
        <a:buSzPct val="90000"/>
        <a:buFont typeface="Arial Black" panose="020B0A04020102020204" pitchFamily="34" charset="0"/>
        <a:buChar char="•"/>
        <a:defRPr sz="14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DE1F1-2403-45CC-B77E-96F24E9E9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BF5FB9-AB9B-4CA1-BE43-CDD127778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969BA-A4B6-4742-88A6-C5CB55EEA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3CA87-D2E6-402F-83C9-B748D3F0FE88}" type="datetimeFigureOut">
              <a:rPr lang="en-US" smtClean="0">
                <a:solidFill>
                  <a:prstClr val="black">
                    <a:tint val="75000"/>
                  </a:prstClr>
                </a:solidFill>
              </a:rPr>
              <a:pPr/>
              <a:t>1/31/24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946568-A370-4C39-A043-007A2C931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730155-2EFC-4709-89AE-403C4C94C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768482"/>
      </p:ext>
    </p:extLst>
  </p:cSld>
  <p:clrMap bg1="lt1" tx1="dk1" bg2="lt2" tx2="dk2" accent1="accent1" accent2="accent2" accent3="accent3" accent4="accent4" accent5="accent5" accent6="accent6" hlink="hlink" folHlink="folHlink"/>
  <p:sldLayoutIdLst>
    <p:sldLayoutId id="2147485565" r:id="rId1"/>
    <p:sldLayoutId id="2147485566" r:id="rId2"/>
    <p:sldLayoutId id="2147485567" r:id="rId3"/>
    <p:sldLayoutId id="2147485568" r:id="rId4"/>
    <p:sldLayoutId id="2147485569" r:id="rId5"/>
    <p:sldLayoutId id="2147485570" r:id="rId6"/>
    <p:sldLayoutId id="2147485571" r:id="rId7"/>
    <p:sldLayoutId id="2147485572" r:id="rId8"/>
    <p:sldLayoutId id="2147485573" r:id="rId9"/>
    <p:sldLayoutId id="2147485574" r:id="rId10"/>
    <p:sldLayoutId id="21474855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64035791"/>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5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78F6C-13A1-42B7-AB55-227BDBDB5A2A}" type="datetime1">
              <a:rPr lang="en-US" smtClean="0">
                <a:solidFill>
                  <a:prstClr val="black">
                    <a:tint val="75000"/>
                  </a:prstClr>
                </a:solidFill>
              </a:rPr>
              <a:pPr/>
              <a:t>1/31/24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96769"/>
      </p:ext>
    </p:extLst>
  </p:cSld>
  <p:clrMap bg1="lt1" tx1="dk1" bg2="lt2" tx2="dk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 id="214748558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1975E-2E34-FF48-89AA-FF16CEB5C4A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6223000"/>
            <a:ext cx="12192000" cy="63500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301752" y="246888"/>
            <a:ext cx="10341864" cy="777240"/>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301752" y="1280160"/>
            <a:ext cx="11576304" cy="4663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6037536"/>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4" name="TextBox 3">
            <a:extLst>
              <a:ext uri="{FF2B5EF4-FFF2-40B4-BE49-F238E27FC236}">
                <a16:creationId xmlns:a16="http://schemas.microsoft.com/office/drawing/2014/main" id="{3C84D898-A908-4F9B-8BFC-D0A350053FE5}"/>
              </a:ext>
            </a:extLst>
          </p:cNvPr>
          <p:cNvSpPr txBox="1"/>
          <p:nvPr userDrawn="1"/>
        </p:nvSpPr>
        <p:spPr>
          <a:xfrm>
            <a:off x="3441700" y="6400134"/>
            <a:ext cx="696546" cy="92333"/>
          </a:xfrm>
          <a:prstGeom prst="rect">
            <a:avLst/>
          </a:prstGeom>
          <a:noFill/>
        </p:spPr>
        <p:txBody>
          <a:bodyPr wrap="square" lIns="0" tIns="0" rIns="0" bIns="0" rtlCol="0">
            <a:spAutoFit/>
          </a:bodyPr>
          <a:lstStyle/>
          <a:p>
            <a:r>
              <a:rPr lang="en-US" sz="600" b="1">
                <a:solidFill>
                  <a:srgbClr val="002557"/>
                </a:solidFill>
              </a:rPr>
              <a:t>PRESENTED BY:</a:t>
            </a:r>
          </a:p>
        </p:txBody>
      </p:sp>
      <p:cxnSp>
        <p:nvCxnSpPr>
          <p:cNvPr id="7" name="Straight Connector 6">
            <a:extLst>
              <a:ext uri="{FF2B5EF4-FFF2-40B4-BE49-F238E27FC236}">
                <a16:creationId xmlns:a16="http://schemas.microsoft.com/office/drawing/2014/main" id="{8B695EFF-8D6F-4CD2-81A2-3428EDA477EC}"/>
              </a:ext>
            </a:extLst>
          </p:cNvPr>
          <p:cNvCxnSpPr>
            <a:cxnSpLocks/>
          </p:cNvCxnSpPr>
          <p:nvPr userDrawn="1"/>
        </p:nvCxnSpPr>
        <p:spPr>
          <a:xfrm>
            <a:off x="0" y="6211956"/>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146FF535-7D17-5F19-534A-49EE10456477}"/>
              </a:ext>
            </a:extLst>
          </p:cNvPr>
          <p:cNvSpPr txBox="1">
            <a:spLocks/>
          </p:cNvSpPr>
          <p:nvPr userDrawn="1"/>
        </p:nvSpPr>
        <p:spPr>
          <a:xfrm>
            <a:off x="3446097" y="6527256"/>
            <a:ext cx="4058674" cy="330743"/>
          </a:xfrm>
          <a:prstGeom prst="rect">
            <a:avLst/>
          </a:prstGeom>
        </p:spPr>
        <p:txBody>
          <a:bodyPr lIns="0" tIns="0" rIns="0" bIns="0" anchor="t" anchorCtr="0">
            <a:noAutofit/>
          </a:bodyPr>
          <a:lstStyle>
            <a:lvl1pPr marL="0" indent="0" algn="l" defTabSz="914400" rtl="0" eaLnBrk="1" latinLnBrk="0" hangingPunct="1">
              <a:lnSpc>
                <a:spcPct val="100000"/>
              </a:lnSpc>
              <a:spcBef>
                <a:spcPts val="0"/>
              </a:spcBef>
              <a:buClr>
                <a:srgbClr val="0076A9"/>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Ian E. Krop, MD, PhD</a:t>
            </a:r>
          </a:p>
        </p:txBody>
      </p:sp>
    </p:spTree>
    <p:extLst>
      <p:ext uri="{BB962C8B-B14F-4D97-AF65-F5344CB8AC3E}">
        <p14:creationId xmlns:p14="http://schemas.microsoft.com/office/powerpoint/2010/main" val="2272435108"/>
      </p:ext>
    </p:extLst>
  </p:cSld>
  <p:clrMap bg1="lt1" tx1="dk1" bg2="lt2" tx2="dk2" accent1="accent1" accent2="accent2" accent3="accent3" accent4="accent4" accent5="accent5" accent6="accent6" hlink="hlink" folHlink="folHlink"/>
  <p:sldLayoutIdLst>
    <p:sldLayoutId id="2147485590" r:id="rId1"/>
    <p:sldLayoutId id="2147485591" r:id="rId2"/>
    <p:sldLayoutId id="2147485592" r:id="rId3"/>
    <p:sldLayoutId id="2147485593" r:id="rId4"/>
    <p:sldLayoutId id="2147485594" r:id="rId5"/>
  </p:sldLayoutIdLst>
  <p:hf hdr="0" dt="0"/>
  <p:txStyles>
    <p:titleStyle>
      <a:lvl1pPr algn="l" defTabSz="914400" rtl="0" eaLnBrk="1" latinLnBrk="0" hangingPunct="1">
        <a:lnSpc>
          <a:spcPct val="90000"/>
        </a:lnSpc>
        <a:spcBef>
          <a:spcPct val="0"/>
        </a:spcBef>
        <a:buNone/>
        <a:defRPr sz="28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1016000"/>
            <a:ext cx="12192000" cy="5842000"/>
          </a:xfrm>
          <a:prstGeom prst="rect">
            <a:avLst/>
          </a:prstGeom>
        </p:spPr>
      </p:pic>
      <p:sp>
        <p:nvSpPr>
          <p:cNvPr id="2" name="Holder 2"/>
          <p:cNvSpPr>
            <a:spLocks noGrp="1"/>
          </p:cNvSpPr>
          <p:nvPr>
            <p:ph type="title"/>
          </p:nvPr>
        </p:nvSpPr>
        <p:spPr>
          <a:xfrm>
            <a:off x="612987" y="386584"/>
            <a:ext cx="9232900" cy="400110"/>
          </a:xfrm>
          <a:prstGeom prst="rect">
            <a:avLst/>
          </a:prstGeom>
        </p:spPr>
        <p:txBody>
          <a:bodyPr wrap="square" lIns="0" tIns="0" rIns="0" bIns="0">
            <a:spAutoFit/>
          </a:bodyPr>
          <a:lstStyle>
            <a:lvl1pPr>
              <a:defRPr sz="2600" b="1" i="0">
                <a:solidFill>
                  <a:schemeClr val="tx1"/>
                </a:solidFill>
                <a:latin typeface="Arial"/>
                <a:cs typeface="Arial"/>
              </a:defRPr>
            </a:lvl1pPr>
          </a:lstStyle>
          <a:p>
            <a:endParaRPr/>
          </a:p>
        </p:txBody>
      </p:sp>
      <p:sp>
        <p:nvSpPr>
          <p:cNvPr id="3" name="Holder 3"/>
          <p:cNvSpPr>
            <a:spLocks noGrp="1"/>
          </p:cNvSpPr>
          <p:nvPr>
            <p:ph type="body" idx="1"/>
          </p:nvPr>
        </p:nvSpPr>
        <p:spPr>
          <a:xfrm>
            <a:off x="538523" y="3350867"/>
            <a:ext cx="537972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1/31/24</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895716"/>
      </p:ext>
    </p:extLst>
  </p:cSld>
  <p:clrMap bg1="lt1" tx1="dk1" bg2="lt2" tx2="dk2" accent1="accent1" accent2="accent2" accent3="accent3" accent4="accent4" accent5="accent5" accent6="accent6" hlink="hlink" folHlink="folHlink"/>
  <p:sldLayoutIdLst>
    <p:sldLayoutId id="2147485596" r:id="rId1"/>
    <p:sldLayoutId id="2147485597" r:id="rId2"/>
    <p:sldLayoutId id="2147485598" r:id="rId3"/>
    <p:sldLayoutId id="2147485599" r:id="rId4"/>
    <p:sldLayoutId id="2147485600"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226675785"/>
      </p:ext>
    </p:extLst>
  </p:cSld>
  <p:clrMap bg1="lt1" tx1="dk1" bg2="lt2" tx2="dk2" accent1="accent1" accent2="accent2" accent3="accent3" accent4="accent4" accent5="accent5" accent6="accent6" hlink="hlink" folHlink="folHlink"/>
  <p:sldLayoutIdLst>
    <p:sldLayoutId id="2147485602" r:id="rId1"/>
    <p:sldLayoutId id="2147485603" r:id="rId2"/>
    <p:sldLayoutId id="2147485604" r:id="rId3"/>
    <p:sldLayoutId id="2147485605" r:id="rId4"/>
    <p:sldLayoutId id="2147485606" r:id="rId5"/>
    <p:sldLayoutId id="2147485607" r:id="rId6"/>
    <p:sldLayoutId id="2147485608" r:id="rId7"/>
    <p:sldLayoutId id="2147485609" r:id="rId8"/>
    <p:sldLayoutId id="2147485610" r:id="rId9"/>
    <p:sldLayoutId id="2147485611" r:id="rId10"/>
    <p:sldLayoutId id="2147485612" r:id="rId11"/>
    <p:sldLayoutId id="2147485613" r:id="rId12"/>
    <p:sldLayoutId id="2147485614" r:id="rId13"/>
    <p:sldLayoutId id="2147485615" r:id="rId14"/>
    <p:sldLayoutId id="2147485616" r:id="rId15"/>
    <p:sldLayoutId id="2147485617" r:id="rId16"/>
    <p:sldLayoutId id="2147485618" r:id="rId17"/>
    <p:sldLayoutId id="2147485619" r:id="rId18"/>
    <p:sldLayoutId id="2147485620" r:id="rId19"/>
    <p:sldLayoutId id="2147485621" r:id="rId20"/>
    <p:sldLayoutId id="2147485622" r:id="rId21"/>
    <p:sldLayoutId id="2147485623" r:id="rId22"/>
    <p:sldLayoutId id="2147485624" r:id="rId23"/>
    <p:sldLayoutId id="2147485625"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A picture containing text, sign&#10;&#10;Description automatically generated">
            <a:extLst>
              <a:ext uri="{FF2B5EF4-FFF2-40B4-BE49-F238E27FC236}">
                <a16:creationId xmlns:a16="http://schemas.microsoft.com/office/drawing/2014/main" id="{44B0BB87-26CC-9F23-F722-589F12EE1F5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342802" y="6108316"/>
            <a:ext cx="2347113" cy="573028"/>
          </a:xfrm>
          <a:prstGeom prst="rect">
            <a:avLst/>
          </a:prstGeom>
        </p:spPr>
      </p:pic>
    </p:spTree>
    <p:extLst>
      <p:ext uri="{BB962C8B-B14F-4D97-AF65-F5344CB8AC3E}">
        <p14:creationId xmlns:p14="http://schemas.microsoft.com/office/powerpoint/2010/main" val="65733359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EDF43-AF4C-5C4B-A133-7B32188B637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0" y="6303081"/>
            <a:ext cx="12192000" cy="563840"/>
          </a:xfrm>
          <a:prstGeom prst="rect">
            <a:avLst/>
          </a:prstGeom>
        </p:spPr>
      </p:pic>
      <p:sp>
        <p:nvSpPr>
          <p:cNvPr id="9" name="Rectangle 8">
            <a:extLst>
              <a:ext uri="{FF2B5EF4-FFF2-40B4-BE49-F238E27FC236}">
                <a16:creationId xmlns:a16="http://schemas.microsoft.com/office/drawing/2014/main" id="{6A7FC19E-A304-3649-B5BF-E7AADC057505}"/>
              </a:ext>
            </a:extLst>
          </p:cNvPr>
          <p:cNvSpPr/>
          <p:nvPr/>
        </p:nvSpPr>
        <p:spPr>
          <a:xfrm>
            <a:off x="-3" y="6380635"/>
            <a:ext cx="12192003" cy="480859"/>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9D00B5C5-5163-0840-94C6-129355264793}"/>
              </a:ext>
            </a:extLst>
          </p:cNvPr>
          <p:cNvSpPr txBox="1"/>
          <p:nvPr/>
        </p:nvSpPr>
        <p:spPr>
          <a:xfrm>
            <a:off x="11081717" y="6487129"/>
            <a:ext cx="890827" cy="246221"/>
          </a:xfrm>
          <a:prstGeom prst="rect">
            <a:avLst/>
          </a:prstGeom>
          <a:noFill/>
        </p:spPr>
        <p:txBody>
          <a:bodyPr wrap="square" rtlCol="0">
            <a:spAutoFit/>
          </a:bodyPr>
          <a:lstStyle/>
          <a:p>
            <a:pPr algn="r"/>
            <a:fld id="{858E04BE-65A9-A145-A0EB-EB6CD2880A85}" type="slidenum">
              <a:rPr lang="en-US" sz="1000" smtClean="0">
                <a:solidFill>
                  <a:schemeClr val="bg1"/>
                </a:solidFill>
              </a:rPr>
              <a:t>‹#›</a:t>
            </a:fld>
            <a:endParaRPr lang="en-US" sz="1000" dirty="0">
              <a:solidFill>
                <a:schemeClr val="bg1"/>
              </a:solidFill>
            </a:endParaRPr>
          </a:p>
        </p:txBody>
      </p:sp>
      <p:pic>
        <p:nvPicPr>
          <p:cNvPr id="2" name="Picture 1">
            <a:extLst>
              <a:ext uri="{FF2B5EF4-FFF2-40B4-BE49-F238E27FC236}">
                <a16:creationId xmlns:a16="http://schemas.microsoft.com/office/drawing/2014/main" id="{1C80B3FD-E058-FFE2-3209-5A0CFACD0E99}"/>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74573" y="6487128"/>
            <a:ext cx="1782824" cy="267870"/>
          </a:xfrm>
          <a:prstGeom prst="rect">
            <a:avLst/>
          </a:prstGeom>
        </p:spPr>
      </p:pic>
    </p:spTree>
    <p:extLst>
      <p:ext uri="{BB962C8B-B14F-4D97-AF65-F5344CB8AC3E}">
        <p14:creationId xmlns:p14="http://schemas.microsoft.com/office/powerpoint/2010/main" val="291649807"/>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7" r:id="rId14"/>
    <p:sldLayoutId id="2147485248" r:id="rId15"/>
    <p:sldLayoutId id="2147485249" r:id="rId16"/>
    <p:sldLayoutId id="2147485250" r:id="rId17"/>
    <p:sldLayoutId id="2147485251" r:id="rId18"/>
    <p:sldLayoutId id="214748525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57074143"/>
      </p:ext>
    </p:extLst>
  </p:cSld>
  <p:clrMap bg1="lt1" tx1="dk1" bg2="lt2" tx2="dk2" accent1="accent1" accent2="accent2" accent3="accent3" accent4="accent4" accent5="accent5" accent6="accent6" hlink="hlink" folHlink="folHlink"/>
  <p:sldLayoutIdLst>
    <p:sldLayoutId id="2147485260" r:id="rId1"/>
    <p:sldLayoutId id="2147485261" r:id="rId2"/>
    <p:sldLayoutId id="2147485262" r:id="rId3"/>
    <p:sldLayoutId id="2147485263" r:id="rId4"/>
    <p:sldLayoutId id="2147485264" r:id="rId5"/>
    <p:sldLayoutId id="2147485265" r:id="rId6"/>
    <p:sldLayoutId id="2147485266" r:id="rId7"/>
    <p:sldLayoutId id="2147485267" r:id="rId8"/>
    <p:sldLayoutId id="2147485268" r:id="rId9"/>
    <p:sldLayoutId id="2147485269" r:id="rId10"/>
    <p:sldLayoutId id="21474852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2336236467"/>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 id="2147485287" r:id="rId15"/>
    <p:sldLayoutId id="2147485288" r:id="rId16"/>
    <p:sldLayoutId id="2147485289" r:id="rId17"/>
    <p:sldLayoutId id="2147485290" r:id="rId18"/>
    <p:sldLayoutId id="2147485291" r:id="rId19"/>
    <p:sldLayoutId id="2147485292" r:id="rId20"/>
    <p:sldLayoutId id="2147485293" r:id="rId21"/>
    <p:sldLayoutId id="2147485294" r:id="rId22"/>
    <p:sldLayoutId id="2147485295" r:id="rId23"/>
    <p:sldLayoutId id="2147485296" r:id="rId24"/>
    <p:sldLayoutId id="2147485297" r:id="rId25"/>
    <p:sldLayoutId id="2147485298" r:id="rId26"/>
    <p:sldLayoutId id="2147485299" r:id="rId27"/>
    <p:sldLayoutId id="2147485300" r:id="rId28"/>
    <p:sldLayoutId id="2147485301" r:id="rId29"/>
    <p:sldLayoutId id="2147485302" r:id="rId30"/>
    <p:sldLayoutId id="2147485303" r:id="rId31"/>
    <p:sldLayoutId id="2147485304" r:id="rId32"/>
    <p:sldLayoutId id="2147485305" r:id="rId33"/>
    <p:sldLayoutId id="2147485306" r:id="rId34"/>
    <p:sldLayoutId id="2147485307" r:id="rId35"/>
    <p:sldLayoutId id="2147485308" r:id="rId36"/>
    <p:sldLayoutId id="2147485309" r:id="rId37"/>
    <p:sldLayoutId id="2147485310" r:id="rId38"/>
    <p:sldLayoutId id="2147485311" r:id="rId39"/>
    <p:sldLayoutId id="2147485312" r:id="rId40"/>
    <p:sldLayoutId id="2147485313" r:id="rId41"/>
    <p:sldLayoutId id="2147485314" r:id="rId42"/>
    <p:sldLayoutId id="2147485315" r:id="rId4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327441"/>
            <a:ext cx="10792178" cy="920998"/>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65814"/>
            <a:ext cx="1074692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solidFill>
                <a:schemeClr val="accent4"/>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5951990" y="6463722"/>
            <a:ext cx="5473298"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4"/>
                </a:solidFill>
              </a:rPr>
              <a:t>HR+/HER2– METASTATIC BREAST CANCER</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2CC75B-28B6-944E-98D3-C1F289AFEAE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0"/>
            <a:ext cx="654653" cy="1248440"/>
          </a:xfrm>
          <a:prstGeom prst="rect">
            <a:avLst/>
          </a:prstGeom>
        </p:spPr>
      </p:pic>
    </p:spTree>
    <p:extLst>
      <p:ext uri="{BB962C8B-B14F-4D97-AF65-F5344CB8AC3E}">
        <p14:creationId xmlns:p14="http://schemas.microsoft.com/office/powerpoint/2010/main" val="1350473270"/>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4"/>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4"/>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4"/>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4"/>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12">
          <p15:clr>
            <a:srgbClr val="F26B43"/>
          </p15:clr>
        </p15:guide>
        <p15:guide id="4" pos="714">
          <p15:clr>
            <a:srgbClr val="F26B43"/>
          </p15:clr>
        </p15:guide>
        <p15:guide id="5" orient="horz" pos="3864">
          <p15:clr>
            <a:srgbClr val="F26B43"/>
          </p15:clr>
        </p15:guide>
        <p15:guide id="6" pos="438">
          <p15:clr>
            <a:srgbClr val="F26B43"/>
          </p15:clr>
        </p15:guide>
        <p15:guide id="7" orient="horz" pos="858">
          <p15:clr>
            <a:srgbClr val="F26B43"/>
          </p15:clr>
        </p15:guide>
        <p15:guide id="8" orient="horz" pos="3744">
          <p15:clr>
            <a:srgbClr val="F26B43"/>
          </p15:clr>
        </p15:guide>
        <p15:guide id="9" pos="558">
          <p15:clr>
            <a:srgbClr val="F26B43"/>
          </p15:clr>
        </p15:guide>
        <p15:guide id="10" orient="horz" pos="73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06313201"/>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3311507"/>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5.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5.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3.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09.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09.xml"/><Relationship Id="rId5" Type="http://schemas.microsoft.com/office/2007/relationships/hdphoto" Target="../media/hdphoto2.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3.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94.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1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45.xml.rels><?xml version="1.0" encoding="UTF-8" standalone="yes"?>
<Relationships xmlns="http://schemas.openxmlformats.org/package/2006/relationships"><Relationship Id="rId3" Type="http://schemas.openxmlformats.org/officeDocument/2006/relationships/hyperlink" Target="http://www.clinicaltrials.gov/study/NCT03975647" TargetMode="External"/><Relationship Id="rId2" Type="http://schemas.openxmlformats.org/officeDocument/2006/relationships/notesSlide" Target="../notesSlides/notesSlide29.xml"/><Relationship Id="rId1" Type="http://schemas.openxmlformats.org/officeDocument/2006/relationships/slideLayout" Target="../slideLayouts/slideLayout296.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4.xml"/><Relationship Id="rId5" Type="http://schemas.microsoft.com/office/2007/relationships/hdphoto" Target="../media/hdphoto4.wdp"/><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3.xml"/><Relationship Id="rId1" Type="http://schemas.openxmlformats.org/officeDocument/2006/relationships/tags" Target="../tags/tag3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265.xml"/><Relationship Id="rId5" Type="http://schemas.openxmlformats.org/officeDocument/2006/relationships/image" Target="../media/image60.png"/><Relationship Id="rId4" Type="http://schemas.openxmlformats.org/officeDocument/2006/relationships/image" Target="../media/image59.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6.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46.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47.png"/><Relationship Id="rId4" Type="http://schemas.openxmlformats.org/officeDocument/2006/relationships/image" Target="../media/image46.png"/></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5.png"/><Relationship Id="rId1" Type="http://schemas.openxmlformats.org/officeDocument/2006/relationships/slideLayout" Target="../slideLayouts/slideLayout268.xml"/><Relationship Id="rId5" Type="http://schemas.microsoft.com/office/2007/relationships/hdphoto" Target="../media/hdphoto6.wdp"/><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26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7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46.xml"/><Relationship Id="rId6" Type="http://schemas.microsoft.com/office/2007/relationships/hdphoto" Target="../media/hdphoto9.wdp"/><Relationship Id="rId5" Type="http://schemas.openxmlformats.org/officeDocument/2006/relationships/image" Target="../media/image74.png"/><Relationship Id="rId4" Type="http://schemas.microsoft.com/office/2007/relationships/hdphoto" Target="../media/hdphoto8.wdp"/></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6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46.xml"/><Relationship Id="rId6" Type="http://schemas.microsoft.com/office/2007/relationships/hdphoto" Target="../media/hdphoto11.wdp"/><Relationship Id="rId5" Type="http://schemas.openxmlformats.org/officeDocument/2006/relationships/image" Target="../media/image78.png"/><Relationship Id="rId4" Type="http://schemas.microsoft.com/office/2007/relationships/hdphoto" Target="../media/hdphoto10.wdp"/></Relationships>
</file>

<file path=ppt/slides/_rels/slide6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0.png"/><Relationship Id="rId1" Type="http://schemas.openxmlformats.org/officeDocument/2006/relationships/slideLayout" Target="../slideLayouts/slideLayout246.xml"/><Relationship Id="rId5" Type="http://schemas.microsoft.com/office/2007/relationships/hdphoto" Target="../media/hdphoto14.wdp"/><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3.xml"/><Relationship Id="rId1" Type="http://schemas.openxmlformats.org/officeDocument/2006/relationships/tags" Target="../tags/tag36.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246.xml"/><Relationship Id="rId4" Type="http://schemas.microsoft.com/office/2007/relationships/hdphoto" Target="../media/hdphoto15.wdp"/></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7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5.png"/><Relationship Id="rId1" Type="http://schemas.openxmlformats.org/officeDocument/2006/relationships/slideLayout" Target="../slideLayouts/slideLayout246.xml"/><Relationship Id="rId5" Type="http://schemas.microsoft.com/office/2007/relationships/hdphoto" Target="../media/hdphoto17.wdp"/><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246.xml"/><Relationship Id="rId6" Type="http://schemas.microsoft.com/office/2007/relationships/hdphoto" Target="../media/hdphoto19.wdp"/><Relationship Id="rId5" Type="http://schemas.openxmlformats.org/officeDocument/2006/relationships/image" Target="../media/image88.png"/><Relationship Id="rId4" Type="http://schemas.microsoft.com/office/2007/relationships/hdphoto" Target="../media/hdphoto18.wdp"/></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6.xml"/></Relationships>
</file>

<file path=ppt/slides/_rels/slide79.xml.rels><?xml version="1.0" encoding="UTF-8" standalone="yes"?>
<Relationships xmlns="http://schemas.openxmlformats.org/package/2006/relationships"><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89.png"/><Relationship Id="rId1" Type="http://schemas.openxmlformats.org/officeDocument/2006/relationships/slideLayout" Target="../slideLayouts/slideLayout246.xml"/><Relationship Id="rId6" Type="http://schemas.openxmlformats.org/officeDocument/2006/relationships/image" Target="../media/image91.png"/><Relationship Id="rId5" Type="http://schemas.microsoft.com/office/2007/relationships/hdphoto" Target="../media/hdphoto21.wdp"/><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1.xml"/></Relationships>
</file>

<file path=ppt/slides/_rels/slide8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2.png"/><Relationship Id="rId1" Type="http://schemas.openxmlformats.org/officeDocument/2006/relationships/slideLayout" Target="../slideLayouts/slideLayout246.xml"/><Relationship Id="rId5" Type="http://schemas.microsoft.com/office/2007/relationships/hdphoto" Target="../media/hdphoto24.wdp"/><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4.png"/><Relationship Id="rId1" Type="http://schemas.openxmlformats.org/officeDocument/2006/relationships/slideLayout" Target="../slideLayouts/slideLayout246.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645518"/>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Ian 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Krop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Priyanka Sharma,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78682"/>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7707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1565920"/>
            <a:ext cx="12192000" cy="1143000"/>
          </a:xfrm>
        </p:spPr>
        <p:txBody>
          <a:bodyPr wrap="square" anchor="ctr">
            <a:noAutofit/>
          </a:bodyPr>
          <a:lstStyle/>
          <a:p>
            <a:pPr>
              <a:spcBef>
                <a:spcPts val="1800"/>
              </a:spcBef>
            </a:pPr>
            <a:r>
              <a:rPr lang="en-US" sz="3800" dirty="0">
                <a:solidFill>
                  <a:srgbClr val="0331FF"/>
                </a:solidFill>
                <a:latin typeface="Calibri" panose="020F0502020204030204" pitchFamily="34" charset="0"/>
                <a:cs typeface="Calibri" panose="020F0502020204030204" pitchFamily="34" charset="0"/>
              </a:rPr>
              <a:t>Year in Review: Clinical Investigator </a:t>
            </a:r>
            <a:br>
              <a:rPr lang="en-US" sz="3800" dirty="0">
                <a:solidFill>
                  <a:srgbClr val="0331FF"/>
                </a:solidFill>
                <a:latin typeface="Calibri" panose="020F0502020204030204" pitchFamily="34" charset="0"/>
                <a:cs typeface="Calibri" panose="020F0502020204030204" pitchFamily="34" charset="0"/>
              </a:rPr>
            </a:br>
            <a:r>
              <a:rPr lang="en-US" sz="3800" dirty="0">
                <a:solidFill>
                  <a:srgbClr val="0331FF"/>
                </a:solidFill>
                <a:latin typeface="Calibri" panose="020F0502020204030204" pitchFamily="34" charset="0"/>
                <a:cs typeface="Calibri" panose="020F0502020204030204" pitchFamily="34" charset="0"/>
              </a:rPr>
              <a:t>Perspectives on the Most Relevant New Data Sets </a:t>
            </a:r>
            <a:br>
              <a:rPr lang="en-US" sz="3800" dirty="0">
                <a:solidFill>
                  <a:srgbClr val="0331FF"/>
                </a:solidFill>
                <a:latin typeface="Calibri" panose="020F0502020204030204" pitchFamily="34" charset="0"/>
                <a:cs typeface="Calibri" panose="020F0502020204030204" pitchFamily="34" charset="0"/>
              </a:rPr>
            </a:br>
            <a:r>
              <a:rPr lang="en-US" sz="3800" dirty="0">
                <a:solidFill>
                  <a:srgbClr val="0331FF"/>
                </a:solidFill>
                <a:latin typeface="Calibri" panose="020F0502020204030204" pitchFamily="34" charset="0"/>
                <a:cs typeface="Calibri" panose="020F0502020204030204" pitchFamily="34" charset="0"/>
              </a:rPr>
              <a:t>and Advances in Oncology</a:t>
            </a:r>
            <a:br>
              <a:rPr lang="en-US" sz="3800" dirty="0">
                <a:solidFill>
                  <a:srgbClr val="0331FF"/>
                </a:solidFill>
                <a:latin typeface="Calibri" panose="020F0502020204030204" pitchFamily="34"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a:t>
            </a:r>
            <a:r>
              <a:rPr kumimoji="0" lang="en-US" sz="2800" b="0" i="1" u="none" strike="noStrike" kern="1200" cap="none" spc="0" normalizeH="0" baseline="0" noProof="0" dirty="0" err="1">
                <a:ln>
                  <a:noFill/>
                </a:ln>
                <a:solidFill>
                  <a:srgbClr val="015593"/>
                </a:solidFill>
                <a:effectLst/>
                <a:uLnTx/>
                <a:uFillTx/>
                <a:latin typeface="Calibri" panose="020F0502020204030204" pitchFamily="34" charset="0"/>
                <a:ea typeface="MS PGothic" charset="0"/>
                <a:cs typeface="Calibri" panose="020F0502020204030204" pitchFamily="34" charset="0"/>
              </a:rPr>
              <a:t>Multitumor</a:t>
            </a: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CME/MOC-Accredited Live Webinar Series</a:t>
            </a:r>
            <a:br>
              <a:rPr lang="en-US" sz="38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400" dirty="0">
                <a:solidFill>
                  <a:srgbClr val="0331FF"/>
                </a:solidFill>
                <a:latin typeface="Calibri" panose="020F0502020204030204" pitchFamily="34" charset="0"/>
                <a:cs typeface="Calibri" panose="020F0502020204030204" pitchFamily="34" charset="0"/>
              </a:rPr>
              <a:t>HER2-Positive </a:t>
            </a:r>
            <a:r>
              <a:rPr lang="en-US" sz="4400">
                <a:solidFill>
                  <a:srgbClr val="0331FF"/>
                </a:solidFill>
                <a:latin typeface="Calibri" panose="020F0502020204030204" pitchFamily="34" charset="0"/>
                <a:cs typeface="Calibri" panose="020F0502020204030204" pitchFamily="34" charset="0"/>
              </a:rPr>
              <a:t>and Triple-Negative </a:t>
            </a:r>
            <a:r>
              <a:rPr lang="en-US" sz="4400" dirty="0">
                <a:solidFill>
                  <a:srgbClr val="0331FF"/>
                </a:solidFill>
                <a:latin typeface="Calibri" panose="020F0502020204030204" pitchFamily="34" charset="0"/>
                <a:cs typeface="Calibri" panose="020F0502020204030204" pitchFamily="34" charset="0"/>
              </a:rPr>
              <a:t>Breast Cancer</a:t>
            </a:r>
            <a:br>
              <a:rPr lang="en-US" sz="4200" i="1" dirty="0">
                <a:solidFill>
                  <a:srgbClr val="0331FF"/>
                </a:solidFill>
                <a:latin typeface="Calibri" panose="020F0502020204030204" pitchFamily="34" charset="0"/>
                <a:cs typeface="Calibri" panose="020F0502020204030204" pitchFamily="34" charset="0"/>
              </a:rPr>
            </a:br>
            <a:br>
              <a:rPr lang="en-US" sz="15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Tuesday, January 30,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6:00 PM ET</a:t>
            </a:r>
          </a:p>
        </p:txBody>
      </p:sp>
    </p:spTree>
    <p:custDataLst>
      <p:tags r:id="rId1"/>
    </p:custDataLst>
    <p:extLst>
      <p:ext uri="{BB962C8B-B14F-4D97-AF65-F5344CB8AC3E}">
        <p14:creationId xmlns:p14="http://schemas.microsoft.com/office/powerpoint/2010/main" val="2646077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5124480"/>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Priyanka Sharma, MD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Schmid P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placebo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plus chemotherapy followed by 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placebo 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early-stage TNBC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EFS results from the phase III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KEYNOTE-522</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ESMO 2023;Abstract LBA18.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Gianni L et al. Event-free survival (EFS) analysis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neoadjuvant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taxane</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/carboplatin with or without atezolizumab followed by an adjuvant anthracycline regimen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high-risk triple negative breast cancer (TNBC):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NeoTRIP</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Michelangelo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randomized study. ESMO 2023;Abstract LBA19.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Ignatiadis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Adding atezolizumab to adjuvant chemotherapy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stage II and III triple-negative breast cancer is unlikely to improve efficacy: Interim analysis of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ALEXANDRA/IMpassion030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trial. SABCS 2023;Abstract GS01-03. </a:t>
            </a:r>
          </a:p>
          <a:p>
            <a:pPr marL="285750" lvl="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Rugo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KEYNOTE-355</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patients who discontinued chemotherapy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before pembrolizumab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patients with immune-mediated AEs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Breast 2023;Abstract 191M0.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Jiang Z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TORCHLIGHT: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randomized, double-blind, phase III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toripalimab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versus placebo,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combination with nab-paclitaxel (nab-P)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patients with metastatic or recurrent triple-negative breast cancer (TNBC). ASCO 2023;Abstract LBA1013. </a:t>
            </a:r>
          </a:p>
        </p:txBody>
      </p:sp>
    </p:spTree>
    <p:custDataLst>
      <p:tags r:id="rId1"/>
    </p:custDataLst>
    <p:extLst>
      <p:ext uri="{BB962C8B-B14F-4D97-AF65-F5344CB8AC3E}">
        <p14:creationId xmlns:p14="http://schemas.microsoft.com/office/powerpoint/2010/main" val="1159830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660806" cy="4124206"/>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Priyanka Sharma, MD (continued)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Loibl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Health-related quality of life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the phase III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ASCENT trial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sacituzumab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govitecan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versus standard chemotherapy in metastatic triple-negative breast cancer</a:t>
            </a:r>
            <a:r>
              <a:rPr kumimoji="0" lang="en-US" sz="2000" b="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Eur</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2023;178:23-33.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 Y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Dynamic HER2-low status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among patients with triple negative breast cancer (TNBC): The impact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repeat biopsies.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ASCO 2023;Abstract 1005.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Modi 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treatment of physician’s choice (TPC) in patients (pts)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HER2-low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unresectable and/or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survival results of the randomized, phase III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DESTINY-Breast04</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ESMO 2023;Abstract 376O.</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Robson ME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OlympiAD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extended follow-up for overall survival and safety: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Olaparib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chemotherapy treatment of physician’s choice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patients with a germline BRCA mutation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HER2-negative metastatic breast cancer.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Eur</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2023;184:39-47.</a:t>
            </a:r>
          </a:p>
        </p:txBody>
      </p:sp>
    </p:spTree>
    <p:custDataLst>
      <p:tags r:id="rId1"/>
    </p:custDataLst>
    <p:extLst>
      <p:ext uri="{BB962C8B-B14F-4D97-AF65-F5344CB8AC3E}">
        <p14:creationId xmlns:p14="http://schemas.microsoft.com/office/powerpoint/2010/main" val="176578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228758" cy="4124206"/>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Priyanka Sharma, MD (continued)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Khan QJ et al. Randomized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fixed dose capecitabine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compared to standard dose capecitabine in metastatic breast cancer: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X-7/7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2023;Abstract 1007.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Schmid P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Datopotamab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(Dato-</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durvalumab (D) as first-line (1L) treatment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unresectable locally advanced/metastatic triple-negative breast cancer (a/</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mTNBC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results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BEGONIA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phase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/II study. ESMO 2023;Abstract 379MO.</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IE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Patritumab deruxtecan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(HER3-DXd), a human epidermal growth factor receptor 3-directed antibody-drug conjugate, in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previously treated human epidermal growth factor receptor 3-expressing metastatic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multicenter, phase I/II trial. </a:t>
            </a:r>
            <a:b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2023;41(36):5550-60.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Zhang J et al. First-in-human/phase I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HS-20089, a B7-H4 ADC,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advanced solid tumors. ESMO 2023;Abstract 381O. </a:t>
            </a:r>
          </a:p>
        </p:txBody>
      </p:sp>
    </p:spTree>
    <p:custDataLst>
      <p:tags r:id="rId1"/>
    </p:custDataLst>
    <p:extLst>
      <p:ext uri="{BB962C8B-B14F-4D97-AF65-F5344CB8AC3E}">
        <p14:creationId xmlns:p14="http://schemas.microsoft.com/office/powerpoint/2010/main" val="1735300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864234" cy="4677243"/>
          </a:xfrm>
        </p:spPr>
        <p:txBody>
          <a:bodyPr/>
          <a:lstStyle/>
          <a:p>
            <a:pPr marL="98425" indent="0">
              <a:lnSpc>
                <a:spcPct val="100000"/>
              </a:lnSpc>
              <a:spcBef>
                <a:spcPts val="1800"/>
              </a:spcBef>
              <a:spcAft>
                <a:spcPts val="1800"/>
              </a:spcAft>
              <a:buNone/>
            </a:pPr>
            <a:r>
              <a:rPr lang="en-US" sz="2400" dirty="0">
                <a:solidFill>
                  <a:schemeClr val="tx1"/>
                </a:solidFill>
              </a:rPr>
              <a:t>INTRODUCTION: Educating Non-Breast Cancer Specialty Oncologists About HER2-Targeted Therapies – ASCO Genitourinary Cancers Symposium 2024</a:t>
            </a:r>
          </a:p>
          <a:p>
            <a:pPr marL="98425" indent="0">
              <a:lnSpc>
                <a:spcPct val="100000"/>
              </a:lnSpc>
              <a:spcBef>
                <a:spcPts val="1800"/>
              </a:spcBef>
              <a:spcAft>
                <a:spcPts val="1800"/>
              </a:spcAft>
              <a:buNone/>
            </a:pPr>
            <a:r>
              <a:rPr lang="en-US" sz="2400" dirty="0">
                <a:solidFill>
                  <a:schemeClr val="tx1"/>
                </a:solidFill>
              </a:rPr>
              <a:t>MODULE 1: HER2-Positive Breast Cancer — Dr </a:t>
            </a:r>
            <a:r>
              <a:rPr lang="en-US" sz="2400" dirty="0" err="1">
                <a:solidFill>
                  <a:schemeClr val="tx1"/>
                </a:solidFill>
              </a:rPr>
              <a:t>Krop</a:t>
            </a:r>
            <a:endParaRPr lang="en-US" sz="2400" dirty="0">
              <a:solidFill>
                <a:schemeClr val="tx1"/>
              </a:solidFill>
            </a:endParaRPr>
          </a:p>
          <a:p>
            <a:pPr marL="98425" indent="0">
              <a:lnSpc>
                <a:spcPct val="100000"/>
              </a:lnSpc>
              <a:spcBef>
                <a:spcPts val="1800"/>
              </a:spcBef>
              <a:spcAft>
                <a:spcPts val="1800"/>
              </a:spcAft>
              <a:buNone/>
            </a:pPr>
            <a:r>
              <a:rPr lang="en-US" sz="2400" dirty="0">
                <a:solidFill>
                  <a:schemeClr val="tx1"/>
                </a:solidFill>
                <a:latin typeface="+mn-lt"/>
              </a:rPr>
              <a:t>MODULE 2: Triple-Negative Breast Cancer — Dr Sharma</a:t>
            </a:r>
          </a:p>
          <a:p>
            <a:pPr marL="98425" indent="0">
              <a:lnSpc>
                <a:spcPct val="100000"/>
              </a:lnSpc>
              <a:spcBef>
                <a:spcPts val="12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217240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1C02C4-A270-AB3E-C16A-3EE39477B098}"/>
              </a:ext>
            </a:extLst>
          </p:cNvPr>
          <p:cNvSpPr/>
          <p:nvPr/>
        </p:nvSpPr>
        <p:spPr bwMode="auto">
          <a:xfrm>
            <a:off x="839416" y="1340768"/>
            <a:ext cx="10513168" cy="86409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864234" cy="4677243"/>
          </a:xfrm>
        </p:spPr>
        <p:txBody>
          <a:bodyPr/>
          <a:lstStyle/>
          <a:p>
            <a:pPr marL="98425" indent="0">
              <a:lnSpc>
                <a:spcPct val="100000"/>
              </a:lnSpc>
              <a:spcBef>
                <a:spcPts val="1800"/>
              </a:spcBef>
              <a:spcAft>
                <a:spcPts val="1800"/>
              </a:spcAft>
              <a:buNone/>
            </a:pPr>
            <a:r>
              <a:rPr lang="en-US" sz="2400" dirty="0">
                <a:solidFill>
                  <a:schemeClr val="bg1"/>
                </a:solidFill>
              </a:rPr>
              <a:t>INTRODUCTION: Educating Non-Breast Cancer Specialty Oncologists About HER2-Targeted Therapies  – ASCO Genitourinary Cancers Symposium 2024</a:t>
            </a:r>
          </a:p>
          <a:p>
            <a:pPr marL="98425" indent="0">
              <a:lnSpc>
                <a:spcPct val="100000"/>
              </a:lnSpc>
              <a:spcBef>
                <a:spcPts val="1800"/>
              </a:spcBef>
              <a:spcAft>
                <a:spcPts val="1800"/>
              </a:spcAft>
              <a:buNone/>
            </a:pPr>
            <a:r>
              <a:rPr lang="en-US" sz="2400" dirty="0">
                <a:solidFill>
                  <a:schemeClr val="tx1"/>
                </a:solidFill>
              </a:rPr>
              <a:t>MODULE 1: HER2-Positive Breast Cancer — Dr </a:t>
            </a:r>
            <a:r>
              <a:rPr lang="en-US" sz="2400" dirty="0" err="1">
                <a:solidFill>
                  <a:schemeClr val="tx1"/>
                </a:solidFill>
              </a:rPr>
              <a:t>Krop</a:t>
            </a:r>
            <a:endParaRPr lang="en-US" sz="2400" dirty="0">
              <a:solidFill>
                <a:schemeClr val="tx1"/>
              </a:solidFill>
            </a:endParaRPr>
          </a:p>
          <a:p>
            <a:pPr marL="98425" indent="0">
              <a:lnSpc>
                <a:spcPct val="100000"/>
              </a:lnSpc>
              <a:spcBef>
                <a:spcPts val="1800"/>
              </a:spcBef>
              <a:spcAft>
                <a:spcPts val="1800"/>
              </a:spcAft>
              <a:buNone/>
            </a:pPr>
            <a:r>
              <a:rPr lang="en-US" sz="2400" dirty="0">
                <a:solidFill>
                  <a:schemeClr val="tx1"/>
                </a:solidFill>
                <a:latin typeface="+mn-lt"/>
              </a:rPr>
              <a:t>MODULE 2: Triple-Negative Breast Cancer — Dr Sharma</a:t>
            </a:r>
          </a:p>
          <a:p>
            <a:pPr marL="98425" indent="0">
              <a:lnSpc>
                <a:spcPct val="100000"/>
              </a:lnSpc>
              <a:spcBef>
                <a:spcPts val="12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2593193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a:t>
            </a:r>
            <a:br>
              <a:rPr lang="en-US" sz="3600" dirty="0"/>
            </a:br>
            <a:r>
              <a:rPr lang="en-US" sz="3600" dirty="0"/>
              <a:t>Management of Urothelial Bladder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580318"/>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Evan Y Yu,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88364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7915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26, 2024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0" y="1828800"/>
            <a:ext cx="12192000" cy="88058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 Symposium Series Held in Conjunction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2024 ASCO Genitourinary Cancers Symposium</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52400" y="44275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Milowsky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FASCO</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H O'Donnell,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Jonathan E Rosenberg,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Arlene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Siefker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-Radtke, MD</a:t>
            </a:r>
          </a:p>
        </p:txBody>
      </p:sp>
    </p:spTree>
    <p:custDataLst>
      <p:tags r:id="rId1"/>
    </p:custDataLst>
    <p:extLst>
      <p:ext uri="{BB962C8B-B14F-4D97-AF65-F5344CB8AC3E}">
        <p14:creationId xmlns:p14="http://schemas.microsoft.com/office/powerpoint/2010/main" val="268126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headphones&#10;&#10;Description automatically generated">
            <a:extLst>
              <a:ext uri="{FF2B5EF4-FFF2-40B4-BE49-F238E27FC236}">
                <a16:creationId xmlns:a16="http://schemas.microsoft.com/office/drawing/2014/main" id="{E423A43B-154E-8906-421C-4A895D151C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1189" y="2458748"/>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801340"/>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Perspectives from the breast cancer experience: Identification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and management of T-DXd-associated side effects  </a:t>
            </a:r>
          </a:p>
        </p:txBody>
      </p:sp>
      <p:sp>
        <p:nvSpPr>
          <p:cNvPr id="15" name="TextBox 14">
            <a:extLst>
              <a:ext uri="{FF2B5EF4-FFF2-40B4-BE49-F238E27FC236}">
                <a16:creationId xmlns:a16="http://schemas.microsoft.com/office/drawing/2014/main" id="{D34DC091-47EE-597A-C700-F6D706C3E090}"/>
              </a:ext>
            </a:extLst>
          </p:cNvPr>
          <p:cNvSpPr txBox="1"/>
          <p:nvPr/>
        </p:nvSpPr>
        <p:spPr>
          <a:xfrm>
            <a:off x="6398594" y="4862416"/>
            <a:ext cx="317474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Priyanka Sharma, MD</a:t>
            </a:r>
          </a:p>
        </p:txBody>
      </p:sp>
      <p:sp>
        <p:nvSpPr>
          <p:cNvPr id="7" name="TextBox 6">
            <a:extLst>
              <a:ext uri="{FF2B5EF4-FFF2-40B4-BE49-F238E27FC236}">
                <a16:creationId xmlns:a16="http://schemas.microsoft.com/office/drawing/2014/main" id="{24D63962-8DD4-0283-9426-782556FAF356}"/>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8" name="Picture 7">
            <a:extLst>
              <a:ext uri="{FF2B5EF4-FFF2-40B4-BE49-F238E27FC236}">
                <a16:creationId xmlns:a16="http://schemas.microsoft.com/office/drawing/2014/main" id="{E5324E31-0594-F7A0-9F7A-53B63D6B5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pic>
        <p:nvPicPr>
          <p:cNvPr id="4" name="Picture 3" descr="A person wearing a headset&#10;&#10;Description automatically generated">
            <a:extLst>
              <a:ext uri="{FF2B5EF4-FFF2-40B4-BE49-F238E27FC236}">
                <a16:creationId xmlns:a16="http://schemas.microsoft.com/office/drawing/2014/main" id="{4E7636F2-AF78-ED39-47B8-ACD8FDE9C918}"/>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6841188" y="2457043"/>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7668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1C02C4-A270-AB3E-C16A-3EE39477B098}"/>
              </a:ext>
            </a:extLst>
          </p:cNvPr>
          <p:cNvSpPr/>
          <p:nvPr/>
        </p:nvSpPr>
        <p:spPr bwMode="auto">
          <a:xfrm>
            <a:off x="839416" y="2492896"/>
            <a:ext cx="1051316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864234" cy="4677243"/>
          </a:xfrm>
        </p:spPr>
        <p:txBody>
          <a:bodyPr/>
          <a:lstStyle/>
          <a:p>
            <a:pPr marL="98425" indent="0">
              <a:lnSpc>
                <a:spcPct val="100000"/>
              </a:lnSpc>
              <a:spcBef>
                <a:spcPts val="1800"/>
              </a:spcBef>
              <a:spcAft>
                <a:spcPts val="1800"/>
              </a:spcAft>
              <a:buNone/>
            </a:pPr>
            <a:r>
              <a:rPr lang="en-US" sz="2400" dirty="0">
                <a:solidFill>
                  <a:schemeClr val="tx1"/>
                </a:solidFill>
              </a:rPr>
              <a:t>INTRODUCTION: Educating Non-Breast Cancer Specialty Oncologists About HER2-Targeted Therapies – ASCO Genitourinary Cancers Symposium 2024</a:t>
            </a:r>
          </a:p>
          <a:p>
            <a:pPr marL="98425" indent="0">
              <a:lnSpc>
                <a:spcPct val="100000"/>
              </a:lnSpc>
              <a:spcBef>
                <a:spcPts val="1800"/>
              </a:spcBef>
              <a:spcAft>
                <a:spcPts val="1800"/>
              </a:spcAft>
              <a:buNone/>
            </a:pPr>
            <a:r>
              <a:rPr lang="en-US" sz="2400" dirty="0">
                <a:solidFill>
                  <a:schemeClr val="bg1"/>
                </a:solidFill>
              </a:rPr>
              <a:t>MODULE 1: HER2-Positive Breast Cancer — Dr </a:t>
            </a:r>
            <a:r>
              <a:rPr lang="en-US" sz="2400" dirty="0" err="1">
                <a:solidFill>
                  <a:schemeClr val="bg1"/>
                </a:solidFill>
              </a:rPr>
              <a:t>Krop</a:t>
            </a:r>
            <a:endParaRPr lang="en-US" sz="2400" dirty="0">
              <a:solidFill>
                <a:schemeClr val="bg1"/>
              </a:solidFill>
            </a:endParaRPr>
          </a:p>
          <a:p>
            <a:pPr marL="98425" indent="0">
              <a:lnSpc>
                <a:spcPct val="100000"/>
              </a:lnSpc>
              <a:spcBef>
                <a:spcPts val="1800"/>
              </a:spcBef>
              <a:spcAft>
                <a:spcPts val="1800"/>
              </a:spcAft>
              <a:buNone/>
            </a:pPr>
            <a:r>
              <a:rPr lang="en-US" sz="2400" dirty="0">
                <a:solidFill>
                  <a:schemeClr val="tx1"/>
                </a:solidFill>
                <a:latin typeface="+mn-lt"/>
              </a:rPr>
              <a:t>MODULE 2: Triple-Negative Breast Cancer — Dr Sharma</a:t>
            </a:r>
          </a:p>
          <a:p>
            <a:pPr marL="98425" indent="0">
              <a:lnSpc>
                <a:spcPct val="100000"/>
              </a:lnSpc>
              <a:spcBef>
                <a:spcPts val="12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793598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a:solidFill>
                  <a:srgbClr val="0432FF"/>
                </a:solidFill>
                <a:latin typeface="Calibri" panose="020F0502020204030204" pitchFamily="34" charset="0"/>
                <a:cs typeface="Calibri" panose="020F0502020204030204" pitchFamily="34" charset="0"/>
              </a:rPr>
              <a:t>D</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e-escalation of Perioperative </a:t>
            </a:r>
            <a:r>
              <a:rPr lang="en-US" sz="3200" dirty="0">
                <a:solidFill>
                  <a:srgbClr val="0432FF"/>
                </a:solidFill>
                <a:latin typeface="Calibri" panose="020F0502020204030204" pitchFamily="34" charset="0"/>
                <a:cs typeface="Calibri" panose="020F0502020204030204" pitchFamily="34" charset="0"/>
              </a:rPr>
              <a:t>T</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reatment</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412776"/>
            <a:ext cx="10876830" cy="2785378"/>
          </a:xfrm>
          <a:prstGeom prst="rect">
            <a:avLst/>
          </a:prstGeom>
          <a:noFill/>
        </p:spPr>
        <p:txBody>
          <a:bodyPr wrap="square">
            <a:spAutoFit/>
          </a:bodyPr>
          <a:lstStyle/>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HER2-Positive Breast Cancer</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paclitaxel and trastuzumab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node-negative, HER2-positive breast cancer: Final 10-year analysis of the open-label, single-arm, phase 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APT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2023;24(3):273-85.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Cortes J et al. 3-year invasive disease-free survival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iDFS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of the strategy-based, randomized phase II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PHERGain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evaluating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chemotherapy (CT) de-escalation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human epidermal growth factor receptor 2-positive (HER2[+]) early breast cancer (EBC). ASCO 2023;Abstract LBA506.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05831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1343471" y="3013145"/>
            <a:ext cx="9721080" cy="2504087"/>
          </a:xfrm>
          <a:prstGeom prst="rect">
            <a:avLst/>
          </a:prstGeom>
          <a:noFill/>
          <a:ln w="12700">
            <a:no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What adjuvant treatment do you think a medical </a:t>
            </a:r>
            <a:r>
              <a:rPr lang="en-US" sz="3200" i="1" kern="0" dirty="0">
                <a:solidFill>
                  <a:srgbClr val="002060"/>
                </a:solidFill>
              </a:rPr>
              <a:t>oncologist </a:t>
            </a: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would prefer to receive for a </a:t>
            </a:r>
            <a:r>
              <a:rPr kumimoji="0" lang="en-US" sz="3200" b="1" i="1" u="none" strike="noStrike" kern="0" cap="none" spc="0" normalizeH="0" baseline="0" noProof="0" dirty="0" err="1">
                <a:ln>
                  <a:noFill/>
                </a:ln>
                <a:solidFill>
                  <a:srgbClr val="002060"/>
                </a:solidFill>
                <a:effectLst/>
                <a:uLnTx/>
                <a:uFillTx/>
                <a:latin typeface="Calibri" charset="0"/>
                <a:ea typeface="MS PGothic" pitchFamily="34" charset="-128"/>
              </a:rPr>
              <a:t>subcentimeter</a:t>
            </a: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 </a:t>
            </a:r>
            <a:r>
              <a:rPr lang="en-US" sz="3200" i="1" kern="0" dirty="0">
                <a:solidFill>
                  <a:srgbClr val="002060"/>
                </a:solidFill>
              </a:rPr>
              <a:t>node-negative</a:t>
            </a: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 HER2-positive breast cancer?  </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473042"/>
            <a:ext cx="12192000" cy="2201885"/>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March 22, 2024 — </a:t>
            </a:r>
            <a:r>
              <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0" marR="0" lvl="0" indent="0" algn="ctr" defTabSz="914400" rtl="0" eaLnBrk="0" fontAlgn="base" latinLnBrk="0" hangingPunct="0">
              <a:lnSpc>
                <a:spcPts val="2000"/>
              </a:lnSpc>
              <a:spcBef>
                <a:spcPct val="0"/>
              </a:spcBef>
              <a:spcAft>
                <a:spcPct val="0"/>
              </a:spcAft>
              <a:buClrTx/>
              <a:buSzTx/>
              <a:buFontTx/>
              <a:buNone/>
              <a:tabLst/>
              <a:defRPr/>
            </a:pPr>
            <a:endParaRPr lang="en-US" kern="0" dirty="0">
              <a:solidFill>
                <a:srgbClr val="0432FF"/>
              </a:solidFill>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endParaRPr lang="en-US" kern="0" dirty="0">
              <a:solidFill>
                <a:srgbClr val="F28C0F"/>
              </a:solidFill>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28C0F"/>
                </a:solidFill>
                <a:effectLst/>
                <a:uLnTx/>
                <a:uFillTx/>
                <a:latin typeface="Calibri" charset="0"/>
                <a:ea typeface="MS PGothic" pitchFamily="34" charset="-128"/>
              </a:rPr>
              <a:t>Keynote Session Special Feature: Clinicians with Cancer</a:t>
            </a: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rPr>
              <a:t> </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 </a:t>
            </a:r>
          </a:p>
        </p:txBody>
      </p:sp>
      <p:sp>
        <p:nvSpPr>
          <p:cNvPr id="10" name="TextBox 9">
            <a:extLst>
              <a:ext uri="{FF2B5EF4-FFF2-40B4-BE49-F238E27FC236}">
                <a16:creationId xmlns:a16="http://schemas.microsoft.com/office/drawing/2014/main" id="{821341C0-2D18-9D36-A135-1298798E330C}"/>
              </a:ext>
            </a:extLst>
          </p:cNvPr>
          <p:cNvSpPr txBox="1"/>
          <p:nvPr/>
        </p:nvSpPr>
        <p:spPr>
          <a:xfrm>
            <a:off x="553020" y="332656"/>
            <a:ext cx="11301983" cy="875612"/>
          </a:xfrm>
          <a:prstGeom prst="rect">
            <a:avLst/>
          </a:prstGeom>
          <a:solidFill>
            <a:srgbClr val="037DBF"/>
          </a:solidFill>
          <a:ln w="19050">
            <a:solidFill>
              <a:srgbClr val="002060"/>
            </a:solidFill>
          </a:ln>
        </p:spPr>
        <p:txBody>
          <a:bodyPr wrap="square" lIns="365760"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Third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Tree>
    <p:custDataLst>
      <p:tags r:id="rId1"/>
    </p:custDataLst>
    <p:extLst>
      <p:ext uri="{BB962C8B-B14F-4D97-AF65-F5344CB8AC3E}">
        <p14:creationId xmlns:p14="http://schemas.microsoft.com/office/powerpoint/2010/main" val="39144444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4" y="1608194"/>
            <a:ext cx="593105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Ian E </a:t>
            </a:r>
            <a:r>
              <a:rPr kumimoji="0" lang="en-US" sz="1600" b="1" i="0" u="none" strike="noStrike" kern="1200" cap="none" spc="0" normalizeH="0" baseline="0" noProof="0" dirty="0" err="1">
                <a:ln>
                  <a:noFill/>
                </a:ln>
                <a:solidFill>
                  <a:srgbClr val="000000"/>
                </a:solidFill>
                <a:effectLst/>
                <a:uLnTx/>
                <a:uFillTx/>
                <a:latin typeface="Calibri"/>
                <a:ea typeface="MS PGothic" charset="0"/>
              </a:rPr>
              <a:t>Krop</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Cancer Center Director for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Clinical Trials Office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Yale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60819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192344" y="160819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176" y="1608194"/>
            <a:ext cx="1443490" cy="1443490"/>
          </a:xfrm>
          <a:prstGeom prst="rect">
            <a:avLst/>
          </a:prstGeom>
        </p:spPr>
      </p:pic>
      <p:sp>
        <p:nvSpPr>
          <p:cNvPr id="9" name="Text Box 7">
            <a:extLst>
              <a:ext uri="{FF2B5EF4-FFF2-40B4-BE49-F238E27FC236}">
                <a16:creationId xmlns:a16="http://schemas.microsoft.com/office/drawing/2014/main" id="{49AFF456-FAD7-BC4D-8309-A0B03186BBDE}"/>
              </a:ext>
            </a:extLst>
          </p:cNvPr>
          <p:cNvSpPr txBox="1">
            <a:spLocks noChangeArrowheads="1"/>
          </p:cNvSpPr>
          <p:nvPr/>
        </p:nvSpPr>
        <p:spPr bwMode="auto">
          <a:xfrm>
            <a:off x="1991544" y="4106807"/>
            <a:ext cx="547260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Priyanka Sharma,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Frank B Tyler Professor in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Medical Oncology, Department of Internal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Co-Program Leader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Drug Discovery, Delivery and Experimental Therapeutics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Kansas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Westwood, Kansas</a:t>
            </a:r>
          </a:p>
        </p:txBody>
      </p:sp>
      <p:pic>
        <p:nvPicPr>
          <p:cNvPr id="10" name="Picture 9">
            <a:extLst>
              <a:ext uri="{FF2B5EF4-FFF2-40B4-BE49-F238E27FC236}">
                <a16:creationId xmlns:a16="http://schemas.microsoft.com/office/drawing/2014/main" id="{42B1D383-0873-0145-A56B-89C9C51DC5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4106807"/>
            <a:ext cx="1443490" cy="1443490"/>
          </a:xfrm>
          <a:prstGeom prst="rect">
            <a:avLst/>
          </a:prstGeom>
        </p:spPr>
      </p:pic>
    </p:spTree>
    <p:extLst>
      <p:ext uri="{BB962C8B-B14F-4D97-AF65-F5344CB8AC3E}">
        <p14:creationId xmlns:p14="http://schemas.microsoft.com/office/powerpoint/2010/main" val="994593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25DB-7B22-439A-8E2D-F40010F4CF51}"/>
              </a:ext>
            </a:extLst>
          </p:cNvPr>
          <p:cNvSpPr>
            <a:spLocks noGrp="1"/>
          </p:cNvSpPr>
          <p:nvPr>
            <p:ph type="title"/>
          </p:nvPr>
        </p:nvSpPr>
        <p:spPr>
          <a:xfrm>
            <a:off x="637953" y="365125"/>
            <a:ext cx="11047228" cy="1325563"/>
          </a:xfrm>
        </p:spPr>
        <p:txBody>
          <a:bodyPr/>
          <a:lstStyle/>
          <a:p>
            <a:r>
              <a:rPr lang="en-US" dirty="0">
                <a:solidFill>
                  <a:srgbClr val="002060"/>
                </a:solidFill>
              </a:rPr>
              <a:t>The era of personalized medicine in HER2+ EBC</a:t>
            </a:r>
          </a:p>
        </p:txBody>
      </p:sp>
      <p:sp>
        <p:nvSpPr>
          <p:cNvPr id="5" name="Content Placeholder 4"/>
          <p:cNvSpPr>
            <a:spLocks noGrp="1"/>
          </p:cNvSpPr>
          <p:nvPr>
            <p:ph idx="1"/>
          </p:nvPr>
        </p:nvSpPr>
        <p:spPr>
          <a:xfrm>
            <a:off x="838200" y="2091445"/>
            <a:ext cx="10515600" cy="4351338"/>
          </a:xfrm>
        </p:spPr>
        <p:txBody>
          <a:bodyPr>
            <a:normAutofit/>
          </a:bodyPr>
          <a:lstStyle/>
          <a:p>
            <a:r>
              <a:rPr lang="en-US" sz="3200" dirty="0"/>
              <a:t>The favorable outcomes of HER2+ breast cancers provide opportunity to:</a:t>
            </a:r>
          </a:p>
          <a:p>
            <a:endParaRPr lang="en-US" dirty="0"/>
          </a:p>
          <a:p>
            <a:pPr lvl="1"/>
            <a:r>
              <a:rPr lang="en-US" sz="2800" dirty="0"/>
              <a:t>De-escalate therapy for lower risk patients to reduce the toxicities of treatment</a:t>
            </a:r>
          </a:p>
          <a:p>
            <a:pPr lvl="1"/>
            <a:endParaRPr lang="en-US" sz="2800" dirty="0"/>
          </a:p>
          <a:p>
            <a:pPr lvl="1"/>
            <a:r>
              <a:rPr lang="en-US" sz="2800" dirty="0"/>
              <a:t>Escalate therapy for minority of patients who are risk for recurrence despite maximal current management</a:t>
            </a:r>
          </a:p>
          <a:p>
            <a:pPr marL="457200" lvl="1" indent="0">
              <a:buNone/>
            </a:pPr>
            <a:endParaRPr lang="en-US" sz="2363" dirty="0"/>
          </a:p>
        </p:txBody>
      </p:sp>
      <p:sp>
        <p:nvSpPr>
          <p:cNvPr id="3" name="TextBox 2">
            <a:extLst>
              <a:ext uri="{FF2B5EF4-FFF2-40B4-BE49-F238E27FC236}">
                <a16:creationId xmlns:a16="http://schemas.microsoft.com/office/drawing/2014/main" id="{03391B44-7911-0C75-7BCD-FFA1972372AE}"/>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339764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a:solidFill>
                  <a:srgbClr val="002060"/>
                </a:solidFill>
              </a:rPr>
              <a:t>APT: Conclusions</a:t>
            </a:r>
          </a:p>
        </p:txBody>
      </p:sp>
      <p:sp>
        <p:nvSpPr>
          <p:cNvPr id="5" name="Content Placeholder 4"/>
          <p:cNvSpPr>
            <a:spLocks noGrp="1"/>
          </p:cNvSpPr>
          <p:nvPr>
            <p:ph idx="1"/>
          </p:nvPr>
        </p:nvSpPr>
        <p:spPr>
          <a:xfrm>
            <a:off x="609600" y="1417637"/>
            <a:ext cx="10972800" cy="4892034"/>
          </a:xfrm>
        </p:spPr>
        <p:txBody>
          <a:bodyPr/>
          <a:lstStyle/>
          <a:p>
            <a:pPr marL="217004" indent="-217004" defTabSz="289339">
              <a:spcBef>
                <a:spcPts val="1139"/>
              </a:spcBef>
              <a:spcAft>
                <a:spcPts val="1139"/>
              </a:spcAft>
              <a:buFont typeface="Arial"/>
              <a:buChar char="•"/>
              <a:defRPr/>
            </a:pPr>
            <a:r>
              <a:rPr lang="en-US" sz="2400" kern="0" dirty="0">
                <a:solidFill>
                  <a:sysClr val="windowText" lastClr="000000"/>
                </a:solidFill>
                <a:latin typeface="Arial" pitchFamily="34" charset="0"/>
                <a:ea typeface="ＭＳ Ｐゴシック"/>
                <a:cs typeface="Arial" pitchFamily="34" charset="0"/>
              </a:rPr>
              <a:t>Paclitaxel and trastuzumab (TH) is associated with excellent outcomes and is a standard of care for patients with stage I HER2+ breast cancer</a:t>
            </a:r>
          </a:p>
          <a:p>
            <a:pPr marL="470176" lvl="1" indent="-180837" defTabSz="289339">
              <a:spcBef>
                <a:spcPts val="1139"/>
              </a:spcBef>
              <a:spcAft>
                <a:spcPts val="1139"/>
              </a:spcAft>
              <a:buFont typeface="Arial"/>
              <a:buChar char="–"/>
              <a:defRPr/>
            </a:pPr>
            <a:r>
              <a:rPr lang="en-US" sz="1800" kern="0" dirty="0">
                <a:solidFill>
                  <a:sysClr val="windowText" lastClr="000000"/>
                </a:solidFill>
                <a:latin typeface="Arial" pitchFamily="34" charset="0"/>
                <a:ea typeface="ＭＳ Ｐゴシック"/>
                <a:cs typeface="Arial" pitchFamily="34" charset="0"/>
              </a:rPr>
              <a:t>Favorable outcomes for both ER+ and ER- HER2+ cancers and for T1C cancers</a:t>
            </a:r>
          </a:p>
          <a:p>
            <a:pPr marL="470176" lvl="1" indent="-180837" defTabSz="289339">
              <a:spcBef>
                <a:spcPts val="1139"/>
              </a:spcBef>
              <a:spcAft>
                <a:spcPts val="1139"/>
              </a:spcAft>
              <a:buFont typeface="Arial"/>
              <a:buChar char="–"/>
              <a:defRPr/>
            </a:pPr>
            <a:r>
              <a:rPr lang="en-US" sz="1800" kern="0" dirty="0">
                <a:solidFill>
                  <a:sysClr val="windowText" lastClr="000000"/>
                </a:solidFill>
                <a:latin typeface="Arial" pitchFamily="34" charset="0"/>
                <a:ea typeface="ＭＳ Ｐゴシック"/>
                <a:cs typeface="Arial" pitchFamily="34" charset="0"/>
              </a:rPr>
              <a:t>Not all patients require adjuvant trastuzumab-based chemotherapy (particularly T1aN0)</a:t>
            </a:r>
          </a:p>
          <a:p>
            <a:pPr marL="470176" lvl="1" indent="-180837" defTabSz="289339">
              <a:spcBef>
                <a:spcPts val="1139"/>
              </a:spcBef>
              <a:spcAft>
                <a:spcPts val="1139"/>
              </a:spcAft>
              <a:buFont typeface="Arial"/>
              <a:buChar char="–"/>
              <a:defRPr/>
            </a:pPr>
            <a:endParaRPr lang="en-US" sz="1800" dirty="0"/>
          </a:p>
          <a:p>
            <a:r>
              <a:rPr lang="en-US" sz="2400" dirty="0"/>
              <a:t>Is there a role for T-DM1 in stage I pts?</a:t>
            </a:r>
            <a:endParaRPr lang="en-US" sz="2400" dirty="0">
              <a:effectLst/>
            </a:endParaRPr>
          </a:p>
        </p:txBody>
      </p:sp>
      <p:sp>
        <p:nvSpPr>
          <p:cNvPr id="2" name="TextBox 1">
            <a:extLst>
              <a:ext uri="{FF2B5EF4-FFF2-40B4-BE49-F238E27FC236}">
                <a16:creationId xmlns:a16="http://schemas.microsoft.com/office/drawing/2014/main" id="{E80FD4C2-2A3B-AC1F-3192-0A6AC55F5687}"/>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3475955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a:latin typeface="+mn-lt"/>
              </a:rPr>
              <a:t>Dr. JAVIER CORTÉS MD PhD</a:t>
            </a:r>
          </a:p>
        </p:txBody>
      </p:sp>
      <p:pic>
        <p:nvPicPr>
          <p:cNvPr id="5" name="Picture 1">
            <a:extLst>
              <a:ext uri="{FF2B5EF4-FFF2-40B4-BE49-F238E27FC236}">
                <a16:creationId xmlns:a16="http://schemas.microsoft.com/office/drawing/2014/main" id="{8CBDF1D8-FF8D-267C-B842-B97D85000452}"/>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 name="52 CuadroTexto">
            <a:extLst>
              <a:ext uri="{FF2B5EF4-FFF2-40B4-BE49-F238E27FC236}">
                <a16:creationId xmlns:a16="http://schemas.microsoft.com/office/drawing/2014/main" id="{36EF7AC1-72E3-C95B-4928-A6319199AA74}"/>
              </a:ext>
            </a:extLst>
          </p:cNvPr>
          <p:cNvSpPr txBox="1"/>
          <p:nvPr/>
        </p:nvSpPr>
        <p:spPr>
          <a:xfrm>
            <a:off x="2648658" y="1017294"/>
            <a:ext cx="942886"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GROUP A</a:t>
            </a:r>
          </a:p>
        </p:txBody>
      </p:sp>
      <p:sp>
        <p:nvSpPr>
          <p:cNvPr id="484" name="52 CuadroTexto">
            <a:extLst>
              <a:ext uri="{FF2B5EF4-FFF2-40B4-BE49-F238E27FC236}">
                <a16:creationId xmlns:a16="http://schemas.microsoft.com/office/drawing/2014/main" id="{643C6A7E-D809-20FE-EB4A-4CBE52177B41}"/>
              </a:ext>
            </a:extLst>
          </p:cNvPr>
          <p:cNvSpPr txBox="1"/>
          <p:nvPr/>
        </p:nvSpPr>
        <p:spPr>
          <a:xfrm>
            <a:off x="2598334" y="3308065"/>
            <a:ext cx="977328"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GROUP B</a:t>
            </a:r>
          </a:p>
        </p:txBody>
      </p:sp>
      <p:sp>
        <p:nvSpPr>
          <p:cNvPr id="485" name="Rectángulo redondeado 35">
            <a:extLst>
              <a:ext uri="{FF2B5EF4-FFF2-40B4-BE49-F238E27FC236}">
                <a16:creationId xmlns:a16="http://schemas.microsoft.com/office/drawing/2014/main" id="{CBA05340-11A9-6CA0-2A22-9506BC7E95FF}"/>
              </a:ext>
            </a:extLst>
          </p:cNvPr>
          <p:cNvSpPr/>
          <p:nvPr/>
        </p:nvSpPr>
        <p:spPr>
          <a:xfrm>
            <a:off x="2453958" y="4324266"/>
            <a:ext cx="1178513" cy="397141"/>
          </a:xfrm>
          <a:prstGeom prst="roundRect">
            <a:avLst/>
          </a:prstGeom>
          <a:solidFill>
            <a:sysClr val="window" lastClr="FFFFFF"/>
          </a:solidFill>
          <a:ln w="9525" cap="flat" cmpd="sng" algn="ctr">
            <a:solidFill>
              <a:srgbClr val="C00000"/>
            </a:solidFill>
            <a:prstDash val="dash"/>
          </a:ln>
          <a:effectLst/>
        </p:spPr>
        <p:txBody>
          <a:bodyPr lIns="68570" tIns="34289" rIns="68570" bIns="34289" rtlCol="0" anchor="ctr"/>
          <a:lstStyle/>
          <a:p>
            <a:pPr marL="7938"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w="9525" cmpd="sng">
                  <a:noFill/>
                </a:ln>
                <a:solidFill>
                  <a:srgbClr val="C00000"/>
                </a:solidFill>
                <a:effectLst/>
                <a:uLnTx/>
                <a:uFillTx/>
                <a:latin typeface="Arial" panose="020B0604020202020204"/>
                <a:ea typeface="MS PGothic" pitchFamily="34" charset="-128"/>
                <a:cs typeface="Arial" panose="020B0604020202020204" pitchFamily="34" charset="0"/>
              </a:rPr>
              <a:t>Tissue/blood samples</a:t>
            </a:r>
          </a:p>
        </p:txBody>
      </p:sp>
      <p:sp>
        <p:nvSpPr>
          <p:cNvPr id="486" name="Rectángulo redondeado 35">
            <a:extLst>
              <a:ext uri="{FF2B5EF4-FFF2-40B4-BE49-F238E27FC236}">
                <a16:creationId xmlns:a16="http://schemas.microsoft.com/office/drawing/2014/main" id="{6A279E27-C0EE-930B-7F75-3FC9C1588DE8}"/>
              </a:ext>
            </a:extLst>
          </p:cNvPr>
          <p:cNvSpPr/>
          <p:nvPr/>
        </p:nvSpPr>
        <p:spPr>
          <a:xfrm>
            <a:off x="4676898" y="4335248"/>
            <a:ext cx="1178513" cy="375176"/>
          </a:xfrm>
          <a:prstGeom prst="roundRect">
            <a:avLst/>
          </a:prstGeom>
          <a:solidFill>
            <a:sysClr val="window" lastClr="FFFFFF"/>
          </a:solidFill>
          <a:ln w="9525" cap="flat" cmpd="sng" algn="ctr">
            <a:solidFill>
              <a:srgbClr val="C00000"/>
            </a:solidFill>
            <a:prstDash val="dash"/>
          </a:ln>
          <a:effectLst/>
        </p:spPr>
        <p:txBody>
          <a:bodyPr lIns="68570" tIns="34289" rIns="68570" bIns="34289" rtlCol="0" anchor="ctr"/>
          <a:lstStyle/>
          <a:p>
            <a:pPr marL="7938"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w="9525" cmpd="sng">
                  <a:noFill/>
                </a:ln>
                <a:solidFill>
                  <a:srgbClr val="C00000"/>
                </a:solidFill>
                <a:effectLst/>
                <a:uLnTx/>
                <a:uFillTx/>
                <a:latin typeface="Arial" panose="020B0604020202020204"/>
                <a:ea typeface="MS PGothic" pitchFamily="34" charset="-128"/>
                <a:cs typeface="Arial" panose="020B0604020202020204" pitchFamily="34" charset="0"/>
              </a:rPr>
              <a:t>Tissue/blood samples</a:t>
            </a:r>
          </a:p>
        </p:txBody>
      </p:sp>
      <p:sp>
        <p:nvSpPr>
          <p:cNvPr id="487" name="Rectángulo redondeado 35">
            <a:extLst>
              <a:ext uri="{FF2B5EF4-FFF2-40B4-BE49-F238E27FC236}">
                <a16:creationId xmlns:a16="http://schemas.microsoft.com/office/drawing/2014/main" id="{2DD86DA1-6EF5-39D4-CA74-90879B8A11BE}"/>
              </a:ext>
            </a:extLst>
          </p:cNvPr>
          <p:cNvSpPr/>
          <p:nvPr/>
        </p:nvSpPr>
        <p:spPr>
          <a:xfrm>
            <a:off x="7632976" y="4329474"/>
            <a:ext cx="1178513" cy="386724"/>
          </a:xfrm>
          <a:prstGeom prst="roundRect">
            <a:avLst/>
          </a:prstGeom>
          <a:solidFill>
            <a:sysClr val="window" lastClr="FFFFFF"/>
          </a:solidFill>
          <a:ln w="9525" cap="flat" cmpd="sng" algn="ctr">
            <a:solidFill>
              <a:srgbClr val="C00000"/>
            </a:solidFill>
            <a:prstDash val="dash"/>
          </a:ln>
          <a:effectLst/>
        </p:spPr>
        <p:txBody>
          <a:bodyPr lIns="68570" tIns="34289" rIns="68570" bIns="34289" rtlCol="0" anchor="ctr"/>
          <a:lstStyle/>
          <a:p>
            <a:pPr marL="7938"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w="9525" cmpd="sng">
                  <a:noFill/>
                </a:ln>
                <a:solidFill>
                  <a:srgbClr val="C00000"/>
                </a:solidFill>
                <a:effectLst/>
                <a:uLnTx/>
                <a:uFillTx/>
                <a:latin typeface="Arial" panose="020B0604020202020204"/>
                <a:ea typeface="MS PGothic" pitchFamily="34" charset="-128"/>
                <a:cs typeface="Arial" panose="020B0604020202020204" pitchFamily="34" charset="0"/>
              </a:rPr>
              <a:t>Tissue/blood samples</a:t>
            </a:r>
          </a:p>
        </p:txBody>
      </p:sp>
      <p:sp>
        <p:nvSpPr>
          <p:cNvPr id="489" name="Rectángulo redondeado 35">
            <a:extLst>
              <a:ext uri="{FF2B5EF4-FFF2-40B4-BE49-F238E27FC236}">
                <a16:creationId xmlns:a16="http://schemas.microsoft.com/office/drawing/2014/main" id="{93360693-5BB6-24C8-68A6-61BF725F575B}"/>
              </a:ext>
            </a:extLst>
          </p:cNvPr>
          <p:cNvSpPr/>
          <p:nvPr/>
        </p:nvSpPr>
        <p:spPr>
          <a:xfrm>
            <a:off x="3900527" y="715717"/>
            <a:ext cx="2300592" cy="316348"/>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2 (6 weeks)</a:t>
            </a:r>
          </a:p>
        </p:txBody>
      </p:sp>
      <p:sp>
        <p:nvSpPr>
          <p:cNvPr id="490" name="Rectángulo redondeado 35">
            <a:extLst>
              <a:ext uri="{FF2B5EF4-FFF2-40B4-BE49-F238E27FC236}">
                <a16:creationId xmlns:a16="http://schemas.microsoft.com/office/drawing/2014/main" id="{0BE78F40-F022-CC7D-D440-9263B389EE53}"/>
              </a:ext>
            </a:extLst>
          </p:cNvPr>
          <p:cNvSpPr/>
          <p:nvPr/>
        </p:nvSpPr>
        <p:spPr>
          <a:xfrm>
            <a:off x="7144369" y="721498"/>
            <a:ext cx="1747135" cy="305567"/>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6 or 8</a:t>
            </a:r>
          </a:p>
        </p:txBody>
      </p:sp>
      <p:sp>
        <p:nvSpPr>
          <p:cNvPr id="492" name="Rectángulo redondeado 64">
            <a:extLst>
              <a:ext uri="{FF2B5EF4-FFF2-40B4-BE49-F238E27FC236}">
                <a16:creationId xmlns:a16="http://schemas.microsoft.com/office/drawing/2014/main" id="{50A89CDD-D75C-8E87-783B-8F40F92B7DE0}"/>
              </a:ext>
            </a:extLst>
          </p:cNvPr>
          <p:cNvSpPr/>
          <p:nvPr/>
        </p:nvSpPr>
        <p:spPr>
          <a:xfrm>
            <a:off x="5464025" y="2534975"/>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Response</a:t>
            </a:r>
            <a:endParaRPr kumimoji="0" lang="en-US" sz="1200" b="0" i="0" u="none" strike="noStrike" kern="0" cap="none" spc="0" normalizeH="0" baseline="3000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493" name="Rectángulo redondeado 36">
            <a:extLst>
              <a:ext uri="{FF2B5EF4-FFF2-40B4-BE49-F238E27FC236}">
                <a16:creationId xmlns:a16="http://schemas.microsoft.com/office/drawing/2014/main" id="{EC98B11F-7494-0862-D105-A6D8AE24A25C}"/>
              </a:ext>
            </a:extLst>
          </p:cNvPr>
          <p:cNvSpPr/>
          <p:nvPr/>
        </p:nvSpPr>
        <p:spPr>
          <a:xfrm>
            <a:off x="5464025" y="3433933"/>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No Response </a:t>
            </a:r>
          </a:p>
        </p:txBody>
      </p:sp>
      <p:sp>
        <p:nvSpPr>
          <p:cNvPr id="494" name="Rectángulo redondeado 30">
            <a:extLst>
              <a:ext uri="{FF2B5EF4-FFF2-40B4-BE49-F238E27FC236}">
                <a16:creationId xmlns:a16="http://schemas.microsoft.com/office/drawing/2014/main" id="{385A1316-B3F5-A9CE-7C24-359D1B98FD9F}"/>
              </a:ext>
            </a:extLst>
          </p:cNvPr>
          <p:cNvSpPr/>
          <p:nvPr/>
        </p:nvSpPr>
        <p:spPr>
          <a:xfrm>
            <a:off x="9476607" y="3463912"/>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x10</a:t>
            </a:r>
          </a:p>
        </p:txBody>
      </p:sp>
      <p:sp>
        <p:nvSpPr>
          <p:cNvPr id="495" name="Rectángulo redondeado 30">
            <a:extLst>
              <a:ext uri="{FF2B5EF4-FFF2-40B4-BE49-F238E27FC236}">
                <a16:creationId xmlns:a16="http://schemas.microsoft.com/office/drawing/2014/main" id="{92A2D15D-BCB5-0F76-21B6-EDF6AB1C8942}"/>
              </a:ext>
            </a:extLst>
          </p:cNvPr>
          <p:cNvSpPr/>
          <p:nvPr/>
        </p:nvSpPr>
        <p:spPr>
          <a:xfrm>
            <a:off x="9476607" y="1101731"/>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x12</a:t>
            </a:r>
          </a:p>
        </p:txBody>
      </p:sp>
      <p:sp>
        <p:nvSpPr>
          <p:cNvPr id="496" name="Rectángulo redondeado 36">
            <a:extLst>
              <a:ext uri="{FF2B5EF4-FFF2-40B4-BE49-F238E27FC236}">
                <a16:creationId xmlns:a16="http://schemas.microsoft.com/office/drawing/2014/main" id="{7594745A-B69E-9457-5B4E-EB216706FD67}"/>
              </a:ext>
            </a:extLst>
          </p:cNvPr>
          <p:cNvSpPr/>
          <p:nvPr/>
        </p:nvSpPr>
        <p:spPr>
          <a:xfrm>
            <a:off x="8409359" y="2283566"/>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pCR</a:t>
            </a:r>
          </a:p>
        </p:txBody>
      </p:sp>
      <p:sp>
        <p:nvSpPr>
          <p:cNvPr id="497" name="Rectángulo redondeado 30">
            <a:extLst>
              <a:ext uri="{FF2B5EF4-FFF2-40B4-BE49-F238E27FC236}">
                <a16:creationId xmlns:a16="http://schemas.microsoft.com/office/drawing/2014/main" id="{90C6827D-C462-8498-9761-60B47D8A7CF9}"/>
              </a:ext>
            </a:extLst>
          </p:cNvPr>
          <p:cNvSpPr/>
          <p:nvPr/>
        </p:nvSpPr>
        <p:spPr>
          <a:xfrm>
            <a:off x="9476607" y="2278745"/>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x10</a:t>
            </a:r>
          </a:p>
        </p:txBody>
      </p:sp>
      <p:sp>
        <p:nvSpPr>
          <p:cNvPr id="498" name="Rectángulo redondeado 36">
            <a:extLst>
              <a:ext uri="{FF2B5EF4-FFF2-40B4-BE49-F238E27FC236}">
                <a16:creationId xmlns:a16="http://schemas.microsoft.com/office/drawing/2014/main" id="{EC0687AC-4045-7A73-2C34-7C46DF76A110}"/>
              </a:ext>
            </a:extLst>
          </p:cNvPr>
          <p:cNvSpPr/>
          <p:nvPr/>
        </p:nvSpPr>
        <p:spPr>
          <a:xfrm>
            <a:off x="8409359" y="2820352"/>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Non-pCR</a:t>
            </a:r>
          </a:p>
        </p:txBody>
      </p:sp>
      <p:sp>
        <p:nvSpPr>
          <p:cNvPr id="499" name="Rectángulo redondeado 30">
            <a:extLst>
              <a:ext uri="{FF2B5EF4-FFF2-40B4-BE49-F238E27FC236}">
                <a16:creationId xmlns:a16="http://schemas.microsoft.com/office/drawing/2014/main" id="{2531FDAB-5FF9-43E7-D15F-44FDC4F76889}"/>
              </a:ext>
            </a:extLst>
          </p:cNvPr>
          <p:cNvSpPr/>
          <p:nvPr/>
        </p:nvSpPr>
        <p:spPr>
          <a:xfrm>
            <a:off x="9476607" y="2813897"/>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 x6 –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x4</a:t>
            </a:r>
          </a:p>
        </p:txBody>
      </p:sp>
      <p:sp>
        <p:nvSpPr>
          <p:cNvPr id="501" name="52 CuadroTexto">
            <a:extLst>
              <a:ext uri="{FF2B5EF4-FFF2-40B4-BE49-F238E27FC236}">
                <a16:creationId xmlns:a16="http://schemas.microsoft.com/office/drawing/2014/main" id="{37C4195E-408D-149D-0B87-72F7AEDC9555}"/>
              </a:ext>
            </a:extLst>
          </p:cNvPr>
          <p:cNvSpPr txBox="1"/>
          <p:nvPr/>
        </p:nvSpPr>
        <p:spPr>
          <a:xfrm>
            <a:off x="3415412" y="2113007"/>
            <a:ext cx="600144" cy="253914"/>
          </a:xfrm>
          <a:prstGeom prst="rect">
            <a:avLst/>
          </a:prstGeom>
          <a:noFill/>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N=356</a:t>
            </a:r>
          </a:p>
        </p:txBody>
      </p:sp>
      <p:sp>
        <p:nvSpPr>
          <p:cNvPr id="502" name="52 CuadroTexto">
            <a:extLst>
              <a:ext uri="{FF2B5EF4-FFF2-40B4-BE49-F238E27FC236}">
                <a16:creationId xmlns:a16="http://schemas.microsoft.com/office/drawing/2014/main" id="{40319700-4623-38F6-CF12-852997308D95}"/>
              </a:ext>
            </a:extLst>
          </p:cNvPr>
          <p:cNvSpPr txBox="1"/>
          <p:nvPr/>
        </p:nvSpPr>
        <p:spPr>
          <a:xfrm>
            <a:off x="3891874" y="3507355"/>
            <a:ext cx="600144" cy="253914"/>
          </a:xfrm>
          <a:prstGeom prst="rect">
            <a:avLst/>
          </a:prstGeom>
          <a:noFill/>
          <a:ln>
            <a:noFill/>
          </a:ln>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N=285</a:t>
            </a:r>
          </a:p>
        </p:txBody>
      </p:sp>
      <p:sp>
        <p:nvSpPr>
          <p:cNvPr id="503" name="52 CuadroTexto">
            <a:extLst>
              <a:ext uri="{FF2B5EF4-FFF2-40B4-BE49-F238E27FC236}">
                <a16:creationId xmlns:a16="http://schemas.microsoft.com/office/drawing/2014/main" id="{82888521-623F-9872-A66E-F2394EBA5C5E}"/>
              </a:ext>
            </a:extLst>
          </p:cNvPr>
          <p:cNvSpPr txBox="1"/>
          <p:nvPr/>
        </p:nvSpPr>
        <p:spPr>
          <a:xfrm>
            <a:off x="3941584" y="1588263"/>
            <a:ext cx="510377" cy="253914"/>
          </a:xfrm>
          <a:prstGeom prst="rect">
            <a:avLst/>
          </a:prstGeom>
          <a:noFill/>
          <a:ln>
            <a:noFill/>
          </a:ln>
          <a:effectLst/>
        </p:spPr>
        <p:txBody>
          <a:bodyPr wrap="none" lIns="68570" tIns="34289" rIns="68570" bIns="34289" rtlCol="0">
            <a:spAutoFit/>
          </a:bodyP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N=71</a:t>
            </a:r>
          </a:p>
        </p:txBody>
      </p:sp>
      <p:sp>
        <p:nvSpPr>
          <p:cNvPr id="504" name="Rectángulo redondeado 127">
            <a:extLst>
              <a:ext uri="{FF2B5EF4-FFF2-40B4-BE49-F238E27FC236}">
                <a16:creationId xmlns:a16="http://schemas.microsoft.com/office/drawing/2014/main" id="{DDC4B1BE-7CF1-A52D-CB71-E0E65C878245}"/>
              </a:ext>
            </a:extLst>
          </p:cNvPr>
          <p:cNvSpPr/>
          <p:nvPr/>
        </p:nvSpPr>
        <p:spPr>
          <a:xfrm rot="16200000">
            <a:off x="-29558" y="1225697"/>
            <a:ext cx="2221768"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38764"/>
                </a:solidFill>
                <a:effectLst/>
                <a:uLnTx/>
                <a:uFillTx/>
                <a:latin typeface="Arial" panose="020B0604020202020204"/>
                <a:ea typeface="+mn-ea"/>
                <a:cs typeface="Arial" panose="020B0604020202020204" pitchFamily="34" charset="0"/>
              </a:rPr>
              <a:t>Key Eligibility Criteria</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180000" marR="0" lvl="0" indent="-180000" algn="l" defTabSz="342839" rtl="0" eaLnBrk="1" fontAlgn="auto" latinLnBrk="0" hangingPunct="1">
              <a:lnSpc>
                <a:spcPts val="1500"/>
              </a:lnSpc>
              <a:spcBef>
                <a:spcPts val="0"/>
              </a:spcBef>
              <a:spcAft>
                <a:spcPts val="1200"/>
              </a:spcAft>
              <a:buClrTx/>
              <a:buSzTx/>
              <a:buFontTx/>
              <a:buAutoNum type="arabicPeriod"/>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Centrally confirmed HER2[+] stage I-IIIA EBC.</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Tumor diameter ≥ 1.5 cm by MRI or ultrasound.</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Presence of a breast PET-evaluable lesion.</a:t>
            </a:r>
          </a:p>
        </p:txBody>
      </p:sp>
      <p:sp>
        <p:nvSpPr>
          <p:cNvPr id="505" name="Rectángulo redondeado 127">
            <a:extLst>
              <a:ext uri="{FF2B5EF4-FFF2-40B4-BE49-F238E27FC236}">
                <a16:creationId xmlns:a16="http://schemas.microsoft.com/office/drawing/2014/main" id="{38812D41-0DD2-ABBC-14DB-B8C36493E3B7}"/>
              </a:ext>
            </a:extLst>
          </p:cNvPr>
          <p:cNvSpPr/>
          <p:nvPr/>
        </p:nvSpPr>
        <p:spPr>
          <a:xfrm>
            <a:off x="2194139" y="1071120"/>
            <a:ext cx="458657" cy="3204000"/>
          </a:xfrm>
          <a:prstGeom prst="roundRect">
            <a:avLst/>
          </a:prstGeom>
          <a:solidFill>
            <a:schemeClr val="bg1">
              <a:lumMod val="85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BASAL: PET Scan (Total Body)</a:t>
            </a:r>
          </a:p>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 Breast MRI / Biopsy</a:t>
            </a:r>
          </a:p>
        </p:txBody>
      </p:sp>
      <p:sp>
        <p:nvSpPr>
          <p:cNvPr id="507" name="Oval 58">
            <a:extLst>
              <a:ext uri="{FF2B5EF4-FFF2-40B4-BE49-F238E27FC236}">
                <a16:creationId xmlns:a16="http://schemas.microsoft.com/office/drawing/2014/main" id="{9597F2EC-E2DC-6C02-04B2-70ED46311E3C}"/>
              </a:ext>
            </a:extLst>
          </p:cNvPr>
          <p:cNvSpPr>
            <a:spLocks noChangeAspect="1"/>
          </p:cNvSpPr>
          <p:nvPr/>
        </p:nvSpPr>
        <p:spPr bwMode="auto">
          <a:xfrm>
            <a:off x="2749918" y="1923895"/>
            <a:ext cx="620163" cy="624000"/>
          </a:xfrm>
          <a:prstGeom prst="ellipse">
            <a:avLst/>
          </a:prstGeom>
          <a:solidFill>
            <a:srgbClr val="00B0F0">
              <a:alpha val="4117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1:4</a:t>
            </a:r>
          </a:p>
        </p:txBody>
      </p:sp>
      <p:cxnSp>
        <p:nvCxnSpPr>
          <p:cNvPr id="508" name="Elbow Connector 68">
            <a:extLst>
              <a:ext uri="{FF2B5EF4-FFF2-40B4-BE49-F238E27FC236}">
                <a16:creationId xmlns:a16="http://schemas.microsoft.com/office/drawing/2014/main" id="{7F07F492-8545-F59D-56C4-6F93CDAB88BA}"/>
              </a:ext>
            </a:extLst>
          </p:cNvPr>
          <p:cNvCxnSpPr>
            <a:cxnSpLocks/>
            <a:stCxn id="507" idx="0"/>
            <a:endCxn id="539" idx="1"/>
          </p:cNvCxnSpPr>
          <p:nvPr/>
        </p:nvCxnSpPr>
        <p:spPr bwMode="auto">
          <a:xfrm rot="5400000" flipH="1" flipV="1">
            <a:off x="3027849" y="1335546"/>
            <a:ext cx="620501" cy="55619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9" name="Elbow Connector 70">
            <a:extLst>
              <a:ext uri="{FF2B5EF4-FFF2-40B4-BE49-F238E27FC236}">
                <a16:creationId xmlns:a16="http://schemas.microsoft.com/office/drawing/2014/main" id="{00320040-F878-097B-2F33-842502BAB07A}"/>
              </a:ext>
            </a:extLst>
          </p:cNvPr>
          <p:cNvCxnSpPr>
            <a:cxnSpLocks/>
            <a:stCxn id="507" idx="4"/>
            <a:endCxn id="540" idx="1"/>
          </p:cNvCxnSpPr>
          <p:nvPr/>
        </p:nvCxnSpPr>
        <p:spPr bwMode="auto">
          <a:xfrm rot="16200000" flipH="1">
            <a:off x="3004893" y="2603002"/>
            <a:ext cx="666160" cy="5559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1" name="Straight Arrow Connector 74">
            <a:extLst>
              <a:ext uri="{FF2B5EF4-FFF2-40B4-BE49-F238E27FC236}">
                <a16:creationId xmlns:a16="http://schemas.microsoft.com/office/drawing/2014/main" id="{71F7693F-B39F-2303-9BDA-7953186E7816}"/>
              </a:ext>
            </a:extLst>
          </p:cNvPr>
          <p:cNvCxnSpPr>
            <a:cxnSpLocks/>
          </p:cNvCxnSpPr>
          <p:nvPr/>
        </p:nvCxnSpPr>
        <p:spPr bwMode="auto">
          <a:xfrm flipH="1">
            <a:off x="4893387" y="3214055"/>
            <a:ext cx="12649" cy="0"/>
          </a:xfrm>
          <a:prstGeom prst="straightConnector1">
            <a:avLst/>
          </a:prstGeom>
          <a:solidFill>
            <a:srgbClr val="008764"/>
          </a:solidFill>
          <a:ln w="28575" cap="flat" cmpd="sng" algn="ctr">
            <a:solidFill>
              <a:srgbClr val="00457C">
                <a:lumMod val="60000"/>
                <a:lumOff val="4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Straight Arrow Connector 76">
            <a:extLst>
              <a:ext uri="{FF2B5EF4-FFF2-40B4-BE49-F238E27FC236}">
                <a16:creationId xmlns:a16="http://schemas.microsoft.com/office/drawing/2014/main" id="{71E1CCF4-D1BD-2911-3B54-2343858E9BE9}"/>
              </a:ext>
            </a:extLst>
          </p:cNvPr>
          <p:cNvCxnSpPr>
            <a:cxnSpLocks/>
          </p:cNvCxnSpPr>
          <p:nvPr/>
        </p:nvCxnSpPr>
        <p:spPr bwMode="auto">
          <a:xfrm flipH="1" flipV="1">
            <a:off x="5230622" y="1303338"/>
            <a:ext cx="288000" cy="56"/>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 name="Elbow Connector 124">
            <a:extLst>
              <a:ext uri="{FF2B5EF4-FFF2-40B4-BE49-F238E27FC236}">
                <a16:creationId xmlns:a16="http://schemas.microsoft.com/office/drawing/2014/main" id="{1C5C677D-5AD6-A24B-7C8F-2BA1782559B4}"/>
              </a:ext>
            </a:extLst>
          </p:cNvPr>
          <p:cNvCxnSpPr/>
          <p:nvPr/>
        </p:nvCxnSpPr>
        <p:spPr bwMode="auto">
          <a:xfrm rot="5400000" flipH="1" flipV="1">
            <a:off x="5164201" y="2917593"/>
            <a:ext cx="439169" cy="15100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 name="Elbow Connector 126">
            <a:extLst>
              <a:ext uri="{FF2B5EF4-FFF2-40B4-BE49-F238E27FC236}">
                <a16:creationId xmlns:a16="http://schemas.microsoft.com/office/drawing/2014/main" id="{C0580EC5-F06C-8EB6-A2CB-AE4BC8F0174D}"/>
              </a:ext>
            </a:extLst>
          </p:cNvPr>
          <p:cNvCxnSpPr/>
          <p:nvPr/>
        </p:nvCxnSpPr>
        <p:spPr bwMode="auto">
          <a:xfrm rot="16200000" flipH="1">
            <a:off x="5134339" y="3368256"/>
            <a:ext cx="475130" cy="1272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Straight Arrow Connector 134">
            <a:extLst>
              <a:ext uri="{FF2B5EF4-FFF2-40B4-BE49-F238E27FC236}">
                <a16:creationId xmlns:a16="http://schemas.microsoft.com/office/drawing/2014/main" id="{C08B99EE-6E86-F965-77CF-F8951E28B72C}"/>
              </a:ext>
            </a:extLst>
          </p:cNvPr>
          <p:cNvCxnSpPr/>
          <p:nvPr/>
        </p:nvCxnSpPr>
        <p:spPr bwMode="auto">
          <a:xfrm>
            <a:off x="6388628" y="3667933"/>
            <a:ext cx="180000" cy="0"/>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6" name="Straight Arrow Connector 108">
            <a:extLst>
              <a:ext uri="{FF2B5EF4-FFF2-40B4-BE49-F238E27FC236}">
                <a16:creationId xmlns:a16="http://schemas.microsoft.com/office/drawing/2014/main" id="{147F2642-3E43-83D5-081E-1FD9D9604E9A}"/>
              </a:ext>
            </a:extLst>
          </p:cNvPr>
          <p:cNvCxnSpPr/>
          <p:nvPr/>
        </p:nvCxnSpPr>
        <p:spPr bwMode="auto">
          <a:xfrm>
            <a:off x="8185756" y="3692828"/>
            <a:ext cx="1296000" cy="11084"/>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7" name="Straight Arrow Connector 108">
            <a:extLst>
              <a:ext uri="{FF2B5EF4-FFF2-40B4-BE49-F238E27FC236}">
                <a16:creationId xmlns:a16="http://schemas.microsoft.com/office/drawing/2014/main" id="{7AB9633C-0676-911D-CCC0-CD5EAB844858}"/>
              </a:ext>
            </a:extLst>
          </p:cNvPr>
          <p:cNvCxnSpPr/>
          <p:nvPr/>
        </p:nvCxnSpPr>
        <p:spPr bwMode="auto">
          <a:xfrm>
            <a:off x="8185756" y="1301483"/>
            <a:ext cx="1296000" cy="11084"/>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8" name="Straight Arrow Connector 134">
            <a:extLst>
              <a:ext uri="{FF2B5EF4-FFF2-40B4-BE49-F238E27FC236}">
                <a16:creationId xmlns:a16="http://schemas.microsoft.com/office/drawing/2014/main" id="{C1FF3A8C-D9FC-53ED-DE89-95DEBF4BFBD6}"/>
              </a:ext>
            </a:extLst>
          </p:cNvPr>
          <p:cNvCxnSpPr/>
          <p:nvPr/>
        </p:nvCxnSpPr>
        <p:spPr bwMode="auto">
          <a:xfrm>
            <a:off x="6388628" y="2768975"/>
            <a:ext cx="180000" cy="0"/>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9" name="Straight Arrow Connector 104">
            <a:extLst>
              <a:ext uri="{FF2B5EF4-FFF2-40B4-BE49-F238E27FC236}">
                <a16:creationId xmlns:a16="http://schemas.microsoft.com/office/drawing/2014/main" id="{B633D9BF-A449-D08E-7FD6-936562D0E935}"/>
              </a:ext>
            </a:extLst>
          </p:cNvPr>
          <p:cNvCxnSpPr>
            <a:cxnSpLocks/>
          </p:cNvCxnSpPr>
          <p:nvPr/>
        </p:nvCxnSpPr>
        <p:spPr bwMode="auto">
          <a:xfrm>
            <a:off x="9332607" y="2517566"/>
            <a:ext cx="144000" cy="1179"/>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0" name="Straight Arrow Connector 106">
            <a:extLst>
              <a:ext uri="{FF2B5EF4-FFF2-40B4-BE49-F238E27FC236}">
                <a16:creationId xmlns:a16="http://schemas.microsoft.com/office/drawing/2014/main" id="{C8751F09-B2C9-A105-CA1A-473775837AF6}"/>
              </a:ext>
            </a:extLst>
          </p:cNvPr>
          <p:cNvCxnSpPr/>
          <p:nvPr/>
        </p:nvCxnSpPr>
        <p:spPr bwMode="auto">
          <a:xfrm flipV="1">
            <a:off x="9345359" y="3053897"/>
            <a:ext cx="131248" cy="455"/>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1" name="Elbow Connector 129">
            <a:extLst>
              <a:ext uri="{FF2B5EF4-FFF2-40B4-BE49-F238E27FC236}">
                <a16:creationId xmlns:a16="http://schemas.microsoft.com/office/drawing/2014/main" id="{BB085FF2-9BBB-7416-4105-B1A5A2D8E7DF}"/>
              </a:ext>
            </a:extLst>
          </p:cNvPr>
          <p:cNvCxnSpPr/>
          <p:nvPr/>
        </p:nvCxnSpPr>
        <p:spPr bwMode="auto">
          <a:xfrm rot="5400000" flipH="1" flipV="1">
            <a:off x="8196099" y="2575430"/>
            <a:ext cx="254737" cy="15100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 name="Elbow Connector 130">
            <a:extLst>
              <a:ext uri="{FF2B5EF4-FFF2-40B4-BE49-F238E27FC236}">
                <a16:creationId xmlns:a16="http://schemas.microsoft.com/office/drawing/2014/main" id="{0604D2B0-6730-5D01-D7F9-13B4082D4156}"/>
              </a:ext>
            </a:extLst>
          </p:cNvPr>
          <p:cNvCxnSpPr/>
          <p:nvPr/>
        </p:nvCxnSpPr>
        <p:spPr bwMode="auto">
          <a:xfrm rot="16200000" flipH="1">
            <a:off x="8173789" y="2852476"/>
            <a:ext cx="275595" cy="1272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 name="Straight Arrow Connector 76">
            <a:extLst>
              <a:ext uri="{FF2B5EF4-FFF2-40B4-BE49-F238E27FC236}">
                <a16:creationId xmlns:a16="http://schemas.microsoft.com/office/drawing/2014/main" id="{FC7D04BD-B7A2-E281-BEED-98DA10FE2021}"/>
              </a:ext>
            </a:extLst>
          </p:cNvPr>
          <p:cNvCxnSpPr>
            <a:cxnSpLocks/>
          </p:cNvCxnSpPr>
          <p:nvPr/>
        </p:nvCxnSpPr>
        <p:spPr bwMode="auto">
          <a:xfrm>
            <a:off x="5050823" y="3212682"/>
            <a:ext cx="257458" cy="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4" name="CuadroTexto 523">
            <a:extLst>
              <a:ext uri="{FF2B5EF4-FFF2-40B4-BE49-F238E27FC236}">
                <a16:creationId xmlns:a16="http://schemas.microsoft.com/office/drawing/2014/main" id="{F31FE272-578B-B660-9602-E5F417B157A6}"/>
              </a:ext>
            </a:extLst>
          </p:cNvPr>
          <p:cNvSpPr txBox="1"/>
          <p:nvPr/>
        </p:nvSpPr>
        <p:spPr>
          <a:xfrm>
            <a:off x="4870310" y="3028016"/>
            <a:ext cx="184731" cy="276999"/>
          </a:xfrm>
          <a:prstGeom prst="rect">
            <a:avLst/>
          </a:prstGeom>
          <a:solidFill>
            <a:sysClr val="window" lastClr="FFFFFF"/>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cxnSp>
        <p:nvCxnSpPr>
          <p:cNvPr id="525" name="Straight Arrow Connector 76">
            <a:extLst>
              <a:ext uri="{FF2B5EF4-FFF2-40B4-BE49-F238E27FC236}">
                <a16:creationId xmlns:a16="http://schemas.microsoft.com/office/drawing/2014/main" id="{F73B553D-3AA4-E1D9-A190-A5CC4024525B}"/>
              </a:ext>
            </a:extLst>
          </p:cNvPr>
          <p:cNvCxnSpPr>
            <a:cxnSpLocks/>
            <a:endCxn id="540" idx="3"/>
          </p:cNvCxnSpPr>
          <p:nvPr/>
        </p:nvCxnSpPr>
        <p:spPr bwMode="auto">
          <a:xfrm flipH="1">
            <a:off x="4767946" y="3213546"/>
            <a:ext cx="163091" cy="509"/>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7" name="Straight Arrow Connector 76">
            <a:extLst>
              <a:ext uri="{FF2B5EF4-FFF2-40B4-BE49-F238E27FC236}">
                <a16:creationId xmlns:a16="http://schemas.microsoft.com/office/drawing/2014/main" id="{F472300F-BB9B-8F4B-EEDD-F08BE8838DF6}"/>
              </a:ext>
            </a:extLst>
          </p:cNvPr>
          <p:cNvCxnSpPr>
            <a:cxnSpLocks/>
            <a:endCxn id="539" idx="3"/>
          </p:cNvCxnSpPr>
          <p:nvPr/>
        </p:nvCxnSpPr>
        <p:spPr bwMode="auto">
          <a:xfrm flipH="1" flipV="1">
            <a:off x="4768198" y="1303394"/>
            <a:ext cx="165518" cy="37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9" name="Straight Arrow Connector 76">
            <a:extLst>
              <a:ext uri="{FF2B5EF4-FFF2-40B4-BE49-F238E27FC236}">
                <a16:creationId xmlns:a16="http://schemas.microsoft.com/office/drawing/2014/main" id="{A5E43D93-C083-2A18-3709-F078FFBCB4FD}"/>
              </a:ext>
            </a:extLst>
          </p:cNvPr>
          <p:cNvCxnSpPr>
            <a:cxnSpLocks/>
          </p:cNvCxnSpPr>
          <p:nvPr/>
        </p:nvCxnSpPr>
        <p:spPr bwMode="auto">
          <a:xfrm flipH="1" flipV="1">
            <a:off x="7701719" y="2768975"/>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0" name="Straight Arrow Connector 76">
            <a:extLst>
              <a:ext uri="{FF2B5EF4-FFF2-40B4-BE49-F238E27FC236}">
                <a16:creationId xmlns:a16="http://schemas.microsoft.com/office/drawing/2014/main" id="{BECA13EC-488F-809B-8766-252098A5E920}"/>
              </a:ext>
            </a:extLst>
          </p:cNvPr>
          <p:cNvCxnSpPr>
            <a:cxnSpLocks/>
          </p:cNvCxnSpPr>
          <p:nvPr/>
        </p:nvCxnSpPr>
        <p:spPr bwMode="auto">
          <a:xfrm flipH="1" flipV="1">
            <a:off x="7701719" y="1300576"/>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1" name="Straight Arrow Connector 76">
            <a:extLst>
              <a:ext uri="{FF2B5EF4-FFF2-40B4-BE49-F238E27FC236}">
                <a16:creationId xmlns:a16="http://schemas.microsoft.com/office/drawing/2014/main" id="{00732694-B237-19C4-B9A9-6FD2E410EDB6}"/>
              </a:ext>
            </a:extLst>
          </p:cNvPr>
          <p:cNvCxnSpPr>
            <a:cxnSpLocks/>
          </p:cNvCxnSpPr>
          <p:nvPr/>
        </p:nvCxnSpPr>
        <p:spPr bwMode="auto">
          <a:xfrm flipH="1" flipV="1">
            <a:off x="7701719" y="3674394"/>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Straight Arrow Connector 76">
            <a:extLst>
              <a:ext uri="{FF2B5EF4-FFF2-40B4-BE49-F238E27FC236}">
                <a16:creationId xmlns:a16="http://schemas.microsoft.com/office/drawing/2014/main" id="{1671AD21-7F35-5CFE-58D4-6A80A7B73D6E}"/>
              </a:ext>
            </a:extLst>
          </p:cNvPr>
          <p:cNvCxnSpPr>
            <a:cxnSpLocks/>
          </p:cNvCxnSpPr>
          <p:nvPr/>
        </p:nvCxnSpPr>
        <p:spPr bwMode="auto">
          <a:xfrm>
            <a:off x="7990505" y="2768975"/>
            <a:ext cx="257458" cy="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3" name="Rectángulo redondeado 35">
            <a:extLst>
              <a:ext uri="{FF2B5EF4-FFF2-40B4-BE49-F238E27FC236}">
                <a16:creationId xmlns:a16="http://schemas.microsoft.com/office/drawing/2014/main" id="{BB383366-F663-C8D3-6C5F-6D7934D1A135}"/>
              </a:ext>
            </a:extLst>
          </p:cNvPr>
          <p:cNvSpPr/>
          <p:nvPr/>
        </p:nvSpPr>
        <p:spPr>
          <a:xfrm rot="5400000">
            <a:off x="6392538" y="2565003"/>
            <a:ext cx="3240000"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SURGERY</a:t>
            </a:r>
          </a:p>
        </p:txBody>
      </p:sp>
      <p:cxnSp>
        <p:nvCxnSpPr>
          <p:cNvPr id="534" name="Straight Arrow Connector 76">
            <a:extLst>
              <a:ext uri="{FF2B5EF4-FFF2-40B4-BE49-F238E27FC236}">
                <a16:creationId xmlns:a16="http://schemas.microsoft.com/office/drawing/2014/main" id="{010098E1-B7BF-9FE5-63FC-35B532C8A856}"/>
              </a:ext>
            </a:extLst>
          </p:cNvPr>
          <p:cNvCxnSpPr>
            <a:cxnSpLocks/>
          </p:cNvCxnSpPr>
          <p:nvPr/>
        </p:nvCxnSpPr>
        <p:spPr bwMode="auto">
          <a:xfrm flipH="1" flipV="1">
            <a:off x="10633716" y="2520299"/>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5" name="Straight Arrow Connector 76">
            <a:extLst>
              <a:ext uri="{FF2B5EF4-FFF2-40B4-BE49-F238E27FC236}">
                <a16:creationId xmlns:a16="http://schemas.microsoft.com/office/drawing/2014/main" id="{7BAC4CCD-03BF-88C3-F5B4-967623030861}"/>
              </a:ext>
            </a:extLst>
          </p:cNvPr>
          <p:cNvCxnSpPr>
            <a:cxnSpLocks/>
          </p:cNvCxnSpPr>
          <p:nvPr/>
        </p:nvCxnSpPr>
        <p:spPr bwMode="auto">
          <a:xfrm flipH="1" flipV="1">
            <a:off x="10633716" y="1317805"/>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6" name="Straight Arrow Connector 76">
            <a:extLst>
              <a:ext uri="{FF2B5EF4-FFF2-40B4-BE49-F238E27FC236}">
                <a16:creationId xmlns:a16="http://schemas.microsoft.com/office/drawing/2014/main" id="{7F3C904B-4B6E-F9F0-010B-6FBE53633350}"/>
              </a:ext>
            </a:extLst>
          </p:cNvPr>
          <p:cNvCxnSpPr>
            <a:cxnSpLocks/>
          </p:cNvCxnSpPr>
          <p:nvPr/>
        </p:nvCxnSpPr>
        <p:spPr bwMode="auto">
          <a:xfrm flipH="1" flipV="1">
            <a:off x="10633716" y="3703932"/>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7" name="Straight Arrow Connector 76">
            <a:extLst>
              <a:ext uri="{FF2B5EF4-FFF2-40B4-BE49-F238E27FC236}">
                <a16:creationId xmlns:a16="http://schemas.microsoft.com/office/drawing/2014/main" id="{875F94FC-4DA7-C535-B33D-BA656431382B}"/>
              </a:ext>
            </a:extLst>
          </p:cNvPr>
          <p:cNvCxnSpPr>
            <a:cxnSpLocks/>
          </p:cNvCxnSpPr>
          <p:nvPr/>
        </p:nvCxnSpPr>
        <p:spPr bwMode="auto">
          <a:xfrm flipH="1" flipV="1">
            <a:off x="10633716" y="3056101"/>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8" name="Straight Arrow Connector 76">
            <a:extLst>
              <a:ext uri="{FF2B5EF4-FFF2-40B4-BE49-F238E27FC236}">
                <a16:creationId xmlns:a16="http://schemas.microsoft.com/office/drawing/2014/main" id="{E0B153D3-68F2-F96D-CF69-1FC89F3FE9AD}"/>
              </a:ext>
            </a:extLst>
          </p:cNvPr>
          <p:cNvCxnSpPr>
            <a:cxnSpLocks/>
          </p:cNvCxnSpPr>
          <p:nvPr/>
        </p:nvCxnSpPr>
        <p:spPr bwMode="auto">
          <a:xfrm flipH="1" flipV="1">
            <a:off x="2031358" y="2247919"/>
            <a:ext cx="162000" cy="56"/>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9" name="Rectángulo redondeado 30">
            <a:extLst>
              <a:ext uri="{FF2B5EF4-FFF2-40B4-BE49-F238E27FC236}">
                <a16:creationId xmlns:a16="http://schemas.microsoft.com/office/drawing/2014/main" id="{BC320F78-2FD7-ABAF-C385-E88A6D6097C5}"/>
              </a:ext>
            </a:extLst>
          </p:cNvPr>
          <p:cNvSpPr/>
          <p:nvPr/>
        </p:nvSpPr>
        <p:spPr>
          <a:xfrm>
            <a:off x="3616198" y="1063394"/>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x2</a:t>
            </a:r>
          </a:p>
        </p:txBody>
      </p:sp>
      <p:sp>
        <p:nvSpPr>
          <p:cNvPr id="540" name="Rectángulo redondeado 96">
            <a:extLst>
              <a:ext uri="{FF2B5EF4-FFF2-40B4-BE49-F238E27FC236}">
                <a16:creationId xmlns:a16="http://schemas.microsoft.com/office/drawing/2014/main" id="{8BC33DFF-06A8-D4E8-D2B7-C666C8620C2C}"/>
              </a:ext>
            </a:extLst>
          </p:cNvPr>
          <p:cNvSpPr/>
          <p:nvPr/>
        </p:nvSpPr>
        <p:spPr>
          <a:xfrm>
            <a:off x="3615946" y="2974055"/>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a:t>
            </a:r>
            <a:r>
              <a:rPr kumimoji="0" lang="en-US" sz="1200" b="1" i="0" u="none" strike="noStrike" kern="0" cap="none" spc="0" normalizeH="0" baseline="30000" noProof="0">
                <a:ln>
                  <a:noFill/>
                </a:ln>
                <a:solidFill>
                  <a:prstClr val="white"/>
                </a:solidFill>
                <a:effectLst/>
                <a:uLnTx/>
                <a:uFillTx/>
                <a:latin typeface="Arial" panose="020B0604020202020204"/>
                <a:ea typeface="MS PGothic" pitchFamily="34" charset="-128"/>
                <a:cs typeface="Arial" panose="020B0604020202020204" pitchFamily="34" charset="0"/>
              </a:rPr>
              <a:t>ⱡ</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x2</a:t>
            </a:r>
          </a:p>
        </p:txBody>
      </p:sp>
      <p:sp>
        <p:nvSpPr>
          <p:cNvPr id="541" name="Rectángulo redondeado 30">
            <a:extLst>
              <a:ext uri="{FF2B5EF4-FFF2-40B4-BE49-F238E27FC236}">
                <a16:creationId xmlns:a16="http://schemas.microsoft.com/office/drawing/2014/main" id="{A4F5158B-95A8-491F-F0B3-FF9747891D60}"/>
              </a:ext>
            </a:extLst>
          </p:cNvPr>
          <p:cNvSpPr/>
          <p:nvPr/>
        </p:nvSpPr>
        <p:spPr>
          <a:xfrm>
            <a:off x="5531395" y="1063394"/>
            <a:ext cx="2180428"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x4</a:t>
            </a:r>
          </a:p>
        </p:txBody>
      </p:sp>
      <p:sp>
        <p:nvSpPr>
          <p:cNvPr id="542" name="Rectángulo redondeado 30">
            <a:extLst>
              <a:ext uri="{FF2B5EF4-FFF2-40B4-BE49-F238E27FC236}">
                <a16:creationId xmlns:a16="http://schemas.microsoft.com/office/drawing/2014/main" id="{457A4CA6-7EF7-679A-EFDA-E56C4B3030F8}"/>
              </a:ext>
            </a:extLst>
          </p:cNvPr>
          <p:cNvSpPr/>
          <p:nvPr/>
        </p:nvSpPr>
        <p:spPr>
          <a:xfrm>
            <a:off x="6559823" y="3427933"/>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x6</a:t>
            </a:r>
          </a:p>
        </p:txBody>
      </p:sp>
      <p:sp>
        <p:nvSpPr>
          <p:cNvPr id="543" name="Rectángulo redondeado 30">
            <a:extLst>
              <a:ext uri="{FF2B5EF4-FFF2-40B4-BE49-F238E27FC236}">
                <a16:creationId xmlns:a16="http://schemas.microsoft.com/office/drawing/2014/main" id="{BA1A0F34-C0FE-6C4C-DC40-17A2DF119BDB}"/>
              </a:ext>
            </a:extLst>
          </p:cNvPr>
          <p:cNvSpPr/>
          <p:nvPr/>
        </p:nvSpPr>
        <p:spPr>
          <a:xfrm>
            <a:off x="6559823" y="2528975"/>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x6</a:t>
            </a:r>
          </a:p>
        </p:txBody>
      </p:sp>
      <p:sp>
        <p:nvSpPr>
          <p:cNvPr id="544" name="52 CuadroTexto">
            <a:extLst>
              <a:ext uri="{FF2B5EF4-FFF2-40B4-BE49-F238E27FC236}">
                <a16:creationId xmlns:a16="http://schemas.microsoft.com/office/drawing/2014/main" id="{F719F5B1-AF2B-35CD-8932-6FA48ED7E4A0}"/>
              </a:ext>
            </a:extLst>
          </p:cNvPr>
          <p:cNvSpPr txBox="1"/>
          <p:nvPr/>
        </p:nvSpPr>
        <p:spPr>
          <a:xfrm>
            <a:off x="2899790" y="5228851"/>
            <a:ext cx="1124114" cy="253914"/>
          </a:xfrm>
          <a:prstGeom prst="rect">
            <a:avLst/>
          </a:prstGeom>
          <a:noFill/>
          <a:effectLst/>
        </p:spPr>
        <p:txBody>
          <a:bodyPr wrap="square" lIns="68570" tIns="34289" rIns="68570" bIns="34289" rtlCol="0">
            <a:spAutoFit/>
          </a:bodyP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E7E6E6">
                    <a:lumMod val="10000"/>
                  </a:srgbClr>
                </a:solidFill>
                <a:effectLst/>
                <a:uLnTx/>
                <a:uFillTx/>
                <a:latin typeface="Arial" panose="020B0604020202020204"/>
                <a:ea typeface="MS PGothic" pitchFamily="34" charset="-128"/>
                <a:cs typeface="Arial" panose="020B0604020202020204" pitchFamily="34" charset="0"/>
              </a:rPr>
              <a:t>GROUP C</a:t>
            </a:r>
          </a:p>
        </p:txBody>
      </p:sp>
      <p:sp>
        <p:nvSpPr>
          <p:cNvPr id="545" name="Rectángulo redondeado 36">
            <a:extLst>
              <a:ext uri="{FF2B5EF4-FFF2-40B4-BE49-F238E27FC236}">
                <a16:creationId xmlns:a16="http://schemas.microsoft.com/office/drawing/2014/main" id="{A492E80B-5B60-5177-8D4E-BF8784003044}"/>
              </a:ext>
            </a:extLst>
          </p:cNvPr>
          <p:cNvSpPr/>
          <p:nvPr/>
        </p:nvSpPr>
        <p:spPr>
          <a:xfrm>
            <a:off x="7673322" y="4760136"/>
            <a:ext cx="828000" cy="485983"/>
          </a:xfrm>
          <a:prstGeom prst="roundRect">
            <a:avLst/>
          </a:prstGeom>
          <a:solidFill>
            <a:schemeClr val="bg1">
              <a:lumMod val="85000"/>
              <a:alpha val="79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Surgery (Y/N)</a:t>
            </a:r>
          </a:p>
        </p:txBody>
      </p:sp>
      <p:sp>
        <p:nvSpPr>
          <p:cNvPr id="546" name="Rectángulo redondeado 30">
            <a:extLst>
              <a:ext uri="{FF2B5EF4-FFF2-40B4-BE49-F238E27FC236}">
                <a16:creationId xmlns:a16="http://schemas.microsoft.com/office/drawing/2014/main" id="{8ADC36A2-2970-D667-BB54-12BA876D63D6}"/>
              </a:ext>
            </a:extLst>
          </p:cNvPr>
          <p:cNvSpPr/>
          <p:nvPr/>
        </p:nvSpPr>
        <p:spPr>
          <a:xfrm>
            <a:off x="9476607" y="4761127"/>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x12</a:t>
            </a:r>
          </a:p>
        </p:txBody>
      </p:sp>
      <p:cxnSp>
        <p:nvCxnSpPr>
          <p:cNvPr id="547" name="Straight Arrow Connector 76">
            <a:extLst>
              <a:ext uri="{FF2B5EF4-FFF2-40B4-BE49-F238E27FC236}">
                <a16:creationId xmlns:a16="http://schemas.microsoft.com/office/drawing/2014/main" id="{67D65970-607A-8697-8DFD-FED6A73AC5E4}"/>
              </a:ext>
            </a:extLst>
          </p:cNvPr>
          <p:cNvCxnSpPr>
            <a:cxnSpLocks/>
          </p:cNvCxnSpPr>
          <p:nvPr/>
        </p:nvCxnSpPr>
        <p:spPr bwMode="auto">
          <a:xfrm flipH="1" flipV="1">
            <a:off x="10633716" y="5000695"/>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8" name="Straight Arrow Connector 108">
            <a:extLst>
              <a:ext uri="{FF2B5EF4-FFF2-40B4-BE49-F238E27FC236}">
                <a16:creationId xmlns:a16="http://schemas.microsoft.com/office/drawing/2014/main" id="{8AFB6F8B-5FB0-8D22-0A23-1C3E7C0FEC47}"/>
              </a:ext>
            </a:extLst>
          </p:cNvPr>
          <p:cNvCxnSpPr/>
          <p:nvPr/>
        </p:nvCxnSpPr>
        <p:spPr bwMode="auto">
          <a:xfrm>
            <a:off x="8485331" y="4995585"/>
            <a:ext cx="1008000" cy="11084"/>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9" name="Rectángulo redondeado 30">
            <a:extLst>
              <a:ext uri="{FF2B5EF4-FFF2-40B4-BE49-F238E27FC236}">
                <a16:creationId xmlns:a16="http://schemas.microsoft.com/office/drawing/2014/main" id="{7D79386B-C207-BED1-3E7F-A1A4DC553A59}"/>
              </a:ext>
            </a:extLst>
          </p:cNvPr>
          <p:cNvSpPr/>
          <p:nvPr/>
        </p:nvSpPr>
        <p:spPr>
          <a:xfrm>
            <a:off x="4364711" y="4761127"/>
            <a:ext cx="3134611"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x6</a:t>
            </a:r>
          </a:p>
        </p:txBody>
      </p:sp>
      <p:sp>
        <p:nvSpPr>
          <p:cNvPr id="551" name="Oval 58">
            <a:extLst>
              <a:ext uri="{FF2B5EF4-FFF2-40B4-BE49-F238E27FC236}">
                <a16:creationId xmlns:a16="http://schemas.microsoft.com/office/drawing/2014/main" id="{81997196-D0A7-AA7D-7106-2FD9EEE352C0}"/>
              </a:ext>
            </a:extLst>
          </p:cNvPr>
          <p:cNvSpPr>
            <a:spLocks noChangeAspect="1"/>
          </p:cNvSpPr>
          <p:nvPr/>
        </p:nvSpPr>
        <p:spPr bwMode="auto">
          <a:xfrm>
            <a:off x="2771225" y="4781865"/>
            <a:ext cx="1373473" cy="438524"/>
          </a:xfrm>
          <a:prstGeom prst="ellipse">
            <a:avLst/>
          </a:prstGeom>
          <a:solidFill>
            <a:srgbClr val="00B0F0">
              <a:alpha val="4117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If subclinical PET M1</a:t>
            </a:r>
          </a:p>
        </p:txBody>
      </p:sp>
      <p:cxnSp>
        <p:nvCxnSpPr>
          <p:cNvPr id="552" name="Straight Arrow Connector 76">
            <a:extLst>
              <a:ext uri="{FF2B5EF4-FFF2-40B4-BE49-F238E27FC236}">
                <a16:creationId xmlns:a16="http://schemas.microsoft.com/office/drawing/2014/main" id="{5A223240-1AF4-DF9D-6609-B8EA811CCD97}"/>
              </a:ext>
            </a:extLst>
          </p:cNvPr>
          <p:cNvCxnSpPr>
            <a:cxnSpLocks/>
          </p:cNvCxnSpPr>
          <p:nvPr/>
        </p:nvCxnSpPr>
        <p:spPr bwMode="auto">
          <a:xfrm flipH="1" flipV="1">
            <a:off x="4155516" y="5003127"/>
            <a:ext cx="201683"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Straight Arrow Connector 76">
            <a:extLst>
              <a:ext uri="{FF2B5EF4-FFF2-40B4-BE49-F238E27FC236}">
                <a16:creationId xmlns:a16="http://schemas.microsoft.com/office/drawing/2014/main" id="{AB15CB05-1741-DC76-938B-8D8EA3BBDCEA}"/>
              </a:ext>
            </a:extLst>
          </p:cNvPr>
          <p:cNvCxnSpPr>
            <a:cxnSpLocks/>
          </p:cNvCxnSpPr>
          <p:nvPr/>
        </p:nvCxnSpPr>
        <p:spPr bwMode="auto">
          <a:xfrm flipH="1" flipV="1">
            <a:off x="7498822" y="5003406"/>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4" name="Text Placeholder 2">
            <a:extLst>
              <a:ext uri="{FF2B5EF4-FFF2-40B4-BE49-F238E27FC236}">
                <a16:creationId xmlns:a16="http://schemas.microsoft.com/office/drawing/2014/main" id="{C16DDA29-CE1C-9961-2E12-85FCDCB7180E}"/>
              </a:ext>
            </a:extLst>
          </p:cNvPr>
          <p:cNvSpPr txBox="1">
            <a:spLocks/>
          </p:cNvSpPr>
          <p:nvPr/>
        </p:nvSpPr>
        <p:spPr>
          <a:xfrm>
            <a:off x="129666" y="5449694"/>
            <a:ext cx="12006232" cy="814183"/>
          </a:xfrm>
          <a:prstGeom prst="rect">
            <a:avLst/>
          </a:prstGeom>
        </p:spPr>
        <p:txBody>
          <a:bodyPr wrap="square"/>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C: Carboplatin; D: Docetaxel; EBC: Early breast cancer;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Endocrine therapy (letrozole post-menopausal/tamoxifen pre-menopausal), Adjuvant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up to 3 years from surgery; PET: </a:t>
            </a:r>
            <a:r>
              <a:rPr kumimoji="0" lang="en-GB" sz="900" b="0" i="0" u="none" strike="noStrike" kern="1200" cap="none" spc="0" normalizeH="0" baseline="30000" noProof="0" dirty="0">
                <a:ln>
                  <a:noFill/>
                </a:ln>
                <a:solidFill>
                  <a:srgbClr val="113468"/>
                </a:solidFill>
                <a:effectLst/>
                <a:uLnTx/>
                <a:uFillTx/>
                <a:latin typeface="Arial" panose="020B0604020202020204"/>
                <a:ea typeface="+mn-ea"/>
                <a:cs typeface="Calibri" panose="020F0502020204030204" pitchFamily="34" charset="0"/>
              </a:rPr>
              <a:t>18</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F-fluorodeoxyglucose positron emission tomography/computed tomography;  H: Trastuzumab SC; </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HER2: Human Epidermal Growth Factor Receptor 2;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iDFS</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Invasive disease-free survival; MRI: Magnetic resonance Imaging; P: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IV; R: Randomization; TCHP: Trastuzumab,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docetaxel, and carboplatin.</a:t>
            </a:r>
            <a:r>
              <a:rPr kumimoji="0" lang="en-GB" sz="900" b="1"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a:t>
            </a:r>
            <a:r>
              <a:rPr kumimoji="0" lang="en-GB" sz="900" b="1" i="0" u="none" strike="noStrike" kern="1200" cap="none" spc="0" normalizeH="0" baseline="30000" noProof="0" dirty="0">
                <a:ln>
                  <a:noFill/>
                </a:ln>
                <a:solidFill>
                  <a:srgbClr val="113468"/>
                </a:solidFill>
                <a:effectLst/>
                <a:uLnTx/>
                <a:uFillTx/>
                <a:latin typeface="Arial" panose="020B0604020202020204"/>
                <a:ea typeface="+mn-ea"/>
                <a:cs typeface="Calibri" panose="020F0502020204030204" pitchFamily="34" charset="0"/>
              </a:rPr>
              <a:t>ⱡ  </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All hormonal receptor-positive patients received </a:t>
            </a:r>
            <a:r>
              <a:rPr kumimoji="0" lang="en-US"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concomitantly with PH (except on chemotherapy).</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PET RESPONDERS: RECIST responders after cycle 2 with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SUV</a:t>
            </a:r>
            <a:r>
              <a:rPr kumimoji="0" lang="en-GB" sz="900" b="0" i="0" u="none" strike="noStrike" kern="1200" cap="none" spc="0" normalizeH="0" baseline="-25000" noProof="0" dirty="0" err="1">
                <a:ln>
                  <a:noFill/>
                </a:ln>
                <a:solidFill>
                  <a:srgbClr val="113468"/>
                </a:solidFill>
                <a:effectLst/>
                <a:uLnTx/>
                <a:uFillTx/>
                <a:latin typeface="Arial" panose="020B0604020202020204"/>
                <a:ea typeface="+mn-ea"/>
                <a:cs typeface="Calibri" panose="020F0502020204030204" pitchFamily="34" charset="0"/>
              </a:rPr>
              <a:t>max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reduction ≥40%.</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pCR</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Pathological complete response (ypT0/isN0)</a:t>
            </a:r>
          </a:p>
        </p:txBody>
      </p:sp>
      <p:sp>
        <p:nvSpPr>
          <p:cNvPr id="555" name="Rectángulo redondeado 127">
            <a:extLst>
              <a:ext uri="{FF2B5EF4-FFF2-40B4-BE49-F238E27FC236}">
                <a16:creationId xmlns:a16="http://schemas.microsoft.com/office/drawing/2014/main" id="{E2B382C3-1568-00A6-E685-019ADF9352A0}"/>
              </a:ext>
            </a:extLst>
          </p:cNvPr>
          <p:cNvSpPr/>
          <p:nvPr/>
        </p:nvSpPr>
        <p:spPr>
          <a:xfrm rot="16200000">
            <a:off x="9471118" y="2656685"/>
            <a:ext cx="4176000" cy="1006431"/>
          </a:xfrm>
          <a:prstGeom prst="roundRect">
            <a:avLst>
              <a:gd name="adj" fmla="val 11279"/>
            </a:avLst>
          </a:prstGeom>
          <a:solidFill>
            <a:schemeClr val="accent5">
              <a:lumMod val="60000"/>
              <a:lumOff val="40000"/>
              <a:alpha val="14902"/>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First Primary Endpoint</a:t>
            </a:r>
            <a:endParaRPr kumimoji="0" lang="en-GB" sz="1200" b="1" i="0" u="none" strike="noStrike" kern="0" cap="none" spc="0" normalizeH="0" baseline="0" noProof="0">
              <a:ln>
                <a:noFill/>
              </a:ln>
              <a:solidFill>
                <a:srgbClr val="7030A0"/>
              </a:solidFill>
              <a:effectLst/>
              <a:uLnTx/>
              <a:uFillTx/>
              <a:latin typeface="Arial" panose="020B0604020202020204"/>
              <a:ea typeface="+mn-ea"/>
              <a:cs typeface="Arial" panose="020B0604020202020204" pitchFamily="34" charset="0"/>
            </a:endParaRPr>
          </a:p>
          <a:p>
            <a:pPr marL="0" marR="0" lvl="0" indent="0" algn="l"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100800" algn="ctr"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err="1">
                <a:ln>
                  <a:noFill/>
                </a:ln>
                <a:solidFill>
                  <a:srgbClr val="E7E6E6">
                    <a:lumMod val="10000"/>
                  </a:srgbClr>
                </a:solidFill>
                <a:effectLst/>
                <a:uLnTx/>
                <a:uFillTx/>
                <a:latin typeface="Arial" panose="020B0604020202020204"/>
                <a:ea typeface="+mn-ea"/>
                <a:cs typeface="Arial" panose="020B0604020202020204" pitchFamily="34" charset="0"/>
              </a:rPr>
              <a:t>pCR</a:t>
            </a:r>
            <a:r>
              <a:rPr kumimoji="0" lang="en-US"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rPr>
              <a:t> in PET Responders (Arm B)</a:t>
            </a: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0" algn="l"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0" algn="l"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Second Primary Endpoint</a:t>
            </a:r>
          </a:p>
          <a:p>
            <a:pPr marL="0" marR="0" lvl="0" indent="0" algn="ctr"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100800" algn="ctr"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rPr>
              <a:t>3-year </a:t>
            </a:r>
            <a:r>
              <a:rPr kumimoji="0" lang="en-US" sz="1200" b="0" i="0" u="none" strike="noStrike" kern="0" cap="none" spc="0" normalizeH="0" baseline="0" noProof="0" err="1">
                <a:ln>
                  <a:noFill/>
                </a:ln>
                <a:solidFill>
                  <a:srgbClr val="E7E6E6">
                    <a:lumMod val="10000"/>
                  </a:srgbClr>
                </a:solidFill>
                <a:effectLst/>
                <a:uLnTx/>
                <a:uFillTx/>
                <a:latin typeface="Arial" panose="020B0604020202020204"/>
                <a:ea typeface="+mn-ea"/>
                <a:cs typeface="Arial" panose="020B0604020202020204" pitchFamily="34" charset="0"/>
              </a:rPr>
              <a:t>iDFS</a:t>
            </a:r>
            <a:r>
              <a:rPr kumimoji="0" lang="en-US"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rPr>
              <a:t> rate in Arm B</a:t>
            </a: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0" algn="l"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p:txBody>
      </p:sp>
      <p:sp>
        <p:nvSpPr>
          <p:cNvPr id="556" name="Rectángulo redondeado 35">
            <a:extLst>
              <a:ext uri="{FF2B5EF4-FFF2-40B4-BE49-F238E27FC236}">
                <a16:creationId xmlns:a16="http://schemas.microsoft.com/office/drawing/2014/main" id="{99E7E365-7BA5-C752-BCE7-E0F6A8B8189D}"/>
              </a:ext>
            </a:extLst>
          </p:cNvPr>
          <p:cNvSpPr/>
          <p:nvPr/>
        </p:nvSpPr>
        <p:spPr>
          <a:xfrm rot="5400000">
            <a:off x="3454222" y="2565120"/>
            <a:ext cx="3204000"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PET  (Total Body) Scan</a:t>
            </a:r>
          </a:p>
        </p:txBody>
      </p:sp>
      <p:cxnSp>
        <p:nvCxnSpPr>
          <p:cNvPr id="12" name="Straight Arrow Connector 76">
            <a:extLst>
              <a:ext uri="{FF2B5EF4-FFF2-40B4-BE49-F238E27FC236}">
                <a16:creationId xmlns:a16="http://schemas.microsoft.com/office/drawing/2014/main" id="{D68DF9BB-4FA2-4CBA-0B5D-888F8D8C6BA8}"/>
              </a:ext>
            </a:extLst>
          </p:cNvPr>
          <p:cNvCxnSpPr>
            <a:cxnSpLocks/>
          </p:cNvCxnSpPr>
          <p:nvPr/>
        </p:nvCxnSpPr>
        <p:spPr bwMode="auto">
          <a:xfrm flipH="1" flipV="1">
            <a:off x="2694963" y="1089120"/>
            <a:ext cx="9624" cy="3216325"/>
          </a:xfrm>
          <a:prstGeom prst="straightConnector1">
            <a:avLst/>
          </a:prstGeom>
          <a:solidFill>
            <a:srgbClr val="008764"/>
          </a:solidFill>
          <a:ln w="28575" cap="flat" cmpd="sng" algn="ctr">
            <a:solidFill>
              <a:srgbClr val="C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76">
            <a:extLst>
              <a:ext uri="{FF2B5EF4-FFF2-40B4-BE49-F238E27FC236}">
                <a16:creationId xmlns:a16="http://schemas.microsoft.com/office/drawing/2014/main" id="{F15157BE-A779-7547-67D8-6127B08D797B}"/>
              </a:ext>
            </a:extLst>
          </p:cNvPr>
          <p:cNvCxnSpPr>
            <a:cxnSpLocks/>
          </p:cNvCxnSpPr>
          <p:nvPr/>
        </p:nvCxnSpPr>
        <p:spPr bwMode="auto">
          <a:xfrm flipH="1" flipV="1">
            <a:off x="5232289" y="1099852"/>
            <a:ext cx="9624" cy="3216325"/>
          </a:xfrm>
          <a:prstGeom prst="straightConnector1">
            <a:avLst/>
          </a:prstGeom>
          <a:solidFill>
            <a:srgbClr val="008764"/>
          </a:solidFill>
          <a:ln w="28575" cap="flat" cmpd="sng" algn="ctr">
            <a:solidFill>
              <a:srgbClr val="C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76">
            <a:extLst>
              <a:ext uri="{FF2B5EF4-FFF2-40B4-BE49-F238E27FC236}">
                <a16:creationId xmlns:a16="http://schemas.microsoft.com/office/drawing/2014/main" id="{37E26174-2A01-FDCA-0076-B9F4B3FADA29}"/>
              </a:ext>
            </a:extLst>
          </p:cNvPr>
          <p:cNvCxnSpPr>
            <a:cxnSpLocks/>
          </p:cNvCxnSpPr>
          <p:nvPr/>
        </p:nvCxnSpPr>
        <p:spPr bwMode="auto">
          <a:xfrm flipH="1" flipV="1">
            <a:off x="8177894" y="1076795"/>
            <a:ext cx="9624" cy="3216325"/>
          </a:xfrm>
          <a:prstGeom prst="straightConnector1">
            <a:avLst/>
          </a:prstGeom>
          <a:solidFill>
            <a:srgbClr val="008764"/>
          </a:solidFill>
          <a:ln w="28575" cap="flat" cmpd="sng" algn="ctr">
            <a:solidFill>
              <a:srgbClr val="C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76">
            <a:extLst>
              <a:ext uri="{FF2B5EF4-FFF2-40B4-BE49-F238E27FC236}">
                <a16:creationId xmlns:a16="http://schemas.microsoft.com/office/drawing/2014/main" id="{050D9544-B303-4549-D393-EBF2BF8D83DF}"/>
              </a:ext>
            </a:extLst>
          </p:cNvPr>
          <p:cNvCxnSpPr>
            <a:cxnSpLocks/>
          </p:cNvCxnSpPr>
          <p:nvPr/>
        </p:nvCxnSpPr>
        <p:spPr bwMode="auto">
          <a:xfrm>
            <a:off x="2694963" y="4746987"/>
            <a:ext cx="0" cy="463972"/>
          </a:xfrm>
          <a:prstGeom prst="straightConnector1">
            <a:avLst/>
          </a:prstGeom>
          <a:solidFill>
            <a:srgbClr val="008764"/>
          </a:solidFill>
          <a:ln w="28575" cap="flat" cmpd="sng" algn="ctr">
            <a:solidFill>
              <a:srgbClr val="C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ángulo redondeado 35">
            <a:extLst>
              <a:ext uri="{FF2B5EF4-FFF2-40B4-BE49-F238E27FC236}">
                <a16:creationId xmlns:a16="http://schemas.microsoft.com/office/drawing/2014/main" id="{3DAC7F15-1C64-81E9-94D0-DBDE6781929D}"/>
              </a:ext>
            </a:extLst>
          </p:cNvPr>
          <p:cNvSpPr/>
          <p:nvPr/>
        </p:nvSpPr>
        <p:spPr>
          <a:xfrm rot="5400000">
            <a:off x="8808915" y="3032652"/>
            <a:ext cx="4178498" cy="252000"/>
          </a:xfrm>
          <a:prstGeom prst="roundRect">
            <a:avLst/>
          </a:prstGeom>
          <a:solidFill>
            <a:srgbClr val="E7E6E6">
              <a:lumMod val="90000"/>
            </a:srgb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FOLLOW UP</a:t>
            </a:r>
          </a:p>
        </p:txBody>
      </p:sp>
      <p:sp>
        <p:nvSpPr>
          <p:cNvPr id="21" name="TextBox 4">
            <a:extLst>
              <a:ext uri="{FF2B5EF4-FFF2-40B4-BE49-F238E27FC236}">
                <a16:creationId xmlns:a16="http://schemas.microsoft.com/office/drawing/2014/main" id="{880B6C9E-FB6B-94E9-FA21-AEBBB8EA9ED3}"/>
              </a:ext>
            </a:extLst>
          </p:cNvPr>
          <p:cNvSpPr txBox="1"/>
          <p:nvPr/>
        </p:nvSpPr>
        <p:spPr>
          <a:xfrm>
            <a:off x="243965" y="101319"/>
            <a:ext cx="11690761" cy="867930"/>
          </a:xfrm>
          <a:prstGeom prst="rect">
            <a:avLst/>
          </a:prstGeom>
          <a:solidFill>
            <a:schemeClr val="bg1"/>
          </a:solid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113468"/>
                </a:solidFill>
                <a:effectLst/>
                <a:uLnTx/>
                <a:uFillTx/>
                <a:latin typeface="Arial" panose="020B0604020202020204"/>
                <a:ea typeface="+mn-ea"/>
                <a:cs typeface="Calibri"/>
              </a:rPr>
              <a:t>PHERGain</a:t>
            </a:r>
            <a:r>
              <a:rPr kumimoji="0" lang="en-US" sz="2800" b="1" i="0" u="none" strike="noStrike" kern="1200" cap="none" spc="0" normalizeH="0" baseline="0" noProof="0" dirty="0">
                <a:ln>
                  <a:noFill/>
                </a:ln>
                <a:solidFill>
                  <a:srgbClr val="113468"/>
                </a:solidFill>
                <a:effectLst/>
                <a:uLnTx/>
                <a:uFillTx/>
                <a:latin typeface="Arial" panose="020B0604020202020204"/>
                <a:ea typeface="+mn-ea"/>
                <a:cs typeface="Calibri"/>
              </a:rPr>
              <a:t>: Can PET response be used to guide therapy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13468"/>
                </a:solidFill>
                <a:effectLst/>
                <a:uLnTx/>
                <a:uFillTx/>
                <a:latin typeface="Arial" panose="020B0604020202020204"/>
                <a:ea typeface="+mn-ea"/>
                <a:cs typeface="Calibri"/>
              </a:rPr>
              <a:t>de-escalation in HER2+ EBC?</a:t>
            </a:r>
            <a:endParaRPr kumimoji="0" lang="en-US" sz="2000" b="1" i="0" u="none" strike="noStrike" kern="1200" cap="none" spc="0" normalizeH="0" baseline="0" noProof="0" dirty="0">
              <a:ln>
                <a:noFill/>
              </a:ln>
              <a:solidFill>
                <a:srgbClr val="113468"/>
              </a:solidFill>
              <a:effectLst/>
              <a:uLnTx/>
              <a:uFillTx/>
              <a:latin typeface="Arial" panose="020B0604020202020204"/>
              <a:ea typeface="+mn-ea"/>
              <a:cs typeface="Calibri"/>
            </a:endParaRPr>
          </a:p>
        </p:txBody>
      </p:sp>
      <p:sp>
        <p:nvSpPr>
          <p:cNvPr id="24" name="Rectángulo redondeado 127">
            <a:extLst>
              <a:ext uri="{FF2B5EF4-FFF2-40B4-BE49-F238E27FC236}">
                <a16:creationId xmlns:a16="http://schemas.microsoft.com/office/drawing/2014/main" id="{5166B4FF-A224-03AD-2D1C-0E2141376010}"/>
              </a:ext>
            </a:extLst>
          </p:cNvPr>
          <p:cNvSpPr/>
          <p:nvPr/>
        </p:nvSpPr>
        <p:spPr>
          <a:xfrm rot="16200000">
            <a:off x="635210" y="2873040"/>
            <a:ext cx="881035"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Stratification factors</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1450" marR="0" lvl="0" indent="-100800" algn="l"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Hormonal receptor status (+/-)</a:t>
            </a:r>
          </a:p>
        </p:txBody>
      </p:sp>
      <p:sp>
        <p:nvSpPr>
          <p:cNvPr id="2" name="TextBox 1">
            <a:extLst>
              <a:ext uri="{FF2B5EF4-FFF2-40B4-BE49-F238E27FC236}">
                <a16:creationId xmlns:a16="http://schemas.microsoft.com/office/drawing/2014/main" id="{6E4D5FD4-11D5-36AF-4ED7-D4F00D02CDF8}"/>
              </a:ext>
            </a:extLst>
          </p:cNvPr>
          <p:cNvSpPr txBox="1"/>
          <p:nvPr/>
        </p:nvSpPr>
        <p:spPr>
          <a:xfrm>
            <a:off x="5015880"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2041691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a:latin typeface="+mn-lt"/>
              </a:rPr>
              <a:t>Dr. JAVIER CORTÉS MD PhD</a:t>
            </a:r>
          </a:p>
        </p:txBody>
      </p:sp>
      <p:sp>
        <p:nvSpPr>
          <p:cNvPr id="7" name="Slide Number Placeholder 1">
            <a:extLst>
              <a:ext uri="{FF2B5EF4-FFF2-40B4-BE49-F238E27FC236}">
                <a16:creationId xmlns:a16="http://schemas.microsoft.com/office/drawing/2014/main" id="{5F2A8201-1EE9-0C72-D159-7E90D64276A1}"/>
              </a:ext>
            </a:extLst>
          </p:cNvPr>
          <p:cNvSpPr txBox="1">
            <a:spLocks/>
          </p:cNvSpPr>
          <p:nvPr/>
        </p:nvSpPr>
        <p:spPr>
          <a:xfrm>
            <a:off x="11083564" y="217034"/>
            <a:ext cx="874486" cy="365125"/>
          </a:xfrm>
          <a:prstGeom prst="rect">
            <a:avLst/>
          </a:prstGeom>
        </p:spPr>
        <p:txBody>
          <a:bodyPr vert="horz" lIns="91440" tIns="45720" rIns="91440" bIns="45720" rtlCol="0" anchor="t" anchorCtr="0"/>
          <a:lstStyle>
            <a:defPPr>
              <a:defRPr lang="en-US"/>
            </a:defPPr>
            <a:lvl1pPr marL="0" algn="r" defTabSz="914400" rtl="0" eaLnBrk="1" latinLnBrk="0" hangingPunct="1">
              <a:defRPr sz="8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pic>
        <p:nvPicPr>
          <p:cNvPr id="14" name="Picture 5">
            <a:extLst>
              <a:ext uri="{FF2B5EF4-FFF2-40B4-BE49-F238E27FC236}">
                <a16:creationId xmlns:a16="http://schemas.microsoft.com/office/drawing/2014/main" id="{20757792-9308-607B-B807-6AC1969E1F86}"/>
              </a:ext>
            </a:extLst>
          </p:cNvPr>
          <p:cNvPicPr>
            <a:picLocks noChangeAspect="1"/>
          </p:cNvPicPr>
          <p:nvPr/>
        </p:nvPicPr>
        <p:blipFill rotWithShape="1">
          <a:blip r:embed="rId3"/>
          <a:srcRect t="8822" b="11357"/>
          <a:stretch/>
        </p:blipFill>
        <p:spPr>
          <a:xfrm>
            <a:off x="833056" y="1594022"/>
            <a:ext cx="10296121" cy="3696673"/>
          </a:xfrm>
          <a:prstGeom prst="rect">
            <a:avLst/>
          </a:prstGeom>
        </p:spPr>
      </p:pic>
      <p:sp>
        <p:nvSpPr>
          <p:cNvPr id="18" name="CuadroTexto 17">
            <a:extLst>
              <a:ext uri="{FF2B5EF4-FFF2-40B4-BE49-F238E27FC236}">
                <a16:creationId xmlns:a16="http://schemas.microsoft.com/office/drawing/2014/main" id="{3137DF6D-1345-0B23-083B-363C9ABECA10}"/>
              </a:ext>
            </a:extLst>
          </p:cNvPr>
          <p:cNvSpPr txBox="1"/>
          <p:nvPr/>
        </p:nvSpPr>
        <p:spPr>
          <a:xfrm>
            <a:off x="1210320" y="5820761"/>
            <a:ext cx="835865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8764"/>
                </a:solidFill>
                <a:effectLst/>
                <a:uLnTx/>
                <a:uFillTx/>
                <a:latin typeface="Arial" panose="020B0604020202020204"/>
                <a:ea typeface="+mn-ea"/>
                <a:cs typeface="+mn-cs"/>
              </a:rPr>
              <a:t>Pérez-García, JM, et al. (2021). </a:t>
            </a:r>
            <a:r>
              <a:rPr kumimoji="0" lang="en-US" sz="1000" b="0" i="1" u="none" strike="noStrike" kern="1200" cap="none" spc="0" normalizeH="0" baseline="0" noProof="0">
                <a:ln>
                  <a:noFill/>
                </a:ln>
                <a:solidFill>
                  <a:srgbClr val="038764"/>
                </a:solidFill>
                <a:effectLst/>
                <a:uLnTx/>
                <a:uFillTx/>
                <a:latin typeface="Arial" panose="020B0604020202020204"/>
                <a:ea typeface="+mn-ea"/>
                <a:cs typeface="+mn-cs"/>
              </a:rPr>
              <a:t>Lancet Oncol</a:t>
            </a:r>
            <a:r>
              <a:rPr kumimoji="0" lang="en-US" sz="1000" b="0" i="0" u="none" strike="noStrike" kern="1200" cap="none" spc="0" normalizeH="0" baseline="0" noProof="0">
                <a:ln>
                  <a:noFill/>
                </a:ln>
                <a:solidFill>
                  <a:srgbClr val="038764"/>
                </a:solidFill>
                <a:effectLst/>
                <a:uLnTx/>
                <a:uFillTx/>
                <a:latin typeface="Arial" panose="020B0604020202020204"/>
                <a:ea typeface="+mn-ea"/>
                <a:cs typeface="+mn-cs"/>
              </a:rPr>
              <a:t>, 22(6), 858-871.</a:t>
            </a:r>
            <a:endParaRPr kumimoji="0" lang="en-US" sz="1000" b="0" i="1" u="none" strike="noStrike" kern="1200" cap="none" spc="0" normalizeH="0" baseline="0" noProof="0">
              <a:ln>
                <a:noFill/>
              </a:ln>
              <a:solidFill>
                <a:srgbClr val="038764"/>
              </a:solidFill>
              <a:effectLst/>
              <a:uLnTx/>
              <a:uFillTx/>
              <a:latin typeface="Arial" panose="020B0604020202020204"/>
              <a:ea typeface="+mn-ea"/>
              <a:cs typeface="+mn-cs"/>
            </a:endParaRPr>
          </a:p>
        </p:txBody>
      </p:sp>
      <p:pic>
        <p:nvPicPr>
          <p:cNvPr id="5" name="Picture 1">
            <a:extLst>
              <a:ext uri="{FF2B5EF4-FFF2-40B4-BE49-F238E27FC236}">
                <a16:creationId xmlns:a16="http://schemas.microsoft.com/office/drawing/2014/main" id="{5B717F03-790C-399F-5EBF-2848CBA55682}"/>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FDECD5D0-B9C1-9A9C-0E00-197FAA34A982}"/>
              </a:ext>
            </a:extLst>
          </p:cNvPr>
          <p:cNvSpPr txBox="1"/>
          <p:nvPr/>
        </p:nvSpPr>
        <p:spPr>
          <a:xfrm>
            <a:off x="764084" y="237614"/>
            <a:ext cx="1097279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13468"/>
                </a:solidFill>
                <a:effectLst/>
                <a:uLnTx/>
                <a:uFillTx/>
                <a:latin typeface="Arial" panose="020B0604020202020204"/>
                <a:ea typeface="+mn-ea"/>
                <a:cs typeface="Calibri"/>
              </a:rPr>
              <a:t>PHERGain</a:t>
            </a:r>
            <a:r>
              <a:rPr kumimoji="0" lang="en-US" sz="2800" b="1" i="0" u="none" strike="noStrike" kern="1200" cap="none" spc="0" normalizeH="0" baseline="0" noProof="0" dirty="0">
                <a:ln>
                  <a:noFill/>
                </a:ln>
                <a:solidFill>
                  <a:srgbClr val="113468"/>
                </a:solidFill>
                <a:effectLst/>
                <a:uLnTx/>
                <a:uFillTx/>
                <a:latin typeface="Arial" panose="020B0604020202020204"/>
                <a:ea typeface="+mn-ea"/>
                <a:cs typeface="Calibri"/>
              </a:rPr>
              <a:t> </a:t>
            </a: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mn-cs"/>
              </a:rPr>
              <a:t>Primary Endpoint: </a:t>
            </a:r>
            <a:r>
              <a:rPr kumimoji="0" lang="en-US" sz="2800" b="1" i="0" u="none" strike="noStrike" kern="1200" cap="none" spc="0" normalizeH="0" baseline="0" noProof="0" dirty="0" err="1">
                <a:ln>
                  <a:noFill/>
                </a:ln>
                <a:solidFill>
                  <a:srgbClr val="113468"/>
                </a:solidFill>
                <a:effectLst/>
                <a:uLnTx/>
                <a:uFillTx/>
                <a:latin typeface="Arial" panose="020B0604020202020204"/>
                <a:ea typeface="+mn-ea"/>
                <a:cs typeface="+mn-cs"/>
              </a:rPr>
              <a:t>pCR</a:t>
            </a:r>
            <a:r>
              <a:rPr kumimoji="0" lang="en-US" sz="2800" b="1" i="0" u="none" strike="noStrike" kern="1200" cap="none" spc="0" normalizeH="0" baseline="0" noProof="0" dirty="0">
                <a:ln>
                  <a:noFill/>
                </a:ln>
                <a:solidFill>
                  <a:srgbClr val="113468"/>
                </a:solidFill>
                <a:effectLst/>
                <a:uLnTx/>
                <a:uFillTx/>
                <a:latin typeface="Arial" panose="020B0604020202020204"/>
                <a:ea typeface="+mn-ea"/>
                <a:cs typeface="+mn-cs"/>
              </a:rPr>
              <a:t> in </a:t>
            </a:r>
            <a:r>
              <a:rPr kumimoji="0" lang="en-US" sz="2800" b="1" i="0" u="none" strike="noStrike" kern="1200" cap="none" spc="0" normalizeH="0" baseline="30000" noProof="0" dirty="0">
                <a:ln>
                  <a:noFill/>
                </a:ln>
                <a:solidFill>
                  <a:srgbClr val="113468"/>
                </a:solidFill>
                <a:effectLst/>
                <a:uLnTx/>
                <a:uFillTx/>
                <a:latin typeface="Arial" panose="020B0604020202020204"/>
                <a:ea typeface="+mn-ea"/>
                <a:cs typeface="+mn-cs"/>
              </a:rPr>
              <a:t>18</a:t>
            </a:r>
            <a:r>
              <a:rPr kumimoji="0" lang="en-US" sz="2800" b="1" i="0" u="none" strike="noStrike" kern="1200" cap="none" spc="0" normalizeH="0" baseline="0" noProof="0" dirty="0">
                <a:ln>
                  <a:noFill/>
                </a:ln>
                <a:solidFill>
                  <a:srgbClr val="113468"/>
                </a:solidFill>
                <a:effectLst/>
                <a:uLnTx/>
                <a:uFillTx/>
                <a:latin typeface="Arial" panose="020B0604020202020204"/>
                <a:ea typeface="+mn-ea"/>
                <a:cs typeface="+mn-cs"/>
              </a:rPr>
              <a:t>F-FDG-PET responders in group B</a:t>
            </a:r>
          </a:p>
        </p:txBody>
      </p:sp>
      <p:sp>
        <p:nvSpPr>
          <p:cNvPr id="8" name="CuadroTexto 7">
            <a:extLst>
              <a:ext uri="{FF2B5EF4-FFF2-40B4-BE49-F238E27FC236}">
                <a16:creationId xmlns:a16="http://schemas.microsoft.com/office/drawing/2014/main" id="{CD44A3CC-A11A-4961-5E3F-E75E707B02CE}"/>
              </a:ext>
            </a:extLst>
          </p:cNvPr>
          <p:cNvSpPr txBox="1"/>
          <p:nvPr/>
        </p:nvSpPr>
        <p:spPr>
          <a:xfrm>
            <a:off x="1210320" y="5553471"/>
            <a:ext cx="7521281"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pCR</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was</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observed</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in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patients</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with</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both</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HER2++ and HER2+++,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pts</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with</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stage</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II and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stage</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III, and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pts</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ER+ and ER-.</a:t>
            </a:r>
          </a:p>
        </p:txBody>
      </p:sp>
      <p:sp>
        <p:nvSpPr>
          <p:cNvPr id="9" name="CuadroTexto 8">
            <a:extLst>
              <a:ext uri="{FF2B5EF4-FFF2-40B4-BE49-F238E27FC236}">
                <a16:creationId xmlns:a16="http://schemas.microsoft.com/office/drawing/2014/main" id="{570B321A-7806-5B45-1DB5-A4A5E4E6B8E8}"/>
              </a:ext>
            </a:extLst>
          </p:cNvPr>
          <p:cNvSpPr txBox="1"/>
          <p:nvPr/>
        </p:nvSpPr>
        <p:spPr>
          <a:xfrm>
            <a:off x="1286077" y="1259700"/>
            <a:ext cx="46950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D78"/>
                </a:solidFill>
                <a:effectLst/>
                <a:uLnTx/>
                <a:uFillTx/>
                <a:latin typeface="Arial" panose="020B0604020202020204"/>
                <a:ea typeface="+mn-ea"/>
                <a:cs typeface="+mn-cs"/>
              </a:rPr>
              <a:t>PET Responders and Non-Responders</a:t>
            </a:r>
            <a:endParaRPr kumimoji="0" lang="es-ES" sz="1800" b="0" i="0" u="none" strike="noStrike" kern="1200" cap="none" spc="0" normalizeH="0" baseline="0" noProof="0">
              <a:ln>
                <a:noFill/>
              </a:ln>
              <a:solidFill>
                <a:srgbClr val="003D78"/>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E6C46B53-197C-B69E-BC4E-8132E8571572}"/>
              </a:ext>
            </a:extLst>
          </p:cNvPr>
          <p:cNvSpPr txBox="1"/>
          <p:nvPr/>
        </p:nvSpPr>
        <p:spPr>
          <a:xfrm>
            <a:off x="8357150" y="1259984"/>
            <a:ext cx="13100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3D78"/>
                </a:solidFill>
                <a:effectLst/>
                <a:uLnTx/>
                <a:uFillTx/>
                <a:latin typeface="Arial" panose="020B0604020202020204"/>
                <a:ea typeface="+mn-ea"/>
                <a:cs typeface="+mn-cs"/>
              </a:rPr>
              <a:t>pCR</a:t>
            </a:r>
            <a:r>
              <a:rPr kumimoji="0" lang="en-US" sz="1800" b="1" i="0" u="none" strike="noStrike" kern="1200" cap="none" spc="0" normalizeH="0" baseline="0" noProof="0">
                <a:ln>
                  <a:noFill/>
                </a:ln>
                <a:solidFill>
                  <a:srgbClr val="003D78"/>
                </a:solidFill>
                <a:effectLst/>
                <a:uLnTx/>
                <a:uFillTx/>
                <a:latin typeface="Arial" panose="020B0604020202020204"/>
                <a:ea typeface="+mn-ea"/>
                <a:cs typeface="+mn-cs"/>
              </a:rPr>
              <a:t> rate</a:t>
            </a:r>
            <a:endParaRPr kumimoji="0" lang="es-ES" sz="1800" b="0" i="0" u="none" strike="noStrike" kern="1200" cap="none" spc="0" normalizeH="0" baseline="0" noProof="0">
              <a:ln>
                <a:noFill/>
              </a:ln>
              <a:solidFill>
                <a:srgbClr val="003D78"/>
              </a:solidFill>
              <a:effectLst/>
              <a:uLnTx/>
              <a:uFillTx/>
              <a:latin typeface="Arial" panose="020B0604020202020204"/>
              <a:ea typeface="+mn-ea"/>
              <a:cs typeface="+mn-cs"/>
            </a:endParaRPr>
          </a:p>
        </p:txBody>
      </p:sp>
      <p:sp>
        <p:nvSpPr>
          <p:cNvPr id="13" name="CuadroTexto 12">
            <a:extLst>
              <a:ext uri="{FF2B5EF4-FFF2-40B4-BE49-F238E27FC236}">
                <a16:creationId xmlns:a16="http://schemas.microsoft.com/office/drawing/2014/main" id="{371233C5-B313-8930-98CF-6BAE23452B7C}"/>
              </a:ext>
            </a:extLst>
          </p:cNvPr>
          <p:cNvSpPr txBox="1"/>
          <p:nvPr/>
        </p:nvSpPr>
        <p:spPr>
          <a:xfrm>
            <a:off x="1210320" y="6041964"/>
            <a:ext cx="9554136" cy="246221"/>
          </a:xfrm>
          <a:prstGeom prst="rect">
            <a:avLst/>
          </a:prstGeom>
          <a:noFill/>
        </p:spPr>
        <p:txBody>
          <a:bodyPr wrap="square" lIns="91440" tIns="45720" rIns="91440" bIns="45720" anchor="t">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13468"/>
                </a:solidFill>
                <a:effectLst/>
                <a:uLnTx/>
                <a:uFillTx/>
                <a:latin typeface="Arial" panose="020B0604020202020204"/>
                <a:ea typeface="+mn-ea"/>
                <a:cs typeface="Arial"/>
              </a:rPr>
              <a:t>CI: Confidence interval;</a:t>
            </a:r>
            <a:r>
              <a:rPr kumimoji="0" lang="en-US" sz="1000" b="0" i="0" u="none" strike="noStrike" kern="1200" cap="none" spc="0" normalizeH="0" baseline="0" noProof="0">
                <a:ln>
                  <a:noFill/>
                </a:ln>
                <a:solidFill>
                  <a:srgbClr val="113468"/>
                </a:solidFill>
                <a:effectLst/>
                <a:uLnTx/>
                <a:uFillTx/>
                <a:latin typeface="Arial" panose="020B0604020202020204"/>
                <a:ea typeface="+mn-ea"/>
                <a:cs typeface="+mn-cs"/>
              </a:rPr>
              <a:t> PET</a:t>
            </a:r>
            <a:r>
              <a:rPr kumimoji="0" lang="en-GB" sz="10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a:t>
            </a:r>
            <a:r>
              <a:rPr kumimoji="0" lang="en-GB" sz="1000" b="0" i="0" u="none" strike="noStrike" kern="1200" cap="none" spc="0" normalizeH="0" baseline="30000" noProof="0">
                <a:ln>
                  <a:noFill/>
                </a:ln>
                <a:solidFill>
                  <a:srgbClr val="113468"/>
                </a:solidFill>
                <a:effectLst/>
                <a:uLnTx/>
                <a:uFillTx/>
                <a:latin typeface="Arial" panose="020B0604020202020204"/>
                <a:ea typeface="+mn-ea"/>
                <a:cs typeface="Calibri" panose="020F0502020204030204" pitchFamily="34" charset="0"/>
              </a:rPr>
              <a:t>18</a:t>
            </a:r>
            <a:r>
              <a:rPr kumimoji="0" lang="en-GB" sz="10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F-fluorodeoxyglucose positron emission tomography/computed tomography; </a:t>
            </a:r>
            <a:r>
              <a:rPr kumimoji="0" lang="en-GB" sz="10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pCR</a:t>
            </a:r>
            <a:r>
              <a:rPr kumimoji="0" lang="en-GB" sz="10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Pathological complete response (ypT0/isN0).</a:t>
            </a:r>
            <a:r>
              <a:rPr kumimoji="0" lang="en-US" sz="1000" b="0" i="0" u="none" strike="noStrike" kern="1200" cap="none" spc="0" normalizeH="0" baseline="0" noProof="0">
                <a:ln>
                  <a:noFill/>
                </a:ln>
                <a:solidFill>
                  <a:srgbClr val="113468"/>
                </a:solidFill>
                <a:effectLst/>
                <a:uLnTx/>
                <a:uFillTx/>
                <a:latin typeface="Arial" panose="020B0604020202020204"/>
                <a:ea typeface="+mn-ea"/>
                <a:cs typeface="Arial"/>
              </a:rPr>
              <a:t> </a:t>
            </a:r>
          </a:p>
        </p:txBody>
      </p:sp>
      <p:sp>
        <p:nvSpPr>
          <p:cNvPr id="2" name="TextBox 1">
            <a:extLst>
              <a:ext uri="{FF2B5EF4-FFF2-40B4-BE49-F238E27FC236}">
                <a16:creationId xmlns:a16="http://schemas.microsoft.com/office/drawing/2014/main" id="{2D02DBCA-057F-CDEE-B36D-12A24AEBF7FA}"/>
              </a:ext>
            </a:extLst>
          </p:cNvPr>
          <p:cNvSpPr txBox="1"/>
          <p:nvPr/>
        </p:nvSpPr>
        <p:spPr>
          <a:xfrm>
            <a:off x="5015880"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1884541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err="1">
                <a:solidFill>
                  <a:srgbClr val="002060"/>
                </a:solidFill>
              </a:rPr>
              <a:t>PHERGain</a:t>
            </a:r>
            <a:r>
              <a:rPr lang="en-US" sz="4400" dirty="0">
                <a:solidFill>
                  <a:srgbClr val="002060"/>
                </a:solidFill>
              </a:rPr>
              <a:t> Conclusions</a:t>
            </a:r>
          </a:p>
        </p:txBody>
      </p:sp>
      <p:sp>
        <p:nvSpPr>
          <p:cNvPr id="5" name="Content Placeholder 4"/>
          <p:cNvSpPr>
            <a:spLocks noGrp="1"/>
          </p:cNvSpPr>
          <p:nvPr>
            <p:ph idx="1"/>
          </p:nvPr>
        </p:nvSpPr>
        <p:spPr>
          <a:xfrm>
            <a:off x="609600" y="1360176"/>
            <a:ext cx="10972800" cy="4892034"/>
          </a:xfrm>
        </p:spPr>
        <p:txBody>
          <a:bodyPr/>
          <a:lstStyle/>
          <a:p>
            <a:pPr marL="217004" indent="-217004" defTabSz="289339">
              <a:spcBef>
                <a:spcPts val="1139"/>
              </a:spcBef>
              <a:spcAft>
                <a:spcPts val="1139"/>
              </a:spcAft>
              <a:buFont typeface="Arial"/>
              <a:buChar char="•"/>
              <a:defRPr/>
            </a:pPr>
            <a:r>
              <a:rPr lang="en-US" sz="2400" dirty="0">
                <a:effectLst/>
              </a:rPr>
              <a:t>PET-guided de-escalation approach yields generally favorable overall outcome: 3-year </a:t>
            </a:r>
            <a:r>
              <a:rPr lang="en-US" sz="2400" dirty="0" err="1">
                <a:effectLst/>
              </a:rPr>
              <a:t>iDFS</a:t>
            </a:r>
            <a:r>
              <a:rPr lang="en-US" sz="2400" dirty="0">
                <a:effectLst/>
              </a:rPr>
              <a:t> of 95.4%</a:t>
            </a:r>
          </a:p>
          <a:p>
            <a:pPr marL="617054" lvl="1" indent="-217004" defTabSz="289339">
              <a:spcBef>
                <a:spcPts val="1139"/>
              </a:spcBef>
              <a:spcAft>
                <a:spcPts val="1139"/>
              </a:spcAft>
              <a:buFont typeface="Arial"/>
              <a:buChar char="•"/>
              <a:defRPr/>
            </a:pPr>
            <a:r>
              <a:rPr lang="en-US" sz="2000" dirty="0"/>
              <a:t>Allows 30% of pts to omit chemotherapy</a:t>
            </a:r>
          </a:p>
          <a:p>
            <a:pPr marL="617054" lvl="1" indent="-217004" defTabSz="289339">
              <a:spcBef>
                <a:spcPts val="1139"/>
              </a:spcBef>
              <a:spcAft>
                <a:spcPts val="1139"/>
              </a:spcAft>
              <a:buFont typeface="Arial"/>
              <a:buChar char="•"/>
              <a:defRPr/>
            </a:pPr>
            <a:r>
              <a:rPr lang="en-US" sz="2000" dirty="0">
                <a:effectLst/>
              </a:rPr>
              <a:t>Note </a:t>
            </a:r>
            <a:r>
              <a:rPr lang="en-US" sz="2000" dirty="0"/>
              <a:t>relatively short-term follow-up</a:t>
            </a:r>
          </a:p>
          <a:p>
            <a:pPr marL="217004" indent="-217004" defTabSz="289339">
              <a:spcBef>
                <a:spcPts val="1139"/>
              </a:spcBef>
              <a:spcAft>
                <a:spcPts val="1139"/>
              </a:spcAft>
              <a:buFont typeface="Arial"/>
              <a:buChar char="•"/>
              <a:defRPr/>
            </a:pPr>
            <a:r>
              <a:rPr lang="en-US" sz="2400" dirty="0"/>
              <a:t>How does this compare to short course of </a:t>
            </a:r>
            <a:r>
              <a:rPr lang="en-US" sz="2400" dirty="0" err="1"/>
              <a:t>neoadj</a:t>
            </a:r>
            <a:r>
              <a:rPr lang="en-US" sz="2400" dirty="0"/>
              <a:t> chemo (</a:t>
            </a:r>
            <a:r>
              <a:rPr lang="en-US" sz="2400" dirty="0" err="1"/>
              <a:t>eg</a:t>
            </a:r>
            <a:r>
              <a:rPr lang="en-US" sz="2400" dirty="0"/>
              <a:t> THP) with </a:t>
            </a:r>
            <a:r>
              <a:rPr lang="en-US" sz="2400" dirty="0" err="1"/>
              <a:t>pCR</a:t>
            </a:r>
            <a:r>
              <a:rPr lang="en-US" sz="2400" dirty="0"/>
              <a:t> rate of ≈55% and presumably no need for additional chemotherapy (</a:t>
            </a:r>
            <a:r>
              <a:rPr lang="en-US" sz="2400" dirty="0" err="1"/>
              <a:t>eg</a:t>
            </a:r>
            <a:r>
              <a:rPr lang="en-US" sz="2400" dirty="0"/>
              <a:t> COMPASS </a:t>
            </a:r>
            <a:r>
              <a:rPr lang="en-US" sz="2400" dirty="0" err="1"/>
              <a:t>pCR</a:t>
            </a:r>
            <a:r>
              <a:rPr lang="en-US" sz="2400" dirty="0"/>
              <a:t> trial)?</a:t>
            </a:r>
          </a:p>
          <a:p>
            <a:pPr marL="217004" indent="-217004" defTabSz="289339">
              <a:spcBef>
                <a:spcPts val="1139"/>
              </a:spcBef>
              <a:spcAft>
                <a:spcPts val="1139"/>
              </a:spcAft>
              <a:buFont typeface="Arial"/>
              <a:buChar char="•"/>
              <a:defRPr/>
            </a:pPr>
            <a:r>
              <a:rPr lang="en-US" sz="2400" dirty="0"/>
              <a:t>Can we use upfront biomarker selection to enrich these types of approaches with patients most likely to do well with de-escalation approach?</a:t>
            </a:r>
          </a:p>
        </p:txBody>
      </p:sp>
      <p:sp>
        <p:nvSpPr>
          <p:cNvPr id="2" name="TextBox 1">
            <a:extLst>
              <a:ext uri="{FF2B5EF4-FFF2-40B4-BE49-F238E27FC236}">
                <a16:creationId xmlns:a16="http://schemas.microsoft.com/office/drawing/2014/main" id="{51DB54F4-B749-4CF4-33CE-7971883557D7}"/>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3699293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Neratinib in the Post-Adjuvant and Metastatic Settings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388383"/>
            <a:ext cx="10876830" cy="4170372"/>
          </a:xfrm>
          <a:prstGeom prst="rect">
            <a:avLst/>
          </a:prstGeom>
          <a:noFill/>
        </p:spPr>
        <p:txBody>
          <a:bodyPr wrap="square">
            <a:spAutoFit/>
          </a:bodyPr>
          <a:lstStyle/>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HER2-Positive Breast Cancer</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Holmes FA et al. Overall survival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neratinib after trastuzumab-based adjuvant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HER2-positive breast cancer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ExteNET</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double-blind, placebo-controlled, phase 3 trial.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Eur</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2023;184:48-59.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Chan A et al. Final findings from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CONTROL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Strategies to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reduce the incidence and severity of neratinib-associated diarrhea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HER2-positive early-stage breast cancer.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Breast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2023:67:94-101.</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Jhaveri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Neratinib + fulvestrant + trastuzumab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HR-positive, HER2-negative, HER2-mutant metastatic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and biomarker analysis from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SUMMIT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2023;34(10):885-98.</a:t>
            </a:r>
          </a:p>
          <a:p>
            <a:pPr marR="0" lvl="0" algn="l" defTabSz="455613" rtl="0" eaLnBrk="1" fontAlgn="base" latinLnBrk="0" hangingPunct="1">
              <a:lnSpc>
                <a:spcPct val="100000"/>
              </a:lnSpc>
              <a:spcBef>
                <a:spcPts val="600"/>
              </a:spcBef>
              <a:spcAft>
                <a:spcPts val="0"/>
              </a:spcAft>
              <a:buClrTx/>
              <a:buSzTx/>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3763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1343471" y="3140968"/>
            <a:ext cx="9721080" cy="2816678"/>
          </a:xfrm>
          <a:prstGeom prst="rect">
            <a:avLst/>
          </a:prstGeom>
          <a:noFill/>
          <a:ln w="12700">
            <a:no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How do you think a medical </a:t>
            </a:r>
            <a:r>
              <a:rPr lang="en-US" sz="3200" i="1" kern="0" dirty="0">
                <a:solidFill>
                  <a:srgbClr val="002060"/>
                </a:solidFill>
              </a:rPr>
              <a:t>oncologist who </a:t>
            </a: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had recently completed adjuvant therapy for HER2-positive breast cancer would think through the decision to receive </a:t>
            </a:r>
            <a:r>
              <a:rPr kumimoji="0" lang="en-US" sz="3200" b="1" i="1" u="none" strike="noStrike" kern="0" cap="none" spc="0" normalizeH="0" baseline="0" noProof="0" dirty="0" err="1">
                <a:ln>
                  <a:noFill/>
                </a:ln>
                <a:solidFill>
                  <a:srgbClr val="002060"/>
                </a:solidFill>
                <a:effectLst/>
                <a:uLnTx/>
                <a:uFillTx/>
                <a:latin typeface="Calibri" charset="0"/>
                <a:ea typeface="MS PGothic" pitchFamily="34" charset="-128"/>
              </a:rPr>
              <a:t>postadjuvant</a:t>
            </a: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 neratinib?</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476418"/>
            <a:ext cx="12192000" cy="1945404"/>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March 22, 2024 — </a:t>
            </a:r>
            <a:r>
              <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28C0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28C0F"/>
                </a:solidFill>
                <a:effectLst/>
                <a:uLnTx/>
                <a:uFillTx/>
                <a:latin typeface="Calibri" charset="0"/>
                <a:ea typeface="MS PGothic" pitchFamily="34" charset="-128"/>
              </a:rPr>
              <a:t>Keynote Session Special Feature: Clinicians with Cancer</a:t>
            </a: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rPr>
              <a:t> </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 </a:t>
            </a:r>
          </a:p>
        </p:txBody>
      </p:sp>
      <p:sp>
        <p:nvSpPr>
          <p:cNvPr id="2" name="TextBox 1">
            <a:extLst>
              <a:ext uri="{FF2B5EF4-FFF2-40B4-BE49-F238E27FC236}">
                <a16:creationId xmlns:a16="http://schemas.microsoft.com/office/drawing/2014/main" id="{45ECF565-0FA1-E940-E136-950AC6B19EB2}"/>
              </a:ext>
            </a:extLst>
          </p:cNvPr>
          <p:cNvSpPr txBox="1"/>
          <p:nvPr/>
        </p:nvSpPr>
        <p:spPr>
          <a:xfrm>
            <a:off x="553020" y="332656"/>
            <a:ext cx="11301983" cy="875612"/>
          </a:xfrm>
          <a:prstGeom prst="rect">
            <a:avLst/>
          </a:prstGeom>
          <a:solidFill>
            <a:srgbClr val="037DBF"/>
          </a:solidFill>
          <a:ln w="19050">
            <a:solidFill>
              <a:srgbClr val="002060"/>
            </a:solidFill>
          </a:ln>
        </p:spPr>
        <p:txBody>
          <a:bodyPr wrap="square" lIns="365760"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Third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Tree>
    <p:custDataLst>
      <p:tags r:id="rId1"/>
    </p:custDataLst>
    <p:extLst>
      <p:ext uri="{BB962C8B-B14F-4D97-AF65-F5344CB8AC3E}">
        <p14:creationId xmlns:p14="http://schemas.microsoft.com/office/powerpoint/2010/main" val="25014384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084" y="341284"/>
            <a:ext cx="10451831" cy="689032"/>
          </a:xfrm>
        </p:spPr>
        <p:txBody>
          <a:bodyPr>
            <a:normAutofit fontScale="90000"/>
          </a:bodyPr>
          <a:lstStyle/>
          <a:p>
            <a:r>
              <a:rPr lang="en-US" sz="3200" dirty="0" err="1">
                <a:solidFill>
                  <a:srgbClr val="002060"/>
                </a:solidFill>
              </a:rPr>
              <a:t>ExteNET</a:t>
            </a:r>
            <a:r>
              <a:rPr lang="en-US" sz="3200" dirty="0">
                <a:solidFill>
                  <a:srgbClr val="002060"/>
                </a:solidFill>
              </a:rPr>
              <a:t>: Cumulative incidence of CNS disease as 1</a:t>
            </a:r>
            <a:r>
              <a:rPr lang="en-US" sz="3200" baseline="30000" dirty="0">
                <a:solidFill>
                  <a:srgbClr val="002060"/>
                </a:solidFill>
              </a:rPr>
              <a:t>st</a:t>
            </a:r>
            <a:r>
              <a:rPr lang="en-US" sz="3200" dirty="0">
                <a:solidFill>
                  <a:srgbClr val="002060"/>
                </a:solidFill>
              </a:rPr>
              <a:t> site of recurrence</a:t>
            </a:r>
          </a:p>
        </p:txBody>
      </p:sp>
      <p:pic>
        <p:nvPicPr>
          <p:cNvPr id="7" name="Picture 6">
            <a:extLst>
              <a:ext uri="{FF2B5EF4-FFF2-40B4-BE49-F238E27FC236}">
                <a16:creationId xmlns:a16="http://schemas.microsoft.com/office/drawing/2014/main" id="{F094BB94-B344-3A40-A91C-BCEC4F45B2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86636" y="1752600"/>
            <a:ext cx="10218728" cy="4419600"/>
          </a:xfrm>
          <a:prstGeom prst="rect">
            <a:avLst/>
          </a:prstGeom>
        </p:spPr>
      </p:pic>
      <p:sp>
        <p:nvSpPr>
          <p:cNvPr id="8" name="Rectangle 7">
            <a:extLst>
              <a:ext uri="{FF2B5EF4-FFF2-40B4-BE49-F238E27FC236}">
                <a16:creationId xmlns:a16="http://schemas.microsoft.com/office/drawing/2014/main" id="{6A2331AE-5BC5-4346-AF98-1A994A8AD2F5}"/>
              </a:ext>
            </a:extLst>
          </p:cNvPr>
          <p:cNvSpPr/>
          <p:nvPr/>
        </p:nvSpPr>
        <p:spPr>
          <a:xfrm>
            <a:off x="6946899" y="6519446"/>
            <a:ext cx="52451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a:rPr>
              <a:t>Chan et al Clin Breast Cancer 2021 Feb;21(1):80-91.e7.</a:t>
            </a:r>
          </a:p>
        </p:txBody>
      </p:sp>
      <p:sp>
        <p:nvSpPr>
          <p:cNvPr id="5" name="Rectangle 4">
            <a:extLst>
              <a:ext uri="{FF2B5EF4-FFF2-40B4-BE49-F238E27FC236}">
                <a16:creationId xmlns:a16="http://schemas.microsoft.com/office/drawing/2014/main" id="{C71D580E-BE47-3C48-8239-21150A78F9FF}"/>
              </a:ext>
            </a:extLst>
          </p:cNvPr>
          <p:cNvSpPr/>
          <p:nvPr/>
        </p:nvSpPr>
        <p:spPr bwMode="auto">
          <a:xfrm>
            <a:off x="7345472" y="2231215"/>
            <a:ext cx="3859892" cy="831211"/>
          </a:xfrm>
          <a:prstGeom prst="rect">
            <a:avLst/>
          </a:prstGeom>
          <a:noFill/>
          <a:ln w="38100" cmpd="sng">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7864" tIns="28932" rIns="57864" bIns="28932" numCol="1" rtlCol="0" anchor="t" anchorCtr="0" compatLnSpc="1">
            <a:prstTxWarp prst="textNoShape">
              <a:avLst/>
            </a:prstTxWarp>
          </a:body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1266" b="1" i="0" u="none" strike="noStrike" kern="1200" cap="none" spc="0" normalizeH="0" baseline="0" noProof="0">
              <a:ln>
                <a:noFill/>
              </a:ln>
              <a:solidFill>
                <a:srgbClr val="FFFF00"/>
              </a:solidFill>
              <a:effectLst/>
              <a:uLnTx/>
              <a:uFillTx/>
              <a:latin typeface="Arial" charset="0"/>
              <a:ea typeface="ＭＳ Ｐゴシック"/>
              <a:cs typeface="Arial"/>
            </a:endParaRPr>
          </a:p>
        </p:txBody>
      </p:sp>
      <p:sp>
        <p:nvSpPr>
          <p:cNvPr id="3" name="TextBox 2">
            <a:extLst>
              <a:ext uri="{FF2B5EF4-FFF2-40B4-BE49-F238E27FC236}">
                <a16:creationId xmlns:a16="http://schemas.microsoft.com/office/drawing/2014/main" id="{E3902F85-D20A-FE87-A3B3-ECD4E4AE0F1D}"/>
              </a:ext>
            </a:extLst>
          </p:cNvPr>
          <p:cNvSpPr txBox="1"/>
          <p:nvPr/>
        </p:nvSpPr>
        <p:spPr>
          <a:xfrm>
            <a:off x="421759"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2093750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1981200" y="152401"/>
            <a:ext cx="8534400" cy="1096963"/>
          </a:xfrm>
        </p:spPr>
        <p:txBody>
          <a:bodyPr/>
          <a:lstStyle/>
          <a:p>
            <a:r>
              <a:rPr lang="en-US" altLang="en-US" sz="4200" dirty="0">
                <a:solidFill>
                  <a:srgbClr val="002060"/>
                </a:solidFill>
                <a:cs typeface="MS PGothic" panose="020B0600070205080204" pitchFamily="34" charset="-128"/>
              </a:rPr>
              <a:t>Who Should Receive Neratinib?</a:t>
            </a:r>
          </a:p>
        </p:txBody>
      </p:sp>
      <p:sp>
        <p:nvSpPr>
          <p:cNvPr id="129027" name="Content Placeholder 2"/>
          <p:cNvSpPr>
            <a:spLocks noGrp="1" noChangeArrowheads="1"/>
          </p:cNvSpPr>
          <p:nvPr>
            <p:ph idx="1"/>
          </p:nvPr>
        </p:nvSpPr>
        <p:spPr>
          <a:xfrm>
            <a:off x="601133" y="1295400"/>
            <a:ext cx="11015134" cy="4876800"/>
          </a:xfrm>
        </p:spPr>
        <p:txBody>
          <a:bodyPr/>
          <a:lstStyle/>
          <a:p>
            <a:pPr>
              <a:spcAft>
                <a:spcPts val="600"/>
              </a:spcAft>
              <a:defRPr/>
            </a:pPr>
            <a:r>
              <a:rPr lang="en-US" sz="2800" dirty="0">
                <a:ea typeface="ＭＳ Ｐゴシック" charset="0"/>
              </a:rPr>
              <a:t>Neratinib benefit (relative and absolute) in ER+HER2+ high risk patients</a:t>
            </a:r>
          </a:p>
          <a:p>
            <a:pPr lvl="1">
              <a:spcAft>
                <a:spcPts val="600"/>
              </a:spcAft>
              <a:defRPr/>
            </a:pPr>
            <a:r>
              <a:rPr lang="en-US" sz="2400" dirty="0"/>
              <a:t>Must be balanced against toxicity risk</a:t>
            </a:r>
          </a:p>
          <a:p>
            <a:pPr>
              <a:spcAft>
                <a:spcPts val="600"/>
              </a:spcAft>
              <a:defRPr/>
            </a:pPr>
            <a:r>
              <a:rPr lang="en-US" sz="2800" dirty="0">
                <a:ea typeface="ＭＳ Ｐゴシック" charset="0"/>
              </a:rPr>
              <a:t>No data giving neratinib after pertuzumab or T-DM1 </a:t>
            </a:r>
          </a:p>
          <a:p>
            <a:pPr lvl="1">
              <a:spcAft>
                <a:spcPts val="600"/>
              </a:spcAft>
              <a:defRPr/>
            </a:pPr>
            <a:r>
              <a:rPr lang="en-US" sz="2000" dirty="0"/>
              <a:t>All patients at sufficiently high risk to receive neratinib will have received pertuzumab and T-DM1</a:t>
            </a:r>
          </a:p>
          <a:p>
            <a:pPr>
              <a:spcAft>
                <a:spcPts val="600"/>
              </a:spcAft>
              <a:defRPr/>
            </a:pPr>
            <a:r>
              <a:rPr lang="en-US" sz="2800" dirty="0">
                <a:ea typeface="ＭＳ Ｐゴシック" charset="0"/>
              </a:rPr>
              <a:t>So who should receive it?</a:t>
            </a:r>
          </a:p>
          <a:p>
            <a:pPr lvl="1">
              <a:spcAft>
                <a:spcPts val="600"/>
              </a:spcAft>
              <a:defRPr/>
            </a:pPr>
            <a:r>
              <a:rPr lang="en-US" sz="2400" dirty="0"/>
              <a:t>Unclear, but my opinion is that it is reasonable option to consider in ER+ patients with positive nodes after neoadjuvant therapy</a:t>
            </a:r>
          </a:p>
        </p:txBody>
      </p:sp>
      <p:sp>
        <p:nvSpPr>
          <p:cNvPr id="2" name="TextBox 1">
            <a:extLst>
              <a:ext uri="{FF2B5EF4-FFF2-40B4-BE49-F238E27FC236}">
                <a16:creationId xmlns:a16="http://schemas.microsoft.com/office/drawing/2014/main" id="{6122E56A-5A3F-DD9A-D747-1D08F824842B}"/>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34621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866775" y="47626"/>
            <a:ext cx="10620375" cy="1096963"/>
          </a:xfrm>
        </p:spPr>
        <p:txBody>
          <a:bodyPr/>
          <a:lstStyle/>
          <a:p>
            <a:r>
              <a:rPr lang="en-US" altLang="en-US" sz="4200" dirty="0">
                <a:solidFill>
                  <a:srgbClr val="002060"/>
                </a:solidFill>
                <a:cs typeface="MS PGothic" panose="020B0600070205080204" pitchFamily="34" charset="-128"/>
              </a:rPr>
              <a:t>How to mitigate neratinib induced diarrhea?</a:t>
            </a:r>
          </a:p>
        </p:txBody>
      </p:sp>
      <p:sp>
        <p:nvSpPr>
          <p:cNvPr id="129027" name="Content Placeholder 2"/>
          <p:cNvSpPr>
            <a:spLocks noGrp="1" noChangeArrowheads="1"/>
          </p:cNvSpPr>
          <p:nvPr>
            <p:ph idx="1"/>
          </p:nvPr>
        </p:nvSpPr>
        <p:spPr>
          <a:xfrm>
            <a:off x="601133" y="1390650"/>
            <a:ext cx="11015134" cy="4876800"/>
          </a:xfrm>
        </p:spPr>
        <p:txBody>
          <a:bodyPr/>
          <a:lstStyle/>
          <a:p>
            <a:pPr>
              <a:spcAft>
                <a:spcPts val="600"/>
              </a:spcAft>
              <a:defRPr/>
            </a:pPr>
            <a:r>
              <a:rPr lang="en-US" dirty="0">
                <a:ea typeface="ＭＳ Ｐゴシック" charset="0"/>
              </a:rPr>
              <a:t>Neratinib dose escalation, along with loperamide, is associated with relatively low rates of gr3 diarrhea</a:t>
            </a:r>
          </a:p>
          <a:p>
            <a:pPr>
              <a:spcAft>
                <a:spcPts val="600"/>
              </a:spcAft>
              <a:defRPr/>
            </a:pPr>
            <a:endParaRPr lang="en-US" dirty="0"/>
          </a:p>
          <a:p>
            <a:pPr>
              <a:spcAft>
                <a:spcPts val="600"/>
              </a:spcAft>
              <a:defRPr/>
            </a:pPr>
            <a:r>
              <a:rPr lang="en-US" dirty="0">
                <a:ea typeface="ＭＳ Ｐゴシック" charset="0"/>
              </a:rPr>
              <a:t>Most pts who get through 1</a:t>
            </a:r>
            <a:r>
              <a:rPr lang="en-US" baseline="30000" dirty="0">
                <a:ea typeface="ＭＳ Ｐゴシック" charset="0"/>
              </a:rPr>
              <a:t>st</a:t>
            </a:r>
            <a:r>
              <a:rPr lang="en-US" dirty="0">
                <a:ea typeface="ＭＳ Ｐゴシック" charset="0"/>
              </a:rPr>
              <a:t> cycle have low rate of drug discontinuation due to diarrhea</a:t>
            </a:r>
          </a:p>
          <a:p>
            <a:pPr lvl="1">
              <a:spcAft>
                <a:spcPts val="600"/>
              </a:spcAft>
              <a:defRPr/>
            </a:pPr>
            <a:r>
              <a:rPr lang="en-US" sz="2000" dirty="0">
                <a:ea typeface="ＭＳ Ｐゴシック" charset="0"/>
              </a:rPr>
              <a:t>Patient education is key</a:t>
            </a:r>
            <a:endParaRPr lang="en-US" sz="2000" dirty="0"/>
          </a:p>
        </p:txBody>
      </p:sp>
      <p:sp>
        <p:nvSpPr>
          <p:cNvPr id="2" name="TextBox 1">
            <a:extLst>
              <a:ext uri="{FF2B5EF4-FFF2-40B4-BE49-F238E27FC236}">
                <a16:creationId xmlns:a16="http://schemas.microsoft.com/office/drawing/2014/main" id="{F33B6962-CD77-FAA2-7EB5-01D388E677AA}"/>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127631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012912" cy="1323951"/>
          </a:xfrm>
        </p:spPr>
        <p:txBody>
          <a:bodyPr/>
          <a:lstStyle/>
          <a:p>
            <a:pPr marL="98425" indent="0">
              <a:buNone/>
            </a:pPr>
            <a:r>
              <a:rPr lang="en-US" sz="2500" b="0" dirty="0"/>
              <a:t>This activity is supported by educational grants from AstraZeneca Pharmaceuticals LP, Daiichi Sankyo Inc, and Puma Biotechnology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1038225" y="152401"/>
            <a:ext cx="9477375" cy="1096963"/>
          </a:xfrm>
        </p:spPr>
        <p:txBody>
          <a:bodyPr/>
          <a:lstStyle/>
          <a:p>
            <a:r>
              <a:rPr lang="en-US" altLang="en-US" sz="2800" dirty="0">
                <a:solidFill>
                  <a:srgbClr val="002060"/>
                </a:solidFill>
                <a:cs typeface="MS PGothic" panose="020B0600070205080204" pitchFamily="34" charset="-128"/>
              </a:rPr>
              <a:t>SUMMIT: Does neratinib have activity in breast cancers with somatic HER2 mutations?</a:t>
            </a:r>
          </a:p>
        </p:txBody>
      </p:sp>
      <p:sp>
        <p:nvSpPr>
          <p:cNvPr id="129027" name="Content Placeholder 2"/>
          <p:cNvSpPr>
            <a:spLocks noGrp="1" noChangeArrowheads="1"/>
          </p:cNvSpPr>
          <p:nvPr>
            <p:ph idx="1"/>
          </p:nvPr>
        </p:nvSpPr>
        <p:spPr>
          <a:xfrm>
            <a:off x="601133" y="1249364"/>
            <a:ext cx="11015134" cy="4876800"/>
          </a:xfrm>
        </p:spPr>
        <p:txBody>
          <a:bodyPr/>
          <a:lstStyle/>
          <a:p>
            <a:pPr>
              <a:spcAft>
                <a:spcPts val="600"/>
              </a:spcAft>
              <a:defRPr/>
            </a:pPr>
            <a:r>
              <a:rPr lang="en-US" sz="2400" dirty="0">
                <a:ea typeface="ＭＳ Ｐゴシック" charset="0"/>
              </a:rPr>
              <a:t>Somatic HER2 mutations seen in 3-5% of HR+ HER2 non-amplified cancers</a:t>
            </a:r>
          </a:p>
          <a:p>
            <a:pPr lvl="1">
              <a:spcAft>
                <a:spcPts val="600"/>
              </a:spcAft>
              <a:defRPr/>
            </a:pPr>
            <a:r>
              <a:rPr lang="en-US" sz="1800" dirty="0">
                <a:ea typeface="ＭＳ Ｐゴシック" charset="0"/>
              </a:rPr>
              <a:t>More common in lobular cancers (5-8%)</a:t>
            </a:r>
          </a:p>
          <a:p>
            <a:pPr lvl="1">
              <a:spcAft>
                <a:spcPts val="600"/>
              </a:spcAft>
              <a:defRPr/>
            </a:pPr>
            <a:r>
              <a:rPr lang="en-US" sz="1800" dirty="0">
                <a:ea typeface="ＭＳ Ｐゴシック" charset="0"/>
              </a:rPr>
              <a:t>May be acquired with endocrine resistance</a:t>
            </a:r>
            <a:endParaRPr lang="en-US" sz="2000" dirty="0">
              <a:ea typeface="ＭＳ Ｐゴシック" charset="0"/>
            </a:endParaRPr>
          </a:p>
          <a:p>
            <a:pPr>
              <a:spcAft>
                <a:spcPts val="600"/>
              </a:spcAft>
              <a:defRPr/>
            </a:pPr>
            <a:r>
              <a:rPr lang="en-US" sz="2400" dirty="0">
                <a:ea typeface="ＭＳ Ｐゴシック" charset="0"/>
              </a:rPr>
              <a:t>SUMMIT trial is basket study evaluating neratinib alone and in combination in patients with HER2 mutant breast cancer</a:t>
            </a:r>
          </a:p>
          <a:p>
            <a:pPr lvl="1">
              <a:spcAft>
                <a:spcPts val="600"/>
              </a:spcAft>
              <a:defRPr/>
            </a:pPr>
            <a:r>
              <a:rPr lang="en-US" sz="1800" dirty="0">
                <a:ea typeface="ＭＳ Ｐゴシック" charset="0"/>
              </a:rPr>
              <a:t>Initial results showed single agent activity: 17% ORR in HR+ HER2mutant MBC</a:t>
            </a:r>
          </a:p>
          <a:p>
            <a:pPr lvl="1">
              <a:spcAft>
                <a:spcPts val="600"/>
              </a:spcAft>
              <a:defRPr/>
            </a:pPr>
            <a:r>
              <a:rPr lang="en-US" sz="1800" dirty="0">
                <a:ea typeface="ＭＳ Ｐゴシック" charset="0"/>
              </a:rPr>
              <a:t>Combination of neratinib and </a:t>
            </a:r>
            <a:r>
              <a:rPr lang="en-US" sz="1800" dirty="0" err="1">
                <a:ea typeface="ＭＳ Ｐゴシック" charset="0"/>
              </a:rPr>
              <a:t>fulvestrant</a:t>
            </a:r>
            <a:r>
              <a:rPr lang="en-US" sz="1800" dirty="0">
                <a:ea typeface="ＭＳ Ｐゴシック" charset="0"/>
              </a:rPr>
              <a:t>: 30% ORR</a:t>
            </a:r>
          </a:p>
          <a:p>
            <a:pPr lvl="1">
              <a:spcAft>
                <a:spcPts val="600"/>
              </a:spcAft>
              <a:defRPr/>
            </a:pPr>
            <a:r>
              <a:rPr lang="en-US" sz="1800" dirty="0" err="1">
                <a:ea typeface="ＭＳ Ｐゴシック" charset="0"/>
              </a:rPr>
              <a:t>ctDNA</a:t>
            </a:r>
            <a:r>
              <a:rPr lang="en-US" sz="1800" dirty="0">
                <a:ea typeface="ＭＳ Ｐゴシック" charset="0"/>
              </a:rPr>
              <a:t> data suggested secondary HER2 mutations or HER2 amplification as mechanism of resistance</a:t>
            </a:r>
            <a:endParaRPr lang="en-US" sz="2200" dirty="0">
              <a:ea typeface="ＭＳ Ｐゴシック" charset="0"/>
            </a:endParaRPr>
          </a:p>
          <a:p>
            <a:pPr>
              <a:spcAft>
                <a:spcPts val="600"/>
              </a:spcAft>
              <a:defRPr/>
            </a:pPr>
            <a:r>
              <a:rPr lang="en-US" sz="2200" dirty="0">
                <a:ea typeface="ＭＳ Ｐゴシック" charset="0"/>
              </a:rPr>
              <a:t>Data led to cohort of neratinib + </a:t>
            </a:r>
            <a:r>
              <a:rPr lang="en-US" sz="2200" dirty="0" err="1">
                <a:ea typeface="ＭＳ Ｐゴシック" charset="0"/>
              </a:rPr>
              <a:t>fulvestrant</a:t>
            </a:r>
            <a:r>
              <a:rPr lang="en-US" sz="2200" dirty="0">
                <a:ea typeface="ＭＳ Ｐゴシック" charset="0"/>
              </a:rPr>
              <a:t> + trastuzumab (NFT) performed (n=71) in pts previously treated with CDK4/6 inhibitor</a:t>
            </a:r>
          </a:p>
          <a:p>
            <a:pPr lvl="1">
              <a:spcAft>
                <a:spcPts val="600"/>
              </a:spcAft>
              <a:defRPr/>
            </a:pPr>
            <a:r>
              <a:rPr lang="en-US" sz="1800" dirty="0">
                <a:ea typeface="ＭＳ Ｐゴシック" charset="0"/>
              </a:rPr>
              <a:t>Randomized subset: F vs FT vs NFT (n=21)</a:t>
            </a:r>
          </a:p>
        </p:txBody>
      </p:sp>
      <p:sp>
        <p:nvSpPr>
          <p:cNvPr id="2" name="TextBox 1">
            <a:extLst>
              <a:ext uri="{FF2B5EF4-FFF2-40B4-BE49-F238E27FC236}">
                <a16:creationId xmlns:a16="http://schemas.microsoft.com/office/drawing/2014/main" id="{3BF84674-D5B3-97DF-83E3-1DAB49B0D6EF}"/>
              </a:ext>
            </a:extLst>
          </p:cNvPr>
          <p:cNvSpPr txBox="1"/>
          <p:nvPr/>
        </p:nvSpPr>
        <p:spPr>
          <a:xfrm>
            <a:off x="7339405" y="6497639"/>
            <a:ext cx="48525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Jhaveri et al, Annals of Oncology 34:885 2023</a:t>
            </a:r>
          </a:p>
        </p:txBody>
      </p:sp>
      <p:sp>
        <p:nvSpPr>
          <p:cNvPr id="3" name="TextBox 2">
            <a:extLst>
              <a:ext uri="{FF2B5EF4-FFF2-40B4-BE49-F238E27FC236}">
                <a16:creationId xmlns:a16="http://schemas.microsoft.com/office/drawing/2014/main" id="{434EA851-0076-A304-CC1D-8D9893636921}"/>
              </a:ext>
            </a:extLst>
          </p:cNvPr>
          <p:cNvSpPr txBox="1"/>
          <p:nvPr/>
        </p:nvSpPr>
        <p:spPr>
          <a:xfrm>
            <a:off x="421759"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2790389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FB0DACF-CB82-7431-E0A4-C2BB9E4CEE03}"/>
              </a:ext>
            </a:extLst>
          </p:cNvPr>
          <p:cNvSpPr>
            <a:spLocks noGrp="1"/>
          </p:cNvSpPr>
          <p:nvPr>
            <p:ph idx="1"/>
          </p:nvPr>
        </p:nvSpPr>
        <p:spPr>
          <a:xfrm>
            <a:off x="8574692" y="1807665"/>
            <a:ext cx="3307558" cy="4171896"/>
          </a:xfrm>
        </p:spPr>
        <p:txBody>
          <a:bodyPr/>
          <a:lstStyle/>
          <a:p>
            <a:pPr marL="231775" indent="-231775"/>
            <a:r>
              <a:rPr lang="en-US" sz="2000" dirty="0"/>
              <a:t>ORR:	63% V777L      	24% L755S             	80% dual mutation</a:t>
            </a:r>
          </a:p>
          <a:p>
            <a:pPr marL="231775" indent="-231775"/>
            <a:endParaRPr lang="en-US" sz="2000" dirty="0"/>
          </a:p>
          <a:p>
            <a:pPr marL="231775" indent="-231775"/>
            <a:r>
              <a:rPr lang="en-US" sz="2000" dirty="0"/>
              <a:t>HER2 expression level or FISH amplification were not </a:t>
            </a:r>
            <a:r>
              <a:rPr lang="en-US" sz="2000" dirty="0" err="1"/>
              <a:t>assoc</a:t>
            </a:r>
            <a:r>
              <a:rPr lang="en-US" sz="2000" dirty="0"/>
              <a:t> with ORR</a:t>
            </a:r>
          </a:p>
          <a:p>
            <a:pPr marL="231775" indent="-231775"/>
            <a:endParaRPr lang="en-US" sz="2000" dirty="0"/>
          </a:p>
          <a:p>
            <a:pPr marL="231775" indent="-231775"/>
            <a:r>
              <a:rPr lang="en-US" sz="2000" dirty="0"/>
              <a:t>Grade 3 diarrhea was 53% with triplet despite loperamide prophylaxis</a:t>
            </a:r>
          </a:p>
        </p:txBody>
      </p:sp>
      <p:pic>
        <p:nvPicPr>
          <p:cNvPr id="3" name="Picture 2">
            <a:extLst>
              <a:ext uri="{FF2B5EF4-FFF2-40B4-BE49-F238E27FC236}">
                <a16:creationId xmlns:a16="http://schemas.microsoft.com/office/drawing/2014/main" id="{A49B6D64-3486-D804-D741-88D2B4AAA63F}"/>
              </a:ext>
            </a:extLst>
          </p:cNvPr>
          <p:cNvPicPr>
            <a:picLocks noChangeAspect="1"/>
          </p:cNvPicPr>
          <p:nvPr/>
        </p:nvPicPr>
        <p:blipFill>
          <a:blip r:embed="rId2"/>
          <a:stretch>
            <a:fillRect/>
          </a:stretch>
        </p:blipFill>
        <p:spPr>
          <a:xfrm>
            <a:off x="120220" y="1364132"/>
            <a:ext cx="8370638" cy="3610479"/>
          </a:xfrm>
          <a:prstGeom prst="rect">
            <a:avLst/>
          </a:prstGeom>
        </p:spPr>
      </p:pic>
      <p:sp>
        <p:nvSpPr>
          <p:cNvPr id="4" name="TextBox 3">
            <a:extLst>
              <a:ext uri="{FF2B5EF4-FFF2-40B4-BE49-F238E27FC236}">
                <a16:creationId xmlns:a16="http://schemas.microsoft.com/office/drawing/2014/main" id="{6E54D4D3-A325-7EA7-7994-CC26221238C4}"/>
              </a:ext>
            </a:extLst>
          </p:cNvPr>
          <p:cNvSpPr txBox="1"/>
          <p:nvPr/>
        </p:nvSpPr>
        <p:spPr>
          <a:xfrm>
            <a:off x="7339405" y="6497639"/>
            <a:ext cx="48525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Jhaveri et al, Annals of Oncology 34:885 2023</a:t>
            </a:r>
          </a:p>
        </p:txBody>
      </p:sp>
      <p:sp>
        <p:nvSpPr>
          <p:cNvPr id="2" name="Rectangle 1">
            <a:extLst>
              <a:ext uri="{FF2B5EF4-FFF2-40B4-BE49-F238E27FC236}">
                <a16:creationId xmlns:a16="http://schemas.microsoft.com/office/drawing/2014/main" id="{AE10085F-9591-C68A-C77D-25787DDC37F2}"/>
              </a:ext>
            </a:extLst>
          </p:cNvPr>
          <p:cNvSpPr/>
          <p:nvPr/>
        </p:nvSpPr>
        <p:spPr>
          <a:xfrm>
            <a:off x="2347219" y="1967009"/>
            <a:ext cx="1493261" cy="30076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11" name="Title 1">
            <a:extLst>
              <a:ext uri="{FF2B5EF4-FFF2-40B4-BE49-F238E27FC236}">
                <a16:creationId xmlns:a16="http://schemas.microsoft.com/office/drawing/2014/main" id="{A23DA02E-A08A-6AD1-950C-9E8314858570}"/>
              </a:ext>
            </a:extLst>
          </p:cNvPr>
          <p:cNvSpPr>
            <a:spLocks noGrp="1" noChangeArrowheads="1"/>
          </p:cNvSpPr>
          <p:nvPr/>
        </p:nvSpPr>
        <p:spPr bwMode="auto">
          <a:xfrm>
            <a:off x="1357312" y="158195"/>
            <a:ext cx="9477375" cy="1096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Arial"/>
                <a:ea typeface="ＭＳ Ｐゴシック"/>
                <a:cs typeface="MS PGothic" panose="020B0600070205080204" pitchFamily="34" charset="-128"/>
              </a:rPr>
              <a:t>SUMMIT: Does neratinib have activity in breast cancers with somatic HER2 mutations?</a:t>
            </a:r>
          </a:p>
        </p:txBody>
      </p:sp>
      <p:sp>
        <p:nvSpPr>
          <p:cNvPr id="6" name="TextBox 5">
            <a:extLst>
              <a:ext uri="{FF2B5EF4-FFF2-40B4-BE49-F238E27FC236}">
                <a16:creationId xmlns:a16="http://schemas.microsoft.com/office/drawing/2014/main" id="{0AED1F82-A660-1D47-13CD-725C820107D6}"/>
              </a:ext>
            </a:extLst>
          </p:cNvPr>
          <p:cNvSpPr txBox="1"/>
          <p:nvPr/>
        </p:nvSpPr>
        <p:spPr>
          <a:xfrm>
            <a:off x="421759"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118668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1038225" y="152401"/>
            <a:ext cx="9477375" cy="1096963"/>
          </a:xfrm>
        </p:spPr>
        <p:txBody>
          <a:bodyPr/>
          <a:lstStyle/>
          <a:p>
            <a:r>
              <a:rPr lang="en-US" altLang="en-US" sz="2800" dirty="0">
                <a:solidFill>
                  <a:srgbClr val="002060"/>
                </a:solidFill>
                <a:cs typeface="MS PGothic" panose="020B0600070205080204" pitchFamily="34" charset="-128"/>
              </a:rPr>
              <a:t>SUMMIT: Conclusion</a:t>
            </a:r>
          </a:p>
        </p:txBody>
      </p:sp>
      <p:sp>
        <p:nvSpPr>
          <p:cNvPr id="129027" name="Content Placeholder 2"/>
          <p:cNvSpPr>
            <a:spLocks noGrp="1" noChangeArrowheads="1"/>
          </p:cNvSpPr>
          <p:nvPr>
            <p:ph idx="1"/>
          </p:nvPr>
        </p:nvSpPr>
        <p:spPr>
          <a:xfrm>
            <a:off x="601133" y="1585859"/>
            <a:ext cx="11015134" cy="4876800"/>
          </a:xfrm>
        </p:spPr>
        <p:txBody>
          <a:bodyPr/>
          <a:lstStyle/>
          <a:p>
            <a:pPr>
              <a:spcAft>
                <a:spcPts val="600"/>
              </a:spcAft>
              <a:defRPr/>
            </a:pPr>
            <a:r>
              <a:rPr lang="en-US" sz="2800" dirty="0">
                <a:ea typeface="ＭＳ Ｐゴシック" charset="0"/>
              </a:rPr>
              <a:t>Neratinib + fulvestrant has clinically meaningful activity in patients with ER+HER2mutant MBC</a:t>
            </a:r>
          </a:p>
          <a:p>
            <a:pPr lvl="1">
              <a:spcAft>
                <a:spcPts val="600"/>
              </a:spcAft>
              <a:defRPr/>
            </a:pPr>
            <a:r>
              <a:rPr lang="en-US" sz="2000" dirty="0">
                <a:ea typeface="ＭＳ Ｐゴシック" charset="0"/>
              </a:rPr>
              <a:t>Addition of trastuzumab may further increase benefit</a:t>
            </a:r>
          </a:p>
          <a:p>
            <a:pPr lvl="1">
              <a:spcAft>
                <a:spcPts val="600"/>
              </a:spcAft>
              <a:defRPr/>
            </a:pPr>
            <a:r>
              <a:rPr lang="en-US" sz="2000" dirty="0">
                <a:ea typeface="ＭＳ Ｐゴシック" charset="0"/>
              </a:rPr>
              <a:t>Substantial Gr3 diarrhea – consider neratinib dose escalation</a:t>
            </a:r>
          </a:p>
          <a:p>
            <a:pPr>
              <a:spcAft>
                <a:spcPts val="600"/>
              </a:spcAft>
              <a:defRPr/>
            </a:pPr>
            <a:r>
              <a:rPr lang="en-US" sz="2800" dirty="0">
                <a:ea typeface="ＭＳ Ｐゴシック" charset="0"/>
              </a:rPr>
              <a:t> Neratinib based therapy can be considered an effective treatment option for ER+HER2mutant MBC</a:t>
            </a:r>
          </a:p>
          <a:p>
            <a:pPr lvl="1">
              <a:spcAft>
                <a:spcPts val="600"/>
              </a:spcAft>
              <a:defRPr/>
            </a:pPr>
            <a:r>
              <a:rPr lang="en-US" sz="2000" dirty="0">
                <a:ea typeface="ＭＳ Ｐゴシック" charset="0"/>
              </a:rPr>
              <a:t>Included in NCCN guidelines</a:t>
            </a:r>
          </a:p>
          <a:p>
            <a:pPr>
              <a:spcAft>
                <a:spcPts val="600"/>
              </a:spcAft>
              <a:defRPr/>
            </a:pPr>
            <a:r>
              <a:rPr lang="en-US" sz="2800" dirty="0">
                <a:ea typeface="ＭＳ Ｐゴシック" charset="0"/>
              </a:rPr>
              <a:t>These data provide additional support for obtaining somatic tumor sequencing (tissue or ctDNA) in the MBC setting</a:t>
            </a:r>
          </a:p>
        </p:txBody>
      </p:sp>
      <p:sp>
        <p:nvSpPr>
          <p:cNvPr id="2" name="TextBox 1">
            <a:extLst>
              <a:ext uri="{FF2B5EF4-FFF2-40B4-BE49-F238E27FC236}">
                <a16:creationId xmlns:a16="http://schemas.microsoft.com/office/drawing/2014/main" id="{D1BB84A9-45E6-ADCA-E742-0516BCD8EB3C}"/>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209118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a:solidFill>
                  <a:srgbClr val="0432FF"/>
                </a:solidFill>
                <a:latin typeface="Calibri" panose="020F0502020204030204" pitchFamily="34" charset="0"/>
                <a:cs typeface="Calibri" panose="020F0502020204030204" pitchFamily="34" charset="0"/>
              </a:rPr>
              <a:t>Sequencing of Therapy for HER2-Positive </a:t>
            </a:r>
            <a:r>
              <a:rPr lang="en-US" sz="3200" dirty="0" err="1">
                <a:solidFill>
                  <a:srgbClr val="0432FF"/>
                </a:solidFill>
                <a:latin typeface="Calibri" panose="020F0502020204030204" pitchFamily="34" charset="0"/>
                <a:cs typeface="Calibri" panose="020F0502020204030204" pitchFamily="34" charset="0"/>
              </a:rPr>
              <a:t>mBC</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388383"/>
            <a:ext cx="10876830" cy="4170372"/>
          </a:xfrm>
          <a:prstGeom prst="rect">
            <a:avLst/>
          </a:prstGeom>
          <a:noFill/>
        </p:spPr>
        <p:txBody>
          <a:bodyPr wrap="square">
            <a:spAutoFit/>
          </a:bodyPr>
          <a:lstStyle/>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HER2-Positive Breast Cancer</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Hurvitz</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deruxtecan versus trastuzumab emtansine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HER2-positive metastatic breast cancer: Updated results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DESTINY-Breast03</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phase 3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2023;401(10371):105-17.</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André F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deruxtecan versus treatment of physician's choice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HER2-positive metastatic breast cancer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(DESTINY-Breast02):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multicentre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phase 3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2023;401(10390):1773-85.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IE et al. An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age-specific pooled analysis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deruxtecan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(T‑DXd) in patients (pts) with HER2-positive (HER2+)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DESTINY-Breast01, -02, and -03</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2023;Abstract 1006. </a:t>
            </a:r>
          </a:p>
          <a:p>
            <a:pPr marR="0" lvl="0" algn="l" defTabSz="455613" rtl="0" eaLnBrk="1" fontAlgn="base" latinLnBrk="0" hangingPunct="1">
              <a:lnSpc>
                <a:spcPct val="100000"/>
              </a:lnSpc>
              <a:spcBef>
                <a:spcPts val="600"/>
              </a:spcBef>
              <a:spcAft>
                <a:spcPts val="0"/>
              </a:spcAft>
              <a:buClrTx/>
              <a:buSzTx/>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29160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0249-8DE9-429C-A09D-26BD28670C0B}"/>
              </a:ext>
            </a:extLst>
          </p:cNvPr>
          <p:cNvSpPr>
            <a:spLocks noGrp="1"/>
          </p:cNvSpPr>
          <p:nvPr>
            <p:ph type="ctrTitle"/>
          </p:nvPr>
        </p:nvSpPr>
        <p:spPr>
          <a:xfrm>
            <a:off x="507295" y="457200"/>
            <a:ext cx="11213020" cy="576000"/>
          </a:xfrm>
        </p:spPr>
        <p:txBody>
          <a:bodyPr/>
          <a:lstStyle/>
          <a:p>
            <a:r>
              <a:rPr lang="en-US" sz="2800" dirty="0">
                <a:solidFill>
                  <a:srgbClr val="002060"/>
                </a:solidFill>
              </a:rPr>
              <a:t>DESTINY-Breast03: Adjudicated Drug-Related Interstitial Lung Disease/Pneumonitis</a:t>
            </a:r>
          </a:p>
        </p:txBody>
      </p:sp>
      <p:sp>
        <p:nvSpPr>
          <p:cNvPr id="8" name="TextBox 7">
            <a:extLst>
              <a:ext uri="{FF2B5EF4-FFF2-40B4-BE49-F238E27FC236}">
                <a16:creationId xmlns:a16="http://schemas.microsoft.com/office/drawing/2014/main" id="{B1B37609-010E-40AD-AC74-CA26DA8259E4}"/>
              </a:ext>
            </a:extLst>
          </p:cNvPr>
          <p:cNvSpPr txBox="1"/>
          <p:nvPr/>
        </p:nvSpPr>
        <p:spPr>
          <a:xfrm>
            <a:off x="237608" y="6166452"/>
            <a:ext cx="11482707"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ILD, interstitial lung disease; mBC, metastatic breast cancer;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T-DM1, 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rastuzumab emtansine;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trastuzumab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deruxtecan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1. Modi S et al.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N </a:t>
            </a:r>
            <a:r>
              <a:rPr kumimoji="0" lang="en-US" sz="8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a:cs typeface="Arial" panose="020B0604020202020204" pitchFamily="34" charset="0"/>
              </a:rPr>
              <a:t>Engl</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J Med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2020; 382(7): 610-21. 2. Powell CA et al.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ESMO Open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2022; 7(4): 100554. 3. </a:t>
            </a:r>
            <a:r>
              <a:rPr kumimoji="0" lang="da-DK"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Cortes J et al. </a:t>
            </a:r>
            <a:r>
              <a:rPr kumimoji="0" lang="da-DK" sz="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N Engl J Med. </a:t>
            </a:r>
            <a:r>
              <a:rPr kumimoji="0" lang="da-DK"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2022;386:1143-1154.</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aphicFrame>
        <p:nvGraphicFramePr>
          <p:cNvPr id="10" name="Table 8">
            <a:extLst>
              <a:ext uri="{FF2B5EF4-FFF2-40B4-BE49-F238E27FC236}">
                <a16:creationId xmlns:a16="http://schemas.microsoft.com/office/drawing/2014/main" id="{28B389BA-A63D-4487-8475-FFACDFBD2E3C}"/>
              </a:ext>
            </a:extLst>
          </p:cNvPr>
          <p:cNvGraphicFramePr>
            <a:graphicFrameLocks noGrp="1"/>
          </p:cNvGraphicFramePr>
          <p:nvPr/>
        </p:nvGraphicFramePr>
        <p:xfrm>
          <a:off x="774915" y="1537851"/>
          <a:ext cx="10323388" cy="1737360"/>
        </p:xfrm>
        <a:graphic>
          <a:graphicData uri="http://schemas.openxmlformats.org/drawingml/2006/table">
            <a:tbl>
              <a:tblPr firstRow="1" bandRow="1"/>
              <a:tblGrid>
                <a:gridCol w="1797956">
                  <a:extLst>
                    <a:ext uri="{9D8B030D-6E8A-4147-A177-3AD203B41FA5}">
                      <a16:colId xmlns:a16="http://schemas.microsoft.com/office/drawing/2014/main" val="360769673"/>
                    </a:ext>
                  </a:extLst>
                </a:gridCol>
                <a:gridCol w="1434353">
                  <a:extLst>
                    <a:ext uri="{9D8B030D-6E8A-4147-A177-3AD203B41FA5}">
                      <a16:colId xmlns:a16="http://schemas.microsoft.com/office/drawing/2014/main" val="4243042729"/>
                    </a:ext>
                  </a:extLst>
                </a:gridCol>
                <a:gridCol w="1398494">
                  <a:extLst>
                    <a:ext uri="{9D8B030D-6E8A-4147-A177-3AD203B41FA5}">
                      <a16:colId xmlns:a16="http://schemas.microsoft.com/office/drawing/2014/main" val="2100143693"/>
                    </a:ext>
                  </a:extLst>
                </a:gridCol>
                <a:gridCol w="1416423">
                  <a:extLst>
                    <a:ext uri="{9D8B030D-6E8A-4147-A177-3AD203B41FA5}">
                      <a16:colId xmlns:a16="http://schemas.microsoft.com/office/drawing/2014/main" val="2841808380"/>
                    </a:ext>
                  </a:extLst>
                </a:gridCol>
                <a:gridCol w="1308847">
                  <a:extLst>
                    <a:ext uri="{9D8B030D-6E8A-4147-A177-3AD203B41FA5}">
                      <a16:colId xmlns:a16="http://schemas.microsoft.com/office/drawing/2014/main" val="19540246"/>
                    </a:ext>
                  </a:extLst>
                </a:gridCol>
                <a:gridCol w="1434353">
                  <a:extLst>
                    <a:ext uri="{9D8B030D-6E8A-4147-A177-3AD203B41FA5}">
                      <a16:colId xmlns:a16="http://schemas.microsoft.com/office/drawing/2014/main" val="2519174289"/>
                    </a:ext>
                  </a:extLst>
                </a:gridCol>
                <a:gridCol w="1532962">
                  <a:extLst>
                    <a:ext uri="{9D8B030D-6E8A-4147-A177-3AD203B41FA5}">
                      <a16:colId xmlns:a16="http://schemas.microsoft.com/office/drawing/2014/main" val="3535413775"/>
                    </a:ext>
                  </a:extLst>
                </a:gridCol>
              </a:tblGrid>
              <a:tr h="3115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sz="1800" b="1" i="0" dirty="0">
                        <a:latin typeface="Arial" panose="020B0604020202020204" pitchFamily="34" charset="0"/>
                        <a:cs typeface="Arial" panose="020B0604020202020204" pitchFamily="34" charset="0"/>
                      </a:endParaRP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effectLst/>
                          <a:latin typeface="Arial" panose="020B0604020202020204" pitchFamily="34" charset="0"/>
                          <a:cs typeface="Arial" panose="020B0604020202020204" pitchFamily="34" charset="0"/>
                        </a:rPr>
                        <a:t>Grade 1</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Grade 2</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Grade 3</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Grade 4</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Grade 5</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Any grade</a:t>
                      </a:r>
                    </a:p>
                  </a:txBody>
                  <a:tcPr marL="121920" marR="121920" marT="60960" marB="6096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extLst>
                  <a:ext uri="{0D108BD9-81ED-4DB2-BD59-A6C34878D82A}">
                    <a16:rowId xmlns:a16="http://schemas.microsoft.com/office/drawing/2014/main" val="1434102208"/>
                  </a:ext>
                </a:extLst>
              </a:tr>
              <a:tr h="311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31775" indent="0"/>
                      <a:r>
                        <a:rPr lang="en-US" sz="1800" b="1" i="0" dirty="0">
                          <a:solidFill>
                            <a:schemeClr val="tx1"/>
                          </a:solidFill>
                          <a:latin typeface="Arial" panose="020B0604020202020204" pitchFamily="34" charset="0"/>
                          <a:cs typeface="Arial" panose="020B0604020202020204" pitchFamily="34" charset="0"/>
                        </a:rPr>
                        <a:t>T-DXd</a:t>
                      </a:r>
                      <a:r>
                        <a:rPr lang="en-US" sz="1800" b="0" i="0" dirty="0">
                          <a:solidFill>
                            <a:schemeClr val="tx1"/>
                          </a:solidFill>
                          <a:latin typeface="Arial" panose="020B0604020202020204" pitchFamily="34" charset="0"/>
                          <a:cs typeface="Arial" panose="020B0604020202020204" pitchFamily="34" charset="0"/>
                        </a:rPr>
                        <a:t> </a:t>
                      </a:r>
                    </a:p>
                    <a:p>
                      <a:pPr marL="231775" indent="0"/>
                      <a:r>
                        <a:rPr lang="en-US" sz="1800" b="0" i="0" dirty="0">
                          <a:solidFill>
                            <a:schemeClr val="tx1"/>
                          </a:solidFill>
                          <a:latin typeface="Arial" panose="020B0604020202020204" pitchFamily="34" charset="0"/>
                          <a:cs typeface="Arial" panose="020B0604020202020204" pitchFamily="34" charset="0"/>
                        </a:rPr>
                        <a:t>(n = 257)</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11 (4.3)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26 (10.1)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 (0.8)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lvl="0" indent="0" algn="ctr" defTabSz="457200" rtl="0" eaLnBrk="1" fontAlgn="auto" latinLnBrk="0" hangingPunct="1">
                        <a:lnSpc>
                          <a:spcPct val="105000"/>
                        </a:lnSpc>
                        <a:spcBef>
                          <a:spcPts val="0"/>
                        </a:spcBef>
                        <a:spcAft>
                          <a:spcPts val="800"/>
                        </a:spcAft>
                        <a:buClrTx/>
                        <a:buSzTx/>
                        <a:buFontTx/>
                        <a:buNone/>
                        <a:tabLst/>
                        <a:defRPr/>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39 (15.2)</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extLst>
                  <a:ext uri="{0D108BD9-81ED-4DB2-BD59-A6C34878D82A}">
                    <a16:rowId xmlns:a16="http://schemas.microsoft.com/office/drawing/2014/main" val="529406288"/>
                  </a:ext>
                </a:extLst>
              </a:tr>
              <a:tr h="311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31775" indent="0"/>
                      <a:r>
                        <a:rPr lang="en-US" sz="1800" b="1" i="0" dirty="0">
                          <a:solidFill>
                            <a:schemeClr val="tx1"/>
                          </a:solidFill>
                          <a:latin typeface="Arial" panose="020B0604020202020204" pitchFamily="34" charset="0"/>
                          <a:cs typeface="Arial" panose="020B0604020202020204" pitchFamily="34" charset="0"/>
                        </a:rPr>
                        <a:t>T-DM1</a:t>
                      </a:r>
                      <a:r>
                        <a:rPr lang="en-US" sz="1800" b="0" i="0" dirty="0">
                          <a:solidFill>
                            <a:schemeClr val="tx1"/>
                          </a:solidFill>
                          <a:latin typeface="Arial" panose="020B0604020202020204" pitchFamily="34" charset="0"/>
                          <a:cs typeface="Arial" panose="020B0604020202020204" pitchFamily="34" charset="0"/>
                        </a:rPr>
                        <a:t> </a:t>
                      </a:r>
                    </a:p>
                    <a:p>
                      <a:pPr marL="231775" indent="0"/>
                      <a:r>
                        <a:rPr lang="en-US" sz="1800" b="0" i="0" dirty="0">
                          <a:solidFill>
                            <a:schemeClr val="tx1"/>
                          </a:solidFill>
                          <a:latin typeface="Arial" panose="020B0604020202020204" pitchFamily="34" charset="0"/>
                          <a:cs typeface="Arial" panose="020B0604020202020204" pitchFamily="34" charset="0"/>
                        </a:rPr>
                        <a:t>(n = 261)</a:t>
                      </a:r>
                    </a:p>
                  </a:txBody>
                  <a:tcPr marL="121920" marR="121920" marT="60960" marB="6096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 (1.5)</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3 (1.1)</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1 (0.4)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8 (3.1)</a:t>
                      </a:r>
                    </a:p>
                  </a:txBody>
                  <a:tcPr marL="121920" marR="121920" marT="60960" marB="60960" anchor="ctr">
                    <a:lnL w="12700" cap="flat" cmpd="sng" algn="ctr">
                      <a:noFill/>
                      <a:prstDash val="solid"/>
                      <a:round/>
                      <a:headEnd type="none" w="med" len="med"/>
                      <a:tailEnd type="none" w="med" len="med"/>
                    </a:lnL>
                    <a:lnR w="12700" cmpd="sng">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92692037"/>
                  </a:ext>
                </a:extLst>
              </a:tr>
            </a:tbl>
          </a:graphicData>
        </a:graphic>
      </p:graphicFrame>
      <p:sp>
        <p:nvSpPr>
          <p:cNvPr id="4" name="TextBox 3">
            <a:extLst>
              <a:ext uri="{FF2B5EF4-FFF2-40B4-BE49-F238E27FC236}">
                <a16:creationId xmlns:a16="http://schemas.microsoft.com/office/drawing/2014/main" id="{96891E8D-6BA1-CAD4-84F8-92954FCB18B3}"/>
              </a:ext>
            </a:extLst>
          </p:cNvPr>
          <p:cNvSpPr txBox="1"/>
          <p:nvPr/>
        </p:nvSpPr>
        <p:spPr>
          <a:xfrm>
            <a:off x="959243" y="3534636"/>
            <a:ext cx="9860223" cy="2185214"/>
          </a:xfrm>
          <a:prstGeom prst="rect">
            <a:avLst/>
          </a:prstGeom>
          <a:noFill/>
        </p:spPr>
        <p:txBody>
          <a:bodyPr wrap="square">
            <a:spAutoFit/>
          </a:bodyPr>
          <a:lstStyle/>
          <a:p>
            <a:pPr marL="380990" marR="0" lvl="0"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Adjudicated drug-related ILD/pneumonitis rates were similar to other mBC trials with T-DXd</a:t>
            </a:r>
            <a:r>
              <a:rPr kumimoji="0" lang="en-US" sz="1600" b="0" i="0" u="none" strike="noStrike" kern="0" cap="none" spc="0" normalizeH="0" baseline="3000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1,2</a:t>
            </a:r>
          </a:p>
          <a:p>
            <a:pPr marL="380990" marR="0" lvl="0"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With longer treatment exposure and follow-up, the ILD/pneumonitis rate increased from 10.5% in the PFS interim analysis</a:t>
            </a:r>
            <a:r>
              <a:rPr kumimoji="0" lang="en-US" sz="1600" b="0" i="0" u="none" strike="noStrike" kern="0" cap="none" spc="0" normalizeH="0" baseline="3000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3</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 to 15.2%</a:t>
            </a:r>
            <a:endParaRPr kumimoji="0" lang="en-US" sz="1600" b="0" i="0" u="none" strike="noStrike" kern="0" cap="none" spc="0" normalizeH="0" baseline="3000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endParaRPr>
          </a:p>
          <a:p>
            <a:pPr marL="838190" marR="0" lvl="1"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There were 4 additional grade 1, 8 additional grade 2, and no additional grade 3 events</a:t>
            </a:r>
          </a:p>
          <a:p>
            <a:pPr marL="380990" marR="0" lvl="0"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The overall incidence of grade 3 events (0.8%) was the same as in the PFS interim analysis</a:t>
            </a:r>
            <a:r>
              <a:rPr kumimoji="0" lang="en-US" sz="1600" b="0" i="0" u="none" strike="noStrike" kern="0" cap="none" spc="0" normalizeH="0" baseline="3000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3</a:t>
            </a:r>
            <a:endParaRPr kumimoji="0" lang="en-US" sz="1600" b="0" i="0" u="none" strike="sngStrike" kern="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endParaRPr>
          </a:p>
          <a:p>
            <a:pPr marL="380990" marR="0" lvl="0"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There were no adjudicated drug-related grade 4 or 5 events</a:t>
            </a:r>
          </a:p>
        </p:txBody>
      </p:sp>
      <p:sp>
        <p:nvSpPr>
          <p:cNvPr id="3" name="TextBox 2">
            <a:extLst>
              <a:ext uri="{FF2B5EF4-FFF2-40B4-BE49-F238E27FC236}">
                <a16:creationId xmlns:a16="http://schemas.microsoft.com/office/drawing/2014/main" id="{8C447776-7AAD-98DF-E556-B9B3D5A4C242}"/>
              </a:ext>
            </a:extLst>
          </p:cNvPr>
          <p:cNvSpPr txBox="1"/>
          <p:nvPr/>
        </p:nvSpPr>
        <p:spPr>
          <a:xfrm>
            <a:off x="8435867" y="6500932"/>
            <a:ext cx="37561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Hurvitz</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SA et al. Lancet 2023;401:105</a:t>
            </a: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 </a:t>
            </a:r>
          </a:p>
        </p:txBody>
      </p:sp>
      <p:sp>
        <p:nvSpPr>
          <p:cNvPr id="5" name="TextBox 4">
            <a:extLst>
              <a:ext uri="{FF2B5EF4-FFF2-40B4-BE49-F238E27FC236}">
                <a16:creationId xmlns:a16="http://schemas.microsoft.com/office/drawing/2014/main" id="{F3A44079-6378-9208-4DB5-4219107BC3E3}"/>
              </a:ext>
            </a:extLst>
          </p:cNvPr>
          <p:cNvSpPr txBox="1"/>
          <p:nvPr/>
        </p:nvSpPr>
        <p:spPr>
          <a:xfrm>
            <a:off x="0" y="0"/>
            <a:ext cx="2423592" cy="45720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99"/>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0CD06E6A-11E1-D8E8-38AB-17D75AC46AD4}"/>
              </a:ext>
            </a:extLst>
          </p:cNvPr>
          <p:cNvSpPr txBox="1"/>
          <p:nvPr/>
        </p:nvSpPr>
        <p:spPr>
          <a:xfrm>
            <a:off x="421759"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72933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p:txBody>
          <a:bodyPr/>
          <a:lstStyle/>
          <a:p>
            <a:r>
              <a:rPr lang="en-US" dirty="0">
                <a:solidFill>
                  <a:schemeClr val="accent2"/>
                </a:solidFill>
              </a:rPr>
              <a:t>DB-03 Conclusions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781595"/>
            <a:ext cx="10972800" cy="4525963"/>
          </a:xfrm>
        </p:spPr>
        <p:txBody>
          <a:bodyPr/>
          <a:lstStyle/>
          <a:p>
            <a:pPr marL="0" indent="0">
              <a:buNone/>
            </a:pPr>
            <a:endParaRPr lang="en-US" dirty="0"/>
          </a:p>
          <a:p>
            <a:r>
              <a:rPr lang="en-US" dirty="0"/>
              <a:t>Establishes T-DXd role as preferred 2</a:t>
            </a:r>
            <a:r>
              <a:rPr lang="en-US" baseline="30000" dirty="0"/>
              <a:t>nd</a:t>
            </a:r>
            <a:r>
              <a:rPr lang="en-US" dirty="0"/>
              <a:t> line SOC for most patients </a:t>
            </a:r>
          </a:p>
          <a:p>
            <a:pPr lvl="1"/>
            <a:r>
              <a:rPr lang="en-US" dirty="0"/>
              <a:t>Unprecedented levels of activity and reassuring ILD data</a:t>
            </a:r>
          </a:p>
          <a:p>
            <a:pPr lvl="1"/>
            <a:endParaRPr lang="en-US" dirty="0"/>
          </a:p>
          <a:p>
            <a:r>
              <a:rPr lang="en-US" dirty="0">
                <a:solidFill>
                  <a:srgbClr val="FF0000"/>
                </a:solidFill>
              </a:rPr>
              <a:t>Should there be a different SOC for pts with active CNS metastases?</a:t>
            </a:r>
          </a:p>
        </p:txBody>
      </p:sp>
      <p:sp>
        <p:nvSpPr>
          <p:cNvPr id="4" name="TextBox 3">
            <a:extLst>
              <a:ext uri="{FF2B5EF4-FFF2-40B4-BE49-F238E27FC236}">
                <a16:creationId xmlns:a16="http://schemas.microsoft.com/office/drawing/2014/main" id="{3DF7010F-DFB8-3580-2196-9E390E952BCF}"/>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967827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48A0C57-6453-11AE-9F63-A571CD929F75}"/>
              </a:ext>
            </a:extLst>
          </p:cNvPr>
          <p:cNvSpPr>
            <a:spLocks noGrp="1"/>
          </p:cNvSpPr>
          <p:nvPr>
            <p:ph type="body" idx="1"/>
          </p:nvPr>
        </p:nvSpPr>
        <p:spPr>
          <a:xfrm>
            <a:off x="489667" y="2715296"/>
            <a:ext cx="11213200" cy="3877145"/>
          </a:xfrm>
        </p:spPr>
        <p:txBody>
          <a:bodyPr/>
          <a:lstStyle/>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Median time to onset of</a:t>
            </a:r>
            <a:r>
              <a:rPr kumimoji="0" lang="en-US" sz="1800" b="0" i="0" u="none" strike="noStrike" kern="1200" cap="none" spc="0" normalizeH="0" noProof="0" dirty="0">
                <a:ln>
                  <a:noFill/>
                </a:ln>
                <a:solidFill>
                  <a:srgbClr val="000000"/>
                </a:solidFill>
                <a:effectLst/>
                <a:uLnTx/>
                <a:uFillTx/>
                <a:latin typeface="Arial"/>
                <a:ea typeface="+mn-ea"/>
                <a:cs typeface="Calibri" panose="020F0502020204030204" pitchFamily="34" charset="0"/>
              </a:rPr>
              <a:t> adjudicated drug-related</a:t>
            </a:r>
            <a:r>
              <a:rPr kumimoji="0" lang="en-US"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ILD was 209.5 days (range, 41-638 days) </a:t>
            </a:r>
            <a:br>
              <a:rPr kumimoji="0" lang="en-US"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with T‑DXd</a:t>
            </a:r>
            <a:endParaRPr lang="en-US" sz="18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6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200" dirty="0">
              <a:solidFill>
                <a:srgbClr val="000000"/>
              </a:solidFill>
              <a:latin typeface="Arial"/>
              <a:ea typeface="+mn-ea"/>
              <a:cs typeface="Calibri" panose="020F0502020204030204" pitchFamily="34" charset="0"/>
            </a:endParaRPr>
          </a:p>
          <a:p>
            <a:pPr marL="285750" lvl="0" indent="-285750" defTabSz="457200">
              <a:spcBef>
                <a:spcPts val="300"/>
              </a:spcBef>
              <a:buClrTx/>
              <a:buSzTx/>
              <a:buFont typeface="Arial" panose="020B0604020202020204" pitchFamily="34" charset="0"/>
              <a:buChar char="•"/>
              <a:defRPr/>
            </a:pPr>
            <a:r>
              <a:rPr lang="en-US" sz="1800" dirty="0">
                <a:solidFill>
                  <a:srgbClr val="000000"/>
                </a:solidFill>
                <a:latin typeface="Arial"/>
                <a:ea typeface="+mn-ea"/>
                <a:cs typeface="Calibri" panose="020F0502020204030204" pitchFamily="34" charset="0"/>
              </a:rPr>
              <a:t>In the T-DXd arm, 18 (4.5%) patients experienced an LV dysfunction event</a:t>
            </a:r>
            <a:r>
              <a:rPr lang="en-US" sz="1800" baseline="30000" dirty="0">
                <a:solidFill>
                  <a:srgbClr val="000000"/>
                </a:solidFill>
                <a:latin typeface="Arial"/>
                <a:ea typeface="+mn-ea"/>
                <a:cs typeface="Calibri" panose="020F0502020204030204" pitchFamily="34" charset="0"/>
              </a:rPr>
              <a:t>c</a:t>
            </a:r>
            <a:r>
              <a:rPr lang="en-US" sz="1800" dirty="0">
                <a:solidFill>
                  <a:srgbClr val="000000"/>
                </a:solidFill>
                <a:latin typeface="Arial"/>
                <a:ea typeface="+mn-ea"/>
                <a:cs typeface="Calibri" panose="020F0502020204030204" pitchFamily="34" charset="0"/>
              </a:rPr>
              <a:t> </a:t>
            </a:r>
          </a:p>
          <a:p>
            <a:pPr marL="895335" lvl="1" indent="-285750" defTabSz="457200">
              <a:spcBef>
                <a:spcPts val="300"/>
              </a:spcBef>
              <a:buClrTx/>
              <a:buSzTx/>
              <a:buFont typeface="Arial" panose="020B0604020202020204" pitchFamily="34" charset="0"/>
              <a:buChar char="•"/>
              <a:defRPr/>
            </a:pPr>
            <a:r>
              <a:rPr lang="en-US" sz="1800" dirty="0">
                <a:solidFill>
                  <a:srgbClr val="000000"/>
                </a:solidFill>
                <a:latin typeface="Arial"/>
                <a:ea typeface="+mn-ea"/>
                <a:cs typeface="Calibri" panose="020F0502020204030204" pitchFamily="34" charset="0"/>
              </a:rPr>
              <a:t>2 (0.5%) patients had a grade ≥3 event</a:t>
            </a:r>
          </a:p>
          <a:p>
            <a:pPr marL="285750" lvl="0" indent="-285750" defTabSz="457200">
              <a:spcBef>
                <a:spcPts val="300"/>
              </a:spcBef>
              <a:buClrTx/>
              <a:buSzTx/>
              <a:buFont typeface="Arial" panose="020B0604020202020204" pitchFamily="34" charset="0"/>
              <a:buChar char="•"/>
              <a:defRPr/>
            </a:pPr>
            <a:r>
              <a:rPr lang="en-US" sz="1800" dirty="0">
                <a:solidFill>
                  <a:srgbClr val="000000"/>
                </a:solidFill>
                <a:latin typeface="Arial"/>
                <a:ea typeface="+mn-ea"/>
                <a:cs typeface="Calibri" panose="020F0502020204030204" pitchFamily="34" charset="0"/>
              </a:rPr>
              <a:t>In the TPC arm, 3 (1.5%) patients experienced an LV dysfunction</a:t>
            </a:r>
            <a:r>
              <a:rPr lang="en-US" sz="1800" baseline="30000" dirty="0">
                <a:solidFill>
                  <a:srgbClr val="000000"/>
                </a:solidFill>
                <a:latin typeface="Arial"/>
                <a:ea typeface="+mn-ea"/>
                <a:cs typeface="Calibri" panose="020F0502020204030204" pitchFamily="34" charset="0"/>
              </a:rPr>
              <a:t>d</a:t>
            </a:r>
          </a:p>
          <a:p>
            <a:pPr marL="895335" lvl="1" indent="-285750" defTabSz="457200">
              <a:spcBef>
                <a:spcPts val="300"/>
              </a:spcBef>
              <a:buClrTx/>
              <a:buSzTx/>
              <a:buFont typeface="Arial" panose="020B0604020202020204" pitchFamily="34" charset="0"/>
              <a:buChar char="•"/>
              <a:defRPr/>
            </a:pPr>
            <a:r>
              <a:rPr lang="en-US" sz="1800" dirty="0">
                <a:solidFill>
                  <a:srgbClr val="000000"/>
                </a:solidFill>
                <a:latin typeface="Arial"/>
                <a:ea typeface="+mn-ea"/>
                <a:cs typeface="Calibri" panose="020F0502020204030204" pitchFamily="34" charset="0"/>
              </a:rPr>
              <a:t>1 (0.5%) patient had a grade ≥3 event</a:t>
            </a:r>
          </a:p>
          <a:p>
            <a:pPr marL="895335" lvl="1" indent="-285750" defTabSz="457200">
              <a:spcBef>
                <a:spcPts val="300"/>
              </a:spcBef>
              <a:buClrTx/>
              <a:buSzTx/>
              <a:buFont typeface="Arial" panose="020B0604020202020204" pitchFamily="34" charset="0"/>
              <a:buChar char="•"/>
              <a:defRPr/>
            </a:pPr>
            <a:endParaRPr lang="en-US" sz="16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2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2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
        <p:nvSpPr>
          <p:cNvPr id="2" name="Title 1">
            <a:extLst>
              <a:ext uri="{FF2B5EF4-FFF2-40B4-BE49-F238E27FC236}">
                <a16:creationId xmlns:a16="http://schemas.microsoft.com/office/drawing/2014/main" id="{F9550249-8DE9-429C-A09D-26BD28670C0B}"/>
              </a:ext>
            </a:extLst>
          </p:cNvPr>
          <p:cNvSpPr>
            <a:spLocks noGrp="1"/>
          </p:cNvSpPr>
          <p:nvPr>
            <p:ph type="ctrTitle"/>
          </p:nvPr>
        </p:nvSpPr>
        <p:spPr/>
        <p:txBody>
          <a:bodyPr/>
          <a:lstStyle/>
          <a:p>
            <a:r>
              <a:rPr lang="en-US" sz="2800" dirty="0">
                <a:solidFill>
                  <a:schemeClr val="tx1"/>
                </a:solidFill>
              </a:rPr>
              <a:t>Adverse Events of Special Interest: ILD and LV Dysfunction</a:t>
            </a:r>
          </a:p>
        </p:txBody>
      </p:sp>
      <p:graphicFrame>
        <p:nvGraphicFramePr>
          <p:cNvPr id="4" name="Table 8">
            <a:extLst>
              <a:ext uri="{FF2B5EF4-FFF2-40B4-BE49-F238E27FC236}">
                <a16:creationId xmlns:a16="http://schemas.microsoft.com/office/drawing/2014/main" id="{C9B5BECA-8157-5BFB-6472-36FB26541AB9}"/>
              </a:ext>
            </a:extLst>
          </p:cNvPr>
          <p:cNvGraphicFramePr>
            <a:graphicFrameLocks noGrp="1"/>
          </p:cNvGraphicFramePr>
          <p:nvPr/>
        </p:nvGraphicFramePr>
        <p:xfrm>
          <a:off x="678095" y="1437799"/>
          <a:ext cx="10644027" cy="1249680"/>
        </p:xfrm>
        <a:graphic>
          <a:graphicData uri="http://schemas.openxmlformats.org/drawingml/2006/table">
            <a:tbl>
              <a:tblPr firstRow="1" bandRow="1"/>
              <a:tblGrid>
                <a:gridCol w="2619909">
                  <a:extLst>
                    <a:ext uri="{9D8B030D-6E8A-4147-A177-3AD203B41FA5}">
                      <a16:colId xmlns:a16="http://schemas.microsoft.com/office/drawing/2014/main" val="360769673"/>
                    </a:ext>
                  </a:extLst>
                </a:gridCol>
                <a:gridCol w="1337703">
                  <a:extLst>
                    <a:ext uri="{9D8B030D-6E8A-4147-A177-3AD203B41FA5}">
                      <a16:colId xmlns:a16="http://schemas.microsoft.com/office/drawing/2014/main" val="4243042729"/>
                    </a:ext>
                  </a:extLst>
                </a:gridCol>
                <a:gridCol w="1337283">
                  <a:extLst>
                    <a:ext uri="{9D8B030D-6E8A-4147-A177-3AD203B41FA5}">
                      <a16:colId xmlns:a16="http://schemas.microsoft.com/office/drawing/2014/main" val="2100143693"/>
                    </a:ext>
                  </a:extLst>
                </a:gridCol>
                <a:gridCol w="1337283">
                  <a:extLst>
                    <a:ext uri="{9D8B030D-6E8A-4147-A177-3AD203B41FA5}">
                      <a16:colId xmlns:a16="http://schemas.microsoft.com/office/drawing/2014/main" val="2841808380"/>
                    </a:ext>
                  </a:extLst>
                </a:gridCol>
                <a:gridCol w="1337283">
                  <a:extLst>
                    <a:ext uri="{9D8B030D-6E8A-4147-A177-3AD203B41FA5}">
                      <a16:colId xmlns:a16="http://schemas.microsoft.com/office/drawing/2014/main" val="19540246"/>
                    </a:ext>
                  </a:extLst>
                </a:gridCol>
                <a:gridCol w="1337283">
                  <a:extLst>
                    <a:ext uri="{9D8B030D-6E8A-4147-A177-3AD203B41FA5}">
                      <a16:colId xmlns:a16="http://schemas.microsoft.com/office/drawing/2014/main" val="2519174289"/>
                    </a:ext>
                  </a:extLst>
                </a:gridCol>
                <a:gridCol w="1337283">
                  <a:extLst>
                    <a:ext uri="{9D8B030D-6E8A-4147-A177-3AD203B41FA5}">
                      <a16:colId xmlns:a16="http://schemas.microsoft.com/office/drawing/2014/main" val="3535413775"/>
                    </a:ext>
                  </a:extLst>
                </a:gridCol>
              </a:tblGrid>
              <a:tr h="192024">
                <a:tc gridSpan="7">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Adjudicated as Drug-related ILD</a:t>
                      </a:r>
                      <a:r>
                        <a:rPr lang="en-US" sz="1600" b="1" baseline="30000" dirty="0">
                          <a:solidFill>
                            <a:schemeClr val="bg1"/>
                          </a:solidFill>
                          <a:latin typeface="Arial" panose="020B0604020202020204" pitchFamily="34" charset="0"/>
                          <a:cs typeface="Arial" panose="020B0604020202020204" pitchFamily="34" charset="0"/>
                        </a:rPr>
                        <a:t>a</a:t>
                      </a:r>
                      <a:endParaRPr lang="en-US" sz="1600" b="1" dirty="0">
                        <a:solidFill>
                          <a:schemeClr val="bg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extLst>
                  <a:ext uri="{0D108BD9-81ED-4DB2-BD59-A6C34878D82A}">
                    <a16:rowId xmlns:a16="http://schemas.microsoft.com/office/drawing/2014/main" val="2634439246"/>
                  </a:ext>
                </a:extLst>
              </a:tr>
              <a:tr h="1920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n (%)</a:t>
                      </a:r>
                    </a:p>
                  </a:txBody>
                  <a:tcPr anchor="b">
                    <a:lnL w="12700" cmpd="sng">
                      <a:solidFill>
                        <a:sysClr val="window" lastClr="FFFFFF"/>
                      </a:solidFill>
                    </a:lnL>
                    <a:lnR w="12700" cmpd="sng">
                      <a:solidFill>
                        <a:sysClr val="window" lastClr="FFFFFF"/>
                      </a:solid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effectLst/>
                          <a:latin typeface="Arial" panose="020B0604020202020204" pitchFamily="34" charset="0"/>
                          <a:cs typeface="Arial" panose="020B0604020202020204" pitchFamily="34" charset="0"/>
                        </a:rPr>
                        <a:t>Grade 1</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Grade 2</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Grade 3</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Grade 4</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Grade 5</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Any Grade</a:t>
                      </a:r>
                    </a:p>
                  </a:txBody>
                  <a:tcPr anchor="b">
                    <a:lnL w="12700" cmpd="sng">
                      <a:solidFill>
                        <a:sysClr val="window" lastClr="FFFFFF"/>
                      </a:solidFill>
                    </a:lnL>
                    <a:lnR w="12700" cmpd="sng">
                      <a:solidFill>
                        <a:sysClr val="window" lastClr="FFFFFF"/>
                      </a:solid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extLst>
                  <a:ext uri="{0D108BD9-81ED-4DB2-BD59-A6C34878D82A}">
                    <a16:rowId xmlns:a16="http://schemas.microsoft.com/office/drawing/2014/main" val="1434102208"/>
                  </a:ext>
                </a:extLst>
              </a:tr>
              <a:tr h="1920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T-DXd (n = 404)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11 </a:t>
                      </a:r>
                      <a:r>
                        <a:rPr lang="en-US" sz="1250" kern="1200" dirty="0">
                          <a:solidFill>
                            <a:schemeClr val="dk1"/>
                          </a:solidFill>
                          <a:effectLst/>
                          <a:latin typeface="Arial" panose="020B0604020202020204" pitchFamily="34" charset="0"/>
                          <a:ea typeface="+mn-ea"/>
                          <a:cs typeface="Arial" panose="020B0604020202020204" pitchFamily="34" charset="0"/>
                        </a:rPr>
                        <a:t>(2.7)</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26 </a:t>
                      </a:r>
                      <a:r>
                        <a:rPr lang="en-US" sz="1250" kern="1200" dirty="0">
                          <a:solidFill>
                            <a:schemeClr val="dk1"/>
                          </a:solidFill>
                          <a:effectLst/>
                          <a:latin typeface="Arial" panose="020B0604020202020204" pitchFamily="34" charset="0"/>
                          <a:ea typeface="+mn-ea"/>
                          <a:cs typeface="Arial" panose="020B0604020202020204" pitchFamily="34" charset="0"/>
                        </a:rPr>
                        <a:t>(6.4)</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3 </a:t>
                      </a:r>
                      <a:r>
                        <a:rPr lang="en-US" sz="1250" kern="1200" dirty="0">
                          <a:solidFill>
                            <a:schemeClr val="dk1"/>
                          </a:solidFill>
                          <a:effectLst/>
                          <a:latin typeface="Arial" panose="020B0604020202020204" pitchFamily="34" charset="0"/>
                          <a:ea typeface="+mn-ea"/>
                          <a:cs typeface="Arial" panose="020B0604020202020204" pitchFamily="34" charset="0"/>
                        </a:rPr>
                        <a:t>(0.7)</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0</a:t>
                      </a: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 </a:t>
                      </a:r>
                      <a:r>
                        <a:rPr lang="en-US" sz="1250" kern="1200" dirty="0">
                          <a:solidFill>
                            <a:schemeClr val="dk1"/>
                          </a:solidFill>
                          <a:effectLst/>
                          <a:latin typeface="Arial" panose="020B0604020202020204" pitchFamily="34" charset="0"/>
                          <a:ea typeface="+mn-ea"/>
                          <a:cs typeface="Arial" panose="020B0604020202020204" pitchFamily="34" charset="0"/>
                        </a:rPr>
                        <a:t>(0.5)</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42 </a:t>
                      </a:r>
                      <a:r>
                        <a:rPr lang="en-US" sz="1250" kern="1200" dirty="0">
                          <a:solidFill>
                            <a:schemeClr val="dk1"/>
                          </a:solidFill>
                          <a:effectLst/>
                          <a:latin typeface="Arial" panose="020B0604020202020204" pitchFamily="34" charset="0"/>
                          <a:ea typeface="+mn-ea"/>
                          <a:cs typeface="Arial" panose="020B0604020202020204" pitchFamily="34" charset="0"/>
                        </a:rPr>
                        <a:t>(10.4)</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extLst>
                  <a:ext uri="{0D108BD9-81ED-4DB2-BD59-A6C34878D82A}">
                    <a16:rowId xmlns:a16="http://schemas.microsoft.com/office/drawing/2014/main" val="1590631812"/>
                  </a:ext>
                </a:extLst>
              </a:tr>
              <a:tr h="1920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TPC (n = 195)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 (0.5)</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1 </a:t>
                      </a:r>
                      <a:r>
                        <a:rPr lang="en-US" sz="1250" kern="1200" dirty="0">
                          <a:solidFill>
                            <a:schemeClr val="dk1"/>
                          </a:solidFill>
                          <a:effectLst/>
                          <a:latin typeface="Arial" panose="020B0604020202020204" pitchFamily="34" charset="0"/>
                          <a:ea typeface="+mn-ea"/>
                          <a:cs typeface="Arial" panose="020B0604020202020204" pitchFamily="34" charset="0"/>
                        </a:rPr>
                        <a:t>(0.5)</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924311384"/>
                  </a:ext>
                </a:extLst>
              </a:tr>
            </a:tbl>
          </a:graphicData>
        </a:graphic>
      </p:graphicFrame>
      <p:sp>
        <p:nvSpPr>
          <p:cNvPr id="6" name="TextBox 5">
            <a:extLst>
              <a:ext uri="{FF2B5EF4-FFF2-40B4-BE49-F238E27FC236}">
                <a16:creationId xmlns:a16="http://schemas.microsoft.com/office/drawing/2014/main" id="{441BA758-E6CD-F259-C758-3155CBD497F4}"/>
              </a:ext>
            </a:extLst>
          </p:cNvPr>
          <p:cNvSpPr txBox="1"/>
          <p:nvPr/>
        </p:nvSpPr>
        <p:spPr>
          <a:xfrm>
            <a:off x="237434" y="5986343"/>
            <a:ext cx="11963400" cy="584775"/>
          </a:xfrm>
          <a:prstGeom prst="rect">
            <a:avLst/>
          </a:prstGeom>
          <a:noFill/>
        </p:spPr>
        <p:txBody>
          <a:bodyPr wrap="square" rtlCol="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ILD, interstitial lung disease; LV, left ventricular; T-DXd, trastuzumab deruxtecan; TPC, treatment of physician’s choice.</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Narrow"/>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safety analysis set includes all randomly assigned patients who received at least 1 dose of study treatment. </a:t>
            </a:r>
            <a:r>
              <a:rPr kumimoji="0" lang="en-GB" alt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Left ventricular dysfunction included preferred terms of acute left ventricular failure, acute right ventricular failure, cardiac failure, cardiac failure acute, cardiac failure chronic, cardiac failure congestive, chronic left ventricular failure, chronic right ventricular failure, ejection fraction decreased, left ventricular failure, right ventricular failure, ventricular failure, and left ventricular dysfunction. </a:t>
            </a:r>
            <a:r>
              <a:rPr kumimoji="0" lang="en-US" alt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17 ejection fraction decreased (2 grade ≥3), 1 LV dysfunction (grade 1). </a:t>
            </a:r>
            <a:r>
              <a:rPr kumimoji="0" lang="en-US" alt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ejection fraction decreased (grade 1), 2 cardiac failure (1 grade ≥3).</a:t>
            </a:r>
          </a:p>
        </p:txBody>
      </p:sp>
      <p:sp>
        <p:nvSpPr>
          <p:cNvPr id="7" name="Rectangle 6">
            <a:extLst>
              <a:ext uri="{FF2B5EF4-FFF2-40B4-BE49-F238E27FC236}">
                <a16:creationId xmlns:a16="http://schemas.microsoft.com/office/drawing/2014/main" id="{94EC43A7-7729-73B0-AB24-285122C90F76}"/>
              </a:ext>
            </a:extLst>
          </p:cNvPr>
          <p:cNvSpPr/>
          <p:nvPr/>
        </p:nvSpPr>
        <p:spPr>
          <a:xfrm>
            <a:off x="678094" y="3476539"/>
            <a:ext cx="10644027" cy="369271"/>
          </a:xfrm>
          <a:prstGeom prst="rect">
            <a:avLst/>
          </a:prstGeom>
          <a:solidFill>
            <a:srgbClr val="0029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LV dysfunction</a:t>
            </a:r>
            <a:r>
              <a:rPr kumimoji="0" lang="en-ZA" sz="1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b</a:t>
            </a:r>
            <a:endParaRPr kumimoji="0" lang="en-Z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7EAB87C0-B4CE-91C2-F9C6-C2603FFFB3A4}"/>
              </a:ext>
            </a:extLst>
          </p:cNvPr>
          <p:cNvSpPr txBox="1"/>
          <p:nvPr/>
        </p:nvSpPr>
        <p:spPr>
          <a:xfrm>
            <a:off x="8492939" y="6423164"/>
            <a:ext cx="36990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André F et al. Lancet 2023;401:1773</a:t>
            </a: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 </a:t>
            </a:r>
          </a:p>
        </p:txBody>
      </p:sp>
      <p:sp>
        <p:nvSpPr>
          <p:cNvPr id="8" name="TextBox 7">
            <a:extLst>
              <a:ext uri="{FF2B5EF4-FFF2-40B4-BE49-F238E27FC236}">
                <a16:creationId xmlns:a16="http://schemas.microsoft.com/office/drawing/2014/main" id="{BD1CB532-EA01-C097-1122-0F68EFA0FB79}"/>
              </a:ext>
            </a:extLst>
          </p:cNvPr>
          <p:cNvSpPr txBox="1"/>
          <p:nvPr/>
        </p:nvSpPr>
        <p:spPr>
          <a:xfrm>
            <a:off x="421759" y="6525344"/>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2535988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609600" y="4666"/>
            <a:ext cx="10972800" cy="1143000"/>
          </a:xfrm>
        </p:spPr>
        <p:txBody>
          <a:bodyPr/>
          <a:lstStyle/>
          <a:p>
            <a:r>
              <a:rPr lang="en-US" dirty="0">
                <a:solidFill>
                  <a:schemeClr val="accent2"/>
                </a:solidFill>
              </a:rPr>
              <a:t>DB-02 Conclusions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147666"/>
            <a:ext cx="10972800" cy="4525963"/>
          </a:xfrm>
        </p:spPr>
        <p:txBody>
          <a:bodyPr/>
          <a:lstStyle/>
          <a:p>
            <a:r>
              <a:rPr lang="en-US" sz="2800" dirty="0"/>
              <a:t>Provides first randomized data demonstrating benefit of one ADC after cancer has progressed on a different ADC</a:t>
            </a:r>
          </a:p>
          <a:p>
            <a:pPr lvl="1"/>
            <a:r>
              <a:rPr lang="en-US" sz="2000" dirty="0"/>
              <a:t>Provides support for paradigm of treating pts with HER2+ breast cancer with sequential ADCs with different payloads</a:t>
            </a:r>
          </a:p>
          <a:p>
            <a:endParaRPr lang="en-US" dirty="0"/>
          </a:p>
          <a:p>
            <a:endParaRPr lang="en-US" dirty="0"/>
          </a:p>
        </p:txBody>
      </p:sp>
      <p:sp>
        <p:nvSpPr>
          <p:cNvPr id="4" name="TextBox 3">
            <a:extLst>
              <a:ext uri="{FF2B5EF4-FFF2-40B4-BE49-F238E27FC236}">
                <a16:creationId xmlns:a16="http://schemas.microsoft.com/office/drawing/2014/main" id="{9788CD87-80EB-A301-38B4-9130FA50738D}"/>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3312760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339635" y="4666"/>
            <a:ext cx="11521440" cy="1143000"/>
          </a:xfrm>
        </p:spPr>
        <p:txBody>
          <a:bodyPr/>
          <a:lstStyle/>
          <a:p>
            <a:r>
              <a:rPr lang="en-US" sz="4000" dirty="0">
                <a:solidFill>
                  <a:schemeClr val="accent2"/>
                </a:solidFill>
              </a:rPr>
              <a:t>Does age impact efficacy or tolerability of T-</a:t>
            </a:r>
            <a:r>
              <a:rPr lang="en-US" sz="4000" dirty="0" err="1">
                <a:solidFill>
                  <a:schemeClr val="accent2"/>
                </a:solidFill>
              </a:rPr>
              <a:t>DXd</a:t>
            </a:r>
            <a:r>
              <a:rPr lang="en-US" sz="4000" dirty="0">
                <a:solidFill>
                  <a:schemeClr val="accent2"/>
                </a:solidFill>
              </a:rPr>
              <a:t>?</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333803"/>
            <a:ext cx="10517312" cy="4525963"/>
          </a:xfrm>
        </p:spPr>
        <p:txBody>
          <a:bodyPr/>
          <a:lstStyle/>
          <a:p>
            <a:r>
              <a:rPr lang="en-US" sz="2800" dirty="0"/>
              <a:t>Older patients experience higher rates of toxicity from chemotherapy</a:t>
            </a:r>
          </a:p>
          <a:p>
            <a:endParaRPr lang="en-US" sz="2800" dirty="0"/>
          </a:p>
          <a:p>
            <a:r>
              <a:rPr lang="en-US" sz="2800" dirty="0"/>
              <a:t>To determine if this effect is observed with T-</a:t>
            </a:r>
            <a:r>
              <a:rPr lang="en-US" sz="2800" dirty="0" err="1"/>
              <a:t>DXd</a:t>
            </a:r>
            <a:r>
              <a:rPr lang="en-US" sz="2800" dirty="0"/>
              <a:t>, an analysis of pts &lt;65yo vs ≥65 was conducted in pooled data from DB-01, -02, 03</a:t>
            </a:r>
          </a:p>
        </p:txBody>
      </p:sp>
      <p:sp>
        <p:nvSpPr>
          <p:cNvPr id="4" name="TextBox 3">
            <a:extLst>
              <a:ext uri="{FF2B5EF4-FFF2-40B4-BE49-F238E27FC236}">
                <a16:creationId xmlns:a16="http://schemas.microsoft.com/office/drawing/2014/main" id="{0CD8D843-FE9F-DF93-E90B-F194D40074BA}"/>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1361441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4" name="Footer Placeholder 3">
            <a:extLst>
              <a:ext uri="{FF2B5EF4-FFF2-40B4-BE49-F238E27FC236}">
                <a16:creationId xmlns:a16="http://schemas.microsoft.com/office/drawing/2014/main" id="{71979022-2A6A-9708-EB30-F11471D7359B}"/>
              </a:ext>
            </a:extLst>
          </p:cNvPr>
          <p:cNvSpPr txBox="1">
            <a:spLocks/>
          </p:cNvSpPr>
          <p:nvPr/>
        </p:nvSpPr>
        <p:spPr>
          <a:xfrm>
            <a:off x="390794" y="6014896"/>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Efficacy data was not pooled due to bias induced by the heterogeneity of the study population.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Trial data cutoffs; DESTINY-Breast01: March 26, 2021; DESTINY-Breast02: June 30, 2022; DESTINY-Breast03: July 25, 2022. </a:t>
            </a: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panose="020B0604020202020204" pitchFamily="34" charset="0"/>
              </a:rPr>
              <a:t>mOS</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median overall survival;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NE, not estimable;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NR, not reached; T-DXd, trastuzumab deruxtecan</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graphicFrame>
        <p:nvGraphicFramePr>
          <p:cNvPr id="9" name="Chart 8">
            <a:extLst>
              <a:ext uri="{FF2B5EF4-FFF2-40B4-BE49-F238E27FC236}">
                <a16:creationId xmlns:a16="http://schemas.microsoft.com/office/drawing/2014/main" id="{5A050627-A3B4-9D2E-CE96-300BF2DCEB47}"/>
              </a:ext>
            </a:extLst>
          </p:cNvPr>
          <p:cNvGraphicFramePr/>
          <p:nvPr/>
        </p:nvGraphicFramePr>
        <p:xfrm>
          <a:off x="605867" y="1044670"/>
          <a:ext cx="5268340" cy="349796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61B15DD-247E-396B-A96E-3846CD1FCD7C}"/>
              </a:ext>
            </a:extLst>
          </p:cNvPr>
          <p:cNvSpPr txBox="1"/>
          <p:nvPr/>
        </p:nvSpPr>
        <p:spPr>
          <a:xfrm>
            <a:off x="605867" y="4650811"/>
            <a:ext cx="5473352" cy="923330"/>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Efficacy in patients aged &lt;65 and ≥65 years treated with T-DXd was generally similar; however no formal comparison was made</a:t>
            </a:r>
          </a:p>
        </p:txBody>
      </p:sp>
      <p:sp>
        <p:nvSpPr>
          <p:cNvPr id="18" name="Title 1">
            <a:extLst>
              <a:ext uri="{FF2B5EF4-FFF2-40B4-BE49-F238E27FC236}">
                <a16:creationId xmlns:a16="http://schemas.microsoft.com/office/drawing/2014/main" id="{F0D813E7-030B-780A-60F6-A79F8C3F9706}"/>
              </a:ext>
            </a:extLst>
          </p:cNvPr>
          <p:cNvSpPr txBox="1">
            <a:spLocks/>
          </p:cNvSpPr>
          <p:nvPr/>
        </p:nvSpPr>
        <p:spPr>
          <a:xfrm>
            <a:off x="640080" y="365124"/>
            <a:ext cx="10972800" cy="6826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Descriptive Efficacy According to Age for T-</a:t>
            </a:r>
            <a:r>
              <a:rPr kumimoji="0" lang="en-US" sz="34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DXd</a:t>
            </a:r>
            <a:r>
              <a:rPr kumimoji="0" lang="en-US" sz="3400" b="1" i="0" u="none" strike="noStrike" kern="1200" cap="none" spc="0" normalizeH="0" baseline="30000" noProof="0" dirty="0" err="1">
                <a:ln>
                  <a:noFill/>
                </a:ln>
                <a:solidFill>
                  <a:srgbClr val="002557"/>
                </a:solidFill>
                <a:effectLst/>
                <a:uLnTx/>
                <a:uFillTx/>
                <a:latin typeface="Arial" panose="020B0604020202020204" pitchFamily="34" charset="0"/>
                <a:ea typeface="+mj-ea"/>
                <a:cs typeface="Arial" panose="020B0604020202020204" pitchFamily="34" charset="0"/>
              </a:rPr>
              <a:t>a</a:t>
            </a:r>
            <a:endParaRPr kumimoji="0" lang="en-US" sz="34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graphicFrame>
        <p:nvGraphicFramePr>
          <p:cNvPr id="2" name="Table 1">
            <a:extLst>
              <a:ext uri="{FF2B5EF4-FFF2-40B4-BE49-F238E27FC236}">
                <a16:creationId xmlns:a16="http://schemas.microsoft.com/office/drawing/2014/main" id="{B8ABC577-562C-D71B-F251-0AB106544F66}"/>
              </a:ext>
            </a:extLst>
          </p:cNvPr>
          <p:cNvGraphicFramePr>
            <a:graphicFrameLocks noGrp="1"/>
          </p:cNvGraphicFramePr>
          <p:nvPr/>
        </p:nvGraphicFramePr>
        <p:xfrm>
          <a:off x="6096000" y="1500367"/>
          <a:ext cx="5405411" cy="1152299"/>
        </p:xfrm>
        <a:graphic>
          <a:graphicData uri="http://schemas.openxmlformats.org/drawingml/2006/table">
            <a:tbl>
              <a:tblPr firstRow="1" bandRow="1"/>
              <a:tblGrid>
                <a:gridCol w="1038131">
                  <a:extLst>
                    <a:ext uri="{9D8B030D-6E8A-4147-A177-3AD203B41FA5}">
                      <a16:colId xmlns:a16="http://schemas.microsoft.com/office/drawing/2014/main" val="3624223050"/>
                    </a:ext>
                  </a:extLst>
                </a:gridCol>
                <a:gridCol w="727880">
                  <a:extLst>
                    <a:ext uri="{9D8B030D-6E8A-4147-A177-3AD203B41FA5}">
                      <a16:colId xmlns:a16="http://schemas.microsoft.com/office/drawing/2014/main" val="3691362276"/>
                    </a:ext>
                  </a:extLst>
                </a:gridCol>
                <a:gridCol w="727880">
                  <a:extLst>
                    <a:ext uri="{9D8B030D-6E8A-4147-A177-3AD203B41FA5}">
                      <a16:colId xmlns:a16="http://schemas.microsoft.com/office/drawing/2014/main" val="3838552631"/>
                    </a:ext>
                  </a:extLst>
                </a:gridCol>
                <a:gridCol w="727880">
                  <a:extLst>
                    <a:ext uri="{9D8B030D-6E8A-4147-A177-3AD203B41FA5}">
                      <a16:colId xmlns:a16="http://schemas.microsoft.com/office/drawing/2014/main" val="2753886849"/>
                    </a:ext>
                  </a:extLst>
                </a:gridCol>
                <a:gridCol w="727880">
                  <a:extLst>
                    <a:ext uri="{9D8B030D-6E8A-4147-A177-3AD203B41FA5}">
                      <a16:colId xmlns:a16="http://schemas.microsoft.com/office/drawing/2014/main" val="3825376851"/>
                    </a:ext>
                  </a:extLst>
                </a:gridCol>
                <a:gridCol w="727880">
                  <a:extLst>
                    <a:ext uri="{9D8B030D-6E8A-4147-A177-3AD203B41FA5}">
                      <a16:colId xmlns:a16="http://schemas.microsoft.com/office/drawing/2014/main" val="4278619093"/>
                    </a:ext>
                  </a:extLst>
                </a:gridCol>
                <a:gridCol w="727880">
                  <a:extLst>
                    <a:ext uri="{9D8B030D-6E8A-4147-A177-3AD203B41FA5}">
                      <a16:colId xmlns:a16="http://schemas.microsoft.com/office/drawing/2014/main" val="1006020740"/>
                    </a:ext>
                  </a:extLst>
                </a:gridCol>
              </a:tblGrid>
              <a:tr h="325937">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000" b="0" i="0" dirty="0">
                        <a:solidFill>
                          <a:srgbClr val="002557"/>
                        </a:solidFill>
                        <a:effectLst/>
                        <a:latin typeface="+mn-lt"/>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000" b="1" i="0" dirty="0">
                          <a:solidFill>
                            <a:schemeClr val="bg1"/>
                          </a:solidFill>
                          <a:effectLst/>
                          <a:latin typeface="+mn-lt"/>
                          <a:ea typeface="MS Mincho" panose="02020609040205080304" pitchFamily="49" charset="-128"/>
                          <a:cs typeface="Arial" panose="020B0604020202020204" pitchFamily="34" charset="0"/>
                        </a:rPr>
                        <a:t>DESTINY-Breast01 </a:t>
                      </a: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4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000" b="1" i="0" dirty="0">
                          <a:solidFill>
                            <a:schemeClr val="bg1"/>
                          </a:solidFill>
                          <a:effectLst/>
                          <a:latin typeface="+mn-lt"/>
                          <a:ea typeface="MS Mincho" panose="02020609040205080304" pitchFamily="49" charset="-128"/>
                          <a:cs typeface="Arial" panose="020B0604020202020204" pitchFamily="34" charset="0"/>
                        </a:rPr>
                        <a:t>DESTINY-Breast02 </a:t>
                      </a:r>
                    </a:p>
                  </a:txBody>
                  <a:tcPr marL="0" marR="0" marT="0" marB="0" anchor="ctr">
                    <a:lnL w="38100" cap="flat" cmpd="sng" algn="ctr">
                      <a:solidFill>
                        <a:srgbClr val="002457"/>
                      </a:solidFill>
                      <a:prstDash val="solid"/>
                      <a:round/>
                      <a:headEnd type="none" w="med" len="med"/>
                      <a:tailEnd type="none" w="med" len="med"/>
                    </a:lnL>
                    <a:lnR w="38100" cap="flat" cmpd="sng" algn="ctr">
                      <a:solidFill>
                        <a:srgbClr val="0024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000" b="1" i="0" dirty="0">
                          <a:solidFill>
                            <a:schemeClr val="bg1"/>
                          </a:solidFill>
                          <a:effectLst/>
                          <a:latin typeface="+mn-lt"/>
                          <a:ea typeface="MS Mincho" panose="02020609040205080304" pitchFamily="49" charset="-128"/>
                          <a:cs typeface="Arial" panose="020B0604020202020204" pitchFamily="34" charset="0"/>
                        </a:rPr>
                        <a:t>DESTINY-Breast03 </a:t>
                      </a:r>
                    </a:p>
                  </a:txBody>
                  <a:tcPr marL="0" marR="0" marT="0" marB="0" anchor="ctr">
                    <a:lnL w="38100" cap="flat" cmpd="sng" algn="ctr">
                      <a:solidFill>
                        <a:srgbClr val="0024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1C81B0"/>
                    </a:solidFill>
                  </a:tcPr>
                </a:tc>
                <a:extLst>
                  <a:ext uri="{0D108BD9-81ED-4DB2-BD59-A6C34878D82A}">
                    <a16:rowId xmlns:a16="http://schemas.microsoft.com/office/drawing/2014/main" val="3390282185"/>
                  </a:ext>
                </a:extLst>
              </a:tr>
              <a:tr h="33745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000" b="0" i="0" dirty="0">
                        <a:solidFill>
                          <a:srgbClr val="002557"/>
                        </a:solidFill>
                        <a:effectLst/>
                        <a:latin typeface="+mn-lt"/>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140)</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44)</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457"/>
                      </a:solidFill>
                      <a:prstDash val="solid"/>
                      <a:round/>
                      <a:headEnd type="none" w="med" len="med"/>
                      <a:tailEnd type="none" w="med" len="med"/>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321)</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4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85)</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212)</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49)</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extLst>
                  <a:ext uri="{0D108BD9-81ED-4DB2-BD59-A6C34878D82A}">
                    <a16:rowId xmlns:a16="http://schemas.microsoft.com/office/drawing/2014/main" val="2304189290"/>
                  </a:ext>
                </a:extLst>
              </a:tr>
              <a:tr h="488905">
                <a:tc>
                  <a:txBody>
                    <a:bodyPr/>
                    <a:lstStyle/>
                    <a:p>
                      <a:pPr marL="0" marR="0" indent="0">
                        <a:lnSpc>
                          <a:spcPct val="100000"/>
                        </a:lnSpc>
                        <a:spcBef>
                          <a:spcPts val="0"/>
                        </a:spcBef>
                        <a:spcAft>
                          <a:spcPts val="0"/>
                        </a:spcAft>
                        <a:tabLst/>
                      </a:pPr>
                      <a:r>
                        <a:rPr lang="en-NZ" sz="1000" b="1" i="0" dirty="0" err="1">
                          <a:solidFill>
                            <a:srgbClr val="000000"/>
                          </a:solidFill>
                          <a:effectLst/>
                          <a:latin typeface="+mn-lt"/>
                          <a:cs typeface="Arial" panose="020B0604020202020204" pitchFamily="34" charset="0"/>
                        </a:rPr>
                        <a:t>mOS</a:t>
                      </a:r>
                      <a:r>
                        <a:rPr lang="en-NZ" sz="1000" b="1" i="0" dirty="0">
                          <a:solidFill>
                            <a:srgbClr val="000000"/>
                          </a:solidFill>
                          <a:effectLst/>
                          <a:latin typeface="+mn-lt"/>
                          <a:cs typeface="Arial" panose="020B0604020202020204" pitchFamily="34" charset="0"/>
                        </a:rPr>
                        <a:t>, months </a:t>
                      </a:r>
                    </a:p>
                    <a:p>
                      <a:pPr marL="0" marR="0" indent="0">
                        <a:lnSpc>
                          <a:spcPct val="100000"/>
                        </a:lnSpc>
                        <a:spcBef>
                          <a:spcPts val="0"/>
                        </a:spcBef>
                        <a:spcAft>
                          <a:spcPts val="0"/>
                        </a:spcAft>
                        <a:tabLst/>
                      </a:pPr>
                      <a:r>
                        <a:rPr lang="en-NZ" sz="1000" b="1" i="0" dirty="0">
                          <a:solidFill>
                            <a:srgbClr val="000000"/>
                          </a:solidFill>
                          <a:effectLst/>
                          <a:latin typeface="+mn-lt"/>
                          <a:cs typeface="Arial" panose="020B0604020202020204" pitchFamily="34" charset="0"/>
                        </a:rPr>
                        <a:t>(95% CI)</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(23.3-36.1)</a:t>
                      </a:r>
                    </a:p>
                  </a:txBody>
                  <a:tcPr marL="0" marR="0" marT="0" marB="0" anchor="ctr">
                    <a:lnL w="38100" cap="flat" cmpd="sng" algn="ctr">
                      <a:solidFill>
                        <a:srgbClr val="0025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30.9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(21.9-NE)</a:t>
                      </a: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(35.5-NE)</a:t>
                      </a: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30.2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(22.3-39.2)</a:t>
                      </a: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(40.5-NE)</a:t>
                      </a: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(26.3-NE)</a:t>
                      </a: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8624092"/>
                  </a:ext>
                </a:extLst>
              </a:tr>
            </a:tbl>
          </a:graphicData>
        </a:graphic>
      </p:graphicFrame>
      <p:graphicFrame>
        <p:nvGraphicFramePr>
          <p:cNvPr id="10" name="Chart 9">
            <a:extLst>
              <a:ext uri="{FF2B5EF4-FFF2-40B4-BE49-F238E27FC236}">
                <a16:creationId xmlns:a16="http://schemas.microsoft.com/office/drawing/2014/main" id="{F5264052-24AC-495E-D780-E97BBF42985C}"/>
              </a:ext>
            </a:extLst>
          </p:cNvPr>
          <p:cNvGraphicFramePr/>
          <p:nvPr/>
        </p:nvGraphicFramePr>
        <p:xfrm>
          <a:off x="6317794" y="2829642"/>
          <a:ext cx="5209623" cy="307708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7E3F5350-6C89-55FD-A5E0-6AB68B7546FA}"/>
              </a:ext>
            </a:extLst>
          </p:cNvPr>
          <p:cNvSpPr txBox="1"/>
          <p:nvPr/>
        </p:nvSpPr>
        <p:spPr>
          <a:xfrm>
            <a:off x="7704499" y="1047436"/>
            <a:ext cx="2651688"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a:ea typeface="+mn-ea"/>
                <a:cs typeface="+mn-cs"/>
              </a:rPr>
              <a:t>Median Overall Survival</a:t>
            </a:r>
          </a:p>
        </p:txBody>
      </p:sp>
      <p:sp>
        <p:nvSpPr>
          <p:cNvPr id="6" name="Rectangle 5">
            <a:extLst>
              <a:ext uri="{FF2B5EF4-FFF2-40B4-BE49-F238E27FC236}">
                <a16:creationId xmlns:a16="http://schemas.microsoft.com/office/drawing/2014/main" id="{EFE724D9-D525-5284-6168-005C2529F3F6}"/>
              </a:ext>
            </a:extLst>
          </p:cNvPr>
          <p:cNvSpPr/>
          <p:nvPr/>
        </p:nvSpPr>
        <p:spPr>
          <a:xfrm>
            <a:off x="5883660" y="2188479"/>
            <a:ext cx="2682116" cy="4044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E6AB134-1E46-D62B-FE64-34FD204D5F5E}"/>
              </a:ext>
            </a:extLst>
          </p:cNvPr>
          <p:cNvSpPr txBox="1"/>
          <p:nvPr/>
        </p:nvSpPr>
        <p:spPr>
          <a:xfrm>
            <a:off x="5015880"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58913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Krop</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extLst>
              <p:ext uri="{D42A27DB-BD31-4B8C-83A1-F6EECF244321}">
                <p14:modId xmlns:p14="http://schemas.microsoft.com/office/powerpoint/2010/main" val="1653058760"/>
              </p:ext>
            </p:extLst>
          </p:nvPr>
        </p:nvGraphicFramePr>
        <p:xfrm>
          <a:off x="1205660" y="1736812"/>
          <a:ext cx="9282828" cy="3276364"/>
        </p:xfrm>
        <a:graphic>
          <a:graphicData uri="http://schemas.openxmlformats.org/drawingml/2006/table">
            <a:tbl>
              <a:tblPr firstRow="1" bandRow="1">
                <a:tableStyleId>{F2DE63D5-997A-4646-A377-4702673A728D}</a:tableStyleId>
              </a:tblPr>
              <a:tblGrid>
                <a:gridCol w="3306164">
                  <a:extLst>
                    <a:ext uri="{9D8B030D-6E8A-4147-A177-3AD203B41FA5}">
                      <a16:colId xmlns:a16="http://schemas.microsoft.com/office/drawing/2014/main" val="20000"/>
                    </a:ext>
                  </a:extLst>
                </a:gridCol>
                <a:gridCol w="5976664">
                  <a:extLst>
                    <a:ext uri="{9D8B030D-6E8A-4147-A177-3AD203B41FA5}">
                      <a16:colId xmlns:a16="http://schemas.microsoft.com/office/drawing/2014/main" val="3833924404"/>
                    </a:ext>
                  </a:extLst>
                </a:gridCol>
              </a:tblGrid>
              <a:tr h="90010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Daiichi Sankyo Inc, Novartis,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i="0" u="none" strike="noStrike" kern="1200" dirty="0">
                          <a:solidFill>
                            <a:schemeClr val="tx1"/>
                          </a:solidFill>
                          <a:effectLst/>
                          <a:latin typeface="+mn-lt"/>
                          <a:ea typeface="+mn-ea"/>
                          <a:cs typeface="+mn-cs"/>
                        </a:rPr>
                        <a:t>AstraZeneca Pharmaceuticals LP, Daiichi Sankyo Inc, Genentech, a member of the Roche Group</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6638998"/>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i="0" u="none" strike="noStrike" kern="1200" dirty="0" err="1">
                          <a:solidFill>
                            <a:schemeClr val="tx1"/>
                          </a:solidFill>
                          <a:effectLst/>
                          <a:latin typeface="+mn-lt"/>
                          <a:ea typeface="+mn-ea"/>
                          <a:cs typeface="+mn-cs"/>
                        </a:rPr>
                        <a:t>MacroGenics</a:t>
                      </a:r>
                      <a:r>
                        <a:rPr lang="en-US" sz="1800" b="0" i="0" u="none" strike="noStrike" kern="1200" dirty="0">
                          <a:solidFill>
                            <a:schemeClr val="tx1"/>
                          </a:solidFill>
                          <a:effectLst/>
                          <a:latin typeface="+mn-lt"/>
                          <a:ea typeface="+mn-ea"/>
                          <a:cs typeface="+mn-cs"/>
                        </a:rPr>
                        <a:t> Inc, Pfizer Inc</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4195906"/>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a:t>
                      </a:r>
                      <a:r>
                        <a:rPr lang="en-US" sz="1800" b="1" kern="1200" dirty="0" err="1">
                          <a:solidFill>
                            <a:schemeClr val="tx1"/>
                          </a:solidFill>
                          <a:effectLst/>
                          <a:latin typeface="+mn-lt"/>
                          <a:ea typeface="+mn-ea"/>
                          <a:cs typeface="+mn-cs"/>
                        </a:rPr>
                        <a:t>MonitoringBoards</a:t>
                      </a:r>
                      <a:r>
                        <a:rPr lang="en-US" sz="1800" b="1" kern="1200" dirty="0">
                          <a:solidFill>
                            <a:schemeClr val="tx1"/>
                          </a:solidFill>
                          <a:effectLst/>
                          <a:latin typeface="+mn-lt"/>
                          <a:ea typeface="+mn-ea"/>
                          <a:cs typeface="+mn-cs"/>
                        </a:rPr>
                        <a:t>/Committees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Merck, Novartis, </a:t>
                      </a:r>
                      <a:r>
                        <a:rPr lang="en-US" sz="1800" kern="1200" dirty="0" err="1">
                          <a:solidFill>
                            <a:schemeClr val="tx1"/>
                          </a:solidFill>
                          <a:effectLst/>
                          <a:latin typeface="+mn-lt"/>
                          <a:ea typeface="+mn-ea"/>
                          <a:cs typeface="+mn-cs"/>
                        </a:rPr>
                        <a:t>Seagen</a:t>
                      </a:r>
                      <a:r>
                        <a:rPr lang="en-US" sz="180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6333299"/>
                  </a:ext>
                </a:extLst>
              </a:tr>
            </a:tbl>
          </a:graphicData>
        </a:graphic>
      </p:graphicFrame>
    </p:spTree>
    <p:custDataLst>
      <p:tags r:id="rId1"/>
    </p:custDataLst>
    <p:extLst>
      <p:ext uri="{BB962C8B-B14F-4D97-AF65-F5344CB8AC3E}">
        <p14:creationId xmlns:p14="http://schemas.microsoft.com/office/powerpoint/2010/main" val="373792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p:txBody>
          <a:bodyPr anchor="t">
            <a:normAutofit/>
          </a:bodyPr>
          <a:lstStyle/>
          <a:p>
            <a:r>
              <a:rPr lang="en-US" sz="3400" dirty="0"/>
              <a:t>Relative Dose Intensity</a:t>
            </a:r>
            <a:endParaRPr lang="en-US" sz="3400" baseline="30000" dirty="0"/>
          </a:p>
        </p:txBody>
      </p:sp>
      <p:sp>
        <p:nvSpPr>
          <p:cNvPr id="3" name="Slide Number Placeholder 2">
            <a:extLst>
              <a:ext uri="{FF2B5EF4-FFF2-40B4-BE49-F238E27FC236}">
                <a16:creationId xmlns:a16="http://schemas.microsoft.com/office/drawing/2014/main" id="{A4C69F4E-6484-377D-D63C-42E87E84B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4" name="Footer Placeholder 3">
            <a:extLst>
              <a:ext uri="{FF2B5EF4-FFF2-40B4-BE49-F238E27FC236}">
                <a16:creationId xmlns:a16="http://schemas.microsoft.com/office/drawing/2014/main" id="{D5C8CE6F-0C3C-F00C-656D-430A48BF594B}"/>
              </a:ext>
            </a:extLst>
          </p:cNvPr>
          <p:cNvSpPr txBox="1">
            <a:spLocks/>
          </p:cNvSpPr>
          <p:nvPr/>
        </p:nvSpPr>
        <p:spPr>
          <a:xfrm>
            <a:off x="348305" y="5990493"/>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Relative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d</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ose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intensity (%) = (dose intensity/planned dose intensity) ×100.</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DB, DESTINY-Breast; T-DM1, trastuzumab emtansine;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T-DXd, trastuzumab deruxtecan; TPC, treatment of physician’s choice.</a:t>
            </a:r>
          </a:p>
        </p:txBody>
      </p:sp>
      <p:sp>
        <p:nvSpPr>
          <p:cNvPr id="12" name="TextBox 11">
            <a:extLst>
              <a:ext uri="{FF2B5EF4-FFF2-40B4-BE49-F238E27FC236}">
                <a16:creationId xmlns:a16="http://schemas.microsoft.com/office/drawing/2014/main" id="{A581202A-B61C-487C-7D94-D60182709471}"/>
              </a:ext>
            </a:extLst>
          </p:cNvPr>
          <p:cNvSpPr txBox="1"/>
          <p:nvPr/>
        </p:nvSpPr>
        <p:spPr>
          <a:xfrm>
            <a:off x="640080" y="5105091"/>
            <a:ext cx="10628772" cy="646331"/>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Relative dose intensity was similar between &lt;65 and ≥65 age groups, regardless of treatment received</a:t>
            </a:r>
          </a:p>
        </p:txBody>
      </p:sp>
      <p:graphicFrame>
        <p:nvGraphicFramePr>
          <p:cNvPr id="10" name="Chart 9">
            <a:extLst>
              <a:ext uri="{FF2B5EF4-FFF2-40B4-BE49-F238E27FC236}">
                <a16:creationId xmlns:a16="http://schemas.microsoft.com/office/drawing/2014/main" id="{20731767-F071-F603-D25F-BF6AEA2D496B}"/>
              </a:ext>
            </a:extLst>
          </p:cNvPr>
          <p:cNvGraphicFramePr/>
          <p:nvPr/>
        </p:nvGraphicFramePr>
        <p:xfrm>
          <a:off x="1849279" y="1393486"/>
          <a:ext cx="8493442" cy="354441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40BFF60F-F1F9-269D-B79F-AC131EBD5D3F}"/>
              </a:ext>
            </a:extLst>
          </p:cNvPr>
          <p:cNvSpPr txBox="1"/>
          <p:nvPr/>
        </p:nvSpPr>
        <p:spPr>
          <a:xfrm>
            <a:off x="5853621" y="4648879"/>
            <a:ext cx="103822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TPC (DB-02)</a:t>
            </a:r>
          </a:p>
        </p:txBody>
      </p:sp>
      <p:sp>
        <p:nvSpPr>
          <p:cNvPr id="14" name="Right Brace 13">
            <a:extLst>
              <a:ext uri="{FF2B5EF4-FFF2-40B4-BE49-F238E27FC236}">
                <a16:creationId xmlns:a16="http://schemas.microsoft.com/office/drawing/2014/main" id="{4D60507C-D56E-191D-69C8-AF30FF652413}"/>
              </a:ext>
            </a:extLst>
          </p:cNvPr>
          <p:cNvSpPr/>
          <p:nvPr/>
        </p:nvSpPr>
        <p:spPr>
          <a:xfrm rot="5400000">
            <a:off x="6316684" y="2645182"/>
            <a:ext cx="112099" cy="384048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DA5164A0-5BE3-9E8C-E25F-33708AAF688A}"/>
              </a:ext>
            </a:extLst>
          </p:cNvPr>
          <p:cNvSpPr/>
          <p:nvPr/>
        </p:nvSpPr>
        <p:spPr>
          <a:xfrm>
            <a:off x="2731007" y="1499616"/>
            <a:ext cx="1511809" cy="31536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3B857A2-03C9-936A-3BFA-35D971E4A3B5}"/>
              </a:ext>
            </a:extLst>
          </p:cNvPr>
          <p:cNvSpPr txBox="1"/>
          <p:nvPr/>
        </p:nvSpPr>
        <p:spPr>
          <a:xfrm>
            <a:off x="5015880"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2088445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DF2E5D7-8E74-BB07-0EA0-EE498D83224B}"/>
              </a:ext>
            </a:extLst>
          </p:cNvPr>
          <p:cNvGraphicFramePr>
            <a:graphicFrameLocks noGrp="1"/>
          </p:cNvGraphicFramePr>
          <p:nvPr/>
        </p:nvGraphicFramePr>
        <p:xfrm>
          <a:off x="254313" y="893218"/>
          <a:ext cx="11744333" cy="3821220"/>
        </p:xfrm>
        <a:graphic>
          <a:graphicData uri="http://schemas.openxmlformats.org/drawingml/2006/table">
            <a:tbl>
              <a:tblPr firstRow="1" bandRow="1"/>
              <a:tblGrid>
                <a:gridCol w="2857499">
                  <a:extLst>
                    <a:ext uri="{9D8B030D-6E8A-4147-A177-3AD203B41FA5}">
                      <a16:colId xmlns:a16="http://schemas.microsoft.com/office/drawing/2014/main" val="3624223050"/>
                    </a:ext>
                  </a:extLst>
                </a:gridCol>
                <a:gridCol w="987426">
                  <a:extLst>
                    <a:ext uri="{9D8B030D-6E8A-4147-A177-3AD203B41FA5}">
                      <a16:colId xmlns:a16="http://schemas.microsoft.com/office/drawing/2014/main" val="3691362276"/>
                    </a:ext>
                  </a:extLst>
                </a:gridCol>
                <a:gridCol w="987426">
                  <a:extLst>
                    <a:ext uri="{9D8B030D-6E8A-4147-A177-3AD203B41FA5}">
                      <a16:colId xmlns:a16="http://schemas.microsoft.com/office/drawing/2014/main" val="3838552631"/>
                    </a:ext>
                  </a:extLst>
                </a:gridCol>
                <a:gridCol w="987426">
                  <a:extLst>
                    <a:ext uri="{9D8B030D-6E8A-4147-A177-3AD203B41FA5}">
                      <a16:colId xmlns:a16="http://schemas.microsoft.com/office/drawing/2014/main" val="2042570746"/>
                    </a:ext>
                  </a:extLst>
                </a:gridCol>
                <a:gridCol w="987426">
                  <a:extLst>
                    <a:ext uri="{9D8B030D-6E8A-4147-A177-3AD203B41FA5}">
                      <a16:colId xmlns:a16="http://schemas.microsoft.com/office/drawing/2014/main" val="2753886849"/>
                    </a:ext>
                  </a:extLst>
                </a:gridCol>
                <a:gridCol w="987426">
                  <a:extLst>
                    <a:ext uri="{9D8B030D-6E8A-4147-A177-3AD203B41FA5}">
                      <a16:colId xmlns:a16="http://schemas.microsoft.com/office/drawing/2014/main" val="3825376851"/>
                    </a:ext>
                  </a:extLst>
                </a:gridCol>
                <a:gridCol w="987426">
                  <a:extLst>
                    <a:ext uri="{9D8B030D-6E8A-4147-A177-3AD203B41FA5}">
                      <a16:colId xmlns:a16="http://schemas.microsoft.com/office/drawing/2014/main" val="3617866094"/>
                    </a:ext>
                  </a:extLst>
                </a:gridCol>
                <a:gridCol w="987426">
                  <a:extLst>
                    <a:ext uri="{9D8B030D-6E8A-4147-A177-3AD203B41FA5}">
                      <a16:colId xmlns:a16="http://schemas.microsoft.com/office/drawing/2014/main" val="4278619093"/>
                    </a:ext>
                  </a:extLst>
                </a:gridCol>
                <a:gridCol w="987426">
                  <a:extLst>
                    <a:ext uri="{9D8B030D-6E8A-4147-A177-3AD203B41FA5}">
                      <a16:colId xmlns:a16="http://schemas.microsoft.com/office/drawing/2014/main" val="1006020740"/>
                    </a:ext>
                  </a:extLst>
                </a:gridCol>
                <a:gridCol w="987426">
                  <a:extLst>
                    <a:ext uri="{9D8B030D-6E8A-4147-A177-3AD203B41FA5}">
                      <a16:colId xmlns:a16="http://schemas.microsoft.com/office/drawing/2014/main" val="2621695198"/>
                    </a:ext>
                  </a:extLst>
                </a:gridCol>
              </a:tblGrid>
              <a:tr h="336064">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200" b="0" i="0" dirty="0">
                        <a:solidFill>
                          <a:srgbClr val="002557"/>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effectLst/>
                          <a:latin typeface="+mn-lt"/>
                          <a:ea typeface="MS Mincho" panose="02020609040205080304" pitchFamily="49" charset="-128"/>
                          <a:cs typeface="Arial" panose="020B0604020202020204" pitchFamily="34" charset="0"/>
                        </a:rPr>
                        <a:t>T-DXd Pool</a:t>
                      </a: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w="12700" cap="flat" cmpd="sng" algn="ctr">
                      <a:solidFill>
                        <a:schemeClr val="tx1"/>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mn-lt"/>
                          <a:ea typeface="MS Mincho" panose="02020609040205080304" pitchFamily="49" charset="-128"/>
                          <a:cs typeface="Arial" panose="020B0604020202020204" pitchFamily="34" charset="0"/>
                        </a:rPr>
                        <a:t>TPC (DB-02)</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6E6E"/>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mn-lt"/>
                          <a:ea typeface="MS Mincho" panose="02020609040205080304" pitchFamily="49" charset="-128"/>
                          <a:cs typeface="Arial" panose="020B0604020202020204" pitchFamily="34" charset="0"/>
                        </a:rPr>
                        <a:t>T-DM1 (DB-03)</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1293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3390282185"/>
                  </a:ext>
                </a:extLst>
              </a:tr>
              <a:tr h="43490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2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1" i="0">
                          <a:solidFill>
                            <a:schemeClr val="bg1"/>
                          </a:solidFill>
                          <a:effectLst/>
                          <a:latin typeface="+mn-lt"/>
                          <a:ea typeface="MS Mincho" panose="02020609040205080304" pitchFamily="49" charset="-128"/>
                          <a:cs typeface="Arial" panose="020B0604020202020204" pitchFamily="34" charset="0"/>
                        </a:rPr>
                        <a:t>&lt;65</a:t>
                      </a:r>
                    </a:p>
                    <a:p>
                      <a:pPr marL="0" marR="0" algn="ctr">
                        <a:lnSpc>
                          <a:spcPct val="100000"/>
                        </a:lnSpc>
                        <a:spcBef>
                          <a:spcPts val="0"/>
                        </a:spcBef>
                        <a:spcAft>
                          <a:spcPts val="0"/>
                        </a:spcAft>
                      </a:pPr>
                      <a:r>
                        <a:rPr lang="en-US" sz="1200" b="1" i="0">
                          <a:solidFill>
                            <a:schemeClr val="bg1"/>
                          </a:solidFill>
                          <a:effectLst/>
                          <a:latin typeface="+mn-lt"/>
                          <a:ea typeface="MS Mincho" panose="02020609040205080304" pitchFamily="49" charset="-128"/>
                          <a:cs typeface="Arial" panose="020B0604020202020204" pitchFamily="34" charset="0"/>
                        </a:rPr>
                        <a:t>(n = 668)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177)</a:t>
                      </a:r>
                    </a:p>
                  </a:txBody>
                  <a:tcPr marL="0" marR="0" marT="0" marB="0" anchor="ctr">
                    <a:lnL>
                      <a:noFill/>
                    </a:lnL>
                    <a:lnR w="3175"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33)</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&lt;65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157)</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38)</a:t>
                      </a: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&lt;65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204)</a:t>
                      </a:r>
                    </a:p>
                  </a:txBody>
                  <a:tcPr marL="0" marR="0" marT="0" marB="0" anchor="ctr">
                    <a:lnL w="38100" cap="flat" cmpd="sng" algn="ctr">
                      <a:solidFill>
                        <a:srgbClr val="0025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57)</a:t>
                      </a:r>
                    </a:p>
                  </a:txBody>
                  <a:tcPr marL="0" marR="0" marT="0" marB="0" anchor="ctr">
                    <a:lnL>
                      <a:noFill/>
                    </a:lnL>
                    <a:lnR>
                      <a:noFill/>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304189290"/>
                  </a:ext>
                </a:extLst>
              </a:tr>
              <a:tr h="305025">
                <a:tc>
                  <a:txBody>
                    <a:bodyPr/>
                    <a:lstStyle/>
                    <a:p>
                      <a:pPr marL="0" marR="0" indent="0">
                        <a:lnSpc>
                          <a:spcPct val="100000"/>
                        </a:lnSpc>
                        <a:spcBef>
                          <a:spcPts val="0"/>
                        </a:spcBef>
                        <a:spcAft>
                          <a:spcPts val="0"/>
                        </a:spcAft>
                        <a:tabLst/>
                      </a:pPr>
                      <a:r>
                        <a:rPr lang="en-US" sz="1200" b="1" i="0">
                          <a:solidFill>
                            <a:schemeClr val="tx1"/>
                          </a:solidFill>
                          <a:effectLst/>
                          <a:latin typeface="Arial" panose="020B0604020202020204" pitchFamily="34" charset="0"/>
                          <a:cs typeface="Arial" panose="020B0604020202020204" pitchFamily="34" charset="0"/>
                        </a:rPr>
                        <a:t>Grade ≥3</a:t>
                      </a:r>
                      <a:r>
                        <a:rPr lang="en-US" sz="1200" b="1" i="0" baseline="30000">
                          <a:solidFill>
                            <a:schemeClr val="tx1"/>
                          </a:solidFill>
                          <a:effectLst/>
                          <a:latin typeface="Arial" panose="020B0604020202020204" pitchFamily="34" charset="0"/>
                          <a:cs typeface="Arial" panose="020B0604020202020204" pitchFamily="34" charset="0"/>
                        </a:rPr>
                        <a:t>a</a:t>
                      </a:r>
                      <a:r>
                        <a:rPr lang="en-US" sz="1200" b="1" i="0">
                          <a:solidFill>
                            <a:schemeClr val="tx1"/>
                          </a:solidFill>
                          <a:effectLst/>
                          <a:latin typeface="Arial" panose="020B0604020202020204" pitchFamily="34" charset="0"/>
                          <a:cs typeface="Arial" panose="020B0604020202020204" pitchFamily="34" charset="0"/>
                        </a:rPr>
                        <a:t> drug-related TEAEs, n (%)</a:t>
                      </a:r>
                      <a:endParaRPr lang="en-US" sz="1200" b="1" i="0" dirty="0">
                        <a:solidFill>
                          <a:schemeClr val="tx1"/>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effectLst/>
                          <a:latin typeface="+mn-lt"/>
                          <a:ea typeface="MS Mincho" panose="02020609040205080304" pitchFamily="49" charset="-128"/>
                          <a:cs typeface="+mn-cs"/>
                        </a:rPr>
                        <a:t>291</a:t>
                      </a:r>
                      <a:r>
                        <a:rPr lang="en-US" sz="1200" b="1" kern="1200" dirty="0">
                          <a:solidFill>
                            <a:schemeClr val="tx1"/>
                          </a:solidFill>
                          <a:effectLst/>
                          <a:latin typeface="+mn-lt"/>
                          <a:ea typeface="MS Mincho" panose="02020609040205080304" pitchFamily="49" charset="-128"/>
                          <a:cs typeface="+mn-cs"/>
                        </a:rPr>
                        <a:t> (43.6)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96 (54.2)</a:t>
                      </a:r>
                    </a:p>
                  </a:txBody>
                  <a:tcPr marL="0" marR="0" marT="0" marB="0" anchor="ctr">
                    <a:lnL>
                      <a:noFill/>
                    </a:lnL>
                    <a:lnR w="381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13 (39.4)</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48 (30.6)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12 (31.6)</a:t>
                      </a:r>
                    </a:p>
                  </a:txBody>
                  <a:tcPr marL="0" marR="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5 (62.5)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82 (40.2)</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28 (49.1)</a:t>
                      </a:r>
                    </a:p>
                  </a:txBody>
                  <a:tcPr marL="0" marR="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3 (37.5)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60809906"/>
                  </a:ext>
                </a:extLst>
              </a:tr>
              <a:tr h="305025">
                <a:tc>
                  <a:txBody>
                    <a:bodyPr/>
                    <a:lstStyle/>
                    <a:p>
                      <a:pPr marL="184150" marR="0" indent="0">
                        <a:lnSpc>
                          <a:spcPct val="100000"/>
                        </a:lnSpc>
                        <a:spcBef>
                          <a:spcPts val="0"/>
                        </a:spcBef>
                        <a:spcAft>
                          <a:spcPts val="0"/>
                        </a:spcAft>
                        <a:tabLst/>
                      </a:pPr>
                      <a:r>
                        <a:rPr lang="en-US" sz="1200" b="0" i="0" dirty="0" err="1">
                          <a:solidFill>
                            <a:schemeClr val="tx1"/>
                          </a:solidFill>
                          <a:effectLst/>
                          <a:latin typeface="Arial" panose="020B0604020202020204" pitchFamily="34" charset="0"/>
                          <a:cs typeface="Arial" panose="020B0604020202020204" pitchFamily="34" charset="0"/>
                        </a:rPr>
                        <a:t>Neutropenia</a:t>
                      </a:r>
                      <a:r>
                        <a:rPr lang="en-US" sz="1200" b="0" i="0" baseline="30000" dirty="0" err="1">
                          <a:solidFill>
                            <a:schemeClr val="tx1"/>
                          </a:solidFill>
                          <a:effectLst/>
                          <a:latin typeface="Arial" panose="020B0604020202020204" pitchFamily="34" charset="0"/>
                          <a:cs typeface="Arial" panose="020B0604020202020204" pitchFamily="34" charset="0"/>
                        </a:rPr>
                        <a:t>b</a:t>
                      </a:r>
                      <a:endParaRPr lang="en-US" sz="1200" b="0" i="0" dirty="0">
                        <a:solidFill>
                          <a:schemeClr val="tx1"/>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117 (17.5)</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41 (23.2)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 (12.1)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5 (3.2)</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(2.6)</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6 (2.9)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3 (5.3)</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61546621"/>
                  </a:ext>
                </a:extLst>
              </a:tr>
              <a:tr h="305025">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180975" marR="0" indent="0">
                        <a:lnSpc>
                          <a:spcPct val="100000"/>
                        </a:lnSpc>
                        <a:spcBef>
                          <a:spcPts val="0"/>
                        </a:spcBef>
                        <a:spcAft>
                          <a:spcPts val="0"/>
                        </a:spcAft>
                        <a:tabLst/>
                      </a:pPr>
                      <a:r>
                        <a:rPr lang="en-US" sz="1200" b="0" i="0" dirty="0" err="1">
                          <a:solidFill>
                            <a:schemeClr val="tx1"/>
                          </a:solidFill>
                          <a:effectLst/>
                          <a:latin typeface="Arial" panose="020B0604020202020204" pitchFamily="34" charset="0"/>
                          <a:cs typeface="Arial" panose="020B0604020202020204" pitchFamily="34" charset="0"/>
                        </a:rPr>
                        <a:t>Fatigue</a:t>
                      </a:r>
                      <a:r>
                        <a:rPr lang="en-US" sz="1200" b="0" i="0" baseline="30000" dirty="0" err="1">
                          <a:solidFill>
                            <a:schemeClr val="tx1"/>
                          </a:solidFill>
                          <a:effectLst/>
                          <a:latin typeface="Arial" panose="020B0604020202020204" pitchFamily="34" charset="0"/>
                          <a:cs typeface="Arial" panose="020B0604020202020204" pitchFamily="34" charset="0"/>
                        </a:rPr>
                        <a:t>c</a:t>
                      </a:r>
                      <a:endParaRPr lang="en-US" sz="1200" b="0" i="0" dirty="0">
                        <a:solidFill>
                          <a:schemeClr val="tx1"/>
                        </a:solidFill>
                        <a:effectLst/>
                        <a:latin typeface="+mn-lt"/>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52 (7.8)</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20 (11.3)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 (15.2)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(2.6)</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26940606"/>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a:solidFill>
                            <a:schemeClr val="tx1"/>
                          </a:solidFill>
                          <a:effectLst/>
                          <a:latin typeface="Arial" panose="020B0604020202020204" pitchFamily="34" charset="0"/>
                          <a:ea typeface="+mn-ea"/>
                          <a:cs typeface="Arial" panose="020B0604020202020204" pitchFamily="34" charset="0"/>
                        </a:rPr>
                        <a:t>Nausea</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43 (6.4)</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15 (8.5)</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 (12.1)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3 (1.9)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(1.8)</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16718182"/>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err="1">
                          <a:solidFill>
                            <a:schemeClr val="tx1"/>
                          </a:solidFill>
                          <a:effectLst/>
                          <a:latin typeface="Arial" panose="020B0604020202020204" pitchFamily="34" charset="0"/>
                          <a:ea typeface="+mn-ea"/>
                          <a:cs typeface="Arial" panose="020B0604020202020204" pitchFamily="34" charset="0"/>
                        </a:rPr>
                        <a:t>Anemia</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d</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42 (6.3)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20 (11.3)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 (9.1)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6 (2.9)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6 (10.5)</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30034721"/>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err="1">
                          <a:solidFill>
                            <a:schemeClr val="tx1"/>
                          </a:solidFill>
                          <a:effectLst/>
                          <a:latin typeface="Arial" panose="020B0604020202020204" pitchFamily="34" charset="0"/>
                          <a:ea typeface="+mn-ea"/>
                          <a:cs typeface="Arial" panose="020B0604020202020204" pitchFamily="34" charset="0"/>
                        </a:rPr>
                        <a:t>Leukopenia</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e</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42 (6.3)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15 (8.5)</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 (6.1)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3 (1.5)</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25239305"/>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err="1">
                          <a:solidFill>
                            <a:schemeClr val="tx1"/>
                          </a:solidFill>
                          <a:effectLst/>
                          <a:latin typeface="Arial" panose="020B0604020202020204" pitchFamily="34" charset="0"/>
                          <a:ea typeface="+mn-ea"/>
                          <a:cs typeface="Arial" panose="020B0604020202020204" pitchFamily="34" charset="0"/>
                        </a:rPr>
                        <a:t>Lymphopenia</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f</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28 (4.2)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11 (6.2)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 (3.0)</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(1.3)</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(1.8)</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22877456"/>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err="1">
                          <a:solidFill>
                            <a:schemeClr val="tx1"/>
                          </a:solidFill>
                          <a:effectLst/>
                          <a:latin typeface="Arial" panose="020B0604020202020204" pitchFamily="34" charset="0"/>
                          <a:ea typeface="+mn-ea"/>
                          <a:cs typeface="Arial" panose="020B0604020202020204" pitchFamily="34" charset="0"/>
                        </a:rPr>
                        <a:t>Thrombocytopenia</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g</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28 (4.2)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9 (5.1)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(1.3)</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47 (23.0)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19 (33.3)</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(25.0)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50306491"/>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a:solidFill>
                            <a:schemeClr val="tx1"/>
                          </a:solidFill>
                          <a:effectLst/>
                          <a:latin typeface="Arial" panose="020B0604020202020204" pitchFamily="34" charset="0"/>
                          <a:ea typeface="+mn-ea"/>
                          <a:cs typeface="Arial" panose="020B0604020202020204" pitchFamily="34" charset="0"/>
                        </a:rPr>
                        <a:t>Transaminases </a:t>
                      </a:r>
                      <a:r>
                        <a:rPr lang="en-US" sz="1200" b="0" i="0" kern="1200" dirty="0" err="1">
                          <a:solidFill>
                            <a:schemeClr val="tx1"/>
                          </a:solidFill>
                          <a:effectLst/>
                          <a:latin typeface="Arial" panose="020B0604020202020204" pitchFamily="34" charset="0"/>
                          <a:ea typeface="+mn-ea"/>
                          <a:cs typeface="Arial" panose="020B0604020202020204" pitchFamily="34" charset="0"/>
                        </a:rPr>
                        <a:t>increased</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h</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18 (2.7)</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 (0.6)</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(2.6)</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16 (7.8)</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4 (7.0)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85012976"/>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a:solidFill>
                            <a:schemeClr val="tx1"/>
                          </a:solidFill>
                          <a:effectLst/>
                          <a:latin typeface="Arial" panose="020B0604020202020204" pitchFamily="34" charset="0"/>
                          <a:ea typeface="+mn-ea"/>
                          <a:cs typeface="Arial" panose="020B0604020202020204" pitchFamily="34" charset="0"/>
                        </a:rPr>
                        <a:t>Diarrhea</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9 (1.3)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 (2.3)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10 (6.4)</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(5.3)</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46403628"/>
                  </a:ext>
                </a:extLst>
              </a:tr>
            </a:tbl>
          </a:graphicData>
        </a:graphic>
      </p:graphicFrame>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a:xfrm>
            <a:off x="640080" y="365124"/>
            <a:ext cx="11358566" cy="1371600"/>
          </a:xfrm>
        </p:spPr>
        <p:txBody>
          <a:bodyPr anchor="t">
            <a:normAutofit/>
          </a:bodyPr>
          <a:lstStyle/>
          <a:p>
            <a:r>
              <a:rPr lang="en-US" sz="2900" dirty="0"/>
              <a:t>Most Common Grade ≥3 Drug-related TEAEs in ≥5% of Patients</a:t>
            </a:r>
            <a:endParaRPr lang="en-US" sz="2900" dirty="0">
              <a:solidFill>
                <a:srgbClr val="FF0000"/>
              </a:solidFill>
            </a:endParaRPr>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4" name="Footer Placeholder 3">
            <a:extLst>
              <a:ext uri="{FF2B5EF4-FFF2-40B4-BE49-F238E27FC236}">
                <a16:creationId xmlns:a16="http://schemas.microsoft.com/office/drawing/2014/main" id="{D5C8CE6F-0C3C-F00C-656D-430A48BF594B}"/>
              </a:ext>
            </a:extLst>
          </p:cNvPr>
          <p:cNvSpPr txBox="1">
            <a:spLocks/>
          </p:cNvSpPr>
          <p:nvPr/>
        </p:nvSpPr>
        <p:spPr>
          <a:xfrm>
            <a:off x="407575" y="5980661"/>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Grade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≥3 drug-related TEAEs present in ≥5% of patients, sorted in descending order of frequency in the T-DXd pooled arm for the &lt;65 years age group. Grade ≥3 drug-related TEAEs calculated in all patients in the analysis set.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b</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Neutropenia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neutrophil count decreased and neutropenia.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c</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Fatigue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fatigue, asthenia, malaise, and lethargy.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d</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Anemia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hemoglobin decreased, red blood cell count decreased, anemia, and hematocrit decreased.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e</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Leukopenia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white blood cell count decrease and leukopenia.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f</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Lymphopenia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lymphocute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count decreased and lymphopenia.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g</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Thrombocytopenia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platelet count decreased and thrombocytopenia.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h</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Transaminases</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increased includes the preferred terms transaminases increased, aspartate aminotransferase increased, alanine aminotransferase increased, gamma-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glutamyltransferase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increased, liver function test abnormal, hepatic function abnormal, and liver function test increased. </a:t>
            </a: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T-DM1, trastuzumab emtansine;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T-DXd, trastuzumab deruxtecan; TEAE, treatment emergent adverse event; TPC, treatment of physician’s choice.</a:t>
            </a:r>
          </a:p>
        </p:txBody>
      </p:sp>
      <p:sp>
        <p:nvSpPr>
          <p:cNvPr id="6" name="TextBox 5">
            <a:extLst>
              <a:ext uri="{FF2B5EF4-FFF2-40B4-BE49-F238E27FC236}">
                <a16:creationId xmlns:a16="http://schemas.microsoft.com/office/drawing/2014/main" id="{C7684916-7DD0-64F9-4A68-F82E4C5D0806}"/>
              </a:ext>
            </a:extLst>
          </p:cNvPr>
          <p:cNvSpPr txBox="1"/>
          <p:nvPr/>
        </p:nvSpPr>
        <p:spPr>
          <a:xfrm>
            <a:off x="624841" y="4878407"/>
            <a:ext cx="10942318" cy="369332"/>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Patients ≥65 years of age experienced more grade ≥3 TEAEs across all trials</a:t>
            </a:r>
          </a:p>
        </p:txBody>
      </p:sp>
      <p:sp>
        <p:nvSpPr>
          <p:cNvPr id="3" name="Rectangle 2">
            <a:extLst>
              <a:ext uri="{FF2B5EF4-FFF2-40B4-BE49-F238E27FC236}">
                <a16:creationId xmlns:a16="http://schemas.microsoft.com/office/drawing/2014/main" id="{39910DDD-91DE-E1DD-C163-28695CBE714B}"/>
              </a:ext>
            </a:extLst>
          </p:cNvPr>
          <p:cNvSpPr/>
          <p:nvPr/>
        </p:nvSpPr>
        <p:spPr>
          <a:xfrm>
            <a:off x="179069" y="1997935"/>
            <a:ext cx="5821907" cy="29888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306CDEF-E5D4-E9A7-F2A9-DB578D50082E}"/>
              </a:ext>
            </a:extLst>
          </p:cNvPr>
          <p:cNvSpPr/>
          <p:nvPr/>
        </p:nvSpPr>
        <p:spPr>
          <a:xfrm>
            <a:off x="180859" y="2892618"/>
            <a:ext cx="5821907" cy="29888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E4F8CA96-56FD-DFFE-F251-64E0A81FB5A7}"/>
              </a:ext>
            </a:extLst>
          </p:cNvPr>
          <p:cNvSpPr/>
          <p:nvPr/>
        </p:nvSpPr>
        <p:spPr>
          <a:xfrm>
            <a:off x="170105" y="1693137"/>
            <a:ext cx="5821907" cy="29888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32051497-2954-5F55-DBB8-AE61EC5B19FD}"/>
              </a:ext>
            </a:extLst>
          </p:cNvPr>
          <p:cNvSpPr txBox="1"/>
          <p:nvPr/>
        </p:nvSpPr>
        <p:spPr>
          <a:xfrm>
            <a:off x="5015880"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3170047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1700CBE-36BA-C522-F185-D3FB24C1E702}"/>
              </a:ext>
            </a:extLst>
          </p:cNvPr>
          <p:cNvGraphicFramePr>
            <a:graphicFrameLocks noGrp="1"/>
          </p:cNvGraphicFramePr>
          <p:nvPr/>
        </p:nvGraphicFramePr>
        <p:xfrm>
          <a:off x="424705" y="1482064"/>
          <a:ext cx="11403550" cy="2387540"/>
        </p:xfrm>
        <a:graphic>
          <a:graphicData uri="http://schemas.openxmlformats.org/drawingml/2006/table">
            <a:tbl>
              <a:tblPr firstRow="1" bandRow="1"/>
              <a:tblGrid>
                <a:gridCol w="2006074">
                  <a:extLst>
                    <a:ext uri="{9D8B030D-6E8A-4147-A177-3AD203B41FA5}">
                      <a16:colId xmlns:a16="http://schemas.microsoft.com/office/drawing/2014/main" val="3624223050"/>
                    </a:ext>
                  </a:extLst>
                </a:gridCol>
                <a:gridCol w="1044164">
                  <a:extLst>
                    <a:ext uri="{9D8B030D-6E8A-4147-A177-3AD203B41FA5}">
                      <a16:colId xmlns:a16="http://schemas.microsoft.com/office/drawing/2014/main" val="3691362276"/>
                    </a:ext>
                  </a:extLst>
                </a:gridCol>
                <a:gridCol w="1044164">
                  <a:extLst>
                    <a:ext uri="{9D8B030D-6E8A-4147-A177-3AD203B41FA5}">
                      <a16:colId xmlns:a16="http://schemas.microsoft.com/office/drawing/2014/main" val="3838552631"/>
                    </a:ext>
                  </a:extLst>
                </a:gridCol>
                <a:gridCol w="1044164">
                  <a:extLst>
                    <a:ext uri="{9D8B030D-6E8A-4147-A177-3AD203B41FA5}">
                      <a16:colId xmlns:a16="http://schemas.microsoft.com/office/drawing/2014/main" val="2042570746"/>
                    </a:ext>
                  </a:extLst>
                </a:gridCol>
                <a:gridCol w="1044164">
                  <a:extLst>
                    <a:ext uri="{9D8B030D-6E8A-4147-A177-3AD203B41FA5}">
                      <a16:colId xmlns:a16="http://schemas.microsoft.com/office/drawing/2014/main" val="2753886849"/>
                    </a:ext>
                  </a:extLst>
                </a:gridCol>
                <a:gridCol w="1044164">
                  <a:extLst>
                    <a:ext uri="{9D8B030D-6E8A-4147-A177-3AD203B41FA5}">
                      <a16:colId xmlns:a16="http://schemas.microsoft.com/office/drawing/2014/main" val="3825376851"/>
                    </a:ext>
                  </a:extLst>
                </a:gridCol>
                <a:gridCol w="1044164">
                  <a:extLst>
                    <a:ext uri="{9D8B030D-6E8A-4147-A177-3AD203B41FA5}">
                      <a16:colId xmlns:a16="http://schemas.microsoft.com/office/drawing/2014/main" val="3617866094"/>
                    </a:ext>
                  </a:extLst>
                </a:gridCol>
                <a:gridCol w="1044164">
                  <a:extLst>
                    <a:ext uri="{9D8B030D-6E8A-4147-A177-3AD203B41FA5}">
                      <a16:colId xmlns:a16="http://schemas.microsoft.com/office/drawing/2014/main" val="4278619093"/>
                    </a:ext>
                  </a:extLst>
                </a:gridCol>
                <a:gridCol w="1044164">
                  <a:extLst>
                    <a:ext uri="{9D8B030D-6E8A-4147-A177-3AD203B41FA5}">
                      <a16:colId xmlns:a16="http://schemas.microsoft.com/office/drawing/2014/main" val="1006020740"/>
                    </a:ext>
                  </a:extLst>
                </a:gridCol>
                <a:gridCol w="1044164">
                  <a:extLst>
                    <a:ext uri="{9D8B030D-6E8A-4147-A177-3AD203B41FA5}">
                      <a16:colId xmlns:a16="http://schemas.microsoft.com/office/drawing/2014/main" val="2621695198"/>
                    </a:ext>
                  </a:extLst>
                </a:gridCol>
              </a:tblGrid>
              <a:tr h="293780">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200" b="0" i="0" dirty="0">
                        <a:solidFill>
                          <a:srgbClr val="002557"/>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200" b="1" i="0" dirty="0">
                          <a:solidFill>
                            <a:schemeClr val="bg1"/>
                          </a:solidFill>
                          <a:effectLst/>
                          <a:latin typeface="+mn-lt"/>
                          <a:ea typeface="MS Mincho" panose="02020609040205080304" pitchFamily="49" charset="-128"/>
                          <a:cs typeface="Arial" panose="020B0604020202020204" pitchFamily="34" charset="0"/>
                        </a:rPr>
                        <a:t>T-</a:t>
                      </a:r>
                      <a:r>
                        <a:rPr lang="en-NZ" sz="1200" b="1" i="0" dirty="0" err="1">
                          <a:solidFill>
                            <a:schemeClr val="bg1"/>
                          </a:solidFill>
                          <a:effectLst/>
                          <a:latin typeface="+mn-lt"/>
                          <a:ea typeface="MS Mincho" panose="02020609040205080304" pitchFamily="49" charset="-128"/>
                          <a:cs typeface="Arial" panose="020B0604020202020204" pitchFamily="34" charset="0"/>
                        </a:rPr>
                        <a:t>DXd</a:t>
                      </a:r>
                      <a:r>
                        <a:rPr lang="en-NZ" sz="1200" b="1" i="0" dirty="0">
                          <a:solidFill>
                            <a:schemeClr val="bg1"/>
                          </a:solidFill>
                          <a:effectLst/>
                          <a:latin typeface="+mn-lt"/>
                          <a:ea typeface="MS Mincho" panose="02020609040205080304" pitchFamily="49" charset="-128"/>
                          <a:cs typeface="Arial" panose="020B0604020202020204" pitchFamily="34" charset="0"/>
                        </a:rPr>
                        <a:t> Pool</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w="12700" cap="flat" cmpd="sng" algn="ctr">
                      <a:solidFill>
                        <a:schemeClr val="tx1"/>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100" b="1" i="0" dirty="0">
                          <a:solidFill>
                            <a:schemeClr val="bg1"/>
                          </a:solidFill>
                          <a:effectLst/>
                          <a:latin typeface="+mn-lt"/>
                          <a:ea typeface="MS Mincho" panose="02020609040205080304" pitchFamily="49" charset="-128"/>
                          <a:cs typeface="Arial" panose="020B0604020202020204" pitchFamily="34" charset="0"/>
                        </a:rPr>
                        <a:t>TPC (DB-02)</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6E6E"/>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100" b="1" i="0" dirty="0">
                          <a:solidFill>
                            <a:schemeClr val="bg1"/>
                          </a:solidFill>
                          <a:effectLst/>
                          <a:latin typeface="+mn-lt"/>
                          <a:ea typeface="MS Mincho" panose="02020609040205080304" pitchFamily="49" charset="-128"/>
                          <a:cs typeface="Arial" panose="020B0604020202020204" pitchFamily="34" charset="0"/>
                        </a:rPr>
                        <a:t>T-DM1 (DB-03)</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1293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3390282185"/>
                  </a:ext>
                </a:extLst>
              </a:tr>
              <a:tr h="29378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200" b="0" i="0" dirty="0">
                        <a:solidFill>
                          <a:srgbClr val="002557"/>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strike="noStrike" dirty="0">
                          <a:solidFill>
                            <a:schemeClr val="bg1"/>
                          </a:solidFill>
                          <a:effectLst/>
                          <a:latin typeface="+mn-lt"/>
                          <a:ea typeface="MS Mincho" panose="02020609040205080304" pitchFamily="49" charset="-128"/>
                          <a:cs typeface="Arial" panose="020B0604020202020204" pitchFamily="34" charset="0"/>
                        </a:rPr>
                        <a:t>&lt;65</a:t>
                      </a:r>
                      <a:endParaRPr lang="en-NZ" sz="1200" b="1" i="0" strike="noStrike"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strike="noStrike" dirty="0">
                          <a:solidFill>
                            <a:schemeClr val="bg1"/>
                          </a:solidFill>
                          <a:effectLst/>
                          <a:latin typeface="+mn-lt"/>
                          <a:ea typeface="MS Mincho" panose="02020609040205080304" pitchFamily="49" charset="-128"/>
                          <a:cs typeface="Arial" panose="020B0604020202020204" pitchFamily="34" charset="0"/>
                        </a:rPr>
                        <a:t>(n = 668)</a:t>
                      </a:r>
                      <a:endParaRPr lang="en-US" sz="1200" b="1" i="0" strike="noStrike"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strike="noStrike"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strike="noStrike" dirty="0">
                          <a:solidFill>
                            <a:schemeClr val="bg1"/>
                          </a:solidFill>
                          <a:effectLst/>
                          <a:latin typeface="+mn-lt"/>
                          <a:ea typeface="MS Mincho" panose="02020609040205080304" pitchFamily="49" charset="-128"/>
                          <a:cs typeface="Arial" panose="020B0604020202020204" pitchFamily="34" charset="0"/>
                        </a:rPr>
                        <a:t>(n = 177)</a:t>
                      </a:r>
                      <a:endParaRPr lang="en-US" sz="1200" b="1" i="0" strike="noStrike"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33)</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dirty="0">
                          <a:solidFill>
                            <a:schemeClr val="bg1"/>
                          </a:solidFill>
                          <a:effectLst/>
                          <a:latin typeface="+mn-lt"/>
                          <a:ea typeface="MS Mincho" panose="02020609040205080304" pitchFamily="49" charset="-128"/>
                          <a:cs typeface="Arial" panose="020B0604020202020204" pitchFamily="34" charset="0"/>
                        </a:rPr>
                        <a:t>&lt;65</a:t>
                      </a:r>
                      <a:endParaRPr lang="en-NZ" sz="12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157)</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38)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dirty="0">
                          <a:solidFill>
                            <a:schemeClr val="bg1"/>
                          </a:solidFill>
                          <a:effectLst/>
                          <a:latin typeface="+mn-lt"/>
                          <a:ea typeface="MS Mincho" panose="02020609040205080304" pitchFamily="49" charset="-128"/>
                          <a:cs typeface="Arial" panose="020B0604020202020204" pitchFamily="34" charset="0"/>
                        </a:rPr>
                        <a:t>&lt;65</a:t>
                      </a:r>
                      <a:endParaRPr lang="en-NZ" sz="12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204)</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57)</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a:noFill/>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304189290"/>
                  </a:ext>
                </a:extLst>
              </a:tr>
              <a:tr h="288000">
                <a:tc>
                  <a:txBody>
                    <a:bodyPr/>
                    <a:lstStyle/>
                    <a:p>
                      <a:pPr marL="0" marR="0" indent="0">
                        <a:lnSpc>
                          <a:spcPct val="100000"/>
                        </a:lnSpc>
                        <a:spcBef>
                          <a:spcPts val="0"/>
                        </a:spcBef>
                        <a:spcAft>
                          <a:spcPts val="0"/>
                        </a:spcAft>
                        <a:tabLst/>
                      </a:pPr>
                      <a:r>
                        <a:rPr lang="en-NZ" sz="1200" b="1" i="0" dirty="0">
                          <a:solidFill>
                            <a:srgbClr val="000000"/>
                          </a:solidFill>
                          <a:effectLst/>
                          <a:latin typeface="Arial" panose="020B0604020202020204" pitchFamily="34" charset="0"/>
                          <a:cs typeface="Arial" panose="020B0604020202020204" pitchFamily="34" charset="0"/>
                        </a:rPr>
                        <a:t>Any grade, n (%)</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kern="1200" dirty="0">
                          <a:solidFill>
                            <a:schemeClr val="tx1"/>
                          </a:solidFill>
                          <a:effectLst/>
                          <a:latin typeface="+mn-lt"/>
                          <a:ea typeface="MS Mincho" panose="02020609040205080304" pitchFamily="49" charset="-128"/>
                          <a:cs typeface="+mn-cs"/>
                        </a:rPr>
                        <a:t>79 (11.8)</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kern="1200" dirty="0">
                          <a:solidFill>
                            <a:schemeClr val="tx1"/>
                          </a:solidFill>
                          <a:effectLst/>
                          <a:latin typeface="+mn-lt"/>
                          <a:ea typeface="MS Mincho" panose="02020609040205080304" pitchFamily="49" charset="-128"/>
                          <a:cs typeface="+mn-cs"/>
                        </a:rPr>
                        <a:t>31 (17.5)</a:t>
                      </a:r>
                    </a:p>
                  </a:txBody>
                  <a:tcPr marL="0" marR="0" marT="0" marB="0" anchor="ctr">
                    <a:lnL>
                      <a:noFill/>
                    </a:lnL>
                    <a:lnR w="381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5 (15.2)</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1 (2.6)</a:t>
                      </a:r>
                    </a:p>
                  </a:txBody>
                  <a:tcPr marL="0" marR="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6 (2.9)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2 (3.5)</a:t>
                      </a:r>
                    </a:p>
                  </a:txBody>
                  <a:tcPr marL="0" marR="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60809906"/>
                  </a:ext>
                </a:extLst>
              </a:tr>
              <a:tr h="28800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180975" marR="0" indent="0">
                        <a:lnSpc>
                          <a:spcPct val="100000"/>
                        </a:lnSpc>
                        <a:spcBef>
                          <a:spcPts val="0"/>
                        </a:spcBef>
                        <a:spcAft>
                          <a:spcPts val="0"/>
                        </a:spcAft>
                        <a:tabLst/>
                      </a:pPr>
                      <a:r>
                        <a:rPr lang="en-GB" sz="1200" b="0" i="0" dirty="0">
                          <a:solidFill>
                            <a:srgbClr val="000000"/>
                          </a:solidFill>
                          <a:effectLst/>
                          <a:latin typeface="Arial" panose="020B0604020202020204" pitchFamily="34" charset="0"/>
                          <a:cs typeface="Arial" panose="020B0604020202020204" pitchFamily="34" charset="0"/>
                        </a:rPr>
                        <a:t>1</a:t>
                      </a:r>
                      <a:endParaRPr lang="en-GB" sz="1200" b="0" i="0" dirty="0">
                        <a:solidFill>
                          <a:srgbClr val="000000"/>
                        </a:solidFill>
                        <a:effectLst/>
                        <a:latin typeface="+mn-lt"/>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Arial" panose="020B0604020202020204"/>
                          <a:ea typeface="MS Mincho" panose="02020609040205080304" pitchFamily="49" charset="-128"/>
                          <a:cs typeface="+mn-cs"/>
                        </a:rPr>
                        <a:t>21 (3.1)</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Arial" panose="020B0604020202020204"/>
                          <a:ea typeface="MS Mincho" panose="02020609040205080304" pitchFamily="49" charset="-128"/>
                          <a:cs typeface="+mn-cs"/>
                        </a:rPr>
                        <a:t>7 (4.0)</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a:ea typeface="MS Mincho" panose="02020609040205080304" pitchFamily="49" charset="-128"/>
                          <a:cs typeface="+mn-cs"/>
                        </a:rPr>
                        <a:t>3 (1.5)</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a:ea typeface="MS Mincho" panose="02020609040205080304" pitchFamily="49" charset="-128"/>
                          <a:cs typeface="+mn-cs"/>
                        </a:rPr>
                        <a:t>1 (1.8)</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26940606"/>
                  </a:ext>
                </a:extLst>
              </a:tr>
              <a:tr h="288000">
                <a:tc>
                  <a:txBody>
                    <a:bodyPr/>
                    <a:lstStyle/>
                    <a:p>
                      <a:pPr marL="184150"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48 (7.2)</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20 (11.3)</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5 (15.2)</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2 (1.0)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1 (1.8)</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7967929"/>
                  </a:ext>
                </a:extLst>
              </a:tr>
              <a:tr h="288000">
                <a:tc>
                  <a:txBody>
                    <a:bodyPr/>
                    <a:lstStyle/>
                    <a:p>
                      <a:pPr marL="180975"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3</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4 (0.6)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3 (1.7)</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1 (2.6)</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1 (0.5)</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83699559"/>
                  </a:ext>
                </a:extLst>
              </a:tr>
              <a:tr h="288000">
                <a:tc>
                  <a:txBody>
                    <a:bodyPr/>
                    <a:lstStyle/>
                    <a:p>
                      <a:pPr marL="184150"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4</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0 </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0</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22877456"/>
                  </a:ext>
                </a:extLst>
              </a:tr>
              <a:tr h="288000">
                <a:tc>
                  <a:txBody>
                    <a:bodyPr/>
                    <a:lstStyle/>
                    <a:p>
                      <a:pPr marL="180975" marR="0" indent="0">
                        <a:lnSpc>
                          <a:spcPct val="100000"/>
                        </a:lnSpc>
                        <a:spcBef>
                          <a:spcPts val="0"/>
                        </a:spcBef>
                        <a:spcAft>
                          <a:spcPts val="0"/>
                        </a:spcAft>
                        <a:tabLst/>
                      </a:pPr>
                      <a:r>
                        <a:rPr lang="en-GB" sz="1200" b="0" i="0" dirty="0">
                          <a:solidFill>
                            <a:srgbClr val="000000"/>
                          </a:solidFill>
                          <a:effectLst/>
                          <a:latin typeface="Arial" panose="020B0604020202020204" pitchFamily="34" charset="0"/>
                          <a:cs typeface="Arial" panose="020B0604020202020204" pitchFamily="34" charset="0"/>
                        </a:rPr>
                        <a:t>5</a:t>
                      </a:r>
                      <a:endParaRPr lang="en-NZ"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6 (0.9)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1 (0.6)</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90132082"/>
                  </a:ext>
                </a:extLst>
              </a:tr>
            </a:tbl>
          </a:graphicData>
        </a:graphic>
      </p:graphicFrame>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p:txBody>
          <a:bodyPr anchor="t">
            <a:normAutofit/>
          </a:bodyPr>
          <a:lstStyle/>
          <a:p>
            <a:r>
              <a:rPr lang="en-US" sz="3400" dirty="0"/>
              <a:t>Adjudicated Drug-related ILD/</a:t>
            </a:r>
            <a:r>
              <a:rPr lang="en-US" sz="3400" dirty="0" err="1"/>
              <a:t>Pneumonitis</a:t>
            </a:r>
            <a:r>
              <a:rPr lang="en-US" sz="3400" baseline="30000" dirty="0" err="1"/>
              <a:t>a</a:t>
            </a:r>
            <a:endParaRPr lang="en-US" sz="3400" baseline="30000" dirty="0"/>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11" name="Footer Placeholder 3">
            <a:extLst>
              <a:ext uri="{FF2B5EF4-FFF2-40B4-BE49-F238E27FC236}">
                <a16:creationId xmlns:a16="http://schemas.microsoft.com/office/drawing/2014/main" id="{01CA19CB-09A6-F485-3091-E191EAAEF781}"/>
              </a:ext>
            </a:extLst>
          </p:cNvPr>
          <p:cNvSpPr txBox="1">
            <a:spLocks/>
          </p:cNvSpPr>
          <p:nvPr/>
        </p:nvSpPr>
        <p:spPr>
          <a:xfrm>
            <a:off x="407575" y="5990493"/>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No</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ILD/pneumonitis cases were pending adjudication at the respective data cutoff dates (DESTINY-Breast01: March 26, 2021; DESTINY-Breast02: June 30, 2022; DESTINY-Breast03: July 25, 2022).</a:t>
            </a: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ILD, interstitial lung disease; T-DM1, trastuzumab emtansine;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T-DXd, trastuzumab deruxtecan; TPC, treatment of physician’s choice.</a:t>
            </a:r>
          </a:p>
        </p:txBody>
      </p:sp>
      <p:sp>
        <p:nvSpPr>
          <p:cNvPr id="7" name="TextBox 6">
            <a:extLst>
              <a:ext uri="{FF2B5EF4-FFF2-40B4-BE49-F238E27FC236}">
                <a16:creationId xmlns:a16="http://schemas.microsoft.com/office/drawing/2014/main" id="{B52115BD-90A2-7A95-3E00-F09417E0759F}"/>
              </a:ext>
            </a:extLst>
          </p:cNvPr>
          <p:cNvSpPr txBox="1"/>
          <p:nvPr/>
        </p:nvSpPr>
        <p:spPr>
          <a:xfrm>
            <a:off x="394225" y="4237426"/>
            <a:ext cx="11390200" cy="1217769"/>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Rates of adjudicated ILD/pneumonitis were generally higher in patients ≥65 years of age across all trials compared to patients &lt;65 years of age</a:t>
            </a:r>
          </a:p>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Most drug-related ILD/pneumonitis cases were of low grade</a:t>
            </a:r>
          </a:p>
        </p:txBody>
      </p:sp>
      <p:sp>
        <p:nvSpPr>
          <p:cNvPr id="3" name="Rectangle 2">
            <a:extLst>
              <a:ext uri="{FF2B5EF4-FFF2-40B4-BE49-F238E27FC236}">
                <a16:creationId xmlns:a16="http://schemas.microsoft.com/office/drawing/2014/main" id="{F1C0AA62-D9C5-2E68-A789-A412695D2C6B}"/>
              </a:ext>
            </a:extLst>
          </p:cNvPr>
          <p:cNvSpPr/>
          <p:nvPr/>
        </p:nvSpPr>
        <p:spPr>
          <a:xfrm>
            <a:off x="394225" y="2137785"/>
            <a:ext cx="5166360" cy="29888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33B2C46B-A9BB-A0B2-FE0B-956AD6F9C2C6}"/>
              </a:ext>
            </a:extLst>
          </p:cNvPr>
          <p:cNvSpPr/>
          <p:nvPr/>
        </p:nvSpPr>
        <p:spPr>
          <a:xfrm>
            <a:off x="407575" y="3582923"/>
            <a:ext cx="5153010" cy="2817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10033D3-AB7E-7DC6-BDED-CF1667772B5D}"/>
              </a:ext>
            </a:extLst>
          </p:cNvPr>
          <p:cNvSpPr txBox="1"/>
          <p:nvPr/>
        </p:nvSpPr>
        <p:spPr>
          <a:xfrm>
            <a:off x="5015880"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3551868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p:txBody>
          <a:bodyPr anchor="t">
            <a:normAutofit/>
          </a:bodyPr>
          <a:lstStyle/>
          <a:p>
            <a:r>
              <a:rPr lang="en-US" sz="3400" dirty="0"/>
              <a:t>Conclusion</a:t>
            </a:r>
          </a:p>
        </p:txBody>
      </p:sp>
      <p:sp>
        <p:nvSpPr>
          <p:cNvPr id="7" name="Content Placeholder 3">
            <a:extLst>
              <a:ext uri="{FF2B5EF4-FFF2-40B4-BE49-F238E27FC236}">
                <a16:creationId xmlns:a16="http://schemas.microsoft.com/office/drawing/2014/main" id="{89619317-809C-3EF2-2206-D99CDB17F33C}"/>
              </a:ext>
            </a:extLst>
          </p:cNvPr>
          <p:cNvSpPr>
            <a:spLocks noGrp="1"/>
          </p:cNvSpPr>
          <p:nvPr>
            <p:ph sz="quarter" idx="13"/>
          </p:nvPr>
        </p:nvSpPr>
        <p:spPr>
          <a:xfrm>
            <a:off x="640080" y="1097280"/>
            <a:ext cx="10753772" cy="4807243"/>
          </a:xfrm>
        </p:spPr>
        <p:txBody>
          <a:bodyPr>
            <a:noAutofit/>
          </a:bodyPr>
          <a:lstStyle/>
          <a:p>
            <a:pPr>
              <a:spcBef>
                <a:spcPts val="400"/>
              </a:spcBef>
            </a:pPr>
            <a:r>
              <a:rPr lang="en-US" dirty="0"/>
              <a:t>Results of this pooled analysis indicate that T-DXd remains an effective treatment option for patients ≥65 years of age</a:t>
            </a:r>
          </a:p>
          <a:p>
            <a:pPr lvl="1">
              <a:spcBef>
                <a:spcPts val="400"/>
              </a:spcBef>
            </a:pPr>
            <a:r>
              <a:rPr lang="en-GB" sz="2200" dirty="0" err="1"/>
              <a:t>mPFS</a:t>
            </a:r>
            <a:r>
              <a:rPr lang="en-GB" sz="2200" dirty="0"/>
              <a:t> and confirmed ORR by BICR were similar with T-DXd in patients &lt;65 and ≥65 years of age within each trial</a:t>
            </a:r>
          </a:p>
          <a:p>
            <a:pPr>
              <a:spcBef>
                <a:spcPts val="400"/>
              </a:spcBef>
            </a:pPr>
            <a:r>
              <a:rPr lang="en-GB" dirty="0"/>
              <a:t>The safety profile of T-DXd was acceptable across all age subgroups</a:t>
            </a:r>
          </a:p>
          <a:p>
            <a:pPr lvl="1">
              <a:spcBef>
                <a:spcPts val="400"/>
              </a:spcBef>
            </a:pPr>
            <a:r>
              <a:rPr lang="en-US" sz="2200" dirty="0">
                <a:latin typeface="Arial" panose="020B0604020202020204" pitchFamily="34" charset="0"/>
                <a:cs typeface="Arial" panose="020B0604020202020204" pitchFamily="34" charset="0"/>
              </a:rPr>
              <a:t>Patients ≥65 years of age experienced </a:t>
            </a:r>
            <a:r>
              <a:rPr lang="en-US" sz="2200" dirty="0"/>
              <a:t>more </a:t>
            </a:r>
            <a:r>
              <a:rPr lang="en-GB" sz="2200" dirty="0">
                <a:latin typeface="Arial" panose="020B0604020202020204" pitchFamily="34" charset="0"/>
                <a:cs typeface="Arial" panose="020B0604020202020204" pitchFamily="34" charset="0"/>
              </a:rPr>
              <a:t>grade </a:t>
            </a:r>
            <a:r>
              <a:rPr lang="en-GB" sz="2200" dirty="0"/>
              <a:t>≥3 TEAEs across all trials</a:t>
            </a:r>
          </a:p>
          <a:p>
            <a:pPr>
              <a:spcBef>
                <a:spcPts val="400"/>
              </a:spcBef>
            </a:pPr>
            <a:r>
              <a:rPr lang="en-GB" dirty="0"/>
              <a:t>Further</a:t>
            </a:r>
            <a:r>
              <a:rPr lang="en-US" dirty="0"/>
              <a:t> research/real-world evidence studies for older patients, also addressing aspects of comorbidities and frailty, would be informative</a:t>
            </a:r>
            <a:endParaRPr lang="en-GB" dirty="0"/>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4" name="Footer Placeholder 3">
            <a:extLst>
              <a:ext uri="{FF2B5EF4-FFF2-40B4-BE49-F238E27FC236}">
                <a16:creationId xmlns:a16="http://schemas.microsoft.com/office/drawing/2014/main" id="{D5C8CE6F-0C3C-F00C-656D-430A48BF594B}"/>
              </a:ext>
            </a:extLst>
          </p:cNvPr>
          <p:cNvSpPr txBox="1">
            <a:spLocks/>
          </p:cNvSpPr>
          <p:nvPr/>
        </p:nvSpPr>
        <p:spPr>
          <a:xfrm>
            <a:off x="438055" y="5988295"/>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BICR, blinded independent central review; HER2, human epidermal growth factor receptor 2;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mBC</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metastatic breast cancer;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mPFS</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median progression free survival; ORR, objective response rate; T-DXd, trastuzumab deruxtecan;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TEAE, treatment emergent adverse </a:t>
            </a:r>
            <a:r>
              <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event.</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A01130B2-76E8-C8A2-708E-6C3D5455DBBA}"/>
              </a:ext>
            </a:extLst>
          </p:cNvPr>
          <p:cNvSpPr/>
          <p:nvPr/>
        </p:nvSpPr>
        <p:spPr>
          <a:xfrm>
            <a:off x="798147" y="4742504"/>
            <a:ext cx="10595705" cy="907073"/>
          </a:xfrm>
          <a:prstGeom prst="roundRect">
            <a:avLst/>
          </a:prstGeom>
          <a:solidFill>
            <a:srgbClr val="002557"/>
          </a:solidFill>
          <a:ln>
            <a:solidFill>
              <a:srgbClr val="1C81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Arial" panose="020B0604020202020204" pitchFamily="34" charset="0"/>
              </a:rPr>
              <a:t>T-DXd may be considered as an effective </a:t>
            </a:r>
            <a:r>
              <a:rPr kumimoji="0" lang="en-GB" sz="2600" b="1" i="0" u="none" strike="noStrike" kern="1200" cap="none" spc="0" normalizeH="0" baseline="0" noProof="0" dirty="0">
                <a:ln>
                  <a:noFill/>
                </a:ln>
                <a:solidFill>
                  <a:prstClr val="white"/>
                </a:solidFill>
                <a:effectLst/>
                <a:uLnTx/>
                <a:uFillTx/>
                <a:latin typeface="Arial" panose="020B0604020202020204"/>
                <a:ea typeface="Yu Mincho" panose="02020400000000000000" pitchFamily="18" charset="-128"/>
                <a:cs typeface="+mn-cs"/>
              </a:rPr>
              <a:t>o</a:t>
            </a:r>
            <a:r>
              <a:rPr kumimoji="0" lang="en-GB" sz="2600" b="1"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Arial" panose="020B0604020202020204" pitchFamily="34" charset="0"/>
              </a:rPr>
              <a:t>ption for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Arial" panose="020B0604020202020204" pitchFamily="34" charset="0"/>
              </a:rPr>
              <a:t>across all age subgroups with an acceptable safety profile</a:t>
            </a:r>
            <a:endParaRPr kumimoji="0" lang="en-US" sz="2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4317D9FA-841C-988D-572D-CD9C7C671180}"/>
              </a:ext>
            </a:extLst>
          </p:cNvPr>
          <p:cNvSpPr txBox="1"/>
          <p:nvPr/>
        </p:nvSpPr>
        <p:spPr>
          <a:xfrm>
            <a:off x="5015880"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1464414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HER2-Positive Brain Metastases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388383"/>
            <a:ext cx="10876830" cy="3862596"/>
          </a:xfrm>
          <a:prstGeom prst="rect">
            <a:avLst/>
          </a:prstGeom>
          <a:noFill/>
        </p:spPr>
        <p:txBody>
          <a:bodyPr wrap="square">
            <a:spAutoFit/>
          </a:bodyPr>
          <a:lstStyle/>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HER2-Positive Breast Cancer</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Hurvitz</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HER2CLIMB-02</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Randomized, double-blind phase 3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tucatinib and trastuzumab emtansine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previously treated HER2-positive metastatic breast cancer. SABCS 2023;Abstract GS01-10.</a:t>
            </a:r>
          </a:p>
          <a:p>
            <a:pPr marL="342900" marR="0" lvl="0" indent="-34290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Hurvitz</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 et al. A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pooled analysis of trastuzumab deruxtecan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(T-DXd) in patients (pts) with HER2-positive (HER2+)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brain metastases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(BMs)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 (DB) -01, -02, and -03</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2023;Abstract 377O.</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Pérez-García JM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deruxtecan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central nervous system involvement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HER2-positive breast cancer: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DEBBRAH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Neuro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2023;25(1):157-66.</a:t>
            </a:r>
          </a:p>
          <a:p>
            <a:pPr marL="0" marR="0" lvl="0" indent="0" algn="l" defTabSz="455613" rtl="0" eaLnBrk="1" fontAlgn="base" latinLnBrk="0" hangingPunct="1">
              <a:lnSpc>
                <a:spcPct val="100000"/>
              </a:lnSpc>
              <a:spcBef>
                <a:spcPts val="600"/>
              </a:spcBef>
              <a:spcAft>
                <a:spcPts val="0"/>
              </a:spcAft>
              <a:buClrTx/>
              <a:buSzTx/>
              <a:buFontTx/>
              <a:buNone/>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61600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7316" y="515445"/>
            <a:ext cx="12310533" cy="550642"/>
          </a:xfrm>
          <a:prstGeom prst="rect">
            <a:avLst/>
          </a:prstGeom>
        </p:spPr>
        <p:txBody>
          <a:bodyPr vert="horz" wrap="square" lIns="0" tIns="16933" rIns="0" bIns="0" rtlCol="0">
            <a:spAutoFit/>
          </a:bodyPr>
          <a:lstStyle/>
          <a:p>
            <a:pPr marL="16933">
              <a:spcBef>
                <a:spcPts val="133"/>
              </a:spcBef>
            </a:pPr>
            <a:r>
              <a:rPr spc="-13" dirty="0"/>
              <a:t>HER2CLIMB-</a:t>
            </a:r>
            <a:r>
              <a:rPr dirty="0"/>
              <a:t>02</a:t>
            </a:r>
            <a:r>
              <a:rPr lang="en-US" spc="13" dirty="0"/>
              <a:t> </a:t>
            </a:r>
            <a:r>
              <a:rPr lang="en-US" dirty="0"/>
              <a:t>Study</a:t>
            </a:r>
            <a:r>
              <a:rPr lang="en-US" spc="20" dirty="0"/>
              <a:t> </a:t>
            </a:r>
            <a:r>
              <a:rPr lang="en-US" spc="-13" dirty="0"/>
              <a:t>Design</a:t>
            </a:r>
            <a:endParaRPr spc="-13" dirty="0"/>
          </a:p>
        </p:txBody>
      </p:sp>
      <p:sp>
        <p:nvSpPr>
          <p:cNvPr id="3" name="object 3"/>
          <p:cNvSpPr txBox="1"/>
          <p:nvPr/>
        </p:nvSpPr>
        <p:spPr>
          <a:xfrm>
            <a:off x="227018" y="5479072"/>
            <a:ext cx="11669607" cy="878873"/>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NCT03975647.</a:t>
            </a:r>
            <a:r>
              <a:rPr kumimoji="0" sz="800" b="0" i="0" u="none" strike="noStrike" kern="0" cap="none" spc="8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hlinkClick r:id="rId3"/>
              </a:rPr>
              <a:t>https://www.clinicaltrials.gov/study/NCT03975647.</a:t>
            </a:r>
            <a:r>
              <a:rPr kumimoji="0" sz="800" b="0" i="0" u="none" strike="noStrike" kern="0" cap="none" spc="3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Accessed</a:t>
            </a:r>
            <a:r>
              <a:rPr kumimoji="0" sz="800" b="0" i="0" u="none" strike="noStrike" kern="0" cap="none" spc="10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Oct</a:t>
            </a:r>
            <a:r>
              <a:rPr kumimoji="0" sz="800" b="0" i="0" u="none" strike="noStrike" kern="0" cap="none" spc="100"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5,</a:t>
            </a:r>
            <a:r>
              <a:rPr kumimoji="0" sz="800" b="0" i="0" u="none" strike="noStrike" kern="0" cap="none" spc="10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2023.</a:t>
            </a:r>
            <a:endParaRPr kumimoji="0" sz="8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16933" marR="147315" lvl="0" indent="0" algn="l" defTabSz="1219170" rtl="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Patients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who</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received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prior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tucatinib,</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afatinib,</a:t>
            </a:r>
            <a:r>
              <a:rPr kumimoji="0" sz="800"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33" normalizeH="0" baseline="0" noProof="0" dirty="0">
                <a:ln>
                  <a:noFill/>
                </a:ln>
                <a:solidFill>
                  <a:sysClr val="windowText" lastClr="000000"/>
                </a:solidFill>
                <a:effectLst/>
                <a:uLnTx/>
                <a:uFillTx/>
                <a:latin typeface="Arial"/>
                <a:ea typeface="MS PGothic" charset="0"/>
                <a:cs typeface="Arial"/>
              </a:rPr>
              <a:t>T-</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DXd,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any</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investigational</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anti-HER2,</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anti-EGFR,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or</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HER2</a:t>
            </a:r>
            <a:r>
              <a:rPr kumimoji="0" sz="800"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TKIs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were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not</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eligible.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Patients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who</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received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lapatinib</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and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neratinib</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were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not</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eligible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if</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the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drugs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were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received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within</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12</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months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of</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starting</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study</a:t>
            </a:r>
            <a:r>
              <a:rPr kumimoji="0" sz="800" b="0" i="0" u="none" strike="noStrike" kern="0" cap="none" spc="66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treatment,</a:t>
            </a:r>
            <a:r>
              <a:rPr kumimoji="0" sz="800"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and</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patients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who</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received</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pyrotinib</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for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recurrent</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metastatic</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breast</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cancer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were</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not</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eligible.</a:t>
            </a:r>
            <a:r>
              <a:rPr kumimoji="0" sz="800"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These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patients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were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eligible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if</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the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drugs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were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given</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for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≤21</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days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and</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were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discontinued</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for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reasons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other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than</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disease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progression</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severe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toxicity.</a:t>
            </a:r>
            <a:r>
              <a:rPr kumimoji="0" sz="800" b="0" i="0" u="none" strike="noStrike" kern="0" cap="none" spc="66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b</a:t>
            </a:r>
            <a:r>
              <a:rPr kumimoji="0" sz="800" b="0" i="0" u="none" strike="noStrike" kern="0" cap="none" spc="19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Subsequent</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analyses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planned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upon</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80%</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and</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100%</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of</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required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events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for</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the</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final</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analysis.</a:t>
            </a:r>
            <a:endParaRPr kumimoji="0" sz="8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16933" marR="6773" lvl="0" indent="0" algn="l" defTabSz="1219170" rtl="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1L,</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first-line;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BID, twice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daily;</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cORR, confirmed</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objective response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rate;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ECOG PS,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Eastern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Cooperative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Oncology</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Group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performance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status;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IV,</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 intravenously;</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LA/MBC, locally</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advanced</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or metastatic</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breast cancer;</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OS,</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overall survival;</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PFS,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progression-</a:t>
            </a:r>
            <a:r>
              <a:rPr kumimoji="0" sz="800" b="0" i="0" u="none" strike="noStrike" kern="0" cap="none" spc="-27" normalizeH="0" baseline="0" noProof="0" dirty="0">
                <a:ln>
                  <a:noFill/>
                </a:ln>
                <a:solidFill>
                  <a:sysClr val="windowText" lastClr="000000"/>
                </a:solidFill>
                <a:effectLst/>
                <a:uLnTx/>
                <a:uFillTx/>
                <a:latin typeface="Arial"/>
                <a:ea typeface="MS PGothic" charset="0"/>
                <a:cs typeface="Arial"/>
              </a:rPr>
              <a:t>free</a:t>
            </a:r>
            <a:r>
              <a:rPr kumimoji="0" sz="800" b="0" i="0" u="none" strike="noStrike" kern="0" cap="none" spc="66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survival;</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PO, orally; R, randomization;</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RECIST,</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 Response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Evaluation</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 Criteria</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in Solid</a:t>
            </a:r>
            <a:r>
              <a:rPr kumimoji="0" sz="800"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Tumors;</a:t>
            </a:r>
            <a:r>
              <a:rPr kumimoji="0" sz="800"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33" normalizeH="0" baseline="0" noProof="0" dirty="0">
                <a:ln>
                  <a:noFill/>
                </a:ln>
                <a:solidFill>
                  <a:sysClr val="windowText" lastClr="000000"/>
                </a:solidFill>
                <a:effectLst/>
                <a:uLnTx/>
                <a:uFillTx/>
                <a:latin typeface="Arial"/>
                <a:ea typeface="MS PGothic" charset="0"/>
                <a:cs typeface="Arial"/>
              </a:rPr>
              <a:t>T-</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DM1,</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trastuzumab</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 emtansine;</a:t>
            </a:r>
            <a:r>
              <a:rPr kumimoji="0" sz="800"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33" normalizeH="0" baseline="0" noProof="0" dirty="0">
                <a:ln>
                  <a:noFill/>
                </a:ln>
                <a:solidFill>
                  <a:sysClr val="windowText" lastClr="000000"/>
                </a:solidFill>
                <a:effectLst/>
                <a:uLnTx/>
                <a:uFillTx/>
                <a:latin typeface="Arial"/>
                <a:ea typeface="MS PGothic" charset="0"/>
                <a:cs typeface="Arial"/>
              </a:rPr>
              <a:t>T-</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DXd,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trastuzumab</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deruxtecan;</a:t>
            </a:r>
            <a:r>
              <a:rPr kumimoji="0" sz="800"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TKIs, tyrosine kinase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inhibitors.</a:t>
            </a:r>
            <a:endParaRPr kumimoji="0" sz="8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16933" marR="0" lvl="0" indent="0" algn="l" defTabSz="1219170" rtl="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Date</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of</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data</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cutoff:</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Jun</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29,</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2023.</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Patients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were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enrolled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from</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Oct</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8,</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2019,</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to</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Jun</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16,</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2022.</a:t>
            </a:r>
            <a:endParaRPr kumimoji="0" sz="800" b="0" i="0" u="none" strike="noStrike" kern="0" cap="none" spc="0" normalizeH="0" baseline="0" noProof="0" dirty="0">
              <a:ln>
                <a:noFill/>
              </a:ln>
              <a:solidFill>
                <a:sysClr val="windowText" lastClr="000000"/>
              </a:solidFill>
              <a:effectLst/>
              <a:uLnTx/>
              <a:uFillTx/>
              <a:latin typeface="Arial"/>
              <a:ea typeface="MS PGothic" charset="0"/>
              <a:cs typeface="Arial"/>
            </a:endParaRPr>
          </a:p>
        </p:txBody>
      </p:sp>
      <p:sp>
        <p:nvSpPr>
          <p:cNvPr id="4" name="object 4"/>
          <p:cNvSpPr txBox="1"/>
          <p:nvPr/>
        </p:nvSpPr>
        <p:spPr>
          <a:xfrm>
            <a:off x="615832" y="4484434"/>
            <a:ext cx="10931312" cy="466666"/>
          </a:xfrm>
          <a:prstGeom prst="rect">
            <a:avLst/>
          </a:prstGeom>
          <a:solidFill>
            <a:srgbClr val="53565A"/>
          </a:solidFill>
        </p:spPr>
        <p:txBody>
          <a:bodyPr vert="horz" wrap="square" lIns="0" tIns="55880" rIns="0" bIns="0" rtlCol="0">
            <a:spAutoFit/>
          </a:bodyPr>
          <a:lstStyle/>
          <a:p>
            <a:pPr marL="66038" marR="0" lvl="0" indent="0" algn="ctr" defTabSz="1219170" rtl="0" eaLnBrk="1" fontAlgn="auto" latinLnBrk="0" hangingPunct="1">
              <a:lnSpc>
                <a:spcPct val="100000"/>
              </a:lnSpc>
              <a:spcBef>
                <a:spcPts val="440"/>
              </a:spcBef>
              <a:spcAft>
                <a:spcPts val="0"/>
              </a:spcAft>
              <a:buClrTx/>
              <a:buSzTx/>
              <a:buFontTx/>
              <a:buNone/>
              <a:tabLst/>
              <a:defRPr/>
            </a:pPr>
            <a:r>
              <a:rPr kumimoji="0" sz="1333" b="0" i="0" u="none" strike="noStrike" kern="0" cap="none" spc="0" normalizeH="0" baseline="0" noProof="0" dirty="0">
                <a:ln>
                  <a:noFill/>
                </a:ln>
                <a:solidFill>
                  <a:srgbClr val="FFFFFF"/>
                </a:solidFill>
                <a:effectLst/>
                <a:uLnTx/>
                <a:uFillTx/>
                <a:latin typeface="Arial"/>
                <a:ea typeface="MS PGothic" charset="0"/>
                <a:cs typeface="Arial"/>
              </a:rPr>
              <a:t>The</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primary</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analysis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for</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PFS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was</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planned</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after</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≈331</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PFS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events</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to</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provide</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90%</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power</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for</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hazard</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ratio</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of</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0.7</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at</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13" normalizeH="0" baseline="0" noProof="0" dirty="0">
                <a:ln>
                  <a:noFill/>
                </a:ln>
                <a:solidFill>
                  <a:srgbClr val="FFFFFF"/>
                </a:solidFill>
                <a:effectLst/>
                <a:uLnTx/>
                <a:uFillTx/>
                <a:latin typeface="Arial"/>
                <a:ea typeface="MS PGothic" charset="0"/>
                <a:cs typeface="Arial"/>
              </a:rPr>
              <a:t>two-</a:t>
            </a:r>
            <a:r>
              <a:rPr kumimoji="0" sz="1333" b="0" i="0" u="none" strike="noStrike" kern="0" cap="none" spc="0" normalizeH="0" baseline="0" noProof="0" dirty="0">
                <a:ln>
                  <a:noFill/>
                </a:ln>
                <a:solidFill>
                  <a:srgbClr val="FFFFFF"/>
                </a:solidFill>
                <a:effectLst/>
                <a:uLnTx/>
                <a:uFillTx/>
                <a:latin typeface="Arial"/>
                <a:ea typeface="MS PGothic" charset="0"/>
                <a:cs typeface="Arial"/>
              </a:rPr>
              <a:t>sided</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alpha</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level</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of</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13" normalizeH="0" baseline="0" noProof="0" dirty="0">
                <a:ln>
                  <a:noFill/>
                </a:ln>
                <a:solidFill>
                  <a:srgbClr val="FFFFFF"/>
                </a:solidFill>
                <a:effectLst/>
                <a:uLnTx/>
                <a:uFillTx/>
                <a:latin typeface="Arial"/>
                <a:ea typeface="MS PGothic" charset="0"/>
                <a:cs typeface="Arial"/>
              </a:rPr>
              <a:t>0.05.</a:t>
            </a:r>
            <a:endParaRPr kumimoji="0" sz="1333"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sz="1333" b="0" i="0" u="none" strike="noStrike" kern="0" cap="none" spc="0" normalizeH="0" baseline="0" noProof="0" dirty="0">
                <a:ln>
                  <a:noFill/>
                </a:ln>
                <a:solidFill>
                  <a:srgbClr val="FFFFFF"/>
                </a:solidFill>
                <a:effectLst/>
                <a:uLnTx/>
                <a:uFillTx/>
                <a:latin typeface="Arial"/>
                <a:ea typeface="MS PGothic" charset="0"/>
                <a:cs typeface="Arial"/>
              </a:rPr>
              <a:t>The</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first</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of</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two</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interim analys</a:t>
            </a:r>
            <a:r>
              <a:rPr kumimoji="0" lang="en-US" sz="1333" b="0" i="0" u="none" strike="noStrike" kern="0" cap="none" spc="0" normalizeH="0" baseline="0" noProof="0" dirty="0">
                <a:ln>
                  <a:noFill/>
                </a:ln>
                <a:solidFill>
                  <a:srgbClr val="FFFFFF"/>
                </a:solidFill>
                <a:effectLst/>
                <a:uLnTx/>
                <a:uFillTx/>
                <a:latin typeface="Arial"/>
                <a:ea typeface="MS PGothic" charset="0"/>
                <a:cs typeface="Arial"/>
              </a:rPr>
              <a:t>e</a:t>
            </a:r>
            <a:r>
              <a:rPr kumimoji="0" sz="1333" b="0" i="0" u="none" strike="noStrike" kern="0" cap="none" spc="0" normalizeH="0" baseline="0" noProof="0" dirty="0">
                <a:ln>
                  <a:noFill/>
                </a:ln>
                <a:solidFill>
                  <a:srgbClr val="FFFFFF"/>
                </a:solidFill>
                <a:effectLst/>
                <a:uLnTx/>
                <a:uFillTx/>
                <a:latin typeface="Arial"/>
                <a:ea typeface="MS PGothic" charset="0"/>
                <a:cs typeface="Arial"/>
              </a:rPr>
              <a:t>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for</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OS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was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planned at</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the</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time</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of</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the primary</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PFS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analysis,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if</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the PFS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result</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was</a:t>
            </a:r>
            <a:r>
              <a:rPr kumimoji="0" sz="1333" b="0" i="0" u="none" strike="noStrike" kern="0" cap="none" spc="-7"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significantly </a:t>
            </a:r>
            <a:r>
              <a:rPr kumimoji="0" sz="1333" b="0" i="0" u="none" strike="noStrike" kern="0" cap="none" spc="-13" normalizeH="0" baseline="0" noProof="0" dirty="0">
                <a:ln>
                  <a:noFill/>
                </a:ln>
                <a:solidFill>
                  <a:srgbClr val="FFFFFF"/>
                </a:solidFill>
                <a:effectLst/>
                <a:uLnTx/>
                <a:uFillTx/>
                <a:latin typeface="Arial"/>
                <a:ea typeface="MS PGothic" charset="0"/>
                <a:cs typeface="Arial"/>
              </a:rPr>
              <a:t>positive</a:t>
            </a:r>
            <a:r>
              <a:rPr kumimoji="0" sz="1300" b="0" i="0" u="none" strike="noStrike" kern="0" cap="none" spc="-20" normalizeH="0" baseline="25641" noProof="0" dirty="0">
                <a:ln>
                  <a:noFill/>
                </a:ln>
                <a:solidFill>
                  <a:srgbClr val="FFFFFF"/>
                </a:solidFill>
                <a:effectLst/>
                <a:uLnTx/>
                <a:uFillTx/>
                <a:latin typeface="Arial"/>
                <a:ea typeface="MS PGothic" charset="0"/>
                <a:cs typeface="Arial"/>
              </a:rPr>
              <a:t>b</a:t>
            </a:r>
            <a:r>
              <a:rPr kumimoji="0" sz="1333" b="0" i="0" u="none" strike="noStrike" kern="0" cap="none" spc="-13" normalizeH="0" baseline="0" noProof="0" dirty="0">
                <a:ln>
                  <a:noFill/>
                </a:ln>
                <a:solidFill>
                  <a:srgbClr val="FFFFFF"/>
                </a:solidFill>
                <a:effectLst/>
                <a:uLnTx/>
                <a:uFillTx/>
                <a:latin typeface="Arial"/>
                <a:ea typeface="MS PGothic" charset="0"/>
                <a:cs typeface="Arial"/>
              </a:rPr>
              <a:t>.</a:t>
            </a:r>
            <a:endParaRPr kumimoji="0" sz="1333" b="0" i="0" u="none" strike="noStrike" kern="0" cap="none" spc="0" normalizeH="0" baseline="0" noProof="0" dirty="0">
              <a:ln>
                <a:noFill/>
              </a:ln>
              <a:solidFill>
                <a:sysClr val="windowText" lastClr="000000"/>
              </a:solidFill>
              <a:effectLst/>
              <a:uLnTx/>
              <a:uFillTx/>
              <a:latin typeface="Arial"/>
              <a:ea typeface="MS PGothic" charset="0"/>
              <a:cs typeface="Arial"/>
            </a:endParaRPr>
          </a:p>
        </p:txBody>
      </p:sp>
      <p:sp>
        <p:nvSpPr>
          <p:cNvPr id="5" name="object 5"/>
          <p:cNvSpPr txBox="1"/>
          <p:nvPr/>
        </p:nvSpPr>
        <p:spPr>
          <a:xfrm>
            <a:off x="8255828" y="120483"/>
            <a:ext cx="3865033" cy="181310"/>
          </a:xfrm>
          <a:prstGeom prst="rect">
            <a:avLst/>
          </a:prstGeom>
        </p:spPr>
        <p:txBody>
          <a:bodyPr vert="horz" wrap="square" lIns="0" tIns="16933" rIns="0" bIns="0" rtlCol="0">
            <a:spAutoFit/>
          </a:bodyPr>
          <a:lstStyle/>
          <a:p>
            <a:pPr marL="50799" marR="0" lvl="0" indent="0" algn="l" defTabSz="1219170" rtl="0" eaLnBrk="1" fontAlgn="auto" latinLnBrk="0" hangingPunct="1">
              <a:lnSpc>
                <a:spcPct val="100000"/>
              </a:lnSpc>
              <a:spcBef>
                <a:spcPts val="133"/>
              </a:spcBef>
              <a:spcAft>
                <a:spcPts val="0"/>
              </a:spcAft>
              <a:buClrTx/>
              <a:buSzTx/>
              <a:buFontTx/>
              <a:buNone/>
              <a:tabLst/>
              <a:defRPr/>
            </a:pP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San</a:t>
            </a:r>
            <a:r>
              <a:rPr kumimoji="0" sz="1067" b="0" i="0" u="none" strike="noStrike" kern="0" cap="none" spc="-60"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Antonio Breast</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Cancer Symposium</a:t>
            </a:r>
            <a:r>
              <a:rPr kumimoji="0" sz="1000" b="0" i="0" u="none" strike="noStrike" kern="0" cap="none" spc="0" normalizeH="0" baseline="27777" noProof="0" dirty="0">
                <a:ln>
                  <a:noFill/>
                </a:ln>
                <a:solidFill>
                  <a:sysClr val="windowText" lastClr="000000"/>
                </a:solidFill>
                <a:effectLst/>
                <a:uLnTx/>
                <a:uFillTx/>
                <a:latin typeface="Arial"/>
                <a:ea typeface="MS PGothic" charset="0"/>
                <a:cs typeface="Arial"/>
              </a:rPr>
              <a:t>®</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 December</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5-9, </a:t>
            </a:r>
            <a:r>
              <a:rPr kumimoji="0" sz="1067" b="0" i="0" u="none" strike="noStrike" kern="0" cap="none" spc="-27" normalizeH="0" baseline="0" noProof="0" dirty="0">
                <a:ln>
                  <a:noFill/>
                </a:ln>
                <a:solidFill>
                  <a:sysClr val="windowText" lastClr="000000"/>
                </a:solidFill>
                <a:effectLst/>
                <a:uLnTx/>
                <a:uFillTx/>
                <a:latin typeface="Arial"/>
                <a:ea typeface="MS PGothic" charset="0"/>
                <a:cs typeface="Arial"/>
              </a:rPr>
              <a:t>2023</a:t>
            </a:r>
            <a:endParaRPr kumimoji="0" sz="1067"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6" name="object 6"/>
          <p:cNvSpPr txBox="1"/>
          <p:nvPr/>
        </p:nvSpPr>
        <p:spPr>
          <a:xfrm>
            <a:off x="615832" y="1163766"/>
            <a:ext cx="2218267" cy="3165824"/>
          </a:xfrm>
          <a:prstGeom prst="rect">
            <a:avLst/>
          </a:prstGeom>
          <a:solidFill>
            <a:srgbClr val="9BBB59"/>
          </a:solidFill>
          <a:ln w="25400">
            <a:solidFill>
              <a:srgbClr val="9BBB59"/>
            </a:solidFill>
          </a:ln>
        </p:spPr>
        <p:txBody>
          <a:bodyPr vert="horz" wrap="square" lIns="0" tIns="209127" rIns="0" bIns="0" rtlCol="0">
            <a:spAutoFit/>
          </a:bodyPr>
          <a:lstStyle/>
          <a:p>
            <a:pPr marL="303946" marR="0" lvl="0" indent="-182029" algn="l" defTabSz="1219170" rtl="0" eaLnBrk="1" fontAlgn="auto" latinLnBrk="0" hangingPunct="1">
              <a:lnSpc>
                <a:spcPct val="100000"/>
              </a:lnSpc>
              <a:spcBef>
                <a:spcPts val="1647"/>
              </a:spcBef>
              <a:spcAft>
                <a:spcPts val="0"/>
              </a:spcAft>
              <a:buClrTx/>
              <a:buSzPct val="104166"/>
              <a:buFontTx/>
              <a:buChar char="•"/>
              <a:tabLst>
                <a:tab pos="303946" algn="l"/>
              </a:tabLst>
              <a:defRPr/>
            </a:pP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HER2+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LA/MBC</a:t>
            </a:r>
            <a:endParaRPr kumimoji="0" sz="16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04792" marR="298019" lvl="0" indent="0" algn="l" defTabSz="121917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with</a:t>
            </a:r>
            <a:r>
              <a:rPr kumimoji="0" sz="1600" b="0" i="0" u="none" strike="noStrike" kern="0" cap="none" spc="-33" normalizeH="0" baseline="0" noProof="0" dirty="0">
                <a:ln>
                  <a:noFill/>
                </a:ln>
                <a:solidFill>
                  <a:sysClr val="windowText" lastClr="000000"/>
                </a:solidFill>
                <a:effectLst/>
                <a:uLnTx/>
                <a:uFillTx/>
                <a:latin typeface="Arial"/>
                <a:ea typeface="MS PGothic" charset="0"/>
                <a:cs typeface="Arial"/>
              </a:rPr>
              <a:t>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progression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after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trastuzumab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and</a:t>
            </a:r>
            <a:r>
              <a:rPr kumimoji="0" sz="1600" b="0" i="0" u="none" strike="noStrike" kern="0" cap="none" spc="-33" normalizeH="0" baseline="0" noProof="0" dirty="0">
                <a:ln>
                  <a:noFill/>
                </a:ln>
                <a:solidFill>
                  <a:sysClr val="windowText" lastClr="000000"/>
                </a:solidFill>
                <a:effectLst/>
                <a:uLnTx/>
                <a:uFillTx/>
                <a:latin typeface="Arial"/>
                <a:ea typeface="MS PGothic" charset="0"/>
                <a:cs typeface="Arial"/>
              </a:rPr>
              <a:t>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taxane</a:t>
            </a:r>
            <a:r>
              <a:rPr kumimoji="0" sz="1600"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in</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1600" b="0" i="0" u="none" strike="noStrike" kern="0" cap="none" spc="-33" normalizeH="0" baseline="0" noProof="0" dirty="0">
                <a:ln>
                  <a:noFill/>
                </a:ln>
                <a:solidFill>
                  <a:sysClr val="windowText" lastClr="000000"/>
                </a:solidFill>
                <a:effectLst/>
                <a:uLnTx/>
                <a:uFillTx/>
                <a:latin typeface="Arial"/>
                <a:ea typeface="MS PGothic" charset="0"/>
                <a:cs typeface="Arial"/>
              </a:rPr>
              <a:t>any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setting</a:t>
            </a:r>
            <a:r>
              <a:rPr kumimoji="0" sz="1600" b="0" i="0" u="none" strike="noStrike" kern="0" cap="none" spc="-20" normalizeH="0" baseline="24305" noProof="0" dirty="0">
                <a:ln>
                  <a:noFill/>
                </a:ln>
                <a:solidFill>
                  <a:sysClr val="windowText" lastClr="000000"/>
                </a:solidFill>
                <a:effectLst/>
                <a:uLnTx/>
                <a:uFillTx/>
                <a:latin typeface="Arial"/>
                <a:ea typeface="MS PGothic" charset="0"/>
                <a:cs typeface="Arial"/>
              </a:rPr>
              <a:t>a</a:t>
            </a:r>
            <a:endParaRPr kumimoji="0" sz="1600" b="0" i="0" u="none" strike="noStrike" kern="0" cap="none" spc="0" normalizeH="0" baseline="24305" noProof="0" dirty="0">
              <a:ln>
                <a:noFill/>
              </a:ln>
              <a:solidFill>
                <a:sysClr val="windowText" lastClr="000000"/>
              </a:solidFill>
              <a:effectLst/>
              <a:uLnTx/>
              <a:uFillTx/>
              <a:latin typeface="Arial"/>
              <a:ea typeface="MS PGothic" charset="0"/>
              <a:cs typeface="Arial"/>
            </a:endParaRPr>
          </a:p>
          <a:p>
            <a:pPr marL="303946" marR="0" lvl="0" indent="-182029" algn="l" defTabSz="1219170" rtl="0" eaLnBrk="1" fontAlgn="auto" latinLnBrk="0" hangingPunct="1">
              <a:lnSpc>
                <a:spcPct val="100000"/>
              </a:lnSpc>
              <a:spcBef>
                <a:spcPts val="0"/>
              </a:spcBef>
              <a:spcAft>
                <a:spcPts val="0"/>
              </a:spcAft>
              <a:buClrTx/>
              <a:buSzPct val="104166"/>
              <a:buFontTx/>
              <a:buChar char="•"/>
              <a:tabLst>
                <a:tab pos="303946" algn="l"/>
              </a:tabLst>
              <a:defRPr/>
            </a:pP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ECOG PS </a:t>
            </a:r>
            <a:r>
              <a:rPr kumimoji="0" sz="1600" b="0" i="0" u="none" strike="noStrike" kern="0" cap="none" spc="-33" normalizeH="0" baseline="0" noProof="0" dirty="0">
                <a:ln>
                  <a:noFill/>
                </a:ln>
                <a:solidFill>
                  <a:sysClr val="windowText" lastClr="000000"/>
                </a:solidFill>
                <a:effectLst/>
                <a:uLnTx/>
                <a:uFillTx/>
                <a:latin typeface="Arial"/>
                <a:ea typeface="MS PGothic" charset="0"/>
                <a:cs typeface="Arial"/>
              </a:rPr>
              <a:t>≤1</a:t>
            </a:r>
            <a:endParaRPr kumimoji="0" sz="1600"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304792" marR="118530" lvl="0" indent="-182875" algn="l" defTabSz="1219170" rtl="0" eaLnBrk="1" fontAlgn="auto" latinLnBrk="0" hangingPunct="1">
              <a:lnSpc>
                <a:spcPct val="100000"/>
              </a:lnSpc>
              <a:spcBef>
                <a:spcPts val="0"/>
              </a:spcBef>
              <a:spcAft>
                <a:spcPts val="0"/>
              </a:spcAft>
              <a:buClrTx/>
              <a:buSzPct val="104166"/>
              <a:buFontTx/>
              <a:buChar char="•"/>
              <a:tabLst>
                <a:tab pos="304792" algn="l"/>
              </a:tabLst>
              <a:defRPr/>
            </a:pP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Previously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treated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stable,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progressing,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or</a:t>
            </a:r>
            <a:r>
              <a:rPr kumimoji="0" sz="1600"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untreated</a:t>
            </a:r>
            <a:r>
              <a:rPr kumimoji="0" sz="1600"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brain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metastases </a:t>
            </a:r>
            <a:r>
              <a:rPr kumimoji="0" sz="1600" b="0" i="0" u="none" strike="noStrike" kern="0" cap="none" spc="-33" normalizeH="0" baseline="0" noProof="0" dirty="0">
                <a:ln>
                  <a:noFill/>
                </a:ln>
                <a:solidFill>
                  <a:sysClr val="windowText" lastClr="000000"/>
                </a:solidFill>
                <a:effectLst/>
                <a:uLnTx/>
                <a:uFillTx/>
                <a:latin typeface="Arial"/>
                <a:ea typeface="MS PGothic" charset="0"/>
                <a:cs typeface="Arial"/>
              </a:rPr>
              <a:t>not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requiring</a:t>
            </a:r>
            <a:r>
              <a:rPr kumimoji="0" sz="1600" b="0" i="0" u="none" strike="noStrike" kern="0" cap="none" spc="-53" normalizeH="0" baseline="0" noProof="0" dirty="0">
                <a:ln>
                  <a:noFill/>
                </a:ln>
                <a:solidFill>
                  <a:sysClr val="windowText" lastClr="000000"/>
                </a:solidFill>
                <a:effectLst/>
                <a:uLnTx/>
                <a:uFillTx/>
                <a:latin typeface="Arial"/>
                <a:ea typeface="MS PGothic" charset="0"/>
                <a:cs typeface="Arial"/>
              </a:rPr>
              <a:t>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immediate </a:t>
            </a:r>
            <a:r>
              <a:rPr kumimoji="0" sz="1600" b="0" i="0" u="none" strike="noStrike" kern="0" cap="none" spc="0" normalizeH="0" baseline="0" noProof="0" dirty="0">
                <a:ln>
                  <a:noFill/>
                </a:ln>
                <a:solidFill>
                  <a:sysClr val="windowText" lastClr="000000"/>
                </a:solidFill>
                <a:effectLst/>
                <a:uLnTx/>
                <a:uFillTx/>
                <a:latin typeface="Arial"/>
                <a:ea typeface="MS PGothic" charset="0"/>
                <a:cs typeface="Arial"/>
              </a:rPr>
              <a:t>local</a:t>
            </a:r>
            <a:r>
              <a:rPr kumimoji="0" sz="1600"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therapy</a:t>
            </a:r>
            <a:endParaRPr kumimoji="0" sz="1600" b="0" i="0" u="none" strike="noStrike" kern="0" cap="none" spc="0" normalizeH="0" baseline="0" noProof="0" dirty="0">
              <a:ln>
                <a:noFill/>
              </a:ln>
              <a:solidFill>
                <a:sysClr val="windowText" lastClr="000000"/>
              </a:solidFill>
              <a:effectLst/>
              <a:uLnTx/>
              <a:uFillTx/>
              <a:latin typeface="Arial"/>
              <a:ea typeface="MS PGothic" charset="0"/>
              <a:cs typeface="Arial"/>
            </a:endParaRPr>
          </a:p>
        </p:txBody>
      </p:sp>
      <p:sp>
        <p:nvSpPr>
          <p:cNvPr id="7" name="object 7"/>
          <p:cNvSpPr txBox="1"/>
          <p:nvPr/>
        </p:nvSpPr>
        <p:spPr>
          <a:xfrm>
            <a:off x="5582681" y="1164835"/>
            <a:ext cx="2816860" cy="1243738"/>
          </a:xfrm>
          <a:prstGeom prst="rect">
            <a:avLst/>
          </a:prstGeom>
          <a:solidFill>
            <a:srgbClr val="4F81BD"/>
          </a:solidFill>
          <a:ln w="25400">
            <a:solidFill>
              <a:srgbClr val="4F81BD"/>
            </a:solidFill>
          </a:ln>
        </p:spPr>
        <p:txBody>
          <a:bodyPr vert="horz"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733" b="0" i="0" u="none" strike="noStrike" kern="0" cap="none" spc="0" normalizeH="0" baseline="0" noProof="0">
              <a:ln>
                <a:noFill/>
              </a:ln>
              <a:solidFill>
                <a:sysClr val="windowText" lastClr="000000"/>
              </a:solidFill>
              <a:effectLst/>
              <a:uLnTx/>
              <a:uFillTx/>
              <a:latin typeface="Times New Roman"/>
              <a:ea typeface="MS PGothic" charset="0"/>
              <a:cs typeface="Times New Roman"/>
            </a:endParaRPr>
          </a:p>
          <a:p>
            <a:pPr marL="490208" marR="0" lvl="0" indent="50799" algn="l" defTabSz="1219170" rtl="0" eaLnBrk="1" fontAlgn="auto" latinLnBrk="0" hangingPunct="1">
              <a:lnSpc>
                <a:spcPct val="100000"/>
              </a:lnSpc>
              <a:spcBef>
                <a:spcPts val="1187"/>
              </a:spcBef>
              <a:spcAft>
                <a:spcPts val="0"/>
              </a:spcAft>
              <a:buClrTx/>
              <a:buSzTx/>
              <a:buFontTx/>
              <a:buNone/>
              <a:tabLst/>
              <a:defRPr/>
            </a:pPr>
            <a:r>
              <a:rPr kumimoji="0" sz="1600" b="1" i="0" u="none" strike="noStrike" kern="0" cap="none" spc="-60" normalizeH="0" baseline="0" noProof="0" dirty="0">
                <a:ln>
                  <a:noFill/>
                </a:ln>
                <a:solidFill>
                  <a:srgbClr val="FFFFFF"/>
                </a:solidFill>
                <a:effectLst/>
                <a:uLnTx/>
                <a:uFillTx/>
                <a:latin typeface="Arial"/>
                <a:ea typeface="MS PGothic" charset="0"/>
                <a:cs typeface="Arial"/>
              </a:rPr>
              <a:t>T-</a:t>
            </a:r>
            <a:r>
              <a:rPr kumimoji="0" sz="1600" b="1" i="0" u="none" strike="noStrike" kern="0" cap="none" spc="0" normalizeH="0" baseline="0" noProof="0" dirty="0">
                <a:ln>
                  <a:noFill/>
                </a:ln>
                <a:solidFill>
                  <a:srgbClr val="FFFFFF"/>
                </a:solidFill>
                <a:effectLst/>
                <a:uLnTx/>
                <a:uFillTx/>
                <a:latin typeface="Arial"/>
                <a:ea typeface="MS PGothic" charset="0"/>
                <a:cs typeface="Arial"/>
              </a:rPr>
              <a:t>DM1 +</a:t>
            </a:r>
            <a:r>
              <a:rPr kumimoji="0" sz="1600" b="1" i="0" u="none" strike="noStrike" kern="0" cap="none" spc="7" normalizeH="0" baseline="0" noProof="0" dirty="0">
                <a:ln>
                  <a:noFill/>
                </a:ln>
                <a:solidFill>
                  <a:srgbClr val="FFFFFF"/>
                </a:solidFill>
                <a:effectLst/>
                <a:uLnTx/>
                <a:uFillTx/>
                <a:latin typeface="Arial"/>
                <a:ea typeface="MS PGothic" charset="0"/>
                <a:cs typeface="Arial"/>
              </a:rPr>
              <a:t> </a:t>
            </a:r>
            <a:r>
              <a:rPr kumimoji="0" sz="1600" b="1" i="0" u="none" strike="noStrike" kern="0" cap="none" spc="-13" normalizeH="0" baseline="0" noProof="0" dirty="0">
                <a:ln>
                  <a:noFill/>
                </a:ln>
                <a:solidFill>
                  <a:srgbClr val="FFFFFF"/>
                </a:solidFill>
                <a:effectLst/>
                <a:uLnTx/>
                <a:uFillTx/>
                <a:latin typeface="Arial"/>
                <a:ea typeface="MS PGothic" charset="0"/>
                <a:cs typeface="Arial"/>
              </a:rPr>
              <a:t>Tucatinib</a:t>
            </a:r>
            <a:endParaRPr kumimoji="0" sz="1600" b="0" i="0" u="none" strike="noStrike" kern="0" cap="none" spc="0" normalizeH="0" baseline="0" noProof="0">
              <a:ln>
                <a:noFill/>
              </a:ln>
              <a:solidFill>
                <a:sysClr val="windowText" lastClr="000000"/>
              </a:solidFill>
              <a:effectLst/>
              <a:uLnTx/>
              <a:uFillTx/>
              <a:latin typeface="Arial"/>
              <a:ea typeface="MS PGothic" charset="0"/>
              <a:cs typeface="Arial"/>
            </a:endParaRPr>
          </a:p>
          <a:p>
            <a:pPr marL="452955" marR="438562" lvl="0" indent="36406" algn="l" defTabSz="1219170" rtl="0" eaLnBrk="1" fontAlgn="auto" latinLnBrk="0" hangingPunct="1">
              <a:lnSpc>
                <a:spcPct val="100000"/>
              </a:lnSpc>
              <a:spcBef>
                <a:spcPts val="1280"/>
              </a:spcBef>
              <a:spcAft>
                <a:spcPts val="0"/>
              </a:spcAft>
              <a:buClrTx/>
              <a:buSzTx/>
              <a:buFontTx/>
              <a:buNone/>
              <a:tabLst/>
              <a:defRPr/>
            </a:pPr>
            <a:r>
              <a:rPr kumimoji="0" sz="1333" b="0" i="0" u="none" strike="noStrike" kern="0" cap="none" spc="-40" normalizeH="0" baseline="0" noProof="0" dirty="0">
                <a:ln>
                  <a:noFill/>
                </a:ln>
                <a:solidFill>
                  <a:srgbClr val="FFFFFF"/>
                </a:solidFill>
                <a:effectLst/>
                <a:uLnTx/>
                <a:uFillTx/>
                <a:latin typeface="Arial"/>
                <a:ea typeface="MS PGothic" charset="0"/>
                <a:cs typeface="Arial"/>
              </a:rPr>
              <a:t>T-</a:t>
            </a:r>
            <a:r>
              <a:rPr kumimoji="0" sz="1333" b="0" i="0" u="none" strike="noStrike" kern="0" cap="none" spc="0" normalizeH="0" baseline="0" noProof="0" dirty="0">
                <a:ln>
                  <a:noFill/>
                </a:ln>
                <a:solidFill>
                  <a:srgbClr val="FFFFFF"/>
                </a:solidFill>
                <a:effectLst/>
                <a:uLnTx/>
                <a:uFillTx/>
                <a:latin typeface="Arial"/>
                <a:ea typeface="MS PGothic" charset="0"/>
                <a:cs typeface="Arial"/>
              </a:rPr>
              <a:t>DM1</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3.6</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mg/kg</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IV</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33" normalizeH="0" baseline="0" noProof="0" dirty="0">
                <a:ln>
                  <a:noFill/>
                </a:ln>
                <a:solidFill>
                  <a:srgbClr val="FFFFFF"/>
                </a:solidFill>
                <a:effectLst/>
                <a:uLnTx/>
                <a:uFillTx/>
                <a:latin typeface="Arial"/>
                <a:ea typeface="MS PGothic" charset="0"/>
                <a:cs typeface="Arial"/>
              </a:rPr>
              <a:t>and </a:t>
            </a:r>
            <a:r>
              <a:rPr kumimoji="0" sz="1333" b="0" i="0" u="none" strike="noStrike" kern="0" cap="none" spc="-13" normalizeH="0" baseline="0" noProof="0" dirty="0">
                <a:ln>
                  <a:noFill/>
                </a:ln>
                <a:solidFill>
                  <a:srgbClr val="FFFFFF"/>
                </a:solidFill>
                <a:effectLst/>
                <a:uLnTx/>
                <a:uFillTx/>
                <a:latin typeface="Arial"/>
                <a:ea typeface="MS PGothic" charset="0"/>
                <a:cs typeface="Arial"/>
              </a:rPr>
              <a:t>Tucatinib</a:t>
            </a:r>
            <a:r>
              <a:rPr kumimoji="0" sz="1333" b="0" i="0" u="none" strike="noStrike" kern="0" cap="none" spc="0" normalizeH="0" baseline="0" noProof="0" dirty="0">
                <a:ln>
                  <a:noFill/>
                </a:ln>
                <a:solidFill>
                  <a:srgbClr val="FFFFFF"/>
                </a:solidFill>
                <a:effectLst/>
                <a:uLnTx/>
                <a:uFillTx/>
                <a:latin typeface="Arial"/>
                <a:ea typeface="MS PGothic" charset="0"/>
                <a:cs typeface="Arial"/>
              </a:rPr>
              <a:t> 300 mg PO </a:t>
            </a:r>
            <a:r>
              <a:rPr kumimoji="0" sz="1333" b="0" i="0" u="none" strike="noStrike" kern="0" cap="none" spc="-33" normalizeH="0" baseline="0" noProof="0" dirty="0">
                <a:ln>
                  <a:noFill/>
                </a:ln>
                <a:solidFill>
                  <a:srgbClr val="FFFFFF"/>
                </a:solidFill>
                <a:effectLst/>
                <a:uLnTx/>
                <a:uFillTx/>
                <a:latin typeface="Arial"/>
                <a:ea typeface="MS PGothic" charset="0"/>
                <a:cs typeface="Arial"/>
              </a:rPr>
              <a:t>BID</a:t>
            </a:r>
            <a:endParaRPr kumimoji="0" sz="1333"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8" name="object 8"/>
          <p:cNvSpPr txBox="1"/>
          <p:nvPr/>
        </p:nvSpPr>
        <p:spPr>
          <a:xfrm>
            <a:off x="5582679" y="2888916"/>
            <a:ext cx="2816860" cy="1243738"/>
          </a:xfrm>
          <a:prstGeom prst="rect">
            <a:avLst/>
          </a:prstGeom>
          <a:solidFill>
            <a:srgbClr val="8064A2"/>
          </a:solidFill>
          <a:ln w="25400">
            <a:solidFill>
              <a:srgbClr val="8064A2"/>
            </a:solidFill>
          </a:ln>
        </p:spPr>
        <p:txBody>
          <a:bodyPr vert="horz"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733" b="0" i="0" u="none" strike="noStrike" kern="0" cap="none" spc="0" normalizeH="0" baseline="0" noProof="0">
              <a:ln>
                <a:noFill/>
              </a:ln>
              <a:solidFill>
                <a:sysClr val="windowText" lastClr="000000"/>
              </a:solidFill>
              <a:effectLst/>
              <a:uLnTx/>
              <a:uFillTx/>
              <a:latin typeface="Times New Roman"/>
              <a:ea typeface="MS PGothic" charset="0"/>
              <a:cs typeface="Times New Roman"/>
            </a:endParaRPr>
          </a:p>
          <a:p>
            <a:pPr marL="0" marR="0" lvl="0" indent="0" algn="ctr" defTabSz="1219170" rtl="0" eaLnBrk="1" fontAlgn="auto" latinLnBrk="0" hangingPunct="1">
              <a:lnSpc>
                <a:spcPct val="100000"/>
              </a:lnSpc>
              <a:spcBef>
                <a:spcPts val="1187"/>
              </a:spcBef>
              <a:spcAft>
                <a:spcPts val="0"/>
              </a:spcAft>
              <a:buClrTx/>
              <a:buSzTx/>
              <a:buFontTx/>
              <a:buNone/>
              <a:tabLst/>
              <a:defRPr/>
            </a:pPr>
            <a:r>
              <a:rPr kumimoji="0" sz="1600" b="1" i="0" u="none" strike="noStrike" kern="0" cap="none" spc="-60" normalizeH="0" baseline="0" noProof="0" dirty="0">
                <a:ln>
                  <a:noFill/>
                </a:ln>
                <a:solidFill>
                  <a:srgbClr val="FFFFFF"/>
                </a:solidFill>
                <a:effectLst/>
                <a:uLnTx/>
                <a:uFillTx/>
                <a:latin typeface="Arial"/>
                <a:ea typeface="MS PGothic" charset="0"/>
                <a:cs typeface="Arial"/>
              </a:rPr>
              <a:t>T-</a:t>
            </a:r>
            <a:r>
              <a:rPr kumimoji="0" sz="1600" b="1" i="0" u="none" strike="noStrike" kern="0" cap="none" spc="0" normalizeH="0" baseline="0" noProof="0" dirty="0">
                <a:ln>
                  <a:noFill/>
                </a:ln>
                <a:solidFill>
                  <a:srgbClr val="FFFFFF"/>
                </a:solidFill>
                <a:effectLst/>
                <a:uLnTx/>
                <a:uFillTx/>
                <a:latin typeface="Arial"/>
                <a:ea typeface="MS PGothic" charset="0"/>
                <a:cs typeface="Arial"/>
              </a:rPr>
              <a:t>DM1 +</a:t>
            </a:r>
            <a:r>
              <a:rPr kumimoji="0" sz="1600" b="1" i="0" u="none" strike="noStrike" kern="0" cap="none" spc="7" normalizeH="0" baseline="0" noProof="0" dirty="0">
                <a:ln>
                  <a:noFill/>
                </a:ln>
                <a:solidFill>
                  <a:srgbClr val="FFFFFF"/>
                </a:solidFill>
                <a:effectLst/>
                <a:uLnTx/>
                <a:uFillTx/>
                <a:latin typeface="Arial"/>
                <a:ea typeface="MS PGothic" charset="0"/>
                <a:cs typeface="Arial"/>
              </a:rPr>
              <a:t> </a:t>
            </a:r>
            <a:r>
              <a:rPr kumimoji="0" sz="1600" b="1" i="0" u="none" strike="noStrike" kern="0" cap="none" spc="-13" normalizeH="0" baseline="0" noProof="0" dirty="0">
                <a:ln>
                  <a:noFill/>
                </a:ln>
                <a:solidFill>
                  <a:srgbClr val="FFFFFF"/>
                </a:solidFill>
                <a:effectLst/>
                <a:uLnTx/>
                <a:uFillTx/>
                <a:latin typeface="Arial"/>
                <a:ea typeface="MS PGothic" charset="0"/>
                <a:cs typeface="Arial"/>
              </a:rPr>
              <a:t>Placebo</a:t>
            </a:r>
            <a:endParaRPr kumimoji="0" sz="1600" b="0" i="0" u="none" strike="noStrike" kern="0" cap="none" spc="0" normalizeH="0" baseline="0" noProof="0">
              <a:ln>
                <a:noFill/>
              </a:ln>
              <a:solidFill>
                <a:sysClr val="windowText" lastClr="000000"/>
              </a:solidFill>
              <a:effectLst/>
              <a:uLnTx/>
              <a:uFillTx/>
              <a:latin typeface="Arial"/>
              <a:ea typeface="MS PGothic" charset="0"/>
              <a:cs typeface="Arial"/>
            </a:endParaRPr>
          </a:p>
          <a:p>
            <a:pPr marL="490208" marR="480048" lvl="0" indent="0" algn="ctr" defTabSz="1219170" rtl="0" eaLnBrk="1" fontAlgn="auto" latinLnBrk="0" hangingPunct="1">
              <a:lnSpc>
                <a:spcPct val="100000"/>
              </a:lnSpc>
              <a:spcBef>
                <a:spcPts val="1280"/>
              </a:spcBef>
              <a:spcAft>
                <a:spcPts val="0"/>
              </a:spcAft>
              <a:buClrTx/>
              <a:buSzTx/>
              <a:buFontTx/>
              <a:buNone/>
              <a:tabLst/>
              <a:defRPr/>
            </a:pPr>
            <a:r>
              <a:rPr kumimoji="0" sz="1333" b="0" i="0" u="none" strike="noStrike" kern="0" cap="none" spc="-40" normalizeH="0" baseline="0" noProof="0" dirty="0">
                <a:ln>
                  <a:noFill/>
                </a:ln>
                <a:solidFill>
                  <a:srgbClr val="FFFFFF"/>
                </a:solidFill>
                <a:effectLst/>
                <a:uLnTx/>
                <a:uFillTx/>
                <a:latin typeface="Arial"/>
                <a:ea typeface="MS PGothic" charset="0"/>
                <a:cs typeface="Arial"/>
              </a:rPr>
              <a:t>T-</a:t>
            </a:r>
            <a:r>
              <a:rPr kumimoji="0" sz="1333" b="0" i="0" u="none" strike="noStrike" kern="0" cap="none" spc="0" normalizeH="0" baseline="0" noProof="0" dirty="0">
                <a:ln>
                  <a:noFill/>
                </a:ln>
                <a:solidFill>
                  <a:srgbClr val="FFFFFF"/>
                </a:solidFill>
                <a:effectLst/>
                <a:uLnTx/>
                <a:uFillTx/>
                <a:latin typeface="Arial"/>
                <a:ea typeface="MS PGothic" charset="0"/>
                <a:cs typeface="Arial"/>
              </a:rPr>
              <a:t>DM1</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3.6</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mg/kg</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IV</a:t>
            </a:r>
            <a:r>
              <a:rPr kumimoji="0" sz="1333" b="0" i="0" u="none" strike="noStrike" kern="0" cap="none" spc="-13" normalizeH="0" baseline="0" noProof="0" dirty="0">
                <a:ln>
                  <a:noFill/>
                </a:ln>
                <a:solidFill>
                  <a:srgbClr val="FFFFFF"/>
                </a:solidFill>
                <a:effectLst/>
                <a:uLnTx/>
                <a:uFillTx/>
                <a:latin typeface="Arial"/>
                <a:ea typeface="MS PGothic" charset="0"/>
                <a:cs typeface="Arial"/>
              </a:rPr>
              <a:t> </a:t>
            </a:r>
            <a:r>
              <a:rPr kumimoji="0" sz="1333" b="0" i="0" u="none" strike="noStrike" kern="0" cap="none" spc="-33" normalizeH="0" baseline="0" noProof="0" dirty="0">
                <a:ln>
                  <a:noFill/>
                </a:ln>
                <a:solidFill>
                  <a:srgbClr val="FFFFFF"/>
                </a:solidFill>
                <a:effectLst/>
                <a:uLnTx/>
                <a:uFillTx/>
                <a:latin typeface="Arial"/>
                <a:ea typeface="MS PGothic" charset="0"/>
                <a:cs typeface="Arial"/>
              </a:rPr>
              <a:t>and </a:t>
            </a:r>
            <a:r>
              <a:rPr kumimoji="0" sz="1333" b="0" i="0" u="none" strike="noStrike" kern="0" cap="none" spc="0" normalizeH="0" baseline="0" noProof="0" dirty="0">
                <a:ln>
                  <a:noFill/>
                </a:ln>
                <a:solidFill>
                  <a:srgbClr val="FFFFFF"/>
                </a:solidFill>
                <a:effectLst/>
                <a:uLnTx/>
                <a:uFillTx/>
                <a:latin typeface="Arial"/>
                <a:ea typeface="MS PGothic" charset="0"/>
                <a:cs typeface="Arial"/>
              </a:rPr>
              <a:t>Placebo</a:t>
            </a:r>
            <a:r>
              <a:rPr kumimoji="0" sz="1333" b="0" i="0" u="none" strike="noStrike" kern="0" cap="none" spc="-20" normalizeH="0" baseline="0" noProof="0" dirty="0">
                <a:ln>
                  <a:noFill/>
                </a:ln>
                <a:solidFill>
                  <a:srgbClr val="FFFFFF"/>
                </a:solidFill>
                <a:effectLst/>
                <a:uLnTx/>
                <a:uFillTx/>
                <a:latin typeface="Arial"/>
                <a:ea typeface="MS PGothic" charset="0"/>
                <a:cs typeface="Arial"/>
              </a:rPr>
              <a:t> </a:t>
            </a:r>
            <a:r>
              <a:rPr kumimoji="0" sz="1333" b="0" i="0" u="none" strike="noStrike" kern="0" cap="none" spc="0" normalizeH="0" baseline="0" noProof="0" dirty="0">
                <a:ln>
                  <a:noFill/>
                </a:ln>
                <a:solidFill>
                  <a:srgbClr val="FFFFFF"/>
                </a:solidFill>
                <a:effectLst/>
                <a:uLnTx/>
                <a:uFillTx/>
                <a:latin typeface="Arial"/>
                <a:ea typeface="MS PGothic" charset="0"/>
                <a:cs typeface="Arial"/>
              </a:rPr>
              <a:t>PO</a:t>
            </a:r>
            <a:r>
              <a:rPr kumimoji="0" sz="1333" b="0" i="0" u="none" strike="noStrike" kern="0" cap="none" spc="-20" normalizeH="0" baseline="0" noProof="0" dirty="0">
                <a:ln>
                  <a:noFill/>
                </a:ln>
                <a:solidFill>
                  <a:srgbClr val="FFFFFF"/>
                </a:solidFill>
                <a:effectLst/>
                <a:uLnTx/>
                <a:uFillTx/>
                <a:latin typeface="Arial"/>
                <a:ea typeface="MS PGothic" charset="0"/>
                <a:cs typeface="Arial"/>
              </a:rPr>
              <a:t> </a:t>
            </a:r>
            <a:r>
              <a:rPr kumimoji="0" sz="1333" b="0" i="0" u="none" strike="noStrike" kern="0" cap="none" spc="-33" normalizeH="0" baseline="0" noProof="0" dirty="0">
                <a:ln>
                  <a:noFill/>
                </a:ln>
                <a:solidFill>
                  <a:srgbClr val="FFFFFF"/>
                </a:solidFill>
                <a:effectLst/>
                <a:uLnTx/>
                <a:uFillTx/>
                <a:latin typeface="Arial"/>
                <a:ea typeface="MS PGothic" charset="0"/>
                <a:cs typeface="Arial"/>
              </a:rPr>
              <a:t>BID</a:t>
            </a:r>
            <a:endParaRPr kumimoji="0" sz="1333"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9" name="object 9"/>
          <p:cNvSpPr txBox="1"/>
          <p:nvPr/>
        </p:nvSpPr>
        <p:spPr>
          <a:xfrm>
            <a:off x="8593290" y="1170579"/>
            <a:ext cx="2954020" cy="3188950"/>
          </a:xfrm>
          <a:prstGeom prst="rect">
            <a:avLst/>
          </a:prstGeom>
          <a:solidFill>
            <a:srgbClr val="1F497D"/>
          </a:solidFill>
          <a:ln w="25400">
            <a:solidFill>
              <a:srgbClr val="1F497D"/>
            </a:solidFill>
          </a:ln>
        </p:spPr>
        <p:txBody>
          <a:bodyPr vert="horz" wrap="square" lIns="0" tIns="2540" rIns="0" bIns="0" rtlCol="0">
            <a:spAutoFit/>
          </a:bodyPr>
          <a:lstStyle/>
          <a:p>
            <a:pPr marL="0" marR="0" lvl="0" indent="0" algn="l" defTabSz="1219170" rtl="0" eaLnBrk="1" fontAlgn="auto" latinLnBrk="0" hangingPunct="1">
              <a:lnSpc>
                <a:spcPct val="100000"/>
              </a:lnSpc>
              <a:spcBef>
                <a:spcPts val="20"/>
              </a:spcBef>
              <a:spcAft>
                <a:spcPts val="0"/>
              </a:spcAft>
              <a:buClrTx/>
              <a:buSzTx/>
              <a:buFontTx/>
              <a:buNone/>
              <a:tabLst/>
              <a:defRPr/>
            </a:pPr>
            <a:endParaRPr kumimoji="0" sz="1467" b="0" i="0" u="none" strike="noStrike" kern="0" cap="none" spc="0" normalizeH="0" baseline="0" noProof="0">
              <a:ln>
                <a:noFill/>
              </a:ln>
              <a:solidFill>
                <a:sysClr val="windowText" lastClr="000000"/>
              </a:solidFill>
              <a:effectLst/>
              <a:uLnTx/>
              <a:uFillTx/>
              <a:latin typeface="Times New Roman"/>
              <a:ea typeface="MS PGothic" charset="0"/>
              <a:cs typeface="Times New Roman"/>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sz="1467" b="1" i="0" u="none" strike="noStrike" kern="0" cap="none" spc="-13" normalizeH="0" baseline="0" noProof="0" dirty="0">
                <a:ln>
                  <a:noFill/>
                </a:ln>
                <a:solidFill>
                  <a:srgbClr val="FFFFFF"/>
                </a:solidFill>
                <a:effectLst/>
                <a:uLnTx/>
                <a:uFillTx/>
                <a:latin typeface="Arial"/>
                <a:ea typeface="MS PGothic" charset="0"/>
                <a:cs typeface="Arial"/>
              </a:rPr>
              <a:t>Outcomes</a:t>
            </a: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0" marR="0" lvl="0" indent="0" algn="l" defTabSz="1219170" rtl="0" eaLnBrk="1" fontAlgn="auto" latinLnBrk="0" hangingPunct="1">
              <a:lnSpc>
                <a:spcPct val="100000"/>
              </a:lnSpc>
              <a:spcBef>
                <a:spcPts val="73"/>
              </a:spcBef>
              <a:spcAft>
                <a:spcPts val="0"/>
              </a:spcAft>
              <a:buClrTx/>
              <a:buSzTx/>
              <a:buFontTx/>
              <a:buNone/>
              <a:tabLst/>
              <a:defRPr/>
            </a:pP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121917" marR="0" lvl="0" indent="0" algn="l" defTabSz="1219170" rtl="0" eaLnBrk="1" fontAlgn="auto" latinLnBrk="0" hangingPunct="1">
              <a:lnSpc>
                <a:spcPct val="100000"/>
              </a:lnSpc>
              <a:spcBef>
                <a:spcPts val="0"/>
              </a:spcBef>
              <a:spcAft>
                <a:spcPts val="0"/>
              </a:spcAft>
              <a:buClrTx/>
              <a:buSzTx/>
              <a:buFontTx/>
              <a:buNone/>
              <a:tabLst/>
              <a:defRPr/>
            </a:pPr>
            <a:r>
              <a:rPr kumimoji="0" sz="1467" b="0" i="0" u="heavy" strike="noStrike" kern="0" cap="none" spc="-13" normalizeH="0" baseline="0" noProof="0" dirty="0">
                <a:ln>
                  <a:noFill/>
                </a:ln>
                <a:solidFill>
                  <a:srgbClr val="FFFFFF"/>
                </a:solidFill>
                <a:effectLst/>
                <a:uLnTx/>
                <a:uFill>
                  <a:solidFill>
                    <a:srgbClr val="FFFFFF"/>
                  </a:solidFill>
                </a:uFill>
                <a:latin typeface="Arial"/>
                <a:ea typeface="MS PGothic" charset="0"/>
                <a:cs typeface="Arial"/>
              </a:rPr>
              <a:t>Primary</a:t>
            </a: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350511" marR="142236" lvl="0" indent="-228594" algn="l" defTabSz="1219170" rtl="0" eaLnBrk="1" fontAlgn="auto" latinLnBrk="0" hangingPunct="1">
              <a:lnSpc>
                <a:spcPct val="100000"/>
              </a:lnSpc>
              <a:spcBef>
                <a:spcPts val="0"/>
              </a:spcBef>
              <a:spcAft>
                <a:spcPts val="0"/>
              </a:spcAft>
              <a:buClrTx/>
              <a:buSzPct val="104545"/>
              <a:buFontTx/>
              <a:buChar char="•"/>
              <a:tabLst>
                <a:tab pos="350511" algn="l"/>
              </a:tabLst>
              <a:defRPr/>
            </a:pPr>
            <a:r>
              <a:rPr kumimoji="0" sz="1467" b="0" i="0" u="none" strike="noStrike" kern="0" cap="none" spc="0" normalizeH="0" baseline="0" noProof="0" dirty="0">
                <a:ln>
                  <a:noFill/>
                </a:ln>
                <a:solidFill>
                  <a:srgbClr val="FFFFFF"/>
                </a:solidFill>
                <a:effectLst/>
                <a:uLnTx/>
                <a:uFillTx/>
                <a:latin typeface="Arial"/>
                <a:ea typeface="MS PGothic" charset="0"/>
                <a:cs typeface="Arial"/>
              </a:rPr>
              <a:t>PFS by </a:t>
            </a:r>
            <a:r>
              <a:rPr kumimoji="0" sz="1467" b="0" i="0" u="none" strike="noStrike" kern="0" cap="none" spc="-13" normalizeH="0" baseline="0" noProof="0" dirty="0">
                <a:ln>
                  <a:noFill/>
                </a:ln>
                <a:solidFill>
                  <a:srgbClr val="FFFFFF"/>
                </a:solidFill>
                <a:effectLst/>
                <a:uLnTx/>
                <a:uFillTx/>
                <a:latin typeface="Arial"/>
                <a:ea typeface="MS PGothic" charset="0"/>
                <a:cs typeface="Arial"/>
              </a:rPr>
              <a:t>investigator </a:t>
            </a:r>
            <a:r>
              <a:rPr kumimoji="0" sz="1467" b="0" i="0" u="none" strike="noStrike" kern="0" cap="none" spc="0" normalizeH="0" baseline="0" noProof="0" dirty="0">
                <a:ln>
                  <a:noFill/>
                </a:ln>
                <a:solidFill>
                  <a:srgbClr val="FFFFFF"/>
                </a:solidFill>
                <a:effectLst/>
                <a:uLnTx/>
                <a:uFillTx/>
                <a:latin typeface="Arial"/>
                <a:ea typeface="MS PGothic" charset="0"/>
                <a:cs typeface="Arial"/>
              </a:rPr>
              <a:t>assessment per RECIST</a:t>
            </a:r>
            <a:r>
              <a:rPr kumimoji="0" sz="1467" b="0" i="0" u="none" strike="noStrike" kern="0" cap="none" spc="-27" normalizeH="0" baseline="0" noProof="0" dirty="0">
                <a:ln>
                  <a:noFill/>
                </a:ln>
                <a:solidFill>
                  <a:srgbClr val="FFFFFF"/>
                </a:solidFill>
                <a:effectLst/>
                <a:uLnTx/>
                <a:uFillTx/>
                <a:latin typeface="Arial"/>
                <a:ea typeface="MS PGothic" charset="0"/>
                <a:cs typeface="Arial"/>
              </a:rPr>
              <a:t> v1.1</a:t>
            </a: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0" marR="0" lvl="0" indent="0" algn="l" defTabSz="1219170" rtl="0" eaLnBrk="1" fontAlgn="auto" latinLnBrk="0" hangingPunct="1">
              <a:lnSpc>
                <a:spcPct val="100000"/>
              </a:lnSpc>
              <a:spcBef>
                <a:spcPts val="73"/>
              </a:spcBef>
              <a:spcAft>
                <a:spcPts val="0"/>
              </a:spcAft>
              <a:buClr>
                <a:srgbClr val="FFFFFF"/>
              </a:buClr>
              <a:buSzTx/>
              <a:buFont typeface="Arial"/>
              <a:buChar char="•"/>
              <a:tabLst/>
              <a:defRPr/>
            </a:pP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121917" marR="0" lvl="0" indent="0" algn="l" defTabSz="1219170" rtl="0" eaLnBrk="1" fontAlgn="auto" latinLnBrk="0" hangingPunct="1">
              <a:lnSpc>
                <a:spcPct val="100000"/>
              </a:lnSpc>
              <a:spcBef>
                <a:spcPts val="0"/>
              </a:spcBef>
              <a:spcAft>
                <a:spcPts val="0"/>
              </a:spcAft>
              <a:buClrTx/>
              <a:buSzTx/>
              <a:buFontTx/>
              <a:buNone/>
              <a:tabLst/>
              <a:defRPr/>
            </a:pPr>
            <a:r>
              <a:rPr kumimoji="0" sz="1467" b="0" i="0" u="heavy" strike="noStrike" kern="0" cap="none" spc="0" normalizeH="0" baseline="0" noProof="0" dirty="0">
                <a:ln>
                  <a:noFill/>
                </a:ln>
                <a:solidFill>
                  <a:srgbClr val="FFFFFF"/>
                </a:solidFill>
                <a:effectLst/>
                <a:uLnTx/>
                <a:uFill>
                  <a:solidFill>
                    <a:srgbClr val="FFFFFF"/>
                  </a:solidFill>
                </a:uFill>
                <a:latin typeface="Arial"/>
                <a:ea typeface="MS PGothic" charset="0"/>
                <a:cs typeface="Arial"/>
              </a:rPr>
              <a:t>Key Secondary </a:t>
            </a:r>
            <a:r>
              <a:rPr kumimoji="0" sz="1467" b="0" i="0" u="heavy" strike="noStrike" kern="0" cap="none" spc="-13" normalizeH="0" baseline="0" noProof="0" dirty="0">
                <a:ln>
                  <a:noFill/>
                </a:ln>
                <a:solidFill>
                  <a:srgbClr val="FFFFFF"/>
                </a:solidFill>
                <a:effectLst/>
                <a:uLnTx/>
                <a:uFill>
                  <a:solidFill>
                    <a:srgbClr val="FFFFFF"/>
                  </a:solidFill>
                </a:uFill>
                <a:latin typeface="Arial"/>
                <a:ea typeface="MS PGothic" charset="0"/>
                <a:cs typeface="Arial"/>
              </a:rPr>
              <a:t>(hierarchical)</a:t>
            </a: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349665" marR="0" lvl="0" indent="-227748" algn="l" defTabSz="1219170" rtl="0" eaLnBrk="1" fontAlgn="auto" latinLnBrk="0" hangingPunct="1">
              <a:lnSpc>
                <a:spcPct val="100000"/>
              </a:lnSpc>
              <a:spcBef>
                <a:spcPts val="0"/>
              </a:spcBef>
              <a:spcAft>
                <a:spcPts val="0"/>
              </a:spcAft>
              <a:buClrTx/>
              <a:buSzPct val="104545"/>
              <a:buFontTx/>
              <a:buChar char="•"/>
              <a:tabLst>
                <a:tab pos="349665" algn="l"/>
              </a:tabLst>
              <a:defRPr/>
            </a:pPr>
            <a:r>
              <a:rPr kumimoji="0" sz="1467" b="0" i="0" u="none" strike="noStrike" kern="0" cap="none" spc="-33" normalizeH="0" baseline="0" noProof="0" dirty="0">
                <a:ln>
                  <a:noFill/>
                </a:ln>
                <a:solidFill>
                  <a:srgbClr val="FFFFFF"/>
                </a:solidFill>
                <a:effectLst/>
                <a:uLnTx/>
                <a:uFillTx/>
                <a:latin typeface="Arial"/>
                <a:ea typeface="MS PGothic" charset="0"/>
                <a:cs typeface="Arial"/>
              </a:rPr>
              <a:t>OS</a:t>
            </a: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350511" marR="480895" lvl="0" indent="-228594" algn="l" defTabSz="1219170" rtl="0" eaLnBrk="1" fontAlgn="auto" latinLnBrk="0" hangingPunct="1">
              <a:lnSpc>
                <a:spcPct val="100000"/>
              </a:lnSpc>
              <a:spcBef>
                <a:spcPts val="0"/>
              </a:spcBef>
              <a:spcAft>
                <a:spcPts val="0"/>
              </a:spcAft>
              <a:buClrTx/>
              <a:buSzPct val="104545"/>
              <a:buFontTx/>
              <a:buChar char="•"/>
              <a:tabLst>
                <a:tab pos="350511" algn="l"/>
              </a:tabLst>
              <a:defRPr/>
            </a:pPr>
            <a:r>
              <a:rPr kumimoji="0" sz="1467" b="0" i="0" u="none" strike="noStrike" kern="0" cap="none" spc="0" normalizeH="0" baseline="0" noProof="0" dirty="0">
                <a:ln>
                  <a:noFill/>
                </a:ln>
                <a:solidFill>
                  <a:srgbClr val="FFFFFF"/>
                </a:solidFill>
                <a:effectLst/>
                <a:uLnTx/>
                <a:uFillTx/>
                <a:latin typeface="Arial"/>
                <a:ea typeface="MS PGothic" charset="0"/>
                <a:cs typeface="Arial"/>
              </a:rPr>
              <a:t>PFS</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0" normalizeH="0" baseline="0" noProof="0" dirty="0">
                <a:ln>
                  <a:noFill/>
                </a:ln>
                <a:solidFill>
                  <a:srgbClr val="FFFFFF"/>
                </a:solidFill>
                <a:effectLst/>
                <a:uLnTx/>
                <a:uFillTx/>
                <a:latin typeface="Arial"/>
                <a:ea typeface="MS PGothic" charset="0"/>
                <a:cs typeface="Arial"/>
              </a:rPr>
              <a:t>in</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0" normalizeH="0" baseline="0" noProof="0" dirty="0">
                <a:ln>
                  <a:noFill/>
                </a:ln>
                <a:solidFill>
                  <a:srgbClr val="FFFFFF"/>
                </a:solidFill>
                <a:effectLst/>
                <a:uLnTx/>
                <a:uFillTx/>
                <a:latin typeface="Arial"/>
                <a:ea typeface="MS PGothic" charset="0"/>
                <a:cs typeface="Arial"/>
              </a:rPr>
              <a:t>patients</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0" normalizeH="0" baseline="0" noProof="0" dirty="0">
                <a:ln>
                  <a:noFill/>
                </a:ln>
                <a:solidFill>
                  <a:srgbClr val="FFFFFF"/>
                </a:solidFill>
                <a:effectLst/>
                <a:uLnTx/>
                <a:uFillTx/>
                <a:latin typeface="Arial"/>
                <a:ea typeface="MS PGothic" charset="0"/>
                <a:cs typeface="Arial"/>
              </a:rPr>
              <a:t>with</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13" normalizeH="0" baseline="0" noProof="0" dirty="0">
                <a:ln>
                  <a:noFill/>
                </a:ln>
                <a:solidFill>
                  <a:srgbClr val="FFFFFF"/>
                </a:solidFill>
                <a:effectLst/>
                <a:uLnTx/>
                <a:uFillTx/>
                <a:latin typeface="Arial"/>
                <a:ea typeface="MS PGothic" charset="0"/>
                <a:cs typeface="Arial"/>
              </a:rPr>
              <a:t>brain metastases</a:t>
            </a: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349665" marR="0" lvl="0" indent="-227748" algn="l" defTabSz="1219170" rtl="0" eaLnBrk="1" fontAlgn="auto" latinLnBrk="0" hangingPunct="1">
              <a:lnSpc>
                <a:spcPct val="100000"/>
              </a:lnSpc>
              <a:spcBef>
                <a:spcPts val="0"/>
              </a:spcBef>
              <a:spcAft>
                <a:spcPts val="0"/>
              </a:spcAft>
              <a:buClrTx/>
              <a:buSzPct val="104545"/>
              <a:buFontTx/>
              <a:buChar char="•"/>
              <a:tabLst>
                <a:tab pos="349665" algn="l"/>
              </a:tabLst>
              <a:defRPr/>
            </a:pPr>
            <a:r>
              <a:rPr kumimoji="0" sz="1467" b="0" i="0" u="none" strike="noStrike" kern="0" cap="none" spc="0" normalizeH="0" baseline="0" noProof="0" dirty="0">
                <a:ln>
                  <a:noFill/>
                </a:ln>
                <a:solidFill>
                  <a:srgbClr val="FFFFFF"/>
                </a:solidFill>
                <a:effectLst/>
                <a:uLnTx/>
                <a:uFillTx/>
                <a:latin typeface="Arial"/>
                <a:ea typeface="MS PGothic" charset="0"/>
                <a:cs typeface="Arial"/>
              </a:rPr>
              <a:t>cORR</a:t>
            </a:r>
            <a:r>
              <a:rPr kumimoji="0" sz="1467" b="0" i="0" u="none" strike="noStrike" kern="0" cap="none" spc="-13" normalizeH="0" baseline="0" noProof="0" dirty="0">
                <a:ln>
                  <a:noFill/>
                </a:ln>
                <a:solidFill>
                  <a:srgbClr val="FFFFFF"/>
                </a:solidFill>
                <a:effectLst/>
                <a:uLnTx/>
                <a:uFillTx/>
                <a:latin typeface="Arial"/>
                <a:ea typeface="MS PGothic" charset="0"/>
                <a:cs typeface="Arial"/>
              </a:rPr>
              <a:t> </a:t>
            </a:r>
            <a:r>
              <a:rPr kumimoji="0" sz="1467" b="0" i="0" u="none" strike="noStrike" kern="0" cap="none" spc="0" normalizeH="0" baseline="0" noProof="0" dirty="0">
                <a:ln>
                  <a:noFill/>
                </a:ln>
                <a:solidFill>
                  <a:srgbClr val="FFFFFF"/>
                </a:solidFill>
                <a:effectLst/>
                <a:uLnTx/>
                <a:uFillTx/>
                <a:latin typeface="Arial"/>
                <a:ea typeface="MS PGothic" charset="0"/>
                <a:cs typeface="Arial"/>
              </a:rPr>
              <a:t>per</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0" normalizeH="0" baseline="0" noProof="0" dirty="0">
                <a:ln>
                  <a:noFill/>
                </a:ln>
                <a:solidFill>
                  <a:srgbClr val="FFFFFF"/>
                </a:solidFill>
                <a:effectLst/>
                <a:uLnTx/>
                <a:uFillTx/>
                <a:latin typeface="Arial"/>
                <a:ea typeface="MS PGothic" charset="0"/>
                <a:cs typeface="Arial"/>
              </a:rPr>
              <a:t>RECIST</a:t>
            </a:r>
            <a:r>
              <a:rPr kumimoji="0" sz="1467" b="0" i="0" u="none" strike="noStrike" kern="0" cap="none" spc="-27" normalizeH="0" baseline="0" noProof="0" dirty="0">
                <a:ln>
                  <a:noFill/>
                </a:ln>
                <a:solidFill>
                  <a:srgbClr val="FFFFFF"/>
                </a:solidFill>
                <a:effectLst/>
                <a:uLnTx/>
                <a:uFillTx/>
                <a:latin typeface="Arial"/>
                <a:ea typeface="MS PGothic" charset="0"/>
                <a:cs typeface="Arial"/>
              </a:rPr>
              <a:t> v1.1</a:t>
            </a: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a:p>
            <a:pPr marL="350511" marR="574026" lvl="0" indent="-228594" algn="l" defTabSz="1219170" rtl="0" eaLnBrk="1" fontAlgn="auto" latinLnBrk="0" hangingPunct="1">
              <a:lnSpc>
                <a:spcPct val="100000"/>
              </a:lnSpc>
              <a:spcBef>
                <a:spcPts val="0"/>
              </a:spcBef>
              <a:spcAft>
                <a:spcPts val="0"/>
              </a:spcAft>
              <a:buClrTx/>
              <a:buSzPct val="104545"/>
              <a:buFontTx/>
              <a:buChar char="•"/>
              <a:tabLst>
                <a:tab pos="350511" algn="l"/>
              </a:tabLst>
              <a:defRPr/>
            </a:pPr>
            <a:r>
              <a:rPr kumimoji="0" sz="1467" b="0" i="0" u="none" strike="noStrike" kern="0" cap="none" spc="0" normalizeH="0" baseline="0" noProof="0" dirty="0">
                <a:ln>
                  <a:noFill/>
                </a:ln>
                <a:solidFill>
                  <a:srgbClr val="FFFFFF"/>
                </a:solidFill>
                <a:effectLst/>
                <a:uLnTx/>
                <a:uFillTx/>
                <a:latin typeface="Arial"/>
                <a:ea typeface="MS PGothic" charset="0"/>
                <a:cs typeface="Arial"/>
              </a:rPr>
              <a:t>OS</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0" normalizeH="0" baseline="0" noProof="0" dirty="0">
                <a:ln>
                  <a:noFill/>
                </a:ln>
                <a:solidFill>
                  <a:srgbClr val="FFFFFF"/>
                </a:solidFill>
                <a:effectLst/>
                <a:uLnTx/>
                <a:uFillTx/>
                <a:latin typeface="Arial"/>
                <a:ea typeface="MS PGothic" charset="0"/>
                <a:cs typeface="Arial"/>
              </a:rPr>
              <a:t>in</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0" normalizeH="0" baseline="0" noProof="0" dirty="0">
                <a:ln>
                  <a:noFill/>
                </a:ln>
                <a:solidFill>
                  <a:srgbClr val="FFFFFF"/>
                </a:solidFill>
                <a:effectLst/>
                <a:uLnTx/>
                <a:uFillTx/>
                <a:latin typeface="Arial"/>
                <a:ea typeface="MS PGothic" charset="0"/>
                <a:cs typeface="Arial"/>
              </a:rPr>
              <a:t>patients</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0" normalizeH="0" baseline="0" noProof="0" dirty="0">
                <a:ln>
                  <a:noFill/>
                </a:ln>
                <a:solidFill>
                  <a:srgbClr val="FFFFFF"/>
                </a:solidFill>
                <a:effectLst/>
                <a:uLnTx/>
                <a:uFillTx/>
                <a:latin typeface="Arial"/>
                <a:ea typeface="MS PGothic" charset="0"/>
                <a:cs typeface="Arial"/>
              </a:rPr>
              <a:t>with</a:t>
            </a:r>
            <a:r>
              <a:rPr kumimoji="0" sz="1467" b="0" i="0" u="none" strike="noStrike" kern="0" cap="none" spc="-7" normalizeH="0" baseline="0" noProof="0" dirty="0">
                <a:ln>
                  <a:noFill/>
                </a:ln>
                <a:solidFill>
                  <a:srgbClr val="FFFFFF"/>
                </a:solidFill>
                <a:effectLst/>
                <a:uLnTx/>
                <a:uFillTx/>
                <a:latin typeface="Arial"/>
                <a:ea typeface="MS PGothic" charset="0"/>
                <a:cs typeface="Arial"/>
              </a:rPr>
              <a:t> </a:t>
            </a:r>
            <a:r>
              <a:rPr kumimoji="0" sz="1467" b="0" i="0" u="none" strike="noStrike" kern="0" cap="none" spc="-13" normalizeH="0" baseline="0" noProof="0" dirty="0">
                <a:ln>
                  <a:noFill/>
                </a:ln>
                <a:solidFill>
                  <a:srgbClr val="FFFFFF"/>
                </a:solidFill>
                <a:effectLst/>
                <a:uLnTx/>
                <a:uFillTx/>
                <a:latin typeface="Arial"/>
                <a:ea typeface="MS PGothic" charset="0"/>
                <a:cs typeface="Arial"/>
              </a:rPr>
              <a:t>brain metastases</a:t>
            </a:r>
            <a:endParaRPr kumimoji="0" sz="1467"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10" name="object 10"/>
          <p:cNvSpPr txBox="1"/>
          <p:nvPr/>
        </p:nvSpPr>
        <p:spPr>
          <a:xfrm>
            <a:off x="3602605" y="2470416"/>
            <a:ext cx="631612"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13" normalizeH="0" baseline="0" noProof="0" dirty="0">
                <a:ln>
                  <a:noFill/>
                </a:ln>
                <a:solidFill>
                  <a:sysClr val="windowText" lastClr="000000"/>
                </a:solidFill>
                <a:effectLst/>
                <a:uLnTx/>
                <a:uFillTx/>
                <a:latin typeface="Arial"/>
                <a:ea typeface="MS PGothic" charset="0"/>
                <a:cs typeface="Arial"/>
              </a:rPr>
              <a:t>N≈460</a:t>
            </a:r>
            <a:endParaRPr kumimoji="0" sz="16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grpSp>
        <p:nvGrpSpPr>
          <p:cNvPr id="11" name="object 11"/>
          <p:cNvGrpSpPr/>
          <p:nvPr/>
        </p:nvGrpSpPr>
        <p:grpSpPr>
          <a:xfrm>
            <a:off x="2808165" y="1904346"/>
            <a:ext cx="2774527" cy="1877060"/>
            <a:chOff x="2106123" y="1428259"/>
            <a:chExt cx="2080895" cy="1407795"/>
          </a:xfrm>
        </p:grpSpPr>
        <p:sp>
          <p:nvSpPr>
            <p:cNvPr id="12" name="object 12"/>
            <p:cNvSpPr/>
            <p:nvPr/>
          </p:nvSpPr>
          <p:spPr>
            <a:xfrm>
              <a:off x="2125173" y="2131539"/>
              <a:ext cx="1363980" cy="5080"/>
            </a:xfrm>
            <a:custGeom>
              <a:avLst/>
              <a:gdLst/>
              <a:ahLst/>
              <a:cxnLst/>
              <a:rect l="l" t="t" r="r" b="b"/>
              <a:pathLst>
                <a:path w="1363979" h="5080">
                  <a:moveTo>
                    <a:pt x="0" y="0"/>
                  </a:moveTo>
                  <a:lnTo>
                    <a:pt x="1363935" y="4809"/>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13" name="object 13"/>
            <p:cNvSpPr/>
            <p:nvPr/>
          </p:nvSpPr>
          <p:spPr>
            <a:xfrm>
              <a:off x="3735063" y="1485408"/>
              <a:ext cx="356870" cy="412750"/>
            </a:xfrm>
            <a:custGeom>
              <a:avLst/>
              <a:gdLst/>
              <a:ahLst/>
              <a:cxnLst/>
              <a:rect l="l" t="t" r="r" b="b"/>
              <a:pathLst>
                <a:path w="356870" h="412750">
                  <a:moveTo>
                    <a:pt x="0" y="412498"/>
                  </a:moveTo>
                  <a:lnTo>
                    <a:pt x="0" y="0"/>
                  </a:lnTo>
                  <a:lnTo>
                    <a:pt x="356696" y="0"/>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14" name="object 14"/>
            <p:cNvSpPr/>
            <p:nvPr/>
          </p:nvSpPr>
          <p:spPr>
            <a:xfrm>
              <a:off x="4072709" y="1428259"/>
              <a:ext cx="114300" cy="114300"/>
            </a:xfrm>
            <a:custGeom>
              <a:avLst/>
              <a:gdLst/>
              <a:ahLst/>
              <a:cxnLst/>
              <a:rect l="l" t="t" r="r" b="b"/>
              <a:pathLst>
                <a:path w="114300" h="114300">
                  <a:moveTo>
                    <a:pt x="114299" y="57149"/>
                  </a:moveTo>
                  <a:lnTo>
                    <a:pt x="0" y="114299"/>
                  </a:lnTo>
                  <a:lnTo>
                    <a:pt x="0" y="0"/>
                  </a:lnTo>
                  <a:lnTo>
                    <a:pt x="114299" y="57149"/>
                  </a:lnTo>
                  <a:close/>
                </a:path>
              </a:pathLst>
            </a:custGeom>
            <a:solidFill>
              <a:srgbClr val="0000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15" name="object 15"/>
            <p:cNvSpPr/>
            <p:nvPr/>
          </p:nvSpPr>
          <p:spPr>
            <a:xfrm>
              <a:off x="3735063" y="2374788"/>
              <a:ext cx="356870" cy="403860"/>
            </a:xfrm>
            <a:custGeom>
              <a:avLst/>
              <a:gdLst/>
              <a:ahLst/>
              <a:cxnLst/>
              <a:rect l="l" t="t" r="r" b="b"/>
              <a:pathLst>
                <a:path w="356870" h="403860">
                  <a:moveTo>
                    <a:pt x="0" y="0"/>
                  </a:moveTo>
                  <a:lnTo>
                    <a:pt x="0" y="403680"/>
                  </a:lnTo>
                  <a:lnTo>
                    <a:pt x="356694" y="403680"/>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16" name="object 16"/>
            <p:cNvSpPr/>
            <p:nvPr/>
          </p:nvSpPr>
          <p:spPr>
            <a:xfrm>
              <a:off x="4072708" y="2721319"/>
              <a:ext cx="114300" cy="114300"/>
            </a:xfrm>
            <a:custGeom>
              <a:avLst/>
              <a:gdLst/>
              <a:ahLst/>
              <a:cxnLst/>
              <a:rect l="l" t="t" r="r" b="b"/>
              <a:pathLst>
                <a:path w="114300" h="114300">
                  <a:moveTo>
                    <a:pt x="114300" y="57150"/>
                  </a:moveTo>
                  <a:lnTo>
                    <a:pt x="0" y="0"/>
                  </a:lnTo>
                  <a:lnTo>
                    <a:pt x="0" y="114299"/>
                  </a:lnTo>
                  <a:lnTo>
                    <a:pt x="114300" y="57150"/>
                  </a:lnTo>
                  <a:close/>
                </a:path>
              </a:pathLst>
            </a:custGeom>
            <a:solidFill>
              <a:srgbClr val="0000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17" name="object 17"/>
            <p:cNvSpPr/>
            <p:nvPr/>
          </p:nvSpPr>
          <p:spPr>
            <a:xfrm>
              <a:off x="3489107" y="1897907"/>
              <a:ext cx="492125" cy="476884"/>
            </a:xfrm>
            <a:custGeom>
              <a:avLst/>
              <a:gdLst/>
              <a:ahLst/>
              <a:cxnLst/>
              <a:rect l="l" t="t" r="r" b="b"/>
              <a:pathLst>
                <a:path w="492125" h="476885">
                  <a:moveTo>
                    <a:pt x="491912" y="238440"/>
                  </a:moveTo>
                  <a:lnTo>
                    <a:pt x="0" y="238440"/>
                  </a:lnTo>
                  <a:lnTo>
                    <a:pt x="4997" y="190386"/>
                  </a:lnTo>
                  <a:lnTo>
                    <a:pt x="19329" y="145628"/>
                  </a:lnTo>
                  <a:lnTo>
                    <a:pt x="42006" y="105126"/>
                  </a:lnTo>
                  <a:lnTo>
                    <a:pt x="72039" y="69837"/>
                  </a:lnTo>
                  <a:lnTo>
                    <a:pt x="108440" y="40721"/>
                  </a:lnTo>
                  <a:lnTo>
                    <a:pt x="150220" y="18737"/>
                  </a:lnTo>
                  <a:lnTo>
                    <a:pt x="196389" y="4844"/>
                  </a:lnTo>
                  <a:lnTo>
                    <a:pt x="245956" y="0"/>
                  </a:lnTo>
                  <a:lnTo>
                    <a:pt x="295525" y="4844"/>
                  </a:lnTo>
                  <a:lnTo>
                    <a:pt x="341693" y="18738"/>
                  </a:lnTo>
                  <a:lnTo>
                    <a:pt x="383472" y="40722"/>
                  </a:lnTo>
                  <a:lnTo>
                    <a:pt x="419873" y="69837"/>
                  </a:lnTo>
                  <a:lnTo>
                    <a:pt x="449906" y="105126"/>
                  </a:lnTo>
                  <a:lnTo>
                    <a:pt x="472583" y="145629"/>
                  </a:lnTo>
                  <a:lnTo>
                    <a:pt x="486915" y="190386"/>
                  </a:lnTo>
                  <a:lnTo>
                    <a:pt x="491912" y="238440"/>
                  </a:lnTo>
                  <a:close/>
                </a:path>
                <a:path w="492125" h="476885">
                  <a:moveTo>
                    <a:pt x="245956" y="476881"/>
                  </a:moveTo>
                  <a:lnTo>
                    <a:pt x="196387" y="472036"/>
                  </a:lnTo>
                  <a:lnTo>
                    <a:pt x="150218" y="458143"/>
                  </a:lnTo>
                  <a:lnTo>
                    <a:pt x="108439" y="436159"/>
                  </a:lnTo>
                  <a:lnTo>
                    <a:pt x="72038" y="407043"/>
                  </a:lnTo>
                  <a:lnTo>
                    <a:pt x="42005" y="371754"/>
                  </a:lnTo>
                  <a:lnTo>
                    <a:pt x="19328" y="331252"/>
                  </a:lnTo>
                  <a:lnTo>
                    <a:pt x="4996" y="286494"/>
                  </a:lnTo>
                  <a:lnTo>
                    <a:pt x="0" y="238440"/>
                  </a:lnTo>
                  <a:lnTo>
                    <a:pt x="491912" y="238440"/>
                  </a:lnTo>
                  <a:lnTo>
                    <a:pt x="486915" y="286494"/>
                  </a:lnTo>
                  <a:lnTo>
                    <a:pt x="472583" y="331252"/>
                  </a:lnTo>
                  <a:lnTo>
                    <a:pt x="449906" y="371755"/>
                  </a:lnTo>
                  <a:lnTo>
                    <a:pt x="419873" y="407043"/>
                  </a:lnTo>
                  <a:lnTo>
                    <a:pt x="383472" y="436159"/>
                  </a:lnTo>
                  <a:lnTo>
                    <a:pt x="341693" y="458143"/>
                  </a:lnTo>
                  <a:lnTo>
                    <a:pt x="295524" y="472036"/>
                  </a:lnTo>
                  <a:lnTo>
                    <a:pt x="245956" y="476881"/>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sp>
          <p:nvSpPr>
            <p:cNvPr id="18" name="object 18"/>
            <p:cNvSpPr/>
            <p:nvPr/>
          </p:nvSpPr>
          <p:spPr>
            <a:xfrm>
              <a:off x="3489325" y="1898650"/>
              <a:ext cx="492125" cy="476250"/>
            </a:xfrm>
            <a:custGeom>
              <a:avLst/>
              <a:gdLst/>
              <a:ahLst/>
              <a:cxnLst/>
              <a:rect l="l" t="t" r="r" b="b"/>
              <a:pathLst>
                <a:path w="492125" h="476250">
                  <a:moveTo>
                    <a:pt x="0" y="238125"/>
                  </a:moveTo>
                  <a:lnTo>
                    <a:pt x="4762" y="189706"/>
                  </a:lnTo>
                  <a:lnTo>
                    <a:pt x="19050" y="145256"/>
                  </a:lnTo>
                  <a:lnTo>
                    <a:pt x="42068" y="104775"/>
                  </a:lnTo>
                  <a:lnTo>
                    <a:pt x="72231" y="69850"/>
                  </a:lnTo>
                  <a:lnTo>
                    <a:pt x="108743" y="40481"/>
                  </a:lnTo>
                  <a:lnTo>
                    <a:pt x="150018" y="19050"/>
                  </a:lnTo>
                  <a:lnTo>
                    <a:pt x="196850" y="4762"/>
                  </a:lnTo>
                  <a:lnTo>
                    <a:pt x="246062" y="0"/>
                  </a:lnTo>
                  <a:lnTo>
                    <a:pt x="295275" y="4762"/>
                  </a:lnTo>
                  <a:lnTo>
                    <a:pt x="342106" y="19050"/>
                  </a:lnTo>
                  <a:lnTo>
                    <a:pt x="383381" y="40481"/>
                  </a:lnTo>
                  <a:lnTo>
                    <a:pt x="419893" y="69850"/>
                  </a:lnTo>
                  <a:lnTo>
                    <a:pt x="450056" y="104775"/>
                  </a:lnTo>
                  <a:lnTo>
                    <a:pt x="473075" y="145256"/>
                  </a:lnTo>
                  <a:lnTo>
                    <a:pt x="487362" y="189706"/>
                  </a:lnTo>
                  <a:lnTo>
                    <a:pt x="492125" y="238125"/>
                  </a:lnTo>
                  <a:lnTo>
                    <a:pt x="487362" y="286543"/>
                  </a:lnTo>
                  <a:lnTo>
                    <a:pt x="473075" y="330993"/>
                  </a:lnTo>
                  <a:lnTo>
                    <a:pt x="450056" y="371475"/>
                  </a:lnTo>
                  <a:lnTo>
                    <a:pt x="419893" y="406400"/>
                  </a:lnTo>
                  <a:lnTo>
                    <a:pt x="383381" y="435768"/>
                  </a:lnTo>
                  <a:lnTo>
                    <a:pt x="342106" y="457200"/>
                  </a:lnTo>
                  <a:lnTo>
                    <a:pt x="295275" y="471487"/>
                  </a:lnTo>
                  <a:lnTo>
                    <a:pt x="246062" y="476250"/>
                  </a:lnTo>
                  <a:lnTo>
                    <a:pt x="196850" y="471487"/>
                  </a:lnTo>
                  <a:lnTo>
                    <a:pt x="150018" y="457200"/>
                  </a:lnTo>
                  <a:lnTo>
                    <a:pt x="108743" y="435768"/>
                  </a:lnTo>
                  <a:lnTo>
                    <a:pt x="72231" y="406400"/>
                  </a:lnTo>
                  <a:lnTo>
                    <a:pt x="42068" y="371475"/>
                  </a:lnTo>
                  <a:lnTo>
                    <a:pt x="19050" y="330993"/>
                  </a:lnTo>
                  <a:lnTo>
                    <a:pt x="4762" y="286543"/>
                  </a:lnTo>
                  <a:lnTo>
                    <a:pt x="0" y="238125"/>
                  </a:lnTo>
                  <a:close/>
                </a:path>
              </a:pathLst>
            </a:custGeom>
            <a:ln w="254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S PGothic" charset="0"/>
                <a:cs typeface="+mn-cs"/>
              </a:endParaRPr>
            </a:p>
          </p:txBody>
        </p:sp>
      </p:grpSp>
      <p:sp>
        <p:nvSpPr>
          <p:cNvPr id="19" name="object 19"/>
          <p:cNvSpPr txBox="1"/>
          <p:nvPr/>
        </p:nvSpPr>
        <p:spPr>
          <a:xfrm>
            <a:off x="4827836" y="2565392"/>
            <a:ext cx="316653" cy="509541"/>
          </a:xfrm>
          <a:prstGeom prst="rect">
            <a:avLst/>
          </a:prstGeom>
        </p:spPr>
        <p:txBody>
          <a:bodyPr vert="horz" wrap="square" lIns="0" tIns="16933" rIns="0" bIns="0" rtlCol="0">
            <a:spAutoFit/>
          </a:bodyPr>
          <a:lstStyle/>
          <a:p>
            <a:pPr marL="16933" marR="6773" lvl="0" indent="67732"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67" normalizeH="0" baseline="0" noProof="0" dirty="0">
                <a:ln>
                  <a:noFill/>
                </a:ln>
                <a:solidFill>
                  <a:sysClr val="windowText" lastClr="000000"/>
                </a:solidFill>
                <a:effectLst/>
                <a:uLnTx/>
                <a:uFillTx/>
                <a:latin typeface="Arial"/>
                <a:ea typeface="MS PGothic" charset="0"/>
                <a:cs typeface="Arial"/>
              </a:rPr>
              <a:t>R </a:t>
            </a:r>
            <a:r>
              <a:rPr kumimoji="0" sz="1600" b="0" i="0" u="none" strike="noStrike" kern="0" cap="none" spc="-33" normalizeH="0" baseline="0" noProof="0" dirty="0">
                <a:ln>
                  <a:noFill/>
                </a:ln>
                <a:solidFill>
                  <a:sysClr val="windowText" lastClr="000000"/>
                </a:solidFill>
                <a:effectLst/>
                <a:uLnTx/>
                <a:uFillTx/>
                <a:latin typeface="Arial"/>
                <a:ea typeface="MS PGothic" charset="0"/>
                <a:cs typeface="Arial"/>
              </a:rPr>
              <a:t>1:1</a:t>
            </a:r>
            <a:endParaRPr kumimoji="0" sz="16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20" name="object 20"/>
          <p:cNvSpPr txBox="1"/>
          <p:nvPr/>
        </p:nvSpPr>
        <p:spPr>
          <a:xfrm>
            <a:off x="2950757" y="2951337"/>
            <a:ext cx="1397000" cy="18131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067" b="1" i="0" u="none" strike="noStrike" kern="0" cap="none" spc="0" normalizeH="0" baseline="0" noProof="0" dirty="0">
                <a:ln>
                  <a:noFill/>
                </a:ln>
                <a:solidFill>
                  <a:sysClr val="windowText" lastClr="000000"/>
                </a:solidFill>
                <a:effectLst/>
                <a:uLnTx/>
                <a:uFillTx/>
                <a:latin typeface="Arial"/>
                <a:ea typeface="MS PGothic" charset="0"/>
                <a:cs typeface="Arial"/>
              </a:rPr>
              <a:t>Stratification </a:t>
            </a:r>
            <a:r>
              <a:rPr kumimoji="0" sz="1067" b="1" i="0" u="none" strike="noStrike" kern="0" cap="none" spc="-13" normalizeH="0" baseline="0" noProof="0" dirty="0">
                <a:ln>
                  <a:noFill/>
                </a:ln>
                <a:solidFill>
                  <a:sysClr val="windowText" lastClr="000000"/>
                </a:solidFill>
                <a:effectLst/>
                <a:uLnTx/>
                <a:uFillTx/>
                <a:latin typeface="Arial"/>
                <a:ea typeface="MS PGothic" charset="0"/>
                <a:cs typeface="Arial"/>
              </a:rPr>
              <a:t>factors:</a:t>
            </a:r>
            <a:endParaRPr kumimoji="0" sz="1067"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21" name="object 21"/>
          <p:cNvSpPr txBox="1"/>
          <p:nvPr/>
        </p:nvSpPr>
        <p:spPr>
          <a:xfrm>
            <a:off x="2950758" y="3113897"/>
            <a:ext cx="1919393" cy="1330791"/>
          </a:xfrm>
          <a:prstGeom prst="rect">
            <a:avLst/>
          </a:prstGeom>
        </p:spPr>
        <p:txBody>
          <a:bodyPr vert="horz" wrap="square" lIns="0" tIns="16933" rIns="0" bIns="0" rtlCol="0">
            <a:spAutoFit/>
          </a:bodyPr>
          <a:lstStyle/>
          <a:p>
            <a:pPr marL="245527" marR="450415" lvl="0" indent="-228594" algn="l" defTabSz="1219170" rtl="0" eaLnBrk="1" fontAlgn="auto" latinLnBrk="0" hangingPunct="1">
              <a:lnSpc>
                <a:spcPct val="100000"/>
              </a:lnSpc>
              <a:spcBef>
                <a:spcPts val="133"/>
              </a:spcBef>
              <a:spcAft>
                <a:spcPts val="0"/>
              </a:spcAft>
              <a:buClrTx/>
              <a:buSzPct val="106250"/>
              <a:buFontTx/>
              <a:buChar char="•"/>
              <a:tabLst>
                <a:tab pos="245527" algn="l"/>
              </a:tabLst>
              <a:defRPr/>
            </a:pP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Line</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of</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treatment</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33" normalizeH="0" baseline="0" noProof="0" dirty="0">
                <a:ln>
                  <a:noFill/>
                </a:ln>
                <a:solidFill>
                  <a:sysClr val="windowText" lastClr="000000"/>
                </a:solidFill>
                <a:effectLst/>
                <a:uLnTx/>
                <a:uFillTx/>
                <a:latin typeface="Arial"/>
                <a:ea typeface="MS PGothic" charset="0"/>
                <a:cs typeface="Arial"/>
              </a:rPr>
              <a:t>for</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 metastatic </a:t>
            </a:r>
            <a:r>
              <a:rPr kumimoji="0" sz="1067" b="0" i="0" u="none" strike="noStrike" kern="0" cap="none" spc="-13" normalizeH="0" baseline="0" noProof="0" dirty="0">
                <a:ln>
                  <a:noFill/>
                </a:ln>
                <a:solidFill>
                  <a:sysClr val="windowText" lastClr="000000"/>
                </a:solidFill>
                <a:effectLst/>
                <a:uLnTx/>
                <a:uFillTx/>
                <a:latin typeface="Arial"/>
                <a:ea typeface="MS PGothic" charset="0"/>
                <a:cs typeface="Arial"/>
              </a:rPr>
              <a:t>disease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(1L</a:t>
            </a:r>
            <a:r>
              <a:rPr kumimoji="0" sz="1067" b="0" i="0" u="none" strike="noStrike" kern="0" cap="none" spc="-4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vs</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13" normalizeH="0" baseline="0" noProof="0" dirty="0">
                <a:ln>
                  <a:noFill/>
                </a:ln>
                <a:solidFill>
                  <a:sysClr val="windowText" lastClr="000000"/>
                </a:solidFill>
                <a:effectLst/>
                <a:uLnTx/>
                <a:uFillTx/>
                <a:latin typeface="Arial"/>
                <a:ea typeface="MS PGothic" charset="0"/>
                <a:cs typeface="Arial"/>
              </a:rPr>
              <a:t>other)</a:t>
            </a:r>
            <a:endParaRPr kumimoji="0" sz="1067"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245527" marR="171869" lvl="0" indent="-228594" algn="l" defTabSz="1219170" rtl="0" eaLnBrk="1" fontAlgn="auto" latinLnBrk="0" hangingPunct="1">
              <a:lnSpc>
                <a:spcPct val="100000"/>
              </a:lnSpc>
              <a:spcBef>
                <a:spcPts val="0"/>
              </a:spcBef>
              <a:spcAft>
                <a:spcPts val="0"/>
              </a:spcAft>
              <a:buClrTx/>
              <a:buSzPct val="106250"/>
              <a:buFontTx/>
              <a:buChar char="•"/>
              <a:tabLst>
                <a:tab pos="245527" algn="l"/>
              </a:tabLst>
              <a:defRPr/>
            </a:pP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Hormone</a:t>
            </a:r>
            <a:r>
              <a:rPr kumimoji="0" sz="1067"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receptor</a:t>
            </a:r>
            <a:r>
              <a:rPr kumimoji="0" sz="1067"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13" normalizeH="0" baseline="0" noProof="0" dirty="0">
                <a:ln>
                  <a:noFill/>
                </a:ln>
                <a:solidFill>
                  <a:sysClr val="windowText" lastClr="000000"/>
                </a:solidFill>
                <a:effectLst/>
                <a:uLnTx/>
                <a:uFillTx/>
                <a:latin typeface="Arial"/>
                <a:ea typeface="MS PGothic" charset="0"/>
                <a:cs typeface="Arial"/>
              </a:rPr>
              <a:t>status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(positive</a:t>
            </a:r>
            <a:r>
              <a:rPr kumimoji="0" sz="1067"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vs</a:t>
            </a:r>
            <a:r>
              <a:rPr kumimoji="0" sz="1067" b="0" i="0" u="none" strike="noStrike" kern="0" cap="none" spc="-2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13" normalizeH="0" baseline="0" noProof="0" dirty="0">
                <a:ln>
                  <a:noFill/>
                </a:ln>
                <a:solidFill>
                  <a:sysClr val="windowText" lastClr="000000"/>
                </a:solidFill>
                <a:effectLst/>
                <a:uLnTx/>
                <a:uFillTx/>
                <a:latin typeface="Arial"/>
                <a:ea typeface="MS PGothic" charset="0"/>
                <a:cs typeface="Arial"/>
              </a:rPr>
              <a:t>negative)</a:t>
            </a:r>
            <a:endParaRPr kumimoji="0" sz="1067"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245527" marR="6773" lvl="0" indent="-228594" algn="l" defTabSz="1219170" rtl="0" eaLnBrk="1" fontAlgn="auto" latinLnBrk="0" hangingPunct="1">
              <a:lnSpc>
                <a:spcPct val="100000"/>
              </a:lnSpc>
              <a:spcBef>
                <a:spcPts val="0"/>
              </a:spcBef>
              <a:spcAft>
                <a:spcPts val="0"/>
              </a:spcAft>
              <a:buClrTx/>
              <a:buSzPct val="106250"/>
              <a:buFontTx/>
              <a:buChar char="•"/>
              <a:tabLst>
                <a:tab pos="245527" algn="l"/>
              </a:tabLst>
              <a:defRPr/>
            </a:pP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Presence</a:t>
            </a:r>
            <a:r>
              <a:rPr kumimoji="0" sz="1067"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or</a:t>
            </a:r>
            <a:r>
              <a:rPr kumimoji="0" sz="1067"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history</a:t>
            </a:r>
            <a:r>
              <a:rPr kumimoji="0" sz="1067"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of</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13" normalizeH="0" baseline="0" noProof="0" dirty="0">
                <a:ln>
                  <a:noFill/>
                </a:ln>
                <a:solidFill>
                  <a:sysClr val="windowText" lastClr="000000"/>
                </a:solidFill>
                <a:effectLst/>
                <a:uLnTx/>
                <a:uFillTx/>
                <a:latin typeface="Arial"/>
                <a:ea typeface="MS PGothic" charset="0"/>
                <a:cs typeface="Arial"/>
              </a:rPr>
              <a:t>brain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metastases (yes vs </a:t>
            </a:r>
            <a:r>
              <a:rPr kumimoji="0" sz="1067" b="0" i="0" u="none" strike="noStrike" kern="0" cap="none" spc="-33" normalizeH="0" baseline="0" noProof="0" dirty="0">
                <a:ln>
                  <a:noFill/>
                </a:ln>
                <a:solidFill>
                  <a:sysClr val="windowText" lastClr="000000"/>
                </a:solidFill>
                <a:effectLst/>
                <a:uLnTx/>
                <a:uFillTx/>
                <a:latin typeface="Arial"/>
                <a:ea typeface="MS PGothic" charset="0"/>
                <a:cs typeface="Arial"/>
              </a:rPr>
              <a:t>no)</a:t>
            </a:r>
            <a:endParaRPr kumimoji="0" sz="1067" b="0" i="0" u="none" strike="noStrike" kern="0" cap="none" spc="0" normalizeH="0" baseline="0" noProof="0" dirty="0">
              <a:ln>
                <a:noFill/>
              </a:ln>
              <a:solidFill>
                <a:sysClr val="windowText" lastClr="000000"/>
              </a:solidFill>
              <a:effectLst/>
              <a:uLnTx/>
              <a:uFillTx/>
              <a:latin typeface="Arial"/>
              <a:ea typeface="MS PGothic" charset="0"/>
              <a:cs typeface="Arial"/>
            </a:endParaRPr>
          </a:p>
          <a:p>
            <a:pPr marL="244681" marR="0" lvl="0" indent="-227748" algn="l" defTabSz="1219170" rtl="0" eaLnBrk="1" fontAlgn="auto" latinLnBrk="0" hangingPunct="1">
              <a:lnSpc>
                <a:spcPct val="100000"/>
              </a:lnSpc>
              <a:spcBef>
                <a:spcPts val="0"/>
              </a:spcBef>
              <a:spcAft>
                <a:spcPts val="0"/>
              </a:spcAft>
              <a:buClrTx/>
              <a:buSzPct val="106250"/>
              <a:buFontTx/>
              <a:buChar char="•"/>
              <a:tabLst>
                <a:tab pos="244681" algn="l"/>
              </a:tabLst>
              <a:defRPr/>
            </a:pP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ECOG</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PS (0 vs </a:t>
            </a:r>
            <a:r>
              <a:rPr kumimoji="0" sz="1067" b="0" i="0" u="none" strike="noStrike" kern="0" cap="none" spc="-33" normalizeH="0" baseline="0" noProof="0" dirty="0">
                <a:ln>
                  <a:noFill/>
                </a:ln>
                <a:solidFill>
                  <a:sysClr val="windowText" lastClr="000000"/>
                </a:solidFill>
                <a:effectLst/>
                <a:uLnTx/>
                <a:uFillTx/>
                <a:latin typeface="Arial"/>
                <a:ea typeface="MS PGothic" charset="0"/>
                <a:cs typeface="Arial"/>
              </a:rPr>
              <a:t>1)</a:t>
            </a:r>
            <a:endParaRPr kumimoji="0" sz="1067" b="0" i="0" u="none" strike="noStrike" kern="0" cap="none" spc="0" normalizeH="0" baseline="0" noProof="0" dirty="0">
              <a:ln>
                <a:noFill/>
              </a:ln>
              <a:solidFill>
                <a:sysClr val="windowText" lastClr="000000"/>
              </a:solidFill>
              <a:effectLst/>
              <a:uLnTx/>
              <a:uFillTx/>
              <a:latin typeface="Arial"/>
              <a:ea typeface="MS PGothic" charset="0"/>
              <a:cs typeface="Arial"/>
            </a:endParaRPr>
          </a:p>
        </p:txBody>
      </p:sp>
      <p:sp>
        <p:nvSpPr>
          <p:cNvPr id="23" name="TextBox 22">
            <a:extLst>
              <a:ext uri="{FF2B5EF4-FFF2-40B4-BE49-F238E27FC236}">
                <a16:creationId xmlns:a16="http://schemas.microsoft.com/office/drawing/2014/main" id="{A8BEDD41-97AD-5E5C-3AC8-7E1197F27D1B}"/>
              </a:ext>
            </a:extLst>
          </p:cNvPr>
          <p:cNvSpPr txBox="1"/>
          <p:nvPr/>
        </p:nvSpPr>
        <p:spPr>
          <a:xfrm>
            <a:off x="227019" y="5012377"/>
            <a:ext cx="11669607" cy="430887"/>
          </a:xfrm>
          <a:prstGeom prst="rect">
            <a:avLst/>
          </a:prstGeom>
          <a:solidFill>
            <a:srgbClr val="FFC000"/>
          </a:solidFill>
          <a:ln>
            <a:solidFill>
              <a:srgbClr val="002060"/>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S PGothic" charset="0"/>
                <a:cs typeface="+mn-cs"/>
              </a:rPr>
              <a:t>No prior HER2 TKI or T-</a:t>
            </a:r>
            <a:r>
              <a:rPr kumimoji="0" lang="en-US" sz="2800" b="0" i="0" u="none" strike="noStrike" kern="1200" cap="none" spc="0" normalizeH="0" baseline="0" noProof="0" dirty="0" err="1">
                <a:ln>
                  <a:noFill/>
                </a:ln>
                <a:solidFill>
                  <a:prstClr val="black"/>
                </a:solidFill>
                <a:effectLst/>
                <a:uLnTx/>
                <a:uFillTx/>
                <a:latin typeface="Calibri"/>
                <a:ea typeface="MS PGothic" charset="0"/>
                <a:cs typeface="+mn-cs"/>
              </a:rPr>
              <a:t>DXd</a:t>
            </a:r>
            <a:endParaRPr kumimoji="0" lang="en-US" sz="28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22" name="TextBox 21">
            <a:extLst>
              <a:ext uri="{FF2B5EF4-FFF2-40B4-BE49-F238E27FC236}">
                <a16:creationId xmlns:a16="http://schemas.microsoft.com/office/drawing/2014/main" id="{65F41F3B-F2FA-C148-6D8D-662CBC63FDF6}"/>
              </a:ext>
            </a:extLst>
          </p:cNvPr>
          <p:cNvSpPr txBox="1"/>
          <p:nvPr/>
        </p:nvSpPr>
        <p:spPr>
          <a:xfrm>
            <a:off x="9048328"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prstClr val="white"/>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694672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8801" y="1236134"/>
            <a:ext cx="11089407" cy="4386964"/>
          </a:xfrm>
          <a:prstGeom prst="rect">
            <a:avLst/>
          </a:prstGeom>
        </p:spPr>
      </p:pic>
      <p:sp>
        <p:nvSpPr>
          <p:cNvPr id="3" name="object 3"/>
          <p:cNvSpPr txBox="1">
            <a:spLocks noGrp="1"/>
          </p:cNvSpPr>
          <p:nvPr>
            <p:ph type="title"/>
          </p:nvPr>
        </p:nvSpPr>
        <p:spPr>
          <a:xfrm>
            <a:off x="306493" y="376666"/>
            <a:ext cx="11579013" cy="550642"/>
          </a:xfrm>
          <a:prstGeom prst="rect">
            <a:avLst/>
          </a:prstGeom>
        </p:spPr>
        <p:txBody>
          <a:bodyPr vert="horz" wrap="square" lIns="0" tIns="16933" rIns="0" bIns="0" rtlCol="0">
            <a:spAutoFit/>
          </a:bodyPr>
          <a:lstStyle/>
          <a:p>
            <a:pPr marL="16933">
              <a:spcBef>
                <a:spcPts val="133"/>
              </a:spcBef>
            </a:pPr>
            <a:r>
              <a:rPr lang="en-US" spc="-13" dirty="0"/>
              <a:t>HER2CLIMB-</a:t>
            </a:r>
            <a:r>
              <a:rPr lang="en-US" dirty="0"/>
              <a:t>02: </a:t>
            </a:r>
            <a:r>
              <a:rPr dirty="0"/>
              <a:t>PFS</a:t>
            </a:r>
            <a:r>
              <a:rPr spc="-27" dirty="0"/>
              <a:t> </a:t>
            </a:r>
            <a:r>
              <a:rPr dirty="0"/>
              <a:t>in</a:t>
            </a:r>
            <a:r>
              <a:rPr spc="-7" dirty="0"/>
              <a:t> </a:t>
            </a:r>
            <a:r>
              <a:rPr dirty="0"/>
              <a:t>Patients</a:t>
            </a:r>
            <a:r>
              <a:rPr spc="-13" dirty="0"/>
              <a:t> </a:t>
            </a:r>
            <a:r>
              <a:rPr dirty="0"/>
              <a:t>with</a:t>
            </a:r>
            <a:r>
              <a:rPr spc="-7" dirty="0"/>
              <a:t> </a:t>
            </a:r>
            <a:r>
              <a:rPr dirty="0"/>
              <a:t>Brain</a:t>
            </a:r>
            <a:r>
              <a:rPr spc="-7" dirty="0"/>
              <a:t> </a:t>
            </a:r>
            <a:r>
              <a:rPr spc="-13" dirty="0"/>
              <a:t>Metastases</a:t>
            </a:r>
          </a:p>
        </p:txBody>
      </p:sp>
      <p:sp>
        <p:nvSpPr>
          <p:cNvPr id="4" name="object 4"/>
          <p:cNvSpPr txBox="1"/>
          <p:nvPr/>
        </p:nvSpPr>
        <p:spPr>
          <a:xfrm>
            <a:off x="8255828" y="120483"/>
            <a:ext cx="3865033" cy="181310"/>
          </a:xfrm>
          <a:prstGeom prst="rect">
            <a:avLst/>
          </a:prstGeom>
        </p:spPr>
        <p:txBody>
          <a:bodyPr vert="horz" wrap="square" lIns="0" tIns="16933" rIns="0" bIns="0" rtlCol="0">
            <a:spAutoFit/>
          </a:bodyPr>
          <a:lstStyle/>
          <a:p>
            <a:pPr marL="50799" marR="0" lvl="0" indent="0" algn="l" defTabSz="1219170" rtl="0" eaLnBrk="1" fontAlgn="auto" latinLnBrk="0" hangingPunct="1">
              <a:lnSpc>
                <a:spcPct val="100000"/>
              </a:lnSpc>
              <a:spcBef>
                <a:spcPts val="133"/>
              </a:spcBef>
              <a:spcAft>
                <a:spcPts val="0"/>
              </a:spcAft>
              <a:buClrTx/>
              <a:buSzTx/>
              <a:buFontTx/>
              <a:buNone/>
              <a:tabLst/>
              <a:defRPr/>
            </a:pP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San</a:t>
            </a:r>
            <a:r>
              <a:rPr kumimoji="0" sz="1067" b="0" i="0" u="none" strike="noStrike" kern="0" cap="none" spc="-60"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Antonio Breast</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Cancer Symposium</a:t>
            </a:r>
            <a:r>
              <a:rPr kumimoji="0" sz="1000" b="0" i="0" u="none" strike="noStrike" kern="0" cap="none" spc="0" normalizeH="0" baseline="27777" noProof="0" dirty="0">
                <a:ln>
                  <a:noFill/>
                </a:ln>
                <a:solidFill>
                  <a:sysClr val="windowText" lastClr="000000"/>
                </a:solidFill>
                <a:effectLst/>
                <a:uLnTx/>
                <a:uFillTx/>
                <a:latin typeface="Arial"/>
                <a:ea typeface="MS PGothic" charset="0"/>
                <a:cs typeface="Arial"/>
              </a:rPr>
              <a:t>®</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 December</a:t>
            </a:r>
            <a:r>
              <a:rPr kumimoji="0" sz="1067"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1067" b="0" i="0" u="none" strike="noStrike" kern="0" cap="none" spc="0" normalizeH="0" baseline="0" noProof="0" dirty="0">
                <a:ln>
                  <a:noFill/>
                </a:ln>
                <a:solidFill>
                  <a:sysClr val="windowText" lastClr="000000"/>
                </a:solidFill>
                <a:effectLst/>
                <a:uLnTx/>
                <a:uFillTx/>
                <a:latin typeface="Arial"/>
                <a:ea typeface="MS PGothic" charset="0"/>
                <a:cs typeface="Arial"/>
              </a:rPr>
              <a:t>5-9, </a:t>
            </a:r>
            <a:r>
              <a:rPr kumimoji="0" sz="1067" b="0" i="0" u="none" strike="noStrike" kern="0" cap="none" spc="-27" normalizeH="0" baseline="0" noProof="0" dirty="0">
                <a:ln>
                  <a:noFill/>
                </a:ln>
                <a:solidFill>
                  <a:sysClr val="windowText" lastClr="000000"/>
                </a:solidFill>
                <a:effectLst/>
                <a:uLnTx/>
                <a:uFillTx/>
                <a:latin typeface="Arial"/>
                <a:ea typeface="MS PGothic" charset="0"/>
                <a:cs typeface="Arial"/>
              </a:rPr>
              <a:t>2023</a:t>
            </a:r>
            <a:endParaRPr kumimoji="0" sz="1067" b="0" i="0" u="none" strike="noStrike" kern="0" cap="none" spc="0" normalizeH="0" baseline="0" noProof="0">
              <a:ln>
                <a:noFill/>
              </a:ln>
              <a:solidFill>
                <a:sysClr val="windowText" lastClr="000000"/>
              </a:solidFill>
              <a:effectLst/>
              <a:uLnTx/>
              <a:uFillTx/>
              <a:latin typeface="Arial"/>
              <a:ea typeface="MS PGothic" charset="0"/>
              <a:cs typeface="Arial"/>
            </a:endParaRPr>
          </a:p>
        </p:txBody>
      </p:sp>
      <p:sp>
        <p:nvSpPr>
          <p:cNvPr id="5" name="object 5"/>
          <p:cNvSpPr txBox="1"/>
          <p:nvPr/>
        </p:nvSpPr>
        <p:spPr>
          <a:xfrm>
            <a:off x="227020" y="5763107"/>
            <a:ext cx="3697393" cy="38643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a</a:t>
            </a:r>
            <a:r>
              <a:rPr kumimoji="0" sz="800" b="0" i="0" u="none" strike="noStrike" kern="0" cap="none" spc="-3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The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outcome</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was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not</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formally</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tested.</a:t>
            </a:r>
            <a:endParaRPr kumimoji="0" sz="800" b="0" i="0" u="none" strike="noStrike" kern="0" cap="none" spc="0" normalizeH="0" baseline="0" noProof="0">
              <a:ln>
                <a:noFill/>
              </a:ln>
              <a:solidFill>
                <a:sysClr val="windowText" lastClr="000000"/>
              </a:solidFill>
              <a:effectLst/>
              <a:uLnTx/>
              <a:uFillTx/>
              <a:latin typeface="Arial"/>
              <a:ea typeface="MS PGothic" charset="0"/>
              <a:cs typeface="Arial"/>
            </a:endParaRPr>
          </a:p>
          <a:p>
            <a:pPr marL="16933" marR="6773" lvl="0" indent="0" algn="l" defTabSz="1219170" rtl="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HR,</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hazard</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ratio;</a:t>
            </a:r>
            <a:r>
              <a:rPr kumimoji="0" sz="800"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PFS,</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progression-</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free</a:t>
            </a:r>
            <a:r>
              <a:rPr kumimoji="0" sz="800"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survival;</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33" normalizeH="0" baseline="0" noProof="0" dirty="0">
                <a:ln>
                  <a:noFill/>
                </a:ln>
                <a:solidFill>
                  <a:sysClr val="windowText" lastClr="000000"/>
                </a:solidFill>
                <a:effectLst/>
                <a:uLnTx/>
                <a:uFillTx/>
                <a:latin typeface="Arial"/>
                <a:ea typeface="MS PGothic" charset="0"/>
                <a:cs typeface="Arial"/>
              </a:rPr>
              <a:t>T-</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DM1,</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trastuzumab</a:t>
            </a:r>
            <a:r>
              <a:rPr kumimoji="0" sz="800" b="0" i="0" u="none" strike="noStrike" kern="0" cap="none" spc="20"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emtansine.</a:t>
            </a:r>
            <a:r>
              <a:rPr kumimoji="0" sz="800" b="0" i="0" u="none" strike="noStrike" kern="0" cap="none" spc="66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Date</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of</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data</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cutoff:</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Jun</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0" normalizeH="0" baseline="0" noProof="0" dirty="0">
                <a:ln>
                  <a:noFill/>
                </a:ln>
                <a:solidFill>
                  <a:sysClr val="windowText" lastClr="000000"/>
                </a:solidFill>
                <a:effectLst/>
                <a:uLnTx/>
                <a:uFillTx/>
                <a:latin typeface="Arial"/>
                <a:ea typeface="MS PGothic" charset="0"/>
                <a:cs typeface="Arial"/>
              </a:rPr>
              <a:t>29,</a:t>
            </a:r>
            <a:r>
              <a:rPr kumimoji="0" sz="800" b="0" i="0" u="none" strike="noStrike" kern="0" cap="none" spc="-7" normalizeH="0" baseline="0" noProof="0" dirty="0">
                <a:ln>
                  <a:noFill/>
                </a:ln>
                <a:solidFill>
                  <a:sysClr val="windowText" lastClr="000000"/>
                </a:solidFill>
                <a:effectLst/>
                <a:uLnTx/>
                <a:uFillTx/>
                <a:latin typeface="Arial"/>
                <a:ea typeface="MS PGothic" charset="0"/>
                <a:cs typeface="Arial"/>
              </a:rPr>
              <a:t> </a:t>
            </a:r>
            <a:r>
              <a:rPr kumimoji="0" sz="800" b="0" i="0" u="none" strike="noStrike" kern="0" cap="none" spc="-13" normalizeH="0" baseline="0" noProof="0" dirty="0">
                <a:ln>
                  <a:noFill/>
                </a:ln>
                <a:solidFill>
                  <a:sysClr val="windowText" lastClr="000000"/>
                </a:solidFill>
                <a:effectLst/>
                <a:uLnTx/>
                <a:uFillTx/>
                <a:latin typeface="Arial"/>
                <a:ea typeface="MS PGothic" charset="0"/>
                <a:cs typeface="Arial"/>
              </a:rPr>
              <a:t>2023.</a:t>
            </a:r>
            <a:endParaRPr kumimoji="0" sz="800" b="0" i="0" u="none" strike="noStrike" kern="0" cap="none" spc="0" normalizeH="0" baseline="0" noProof="0">
              <a:ln>
                <a:noFill/>
              </a:ln>
              <a:solidFill>
                <a:sysClr val="windowText" lastClr="000000"/>
              </a:solidFill>
              <a:effectLst/>
              <a:uLnTx/>
              <a:uFillTx/>
              <a:latin typeface="Arial"/>
              <a:ea typeface="MS PGothic" charset="0"/>
              <a:cs typeface="Arial"/>
            </a:endParaRPr>
          </a:p>
        </p:txBody>
      </p:sp>
      <p:graphicFrame>
        <p:nvGraphicFramePr>
          <p:cNvPr id="6" name="object 6"/>
          <p:cNvGraphicFramePr>
            <a:graphicFrameLocks noGrp="1"/>
          </p:cNvGraphicFramePr>
          <p:nvPr/>
        </p:nvGraphicFramePr>
        <p:xfrm>
          <a:off x="6004682" y="1311007"/>
          <a:ext cx="5578686" cy="1237826"/>
        </p:xfrm>
        <a:graphic>
          <a:graphicData uri="http://schemas.openxmlformats.org/drawingml/2006/table">
            <a:tbl>
              <a:tblPr firstRow="1" bandRow="1">
                <a:tableStyleId>{2D5ABB26-0587-4C30-8999-92F81FD0307C}</a:tableStyleId>
              </a:tblPr>
              <a:tblGrid>
                <a:gridCol w="1755140">
                  <a:extLst>
                    <a:ext uri="{9D8B030D-6E8A-4147-A177-3AD203B41FA5}">
                      <a16:colId xmlns:a16="http://schemas.microsoft.com/office/drawing/2014/main" val="20000"/>
                    </a:ext>
                  </a:extLst>
                </a:gridCol>
                <a:gridCol w="1911773">
                  <a:extLst>
                    <a:ext uri="{9D8B030D-6E8A-4147-A177-3AD203B41FA5}">
                      <a16:colId xmlns:a16="http://schemas.microsoft.com/office/drawing/2014/main" val="20001"/>
                    </a:ext>
                  </a:extLst>
                </a:gridCol>
                <a:gridCol w="1911773">
                  <a:extLst>
                    <a:ext uri="{9D8B030D-6E8A-4147-A177-3AD203B41FA5}">
                      <a16:colId xmlns:a16="http://schemas.microsoft.com/office/drawing/2014/main" val="20002"/>
                    </a:ext>
                  </a:extLst>
                </a:gridCol>
              </a:tblGrid>
              <a:tr h="406400">
                <a:tc>
                  <a:txBody>
                    <a:bodyPr/>
                    <a:lstStyle/>
                    <a:p>
                      <a:pPr>
                        <a:lnSpc>
                          <a:spcPct val="100000"/>
                        </a:lnSpc>
                      </a:pPr>
                      <a:endParaRPr sz="1300">
                        <a:latin typeface="Times New Roman"/>
                        <a:cs typeface="Times New Roman"/>
                      </a:endParaRPr>
                    </a:p>
                  </a:txBody>
                  <a:tcPr marL="0" marR="0" marT="0" marB="0">
                    <a:lnR w="6350">
                      <a:solidFill>
                        <a:srgbClr val="000000"/>
                      </a:solidFill>
                      <a:prstDash val="solid"/>
                    </a:lnR>
                    <a:lnB w="6350">
                      <a:solidFill>
                        <a:srgbClr val="000000"/>
                      </a:solidFill>
                      <a:prstDash val="solid"/>
                    </a:lnB>
                  </a:tcPr>
                </a:tc>
                <a:tc>
                  <a:txBody>
                    <a:bodyPr/>
                    <a:lstStyle/>
                    <a:p>
                      <a:pPr marL="520700" marR="176530" indent="-352425">
                        <a:lnSpc>
                          <a:spcPts val="1200"/>
                        </a:lnSpc>
                      </a:pPr>
                      <a:r>
                        <a:rPr sz="1300" b="1" spc="-30" dirty="0">
                          <a:solidFill>
                            <a:srgbClr val="0690C8"/>
                          </a:solidFill>
                          <a:latin typeface="Arial"/>
                          <a:cs typeface="Arial"/>
                        </a:rPr>
                        <a:t>T-</a:t>
                      </a:r>
                      <a:r>
                        <a:rPr sz="1300" b="1" dirty="0">
                          <a:solidFill>
                            <a:srgbClr val="0690C8"/>
                          </a:solidFill>
                          <a:latin typeface="Arial"/>
                          <a:cs typeface="Arial"/>
                        </a:rPr>
                        <a:t>DM1</a:t>
                      </a:r>
                      <a:r>
                        <a:rPr sz="1300" b="1" spc="-5" dirty="0">
                          <a:solidFill>
                            <a:srgbClr val="0690C8"/>
                          </a:solidFill>
                          <a:latin typeface="Arial"/>
                          <a:cs typeface="Arial"/>
                        </a:rPr>
                        <a:t> </a:t>
                      </a:r>
                      <a:r>
                        <a:rPr sz="1300" b="1" dirty="0">
                          <a:solidFill>
                            <a:srgbClr val="0690C8"/>
                          </a:solidFill>
                          <a:latin typeface="Arial"/>
                          <a:cs typeface="Arial"/>
                        </a:rPr>
                        <a:t>+</a:t>
                      </a:r>
                      <a:r>
                        <a:rPr sz="1300" b="1" spc="-5" dirty="0">
                          <a:solidFill>
                            <a:srgbClr val="0690C8"/>
                          </a:solidFill>
                          <a:latin typeface="Arial"/>
                          <a:cs typeface="Arial"/>
                        </a:rPr>
                        <a:t> </a:t>
                      </a:r>
                      <a:r>
                        <a:rPr sz="1300" b="1" spc="-20" dirty="0">
                          <a:solidFill>
                            <a:srgbClr val="0690C8"/>
                          </a:solidFill>
                          <a:latin typeface="Arial"/>
                          <a:cs typeface="Arial"/>
                        </a:rPr>
                        <a:t>Tucatinib </a:t>
                      </a:r>
                      <a:r>
                        <a:rPr sz="1300" b="1" spc="-10" dirty="0">
                          <a:solidFill>
                            <a:srgbClr val="0690C8"/>
                          </a:solidFill>
                          <a:latin typeface="Arial"/>
                          <a:cs typeface="Arial"/>
                        </a:rPr>
                        <a:t>(N=99)</a:t>
                      </a:r>
                      <a:endParaRPr sz="13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85775" marR="204470" indent="-278130">
                        <a:lnSpc>
                          <a:spcPts val="1200"/>
                        </a:lnSpc>
                      </a:pPr>
                      <a:r>
                        <a:rPr sz="1300" b="1" spc="-30" dirty="0">
                          <a:solidFill>
                            <a:srgbClr val="633081"/>
                          </a:solidFill>
                          <a:latin typeface="Arial"/>
                          <a:cs typeface="Arial"/>
                        </a:rPr>
                        <a:t>T-</a:t>
                      </a:r>
                      <a:r>
                        <a:rPr sz="1300" b="1" dirty="0">
                          <a:solidFill>
                            <a:srgbClr val="633081"/>
                          </a:solidFill>
                          <a:latin typeface="Arial"/>
                          <a:cs typeface="Arial"/>
                        </a:rPr>
                        <a:t>DM1</a:t>
                      </a:r>
                      <a:r>
                        <a:rPr sz="1300" b="1" spc="-5" dirty="0">
                          <a:solidFill>
                            <a:srgbClr val="633081"/>
                          </a:solidFill>
                          <a:latin typeface="Arial"/>
                          <a:cs typeface="Arial"/>
                        </a:rPr>
                        <a:t> </a:t>
                      </a:r>
                      <a:r>
                        <a:rPr sz="1300" b="1" dirty="0">
                          <a:solidFill>
                            <a:srgbClr val="633081"/>
                          </a:solidFill>
                          <a:latin typeface="Arial"/>
                          <a:cs typeface="Arial"/>
                        </a:rPr>
                        <a:t>+</a:t>
                      </a:r>
                      <a:r>
                        <a:rPr sz="1300" b="1" spc="-5" dirty="0">
                          <a:solidFill>
                            <a:srgbClr val="633081"/>
                          </a:solidFill>
                          <a:latin typeface="Arial"/>
                          <a:cs typeface="Arial"/>
                        </a:rPr>
                        <a:t> </a:t>
                      </a:r>
                      <a:r>
                        <a:rPr sz="1300" b="1" spc="-10" dirty="0">
                          <a:solidFill>
                            <a:srgbClr val="633081"/>
                          </a:solidFill>
                          <a:latin typeface="Arial"/>
                          <a:cs typeface="Arial"/>
                        </a:rPr>
                        <a:t>Placebo (N=105)</a:t>
                      </a:r>
                      <a:endParaRPr sz="13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43840">
                <a:tc>
                  <a:txBody>
                    <a:bodyPr/>
                    <a:lstStyle/>
                    <a:p>
                      <a:pPr marL="58419">
                        <a:lnSpc>
                          <a:spcPct val="100000"/>
                        </a:lnSpc>
                        <a:spcBef>
                          <a:spcPts val="90"/>
                        </a:spcBef>
                      </a:pPr>
                      <a:r>
                        <a:rPr sz="1300" dirty="0">
                          <a:latin typeface="Arial"/>
                          <a:cs typeface="Arial"/>
                        </a:rPr>
                        <a:t># of </a:t>
                      </a:r>
                      <a:r>
                        <a:rPr sz="1300" spc="-10" dirty="0">
                          <a:latin typeface="Arial"/>
                          <a:cs typeface="Arial"/>
                        </a:rPr>
                        <a:t>events</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90"/>
                        </a:spcBef>
                      </a:pPr>
                      <a:r>
                        <a:rPr sz="1300" spc="-25" dirty="0">
                          <a:latin typeface="Arial"/>
                          <a:cs typeface="Arial"/>
                        </a:rPr>
                        <a:t>70</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90"/>
                        </a:spcBef>
                      </a:pPr>
                      <a:r>
                        <a:rPr sz="1300" spc="-25" dirty="0">
                          <a:latin typeface="Arial"/>
                          <a:cs typeface="Arial"/>
                        </a:rPr>
                        <a:t>85</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42993">
                <a:tc>
                  <a:txBody>
                    <a:bodyPr/>
                    <a:lstStyle/>
                    <a:p>
                      <a:pPr marL="58419">
                        <a:lnSpc>
                          <a:spcPct val="100000"/>
                        </a:lnSpc>
                        <a:spcBef>
                          <a:spcPts val="90"/>
                        </a:spcBef>
                      </a:pPr>
                      <a:r>
                        <a:rPr sz="1300" dirty="0">
                          <a:latin typeface="Arial"/>
                          <a:cs typeface="Arial"/>
                        </a:rPr>
                        <a:t>Median</a:t>
                      </a:r>
                      <a:r>
                        <a:rPr sz="1300" spc="-25" dirty="0">
                          <a:latin typeface="Arial"/>
                          <a:cs typeface="Arial"/>
                        </a:rPr>
                        <a:t> </a:t>
                      </a:r>
                      <a:r>
                        <a:rPr sz="1300" dirty="0">
                          <a:latin typeface="Arial"/>
                          <a:cs typeface="Arial"/>
                        </a:rPr>
                        <a:t>PFS</a:t>
                      </a:r>
                      <a:r>
                        <a:rPr sz="1300" spc="-15" dirty="0">
                          <a:latin typeface="Arial"/>
                          <a:cs typeface="Arial"/>
                        </a:rPr>
                        <a:t> </a:t>
                      </a:r>
                      <a:r>
                        <a:rPr sz="1300" dirty="0">
                          <a:latin typeface="Arial"/>
                          <a:cs typeface="Arial"/>
                        </a:rPr>
                        <a:t>(95%</a:t>
                      </a:r>
                      <a:r>
                        <a:rPr sz="1300" spc="-10" dirty="0">
                          <a:latin typeface="Arial"/>
                          <a:cs typeface="Arial"/>
                        </a:rPr>
                        <a:t> </a:t>
                      </a:r>
                      <a:r>
                        <a:rPr sz="1300" spc="-25" dirty="0">
                          <a:latin typeface="Arial"/>
                          <a:cs typeface="Arial"/>
                        </a:rPr>
                        <a:t>CI)</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9695">
                        <a:lnSpc>
                          <a:spcPct val="100000"/>
                        </a:lnSpc>
                        <a:spcBef>
                          <a:spcPts val="90"/>
                        </a:spcBef>
                      </a:pPr>
                      <a:r>
                        <a:rPr sz="1300" b="1" dirty="0">
                          <a:latin typeface="Arial"/>
                          <a:cs typeface="Arial"/>
                        </a:rPr>
                        <a:t>7.8</a:t>
                      </a:r>
                      <a:r>
                        <a:rPr sz="1300" b="1" spc="-20" dirty="0">
                          <a:latin typeface="Arial"/>
                          <a:cs typeface="Arial"/>
                        </a:rPr>
                        <a:t> </a:t>
                      </a:r>
                      <a:r>
                        <a:rPr sz="1300" dirty="0">
                          <a:latin typeface="Arial"/>
                          <a:cs typeface="Arial"/>
                        </a:rPr>
                        <a:t>months</a:t>
                      </a:r>
                      <a:r>
                        <a:rPr sz="1300" spc="-5" dirty="0">
                          <a:latin typeface="Arial"/>
                          <a:cs typeface="Arial"/>
                        </a:rPr>
                        <a:t> </a:t>
                      </a:r>
                      <a:r>
                        <a:rPr sz="1300" dirty="0">
                          <a:latin typeface="Arial"/>
                          <a:cs typeface="Arial"/>
                        </a:rPr>
                        <a:t>(6.7, </a:t>
                      </a:r>
                      <a:r>
                        <a:rPr sz="1300" spc="-10" dirty="0">
                          <a:latin typeface="Arial"/>
                          <a:cs typeface="Arial"/>
                        </a:rPr>
                        <a:t>10.0)</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4620">
                        <a:lnSpc>
                          <a:spcPct val="100000"/>
                        </a:lnSpc>
                        <a:spcBef>
                          <a:spcPts val="90"/>
                        </a:spcBef>
                      </a:pPr>
                      <a:r>
                        <a:rPr sz="1300" b="1" dirty="0">
                          <a:latin typeface="Arial"/>
                          <a:cs typeface="Arial"/>
                        </a:rPr>
                        <a:t>5.7</a:t>
                      </a:r>
                      <a:r>
                        <a:rPr sz="1300" b="1" spc="-20" dirty="0">
                          <a:latin typeface="Arial"/>
                          <a:cs typeface="Arial"/>
                        </a:rPr>
                        <a:t> </a:t>
                      </a:r>
                      <a:r>
                        <a:rPr sz="1300" dirty="0">
                          <a:latin typeface="Arial"/>
                          <a:cs typeface="Arial"/>
                        </a:rPr>
                        <a:t>months</a:t>
                      </a:r>
                      <a:r>
                        <a:rPr sz="1300" spc="-5" dirty="0">
                          <a:latin typeface="Arial"/>
                          <a:cs typeface="Arial"/>
                        </a:rPr>
                        <a:t> </a:t>
                      </a:r>
                      <a:r>
                        <a:rPr sz="1300" dirty="0">
                          <a:latin typeface="Arial"/>
                          <a:cs typeface="Arial"/>
                        </a:rPr>
                        <a:t>(4.6, </a:t>
                      </a:r>
                      <a:r>
                        <a:rPr sz="1300" spc="-20" dirty="0">
                          <a:latin typeface="Arial"/>
                          <a:cs typeface="Arial"/>
                        </a:rPr>
                        <a:t>7.5)</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44593">
                <a:tc>
                  <a:txBody>
                    <a:bodyPr/>
                    <a:lstStyle/>
                    <a:p>
                      <a:pPr>
                        <a:lnSpc>
                          <a:spcPct val="100000"/>
                        </a:lnSpc>
                      </a:pPr>
                      <a:endParaRPr sz="1300">
                        <a:latin typeface="Times New Roman"/>
                        <a:cs typeface="Times New Roman"/>
                      </a:endParaRPr>
                    </a:p>
                  </a:txBody>
                  <a:tcPr marL="0" marR="0" marT="0" marB="0">
                    <a:lnR w="6350">
                      <a:solidFill>
                        <a:srgbClr val="000000"/>
                      </a:solidFill>
                      <a:prstDash val="solid"/>
                    </a:lnR>
                    <a:lnT w="6350">
                      <a:solidFill>
                        <a:srgbClr val="000000"/>
                      </a:solidFill>
                      <a:prstDash val="solid"/>
                    </a:lnT>
                  </a:tcPr>
                </a:tc>
                <a:tc gridSpan="2">
                  <a:txBody>
                    <a:bodyPr/>
                    <a:lstStyle/>
                    <a:p>
                      <a:pPr marL="553720">
                        <a:lnSpc>
                          <a:spcPct val="100000"/>
                        </a:lnSpc>
                        <a:spcBef>
                          <a:spcPts val="390"/>
                        </a:spcBef>
                      </a:pPr>
                      <a:r>
                        <a:rPr sz="1300" b="1" dirty="0">
                          <a:latin typeface="Arial"/>
                          <a:cs typeface="Arial"/>
                        </a:rPr>
                        <a:t>HR</a:t>
                      </a:r>
                      <a:r>
                        <a:rPr sz="1300" b="1" spc="-10" dirty="0">
                          <a:latin typeface="Arial"/>
                          <a:cs typeface="Arial"/>
                        </a:rPr>
                        <a:t> </a:t>
                      </a:r>
                      <a:r>
                        <a:rPr sz="1300" dirty="0">
                          <a:latin typeface="Arial"/>
                          <a:cs typeface="Arial"/>
                        </a:rPr>
                        <a:t>(95%</a:t>
                      </a:r>
                      <a:r>
                        <a:rPr sz="1300" spc="-10" dirty="0">
                          <a:latin typeface="Arial"/>
                          <a:cs typeface="Arial"/>
                        </a:rPr>
                        <a:t> </a:t>
                      </a:r>
                      <a:r>
                        <a:rPr sz="1300" dirty="0">
                          <a:latin typeface="Arial"/>
                          <a:cs typeface="Arial"/>
                        </a:rPr>
                        <a:t>CI)</a:t>
                      </a:r>
                      <a:r>
                        <a:rPr sz="1300" baseline="25641" dirty="0">
                          <a:latin typeface="Arial"/>
                          <a:cs typeface="Arial"/>
                        </a:rPr>
                        <a:t>a</a:t>
                      </a:r>
                      <a:r>
                        <a:rPr sz="1300" dirty="0">
                          <a:latin typeface="Arial"/>
                          <a:cs typeface="Arial"/>
                        </a:rPr>
                        <a:t>:</a:t>
                      </a:r>
                      <a:r>
                        <a:rPr sz="1300" spc="-20" dirty="0">
                          <a:latin typeface="Arial"/>
                          <a:cs typeface="Arial"/>
                        </a:rPr>
                        <a:t> </a:t>
                      </a:r>
                      <a:r>
                        <a:rPr sz="1300" b="1" dirty="0">
                          <a:latin typeface="Arial"/>
                          <a:cs typeface="Arial"/>
                        </a:rPr>
                        <a:t>0.64</a:t>
                      </a:r>
                      <a:r>
                        <a:rPr sz="1300" b="1" spc="-35" dirty="0">
                          <a:latin typeface="Arial"/>
                          <a:cs typeface="Arial"/>
                        </a:rPr>
                        <a:t> </a:t>
                      </a:r>
                      <a:r>
                        <a:rPr sz="1300" dirty="0">
                          <a:latin typeface="Arial"/>
                          <a:cs typeface="Arial"/>
                        </a:rPr>
                        <a:t>(0.46,</a:t>
                      </a:r>
                      <a:r>
                        <a:rPr sz="1300" spc="-10" dirty="0">
                          <a:latin typeface="Arial"/>
                          <a:cs typeface="Arial"/>
                        </a:rPr>
                        <a:t> 0.89)</a:t>
                      </a:r>
                      <a:endParaRPr sz="1300">
                        <a:latin typeface="Arial"/>
                        <a:cs typeface="Arial"/>
                      </a:endParaRPr>
                    </a:p>
                  </a:txBody>
                  <a:tcPr marL="0" marR="0" marT="660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370E81F2-4D6C-39E2-72A3-DD35D24BC983}"/>
              </a:ext>
            </a:extLst>
          </p:cNvPr>
          <p:cNvSpPr txBox="1"/>
          <p:nvPr/>
        </p:nvSpPr>
        <p:spPr>
          <a:xfrm>
            <a:off x="9048328" y="6490211"/>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prstClr val="white"/>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2926801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1981200" y="152401"/>
            <a:ext cx="8534400" cy="1096963"/>
          </a:xfrm>
        </p:spPr>
        <p:txBody>
          <a:bodyPr/>
          <a:lstStyle/>
          <a:p>
            <a:r>
              <a:rPr lang="en-US" altLang="en-US" sz="4200" dirty="0">
                <a:solidFill>
                  <a:srgbClr val="000090"/>
                </a:solidFill>
                <a:cs typeface="MS PGothic" panose="020B0600070205080204" pitchFamily="34" charset="-128"/>
              </a:rPr>
              <a:t>HER2CLIMB-02: Conclusion</a:t>
            </a:r>
          </a:p>
        </p:txBody>
      </p:sp>
      <p:sp>
        <p:nvSpPr>
          <p:cNvPr id="129027" name="Content Placeholder 2"/>
          <p:cNvSpPr>
            <a:spLocks noGrp="1" noChangeArrowheads="1"/>
          </p:cNvSpPr>
          <p:nvPr>
            <p:ph idx="1"/>
          </p:nvPr>
        </p:nvSpPr>
        <p:spPr>
          <a:xfrm>
            <a:off x="601133" y="1295400"/>
            <a:ext cx="11015134" cy="4876800"/>
          </a:xfrm>
        </p:spPr>
        <p:txBody>
          <a:bodyPr/>
          <a:lstStyle/>
          <a:p>
            <a:pPr>
              <a:lnSpc>
                <a:spcPct val="70000"/>
              </a:lnSpc>
              <a:spcAft>
                <a:spcPts val="600"/>
              </a:spcAft>
              <a:defRPr/>
            </a:pPr>
            <a:r>
              <a:rPr lang="en-US" sz="2800" dirty="0">
                <a:ea typeface="ＭＳ Ｐゴシック" charset="0"/>
              </a:rPr>
              <a:t>Addition of tucatinib to T-DM1 modestly improves PFS</a:t>
            </a:r>
          </a:p>
          <a:p>
            <a:pPr lvl="1">
              <a:spcAft>
                <a:spcPts val="600"/>
              </a:spcAft>
              <a:defRPr/>
            </a:pPr>
            <a:r>
              <a:rPr lang="en-US" sz="2400" dirty="0"/>
              <a:t>Relative benefit larger in patients with CNS disease</a:t>
            </a:r>
          </a:p>
          <a:p>
            <a:pPr lvl="1">
              <a:spcAft>
                <a:spcPts val="600"/>
              </a:spcAft>
              <a:defRPr/>
            </a:pPr>
            <a:r>
              <a:rPr lang="en-US" sz="2400" dirty="0"/>
              <a:t>No OS benefit, but data immature</a:t>
            </a:r>
          </a:p>
          <a:p>
            <a:pPr lvl="1">
              <a:spcAft>
                <a:spcPts val="600"/>
              </a:spcAft>
              <a:defRPr/>
            </a:pPr>
            <a:r>
              <a:rPr lang="en-US" sz="2400" dirty="0"/>
              <a:t>Increased toxicity appears manageable, but ≈20% drug discontinuation</a:t>
            </a:r>
          </a:p>
          <a:p>
            <a:pPr lvl="1">
              <a:spcAft>
                <a:spcPts val="600"/>
              </a:spcAft>
              <a:defRPr/>
            </a:pPr>
            <a:r>
              <a:rPr lang="en-US" sz="2400" dirty="0"/>
              <a:t>Caveat: data are in T-</a:t>
            </a:r>
            <a:r>
              <a:rPr lang="en-US" sz="2400"/>
              <a:t>DXd </a:t>
            </a:r>
            <a:r>
              <a:rPr lang="en-US" sz="2400" dirty="0"/>
              <a:t>naïve patients</a:t>
            </a:r>
          </a:p>
          <a:p>
            <a:pPr>
              <a:spcAft>
                <a:spcPts val="600"/>
              </a:spcAft>
              <a:defRPr/>
            </a:pPr>
            <a:endParaRPr lang="en-US" sz="2800" dirty="0">
              <a:ea typeface="ＭＳ Ｐゴシック" charset="0"/>
            </a:endParaRPr>
          </a:p>
          <a:p>
            <a:pPr>
              <a:spcAft>
                <a:spcPts val="600"/>
              </a:spcAft>
              <a:defRPr/>
            </a:pPr>
            <a:r>
              <a:rPr lang="en-US" sz="2800" dirty="0">
                <a:ea typeface="ＭＳ Ｐゴシック" charset="0"/>
              </a:rPr>
              <a:t>Unclear whether tucatinib should be used with T-DM1 or trastuzumab/capecitabine</a:t>
            </a:r>
          </a:p>
          <a:p>
            <a:pPr lvl="1">
              <a:spcAft>
                <a:spcPts val="600"/>
              </a:spcAft>
              <a:defRPr/>
            </a:pPr>
            <a:r>
              <a:rPr lang="en-US" sz="2400" dirty="0">
                <a:ea typeface="ＭＳ Ｐゴシック" charset="0"/>
              </a:rPr>
              <a:t>Is there a role for using it in both combinations sequentially?</a:t>
            </a:r>
            <a:endParaRPr lang="en-US" sz="2400" dirty="0"/>
          </a:p>
        </p:txBody>
      </p:sp>
      <p:sp>
        <p:nvSpPr>
          <p:cNvPr id="2" name="TextBox 1">
            <a:extLst>
              <a:ext uri="{FF2B5EF4-FFF2-40B4-BE49-F238E27FC236}">
                <a16:creationId xmlns:a16="http://schemas.microsoft.com/office/drawing/2014/main" id="{8F19D1D3-0E51-A608-0BC8-A6D71D25A020}"/>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2920526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p:txBody>
          <a:bodyPr/>
          <a:lstStyle/>
          <a:p>
            <a:r>
              <a:rPr lang="en-US" dirty="0">
                <a:solidFill>
                  <a:schemeClr val="accent2"/>
                </a:solidFill>
              </a:rPr>
              <a:t>Are there other options for active brain </a:t>
            </a:r>
            <a:r>
              <a:rPr lang="en-US" dirty="0" err="1">
                <a:solidFill>
                  <a:schemeClr val="accent2"/>
                </a:solidFill>
              </a:rPr>
              <a:t>mets</a:t>
            </a:r>
            <a:r>
              <a:rPr lang="en-US" dirty="0">
                <a:solidFill>
                  <a:schemeClr val="accent2"/>
                </a:solidFill>
              </a:rPr>
              <a:t> besides TKIs?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p:txBody>
          <a:bodyPr/>
          <a:lstStyle/>
          <a:p>
            <a:r>
              <a:rPr lang="en-US" dirty="0"/>
              <a:t>Does trastuzumab deruxtecan have activity in HER2+ brain metastases?</a:t>
            </a:r>
          </a:p>
          <a:p>
            <a:endParaRPr lang="en-US" dirty="0"/>
          </a:p>
          <a:p>
            <a:r>
              <a:rPr lang="en-US" dirty="0"/>
              <a:t>Dogma had been that large biologics like ADCs cannot cross the blood brain barrier</a:t>
            </a:r>
          </a:p>
          <a:p>
            <a:endParaRPr lang="en-US" dirty="0"/>
          </a:p>
        </p:txBody>
      </p:sp>
      <p:sp>
        <p:nvSpPr>
          <p:cNvPr id="4" name="TextBox 3">
            <a:extLst>
              <a:ext uri="{FF2B5EF4-FFF2-40B4-BE49-F238E27FC236}">
                <a16:creationId xmlns:a16="http://schemas.microsoft.com/office/drawing/2014/main" id="{F32B9B7F-181A-B35A-B1ED-FC4A9C7BBCA5}"/>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1781821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a:xfrm>
            <a:off x="479998" y="542778"/>
            <a:ext cx="11213020" cy="445604"/>
          </a:xfrm>
        </p:spPr>
        <p:txBody>
          <a:bodyPr/>
          <a:lstStyle/>
          <a:p>
            <a:r>
              <a:rPr lang="en-US" sz="2933" dirty="0">
                <a:latin typeface="+mn-lt"/>
              </a:rPr>
              <a:t>Retrospective Exploratory </a:t>
            </a:r>
            <a:r>
              <a:rPr lang="en-CH" sz="2933" dirty="0">
                <a:latin typeface="+mn-lt"/>
              </a:rPr>
              <a:t>Pooled </a:t>
            </a:r>
            <a:r>
              <a:rPr lang="en-US" sz="2933" dirty="0">
                <a:latin typeface="+mn-lt"/>
              </a:rPr>
              <a:t>Analysis Plan</a:t>
            </a:r>
            <a:r>
              <a:rPr lang="en-US" sz="2933" baseline="30000" dirty="0">
                <a:latin typeface="+mn-lt"/>
              </a:rPr>
              <a:t>1-3</a:t>
            </a:r>
            <a:r>
              <a:rPr lang="en-CH" sz="2933" dirty="0">
                <a:latin typeface="+mn-lt"/>
              </a:rPr>
              <a:t> </a:t>
            </a:r>
          </a:p>
        </p:txBody>
      </p:sp>
      <p:sp>
        <p:nvSpPr>
          <p:cNvPr id="10" name="TextBox 9">
            <a:extLst>
              <a:ext uri="{FF2B5EF4-FFF2-40B4-BE49-F238E27FC236}">
                <a16:creationId xmlns:a16="http://schemas.microsoft.com/office/drawing/2014/main" id="{02CDBA79-9A11-0F04-17CE-36739272B4E9}"/>
              </a:ext>
            </a:extLst>
          </p:cNvPr>
          <p:cNvSpPr txBox="1"/>
          <p:nvPr/>
        </p:nvSpPr>
        <p:spPr>
          <a:xfrm>
            <a:off x="407968" y="5131535"/>
            <a:ext cx="11376064" cy="1136401"/>
          </a:xfrm>
          <a:prstGeom prst="rect">
            <a:avLst/>
          </a:prstGeom>
          <a:noFill/>
        </p:spPr>
        <p:txBody>
          <a:bodyPr wrap="square" rtlCol="0">
            <a:spAutoFit/>
          </a:bodyPr>
          <a:lstStyle/>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BICR, blinded independent central response; BM, brain metastasis; CNS, central nervous system; CR, complete response; CT, computed tomography; DB, DESTINY-Breast; </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DoR</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duration of response; HER2, human epidermal growth factor receptor 2; IC, intracranial; </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mBC</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metastatic breast cancer; MRI, magnetic resonance imaging; ORR, objective response rate; PFS, progression-free survival; PR, partial response; R, randomization; RECIST v1.1, Response Evaluation Criteria in Solid Tumors version 1.1; T-DM1, trastuzumab emtansine; T-DXd, trastuzumab </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deruxtecan</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TPC, treatment of physician’s choice (trastuzumab/capecitabine or lapatinib/capecitabine). </a:t>
            </a:r>
          </a:p>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Data for patients in the 5.4 mg/kg T-</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DXd</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arms were pooled from the DB-01, DB-02, and DB-03 trials. Comparator data were pooled from the DB-02 and DB-03 trials. All three studies were conducted in unresectable/</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mBC</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HER2 status was confirmed centrally; and a documented radiographic progression after most recent treatment was required.</a:t>
            </a:r>
          </a:p>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00" b="0" i="0" u="none" strike="noStrike" kern="100" cap="none" spc="0" normalizeH="0" baseline="3000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The</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presence of BMs was not a stratification factor.</a:t>
            </a:r>
            <a:r>
              <a:rPr kumimoji="0" lang="en-US" sz="800" b="0" i="0" u="none" strike="noStrike" kern="10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800" b="0" i="0" u="none" strike="noStrike" kern="100" cap="none" spc="0" normalizeH="0" baseline="3000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Data</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Cutoff: March 26, 2021. </a:t>
            </a:r>
            <a:r>
              <a:rPr kumimoji="0" lang="en-US" sz="800" b="0" i="0" u="none" strike="noStrike" kern="100" cap="none" spc="0" normalizeH="0" baseline="3000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Data</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Cutoff: June 30, 2022. </a:t>
            </a:r>
            <a:r>
              <a:rPr kumimoji="0" lang="en-US" sz="800" b="0" i="0" u="none" strike="noStrike" kern="100" cap="none" spc="0" normalizeH="0" baseline="3000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a:t>
            </a:r>
            <a:r>
              <a:rPr kumimoji="0" lang="en-US" sz="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Data</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Cutoff: May 21, 2021. </a:t>
            </a:r>
            <a:r>
              <a:rPr kumimoji="0" lang="en-US" sz="800" b="0" i="0" u="none" strike="noStrike" kern="10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e</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5.4 mg/kg Q3W. </a:t>
            </a:r>
            <a:r>
              <a:rPr kumimoji="0" lang="en-US" sz="800" b="0" i="0" u="none" strike="noStrike" kern="10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f</a:t>
            </a:r>
            <a:r>
              <a:rPr kumimoji="0" lang="en-US"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3.6 mg/kg Q3W.</a:t>
            </a:r>
          </a:p>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da-DK"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1. Modi S et al. </a:t>
            </a:r>
            <a:r>
              <a:rPr kumimoji="0" lang="da-DK" sz="800" b="0" i="1"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 Engl J Med. </a:t>
            </a:r>
            <a:r>
              <a:rPr kumimoji="0" lang="da-DK"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2020; 382:610-621 [article and supplementary appendix]. 2. André F et al. </a:t>
            </a:r>
            <a:r>
              <a:rPr kumimoji="0" lang="da-DK" sz="800" b="0" i="1"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The Lancet. </a:t>
            </a:r>
            <a:r>
              <a:rPr kumimoji="0" lang="da-DK"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2023. https://doi.org/10.1016/S0140-6736(23)00725-0 [article and supplementary appendix]. 3. Cortes J et al. </a:t>
            </a:r>
            <a:r>
              <a:rPr kumimoji="0" lang="da-DK" sz="800" b="0" i="1"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 Engl J Med</a:t>
            </a:r>
            <a:r>
              <a:rPr kumimoji="0" lang="da-DK" sz="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2022; 368(12):1143-1154 [article and supplementary appendix]. </a:t>
            </a:r>
            <a:endParaRPr kumimoji="0" lang="en-US" sz="800" b="0" i="0" u="none" strike="noStrike" kern="10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Google Shape;17;p14">
            <a:extLst>
              <a:ext uri="{FF2B5EF4-FFF2-40B4-BE49-F238E27FC236}">
                <a16:creationId xmlns:a16="http://schemas.microsoft.com/office/drawing/2014/main" id="{4EF153CE-449E-08F3-999F-75634E424F15}"/>
              </a:ext>
            </a:extLst>
          </p:cNvPr>
          <p:cNvSpPr txBox="1">
            <a:spLocks noGrp="1"/>
          </p:cNvSpPr>
          <p:nvPr>
            <p:ph type="body" idx="12" hasCustomPrompt="1"/>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a:latin typeface="+mn-lt"/>
                <a:cs typeface="Arial" panose="020B0604020202020204" pitchFamily="34" charset="0"/>
              </a:rPr>
              <a:t>Sara A. Hurvitz, MD</a:t>
            </a:r>
            <a:endParaRPr dirty="0">
              <a:latin typeface="+mn-lt"/>
              <a:cs typeface="Arial" panose="020B0604020202020204" pitchFamily="34" charset="0"/>
            </a:endParaRPr>
          </a:p>
        </p:txBody>
      </p:sp>
      <p:sp>
        <p:nvSpPr>
          <p:cNvPr id="38" name="Text Placeholder 3">
            <a:extLst>
              <a:ext uri="{FF2B5EF4-FFF2-40B4-BE49-F238E27FC236}">
                <a16:creationId xmlns:a16="http://schemas.microsoft.com/office/drawing/2014/main" id="{436FE92A-3816-F8D4-64A4-8FB362829D87}"/>
              </a:ext>
            </a:extLst>
          </p:cNvPr>
          <p:cNvSpPr>
            <a:spLocks noGrp="1"/>
          </p:cNvSpPr>
          <p:nvPr>
            <p:ph type="body" idx="1"/>
          </p:nvPr>
        </p:nvSpPr>
        <p:spPr>
          <a:xfrm>
            <a:off x="67112" y="4871617"/>
            <a:ext cx="12057776" cy="341007"/>
          </a:xfrm>
        </p:spPr>
        <p:txBody>
          <a:bodyPr/>
          <a:lstStyle/>
          <a:p>
            <a:pPr marL="457189" indent="-457189">
              <a:lnSpc>
                <a:spcPct val="107000"/>
              </a:lnSpc>
              <a:spcBef>
                <a:spcPts val="0"/>
              </a:spcBef>
              <a:buFont typeface="Arial" panose="020B0604020202020204" pitchFamily="34" charset="0"/>
              <a:buChar char="•"/>
            </a:pPr>
            <a:r>
              <a:rPr lang="en-US" sz="1333" b="1" dirty="0">
                <a:solidFill>
                  <a:schemeClr val="tx1"/>
                </a:solidFill>
                <a:latin typeface="+mn-lt"/>
              </a:rPr>
              <a:t>The BM and non-BM pools were determined by BICR at baseline among all patients based on mandatory brain CT/MRI screening</a:t>
            </a:r>
            <a:endParaRPr lang="en-US" sz="1333" b="1" kern="100" dirty="0">
              <a:solidFill>
                <a:schemeClr val="tx1"/>
              </a:solidFill>
              <a:latin typeface="+mn-lt"/>
              <a:ea typeface="Calibri" panose="020F0502020204030204" pitchFamily="34" charset="0"/>
              <a:cs typeface="Times New Roman" panose="02020603050405020304" pitchFamily="18" charset="0"/>
            </a:endParaRPr>
          </a:p>
        </p:txBody>
      </p:sp>
      <p:sp>
        <p:nvSpPr>
          <p:cNvPr id="12" name="Freeform 2042">
            <a:extLst>
              <a:ext uri="{FF2B5EF4-FFF2-40B4-BE49-F238E27FC236}">
                <a16:creationId xmlns:a16="http://schemas.microsoft.com/office/drawing/2014/main" id="{CA9E5B0B-D865-06D5-2F70-B0FE9793E42F}"/>
              </a:ext>
            </a:extLst>
          </p:cNvPr>
          <p:cNvSpPr/>
          <p:nvPr/>
        </p:nvSpPr>
        <p:spPr>
          <a:xfrm>
            <a:off x="4468988" y="6276719"/>
            <a:ext cx="533283" cy="397051"/>
          </a:xfrm>
          <a:custGeom>
            <a:avLst/>
            <a:gdLst>
              <a:gd name="connsiteX0" fmla="*/ 0 w 399962"/>
              <a:gd name="connsiteY0" fmla="*/ 0 h 297788"/>
              <a:gd name="connsiteX1" fmla="*/ 399962 w 399962"/>
              <a:gd name="connsiteY1" fmla="*/ 0 h 297788"/>
              <a:gd name="connsiteX2" fmla="*/ 399962 w 399962"/>
              <a:gd name="connsiteY2" fmla="*/ 297789 h 297788"/>
              <a:gd name="connsiteX3" fmla="*/ 0 w 399962"/>
              <a:gd name="connsiteY3" fmla="*/ 297789 h 297788"/>
            </a:gdLst>
            <a:ahLst/>
            <a:cxnLst>
              <a:cxn ang="0">
                <a:pos x="connsiteX0" y="connsiteY0"/>
              </a:cxn>
              <a:cxn ang="0">
                <a:pos x="connsiteX1" y="connsiteY1"/>
              </a:cxn>
              <a:cxn ang="0">
                <a:pos x="connsiteX2" y="connsiteY2"/>
              </a:cxn>
              <a:cxn ang="0">
                <a:pos x="connsiteX3" y="connsiteY3"/>
              </a:cxn>
            </a:cxnLst>
            <a:rect l="l" t="t" r="r" b="b"/>
            <a:pathLst>
              <a:path w="399962" h="297788">
                <a:moveTo>
                  <a:pt x="0" y="0"/>
                </a:moveTo>
                <a:lnTo>
                  <a:pt x="399962" y="0"/>
                </a:lnTo>
                <a:lnTo>
                  <a:pt x="399962" y="297789"/>
                </a:lnTo>
                <a:lnTo>
                  <a:pt x="0" y="297789"/>
                </a:lnTo>
                <a:close/>
              </a:path>
            </a:pathLst>
          </a:custGeom>
          <a:no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2007">
            <a:extLst>
              <a:ext uri="{FF2B5EF4-FFF2-40B4-BE49-F238E27FC236}">
                <a16:creationId xmlns:a16="http://schemas.microsoft.com/office/drawing/2014/main" id="{C208C7C3-9C4A-5E91-A85E-A1AC5D6545BC}"/>
              </a:ext>
            </a:extLst>
          </p:cNvPr>
          <p:cNvSpPr/>
          <p:nvPr/>
        </p:nvSpPr>
        <p:spPr>
          <a:xfrm>
            <a:off x="6708789" y="1158328"/>
            <a:ext cx="499732" cy="3656241"/>
          </a:xfrm>
          <a:custGeom>
            <a:avLst/>
            <a:gdLst>
              <a:gd name="connsiteX0" fmla="*/ 0 w 270016"/>
              <a:gd name="connsiteY0" fmla="*/ 0 h 4746059"/>
              <a:gd name="connsiteX1" fmla="*/ 135008 w 270016"/>
              <a:gd name="connsiteY1" fmla="*/ 22777 h 4746059"/>
              <a:gd name="connsiteX2" fmla="*/ 135008 w 270016"/>
              <a:gd name="connsiteY2" fmla="*/ 2350253 h 4746059"/>
              <a:gd name="connsiteX3" fmla="*/ 270017 w 270016"/>
              <a:gd name="connsiteY3" fmla="*/ 2373030 h 4746059"/>
              <a:gd name="connsiteX4" fmla="*/ 135008 w 270016"/>
              <a:gd name="connsiteY4" fmla="*/ 2395807 h 4746059"/>
              <a:gd name="connsiteX5" fmla="*/ 135008 w 270016"/>
              <a:gd name="connsiteY5" fmla="*/ 4723282 h 4746059"/>
              <a:gd name="connsiteX6" fmla="*/ 0 w 270016"/>
              <a:gd name="connsiteY6" fmla="*/ 4746060 h 474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016" h="4746059">
                <a:moveTo>
                  <a:pt x="0" y="0"/>
                </a:moveTo>
                <a:cubicBezTo>
                  <a:pt x="74255" y="0"/>
                  <a:pt x="135008" y="10123"/>
                  <a:pt x="135008" y="22777"/>
                </a:cubicBezTo>
                <a:lnTo>
                  <a:pt x="135008" y="2350253"/>
                </a:lnTo>
                <a:cubicBezTo>
                  <a:pt x="135008" y="2362907"/>
                  <a:pt x="195762" y="2373030"/>
                  <a:pt x="270017" y="2373030"/>
                </a:cubicBezTo>
                <a:cubicBezTo>
                  <a:pt x="195762" y="2373030"/>
                  <a:pt x="135008" y="2383153"/>
                  <a:pt x="135008" y="2395807"/>
                </a:cubicBezTo>
                <a:lnTo>
                  <a:pt x="135008" y="4723282"/>
                </a:lnTo>
                <a:cubicBezTo>
                  <a:pt x="135008" y="4735936"/>
                  <a:pt x="74255" y="4746060"/>
                  <a:pt x="0" y="4746060"/>
                </a:cubicBezTo>
              </a:path>
            </a:pathLst>
          </a:custGeom>
          <a:noFill/>
          <a:ln w="12648" cap="flat">
            <a:solidFill>
              <a:srgbClr val="00000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2008">
            <a:extLst>
              <a:ext uri="{FF2B5EF4-FFF2-40B4-BE49-F238E27FC236}">
                <a16:creationId xmlns:a16="http://schemas.microsoft.com/office/drawing/2014/main" id="{DCB53FE4-CC2D-6B54-FB43-2E9187A65969}"/>
              </a:ext>
            </a:extLst>
          </p:cNvPr>
          <p:cNvSpPr/>
          <p:nvPr/>
        </p:nvSpPr>
        <p:spPr>
          <a:xfrm>
            <a:off x="9711206" y="1803390"/>
            <a:ext cx="389273" cy="2241289"/>
          </a:xfrm>
          <a:custGeom>
            <a:avLst/>
            <a:gdLst>
              <a:gd name="connsiteX0" fmla="*/ 0 w 291955"/>
              <a:gd name="connsiteY0" fmla="*/ 0 h 2405929"/>
              <a:gd name="connsiteX1" fmla="*/ 145978 w 291955"/>
              <a:gd name="connsiteY1" fmla="*/ 24464 h 2405929"/>
              <a:gd name="connsiteX2" fmla="*/ 145978 w 291955"/>
              <a:gd name="connsiteY2" fmla="*/ 1178501 h 2405929"/>
              <a:gd name="connsiteX3" fmla="*/ 291956 w 291955"/>
              <a:gd name="connsiteY3" fmla="*/ 1202965 h 2405929"/>
              <a:gd name="connsiteX4" fmla="*/ 145978 w 291955"/>
              <a:gd name="connsiteY4" fmla="*/ 1227429 h 2405929"/>
              <a:gd name="connsiteX5" fmla="*/ 145978 w 291955"/>
              <a:gd name="connsiteY5" fmla="*/ 2381466 h 2405929"/>
              <a:gd name="connsiteX6" fmla="*/ 0 w 291955"/>
              <a:gd name="connsiteY6" fmla="*/ 2405930 h 240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 h="2405929">
                <a:moveTo>
                  <a:pt x="0" y="0"/>
                </a:moveTo>
                <a:cubicBezTo>
                  <a:pt x="80161" y="0"/>
                  <a:pt x="145978" y="10967"/>
                  <a:pt x="145978" y="24464"/>
                </a:cubicBezTo>
                <a:lnTo>
                  <a:pt x="145978" y="1178501"/>
                </a:lnTo>
                <a:cubicBezTo>
                  <a:pt x="145978" y="1191998"/>
                  <a:pt x="210951" y="1202965"/>
                  <a:pt x="291956" y="1202965"/>
                </a:cubicBezTo>
                <a:cubicBezTo>
                  <a:pt x="211794" y="1202965"/>
                  <a:pt x="145978" y="1213932"/>
                  <a:pt x="145978" y="1227429"/>
                </a:cubicBezTo>
                <a:lnTo>
                  <a:pt x="145978" y="2381466"/>
                </a:lnTo>
                <a:cubicBezTo>
                  <a:pt x="145978" y="2394963"/>
                  <a:pt x="81005" y="2405930"/>
                  <a:pt x="0" y="2405930"/>
                </a:cubicBezTo>
              </a:path>
            </a:pathLst>
          </a:custGeom>
          <a:noFill/>
          <a:ln w="12648" cap="flat">
            <a:solidFill>
              <a:srgbClr val="00000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2010">
            <a:extLst>
              <a:ext uri="{FF2B5EF4-FFF2-40B4-BE49-F238E27FC236}">
                <a16:creationId xmlns:a16="http://schemas.microsoft.com/office/drawing/2014/main" id="{2AD3B19F-00F8-289D-0B99-45357BCAE5A1}"/>
              </a:ext>
            </a:extLst>
          </p:cNvPr>
          <p:cNvSpPr/>
          <p:nvPr/>
        </p:nvSpPr>
        <p:spPr>
          <a:xfrm>
            <a:off x="3757688" y="1932279"/>
            <a:ext cx="946184" cy="11247"/>
          </a:xfrm>
          <a:custGeom>
            <a:avLst/>
            <a:gdLst>
              <a:gd name="connsiteX0" fmla="*/ 0 w 709638"/>
              <a:gd name="connsiteY0" fmla="*/ 0 h 8435"/>
              <a:gd name="connsiteX1" fmla="*/ 709638 w 709638"/>
              <a:gd name="connsiteY1" fmla="*/ 0 h 8435"/>
            </a:gdLst>
            <a:ahLst/>
            <a:cxnLst>
              <a:cxn ang="0">
                <a:pos x="connsiteX0" y="connsiteY0"/>
              </a:cxn>
              <a:cxn ang="0">
                <a:pos x="connsiteX1" y="connsiteY1"/>
              </a:cxn>
            </a:cxnLst>
            <a:rect l="l" t="t" r="r" b="b"/>
            <a:pathLst>
              <a:path w="709638" h="8435">
                <a:moveTo>
                  <a:pt x="0" y="0"/>
                </a:moveTo>
                <a:lnTo>
                  <a:pt x="709638" y="0"/>
                </a:lnTo>
              </a:path>
            </a:pathLst>
          </a:custGeom>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Freeform 2015">
            <a:extLst>
              <a:ext uri="{FF2B5EF4-FFF2-40B4-BE49-F238E27FC236}">
                <a16:creationId xmlns:a16="http://schemas.microsoft.com/office/drawing/2014/main" id="{2B4A6026-149A-C0F1-CC8A-F769AB6F1EBC}"/>
              </a:ext>
            </a:extLst>
          </p:cNvPr>
          <p:cNvSpPr/>
          <p:nvPr/>
        </p:nvSpPr>
        <p:spPr>
          <a:xfrm>
            <a:off x="4240123" y="2149195"/>
            <a:ext cx="301519" cy="1191155"/>
          </a:xfrm>
          <a:custGeom>
            <a:avLst/>
            <a:gdLst>
              <a:gd name="connsiteX0" fmla="*/ 226139 w 226139"/>
              <a:gd name="connsiteY0" fmla="*/ 0 h 893366"/>
              <a:gd name="connsiteX1" fmla="*/ 0 w 226139"/>
              <a:gd name="connsiteY1" fmla="*/ 0 h 893366"/>
              <a:gd name="connsiteX2" fmla="*/ 0 w 226139"/>
              <a:gd name="connsiteY2" fmla="*/ 893366 h 893366"/>
              <a:gd name="connsiteX3" fmla="*/ 226139 w 226139"/>
              <a:gd name="connsiteY3" fmla="*/ 893366 h 893366"/>
            </a:gdLst>
            <a:ahLst/>
            <a:cxnLst>
              <a:cxn ang="0">
                <a:pos x="connsiteX0" y="connsiteY0"/>
              </a:cxn>
              <a:cxn ang="0">
                <a:pos x="connsiteX1" y="connsiteY1"/>
              </a:cxn>
              <a:cxn ang="0">
                <a:pos x="connsiteX2" y="connsiteY2"/>
              </a:cxn>
              <a:cxn ang="0">
                <a:pos x="connsiteX3" y="connsiteY3"/>
              </a:cxn>
            </a:cxnLst>
            <a:rect l="l" t="t" r="r" b="b"/>
            <a:pathLst>
              <a:path w="226139" h="893366">
                <a:moveTo>
                  <a:pt x="226139" y="0"/>
                </a:moveTo>
                <a:lnTo>
                  <a:pt x="0" y="0"/>
                </a:lnTo>
                <a:lnTo>
                  <a:pt x="0" y="893366"/>
                </a:lnTo>
                <a:lnTo>
                  <a:pt x="226139" y="893366"/>
                </a:lnTo>
              </a:path>
            </a:pathLst>
          </a:custGeom>
          <a:noFill/>
          <a:ln w="8432" cap="flat">
            <a:solidFill>
              <a:srgbClr val="00000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2017">
            <a:extLst>
              <a:ext uri="{FF2B5EF4-FFF2-40B4-BE49-F238E27FC236}">
                <a16:creationId xmlns:a16="http://schemas.microsoft.com/office/drawing/2014/main" id="{5AFC0A29-93BF-1520-AC71-5320A7BA7555}"/>
              </a:ext>
            </a:extLst>
          </p:cNvPr>
          <p:cNvSpPr/>
          <p:nvPr/>
        </p:nvSpPr>
        <p:spPr>
          <a:xfrm>
            <a:off x="4524765" y="3293977"/>
            <a:ext cx="97880" cy="112479"/>
          </a:xfrm>
          <a:custGeom>
            <a:avLst/>
            <a:gdLst>
              <a:gd name="connsiteX0" fmla="*/ 0 w 73410"/>
              <a:gd name="connsiteY0" fmla="*/ 84359 h 84359"/>
              <a:gd name="connsiteX1" fmla="*/ 73411 w 73410"/>
              <a:gd name="connsiteY1" fmla="*/ 42180 h 84359"/>
              <a:gd name="connsiteX2" fmla="*/ 0 w 73410"/>
              <a:gd name="connsiteY2" fmla="*/ 0 h 84359"/>
            </a:gdLst>
            <a:ahLst/>
            <a:cxnLst>
              <a:cxn ang="0">
                <a:pos x="connsiteX0" y="connsiteY0"/>
              </a:cxn>
              <a:cxn ang="0">
                <a:pos x="connsiteX1" y="connsiteY1"/>
              </a:cxn>
              <a:cxn ang="0">
                <a:pos x="connsiteX2" y="connsiteY2"/>
              </a:cxn>
            </a:cxnLst>
            <a:rect l="l" t="t" r="r" b="b"/>
            <a:pathLst>
              <a:path w="73410" h="84359">
                <a:moveTo>
                  <a:pt x="0" y="84359"/>
                </a:moveTo>
                <a:lnTo>
                  <a:pt x="73411" y="42180"/>
                </a:lnTo>
                <a:lnTo>
                  <a:pt x="0" y="0"/>
                </a:lnTo>
                <a:close/>
              </a:path>
            </a:pathLst>
          </a:custGeom>
          <a:solidFill>
            <a:srgbClr val="000000"/>
          </a:solid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2018">
            <a:extLst>
              <a:ext uri="{FF2B5EF4-FFF2-40B4-BE49-F238E27FC236}">
                <a16:creationId xmlns:a16="http://schemas.microsoft.com/office/drawing/2014/main" id="{9C653AF9-9EAC-FC33-2B2C-B45C2250F0FB}"/>
              </a:ext>
            </a:extLst>
          </p:cNvPr>
          <p:cNvSpPr/>
          <p:nvPr/>
        </p:nvSpPr>
        <p:spPr>
          <a:xfrm flipV="1">
            <a:off x="3747033" y="4170378"/>
            <a:ext cx="504561" cy="60959"/>
          </a:xfrm>
          <a:custGeom>
            <a:avLst/>
            <a:gdLst>
              <a:gd name="connsiteX0" fmla="*/ 0 w 348490"/>
              <a:gd name="connsiteY0" fmla="*/ 0 h 8435"/>
              <a:gd name="connsiteX1" fmla="*/ 348491 w 348490"/>
              <a:gd name="connsiteY1" fmla="*/ 0 h 8435"/>
            </a:gdLst>
            <a:ahLst/>
            <a:cxnLst>
              <a:cxn ang="0">
                <a:pos x="connsiteX0" y="connsiteY0"/>
              </a:cxn>
              <a:cxn ang="0">
                <a:pos x="connsiteX1" y="connsiteY1"/>
              </a:cxn>
            </a:cxnLst>
            <a:rect l="l" t="t" r="r" b="b"/>
            <a:pathLst>
              <a:path w="348490" h="8435">
                <a:moveTo>
                  <a:pt x="0" y="0"/>
                </a:moveTo>
                <a:lnTo>
                  <a:pt x="348491" y="0"/>
                </a:lnTo>
              </a:path>
            </a:pathLst>
          </a:custGeom>
          <a:ln w="8432" cap="flat">
            <a:solidFill>
              <a:srgbClr val="00000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3" name="Graphic 4">
            <a:extLst>
              <a:ext uri="{FF2B5EF4-FFF2-40B4-BE49-F238E27FC236}">
                <a16:creationId xmlns:a16="http://schemas.microsoft.com/office/drawing/2014/main" id="{84E06FB4-190C-086A-A8B1-1294F519CC9B}"/>
              </a:ext>
            </a:extLst>
          </p:cNvPr>
          <p:cNvGrpSpPr/>
          <p:nvPr/>
        </p:nvGrpSpPr>
        <p:grpSpPr>
          <a:xfrm>
            <a:off x="4262228" y="3765307"/>
            <a:ext cx="382523" cy="920099"/>
            <a:chOff x="4562352" y="4564477"/>
            <a:chExt cx="286892" cy="977725"/>
          </a:xfrm>
        </p:grpSpPr>
        <p:sp>
          <p:nvSpPr>
            <p:cNvPr id="54" name="Freeform 2020">
              <a:extLst>
                <a:ext uri="{FF2B5EF4-FFF2-40B4-BE49-F238E27FC236}">
                  <a16:creationId xmlns:a16="http://schemas.microsoft.com/office/drawing/2014/main" id="{9153E453-160E-5E0D-2563-CB0FFFAACCDC}"/>
                </a:ext>
              </a:extLst>
            </p:cNvPr>
            <p:cNvSpPr/>
            <p:nvPr/>
          </p:nvSpPr>
          <p:spPr>
            <a:xfrm>
              <a:off x="4562352" y="4606657"/>
              <a:ext cx="226139" cy="894209"/>
            </a:xfrm>
            <a:custGeom>
              <a:avLst/>
              <a:gdLst>
                <a:gd name="connsiteX0" fmla="*/ 226139 w 226139"/>
                <a:gd name="connsiteY0" fmla="*/ 0 h 894209"/>
                <a:gd name="connsiteX1" fmla="*/ 0 w 226139"/>
                <a:gd name="connsiteY1" fmla="*/ 0 h 894209"/>
                <a:gd name="connsiteX2" fmla="*/ 0 w 226139"/>
                <a:gd name="connsiteY2" fmla="*/ 894209 h 894209"/>
                <a:gd name="connsiteX3" fmla="*/ 226139 w 226139"/>
                <a:gd name="connsiteY3" fmla="*/ 894209 h 894209"/>
              </a:gdLst>
              <a:ahLst/>
              <a:cxnLst>
                <a:cxn ang="0">
                  <a:pos x="connsiteX0" y="connsiteY0"/>
                </a:cxn>
                <a:cxn ang="0">
                  <a:pos x="connsiteX1" y="connsiteY1"/>
                </a:cxn>
                <a:cxn ang="0">
                  <a:pos x="connsiteX2" y="connsiteY2"/>
                </a:cxn>
                <a:cxn ang="0">
                  <a:pos x="connsiteX3" y="connsiteY3"/>
                </a:cxn>
              </a:cxnLst>
              <a:rect l="l" t="t" r="r" b="b"/>
              <a:pathLst>
                <a:path w="226139" h="894209">
                  <a:moveTo>
                    <a:pt x="226139" y="0"/>
                  </a:moveTo>
                  <a:lnTo>
                    <a:pt x="0" y="0"/>
                  </a:lnTo>
                  <a:lnTo>
                    <a:pt x="0" y="894209"/>
                  </a:lnTo>
                  <a:lnTo>
                    <a:pt x="226139" y="894209"/>
                  </a:lnTo>
                </a:path>
              </a:pathLst>
            </a:custGeom>
            <a:noFill/>
            <a:ln w="8432" cap="flat">
              <a:solidFill>
                <a:srgbClr val="00000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Freeform 2021">
              <a:extLst>
                <a:ext uri="{FF2B5EF4-FFF2-40B4-BE49-F238E27FC236}">
                  <a16:creationId xmlns:a16="http://schemas.microsoft.com/office/drawing/2014/main" id="{D9CDC0FA-9260-8434-2847-8B217CF6E2DC}"/>
                </a:ext>
              </a:extLst>
            </p:cNvPr>
            <p:cNvSpPr/>
            <p:nvPr/>
          </p:nvSpPr>
          <p:spPr>
            <a:xfrm>
              <a:off x="4775834" y="4564477"/>
              <a:ext cx="73410" cy="84359"/>
            </a:xfrm>
            <a:custGeom>
              <a:avLst/>
              <a:gdLst>
                <a:gd name="connsiteX0" fmla="*/ 0 w 73410"/>
                <a:gd name="connsiteY0" fmla="*/ 0 h 84359"/>
                <a:gd name="connsiteX1" fmla="*/ 73411 w 73410"/>
                <a:gd name="connsiteY1" fmla="*/ 42180 h 84359"/>
                <a:gd name="connsiteX2" fmla="*/ 0 w 73410"/>
                <a:gd name="connsiteY2" fmla="*/ 84359 h 84359"/>
              </a:gdLst>
              <a:ahLst/>
              <a:cxnLst>
                <a:cxn ang="0">
                  <a:pos x="connsiteX0" y="connsiteY0"/>
                </a:cxn>
                <a:cxn ang="0">
                  <a:pos x="connsiteX1" y="connsiteY1"/>
                </a:cxn>
                <a:cxn ang="0">
                  <a:pos x="connsiteX2" y="connsiteY2"/>
                </a:cxn>
              </a:cxnLst>
              <a:rect l="l" t="t" r="r" b="b"/>
              <a:pathLst>
                <a:path w="73410" h="84359">
                  <a:moveTo>
                    <a:pt x="0" y="0"/>
                  </a:moveTo>
                  <a:lnTo>
                    <a:pt x="73411" y="42180"/>
                  </a:lnTo>
                  <a:lnTo>
                    <a:pt x="0" y="84359"/>
                  </a:lnTo>
                  <a:close/>
                </a:path>
              </a:pathLst>
            </a:custGeom>
            <a:solidFill>
              <a:srgbClr val="000000"/>
            </a:solid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Freeform 2022">
              <a:extLst>
                <a:ext uri="{FF2B5EF4-FFF2-40B4-BE49-F238E27FC236}">
                  <a16:creationId xmlns:a16="http://schemas.microsoft.com/office/drawing/2014/main" id="{0334B819-A83A-7C6E-4BFB-33D140CC8CAC}"/>
                </a:ext>
              </a:extLst>
            </p:cNvPr>
            <p:cNvSpPr/>
            <p:nvPr/>
          </p:nvSpPr>
          <p:spPr>
            <a:xfrm>
              <a:off x="4775834" y="5458686"/>
              <a:ext cx="73410" cy="83516"/>
            </a:xfrm>
            <a:custGeom>
              <a:avLst/>
              <a:gdLst>
                <a:gd name="connsiteX0" fmla="*/ 0 w 73410"/>
                <a:gd name="connsiteY0" fmla="*/ 83516 h 83516"/>
                <a:gd name="connsiteX1" fmla="*/ 73411 w 73410"/>
                <a:gd name="connsiteY1" fmla="*/ 42180 h 83516"/>
                <a:gd name="connsiteX2" fmla="*/ 0 w 73410"/>
                <a:gd name="connsiteY2" fmla="*/ 0 h 83516"/>
              </a:gdLst>
              <a:ahLst/>
              <a:cxnLst>
                <a:cxn ang="0">
                  <a:pos x="connsiteX0" y="connsiteY0"/>
                </a:cxn>
                <a:cxn ang="0">
                  <a:pos x="connsiteX1" y="connsiteY1"/>
                </a:cxn>
                <a:cxn ang="0">
                  <a:pos x="connsiteX2" y="connsiteY2"/>
                </a:cxn>
              </a:cxnLst>
              <a:rect l="l" t="t" r="r" b="b"/>
              <a:pathLst>
                <a:path w="73410" h="83516">
                  <a:moveTo>
                    <a:pt x="0" y="83516"/>
                  </a:moveTo>
                  <a:lnTo>
                    <a:pt x="73411" y="42180"/>
                  </a:lnTo>
                  <a:lnTo>
                    <a:pt x="0" y="0"/>
                  </a:lnTo>
                  <a:close/>
                </a:path>
              </a:pathLst>
            </a:custGeom>
            <a:solidFill>
              <a:srgbClr val="000000"/>
            </a:solid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Freeform 2026">
            <a:extLst>
              <a:ext uri="{FF2B5EF4-FFF2-40B4-BE49-F238E27FC236}">
                <a16:creationId xmlns:a16="http://schemas.microsoft.com/office/drawing/2014/main" id="{D374A7C1-7B7F-A88C-C712-43BC1BE9BBBA}"/>
              </a:ext>
            </a:extLst>
          </p:cNvPr>
          <p:cNvSpPr/>
          <p:nvPr/>
        </p:nvSpPr>
        <p:spPr>
          <a:xfrm>
            <a:off x="116492" y="2223710"/>
            <a:ext cx="3650893" cy="940988"/>
          </a:xfrm>
          <a:custGeom>
            <a:avLst/>
            <a:gdLst>
              <a:gd name="connsiteX0" fmla="*/ 0 w 2653759"/>
              <a:gd name="connsiteY0" fmla="*/ 0 h 1520999"/>
              <a:gd name="connsiteX1" fmla="*/ 2653760 w 2653759"/>
              <a:gd name="connsiteY1" fmla="*/ 0 h 1520999"/>
              <a:gd name="connsiteX2" fmla="*/ 2653760 w 2653759"/>
              <a:gd name="connsiteY2" fmla="*/ 1521000 h 1520999"/>
              <a:gd name="connsiteX3" fmla="*/ 0 w 2653759"/>
              <a:gd name="connsiteY3" fmla="*/ 1521000 h 1520999"/>
            </a:gdLst>
            <a:ahLst/>
            <a:cxnLst>
              <a:cxn ang="0">
                <a:pos x="connsiteX0" y="connsiteY0"/>
              </a:cxn>
              <a:cxn ang="0">
                <a:pos x="connsiteX1" y="connsiteY1"/>
              </a:cxn>
              <a:cxn ang="0">
                <a:pos x="connsiteX2" y="connsiteY2"/>
              </a:cxn>
              <a:cxn ang="0">
                <a:pos x="connsiteX3" y="connsiteY3"/>
              </a:cxn>
            </a:cxnLst>
            <a:rect l="l" t="t" r="r" b="b"/>
            <a:pathLst>
              <a:path w="2653759" h="1520999">
                <a:moveTo>
                  <a:pt x="0" y="0"/>
                </a:moveTo>
                <a:lnTo>
                  <a:pt x="2653760" y="0"/>
                </a:lnTo>
                <a:lnTo>
                  <a:pt x="2653760" y="1521000"/>
                </a:lnTo>
                <a:lnTo>
                  <a:pt x="0" y="1521000"/>
                </a:lnTo>
                <a:close/>
              </a:path>
            </a:pathLst>
          </a:custGeom>
          <a:solidFill>
            <a:srgbClr val="00B4ED">
              <a:alpha val="20000"/>
            </a:srgbClr>
          </a:solid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002060"/>
                </a:solidFill>
                <a:effectLst/>
                <a:uLnTx/>
                <a:uFillTx/>
                <a:latin typeface="Arial"/>
                <a:ea typeface="Helvetica Neue" panose="02000503000000020004" pitchFamily="2" charset="0"/>
                <a:cs typeface="Helvetica Neue" panose="02000503000000020004" pitchFamily="2" charset="0"/>
                <a:sym typeface="Arial"/>
              </a:rPr>
              <a:t>DESTINY-Breast02 (N = 608)</a:t>
            </a:r>
            <a:r>
              <a:rPr kumimoji="0" lang="en-US" sz="1067" b="1" i="0" u="none" strike="noStrike" kern="0" cap="none" spc="0" normalizeH="0" baseline="30000" noProof="0" dirty="0" err="1">
                <a:ln>
                  <a:noFill/>
                </a:ln>
                <a:solidFill>
                  <a:srgbClr val="002060"/>
                </a:solidFill>
                <a:effectLst/>
                <a:uLnTx/>
                <a:uFillTx/>
                <a:latin typeface="Arial"/>
                <a:ea typeface="Helvetica Neue" panose="02000503000000020004" pitchFamily="2" charset="0"/>
                <a:cs typeface="Helvetica Neue" panose="02000503000000020004" pitchFamily="2" charset="0"/>
                <a:sym typeface="Arial"/>
              </a:rPr>
              <a:t>a,c</a:t>
            </a:r>
            <a:endParaRPr kumimoji="0" lang="en-US" sz="1067" b="1" i="0" u="none" strike="noStrike" kern="0" cap="none" spc="0" normalizeH="0" baseline="30000" noProof="0" dirty="0">
              <a:ln>
                <a:noFill/>
              </a:ln>
              <a:solidFill>
                <a:srgbClr val="002060"/>
              </a:solidFill>
              <a:effectLst/>
              <a:uLnTx/>
              <a:uFillTx/>
              <a:latin typeface="Arial"/>
              <a:ea typeface="Helvetica Neue" panose="02000503000000020004" pitchFamily="2" charset="0"/>
              <a:cs typeface="Helvetica Neue" panose="02000503000000020004" pitchFamily="2" charset="0"/>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Phase III study</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Patients </a:t>
            </a:r>
            <a:r>
              <a:rPr kumimoji="0" lang="en-US" sz="933"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previously treated with T-DM1</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Patients with asymptomatic and previously treated/untreated BM eligible</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Prior BM therapy within 14 days of randomization prohibited</a:t>
            </a:r>
          </a:p>
        </p:txBody>
      </p:sp>
      <p:sp>
        <p:nvSpPr>
          <p:cNvPr id="58" name="Freeform 2027">
            <a:extLst>
              <a:ext uri="{FF2B5EF4-FFF2-40B4-BE49-F238E27FC236}">
                <a16:creationId xmlns:a16="http://schemas.microsoft.com/office/drawing/2014/main" id="{6583DE48-10AD-0EAE-BD3C-0E21B4DAE369}"/>
              </a:ext>
            </a:extLst>
          </p:cNvPr>
          <p:cNvSpPr/>
          <p:nvPr/>
        </p:nvSpPr>
        <p:spPr>
          <a:xfrm>
            <a:off x="109059" y="3611706"/>
            <a:ext cx="3641487" cy="1239260"/>
          </a:xfrm>
          <a:custGeom>
            <a:avLst/>
            <a:gdLst>
              <a:gd name="connsiteX0" fmla="*/ 0 w 2664729"/>
              <a:gd name="connsiteY0" fmla="*/ 0 h 1520999"/>
              <a:gd name="connsiteX1" fmla="*/ 2664729 w 2664729"/>
              <a:gd name="connsiteY1" fmla="*/ 0 h 1520999"/>
              <a:gd name="connsiteX2" fmla="*/ 2664729 w 2664729"/>
              <a:gd name="connsiteY2" fmla="*/ 1521000 h 1520999"/>
              <a:gd name="connsiteX3" fmla="*/ 0 w 2664729"/>
              <a:gd name="connsiteY3" fmla="*/ 1521000 h 1520999"/>
            </a:gdLst>
            <a:ahLst/>
            <a:cxnLst>
              <a:cxn ang="0">
                <a:pos x="connsiteX0" y="connsiteY0"/>
              </a:cxn>
              <a:cxn ang="0">
                <a:pos x="connsiteX1" y="connsiteY1"/>
              </a:cxn>
              <a:cxn ang="0">
                <a:pos x="connsiteX2" y="connsiteY2"/>
              </a:cxn>
              <a:cxn ang="0">
                <a:pos x="connsiteX3" y="connsiteY3"/>
              </a:cxn>
            </a:cxnLst>
            <a:rect l="l" t="t" r="r" b="b"/>
            <a:pathLst>
              <a:path w="2664729" h="1520999">
                <a:moveTo>
                  <a:pt x="0" y="0"/>
                </a:moveTo>
                <a:lnTo>
                  <a:pt x="2664729" y="0"/>
                </a:lnTo>
                <a:lnTo>
                  <a:pt x="2664729" y="1521000"/>
                </a:lnTo>
                <a:lnTo>
                  <a:pt x="0" y="1521000"/>
                </a:lnTo>
                <a:close/>
              </a:path>
            </a:pathLst>
          </a:custGeom>
          <a:solidFill>
            <a:srgbClr val="00B4ED">
              <a:alpha val="20000"/>
            </a:srgbClr>
          </a:solid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002060"/>
                </a:solidFill>
                <a:effectLst/>
                <a:uLnTx/>
                <a:uFillTx/>
                <a:latin typeface="Arial"/>
                <a:ea typeface="Helvetica Neue" panose="02000503000000020004" pitchFamily="2" charset="0"/>
                <a:cs typeface="Helvetica Neue" panose="02000503000000020004" pitchFamily="2" charset="0"/>
                <a:sym typeface="Arial"/>
              </a:rPr>
              <a:t>DESTINY-Breast03 (N = 524)</a:t>
            </a:r>
            <a:r>
              <a:rPr kumimoji="0" lang="en-US" sz="1067" b="1" i="0" u="none" strike="noStrike" kern="0" cap="none" spc="0" normalizeH="0" baseline="30000" noProof="0" dirty="0" err="1">
                <a:ln>
                  <a:noFill/>
                </a:ln>
                <a:solidFill>
                  <a:srgbClr val="002060"/>
                </a:solidFill>
                <a:effectLst/>
                <a:uLnTx/>
                <a:uFillTx/>
                <a:latin typeface="Arial"/>
                <a:ea typeface="Helvetica Neue" panose="02000503000000020004" pitchFamily="2" charset="0"/>
                <a:cs typeface="Helvetica Neue" panose="02000503000000020004" pitchFamily="2" charset="0"/>
                <a:sym typeface="Arial"/>
              </a:rPr>
              <a:t>a,d</a:t>
            </a:r>
            <a:endParaRPr kumimoji="0" lang="en-US" sz="1067" b="1" i="0" u="none" strike="noStrike" kern="0" cap="none" spc="0" normalizeH="0" baseline="30000" noProof="0" dirty="0">
              <a:ln>
                <a:noFill/>
              </a:ln>
              <a:solidFill>
                <a:srgbClr val="002060"/>
              </a:solidFill>
              <a:effectLst/>
              <a:uLnTx/>
              <a:uFillTx/>
              <a:latin typeface="Arial"/>
              <a:ea typeface="Helvetica Neue" panose="02000503000000020004" pitchFamily="2" charset="0"/>
              <a:cs typeface="Helvetica Neue" panose="02000503000000020004" pitchFamily="2" charset="0"/>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Phase III study</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Patients </a:t>
            </a:r>
            <a:r>
              <a:rPr kumimoji="0" lang="en-US" sz="933"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previously treated with trastuzumab and a </a:t>
            </a:r>
            <a:r>
              <a:rPr kumimoji="0" lang="en-US" sz="933" b="0" i="0" u="none" strike="noStrike" kern="0" cap="none" spc="0" normalizeH="0" baseline="0" noProof="0" dirty="0" err="1">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taxane</a:t>
            </a:r>
            <a:r>
              <a:rPr kumimoji="0" lang="en-US" sz="933"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 in metastatic or (neo)adjuvant setting with recurrence within 6 months of therapy</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Patients with asymptomatic and previously treated/untreated BM eligible</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Prior BM therapy within 14 days of randomization prohibited</a:t>
            </a:r>
          </a:p>
        </p:txBody>
      </p:sp>
      <p:sp>
        <p:nvSpPr>
          <p:cNvPr id="59" name="Freeform 2028">
            <a:extLst>
              <a:ext uri="{FF2B5EF4-FFF2-40B4-BE49-F238E27FC236}">
                <a16:creationId xmlns:a16="http://schemas.microsoft.com/office/drawing/2014/main" id="{508687D2-AC51-6433-AD7B-E9FFABB4D625}"/>
              </a:ext>
            </a:extLst>
          </p:cNvPr>
          <p:cNvSpPr/>
          <p:nvPr/>
        </p:nvSpPr>
        <p:spPr>
          <a:xfrm>
            <a:off x="4666277" y="1167829"/>
            <a:ext cx="1984624" cy="548640"/>
          </a:xfrm>
          <a:custGeom>
            <a:avLst/>
            <a:gdLst>
              <a:gd name="connsiteX0" fmla="*/ 0 w 1488468"/>
              <a:gd name="connsiteY0" fmla="*/ 0 h 539056"/>
              <a:gd name="connsiteX1" fmla="*/ 1488468 w 1488468"/>
              <a:gd name="connsiteY1" fmla="*/ 0 h 539056"/>
              <a:gd name="connsiteX2" fmla="*/ 1488468 w 1488468"/>
              <a:gd name="connsiteY2" fmla="*/ 539056 h 539056"/>
              <a:gd name="connsiteX3" fmla="*/ 0 w 1488468"/>
              <a:gd name="connsiteY3" fmla="*/ 539056 h 539056"/>
            </a:gdLst>
            <a:ahLst/>
            <a:cxnLst>
              <a:cxn ang="0">
                <a:pos x="connsiteX0" y="connsiteY0"/>
              </a:cxn>
              <a:cxn ang="0">
                <a:pos x="connsiteX1" y="connsiteY1"/>
              </a:cxn>
              <a:cxn ang="0">
                <a:pos x="connsiteX2" y="connsiteY2"/>
              </a:cxn>
              <a:cxn ang="0">
                <a:pos x="connsiteX3" y="connsiteY3"/>
              </a:cxn>
            </a:cxnLst>
            <a:rect l="l" t="t" r="r" b="b"/>
            <a:pathLst>
              <a:path w="1488468" h="539056">
                <a:moveTo>
                  <a:pt x="0" y="0"/>
                </a:moveTo>
                <a:lnTo>
                  <a:pt x="1488468" y="0"/>
                </a:lnTo>
                <a:lnTo>
                  <a:pt x="1488468" y="539056"/>
                </a:lnTo>
                <a:lnTo>
                  <a:pt x="0" y="539056"/>
                </a:lnTo>
                <a:close/>
              </a:path>
            </a:pathLst>
          </a:custGeom>
          <a:solidFill>
            <a:srgbClr val="002985"/>
          </a:solidFill>
          <a:ln w="8432" cap="flat">
            <a:noFill/>
            <a:prstDash val="solid"/>
            <a:miter/>
          </a:ln>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T-</a:t>
            </a:r>
            <a:r>
              <a:rPr kumimoji="0" lang="en-US" sz="933" b="1" i="0" u="none" strike="noStrike" kern="0" cap="none" spc="0" normalizeH="0" baseline="0" noProof="0" dirty="0" err="1">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DXd</a:t>
            </a:r>
            <a:r>
              <a:rPr kumimoji="0" lang="en-US" sz="933" b="1" i="0" u="none" strike="noStrike" kern="100" cap="none" spc="0" normalizeH="0" baseline="30000" noProof="0" dirty="0" err="1">
                <a:ln>
                  <a:noFill/>
                </a:ln>
                <a:solidFill>
                  <a:srgbClr val="FFFFFF"/>
                </a:solidFill>
                <a:effectLst/>
                <a:uLnTx/>
                <a:uFillTx/>
                <a:latin typeface="Arial"/>
                <a:ea typeface="Helvetica Neue" panose="02000503000000020004" pitchFamily="2" charset="0"/>
                <a:cs typeface="Times New Roman" panose="02020603050405020304" pitchFamily="18" charset="0"/>
                <a:sym typeface="Arial"/>
              </a:rPr>
              <a:t>e</a:t>
            </a:r>
            <a:r>
              <a:rPr kumimoji="0" lang="en-US" sz="933" b="0" i="0" u="none" strike="noStrike" kern="10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(Total n = 184)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mn-ea"/>
                <a:cs typeface="Arial"/>
                <a:sym typeface="Arial"/>
              </a:rPr>
              <a:t>(With BM n = 19)</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Freeform 2029">
            <a:extLst>
              <a:ext uri="{FF2B5EF4-FFF2-40B4-BE49-F238E27FC236}">
                <a16:creationId xmlns:a16="http://schemas.microsoft.com/office/drawing/2014/main" id="{2039A348-3D0C-50B6-A9FB-608B6DEE46BC}"/>
              </a:ext>
            </a:extLst>
          </p:cNvPr>
          <p:cNvSpPr/>
          <p:nvPr/>
        </p:nvSpPr>
        <p:spPr>
          <a:xfrm>
            <a:off x="4659995" y="1898091"/>
            <a:ext cx="1990907" cy="548640"/>
          </a:xfrm>
          <a:custGeom>
            <a:avLst/>
            <a:gdLst>
              <a:gd name="connsiteX0" fmla="*/ 0 w 1510406"/>
              <a:gd name="connsiteY0" fmla="*/ 0 h 539056"/>
              <a:gd name="connsiteX1" fmla="*/ 1510407 w 1510406"/>
              <a:gd name="connsiteY1" fmla="*/ 0 h 539056"/>
              <a:gd name="connsiteX2" fmla="*/ 1510407 w 1510406"/>
              <a:gd name="connsiteY2" fmla="*/ 539057 h 539056"/>
              <a:gd name="connsiteX3" fmla="*/ 0 w 1510406"/>
              <a:gd name="connsiteY3" fmla="*/ 539057 h 539056"/>
            </a:gdLst>
            <a:ahLst/>
            <a:cxnLst>
              <a:cxn ang="0">
                <a:pos x="connsiteX0" y="connsiteY0"/>
              </a:cxn>
              <a:cxn ang="0">
                <a:pos x="connsiteX1" y="connsiteY1"/>
              </a:cxn>
              <a:cxn ang="0">
                <a:pos x="connsiteX2" y="connsiteY2"/>
              </a:cxn>
              <a:cxn ang="0">
                <a:pos x="connsiteX3" y="connsiteY3"/>
              </a:cxn>
            </a:cxnLst>
            <a:rect l="l" t="t" r="r" b="b"/>
            <a:pathLst>
              <a:path w="1510406" h="539056">
                <a:moveTo>
                  <a:pt x="0" y="0"/>
                </a:moveTo>
                <a:lnTo>
                  <a:pt x="1510407" y="0"/>
                </a:lnTo>
                <a:lnTo>
                  <a:pt x="1510407" y="539057"/>
                </a:lnTo>
                <a:lnTo>
                  <a:pt x="0" y="539057"/>
                </a:lnTo>
                <a:close/>
              </a:path>
            </a:pathLst>
          </a:custGeom>
          <a:solidFill>
            <a:srgbClr val="002985"/>
          </a:solidFill>
          <a:ln w="8432" cap="flat">
            <a:noFill/>
            <a:prstDash val="solid"/>
            <a:miter/>
          </a:ln>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T-</a:t>
            </a:r>
            <a:r>
              <a:rPr kumimoji="0" lang="en-US" sz="933" b="1" i="0" u="none" strike="noStrike" kern="0" cap="none" spc="0" normalizeH="0" baseline="0" noProof="0" dirty="0" err="1">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DXd</a:t>
            </a:r>
            <a:r>
              <a:rPr kumimoji="0" lang="en-US" sz="933" b="1" i="0" u="none" strike="noStrike" kern="100" cap="none" spc="0" normalizeH="0" baseline="30000" noProof="0" dirty="0" err="1">
                <a:ln>
                  <a:noFill/>
                </a:ln>
                <a:solidFill>
                  <a:srgbClr val="FFFFFF"/>
                </a:solidFill>
                <a:effectLst/>
                <a:uLnTx/>
                <a:uFillTx/>
                <a:latin typeface="Arial"/>
                <a:ea typeface="Helvetica Neue" panose="02000503000000020004" pitchFamily="2" charset="0"/>
                <a:cs typeface="Times New Roman" panose="02020603050405020304" pitchFamily="18" charset="0"/>
                <a:sym typeface="Arial"/>
              </a:rPr>
              <a:t>e</a:t>
            </a:r>
            <a:r>
              <a:rPr kumimoji="0" lang="en-US" sz="933" b="0" i="0" u="none" strike="noStrike" kern="100" cap="none" spc="0" normalizeH="0" baseline="30000" noProof="0" dirty="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(Total n = 406)</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(With BM n = 83)</a:t>
            </a:r>
          </a:p>
        </p:txBody>
      </p:sp>
      <p:sp>
        <p:nvSpPr>
          <p:cNvPr id="61" name="Freeform 2031">
            <a:extLst>
              <a:ext uri="{FF2B5EF4-FFF2-40B4-BE49-F238E27FC236}">
                <a16:creationId xmlns:a16="http://schemas.microsoft.com/office/drawing/2014/main" id="{6D779DFC-9F19-7B21-B9EA-FE6957DB6477}"/>
              </a:ext>
            </a:extLst>
          </p:cNvPr>
          <p:cNvSpPr/>
          <p:nvPr/>
        </p:nvSpPr>
        <p:spPr>
          <a:xfrm>
            <a:off x="4659997" y="3647760"/>
            <a:ext cx="1990905" cy="548640"/>
          </a:xfrm>
          <a:custGeom>
            <a:avLst/>
            <a:gdLst>
              <a:gd name="connsiteX0" fmla="*/ 0 w 1499437"/>
              <a:gd name="connsiteY0" fmla="*/ 0 h 517966"/>
              <a:gd name="connsiteX1" fmla="*/ 1499437 w 1499437"/>
              <a:gd name="connsiteY1" fmla="*/ 0 h 517966"/>
              <a:gd name="connsiteX2" fmla="*/ 1499437 w 1499437"/>
              <a:gd name="connsiteY2" fmla="*/ 517967 h 517966"/>
              <a:gd name="connsiteX3" fmla="*/ 0 w 1499437"/>
              <a:gd name="connsiteY3" fmla="*/ 517967 h 517966"/>
            </a:gdLst>
            <a:ahLst/>
            <a:cxnLst>
              <a:cxn ang="0">
                <a:pos x="connsiteX0" y="connsiteY0"/>
              </a:cxn>
              <a:cxn ang="0">
                <a:pos x="connsiteX1" y="connsiteY1"/>
              </a:cxn>
              <a:cxn ang="0">
                <a:pos x="connsiteX2" y="connsiteY2"/>
              </a:cxn>
              <a:cxn ang="0">
                <a:pos x="connsiteX3" y="connsiteY3"/>
              </a:cxn>
            </a:cxnLst>
            <a:rect l="l" t="t" r="r" b="b"/>
            <a:pathLst>
              <a:path w="1499437" h="517966">
                <a:moveTo>
                  <a:pt x="0" y="0"/>
                </a:moveTo>
                <a:lnTo>
                  <a:pt x="1499437" y="0"/>
                </a:lnTo>
                <a:lnTo>
                  <a:pt x="1499437" y="517967"/>
                </a:lnTo>
                <a:lnTo>
                  <a:pt x="0" y="517967"/>
                </a:lnTo>
                <a:close/>
              </a:path>
            </a:pathLst>
          </a:custGeom>
          <a:solidFill>
            <a:srgbClr val="002985"/>
          </a:solidFill>
          <a:ln w="8432" cap="flat">
            <a:noFill/>
            <a:prstDash val="solid"/>
            <a:miter/>
          </a:ln>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T-</a:t>
            </a:r>
            <a:r>
              <a:rPr kumimoji="0" lang="en-US" sz="933" b="1" i="0" u="none" strike="noStrike" kern="0" cap="none" spc="0" normalizeH="0" baseline="0" noProof="0" dirty="0" err="1">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DXd</a:t>
            </a:r>
            <a:r>
              <a:rPr kumimoji="0" lang="en-US" sz="933" b="1" i="0" u="none" strike="noStrike" kern="100" cap="none" spc="0" normalizeH="0" baseline="30000" noProof="0" dirty="0" err="1">
                <a:ln>
                  <a:noFill/>
                </a:ln>
                <a:solidFill>
                  <a:srgbClr val="FFFFFF"/>
                </a:solidFill>
                <a:effectLst/>
                <a:uLnTx/>
                <a:uFillTx/>
                <a:latin typeface="Arial"/>
                <a:ea typeface="Helvetica Neue" panose="02000503000000020004" pitchFamily="2" charset="0"/>
                <a:cs typeface="Times New Roman" panose="02020603050405020304" pitchFamily="18" charset="0"/>
                <a:sym typeface="Arial"/>
              </a:rPr>
              <a:t>e</a:t>
            </a:r>
            <a:r>
              <a:rPr kumimoji="0" lang="en-US" sz="933" b="0" i="0" u="none" strike="noStrike" kern="100" cap="none" spc="0" normalizeH="0" baseline="3000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(Total n = 261)</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Helvetica Neue" panose="02000503000000020004" pitchFamily="2" charset="0"/>
                <a:ea typeface="+mn-ea"/>
                <a:cs typeface="Arial"/>
                <a:sym typeface="Arial"/>
              </a:rPr>
              <a:t>(With BM n = 46)</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Freeform 2033">
            <a:extLst>
              <a:ext uri="{FF2B5EF4-FFF2-40B4-BE49-F238E27FC236}">
                <a16:creationId xmlns:a16="http://schemas.microsoft.com/office/drawing/2014/main" id="{3E5E50E2-C35D-02A9-F01D-3A24940FBDDD}"/>
              </a:ext>
            </a:extLst>
          </p:cNvPr>
          <p:cNvSpPr/>
          <p:nvPr/>
        </p:nvSpPr>
        <p:spPr>
          <a:xfrm>
            <a:off x="7168450" y="1331429"/>
            <a:ext cx="2502340" cy="943848"/>
          </a:xfrm>
          <a:custGeom>
            <a:avLst/>
            <a:gdLst>
              <a:gd name="connsiteX0" fmla="*/ 0 w 1575379"/>
              <a:gd name="connsiteY0" fmla="*/ 0 h 822504"/>
              <a:gd name="connsiteX1" fmla="*/ 1575380 w 1575379"/>
              <a:gd name="connsiteY1" fmla="*/ 0 h 822504"/>
              <a:gd name="connsiteX2" fmla="*/ 1575380 w 1575379"/>
              <a:gd name="connsiteY2" fmla="*/ 822504 h 822504"/>
              <a:gd name="connsiteX3" fmla="*/ 0 w 1575379"/>
              <a:gd name="connsiteY3" fmla="*/ 822504 h 822504"/>
            </a:gdLst>
            <a:ahLst/>
            <a:cxnLst>
              <a:cxn ang="0">
                <a:pos x="connsiteX0" y="connsiteY0"/>
              </a:cxn>
              <a:cxn ang="0">
                <a:pos x="connsiteX1" y="connsiteY1"/>
              </a:cxn>
              <a:cxn ang="0">
                <a:pos x="connsiteX2" y="connsiteY2"/>
              </a:cxn>
              <a:cxn ang="0">
                <a:pos x="connsiteX3" y="connsiteY3"/>
              </a:cxn>
            </a:cxnLst>
            <a:rect l="l" t="t" r="r" b="b"/>
            <a:pathLst>
              <a:path w="1575379" h="822504">
                <a:moveTo>
                  <a:pt x="0" y="0"/>
                </a:moveTo>
                <a:lnTo>
                  <a:pt x="1575380" y="0"/>
                </a:lnTo>
                <a:lnTo>
                  <a:pt x="1575380" y="822504"/>
                </a:lnTo>
                <a:lnTo>
                  <a:pt x="0" y="822504"/>
                </a:lnTo>
                <a:close/>
              </a:path>
            </a:pathLst>
          </a:custGeom>
          <a:solidFill>
            <a:srgbClr val="002985"/>
          </a:solidFill>
          <a:ln w="8432" cap="flat">
            <a:noFill/>
            <a:prstDash val="solid"/>
            <a:miter/>
          </a:ln>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mn-ea"/>
                <a:cs typeface="Arial"/>
                <a:sym typeface="Arial"/>
              </a:rPr>
              <a:t>T-DXd pool (N = 851)</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mn-ea"/>
                <a:cs typeface="Arial"/>
                <a:sym typeface="Arial"/>
              </a:rPr>
              <a:t>T-</a:t>
            </a:r>
            <a:r>
              <a:rPr kumimoji="0" lang="en-US" sz="1067" b="1" i="0" u="none" strike="noStrike" kern="0" cap="none" spc="0" normalizeH="0" baseline="0" noProof="0" dirty="0" err="1">
                <a:ln>
                  <a:noFill/>
                </a:ln>
                <a:solidFill>
                  <a:srgbClr val="FFFFFF"/>
                </a:solidFill>
                <a:effectLst/>
                <a:uLnTx/>
                <a:uFillTx/>
                <a:latin typeface="Arial"/>
                <a:ea typeface="+mn-ea"/>
                <a:cs typeface="Arial"/>
                <a:sym typeface="Arial"/>
              </a:rPr>
              <a:t>DXd</a:t>
            </a:r>
            <a:r>
              <a:rPr kumimoji="0" lang="en-US" sz="1067" b="1" i="0" u="none" strike="noStrike" kern="0" cap="none" spc="0" normalizeH="0" baseline="0" noProof="0" dirty="0">
                <a:ln>
                  <a:noFill/>
                </a:ln>
                <a:solidFill>
                  <a:srgbClr val="FFFFFF"/>
                </a:solidFill>
                <a:effectLst/>
                <a:uLnTx/>
                <a:uFillTx/>
                <a:latin typeface="Arial"/>
                <a:ea typeface="+mn-ea"/>
                <a:cs typeface="Arial"/>
                <a:sym typeface="Arial"/>
              </a:rPr>
              <a:t> BM pool (n = 148)</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srgbClr val="FFFFFF"/>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mn-ea"/>
                <a:cs typeface="Arial"/>
                <a:sym typeface="Arial"/>
              </a:rPr>
              <a:t>T-DXd non-BM pool (n = 703)</a:t>
            </a:r>
          </a:p>
        </p:txBody>
      </p:sp>
      <p:sp>
        <p:nvSpPr>
          <p:cNvPr id="63" name="Freeform 2035">
            <a:extLst>
              <a:ext uri="{FF2B5EF4-FFF2-40B4-BE49-F238E27FC236}">
                <a16:creationId xmlns:a16="http://schemas.microsoft.com/office/drawing/2014/main" id="{46805E6B-A66F-6FB7-8FDE-83798BC88788}"/>
              </a:ext>
            </a:extLst>
          </p:cNvPr>
          <p:cNvSpPr/>
          <p:nvPr/>
        </p:nvSpPr>
        <p:spPr>
          <a:xfrm>
            <a:off x="10121592" y="1879592"/>
            <a:ext cx="1963459" cy="2064797"/>
          </a:xfrm>
          <a:custGeom>
            <a:avLst/>
            <a:gdLst>
              <a:gd name="connsiteX0" fmla="*/ 0 w 2114569"/>
              <a:gd name="connsiteY0" fmla="*/ 0 h 1218993"/>
              <a:gd name="connsiteX1" fmla="*/ 2114570 w 2114569"/>
              <a:gd name="connsiteY1" fmla="*/ 0 h 1218993"/>
              <a:gd name="connsiteX2" fmla="*/ 2114570 w 2114569"/>
              <a:gd name="connsiteY2" fmla="*/ 1218993 h 1218993"/>
              <a:gd name="connsiteX3" fmla="*/ 0 w 2114569"/>
              <a:gd name="connsiteY3" fmla="*/ 1218993 h 1218993"/>
            </a:gdLst>
            <a:ahLst/>
            <a:cxnLst>
              <a:cxn ang="0">
                <a:pos x="connsiteX0" y="connsiteY0"/>
              </a:cxn>
              <a:cxn ang="0">
                <a:pos x="connsiteX1" y="connsiteY1"/>
              </a:cxn>
              <a:cxn ang="0">
                <a:pos x="connsiteX2" y="connsiteY2"/>
              </a:cxn>
              <a:cxn ang="0">
                <a:pos x="connsiteX3" y="connsiteY3"/>
              </a:cxn>
            </a:cxnLst>
            <a:rect l="l" t="t" r="r" b="b"/>
            <a:pathLst>
              <a:path w="2114569" h="1218993">
                <a:moveTo>
                  <a:pt x="0" y="0"/>
                </a:moveTo>
                <a:lnTo>
                  <a:pt x="2114570" y="0"/>
                </a:lnTo>
                <a:lnTo>
                  <a:pt x="2114570" y="1218993"/>
                </a:lnTo>
                <a:lnTo>
                  <a:pt x="0" y="1218993"/>
                </a:lnTo>
                <a:close/>
              </a:path>
            </a:pathLst>
          </a:custGeom>
          <a:solidFill>
            <a:srgbClr val="00B4ED">
              <a:alpha val="20000"/>
            </a:srgbClr>
          </a:solid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Endpoints:</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IC-ORR (CR+PR in brain) per BICR per RECIST v1.1</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IC-</a:t>
            </a:r>
            <a:r>
              <a:rPr kumimoji="0" lang="en-US" sz="1200" b="0" i="0" u="none" strike="noStrike" kern="0" cap="none" spc="0" normalizeH="0" baseline="0" noProof="0" dirty="0" err="1">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DoR</a:t>
            </a:r>
            <a:r>
              <a:rPr kumimoji="0" lang="en-US" sz="1200"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 per BICR</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CNS-P</a:t>
            </a:r>
            <a:r>
              <a:rPr kumimoji="0" lang="en-US" sz="1200"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FS per BICR</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56639D">
                    <a:lumMod val="10000"/>
                  </a:srgbClr>
                </a:solidFill>
                <a:effectLst/>
                <a:uLnTx/>
                <a:uFillTx/>
                <a:latin typeface="Arial"/>
                <a:ea typeface="Helvetica Neue" panose="02000503000000020004" pitchFamily="2" charset="0"/>
                <a:cs typeface="Helvetica Neue" panose="02000503000000020004" pitchFamily="2" charset="0"/>
                <a:sym typeface="Arial"/>
              </a:rPr>
              <a:t>Safety and tolerability</a:t>
            </a:r>
          </a:p>
        </p:txBody>
      </p:sp>
      <p:sp>
        <p:nvSpPr>
          <p:cNvPr id="64" name="Freeform 2037">
            <a:extLst>
              <a:ext uri="{FF2B5EF4-FFF2-40B4-BE49-F238E27FC236}">
                <a16:creationId xmlns:a16="http://schemas.microsoft.com/office/drawing/2014/main" id="{29C014B3-55CC-5384-2F4A-6C266B68FEB0}"/>
              </a:ext>
            </a:extLst>
          </p:cNvPr>
          <p:cNvSpPr>
            <a:spLocks noChangeAspect="1"/>
          </p:cNvSpPr>
          <p:nvPr/>
        </p:nvSpPr>
        <p:spPr>
          <a:xfrm>
            <a:off x="3821594" y="2390558"/>
            <a:ext cx="677175" cy="677175"/>
          </a:xfrm>
          <a:custGeom>
            <a:avLst/>
            <a:gdLst>
              <a:gd name="connsiteX0" fmla="*/ 597412 w 597412"/>
              <a:gd name="connsiteY0" fmla="*/ 298632 h 597264"/>
              <a:gd name="connsiteX1" fmla="*/ 298706 w 597412"/>
              <a:gd name="connsiteY1" fmla="*/ 597264 h 597264"/>
              <a:gd name="connsiteX2" fmla="*/ 0 w 597412"/>
              <a:gd name="connsiteY2" fmla="*/ 298632 h 597264"/>
              <a:gd name="connsiteX3" fmla="*/ 298706 w 597412"/>
              <a:gd name="connsiteY3" fmla="*/ 0 h 597264"/>
              <a:gd name="connsiteX4" fmla="*/ 597412 w 597412"/>
              <a:gd name="connsiteY4" fmla="*/ 298632 h 59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412" h="597264">
                <a:moveTo>
                  <a:pt x="597412" y="298632"/>
                </a:moveTo>
                <a:cubicBezTo>
                  <a:pt x="597412" y="463562"/>
                  <a:pt x="463677" y="597264"/>
                  <a:pt x="298706" y="597264"/>
                </a:cubicBezTo>
                <a:cubicBezTo>
                  <a:pt x="133735" y="597264"/>
                  <a:pt x="0" y="463562"/>
                  <a:pt x="0" y="298632"/>
                </a:cubicBezTo>
                <a:cubicBezTo>
                  <a:pt x="0" y="133702"/>
                  <a:pt x="133735" y="0"/>
                  <a:pt x="298706" y="0"/>
                </a:cubicBezTo>
                <a:cubicBezTo>
                  <a:pt x="463677" y="0"/>
                  <a:pt x="597412" y="133702"/>
                  <a:pt x="597412" y="298632"/>
                </a:cubicBezTo>
                <a:close/>
              </a:path>
            </a:pathLst>
          </a:custGeom>
          <a:solidFill>
            <a:srgbClr val="000000"/>
          </a:solidFill>
          <a:ln w="8432" cap="flat">
            <a:noFill/>
            <a:prstDash val="solid"/>
            <a:miter/>
          </a:ln>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R</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2:1</a:t>
            </a:r>
          </a:p>
        </p:txBody>
      </p:sp>
      <p:sp>
        <p:nvSpPr>
          <p:cNvPr id="65" name="Freeform 2025">
            <a:extLst>
              <a:ext uri="{FF2B5EF4-FFF2-40B4-BE49-F238E27FC236}">
                <a16:creationId xmlns:a16="http://schemas.microsoft.com/office/drawing/2014/main" id="{24D21361-2A36-483C-D326-47E39E56C27C}"/>
              </a:ext>
            </a:extLst>
          </p:cNvPr>
          <p:cNvSpPr/>
          <p:nvPr/>
        </p:nvSpPr>
        <p:spPr>
          <a:xfrm>
            <a:off x="115869" y="1008229"/>
            <a:ext cx="3652143" cy="940988"/>
          </a:xfrm>
          <a:custGeom>
            <a:avLst/>
            <a:gdLst>
              <a:gd name="connsiteX0" fmla="*/ 0 w 2642790"/>
              <a:gd name="connsiteY0" fmla="*/ 0 h 1510033"/>
              <a:gd name="connsiteX1" fmla="*/ 2642790 w 2642790"/>
              <a:gd name="connsiteY1" fmla="*/ 0 h 1510033"/>
              <a:gd name="connsiteX2" fmla="*/ 2642790 w 2642790"/>
              <a:gd name="connsiteY2" fmla="*/ 1510033 h 1510033"/>
              <a:gd name="connsiteX3" fmla="*/ 0 w 2642790"/>
              <a:gd name="connsiteY3" fmla="*/ 1510033 h 1510033"/>
            </a:gdLst>
            <a:ahLst/>
            <a:cxnLst>
              <a:cxn ang="0">
                <a:pos x="connsiteX0" y="connsiteY0"/>
              </a:cxn>
              <a:cxn ang="0">
                <a:pos x="connsiteX1" y="connsiteY1"/>
              </a:cxn>
              <a:cxn ang="0">
                <a:pos x="connsiteX2" y="connsiteY2"/>
              </a:cxn>
              <a:cxn ang="0">
                <a:pos x="connsiteX3" y="connsiteY3"/>
              </a:cxn>
            </a:cxnLst>
            <a:rect l="l" t="t" r="r" b="b"/>
            <a:pathLst>
              <a:path w="2642790" h="1510033">
                <a:moveTo>
                  <a:pt x="0" y="0"/>
                </a:moveTo>
                <a:lnTo>
                  <a:pt x="2642790" y="0"/>
                </a:lnTo>
                <a:lnTo>
                  <a:pt x="2642790" y="1510033"/>
                </a:lnTo>
                <a:lnTo>
                  <a:pt x="0" y="1510033"/>
                </a:lnTo>
                <a:close/>
              </a:path>
            </a:pathLst>
          </a:custGeom>
          <a:solidFill>
            <a:srgbClr val="00B4ED">
              <a:alpha val="20000"/>
            </a:srgbClr>
          </a:solid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002060"/>
                </a:solidFill>
                <a:effectLst/>
                <a:uLnTx/>
                <a:uFillTx/>
                <a:latin typeface="Arial"/>
                <a:ea typeface="Helvetica Neue" panose="02000503000000020004" pitchFamily="2" charset="0"/>
                <a:cs typeface="Helvetica Neue" panose="02000503000000020004" pitchFamily="2" charset="0"/>
                <a:sym typeface="Arial"/>
              </a:rPr>
              <a:t>DESTINY-Breast01 (N = 253)</a:t>
            </a:r>
            <a:r>
              <a:rPr kumimoji="0" lang="en-US" sz="1067" b="1" i="0" u="none" strike="noStrike" kern="0" cap="none" spc="0" normalizeH="0" baseline="30000" noProof="0" dirty="0" err="1">
                <a:ln>
                  <a:noFill/>
                </a:ln>
                <a:solidFill>
                  <a:srgbClr val="002060"/>
                </a:solidFill>
                <a:effectLst/>
                <a:uLnTx/>
                <a:uFillTx/>
                <a:latin typeface="Arial"/>
                <a:ea typeface="Helvetica Neue" panose="02000503000000020004" pitchFamily="2" charset="0"/>
                <a:cs typeface="Helvetica Neue" panose="02000503000000020004" pitchFamily="2" charset="0"/>
                <a:sym typeface="Arial"/>
              </a:rPr>
              <a:t>a,b</a:t>
            </a:r>
            <a:endParaRPr kumimoji="0" lang="en-US" sz="1067" b="1" i="0" u="none" strike="noStrike" kern="0" cap="none" spc="0" normalizeH="0" baseline="30000" noProof="0" dirty="0">
              <a:ln>
                <a:noFill/>
              </a:ln>
              <a:solidFill>
                <a:srgbClr val="002060"/>
              </a:solidFill>
              <a:effectLst/>
              <a:uLnTx/>
              <a:uFillTx/>
              <a:latin typeface="Arial"/>
              <a:ea typeface="Helvetica Neue" panose="02000503000000020004" pitchFamily="2" charset="0"/>
              <a:cs typeface="Helvetica Neue" panose="02000503000000020004" pitchFamily="2" charset="0"/>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Phase II study</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Patients previously treated with T-DM1</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Patients with asymptomatic and previously locally treated BM eligible</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933" b="0" i="0" u="none" strike="noStrike" kern="0" cap="none" spc="0" normalizeH="0" baseline="0" noProof="0" dirty="0">
                <a:ln>
                  <a:noFill/>
                </a:ln>
                <a:solidFill>
                  <a:srgbClr val="000000"/>
                </a:solidFill>
                <a:effectLst/>
                <a:uLnTx/>
                <a:uFillTx/>
                <a:latin typeface="Arial"/>
                <a:ea typeface="Helvetica Neue" panose="02000503000000020004" pitchFamily="2" charset="0"/>
                <a:cs typeface="Helvetica Neue" panose="02000503000000020004" pitchFamily="2" charset="0"/>
                <a:sym typeface="Arial"/>
              </a:rPr>
              <a:t>Prior BM therapy within 60 days prohibited</a:t>
            </a:r>
          </a:p>
        </p:txBody>
      </p:sp>
      <p:sp>
        <p:nvSpPr>
          <p:cNvPr id="66" name="TextBox 65">
            <a:extLst>
              <a:ext uri="{FF2B5EF4-FFF2-40B4-BE49-F238E27FC236}">
                <a16:creationId xmlns:a16="http://schemas.microsoft.com/office/drawing/2014/main" id="{EC788082-A4D7-40C0-670E-F80BE656838E}"/>
              </a:ext>
            </a:extLst>
          </p:cNvPr>
          <p:cNvSpPr txBox="1"/>
          <p:nvPr/>
        </p:nvSpPr>
        <p:spPr>
          <a:xfrm>
            <a:off x="4029915" y="3468689"/>
            <a:ext cx="433132"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solidFill>
                  <a:srgbClr val="FFFFFF"/>
                </a:solidFill>
                <a:effectLst/>
                <a:uLnTx/>
                <a:uFillTx/>
                <a:latin typeface="HelveticaNeueLTStd-Bd"/>
                <a:ea typeface="+mn-ea"/>
                <a:cs typeface="Arial"/>
                <a:sym typeface="HelveticaNeueLTStd-Bd"/>
                <a:rtl val="0"/>
              </a:rPr>
              <a:t>2:1</a:t>
            </a:r>
          </a:p>
        </p:txBody>
      </p:sp>
      <p:sp>
        <p:nvSpPr>
          <p:cNvPr id="68" name="TextBox 67">
            <a:extLst>
              <a:ext uri="{FF2B5EF4-FFF2-40B4-BE49-F238E27FC236}">
                <a16:creationId xmlns:a16="http://schemas.microsoft.com/office/drawing/2014/main" id="{0E75615D-1228-072B-76EB-822690FA6B21}"/>
              </a:ext>
            </a:extLst>
          </p:cNvPr>
          <p:cNvSpPr txBox="1"/>
          <p:nvPr/>
        </p:nvSpPr>
        <p:spPr>
          <a:xfrm>
            <a:off x="4666279" y="2601525"/>
            <a:ext cx="1984624" cy="953723"/>
          </a:xfrm>
          <a:prstGeom prst="rect">
            <a:avLst/>
          </a:prstGeom>
          <a:solidFill>
            <a:srgbClr val="6E6E6E"/>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TPC per label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Trastuzumab/Capecitabine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or</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Lapatinib/Capecitabine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(Total n = 202)</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(With BM n = 41)</a:t>
            </a:r>
          </a:p>
        </p:txBody>
      </p:sp>
      <p:sp>
        <p:nvSpPr>
          <p:cNvPr id="69" name="TextBox 68">
            <a:extLst>
              <a:ext uri="{FF2B5EF4-FFF2-40B4-BE49-F238E27FC236}">
                <a16:creationId xmlns:a16="http://schemas.microsoft.com/office/drawing/2014/main" id="{B61412D6-82D4-353F-0D8B-D3190CA251CD}"/>
              </a:ext>
            </a:extLst>
          </p:cNvPr>
          <p:cNvSpPr txBox="1"/>
          <p:nvPr/>
        </p:nvSpPr>
        <p:spPr>
          <a:xfrm>
            <a:off x="4649464" y="4317321"/>
            <a:ext cx="1984625" cy="523028"/>
          </a:xfrm>
          <a:prstGeom prst="rect">
            <a:avLst/>
          </a:prstGeom>
          <a:solidFill>
            <a:srgbClr val="6E6E6E"/>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T-DM1</a:t>
            </a:r>
            <a:r>
              <a:rPr kumimoji="0" lang="en-US" sz="933" b="1" i="0" u="none" strike="noStrike" kern="100" cap="none" spc="0" normalizeH="0" baseline="30000" noProof="0" dirty="0">
                <a:ln>
                  <a:noFill/>
                </a:ln>
                <a:solidFill>
                  <a:srgbClr val="FFFFFF"/>
                </a:solidFill>
                <a:effectLst/>
                <a:uLnTx/>
                <a:uFillTx/>
                <a:latin typeface="Arial"/>
                <a:ea typeface="Helvetica Neue" panose="02000503000000020004" pitchFamily="2" charset="0"/>
                <a:cs typeface="Times New Roman" panose="02020603050405020304" pitchFamily="18" charset="0"/>
                <a:sym typeface="Arial"/>
              </a:rPr>
              <a:t>f</a:t>
            </a:r>
            <a:endParaRPr kumimoji="0" lang="en-US" sz="933"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(Total n = 263)</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(With BM n = 42)</a:t>
            </a:r>
          </a:p>
        </p:txBody>
      </p:sp>
      <p:sp>
        <p:nvSpPr>
          <p:cNvPr id="70" name="TextBox 69">
            <a:extLst>
              <a:ext uri="{FF2B5EF4-FFF2-40B4-BE49-F238E27FC236}">
                <a16:creationId xmlns:a16="http://schemas.microsoft.com/office/drawing/2014/main" id="{097F67F3-C88D-2D6F-1B4F-28EA00EF9F7A}"/>
              </a:ext>
            </a:extLst>
          </p:cNvPr>
          <p:cNvSpPr txBox="1"/>
          <p:nvPr/>
        </p:nvSpPr>
        <p:spPr>
          <a:xfrm>
            <a:off x="7168669" y="3565128"/>
            <a:ext cx="2502120" cy="913392"/>
          </a:xfrm>
          <a:prstGeom prst="rect">
            <a:avLst/>
          </a:prstGeom>
          <a:solidFill>
            <a:srgbClr val="6E6E6E"/>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Comparator pool (N = 465)</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Comparator BM pool (n = 83)</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Helvetica Neue" panose="02000503000000020004" pitchFamily="2" charset="0"/>
                <a:cs typeface="Helvetica Neue" panose="02000503000000020004" pitchFamily="2" charset="0"/>
                <a:sym typeface="Arial"/>
              </a:rPr>
              <a:t>Comparator non-BM pool (n = 382)</a:t>
            </a:r>
          </a:p>
        </p:txBody>
      </p:sp>
      <p:sp>
        <p:nvSpPr>
          <p:cNvPr id="71" name="Freeform 2017">
            <a:extLst>
              <a:ext uri="{FF2B5EF4-FFF2-40B4-BE49-F238E27FC236}">
                <a16:creationId xmlns:a16="http://schemas.microsoft.com/office/drawing/2014/main" id="{7CC26E77-B99D-6E72-5CE1-87F56B0E41E7}"/>
              </a:ext>
            </a:extLst>
          </p:cNvPr>
          <p:cNvSpPr/>
          <p:nvPr/>
        </p:nvSpPr>
        <p:spPr>
          <a:xfrm>
            <a:off x="4524765" y="2090410"/>
            <a:ext cx="97880" cy="112479"/>
          </a:xfrm>
          <a:custGeom>
            <a:avLst/>
            <a:gdLst>
              <a:gd name="connsiteX0" fmla="*/ 0 w 73410"/>
              <a:gd name="connsiteY0" fmla="*/ 84359 h 84359"/>
              <a:gd name="connsiteX1" fmla="*/ 73411 w 73410"/>
              <a:gd name="connsiteY1" fmla="*/ 42180 h 84359"/>
              <a:gd name="connsiteX2" fmla="*/ 0 w 73410"/>
              <a:gd name="connsiteY2" fmla="*/ 0 h 84359"/>
            </a:gdLst>
            <a:ahLst/>
            <a:cxnLst>
              <a:cxn ang="0">
                <a:pos x="connsiteX0" y="connsiteY0"/>
              </a:cxn>
              <a:cxn ang="0">
                <a:pos x="connsiteX1" y="connsiteY1"/>
              </a:cxn>
              <a:cxn ang="0">
                <a:pos x="connsiteX2" y="connsiteY2"/>
              </a:cxn>
            </a:cxnLst>
            <a:rect l="l" t="t" r="r" b="b"/>
            <a:pathLst>
              <a:path w="73410" h="84359">
                <a:moveTo>
                  <a:pt x="0" y="84359"/>
                </a:moveTo>
                <a:lnTo>
                  <a:pt x="73411" y="42180"/>
                </a:lnTo>
                <a:lnTo>
                  <a:pt x="0" y="0"/>
                </a:lnTo>
                <a:close/>
              </a:path>
            </a:pathLst>
          </a:custGeom>
          <a:solidFill>
            <a:srgbClr val="000000"/>
          </a:solidFill>
          <a:ln w="8432"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Freeform 2018">
            <a:extLst>
              <a:ext uri="{FF2B5EF4-FFF2-40B4-BE49-F238E27FC236}">
                <a16:creationId xmlns:a16="http://schemas.microsoft.com/office/drawing/2014/main" id="{425826E3-F959-D811-53F1-3172DE6BA0F7}"/>
              </a:ext>
            </a:extLst>
          </p:cNvPr>
          <p:cNvSpPr/>
          <p:nvPr/>
        </p:nvSpPr>
        <p:spPr>
          <a:xfrm flipV="1">
            <a:off x="3778333" y="2652859"/>
            <a:ext cx="504561" cy="60959"/>
          </a:xfrm>
          <a:custGeom>
            <a:avLst/>
            <a:gdLst>
              <a:gd name="connsiteX0" fmla="*/ 0 w 348490"/>
              <a:gd name="connsiteY0" fmla="*/ 0 h 8435"/>
              <a:gd name="connsiteX1" fmla="*/ 348491 w 348490"/>
              <a:gd name="connsiteY1" fmla="*/ 0 h 8435"/>
            </a:gdLst>
            <a:ahLst/>
            <a:cxnLst>
              <a:cxn ang="0">
                <a:pos x="connsiteX0" y="connsiteY0"/>
              </a:cxn>
              <a:cxn ang="0">
                <a:pos x="connsiteX1" y="connsiteY1"/>
              </a:cxn>
            </a:cxnLst>
            <a:rect l="l" t="t" r="r" b="b"/>
            <a:pathLst>
              <a:path w="348490" h="8435">
                <a:moveTo>
                  <a:pt x="0" y="0"/>
                </a:moveTo>
                <a:lnTo>
                  <a:pt x="348491" y="0"/>
                </a:lnTo>
              </a:path>
            </a:pathLst>
          </a:custGeom>
          <a:ln w="8432" cap="flat">
            <a:solidFill>
              <a:srgbClr val="00000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Freeform 2037">
            <a:extLst>
              <a:ext uri="{FF2B5EF4-FFF2-40B4-BE49-F238E27FC236}">
                <a16:creationId xmlns:a16="http://schemas.microsoft.com/office/drawing/2014/main" id="{FC61913D-CFD0-E0D8-1313-21721CC512A7}"/>
              </a:ext>
            </a:extLst>
          </p:cNvPr>
          <p:cNvSpPr>
            <a:spLocks noChangeAspect="1"/>
          </p:cNvSpPr>
          <p:nvPr/>
        </p:nvSpPr>
        <p:spPr>
          <a:xfrm>
            <a:off x="3843027" y="3886495"/>
            <a:ext cx="677175" cy="677175"/>
          </a:xfrm>
          <a:custGeom>
            <a:avLst/>
            <a:gdLst>
              <a:gd name="connsiteX0" fmla="*/ 597412 w 597412"/>
              <a:gd name="connsiteY0" fmla="*/ 298632 h 597264"/>
              <a:gd name="connsiteX1" fmla="*/ 298706 w 597412"/>
              <a:gd name="connsiteY1" fmla="*/ 597264 h 597264"/>
              <a:gd name="connsiteX2" fmla="*/ 0 w 597412"/>
              <a:gd name="connsiteY2" fmla="*/ 298632 h 597264"/>
              <a:gd name="connsiteX3" fmla="*/ 298706 w 597412"/>
              <a:gd name="connsiteY3" fmla="*/ 0 h 597264"/>
              <a:gd name="connsiteX4" fmla="*/ 597412 w 597412"/>
              <a:gd name="connsiteY4" fmla="*/ 298632 h 59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412" h="597264">
                <a:moveTo>
                  <a:pt x="597412" y="298632"/>
                </a:moveTo>
                <a:cubicBezTo>
                  <a:pt x="597412" y="463562"/>
                  <a:pt x="463677" y="597264"/>
                  <a:pt x="298706" y="597264"/>
                </a:cubicBezTo>
                <a:cubicBezTo>
                  <a:pt x="133735" y="597264"/>
                  <a:pt x="0" y="463562"/>
                  <a:pt x="0" y="298632"/>
                </a:cubicBezTo>
                <a:cubicBezTo>
                  <a:pt x="0" y="133702"/>
                  <a:pt x="133735" y="0"/>
                  <a:pt x="298706" y="0"/>
                </a:cubicBezTo>
                <a:cubicBezTo>
                  <a:pt x="463677" y="0"/>
                  <a:pt x="597412" y="133702"/>
                  <a:pt x="597412" y="298632"/>
                </a:cubicBezTo>
                <a:close/>
              </a:path>
            </a:pathLst>
          </a:custGeom>
          <a:solidFill>
            <a:srgbClr val="000000"/>
          </a:solidFill>
          <a:ln w="8432" cap="flat">
            <a:noFill/>
            <a:prstDash val="solid"/>
            <a:miter/>
          </a:ln>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R</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1:1</a:t>
            </a:r>
          </a:p>
        </p:txBody>
      </p:sp>
      <p:cxnSp>
        <p:nvCxnSpPr>
          <p:cNvPr id="75" name="Straight Arrow Connector 74">
            <a:extLst>
              <a:ext uri="{FF2B5EF4-FFF2-40B4-BE49-F238E27FC236}">
                <a16:creationId xmlns:a16="http://schemas.microsoft.com/office/drawing/2014/main" id="{4A3D69CA-9705-39C1-150A-764698F8791B}"/>
              </a:ext>
            </a:extLst>
          </p:cNvPr>
          <p:cNvCxnSpPr/>
          <p:nvPr/>
        </p:nvCxnSpPr>
        <p:spPr>
          <a:xfrm>
            <a:off x="3757689" y="1445587"/>
            <a:ext cx="9228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6BDCB33-3ECA-D4B8-9355-9A8F8E88E254}"/>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65859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Sharma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205660" y="1736812"/>
          <a:ext cx="9714876" cy="2916324"/>
        </p:xfrm>
        <a:graphic>
          <a:graphicData uri="http://schemas.openxmlformats.org/drawingml/2006/table">
            <a:tbl>
              <a:tblPr firstRow="1" bandRow="1">
                <a:tableStyleId>{F2DE63D5-997A-4646-A377-4702673A728D}</a:tableStyleId>
              </a:tblPr>
              <a:tblGrid>
                <a:gridCol w="2874116">
                  <a:extLst>
                    <a:ext uri="{9D8B030D-6E8A-4147-A177-3AD203B41FA5}">
                      <a16:colId xmlns:a16="http://schemas.microsoft.com/office/drawing/2014/main" val="20000"/>
                    </a:ext>
                  </a:extLst>
                </a:gridCol>
                <a:gridCol w="6840760">
                  <a:extLst>
                    <a:ext uri="{9D8B030D-6E8A-4147-A177-3AD203B41FA5}">
                      <a16:colId xmlns:a16="http://schemas.microsoft.com/office/drawing/2014/main" val="3833924404"/>
                    </a:ext>
                  </a:extLst>
                </a:gridCol>
              </a:tblGrid>
              <a:tr h="97210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Genzyme Corporation, Gilead Sciences Inc, GSK, Merck, Novartis,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7210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Gilead Sciences Inc, Merck,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9380815"/>
                  </a:ext>
                </a:extLst>
              </a:tr>
              <a:tr h="97210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Options/Stock ― Public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Janssen Biotech Inc, Johnson &amp; Johnson Pharmaceuticals,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5820122"/>
                  </a:ext>
                </a:extLst>
              </a:tr>
            </a:tbl>
          </a:graphicData>
        </a:graphic>
      </p:graphicFrame>
    </p:spTree>
    <p:custDataLst>
      <p:tags r:id="rId1"/>
    </p:custDataLst>
    <p:extLst>
      <p:ext uri="{BB962C8B-B14F-4D97-AF65-F5344CB8AC3E}">
        <p14:creationId xmlns:p14="http://schemas.microsoft.com/office/powerpoint/2010/main" val="2610407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5A37-27DA-4761-46DB-93B5353FA5BD}"/>
              </a:ext>
            </a:extLst>
          </p:cNvPr>
          <p:cNvSpPr>
            <a:spLocks noGrp="1"/>
          </p:cNvSpPr>
          <p:nvPr>
            <p:ph type="title"/>
          </p:nvPr>
        </p:nvSpPr>
        <p:spPr/>
        <p:txBody>
          <a:bodyPr/>
          <a:lstStyle/>
          <a:p>
            <a:r>
              <a:rPr lang="en-US" sz="4000" dirty="0">
                <a:solidFill>
                  <a:srgbClr val="002060"/>
                </a:solidFill>
              </a:rPr>
              <a:t>Small studies of T-DXd in patients with HER2+ progressive brain metastases</a:t>
            </a:r>
          </a:p>
        </p:txBody>
      </p:sp>
      <p:sp>
        <p:nvSpPr>
          <p:cNvPr id="7" name="TextBox 6">
            <a:extLst>
              <a:ext uri="{FF2B5EF4-FFF2-40B4-BE49-F238E27FC236}">
                <a16:creationId xmlns:a16="http://schemas.microsoft.com/office/drawing/2014/main" id="{083A45F3-2F24-910C-4A34-D9E73C82AC67}"/>
              </a:ext>
            </a:extLst>
          </p:cNvPr>
          <p:cNvSpPr txBox="1"/>
          <p:nvPr/>
        </p:nvSpPr>
        <p:spPr>
          <a:xfrm>
            <a:off x="8699578" y="6211669"/>
            <a:ext cx="480965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ＭＳ Ｐゴシック"/>
                <a:cs typeface="Arial"/>
              </a:rPr>
              <a:t>Bartsch R, et al. Nat Med. 28:1840.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000000"/>
                </a:solidFill>
                <a:effectLst/>
                <a:uLnTx/>
                <a:uFillTx/>
                <a:latin typeface="Arial"/>
                <a:ea typeface="ＭＳ Ｐゴシック"/>
                <a:cs typeface="Arial"/>
              </a:rPr>
              <a:t>Kabraji</a:t>
            </a:r>
            <a:r>
              <a:rPr kumimoji="0" lang="fr-FR" sz="1200" b="0" i="0" u="none" strike="noStrike" kern="1200" cap="none" spc="0" normalizeH="0" baseline="0" noProof="0" dirty="0">
                <a:ln>
                  <a:noFill/>
                </a:ln>
                <a:solidFill>
                  <a:srgbClr val="000000"/>
                </a:solidFill>
                <a:effectLst/>
                <a:uLnTx/>
                <a:uFillTx/>
                <a:latin typeface="Arial"/>
                <a:ea typeface="ＭＳ Ｐゴシック"/>
                <a:cs typeface="Arial"/>
              </a:rPr>
              <a:t> S, et al. Clin Cancer </a:t>
            </a:r>
            <a:r>
              <a:rPr kumimoji="0" lang="fr-FR" sz="1200" b="0" i="0" u="none" strike="noStrike" kern="1200" cap="none" spc="0" normalizeH="0" baseline="0" noProof="0" dirty="0" err="1">
                <a:ln>
                  <a:noFill/>
                </a:ln>
                <a:solidFill>
                  <a:srgbClr val="000000"/>
                </a:solidFill>
                <a:effectLst/>
                <a:uLnTx/>
                <a:uFillTx/>
                <a:latin typeface="Arial"/>
                <a:ea typeface="ＭＳ Ｐゴシック"/>
                <a:cs typeface="Arial"/>
              </a:rPr>
              <a:t>Res</a:t>
            </a:r>
            <a:r>
              <a:rPr kumimoji="0" lang="fr-FR" sz="1200" b="0" i="0" u="none" strike="noStrike" kern="1200" cap="none" spc="0" normalizeH="0" baseline="0" noProof="0" dirty="0">
                <a:ln>
                  <a:noFill/>
                </a:ln>
                <a:solidFill>
                  <a:srgbClr val="000000"/>
                </a:solidFill>
                <a:effectLst/>
                <a:uLnTx/>
                <a:uFillTx/>
                <a:latin typeface="Arial"/>
                <a:ea typeface="ＭＳ Ｐゴシック"/>
                <a:cs typeface="Arial"/>
              </a:rPr>
              <a:t>. 29:174.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a:rPr>
              <a:t>Pérez-García et al. Neuro-Oncology 25:157. 2023</a:t>
            </a:r>
          </a:p>
        </p:txBody>
      </p:sp>
      <p:pic>
        <p:nvPicPr>
          <p:cNvPr id="9" name="Picture 8">
            <a:extLst>
              <a:ext uri="{FF2B5EF4-FFF2-40B4-BE49-F238E27FC236}">
                <a16:creationId xmlns:a16="http://schemas.microsoft.com/office/drawing/2014/main" id="{E292815D-2BAD-8DE5-0F3F-666B9414A275}"/>
              </a:ext>
            </a:extLst>
          </p:cNvPr>
          <p:cNvPicPr>
            <a:picLocks noChangeAspect="1"/>
          </p:cNvPicPr>
          <p:nvPr/>
        </p:nvPicPr>
        <p:blipFill>
          <a:blip r:embed="rId2"/>
          <a:stretch>
            <a:fillRect/>
          </a:stretch>
        </p:blipFill>
        <p:spPr>
          <a:xfrm>
            <a:off x="165081" y="2209659"/>
            <a:ext cx="3306755" cy="2308633"/>
          </a:xfrm>
          <a:prstGeom prst="rect">
            <a:avLst/>
          </a:prstGeom>
        </p:spPr>
      </p:pic>
      <p:sp>
        <p:nvSpPr>
          <p:cNvPr id="15" name="TextBox 14">
            <a:extLst>
              <a:ext uri="{FF2B5EF4-FFF2-40B4-BE49-F238E27FC236}">
                <a16:creationId xmlns:a16="http://schemas.microsoft.com/office/drawing/2014/main" id="{8AD5D515-3C76-8172-2FB5-E06C67551067}"/>
              </a:ext>
            </a:extLst>
          </p:cNvPr>
          <p:cNvSpPr txBox="1"/>
          <p:nvPr/>
        </p:nvSpPr>
        <p:spPr>
          <a:xfrm>
            <a:off x="8581956" y="2024993"/>
            <a:ext cx="25833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DEBBRAH trial</a:t>
            </a:r>
          </a:p>
        </p:txBody>
      </p:sp>
      <p:pic>
        <p:nvPicPr>
          <p:cNvPr id="17" name="Picture 16">
            <a:extLst>
              <a:ext uri="{FF2B5EF4-FFF2-40B4-BE49-F238E27FC236}">
                <a16:creationId xmlns:a16="http://schemas.microsoft.com/office/drawing/2014/main" id="{88BF67C6-8D08-FB45-5AA4-BEAD09689433}"/>
              </a:ext>
            </a:extLst>
          </p:cNvPr>
          <p:cNvPicPr>
            <a:picLocks noChangeAspect="1"/>
          </p:cNvPicPr>
          <p:nvPr/>
        </p:nvPicPr>
        <p:blipFill>
          <a:blip r:embed="rId3"/>
          <a:stretch>
            <a:fillRect/>
          </a:stretch>
        </p:blipFill>
        <p:spPr>
          <a:xfrm>
            <a:off x="7444508" y="2352675"/>
            <a:ext cx="4654841" cy="2152650"/>
          </a:xfrm>
          <a:prstGeom prst="rect">
            <a:avLst/>
          </a:prstGeom>
        </p:spPr>
      </p:pic>
      <p:sp>
        <p:nvSpPr>
          <p:cNvPr id="18" name="TextBox 17">
            <a:extLst>
              <a:ext uri="{FF2B5EF4-FFF2-40B4-BE49-F238E27FC236}">
                <a16:creationId xmlns:a16="http://schemas.microsoft.com/office/drawing/2014/main" id="{E238D073-6913-4059-0FB9-B5B61EB74447}"/>
              </a:ext>
            </a:extLst>
          </p:cNvPr>
          <p:cNvSpPr txBox="1"/>
          <p:nvPr/>
        </p:nvSpPr>
        <p:spPr>
          <a:xfrm>
            <a:off x="683491" y="4756728"/>
            <a:ext cx="23775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Intracranial RR: 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	n=15</a:t>
            </a:r>
          </a:p>
        </p:txBody>
      </p:sp>
      <p:sp>
        <p:nvSpPr>
          <p:cNvPr id="19" name="TextBox 18">
            <a:extLst>
              <a:ext uri="{FF2B5EF4-FFF2-40B4-BE49-F238E27FC236}">
                <a16:creationId xmlns:a16="http://schemas.microsoft.com/office/drawing/2014/main" id="{55AD71E0-FE71-700D-2008-0AE37CB51105}"/>
              </a:ext>
            </a:extLst>
          </p:cNvPr>
          <p:cNvSpPr txBox="1"/>
          <p:nvPr/>
        </p:nvSpPr>
        <p:spPr>
          <a:xfrm>
            <a:off x="4475024" y="4761346"/>
            <a:ext cx="23775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Intracranial RR: 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	n=15</a:t>
            </a:r>
          </a:p>
        </p:txBody>
      </p:sp>
      <p:pic>
        <p:nvPicPr>
          <p:cNvPr id="21" name="Picture 20">
            <a:extLst>
              <a:ext uri="{FF2B5EF4-FFF2-40B4-BE49-F238E27FC236}">
                <a16:creationId xmlns:a16="http://schemas.microsoft.com/office/drawing/2014/main" id="{177FE632-4CF5-200C-02AF-C69BB7EBC80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973804" y="2357437"/>
            <a:ext cx="3209925" cy="2143125"/>
          </a:xfrm>
          <a:prstGeom prst="rect">
            <a:avLst/>
          </a:prstGeom>
        </p:spPr>
      </p:pic>
      <p:sp>
        <p:nvSpPr>
          <p:cNvPr id="22" name="TextBox 21">
            <a:extLst>
              <a:ext uri="{FF2B5EF4-FFF2-40B4-BE49-F238E27FC236}">
                <a16:creationId xmlns:a16="http://schemas.microsoft.com/office/drawing/2014/main" id="{F085ED2D-44AA-BAF6-85AA-D1C05446A792}"/>
              </a:ext>
            </a:extLst>
          </p:cNvPr>
          <p:cNvSpPr txBox="1"/>
          <p:nvPr/>
        </p:nvSpPr>
        <p:spPr>
          <a:xfrm>
            <a:off x="4388672" y="1996328"/>
            <a:ext cx="2583302" cy="64633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DFCI/MDACC/Duke case series</a:t>
            </a:r>
          </a:p>
        </p:txBody>
      </p:sp>
      <p:sp>
        <p:nvSpPr>
          <p:cNvPr id="23" name="TextBox 22">
            <a:extLst>
              <a:ext uri="{FF2B5EF4-FFF2-40B4-BE49-F238E27FC236}">
                <a16:creationId xmlns:a16="http://schemas.microsoft.com/office/drawing/2014/main" id="{53B4356E-AB86-820A-9271-447D3E8A616E}"/>
              </a:ext>
            </a:extLst>
          </p:cNvPr>
          <p:cNvSpPr txBox="1"/>
          <p:nvPr/>
        </p:nvSpPr>
        <p:spPr>
          <a:xfrm>
            <a:off x="843708" y="2010681"/>
            <a:ext cx="2583302"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TUXEDO-1</a:t>
            </a:r>
          </a:p>
        </p:txBody>
      </p:sp>
      <p:sp>
        <p:nvSpPr>
          <p:cNvPr id="24" name="TextBox 23">
            <a:extLst>
              <a:ext uri="{FF2B5EF4-FFF2-40B4-BE49-F238E27FC236}">
                <a16:creationId xmlns:a16="http://schemas.microsoft.com/office/drawing/2014/main" id="{F3B1E173-CE62-56B2-172A-D8A32C1C4D45}"/>
              </a:ext>
            </a:extLst>
          </p:cNvPr>
          <p:cNvSpPr txBox="1"/>
          <p:nvPr/>
        </p:nvSpPr>
        <p:spPr>
          <a:xfrm>
            <a:off x="7587910" y="4777948"/>
            <a:ext cx="4464684"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Intracranial RR: 50% (untreated/asymptomatic)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Intracranial RR: 44% (progressing)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		n=4/9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	</a:t>
            </a:r>
          </a:p>
        </p:txBody>
      </p:sp>
      <p:sp>
        <p:nvSpPr>
          <p:cNvPr id="3" name="TextBox 2">
            <a:extLst>
              <a:ext uri="{FF2B5EF4-FFF2-40B4-BE49-F238E27FC236}">
                <a16:creationId xmlns:a16="http://schemas.microsoft.com/office/drawing/2014/main" id="{A5B90328-15E9-C46A-8BC8-7AEDE8178279}"/>
              </a:ext>
            </a:extLst>
          </p:cNvPr>
          <p:cNvSpPr txBox="1"/>
          <p:nvPr/>
        </p:nvSpPr>
        <p:spPr>
          <a:xfrm>
            <a:off x="421759"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672881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609600" y="103187"/>
            <a:ext cx="10972800" cy="1143000"/>
          </a:xfrm>
        </p:spPr>
        <p:txBody>
          <a:bodyPr/>
          <a:lstStyle/>
          <a:p>
            <a:r>
              <a:rPr lang="en-US" sz="3600" dirty="0">
                <a:solidFill>
                  <a:schemeClr val="accent2"/>
                </a:solidFill>
              </a:rPr>
              <a:t>T-</a:t>
            </a:r>
            <a:r>
              <a:rPr lang="en-US" sz="3600" dirty="0" err="1">
                <a:solidFill>
                  <a:schemeClr val="accent2"/>
                </a:solidFill>
              </a:rPr>
              <a:t>DXd</a:t>
            </a:r>
            <a:r>
              <a:rPr lang="en-US" sz="3600" dirty="0">
                <a:solidFill>
                  <a:schemeClr val="accent2"/>
                </a:solidFill>
              </a:rPr>
              <a:t> CNS Studies Conclusions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210220"/>
            <a:ext cx="10972800" cy="4525963"/>
          </a:xfrm>
        </p:spPr>
        <p:txBody>
          <a:bodyPr/>
          <a:lstStyle/>
          <a:p>
            <a:r>
              <a:rPr lang="en-US" sz="2800" dirty="0"/>
              <a:t>Pooled analysis of DB-01,-02,-03 show strong evidence of activity of T-</a:t>
            </a:r>
            <a:r>
              <a:rPr lang="en-US" sz="2800" dirty="0" err="1"/>
              <a:t>DXd</a:t>
            </a:r>
            <a:r>
              <a:rPr lang="en-US" sz="2800" dirty="0"/>
              <a:t> in patients with both stable and active brain </a:t>
            </a:r>
            <a:r>
              <a:rPr lang="en-US" sz="2800" dirty="0" err="1"/>
              <a:t>mets</a:t>
            </a:r>
            <a:endParaRPr lang="en-US" sz="2800" dirty="0"/>
          </a:p>
          <a:p>
            <a:pPr lvl="1"/>
            <a:r>
              <a:rPr lang="en-US" sz="2400" dirty="0"/>
              <a:t>Most pts had previously untreated and asymptomatic brain </a:t>
            </a:r>
            <a:r>
              <a:rPr lang="en-US" sz="2400" dirty="0" err="1"/>
              <a:t>mets</a:t>
            </a:r>
            <a:endParaRPr lang="en-US" sz="2800" dirty="0"/>
          </a:p>
          <a:p>
            <a:r>
              <a:rPr lang="en-US" sz="2800" dirty="0"/>
              <a:t>Several additional studies (all small) of T-DXd also demonstrate intracranial activity of T-DXd in patients with progressive brain </a:t>
            </a:r>
            <a:r>
              <a:rPr lang="en-US" sz="2800" dirty="0" err="1"/>
              <a:t>mets</a:t>
            </a:r>
            <a:endParaRPr lang="en-US" sz="2800" dirty="0"/>
          </a:p>
          <a:p>
            <a:r>
              <a:rPr lang="en-US" sz="2800" dirty="0"/>
              <a:t>Together, these studies provide compelling evidence of intracranial activity of T-</a:t>
            </a:r>
            <a:r>
              <a:rPr lang="en-US" sz="2800" dirty="0" err="1"/>
              <a:t>DXd</a:t>
            </a:r>
            <a:endParaRPr lang="en-US" sz="2800" dirty="0"/>
          </a:p>
        </p:txBody>
      </p:sp>
      <p:sp>
        <p:nvSpPr>
          <p:cNvPr id="4" name="TextBox 3">
            <a:extLst>
              <a:ext uri="{FF2B5EF4-FFF2-40B4-BE49-F238E27FC236}">
                <a16:creationId xmlns:a16="http://schemas.microsoft.com/office/drawing/2014/main" id="{6C92C3D5-3ED7-56BB-DDD6-0AE6C52C0E82}"/>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3347671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1595" y="1057268"/>
            <a:ext cx="7180616" cy="328935"/>
          </a:xfrm>
          <a:prstGeom prst="rect">
            <a:avLst/>
          </a:prstGeom>
          <a:noFill/>
          <a:ln>
            <a:noFill/>
          </a:ln>
        </p:spPr>
        <p:txBody>
          <a:bodyPr wrap="square" lIns="51428" tIns="25717" rIns="51428" bIns="2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charset="0"/>
                <a:cs typeface="Arial"/>
              </a:rPr>
              <a:t>Current Approach for Metastatic HER2+ Breast Cancer</a:t>
            </a:r>
          </a:p>
        </p:txBody>
      </p:sp>
      <p:sp>
        <p:nvSpPr>
          <p:cNvPr id="36" name="Rectangle 35">
            <a:extLst>
              <a:ext uri="{FF2B5EF4-FFF2-40B4-BE49-F238E27FC236}">
                <a16:creationId xmlns:a16="http://schemas.microsoft.com/office/drawing/2014/main" id="{F16DA092-481B-1847-83FC-89358D1298D8}"/>
              </a:ext>
            </a:extLst>
          </p:cNvPr>
          <p:cNvSpPr/>
          <p:nvPr/>
        </p:nvSpPr>
        <p:spPr>
          <a:xfrm>
            <a:off x="2438400" y="1434825"/>
            <a:ext cx="8352115" cy="479865"/>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Taxane + trastuzumab + pertuzumab</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23" name="Rettangolo arrotondato 46">
            <a:extLst>
              <a:ext uri="{FF2B5EF4-FFF2-40B4-BE49-F238E27FC236}">
                <a16:creationId xmlns:a16="http://schemas.microsoft.com/office/drawing/2014/main" id="{6262080B-8CAB-C645-AFEC-FABCAA28EDDF}"/>
              </a:ext>
            </a:extLst>
          </p:cNvPr>
          <p:cNvSpPr>
            <a:spLocks noChangeArrowheads="1"/>
          </p:cNvSpPr>
          <p:nvPr/>
        </p:nvSpPr>
        <p:spPr bwMode="auto">
          <a:xfrm>
            <a:off x="53554" y="1434825"/>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1</a:t>
            </a:r>
            <a:r>
              <a:rPr kumimoji="0" lang="en-US" sz="1800" b="0" i="0" u="none" strike="noStrike" kern="1200" cap="none" spc="0" normalizeH="0" baseline="30000" noProof="0" dirty="0">
                <a:ln>
                  <a:noFill/>
                </a:ln>
                <a:solidFill>
                  <a:prstClr val="white"/>
                </a:solidFill>
                <a:effectLst/>
                <a:uLnTx/>
                <a:uFillTx/>
                <a:latin typeface="Calibri"/>
                <a:ea typeface="ＭＳ Ｐゴシック"/>
                <a:cs typeface="Arial"/>
              </a:rPr>
              <a:t>st</a:t>
            </a: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 Line</a:t>
            </a:r>
          </a:p>
        </p:txBody>
      </p:sp>
      <p:sp>
        <p:nvSpPr>
          <p:cNvPr id="44" name="Rectangle 43">
            <a:extLst>
              <a:ext uri="{FF2B5EF4-FFF2-40B4-BE49-F238E27FC236}">
                <a16:creationId xmlns:a16="http://schemas.microsoft.com/office/drawing/2014/main" id="{666EAC2E-D24A-2B48-93EE-BD81A53A344A}"/>
              </a:ext>
            </a:extLst>
          </p:cNvPr>
          <p:cNvSpPr/>
          <p:nvPr/>
        </p:nvSpPr>
        <p:spPr>
          <a:xfrm>
            <a:off x="2849284" y="2852928"/>
            <a:ext cx="2941915" cy="558733"/>
          </a:xfrm>
          <a:prstGeom prst="rect">
            <a:avLst/>
          </a:prstGeom>
          <a:solidFill>
            <a:schemeClr val="bg2"/>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Trastuzumab deruxtecan</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24" name="Rettangolo arrotondato 46">
            <a:extLst>
              <a:ext uri="{FF2B5EF4-FFF2-40B4-BE49-F238E27FC236}">
                <a16:creationId xmlns:a16="http://schemas.microsoft.com/office/drawing/2014/main" id="{F7C611B3-0645-4D9A-AC2A-6BA4521BCB79}"/>
              </a:ext>
            </a:extLst>
          </p:cNvPr>
          <p:cNvSpPr>
            <a:spLocks noChangeArrowheads="1"/>
          </p:cNvSpPr>
          <p:nvPr/>
        </p:nvSpPr>
        <p:spPr bwMode="auto">
          <a:xfrm>
            <a:off x="2438400" y="2264157"/>
            <a:ext cx="3780101" cy="341883"/>
          </a:xfrm>
          <a:prstGeom prst="roundRect">
            <a:avLst>
              <a:gd name="adj" fmla="val 16667"/>
            </a:avLst>
          </a:prstGeom>
          <a:solidFill>
            <a:schemeClr val="tx2">
              <a:lumMod val="85000"/>
              <a:lumOff val="15000"/>
            </a:schemeClr>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No or stable CNS disease</a:t>
            </a:r>
          </a:p>
        </p:txBody>
      </p:sp>
      <p:sp>
        <p:nvSpPr>
          <p:cNvPr id="25" name="Rettangolo arrotondato 46">
            <a:extLst>
              <a:ext uri="{FF2B5EF4-FFF2-40B4-BE49-F238E27FC236}">
                <a16:creationId xmlns:a16="http://schemas.microsoft.com/office/drawing/2014/main" id="{5DC15371-158E-4270-8FDA-1E002B2869B2}"/>
              </a:ext>
            </a:extLst>
          </p:cNvPr>
          <p:cNvSpPr>
            <a:spLocks noChangeArrowheads="1"/>
          </p:cNvSpPr>
          <p:nvPr/>
        </p:nvSpPr>
        <p:spPr bwMode="auto">
          <a:xfrm>
            <a:off x="6400800" y="2125381"/>
            <a:ext cx="2266543" cy="480659"/>
          </a:xfrm>
          <a:prstGeom prst="roundRect">
            <a:avLst>
              <a:gd name="adj" fmla="val 16667"/>
            </a:avLst>
          </a:prstGeom>
          <a:solidFill>
            <a:schemeClr val="tx2">
              <a:lumMod val="85000"/>
              <a:lumOff val="15000"/>
            </a:schemeClr>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Active CNS </a:t>
            </a:r>
          </a:p>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CNS dominant disease</a:t>
            </a:r>
          </a:p>
        </p:txBody>
      </p:sp>
      <p:sp>
        <p:nvSpPr>
          <p:cNvPr id="20" name="Rectangle 19">
            <a:extLst>
              <a:ext uri="{FF2B5EF4-FFF2-40B4-BE49-F238E27FC236}">
                <a16:creationId xmlns:a16="http://schemas.microsoft.com/office/drawing/2014/main" id="{F02DFBB7-1451-044F-8025-FD152619048B}"/>
              </a:ext>
            </a:extLst>
          </p:cNvPr>
          <p:cNvSpPr/>
          <p:nvPr/>
        </p:nvSpPr>
        <p:spPr>
          <a:xfrm>
            <a:off x="3465142" y="3713414"/>
            <a:ext cx="1716022" cy="558733"/>
          </a:xfrm>
          <a:prstGeom prst="rect">
            <a:avLst/>
          </a:prstGeom>
          <a:solidFill>
            <a:schemeClr val="accent6">
              <a:lumMod val="75000"/>
            </a:schemeClr>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Tucatinib</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T-DM1</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29" name="Rettangolo arrotondato 46">
            <a:extLst>
              <a:ext uri="{FF2B5EF4-FFF2-40B4-BE49-F238E27FC236}">
                <a16:creationId xmlns:a16="http://schemas.microsoft.com/office/drawing/2014/main" id="{1EF12581-E35C-0C41-B2CA-D8C88392CA63}"/>
              </a:ext>
            </a:extLst>
          </p:cNvPr>
          <p:cNvSpPr>
            <a:spLocks noChangeArrowheads="1"/>
          </p:cNvSpPr>
          <p:nvPr/>
        </p:nvSpPr>
        <p:spPr bwMode="auto">
          <a:xfrm>
            <a:off x="63494" y="2874265"/>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2nd Line</a:t>
            </a:r>
          </a:p>
        </p:txBody>
      </p:sp>
      <p:sp>
        <p:nvSpPr>
          <p:cNvPr id="31" name="Rettangolo arrotondato 46">
            <a:extLst>
              <a:ext uri="{FF2B5EF4-FFF2-40B4-BE49-F238E27FC236}">
                <a16:creationId xmlns:a16="http://schemas.microsoft.com/office/drawing/2014/main" id="{92581E2A-AA4B-E94B-B5AC-8CEC29F078F9}"/>
              </a:ext>
            </a:extLst>
          </p:cNvPr>
          <p:cNvSpPr>
            <a:spLocks noChangeArrowheads="1"/>
          </p:cNvSpPr>
          <p:nvPr/>
        </p:nvSpPr>
        <p:spPr bwMode="auto">
          <a:xfrm>
            <a:off x="73433" y="3697036"/>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3rd Line</a:t>
            </a:r>
          </a:p>
        </p:txBody>
      </p:sp>
      <p:cxnSp>
        <p:nvCxnSpPr>
          <p:cNvPr id="39" name="Straight Connector 38">
            <a:extLst>
              <a:ext uri="{FF2B5EF4-FFF2-40B4-BE49-F238E27FC236}">
                <a16:creationId xmlns:a16="http://schemas.microsoft.com/office/drawing/2014/main" id="{0E344072-C831-EC47-9E2F-EDA267427383}"/>
              </a:ext>
            </a:extLst>
          </p:cNvPr>
          <p:cNvCxnSpPr/>
          <p:nvPr/>
        </p:nvCxnSpPr>
        <p:spPr>
          <a:xfrm flipV="1">
            <a:off x="4320240" y="2599944"/>
            <a:ext cx="0" cy="239000"/>
          </a:xfrm>
          <a:prstGeom prst="line">
            <a:avLst/>
          </a:prstGeom>
          <a:noFill/>
          <a:ln w="50800" cap="flat" cmpd="sng" algn="ctr">
            <a:solidFill>
              <a:srgbClr val="002060"/>
            </a:solidFill>
            <a:prstDash val="solid"/>
            <a:miter lim="800000"/>
            <a:headEnd type="triangle"/>
          </a:ln>
          <a:effectLst/>
        </p:spPr>
      </p:cxnSp>
      <p:cxnSp>
        <p:nvCxnSpPr>
          <p:cNvPr id="41" name="Straight Connector 40">
            <a:extLst>
              <a:ext uri="{FF2B5EF4-FFF2-40B4-BE49-F238E27FC236}">
                <a16:creationId xmlns:a16="http://schemas.microsoft.com/office/drawing/2014/main" id="{25858051-DA19-D440-9B3F-A58FF97F4D5A}"/>
              </a:ext>
            </a:extLst>
          </p:cNvPr>
          <p:cNvCxnSpPr/>
          <p:nvPr/>
        </p:nvCxnSpPr>
        <p:spPr>
          <a:xfrm flipV="1">
            <a:off x="8809102" y="2691873"/>
            <a:ext cx="0" cy="239000"/>
          </a:xfrm>
          <a:prstGeom prst="line">
            <a:avLst/>
          </a:prstGeom>
          <a:noFill/>
          <a:ln w="50800" cap="flat" cmpd="sng" algn="ctr">
            <a:solidFill>
              <a:srgbClr val="002060"/>
            </a:solidFill>
            <a:prstDash val="solid"/>
            <a:miter lim="800000"/>
            <a:headEnd type="triangle"/>
          </a:ln>
          <a:effectLst/>
        </p:spPr>
      </p:cxnSp>
      <p:sp>
        <p:nvSpPr>
          <p:cNvPr id="7" name="Rectangle 6">
            <a:extLst>
              <a:ext uri="{FF2B5EF4-FFF2-40B4-BE49-F238E27FC236}">
                <a16:creationId xmlns:a16="http://schemas.microsoft.com/office/drawing/2014/main" id="{01608860-4BD2-B4AC-9405-D6C61EBE2B62}"/>
              </a:ext>
            </a:extLst>
          </p:cNvPr>
          <p:cNvSpPr/>
          <p:nvPr/>
        </p:nvSpPr>
        <p:spPr>
          <a:xfrm>
            <a:off x="6763575" y="2870267"/>
            <a:ext cx="1716022" cy="558733"/>
          </a:xfrm>
          <a:prstGeom prst="rect">
            <a:avLst/>
          </a:prstGeom>
          <a:solidFill>
            <a:schemeClr val="accent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Tucatinib</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Tras</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/cape</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8" name="Rectangle 7">
            <a:extLst>
              <a:ext uri="{FF2B5EF4-FFF2-40B4-BE49-F238E27FC236}">
                <a16:creationId xmlns:a16="http://schemas.microsoft.com/office/drawing/2014/main" id="{F9032E58-C75A-763A-C606-C18F0152BDC6}"/>
              </a:ext>
            </a:extLst>
          </p:cNvPr>
          <p:cNvSpPr/>
          <p:nvPr/>
        </p:nvSpPr>
        <p:spPr>
          <a:xfrm>
            <a:off x="9180578" y="2870267"/>
            <a:ext cx="1716022" cy="558733"/>
          </a:xfrm>
          <a:prstGeom prst="rect">
            <a:avLst/>
          </a:prstGeom>
          <a:solidFill>
            <a:schemeClr val="bg2"/>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Trastuzumab deruxtecan</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1" name="Rectangle 10">
            <a:extLst>
              <a:ext uri="{FF2B5EF4-FFF2-40B4-BE49-F238E27FC236}">
                <a16:creationId xmlns:a16="http://schemas.microsoft.com/office/drawing/2014/main" id="{ABA3E1C6-849B-8658-19CF-EB8F20B72EB8}"/>
              </a:ext>
            </a:extLst>
          </p:cNvPr>
          <p:cNvSpPr/>
          <p:nvPr/>
        </p:nvSpPr>
        <p:spPr>
          <a:xfrm>
            <a:off x="6757477" y="3713414"/>
            <a:ext cx="1716022" cy="558733"/>
          </a:xfrm>
          <a:prstGeom prst="rect">
            <a:avLst/>
          </a:prstGeom>
          <a:solidFill>
            <a:schemeClr val="bg2"/>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Trastuzumab deruxtecan</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3" name="Rettangolo arrotondato 46">
            <a:extLst>
              <a:ext uri="{FF2B5EF4-FFF2-40B4-BE49-F238E27FC236}">
                <a16:creationId xmlns:a16="http://schemas.microsoft.com/office/drawing/2014/main" id="{8B70CD18-B435-BEFB-9A37-A0BA109B9921}"/>
              </a:ext>
            </a:extLst>
          </p:cNvPr>
          <p:cNvSpPr>
            <a:spLocks noChangeArrowheads="1"/>
          </p:cNvSpPr>
          <p:nvPr/>
        </p:nvSpPr>
        <p:spPr bwMode="auto">
          <a:xfrm>
            <a:off x="8735440" y="2141589"/>
            <a:ext cx="2470820" cy="480659"/>
          </a:xfrm>
          <a:prstGeom prst="roundRect">
            <a:avLst>
              <a:gd name="adj" fmla="val 16667"/>
            </a:avLst>
          </a:prstGeom>
          <a:solidFill>
            <a:schemeClr val="tx2">
              <a:lumMod val="85000"/>
              <a:lumOff val="15000"/>
            </a:schemeClr>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Active CNS </a:t>
            </a:r>
          </a:p>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Extracranial dominant</a:t>
            </a:r>
          </a:p>
        </p:txBody>
      </p:sp>
      <p:sp>
        <p:nvSpPr>
          <p:cNvPr id="9" name="Rectangle 8">
            <a:extLst>
              <a:ext uri="{FF2B5EF4-FFF2-40B4-BE49-F238E27FC236}">
                <a16:creationId xmlns:a16="http://schemas.microsoft.com/office/drawing/2014/main" id="{177D8290-45C1-1813-8BC4-E51B1AEAB2D9}"/>
              </a:ext>
            </a:extLst>
          </p:cNvPr>
          <p:cNvSpPr/>
          <p:nvPr/>
        </p:nvSpPr>
        <p:spPr>
          <a:xfrm>
            <a:off x="9201909" y="3713410"/>
            <a:ext cx="1716022" cy="558733"/>
          </a:xfrm>
          <a:prstGeom prst="rect">
            <a:avLst/>
          </a:prstGeom>
          <a:solidFill>
            <a:schemeClr val="accent6">
              <a:lumMod val="75000"/>
            </a:schemeClr>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Tucatinib</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T-DM1</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5" name="Rectangle 4">
            <a:extLst>
              <a:ext uri="{FF2B5EF4-FFF2-40B4-BE49-F238E27FC236}">
                <a16:creationId xmlns:a16="http://schemas.microsoft.com/office/drawing/2014/main" id="{75C5042A-5E5E-C6A3-B3CC-7B409A520616}"/>
              </a:ext>
            </a:extLst>
          </p:cNvPr>
          <p:cNvSpPr/>
          <p:nvPr/>
        </p:nvSpPr>
        <p:spPr>
          <a:xfrm>
            <a:off x="2415209" y="5340029"/>
            <a:ext cx="8481392"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Trastuzumab+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chemotherapy</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(or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endrocrine</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therapy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if</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HR+)</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6" name="Rettangolo arrotondato 46">
            <a:extLst>
              <a:ext uri="{FF2B5EF4-FFF2-40B4-BE49-F238E27FC236}">
                <a16:creationId xmlns:a16="http://schemas.microsoft.com/office/drawing/2014/main" id="{ECA067ED-86AE-77EA-4612-1BBBF892A146}"/>
              </a:ext>
            </a:extLst>
          </p:cNvPr>
          <p:cNvSpPr>
            <a:spLocks noChangeArrowheads="1"/>
          </p:cNvSpPr>
          <p:nvPr/>
        </p:nvSpPr>
        <p:spPr bwMode="auto">
          <a:xfrm>
            <a:off x="53554" y="5340426"/>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5th Line+</a:t>
            </a:r>
          </a:p>
        </p:txBody>
      </p:sp>
      <p:sp>
        <p:nvSpPr>
          <p:cNvPr id="10" name="Rectangle 9">
            <a:extLst>
              <a:ext uri="{FF2B5EF4-FFF2-40B4-BE49-F238E27FC236}">
                <a16:creationId xmlns:a16="http://schemas.microsoft.com/office/drawing/2014/main" id="{2EFF6324-4A2A-F229-E253-A5B6991F27C9}"/>
              </a:ext>
            </a:extLst>
          </p:cNvPr>
          <p:cNvSpPr/>
          <p:nvPr/>
        </p:nvSpPr>
        <p:spPr>
          <a:xfrm>
            <a:off x="2415209" y="6072541"/>
            <a:ext cx="8481392"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Margetuximab+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chemotherapy</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if</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low</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affinity</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FcR</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genotype</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2" name="Rettangolo arrotondato 46">
            <a:extLst>
              <a:ext uri="{FF2B5EF4-FFF2-40B4-BE49-F238E27FC236}">
                <a16:creationId xmlns:a16="http://schemas.microsoft.com/office/drawing/2014/main" id="{7AE5AACC-0346-EBDD-E3D6-963E4FCC0DE2}"/>
              </a:ext>
            </a:extLst>
          </p:cNvPr>
          <p:cNvSpPr>
            <a:spLocks noChangeArrowheads="1"/>
          </p:cNvSpPr>
          <p:nvPr/>
        </p:nvSpPr>
        <p:spPr bwMode="auto">
          <a:xfrm>
            <a:off x="53554" y="4633265"/>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4th Line</a:t>
            </a:r>
          </a:p>
        </p:txBody>
      </p:sp>
      <p:sp>
        <p:nvSpPr>
          <p:cNvPr id="14" name="Rectangle 13">
            <a:extLst>
              <a:ext uri="{FF2B5EF4-FFF2-40B4-BE49-F238E27FC236}">
                <a16:creationId xmlns:a16="http://schemas.microsoft.com/office/drawing/2014/main" id="{7CFA981D-649C-6271-88D6-AB54D96992E8}"/>
              </a:ext>
            </a:extLst>
          </p:cNvPr>
          <p:cNvSpPr/>
          <p:nvPr/>
        </p:nvSpPr>
        <p:spPr>
          <a:xfrm>
            <a:off x="6800961" y="4621583"/>
            <a:ext cx="1716022" cy="491547"/>
          </a:xfrm>
          <a:prstGeom prst="rect">
            <a:avLst/>
          </a:prstGeom>
          <a:solidFill>
            <a:srgbClr val="C0000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T-DM1</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5" name="Rectangle 14">
            <a:extLst>
              <a:ext uri="{FF2B5EF4-FFF2-40B4-BE49-F238E27FC236}">
                <a16:creationId xmlns:a16="http://schemas.microsoft.com/office/drawing/2014/main" id="{D4F9E48A-44F5-E5DD-51E5-F1C60A0B0D27}"/>
              </a:ext>
            </a:extLst>
          </p:cNvPr>
          <p:cNvSpPr/>
          <p:nvPr/>
        </p:nvSpPr>
        <p:spPr>
          <a:xfrm>
            <a:off x="3465142" y="4632471"/>
            <a:ext cx="1792658"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Trastuzumab</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chemotherapy</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6" name="Rectangle 15">
            <a:extLst>
              <a:ext uri="{FF2B5EF4-FFF2-40B4-BE49-F238E27FC236}">
                <a16:creationId xmlns:a16="http://schemas.microsoft.com/office/drawing/2014/main" id="{DA343E18-2A74-B277-AB10-BE3D8E6DD860}"/>
              </a:ext>
            </a:extLst>
          </p:cNvPr>
          <p:cNvSpPr/>
          <p:nvPr/>
        </p:nvSpPr>
        <p:spPr>
          <a:xfrm>
            <a:off x="9169252" y="4621583"/>
            <a:ext cx="1792658"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Trastuzumab</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chemotherapy</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9" name="Title 1">
            <a:extLst>
              <a:ext uri="{FF2B5EF4-FFF2-40B4-BE49-F238E27FC236}">
                <a16:creationId xmlns:a16="http://schemas.microsoft.com/office/drawing/2014/main" id="{F28C7B41-05A1-7A09-0B7A-64D15F2A8573}"/>
              </a:ext>
            </a:extLst>
          </p:cNvPr>
          <p:cNvSpPr txBox="1">
            <a:spLocks/>
          </p:cNvSpPr>
          <p:nvPr/>
        </p:nvSpPr>
        <p:spPr bwMode="auto">
          <a:xfrm>
            <a:off x="609600" y="161559"/>
            <a:ext cx="11201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ＭＳ Ｐゴシック"/>
                <a:cs typeface="Calibri Light" panose="020F0302020204030204" pitchFamily="34" charset="0"/>
              </a:rPr>
              <a:t>Approach to Therapy for Metastatic HER2+ Disease </a:t>
            </a:r>
          </a:p>
        </p:txBody>
      </p:sp>
      <p:sp>
        <p:nvSpPr>
          <p:cNvPr id="2" name="TextBox 1">
            <a:extLst>
              <a:ext uri="{FF2B5EF4-FFF2-40B4-BE49-F238E27FC236}">
                <a16:creationId xmlns:a16="http://schemas.microsoft.com/office/drawing/2014/main" id="{93F5092E-39C6-E543-405B-D52396A8B717}"/>
              </a:ext>
            </a:extLst>
          </p:cNvPr>
          <p:cNvSpPr txBox="1"/>
          <p:nvPr/>
        </p:nvSpPr>
        <p:spPr>
          <a:xfrm>
            <a:off x="8904312" y="6562219"/>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Ian E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Krop</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924353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1C02C4-A270-AB3E-C16A-3EE39477B098}"/>
              </a:ext>
            </a:extLst>
          </p:cNvPr>
          <p:cNvSpPr/>
          <p:nvPr/>
        </p:nvSpPr>
        <p:spPr bwMode="auto">
          <a:xfrm>
            <a:off x="839416" y="3356992"/>
            <a:ext cx="1051316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864234" cy="4677243"/>
          </a:xfrm>
        </p:spPr>
        <p:txBody>
          <a:bodyPr/>
          <a:lstStyle/>
          <a:p>
            <a:pPr marL="98425" indent="0">
              <a:lnSpc>
                <a:spcPct val="100000"/>
              </a:lnSpc>
              <a:spcBef>
                <a:spcPts val="1800"/>
              </a:spcBef>
              <a:spcAft>
                <a:spcPts val="1800"/>
              </a:spcAft>
              <a:buNone/>
            </a:pPr>
            <a:r>
              <a:rPr lang="en-US" sz="2400" dirty="0">
                <a:solidFill>
                  <a:schemeClr val="tx1"/>
                </a:solidFill>
              </a:rPr>
              <a:t>INTRODUCTION: Educating Non-Breast Cancer Specialty Oncologists About HER2-Targeted Therapies – ASCO Genitourinary Cancers Symposium 2024</a:t>
            </a:r>
          </a:p>
          <a:p>
            <a:pPr marL="98425" indent="0">
              <a:lnSpc>
                <a:spcPct val="100000"/>
              </a:lnSpc>
              <a:spcBef>
                <a:spcPts val="1800"/>
              </a:spcBef>
              <a:spcAft>
                <a:spcPts val="1800"/>
              </a:spcAft>
              <a:buNone/>
            </a:pPr>
            <a:r>
              <a:rPr lang="en-US" sz="2400" dirty="0">
                <a:solidFill>
                  <a:schemeClr val="tx1"/>
                </a:solidFill>
              </a:rPr>
              <a:t>MODULE 1: HER2-Positive Breast Cancer — Dr </a:t>
            </a:r>
            <a:r>
              <a:rPr lang="en-US" sz="2400" dirty="0" err="1">
                <a:solidFill>
                  <a:schemeClr val="tx1"/>
                </a:solidFill>
              </a:rPr>
              <a:t>Krop</a:t>
            </a:r>
            <a:endParaRPr lang="en-US" sz="2400" dirty="0">
              <a:solidFill>
                <a:schemeClr val="tx1"/>
              </a:solidFill>
            </a:endParaRPr>
          </a:p>
          <a:p>
            <a:pPr marL="98425" indent="0">
              <a:lnSpc>
                <a:spcPct val="100000"/>
              </a:lnSpc>
              <a:spcBef>
                <a:spcPts val="1800"/>
              </a:spcBef>
              <a:spcAft>
                <a:spcPts val="1800"/>
              </a:spcAft>
              <a:buNone/>
            </a:pPr>
            <a:r>
              <a:rPr lang="en-US" sz="2400" dirty="0">
                <a:solidFill>
                  <a:schemeClr val="bg1"/>
                </a:solidFill>
                <a:latin typeface="+mn-lt"/>
              </a:rPr>
              <a:t>MODULE 2: Triple-Negative Breast Cancer — Dr Sharma</a:t>
            </a:r>
          </a:p>
          <a:p>
            <a:pPr marL="98425" indent="0">
              <a:lnSpc>
                <a:spcPct val="100000"/>
              </a:lnSpc>
              <a:spcBef>
                <a:spcPts val="12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2513367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Neoadjuvant C</a:t>
            </a:r>
            <a:r>
              <a:rPr lang="en-US" sz="3200" dirty="0" err="1">
                <a:solidFill>
                  <a:srgbClr val="0432FF"/>
                </a:solidFill>
                <a:latin typeface="Calibri" panose="020F0502020204030204" pitchFamily="34" charset="0"/>
                <a:cs typeface="Calibri" panose="020F0502020204030204" pitchFamily="34" charset="0"/>
              </a:rPr>
              <a:t>hemo</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immunotherapy</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388383"/>
            <a:ext cx="10876830" cy="3785652"/>
          </a:xfrm>
          <a:prstGeom prst="rect">
            <a:avLst/>
          </a:prstGeom>
          <a:noFill/>
        </p:spPr>
        <p:txBody>
          <a:bodyPr wrap="square">
            <a:spAutoFit/>
          </a:bodyPr>
          <a:lstStyle/>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Triple-Negative Breast Cancer </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Schmid P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placebo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plus chemotherapy followed by 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placebo 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early-stage TNBC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EFS results from the phase III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KEYNOTE-522</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ESMO 2023;Abstract LBA18.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Gianni L et al. Event-free survival (EFS) analysis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neoadjuvant taxane/carboplatin with or without atezolizumab followed by an adjuvant anthracycline regimen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high-risk triple negative breast cancer (TNBC):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NeoTRIP</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Michelangelo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randomized study. ESMO 2023;Abstract LBA19.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Ignatiadis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Adding atezolizumab to adjuvant chemotherapy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stage II and III triple-negative breast cancer is unlikely to improve efficacy: Interim analysis of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ALEXANDRA/IMpassion030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3 trial. SABCS 2023;Abstract GS01-03.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34808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1343471" y="3132602"/>
            <a:ext cx="9721080" cy="2816678"/>
          </a:xfrm>
          <a:prstGeom prst="rect">
            <a:avLst/>
          </a:prstGeom>
          <a:noFill/>
          <a:ln w="12700">
            <a:no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lang="en-US" sz="3200" i="1" kern="0" dirty="0">
                <a:solidFill>
                  <a:srgbClr val="002060"/>
                </a:solidFill>
              </a:rPr>
              <a:t>H</a:t>
            </a: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ow do you think a medical oncologist with localized TNBC would think through the choice and duration of chemotherapy to receive in combination with neoadjuvant pembrolizumab? How would they approach adjuvant therapy? </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556792"/>
            <a:ext cx="12192000" cy="1688924"/>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March 22, 2024 — </a:t>
            </a:r>
            <a:r>
              <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28C0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28C0F"/>
                </a:solidFill>
                <a:effectLst/>
                <a:uLnTx/>
                <a:uFillTx/>
                <a:latin typeface="Calibri" charset="0"/>
                <a:ea typeface="MS PGothic" pitchFamily="34" charset="-128"/>
              </a:rPr>
              <a:t>Keynote Session Special Feature: Clinicians with Cancer</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 </a:t>
            </a:r>
          </a:p>
        </p:txBody>
      </p:sp>
      <p:sp>
        <p:nvSpPr>
          <p:cNvPr id="2" name="TextBox 1">
            <a:extLst>
              <a:ext uri="{FF2B5EF4-FFF2-40B4-BE49-F238E27FC236}">
                <a16:creationId xmlns:a16="http://schemas.microsoft.com/office/drawing/2014/main" id="{B0C77188-A350-BCE9-E5B8-E45A3530F95E}"/>
              </a:ext>
            </a:extLst>
          </p:cNvPr>
          <p:cNvSpPr txBox="1"/>
          <p:nvPr/>
        </p:nvSpPr>
        <p:spPr>
          <a:xfrm>
            <a:off x="553020" y="332656"/>
            <a:ext cx="11301983" cy="875612"/>
          </a:xfrm>
          <a:prstGeom prst="rect">
            <a:avLst/>
          </a:prstGeom>
          <a:solidFill>
            <a:srgbClr val="037DBF"/>
          </a:solidFill>
          <a:ln w="19050">
            <a:solidFill>
              <a:srgbClr val="002060"/>
            </a:solidFill>
          </a:ln>
        </p:spPr>
        <p:txBody>
          <a:bodyPr wrap="square" lIns="365760"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Third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Tree>
    <p:custDataLst>
      <p:tags r:id="rId1"/>
    </p:custDataLst>
    <p:extLst>
      <p:ext uri="{BB962C8B-B14F-4D97-AF65-F5344CB8AC3E}">
        <p14:creationId xmlns:p14="http://schemas.microsoft.com/office/powerpoint/2010/main" val="9073545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a:extLst>
              <a:ext uri="{FF2B5EF4-FFF2-40B4-BE49-F238E27FC236}">
                <a16:creationId xmlns:a16="http://schemas.microsoft.com/office/drawing/2014/main" id="{35398DC9-4651-6806-3FAD-361E172F9E23}"/>
              </a:ext>
            </a:extLst>
          </p:cNvPr>
          <p:cNvGraphicFramePr>
            <a:graphicFrameLocks noChangeAspect="1"/>
          </p:cNvGraphicFramePr>
          <p:nvPr/>
        </p:nvGraphicFramePr>
        <p:xfrm>
          <a:off x="5715870" y="1210303"/>
          <a:ext cx="5905500" cy="5205413"/>
        </p:xfrm>
        <a:graphic>
          <a:graphicData uri="http://schemas.openxmlformats.org/presentationml/2006/ole">
            <mc:AlternateContent xmlns:mc="http://schemas.openxmlformats.org/markup-compatibility/2006">
              <mc:Choice xmlns:v="urn:schemas-microsoft-com:vml" Requires="v">
                <p:oleObj name="Prism 8" r:id="rId3" imgW="5904785" imgH="5205306" progId="Prism8.Document">
                  <p:embed/>
                </p:oleObj>
              </mc:Choice>
              <mc:Fallback>
                <p:oleObj name="Prism 8" r:id="rId3" imgW="5904785" imgH="5205306" progId="Prism8.Document">
                  <p:embed/>
                  <p:pic>
                    <p:nvPicPr>
                      <p:cNvPr id="26" name="Object 25">
                        <a:extLst>
                          <a:ext uri="{FF2B5EF4-FFF2-40B4-BE49-F238E27FC236}">
                            <a16:creationId xmlns:a16="http://schemas.microsoft.com/office/drawing/2014/main" id="{35398DC9-4651-6806-3FAD-361E172F9E23}"/>
                          </a:ext>
                        </a:extLst>
                      </p:cNvPr>
                      <p:cNvPicPr/>
                      <p:nvPr/>
                    </p:nvPicPr>
                    <p:blipFill>
                      <a:blip r:embed="rId4"/>
                      <a:stretch>
                        <a:fillRect/>
                      </a:stretch>
                    </p:blipFill>
                    <p:spPr>
                      <a:xfrm>
                        <a:off x="5715870" y="1210303"/>
                        <a:ext cx="5905500" cy="520541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17DD74-D601-4B58-A8A5-8AAE5C0BCFA9}"/>
              </a:ext>
            </a:extLst>
          </p:cNvPr>
          <p:cNvSpPr>
            <a:spLocks noGrp="1"/>
          </p:cNvSpPr>
          <p:nvPr>
            <p:ph type="title"/>
          </p:nvPr>
        </p:nvSpPr>
        <p:spPr>
          <a:xfrm>
            <a:off x="185021" y="155429"/>
            <a:ext cx="11436349" cy="547443"/>
          </a:xfrm>
        </p:spPr>
        <p:txBody>
          <a:bodyPr/>
          <a:lstStyle/>
          <a:p>
            <a:r>
              <a:rPr lang="en-US" sz="3200" b="1" dirty="0">
                <a:solidFill>
                  <a:srgbClr val="002060"/>
                </a:solidFill>
                <a:effectLst/>
                <a:latin typeface="Arial" panose="020B0604020202020204" pitchFamily="34" charset="0"/>
                <a:cs typeface="Arial" panose="020B0604020202020204" pitchFamily="34" charset="0"/>
              </a:rPr>
              <a:t>KEYNOTE-522: IA6</a:t>
            </a:r>
            <a:endParaRPr lang="en-US" dirty="0"/>
          </a:p>
        </p:txBody>
      </p:sp>
      <p:sp>
        <p:nvSpPr>
          <p:cNvPr id="39" name="Text Placeholder 2">
            <a:extLst>
              <a:ext uri="{FF2B5EF4-FFF2-40B4-BE49-F238E27FC236}">
                <a16:creationId xmlns:a16="http://schemas.microsoft.com/office/drawing/2014/main" id="{13B28345-1BA4-411B-91A8-353AC9C846B1}"/>
              </a:ext>
            </a:extLst>
          </p:cNvPr>
          <p:cNvSpPr txBox="1">
            <a:spLocks/>
          </p:cNvSpPr>
          <p:nvPr/>
        </p:nvSpPr>
        <p:spPr>
          <a:xfrm>
            <a:off x="0" y="6608840"/>
            <a:ext cx="12192000" cy="249161"/>
          </a:xfrm>
          <a:prstGeom prst="rect">
            <a:avLst/>
          </a:prstGeom>
        </p:spPr>
        <p:txBody>
          <a:bodyPr vert="horz" lIns="121920" tIns="60960" rIns="121920" bIns="60960" rtlCol="0" anchor="b" anchorCtr="0">
            <a:noAutofit/>
          </a:bodyPr>
          <a:lstStyle>
            <a:lvl1pPr marL="0" indent="0" algn="l" defTabSz="342946" rtl="0" eaLnBrk="1" latinLnBrk="0" hangingPunct="1">
              <a:lnSpc>
                <a:spcPct val="100000"/>
              </a:lnSpc>
              <a:spcBef>
                <a:spcPts val="0"/>
              </a:spcBef>
              <a:buClr>
                <a:schemeClr val="accent1">
                  <a:lumMod val="75000"/>
                </a:schemeClr>
              </a:buClr>
              <a:buSzPct val="95000"/>
              <a:buFont typeface="Arial Black" panose="020B0A04020102020204" pitchFamily="34" charset="0"/>
              <a:buNone/>
              <a:defRPr sz="800" kern="600" spc="23">
                <a:solidFill>
                  <a:schemeClr val="tx1"/>
                </a:solidFill>
                <a:latin typeface="Arial" panose="020B0604020202020204" pitchFamily="34" charset="0"/>
                <a:ea typeface="+mn-ea"/>
                <a:cs typeface="Arial" panose="020B0604020202020204" pitchFamily="34" charset="0"/>
              </a:defRPr>
            </a:lvl1pPr>
            <a:lvl2pPr marL="170282" indent="0" algn="l" defTabSz="342946" rtl="0" eaLnBrk="1" latinLnBrk="0" hangingPunct="1">
              <a:lnSpc>
                <a:spcPct val="100000"/>
              </a:lnSpc>
              <a:spcBef>
                <a:spcPts val="0"/>
              </a:spcBef>
              <a:buClr>
                <a:schemeClr val="accent1">
                  <a:lumMod val="75000"/>
                </a:schemeClr>
              </a:buClr>
              <a:buSzPct val="100000"/>
              <a:buFont typeface="Arial Narrow" panose="020B0606020202030204" pitchFamily="34" charset="0"/>
              <a:buNone/>
              <a:defRPr sz="900" kern="600" spc="23">
                <a:solidFill>
                  <a:schemeClr val="tx1"/>
                </a:solidFill>
                <a:latin typeface="Arial" panose="020B0604020202020204" pitchFamily="34" charset="0"/>
                <a:ea typeface="+mn-ea"/>
                <a:cs typeface="Arial" panose="020B0604020202020204" pitchFamily="34" charset="0"/>
              </a:defRPr>
            </a:lvl2pPr>
            <a:lvl3pPr marL="345327" indent="0" algn="l" defTabSz="342946" rtl="0" eaLnBrk="1" latinLnBrk="0" hangingPunct="1">
              <a:lnSpc>
                <a:spcPct val="100000"/>
              </a:lnSpc>
              <a:spcBef>
                <a:spcPts val="0"/>
              </a:spcBef>
              <a:buClr>
                <a:schemeClr val="accent1">
                  <a:lumMod val="75000"/>
                </a:schemeClr>
              </a:buClr>
              <a:buSzPct val="95000"/>
              <a:buFont typeface="Wingdings" panose="05000000000000000000" pitchFamily="2" charset="2"/>
              <a:buNone/>
              <a:defRPr sz="900" kern="600" spc="23">
                <a:solidFill>
                  <a:schemeClr val="tx1"/>
                </a:solidFill>
                <a:latin typeface="Arial" panose="020B0604020202020204" pitchFamily="34" charset="0"/>
                <a:ea typeface="+mn-ea"/>
                <a:cs typeface="Arial" panose="020B0604020202020204" pitchFamily="34" charset="0"/>
              </a:defRPr>
            </a:lvl3pPr>
            <a:lvl4pPr marL="515609" indent="0" algn="l" defTabSz="342946" rtl="0" eaLnBrk="1" latinLnBrk="0" hangingPunct="1">
              <a:lnSpc>
                <a:spcPct val="100000"/>
              </a:lnSpc>
              <a:spcBef>
                <a:spcPts val="0"/>
              </a:spcBef>
              <a:buClr>
                <a:schemeClr val="accent1">
                  <a:lumMod val="75000"/>
                </a:schemeClr>
              </a:buClr>
              <a:buSzPct val="100000"/>
              <a:buFont typeface="Arial Narrow" panose="020B0606020202030204" pitchFamily="34" charset="0"/>
              <a:buNone/>
              <a:tabLst/>
              <a:defRPr sz="900" kern="600" spc="23">
                <a:solidFill>
                  <a:schemeClr val="tx1"/>
                </a:solidFill>
                <a:latin typeface="Arial" panose="020B0604020202020204" pitchFamily="34" charset="0"/>
                <a:ea typeface="+mn-ea"/>
                <a:cs typeface="Arial" panose="020B0604020202020204" pitchFamily="34" charset="0"/>
              </a:defRPr>
            </a:lvl4pPr>
            <a:lvl5pPr marL="685891" indent="0" algn="l" defTabSz="342946" rtl="0" eaLnBrk="1" latinLnBrk="0" hangingPunct="1">
              <a:lnSpc>
                <a:spcPct val="100000"/>
              </a:lnSpc>
              <a:spcBef>
                <a:spcPts val="0"/>
              </a:spcBef>
              <a:buClr>
                <a:schemeClr val="accent1">
                  <a:lumMod val="75000"/>
                </a:schemeClr>
              </a:buClr>
              <a:buSzPct val="90000"/>
              <a:buFont typeface="Arial Black" panose="020B0A04020102020204" pitchFamily="34" charset="0"/>
              <a:buNone/>
              <a:defRPr sz="900" kern="600" spc="23">
                <a:solidFill>
                  <a:schemeClr val="tx1"/>
                </a:solidFill>
                <a:latin typeface="Arial" panose="020B0604020202020204" pitchFamily="34" charset="0"/>
                <a:ea typeface="+mn-ea"/>
                <a:cs typeface="Arial" panose="020B0604020202020204" pitchFamily="34" charset="0"/>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457239" rtl="0" eaLnBrk="1" fontAlgn="base" latinLnBrk="0" hangingPunct="1">
              <a:lnSpc>
                <a:spcPct val="100000"/>
              </a:lnSpc>
              <a:spcBef>
                <a:spcPts val="0"/>
              </a:spcBef>
              <a:spcAft>
                <a:spcPct val="0"/>
              </a:spcAft>
              <a:buClr>
                <a:srgbClr val="00877C">
                  <a:lumMod val="75000"/>
                </a:srgbClr>
              </a:buClr>
              <a:buSzPct val="95000"/>
              <a:buFont typeface="Arial Black" panose="020B0A04020102020204" pitchFamily="34" charset="0"/>
              <a:buNone/>
              <a:tabLst/>
              <a:defRPr/>
            </a:pPr>
            <a:endParaRPr kumimoji="0" lang="en-US" sz="1067" b="0" i="0" u="none" strike="noStrike" kern="600" cap="none" spc="31"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id="{E3078936-C57A-456B-ACCD-3925418D3F9C}"/>
              </a:ext>
            </a:extLst>
          </p:cNvPr>
          <p:cNvSpPr txBox="1"/>
          <p:nvPr/>
        </p:nvSpPr>
        <p:spPr>
          <a:xfrm>
            <a:off x="11146433" y="5799242"/>
            <a:ext cx="564835" cy="184666"/>
          </a:xfrm>
          <a:prstGeom prst="rect">
            <a:avLst/>
          </a:prstGeom>
          <a:noFill/>
        </p:spPr>
        <p:txBody>
          <a:bodyPr wrap="none" lIns="0" tIns="0" rIns="0" bIns="0" rtlCol="0" anchor="t" anchorCtr="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600" cap="none" spc="31"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108/201</a:t>
            </a:r>
          </a:p>
        </p:txBody>
      </p:sp>
      <p:grpSp>
        <p:nvGrpSpPr>
          <p:cNvPr id="27" name="Group 26">
            <a:extLst>
              <a:ext uri="{FF2B5EF4-FFF2-40B4-BE49-F238E27FC236}">
                <a16:creationId xmlns:a16="http://schemas.microsoft.com/office/drawing/2014/main" id="{F714596B-2084-86B5-0BBB-1C00A7B2B68B}"/>
              </a:ext>
            </a:extLst>
          </p:cNvPr>
          <p:cNvGrpSpPr/>
          <p:nvPr/>
        </p:nvGrpSpPr>
        <p:grpSpPr>
          <a:xfrm>
            <a:off x="10453685" y="1305276"/>
            <a:ext cx="575666" cy="3377565"/>
            <a:chOff x="5126982" y="1163758"/>
            <a:chExt cx="575666" cy="3377565"/>
          </a:xfrm>
        </p:grpSpPr>
        <p:cxnSp>
          <p:nvCxnSpPr>
            <p:cNvPr id="14" name="Straight Connector 13">
              <a:extLst>
                <a:ext uri="{FF2B5EF4-FFF2-40B4-BE49-F238E27FC236}">
                  <a16:creationId xmlns:a16="http://schemas.microsoft.com/office/drawing/2014/main" id="{1CC65AAF-ADF5-4D7F-887B-D35D9CB48850}"/>
                </a:ext>
              </a:extLst>
            </p:cNvPr>
            <p:cNvCxnSpPr>
              <a:cxnSpLocks/>
            </p:cNvCxnSpPr>
            <p:nvPr/>
          </p:nvCxnSpPr>
          <p:spPr>
            <a:xfrm flipV="1">
              <a:off x="5126982" y="1163758"/>
              <a:ext cx="0" cy="3377565"/>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DCDDEA8-8470-4B80-BF14-BC6F7394B6BE}"/>
                </a:ext>
              </a:extLst>
            </p:cNvPr>
            <p:cNvSpPr txBox="1"/>
            <p:nvPr/>
          </p:nvSpPr>
          <p:spPr>
            <a:xfrm>
              <a:off x="5192893" y="1294508"/>
              <a:ext cx="509755" cy="205121"/>
            </a:xfrm>
            <a:prstGeom prst="rect">
              <a:avLst/>
            </a:prstGeom>
            <a:noFill/>
          </p:spPr>
          <p:txBody>
            <a:bodyPr wrap="none" lIns="0" tIns="0" rIns="0" bIns="0" rtlCol="0" anchor="ctr" anchorCtr="0">
              <a:spAutoFit/>
            </a:bodyPr>
            <a:lstStyle/>
            <a:p>
              <a:pPr marL="0" marR="0" lvl="0" indent="0" algn="l" defTabSz="457239" rtl="0" eaLnBrk="0" fontAlgn="base" latinLnBrk="0" hangingPunct="0">
                <a:lnSpc>
                  <a:spcPct val="100000"/>
                </a:lnSpc>
                <a:spcBef>
                  <a:spcPct val="0"/>
                </a:spcBef>
                <a:spcAft>
                  <a:spcPct val="0"/>
                </a:spcAft>
                <a:buClrTx/>
                <a:buSzTx/>
                <a:buFontTx/>
                <a:buNone/>
                <a:tabLst/>
                <a:defRPr/>
              </a:pPr>
              <a:r>
                <a:rPr kumimoji="0" lang="en-US" sz="1333" b="1" i="0" u="none" strike="noStrike" kern="600" cap="none" spc="40" normalizeH="0" baseline="0" noProof="0" dirty="0">
                  <a:ln>
                    <a:noFill/>
                  </a:ln>
                  <a:solidFill>
                    <a:srgbClr val="00877C"/>
                  </a:solidFill>
                  <a:effectLst/>
                  <a:uLnTx/>
                  <a:uFillTx/>
                  <a:latin typeface="Arial"/>
                  <a:ea typeface="MS PGothic" panose="020B0600070205080204" pitchFamily="34" charset="-128"/>
                  <a:cs typeface="+mn-cs"/>
                </a:rPr>
                <a:t>92.2%</a:t>
              </a:r>
            </a:p>
          </p:txBody>
        </p:sp>
        <p:sp>
          <p:nvSpPr>
            <p:cNvPr id="16" name="TextBox 15">
              <a:extLst>
                <a:ext uri="{FF2B5EF4-FFF2-40B4-BE49-F238E27FC236}">
                  <a16:creationId xmlns:a16="http://schemas.microsoft.com/office/drawing/2014/main" id="{B02F6817-EABF-413C-832B-A33B878120B9}"/>
                </a:ext>
              </a:extLst>
            </p:cNvPr>
            <p:cNvSpPr txBox="1"/>
            <p:nvPr/>
          </p:nvSpPr>
          <p:spPr>
            <a:xfrm>
              <a:off x="5192888" y="1821959"/>
              <a:ext cx="509755" cy="205121"/>
            </a:xfrm>
            <a:prstGeom prst="rect">
              <a:avLst/>
            </a:prstGeom>
            <a:noFill/>
          </p:spPr>
          <p:txBody>
            <a:bodyPr wrap="none" lIns="0" tIns="0" rIns="0" bIns="0" rtlCol="0" anchor="ctr" anchorCtr="0">
              <a:spAutoFit/>
            </a:bodyPr>
            <a:lstStyle/>
            <a:p>
              <a:pPr marL="0" marR="0" lvl="0" indent="0" algn="l" defTabSz="457239" rtl="0" eaLnBrk="0" fontAlgn="base" latinLnBrk="0" hangingPunct="0">
                <a:lnSpc>
                  <a:spcPct val="100000"/>
                </a:lnSpc>
                <a:spcBef>
                  <a:spcPct val="0"/>
                </a:spcBef>
                <a:spcAft>
                  <a:spcPct val="0"/>
                </a:spcAft>
                <a:buClrTx/>
                <a:buSzTx/>
                <a:buFontTx/>
                <a:buNone/>
                <a:tabLst/>
                <a:defRPr/>
              </a:pPr>
              <a:r>
                <a:rPr kumimoji="0" lang="en-US" sz="1333" b="1" i="0" u="none" strike="noStrike" kern="600" cap="none" spc="40" normalizeH="0" baseline="0" noProof="0" dirty="0">
                  <a:ln>
                    <a:noFill/>
                  </a:ln>
                  <a:solidFill>
                    <a:srgbClr val="66203A"/>
                  </a:solidFill>
                  <a:effectLst/>
                  <a:uLnTx/>
                  <a:uFillTx/>
                  <a:latin typeface="Arial"/>
                  <a:ea typeface="MS PGothic" panose="020B0600070205080204" pitchFamily="34" charset="-128"/>
                  <a:cs typeface="+mn-cs"/>
                </a:rPr>
                <a:t>88.2%</a:t>
              </a:r>
            </a:p>
          </p:txBody>
        </p:sp>
        <p:sp>
          <p:nvSpPr>
            <p:cNvPr id="17" name="TextBox 16">
              <a:extLst>
                <a:ext uri="{FF2B5EF4-FFF2-40B4-BE49-F238E27FC236}">
                  <a16:creationId xmlns:a16="http://schemas.microsoft.com/office/drawing/2014/main" id="{CB7460B0-34C2-4012-AED2-C0E025058541}"/>
                </a:ext>
              </a:extLst>
            </p:cNvPr>
            <p:cNvSpPr txBox="1"/>
            <p:nvPr/>
          </p:nvSpPr>
          <p:spPr>
            <a:xfrm>
              <a:off x="5192888" y="3076672"/>
              <a:ext cx="509755" cy="205121"/>
            </a:xfrm>
            <a:prstGeom prst="rect">
              <a:avLst/>
            </a:prstGeom>
            <a:noFill/>
          </p:spPr>
          <p:txBody>
            <a:bodyPr wrap="none" lIns="0" tIns="0" rIns="0" bIns="0" rtlCol="0" anchor="ctr" anchorCtr="0">
              <a:spAutoFit/>
            </a:bodyPr>
            <a:lstStyle/>
            <a:p>
              <a:pPr marL="0" marR="0" lvl="0" indent="0" algn="l" defTabSz="457239" rtl="0" eaLnBrk="0" fontAlgn="base" latinLnBrk="0" hangingPunct="0">
                <a:lnSpc>
                  <a:spcPct val="100000"/>
                </a:lnSpc>
                <a:spcBef>
                  <a:spcPct val="0"/>
                </a:spcBef>
                <a:spcAft>
                  <a:spcPct val="0"/>
                </a:spcAft>
                <a:buClrTx/>
                <a:buSzTx/>
                <a:buFontTx/>
                <a:buNone/>
                <a:tabLst/>
                <a:defRPr/>
              </a:pPr>
              <a:r>
                <a:rPr kumimoji="0" lang="en-US" sz="1333" b="1" i="0" u="none" strike="noStrike" kern="600" cap="none" spc="40" normalizeH="0" baseline="0" noProof="0" dirty="0">
                  <a:ln>
                    <a:noFill/>
                  </a:ln>
                  <a:solidFill>
                    <a:srgbClr val="DB8DAA"/>
                  </a:solidFill>
                  <a:effectLst/>
                  <a:uLnTx/>
                  <a:uFillTx/>
                  <a:latin typeface="Arial"/>
                  <a:ea typeface="MS PGothic" panose="020B0600070205080204" pitchFamily="34" charset="-128"/>
                  <a:cs typeface="+mn-cs"/>
                </a:rPr>
                <a:t>52.3%</a:t>
              </a:r>
            </a:p>
          </p:txBody>
        </p:sp>
        <p:sp>
          <p:nvSpPr>
            <p:cNvPr id="18" name="TextBox 17">
              <a:extLst>
                <a:ext uri="{FF2B5EF4-FFF2-40B4-BE49-F238E27FC236}">
                  <a16:creationId xmlns:a16="http://schemas.microsoft.com/office/drawing/2014/main" id="{7553F3ED-70CD-46BB-8816-5C5C58D37CE9}"/>
                </a:ext>
              </a:extLst>
            </p:cNvPr>
            <p:cNvSpPr txBox="1"/>
            <p:nvPr/>
          </p:nvSpPr>
          <p:spPr>
            <a:xfrm>
              <a:off x="5192888" y="2259072"/>
              <a:ext cx="509755" cy="205121"/>
            </a:xfrm>
            <a:prstGeom prst="rect">
              <a:avLst/>
            </a:prstGeom>
            <a:noFill/>
          </p:spPr>
          <p:txBody>
            <a:bodyPr wrap="none" lIns="0" tIns="0" rIns="0" bIns="0" rtlCol="0" anchor="ctr" anchorCtr="0">
              <a:spAutoFit/>
            </a:bodyPr>
            <a:lstStyle/>
            <a:p>
              <a:pPr marL="0" marR="0" lvl="0" indent="0" algn="l" defTabSz="457239" rtl="0" eaLnBrk="0" fontAlgn="base" latinLnBrk="0" hangingPunct="0">
                <a:lnSpc>
                  <a:spcPct val="100000"/>
                </a:lnSpc>
                <a:spcBef>
                  <a:spcPct val="0"/>
                </a:spcBef>
                <a:spcAft>
                  <a:spcPct val="0"/>
                </a:spcAft>
                <a:buClrTx/>
                <a:buSzTx/>
                <a:buFontTx/>
                <a:buNone/>
                <a:tabLst/>
                <a:defRPr/>
              </a:pPr>
              <a:r>
                <a:rPr kumimoji="0" lang="en-US" sz="1333" b="1" i="0" u="none" strike="noStrike" kern="600" cap="none" spc="40" normalizeH="0" baseline="0" noProof="0" dirty="0">
                  <a:ln>
                    <a:noFill/>
                  </a:ln>
                  <a:solidFill>
                    <a:srgbClr val="6ECEB2"/>
                  </a:solidFill>
                  <a:effectLst/>
                  <a:uLnTx/>
                  <a:uFillTx/>
                  <a:latin typeface="Arial"/>
                  <a:ea typeface="MS PGothic" panose="020B0600070205080204" pitchFamily="34" charset="-128"/>
                  <a:cs typeface="+mn-cs"/>
                </a:rPr>
                <a:t>62.6%</a:t>
              </a:r>
            </a:p>
          </p:txBody>
        </p:sp>
      </p:grpSp>
      <p:sp>
        <p:nvSpPr>
          <p:cNvPr id="20" name="Right Brace 19">
            <a:extLst>
              <a:ext uri="{FF2B5EF4-FFF2-40B4-BE49-F238E27FC236}">
                <a16:creationId xmlns:a16="http://schemas.microsoft.com/office/drawing/2014/main" id="{037F235E-548A-40AB-9624-09D03C46A41D}"/>
              </a:ext>
            </a:extLst>
          </p:cNvPr>
          <p:cNvSpPr/>
          <p:nvPr/>
        </p:nvSpPr>
        <p:spPr>
          <a:xfrm>
            <a:off x="11031626" y="2479761"/>
            <a:ext cx="130296" cy="871065"/>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3" name="TextBox 2">
            <a:extLst>
              <a:ext uri="{FF2B5EF4-FFF2-40B4-BE49-F238E27FC236}">
                <a16:creationId xmlns:a16="http://schemas.microsoft.com/office/drawing/2014/main" id="{7EA702B8-6965-9B66-B85A-40F100712B8E}"/>
              </a:ext>
            </a:extLst>
          </p:cNvPr>
          <p:cNvSpPr txBox="1"/>
          <p:nvPr/>
        </p:nvSpPr>
        <p:spPr>
          <a:xfrm>
            <a:off x="11102934" y="1656562"/>
            <a:ext cx="820738" cy="507831"/>
          </a:xfrm>
          <a:prstGeom prst="rect">
            <a:avLst/>
          </a:prstGeom>
          <a:noFill/>
        </p:spPr>
        <p:txBody>
          <a:bodyPr wrap="non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err="1">
                <a:ln>
                  <a:noFill/>
                </a:ln>
                <a:solidFill>
                  <a:srgbClr val="000000"/>
                </a:solidFill>
                <a:effectLst/>
                <a:uLnTx/>
                <a:uFillTx/>
                <a:latin typeface="Arial"/>
                <a:ea typeface="+mn-ea"/>
                <a:cs typeface="+mn-cs"/>
              </a:rPr>
              <a:t>pCR</a:t>
            </a:r>
            <a:r>
              <a:rPr kumimoji="0" lang="en-US" sz="1100" b="1" i="0" u="sng" strike="noStrike" kern="1200" cap="none" spc="0" normalizeH="0" baseline="0" noProof="0" dirty="0">
                <a:ln>
                  <a:noFill/>
                </a:ln>
                <a:solidFill>
                  <a:srgbClr val="000000"/>
                </a:solidFill>
                <a:effectLst/>
                <a:uLnTx/>
                <a:uFillTx/>
                <a:latin typeface="Arial"/>
                <a:ea typeface="+mn-ea"/>
                <a:cs typeface="+mn-cs"/>
              </a:rPr>
              <a:t> Yes</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HR (95% CI)</a:t>
            </a:r>
            <a:b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0.65 (0.39-1.08)</a:t>
            </a:r>
            <a:endParaRPr kumimoji="0" lang="en-GB" sz="11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endParaRPr>
          </a:p>
        </p:txBody>
      </p:sp>
      <p:sp>
        <p:nvSpPr>
          <p:cNvPr id="4" name="TextBox 3">
            <a:extLst>
              <a:ext uri="{FF2B5EF4-FFF2-40B4-BE49-F238E27FC236}">
                <a16:creationId xmlns:a16="http://schemas.microsoft.com/office/drawing/2014/main" id="{8741254B-0678-68B7-D7CB-E2571E937D16}"/>
              </a:ext>
            </a:extLst>
          </p:cNvPr>
          <p:cNvSpPr txBox="1"/>
          <p:nvPr/>
        </p:nvSpPr>
        <p:spPr>
          <a:xfrm>
            <a:off x="11186023" y="2824838"/>
            <a:ext cx="820738" cy="507831"/>
          </a:xfrm>
          <a:prstGeom prst="rect">
            <a:avLst/>
          </a:prstGeom>
          <a:noFill/>
        </p:spPr>
        <p:txBody>
          <a:bodyPr wrap="non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err="1">
                <a:ln>
                  <a:noFill/>
                </a:ln>
                <a:solidFill>
                  <a:srgbClr val="000000"/>
                </a:solidFill>
                <a:effectLst/>
                <a:uLnTx/>
                <a:uFillTx/>
                <a:latin typeface="Arial"/>
                <a:ea typeface="+mn-ea"/>
                <a:cs typeface="+mn-cs"/>
              </a:rPr>
              <a:t>pCR</a:t>
            </a:r>
            <a:r>
              <a:rPr kumimoji="0" lang="en-US" sz="1100" b="1" i="0" u="sng" strike="noStrike" kern="1200" cap="none" spc="0" normalizeH="0" baseline="0" noProof="0" dirty="0">
                <a:ln>
                  <a:noFill/>
                </a:ln>
                <a:solidFill>
                  <a:srgbClr val="000000"/>
                </a:solidFill>
                <a:effectLst/>
                <a:uLnTx/>
                <a:uFillTx/>
                <a:latin typeface="Arial"/>
                <a:ea typeface="+mn-ea"/>
                <a:cs typeface="+mn-cs"/>
              </a:rPr>
              <a:t> No</a:t>
            </a:r>
            <a:br>
              <a:rPr kumimoji="0" lang="en-US" sz="1100" b="1" i="0" u="none" strike="noStrike" kern="1200" cap="none" spc="0" normalizeH="0" baseline="0" noProof="0" dirty="0">
                <a:ln>
                  <a:noFill/>
                </a:ln>
                <a:solidFill>
                  <a:srgbClr val="000000"/>
                </a:solidFill>
                <a:effectLst/>
                <a:uLnTx/>
                <a:uFillTx/>
                <a:latin typeface="Arial"/>
                <a:ea typeface="+mn-ea"/>
                <a:cs typeface="+mn-cs"/>
              </a:rPr>
            </a:b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HR (95% CI)</a:t>
            </a:r>
            <a:b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0.72 (0.54-0.96)</a:t>
            </a:r>
            <a:endParaRPr kumimoji="0" lang="en-GB" sz="11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endParaRPr>
          </a:p>
        </p:txBody>
      </p:sp>
      <p:sp>
        <p:nvSpPr>
          <p:cNvPr id="6" name="Right Brace 5">
            <a:extLst>
              <a:ext uri="{FF2B5EF4-FFF2-40B4-BE49-F238E27FC236}">
                <a16:creationId xmlns:a16="http://schemas.microsoft.com/office/drawing/2014/main" id="{6567E1F6-9EBD-94D3-68B2-E4F2C71C616B}"/>
              </a:ext>
            </a:extLst>
          </p:cNvPr>
          <p:cNvSpPr/>
          <p:nvPr/>
        </p:nvSpPr>
        <p:spPr>
          <a:xfrm>
            <a:off x="11016137" y="1527502"/>
            <a:ext cx="130296" cy="605892"/>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46" name="TextBox 45">
            <a:extLst>
              <a:ext uri="{FF2B5EF4-FFF2-40B4-BE49-F238E27FC236}">
                <a16:creationId xmlns:a16="http://schemas.microsoft.com/office/drawing/2014/main" id="{38C3956A-4158-12C5-8BB8-2FF63B73992B}"/>
              </a:ext>
            </a:extLst>
          </p:cNvPr>
          <p:cNvSpPr txBox="1"/>
          <p:nvPr/>
        </p:nvSpPr>
        <p:spPr>
          <a:xfrm>
            <a:off x="305251" y="6572953"/>
            <a:ext cx="2428875" cy="153888"/>
          </a:xfrm>
          <a:prstGeom prst="rect">
            <a:avLst/>
          </a:prstGeom>
          <a:noFill/>
        </p:spPr>
        <p:txBody>
          <a:bodyPr wrap="squar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Data cutoff date: March 23, 2023.</a:t>
            </a:r>
          </a:p>
        </p:txBody>
      </p:sp>
      <p:pic>
        <p:nvPicPr>
          <p:cNvPr id="9" name="Picture 8">
            <a:extLst>
              <a:ext uri="{FF2B5EF4-FFF2-40B4-BE49-F238E27FC236}">
                <a16:creationId xmlns:a16="http://schemas.microsoft.com/office/drawing/2014/main" id="{7980A5F3-3AAB-321A-5B1E-9B9FB069A245}"/>
              </a:ext>
            </a:extLst>
          </p:cNvPr>
          <p:cNvPicPr>
            <a:picLocks noChangeAspect="1"/>
          </p:cNvPicPr>
          <p:nvPr/>
        </p:nvPicPr>
        <p:blipFill rotWithShape="1">
          <a:blip r:embed="rId5"/>
          <a:srcRect t="1826" b="642"/>
          <a:stretch/>
        </p:blipFill>
        <p:spPr>
          <a:xfrm>
            <a:off x="18938" y="1149766"/>
            <a:ext cx="5920287" cy="5108713"/>
          </a:xfrm>
          <a:prstGeom prst="rect">
            <a:avLst/>
          </a:prstGeom>
        </p:spPr>
      </p:pic>
      <p:sp>
        <p:nvSpPr>
          <p:cNvPr id="10" name="CasellaDiTesto 6">
            <a:extLst>
              <a:ext uri="{FF2B5EF4-FFF2-40B4-BE49-F238E27FC236}">
                <a16:creationId xmlns:a16="http://schemas.microsoft.com/office/drawing/2014/main" id="{D0BC9586-8C3C-56F7-34EA-0835A100347C}"/>
              </a:ext>
            </a:extLst>
          </p:cNvPr>
          <p:cNvSpPr txBox="1"/>
          <p:nvPr/>
        </p:nvSpPr>
        <p:spPr>
          <a:xfrm>
            <a:off x="4708641" y="2168598"/>
            <a:ext cx="1643815"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Δ</a:t>
            </a:r>
            <a:r>
              <a:rPr kumimoji="0" lang="it-IT" sz="2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=9%</a:t>
            </a:r>
            <a:endParaRPr kumimoji="0" lang="it-IT" sz="18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1433F438-2CC6-8F56-33E9-D052CA9D5F03}"/>
              </a:ext>
            </a:extLst>
          </p:cNvPr>
          <p:cNvSpPr txBox="1"/>
          <p:nvPr/>
        </p:nvSpPr>
        <p:spPr>
          <a:xfrm>
            <a:off x="8119872" y="1011266"/>
            <a:ext cx="2176272" cy="430887"/>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EFS by pCR </a:t>
            </a:r>
            <a:endParaRPr kumimoji="0" lang="en-US" sz="2800" b="1" i="0" u="none" strike="noStrike" kern="600" cap="none" spc="30" normalizeH="0" baseline="0" noProof="0" dirty="0">
              <a:ln>
                <a:noFill/>
              </a:ln>
              <a:solidFill>
                <a:srgbClr val="002060"/>
              </a:solidFill>
              <a:effectLst/>
              <a:uLnTx/>
              <a:uFillTx/>
              <a:latin typeface="Arial"/>
              <a:ea typeface="+mn-ea"/>
              <a:cs typeface="+mn-cs"/>
            </a:endParaRPr>
          </a:p>
        </p:txBody>
      </p:sp>
      <p:sp>
        <p:nvSpPr>
          <p:cNvPr id="13" name="Text Box 11">
            <a:extLst>
              <a:ext uri="{FF2B5EF4-FFF2-40B4-BE49-F238E27FC236}">
                <a16:creationId xmlns:a16="http://schemas.microsoft.com/office/drawing/2014/main" id="{A078A7CE-CE85-2703-36FB-B24E5B59797B}"/>
              </a:ext>
            </a:extLst>
          </p:cNvPr>
          <p:cNvSpPr txBox="1">
            <a:spLocks noChangeArrowheads="1"/>
          </p:cNvSpPr>
          <p:nvPr/>
        </p:nvSpPr>
        <p:spPr bwMode="auto">
          <a:xfrm>
            <a:off x="2163330" y="6487826"/>
            <a:ext cx="353315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1"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Schmid et al ESMO 2023</a:t>
            </a:r>
          </a:p>
        </p:txBody>
      </p:sp>
      <p:sp>
        <p:nvSpPr>
          <p:cNvPr id="19" name="TextBox 18">
            <a:extLst>
              <a:ext uri="{FF2B5EF4-FFF2-40B4-BE49-F238E27FC236}">
                <a16:creationId xmlns:a16="http://schemas.microsoft.com/office/drawing/2014/main" id="{6C2E10C9-8A59-3F26-3C68-B3EC1F2CFD8F}"/>
              </a:ext>
            </a:extLst>
          </p:cNvPr>
          <p:cNvSpPr txBox="1"/>
          <p:nvPr/>
        </p:nvSpPr>
        <p:spPr>
          <a:xfrm>
            <a:off x="8311898" y="3428774"/>
            <a:ext cx="36428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 of patients with RD with EFS event despite pembrolizumab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Need better therapies</a:t>
            </a:r>
          </a:p>
        </p:txBody>
      </p:sp>
      <p:sp>
        <p:nvSpPr>
          <p:cNvPr id="21" name="CasellaDiTesto 6">
            <a:extLst>
              <a:ext uri="{FF2B5EF4-FFF2-40B4-BE49-F238E27FC236}">
                <a16:creationId xmlns:a16="http://schemas.microsoft.com/office/drawing/2014/main" id="{A81194E4-D266-CBA3-DB7B-D8FABF5AADDE}"/>
              </a:ext>
            </a:extLst>
          </p:cNvPr>
          <p:cNvSpPr txBox="1"/>
          <p:nvPr/>
        </p:nvSpPr>
        <p:spPr>
          <a:xfrm>
            <a:off x="11186023" y="1258022"/>
            <a:ext cx="1005977"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Δ</a:t>
            </a:r>
            <a:r>
              <a:rPr kumimoji="0" lang="it-IT" sz="20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=4%</a:t>
            </a:r>
          </a:p>
        </p:txBody>
      </p:sp>
      <p:sp>
        <p:nvSpPr>
          <p:cNvPr id="22" name="CasellaDiTesto 6">
            <a:extLst>
              <a:ext uri="{FF2B5EF4-FFF2-40B4-BE49-F238E27FC236}">
                <a16:creationId xmlns:a16="http://schemas.microsoft.com/office/drawing/2014/main" id="{7ADA07F3-A1C4-AA6A-F21A-35E963AEDC7D}"/>
              </a:ext>
            </a:extLst>
          </p:cNvPr>
          <p:cNvSpPr txBox="1"/>
          <p:nvPr/>
        </p:nvSpPr>
        <p:spPr>
          <a:xfrm>
            <a:off x="11060149" y="2475556"/>
            <a:ext cx="1302237"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Δ</a:t>
            </a:r>
            <a:r>
              <a:rPr kumimoji="0" lang="it-IT" sz="20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=10.3%</a:t>
            </a:r>
          </a:p>
        </p:txBody>
      </p:sp>
      <p:sp>
        <p:nvSpPr>
          <p:cNvPr id="5" name="TextBox 4">
            <a:extLst>
              <a:ext uri="{FF2B5EF4-FFF2-40B4-BE49-F238E27FC236}">
                <a16:creationId xmlns:a16="http://schemas.microsoft.com/office/drawing/2014/main" id="{D3216083-4A0B-C78B-2A57-3B7331DD2DFC}"/>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2980381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929" y="0"/>
            <a:ext cx="12046226" cy="1028044"/>
          </a:xfrm>
          <a:noFill/>
          <a:ln>
            <a:noFill/>
          </a:ln>
        </p:spPr>
        <p:txBody>
          <a:bodyPr vert="horz" wrap="square" lIns="121920" tIns="60960" rIns="121920" bIns="60960" numCol="1" anchor="ctr" anchorCtr="0" compatLnSpc="1">
            <a:prstTxWarp prst="textNoShape">
              <a:avLst/>
            </a:prstTxWarp>
            <a:noAutofit/>
          </a:bodyPr>
          <a:lstStyle/>
          <a:p>
            <a:r>
              <a:rPr lang="en-US" b="1" dirty="0">
                <a:solidFill>
                  <a:srgbClr val="002060"/>
                </a:solidFill>
                <a:latin typeface="Arial" panose="020B0604020202020204" pitchFamily="34" charset="0"/>
                <a:cs typeface="Arial" panose="020B0604020202020204" pitchFamily="34" charset="0"/>
              </a:rPr>
              <a:t>KN-522: IA6 summary  </a:t>
            </a:r>
          </a:p>
        </p:txBody>
      </p:sp>
      <p:sp>
        <p:nvSpPr>
          <p:cNvPr id="8" name="Oval 7">
            <a:extLst>
              <a:ext uri="{FF2B5EF4-FFF2-40B4-BE49-F238E27FC236}">
                <a16:creationId xmlns:a16="http://schemas.microsoft.com/office/drawing/2014/main" id="{6340804B-1983-493E-9839-7AA65393A0D8}"/>
              </a:ext>
            </a:extLst>
          </p:cNvPr>
          <p:cNvSpPr/>
          <p:nvPr/>
        </p:nvSpPr>
        <p:spPr>
          <a:xfrm>
            <a:off x="8773210" y="4835769"/>
            <a:ext cx="276481" cy="395654"/>
          </a:xfrm>
          <a:prstGeom prst="ellipse">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8824082F-881D-0ED8-6CB5-D539AFDFDC2C}"/>
              </a:ext>
            </a:extLst>
          </p:cNvPr>
          <p:cNvSpPr>
            <a:spLocks noGrp="1"/>
          </p:cNvSpPr>
          <p:nvPr>
            <p:ph idx="1"/>
          </p:nvPr>
        </p:nvSpPr>
        <p:spPr>
          <a:xfrm>
            <a:off x="128954" y="872596"/>
            <a:ext cx="11198087" cy="5482484"/>
          </a:xfrm>
        </p:spPr>
        <p:txBody>
          <a:bodyPr>
            <a:normAutofit lnSpcReduction="10000"/>
          </a:bodyPr>
          <a:lstStyle/>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After a median follow-up of &gt;5 years, neoadjuvant </a:t>
            </a:r>
            <a:r>
              <a:rPr lang="en-US" dirty="0" err="1">
                <a:solidFill>
                  <a:srgbClr val="113468"/>
                </a:solidFill>
                <a:latin typeface="Arial" panose="020B0604020202020204" pitchFamily="34" charset="0"/>
                <a:cs typeface="Arial" panose="020B0604020202020204" pitchFamily="34" charset="0"/>
              </a:rPr>
              <a:t>pembro</a:t>
            </a:r>
            <a:r>
              <a:rPr lang="en-US" dirty="0">
                <a:solidFill>
                  <a:srgbClr val="113468"/>
                </a:solidFill>
                <a:latin typeface="Arial" panose="020B0604020202020204" pitchFamily="34" charset="0"/>
                <a:cs typeface="Arial" panose="020B0604020202020204" pitchFamily="34" charset="0"/>
              </a:rPr>
              <a:t> + chemo followed by adjuvant pembrolizumab continues to show a clinically meaningful improvement in EFS compared with neoadjuvant chemo alone</a:t>
            </a:r>
          </a:p>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The EFS benefit was generally consistent in subgroups based on TNM stage (II/III) and nodal status (+/-)</a:t>
            </a:r>
          </a:p>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Follow-up for OS is ongoing</a:t>
            </a:r>
          </a:p>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EFS improvement in pembrolizumab group was observed regardless of pCR outcome</a:t>
            </a:r>
          </a:p>
          <a:p>
            <a:pPr lvl="2">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 Driven primarily by neoadjuvant pembrolizumab. ? What is the relative contribution of adjuvant pembrolizumab</a:t>
            </a:r>
          </a:p>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pCR/RD: locally assessed. ? Reliability of local assessment of pCR in an international trial </a:t>
            </a:r>
          </a:p>
          <a:p>
            <a:pPr lvl="1">
              <a:lnSpc>
                <a:spcPct val="120000"/>
              </a:lnSpc>
              <a:buFont typeface="Wingdings" panose="05000000000000000000" pitchFamily="2" charset="2"/>
              <a:buChar char="Ø"/>
            </a:pPr>
            <a:endParaRPr lang="en-GB" dirty="0">
              <a:solidFill>
                <a:srgbClr val="113468"/>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956AA2-FBB2-433C-67D5-66A22B79EB1F}"/>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3212989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AF0D-1474-4267-9705-DC65240B722C}"/>
              </a:ext>
            </a:extLst>
          </p:cNvPr>
          <p:cNvSpPr>
            <a:spLocks noGrp="1"/>
          </p:cNvSpPr>
          <p:nvPr>
            <p:ph type="title"/>
          </p:nvPr>
        </p:nvSpPr>
        <p:spPr>
          <a:xfrm>
            <a:off x="212035" y="111734"/>
            <a:ext cx="11536017" cy="926962"/>
          </a:xfrm>
        </p:spPr>
        <p:txBody>
          <a:bodyPr>
            <a:normAutofit fontScale="90000"/>
          </a:bodyPr>
          <a:lstStyle/>
          <a:p>
            <a:r>
              <a:rPr kumimoji="0" lang="en-US" sz="3733" b="1" i="0" u="none" strike="noStrike" kern="0" cap="none" spc="0" normalizeH="0" baseline="0" noProof="0" dirty="0">
                <a:ln>
                  <a:noFill/>
                </a:ln>
                <a:solidFill>
                  <a:srgbClr val="002060"/>
                </a:solidFill>
                <a:effectLst/>
                <a:uLnTx/>
                <a:uFillTx/>
                <a:latin typeface="Arial"/>
                <a:ea typeface="ＭＳ Ｐゴシック"/>
              </a:rPr>
              <a:t>NeoTRIPaPDL1: Atezolizumab plus weekly Carboplatin + Nab-paclitaxel</a:t>
            </a:r>
            <a:endParaRPr lang="en-US" dirty="0"/>
          </a:p>
        </p:txBody>
      </p:sp>
      <p:sp>
        <p:nvSpPr>
          <p:cNvPr id="5" name="TextBox 4">
            <a:extLst>
              <a:ext uri="{FF2B5EF4-FFF2-40B4-BE49-F238E27FC236}">
                <a16:creationId xmlns:a16="http://schemas.microsoft.com/office/drawing/2014/main" id="{037ADF4C-BFD4-3BC6-6A39-B598A4C48B11}"/>
              </a:ext>
            </a:extLst>
          </p:cNvPr>
          <p:cNvSpPr txBox="1"/>
          <p:nvPr/>
        </p:nvSpPr>
        <p:spPr>
          <a:xfrm>
            <a:off x="7722704" y="6550223"/>
            <a:ext cx="43807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Gianni et al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Annal Oncol 2022, Gianni et al ESMO 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6" name="Picture 5">
            <a:extLst>
              <a:ext uri="{FF2B5EF4-FFF2-40B4-BE49-F238E27FC236}">
                <a16:creationId xmlns:a16="http://schemas.microsoft.com/office/drawing/2014/main" id="{EB522DA7-6354-725C-8E80-69DA572CDF40}"/>
              </a:ext>
            </a:extLst>
          </p:cNvPr>
          <p:cNvPicPr>
            <a:picLocks noChangeAspect="1"/>
          </p:cNvPicPr>
          <p:nvPr/>
        </p:nvPicPr>
        <p:blipFill rotWithShape="1">
          <a:blip r:embed="rId3"/>
          <a:srcRect t="20700" b="-1"/>
          <a:stretch/>
        </p:blipFill>
        <p:spPr>
          <a:xfrm>
            <a:off x="379097" y="1044725"/>
            <a:ext cx="5329945" cy="2917078"/>
          </a:xfrm>
          <a:prstGeom prst="rect">
            <a:avLst/>
          </a:prstGeom>
        </p:spPr>
      </p:pic>
      <p:sp>
        <p:nvSpPr>
          <p:cNvPr id="7" name="Textfeld 2">
            <a:extLst>
              <a:ext uri="{FF2B5EF4-FFF2-40B4-BE49-F238E27FC236}">
                <a16:creationId xmlns:a16="http://schemas.microsoft.com/office/drawing/2014/main" id="{939C53ED-DF71-DFFD-E9BD-5FE0752C618F}"/>
              </a:ext>
            </a:extLst>
          </p:cNvPr>
          <p:cNvSpPr txBox="1"/>
          <p:nvPr/>
        </p:nvSpPr>
        <p:spPr>
          <a:xfrm>
            <a:off x="379097" y="3529287"/>
            <a:ext cx="2275248" cy="400097"/>
          </a:xfrm>
          <a:prstGeom prst="rect">
            <a:avLst/>
          </a:prstGeom>
          <a:noFill/>
        </p:spPr>
        <p:txBody>
          <a:bodyPr wrap="square" lIns="121909" tIns="60954" rIns="121909" bIns="6095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B050"/>
                </a:solidFill>
                <a:effectLst/>
                <a:highlight>
                  <a:srgbClr val="FFFF00"/>
                </a:highlight>
                <a:uLnTx/>
                <a:uFillTx/>
                <a:latin typeface="Arial" panose="020B0604020202020204"/>
                <a:ea typeface="+mn-ea"/>
                <a:cs typeface="+mn-cs"/>
              </a:rPr>
              <a:t>No</a:t>
            </a:r>
            <a:r>
              <a:rPr kumimoji="0" lang="de-DE" sz="1800" b="1" i="0" u="none" strike="noStrike" kern="1200" cap="none" spc="0" normalizeH="0" baseline="0" noProof="0" dirty="0">
                <a:ln>
                  <a:noFill/>
                </a:ln>
                <a:solidFill>
                  <a:srgbClr val="00B050"/>
                </a:solidFill>
                <a:effectLst/>
                <a:highlight>
                  <a:srgbClr val="FFFF00"/>
                </a:highlight>
                <a:uLnTx/>
                <a:uFillTx/>
                <a:latin typeface="Arial" panose="020B0604020202020204"/>
                <a:ea typeface="+mn-ea"/>
                <a:cs typeface="+mn-cs"/>
              </a:rPr>
              <a:t> adjuvant ICB </a:t>
            </a:r>
          </a:p>
        </p:txBody>
      </p:sp>
      <p:pic>
        <p:nvPicPr>
          <p:cNvPr id="8" name="Content Placeholder 3">
            <a:extLst>
              <a:ext uri="{FF2B5EF4-FFF2-40B4-BE49-F238E27FC236}">
                <a16:creationId xmlns:a16="http://schemas.microsoft.com/office/drawing/2014/main" id="{D85677F4-410C-8FA9-3B5D-CF1A219C1548}"/>
              </a:ext>
            </a:extLst>
          </p:cNvPr>
          <p:cNvPicPr>
            <a:picLocks noGrp="1" noChangeAspect="1"/>
          </p:cNvPicPr>
          <p:nvPr>
            <p:ph idx="1"/>
          </p:nvPr>
        </p:nvPicPr>
        <p:blipFill rotWithShape="1">
          <a:blip r:embed="rId4"/>
          <a:srcRect l="10281" t="10552" r="20612" b="657"/>
          <a:stretch/>
        </p:blipFill>
        <p:spPr>
          <a:xfrm>
            <a:off x="2654345" y="4365104"/>
            <a:ext cx="4068722" cy="2247075"/>
          </a:xfrm>
          <a:prstGeom prst="rect">
            <a:avLst/>
          </a:prstGeom>
        </p:spPr>
      </p:pic>
      <p:pic>
        <p:nvPicPr>
          <p:cNvPr id="9" name="Picture 8">
            <a:extLst>
              <a:ext uri="{FF2B5EF4-FFF2-40B4-BE49-F238E27FC236}">
                <a16:creationId xmlns:a16="http://schemas.microsoft.com/office/drawing/2014/main" id="{506CCCF6-E03C-EE1D-1A7C-3C9166DC0B48}"/>
              </a:ext>
            </a:extLst>
          </p:cNvPr>
          <p:cNvPicPr>
            <a:picLocks noChangeAspect="1"/>
          </p:cNvPicPr>
          <p:nvPr/>
        </p:nvPicPr>
        <p:blipFill rotWithShape="1">
          <a:blip r:embed="rId5"/>
          <a:srcRect l="10641" t="2920" r="18993" b="1571"/>
          <a:stretch/>
        </p:blipFill>
        <p:spPr>
          <a:xfrm>
            <a:off x="49984" y="3933056"/>
            <a:ext cx="2604361" cy="2503981"/>
          </a:xfrm>
          <a:prstGeom prst="rect">
            <a:avLst/>
          </a:prstGeom>
        </p:spPr>
      </p:pic>
      <p:sp>
        <p:nvSpPr>
          <p:cNvPr id="10" name="Title 1">
            <a:extLst>
              <a:ext uri="{FF2B5EF4-FFF2-40B4-BE49-F238E27FC236}">
                <a16:creationId xmlns:a16="http://schemas.microsoft.com/office/drawing/2014/main" id="{49F1FB42-BD47-2848-792B-B9035E00DF08}"/>
              </a:ext>
            </a:extLst>
          </p:cNvPr>
          <p:cNvSpPr txBox="1">
            <a:spLocks/>
          </p:cNvSpPr>
          <p:nvPr/>
        </p:nvSpPr>
        <p:spPr>
          <a:xfrm>
            <a:off x="3014868" y="3861048"/>
            <a:ext cx="3478695" cy="5394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PD-L1 status and pCR </a:t>
            </a:r>
          </a:p>
        </p:txBody>
      </p:sp>
      <p:pic>
        <p:nvPicPr>
          <p:cNvPr id="12" name="Picture 11">
            <a:extLst>
              <a:ext uri="{FF2B5EF4-FFF2-40B4-BE49-F238E27FC236}">
                <a16:creationId xmlns:a16="http://schemas.microsoft.com/office/drawing/2014/main" id="{2DC9BA0B-EDF5-039D-3D6B-6D9C38645D10}"/>
              </a:ext>
            </a:extLst>
          </p:cNvPr>
          <p:cNvPicPr>
            <a:picLocks noChangeAspect="1"/>
          </p:cNvPicPr>
          <p:nvPr/>
        </p:nvPicPr>
        <p:blipFill>
          <a:blip r:embed="rId6"/>
          <a:stretch>
            <a:fillRect/>
          </a:stretch>
        </p:blipFill>
        <p:spPr>
          <a:xfrm>
            <a:off x="6662455" y="1230686"/>
            <a:ext cx="5329945" cy="3791237"/>
          </a:xfrm>
          <a:prstGeom prst="rect">
            <a:avLst/>
          </a:prstGeom>
        </p:spPr>
      </p:pic>
      <p:sp>
        <p:nvSpPr>
          <p:cNvPr id="13" name="Title 1">
            <a:extLst>
              <a:ext uri="{FF2B5EF4-FFF2-40B4-BE49-F238E27FC236}">
                <a16:creationId xmlns:a16="http://schemas.microsoft.com/office/drawing/2014/main" id="{8A77EE37-3E59-0AE8-F8DE-65AF36168F58}"/>
              </a:ext>
            </a:extLst>
          </p:cNvPr>
          <p:cNvSpPr txBox="1">
            <a:spLocks/>
          </p:cNvSpPr>
          <p:nvPr/>
        </p:nvSpPr>
        <p:spPr>
          <a:xfrm>
            <a:off x="7648691" y="813892"/>
            <a:ext cx="3478695" cy="5394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EFS </a:t>
            </a:r>
          </a:p>
        </p:txBody>
      </p:sp>
      <p:sp>
        <p:nvSpPr>
          <p:cNvPr id="14" name="CasellaDiTesto 6">
            <a:extLst>
              <a:ext uri="{FF2B5EF4-FFF2-40B4-BE49-F238E27FC236}">
                <a16:creationId xmlns:a16="http://schemas.microsoft.com/office/drawing/2014/main" id="{CE68939E-48C1-93DB-B4C1-972F14D62E87}"/>
              </a:ext>
            </a:extLst>
          </p:cNvPr>
          <p:cNvSpPr txBox="1">
            <a:spLocks/>
          </p:cNvSpPr>
          <p:nvPr/>
        </p:nvSpPr>
        <p:spPr>
          <a:xfrm>
            <a:off x="7009731" y="5021923"/>
            <a:ext cx="4977704" cy="1528300"/>
          </a:xfrm>
          <a:prstGeom prst="rect">
            <a:avLst/>
          </a:prstGeom>
          <a:solidFill>
            <a:srgbClr val="FFFFFF"/>
          </a:solidFill>
          <a:ln w="12700">
            <a:solidFill>
              <a:schemeClr val="accent1"/>
            </a:solidFill>
          </a:ln>
        </p:spPr>
        <p:txBody>
          <a:bodyPr wrap="square"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t>pCR, positive PD-L1, earlier stage</a:t>
            </a:r>
            <a:b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b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t> as well as higher </a:t>
            </a:r>
            <a:r>
              <a:rPr kumimoji="0" lang="en-US" sz="1800" b="1" i="0" u="none" strike="noStrike" kern="0" cap="none" spc="0" normalizeH="0" baseline="0" noProof="0" dirty="0" err="1">
                <a:ln>
                  <a:noFill/>
                </a:ln>
                <a:solidFill>
                  <a:srgbClr val="000000"/>
                </a:solidFill>
                <a:effectLst/>
                <a:uLnTx/>
                <a:uFillTx/>
                <a:latin typeface="Helvetica Neue" panose="02000503000000020004" pitchFamily="2" charset="0"/>
                <a:ea typeface="+mn-ea"/>
                <a:cs typeface="Arial"/>
                <a:sym typeface="Arial"/>
              </a:rPr>
              <a:t>sTILs</a:t>
            </a:r>
            <a:b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b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t>were all prognostic and linked to better EFS, but they were not predictive of atezolizumab benefit</a:t>
            </a:r>
          </a:p>
        </p:txBody>
      </p:sp>
      <p:sp>
        <p:nvSpPr>
          <p:cNvPr id="3" name="TextBox 2">
            <a:extLst>
              <a:ext uri="{FF2B5EF4-FFF2-40B4-BE49-F238E27FC236}">
                <a16:creationId xmlns:a16="http://schemas.microsoft.com/office/drawing/2014/main" id="{A9003134-33EF-21F2-CA47-C3C66EAE7099}"/>
              </a:ext>
            </a:extLst>
          </p:cNvPr>
          <p:cNvSpPr txBox="1"/>
          <p:nvPr/>
        </p:nvSpPr>
        <p:spPr>
          <a:xfrm>
            <a:off x="263352" y="6525344"/>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2938687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17" y="179170"/>
            <a:ext cx="12046226" cy="1287786"/>
          </a:xfrm>
          <a:noFill/>
          <a:ln>
            <a:noFill/>
          </a:ln>
        </p:spPr>
        <p:txBody>
          <a:bodyPr vert="horz" wrap="square" lIns="121920" tIns="60960" rIns="121920" bIns="60960" numCol="1" anchor="ctr" anchorCtr="0" compatLnSpc="1">
            <a:prstTxWarp prst="textNoShape">
              <a:avLst/>
            </a:prstTxWarp>
            <a:noAutofit/>
          </a:bodyPr>
          <a:lstStyle/>
          <a:p>
            <a:r>
              <a:rPr lang="en-US" b="1" dirty="0">
                <a:solidFill>
                  <a:srgbClr val="002060"/>
                </a:solidFill>
                <a:latin typeface="Arial" panose="020B0604020202020204" pitchFamily="34" charset="0"/>
                <a:cs typeface="Arial" panose="020B0604020202020204" pitchFamily="34" charset="0"/>
              </a:rPr>
              <a:t>Why no pCR or EFS Benefit in NeoTRIPaPDL1? </a:t>
            </a:r>
          </a:p>
        </p:txBody>
      </p:sp>
      <p:sp>
        <p:nvSpPr>
          <p:cNvPr id="8" name="Oval 7">
            <a:extLst>
              <a:ext uri="{FF2B5EF4-FFF2-40B4-BE49-F238E27FC236}">
                <a16:creationId xmlns:a16="http://schemas.microsoft.com/office/drawing/2014/main" id="{6340804B-1983-493E-9839-7AA65393A0D8}"/>
              </a:ext>
            </a:extLst>
          </p:cNvPr>
          <p:cNvSpPr/>
          <p:nvPr/>
        </p:nvSpPr>
        <p:spPr>
          <a:xfrm>
            <a:off x="8773210" y="4835769"/>
            <a:ext cx="276481" cy="395654"/>
          </a:xfrm>
          <a:prstGeom prst="ellipse">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8824082F-881D-0ED8-6CB5-D539AFDFDC2C}"/>
              </a:ext>
            </a:extLst>
          </p:cNvPr>
          <p:cNvSpPr>
            <a:spLocks noGrp="1"/>
          </p:cNvSpPr>
          <p:nvPr>
            <p:ph idx="1"/>
          </p:nvPr>
        </p:nvSpPr>
        <p:spPr>
          <a:xfrm>
            <a:off x="266114" y="1484189"/>
            <a:ext cx="11198087" cy="5032375"/>
          </a:xfrm>
        </p:spPr>
        <p:txBody>
          <a:bodyPr>
            <a:normAutofit/>
          </a:bodyPr>
          <a:lstStyle/>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PDL-1 vs PD-1 inhibitor </a:t>
            </a:r>
          </a:p>
          <a:p>
            <a:pPr lvl="2">
              <a:lnSpc>
                <a:spcPct val="120000"/>
              </a:lnSpc>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IMpassion031: pCR better, EFS numerically better with atezolizumab</a:t>
            </a:r>
          </a:p>
          <a:p>
            <a:pPr lvl="2">
              <a:lnSpc>
                <a:spcPct val="120000"/>
              </a:lnSpc>
              <a:buFont typeface="Wingdings" panose="05000000000000000000" pitchFamily="2" charset="2"/>
              <a:buChar char="Ø"/>
            </a:pPr>
            <a:r>
              <a:rPr lang="en-US" dirty="0" err="1">
                <a:solidFill>
                  <a:srgbClr val="002060"/>
                </a:solidFill>
                <a:latin typeface="Arial" panose="020B0604020202020204" pitchFamily="34" charset="0"/>
                <a:cs typeface="Arial" panose="020B0604020202020204" pitchFamily="34" charset="0"/>
              </a:rPr>
              <a:t>mTNBC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Atezo</a:t>
            </a:r>
            <a:r>
              <a:rPr lang="en-US" dirty="0">
                <a:solidFill>
                  <a:srgbClr val="002060"/>
                </a:solidFill>
                <a:latin typeface="Arial" panose="020B0604020202020204" pitchFamily="34" charset="0"/>
                <a:cs typeface="Arial" panose="020B0604020202020204" pitchFamily="34" charset="0"/>
              </a:rPr>
              <a:t> plus taxane not statistically superior to taxane (IMpassion130, 131) </a:t>
            </a:r>
            <a:endParaRPr lang="en-GB" dirty="0">
              <a:solidFill>
                <a:srgbClr val="002060"/>
              </a:solidFill>
              <a:latin typeface="Arial" panose="020B0604020202020204" pitchFamily="34" charset="0"/>
              <a:cs typeface="Arial" panose="020B0604020202020204" pitchFamily="34" charset="0"/>
            </a:endParaRPr>
          </a:p>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Chemotherapy backbone: no anthracycline  </a:t>
            </a:r>
          </a:p>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Anatomic risk of enrolled population: </a:t>
            </a:r>
          </a:p>
          <a:p>
            <a:pPr lvl="2">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90% with node positive disease (compared to 30% in IMpassion031) </a:t>
            </a:r>
          </a:p>
          <a:p>
            <a:pPr lvl="2">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With high anatomical risk would efficacy be more in line with what is observed in </a:t>
            </a:r>
            <a:r>
              <a:rPr lang="en-GB" dirty="0" err="1">
                <a:solidFill>
                  <a:srgbClr val="113468"/>
                </a:solidFill>
                <a:latin typeface="Arial" panose="020B0604020202020204" pitchFamily="34" charset="0"/>
                <a:cs typeface="Arial" panose="020B0604020202020204" pitchFamily="34" charset="0"/>
              </a:rPr>
              <a:t>mTNBC</a:t>
            </a:r>
            <a:r>
              <a:rPr lang="en-GB" dirty="0">
                <a:solidFill>
                  <a:srgbClr val="113468"/>
                </a:solidFill>
                <a:latin typeface="Arial" panose="020B0604020202020204" pitchFamily="34" charset="0"/>
                <a:cs typeface="Arial" panose="020B0604020202020204" pitchFamily="34" charset="0"/>
              </a:rPr>
              <a:t>?  </a:t>
            </a:r>
          </a:p>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Differences in tumour biology: </a:t>
            </a:r>
            <a:r>
              <a:rPr lang="en-US" kern="0" dirty="0">
                <a:solidFill>
                  <a:srgbClr val="002060"/>
                </a:solidFill>
                <a:latin typeface="Arial"/>
              </a:rPr>
              <a:t>Higher TILs in chemo alone arm giving the control arm inherent better prognosis compared to IO arm</a:t>
            </a:r>
            <a:endParaRPr lang="en-GB" dirty="0">
              <a:solidFill>
                <a:srgbClr val="113468"/>
              </a:solidFill>
              <a:latin typeface="Arial" panose="020B0604020202020204" pitchFamily="34" charset="0"/>
              <a:cs typeface="Arial" panose="020B0604020202020204" pitchFamily="34" charset="0"/>
            </a:endParaRPr>
          </a:p>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Chance </a:t>
            </a:r>
          </a:p>
        </p:txBody>
      </p:sp>
      <p:sp>
        <p:nvSpPr>
          <p:cNvPr id="3" name="TextBox 2">
            <a:extLst>
              <a:ext uri="{FF2B5EF4-FFF2-40B4-BE49-F238E27FC236}">
                <a16:creationId xmlns:a16="http://schemas.microsoft.com/office/drawing/2014/main" id="{CC9C8661-6D24-D0DD-1862-7A77401BD8DD}"/>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192117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ign&#10;&#10;Description automatically generated">
            <a:extLst>
              <a:ext uri="{FF2B5EF4-FFF2-40B4-BE49-F238E27FC236}">
                <a16:creationId xmlns:a16="http://schemas.microsoft.com/office/drawing/2014/main" id="{04766892-B303-D6F4-3174-E5075885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952" y="2780928"/>
            <a:ext cx="5698674" cy="3200400"/>
          </a:xfrm>
          <a:prstGeom prst="rect">
            <a:avLst/>
          </a:prstGeom>
          <a:effectLst>
            <a:outerShdw blurRad="50800" dist="38100" dir="2700000" algn="tl" rotWithShape="0">
              <a:prstClr val="black">
                <a:alpha val="40000"/>
              </a:prstClr>
            </a:outerShdw>
          </a:effectLst>
        </p:spPr>
      </p:pic>
      <p:pic>
        <p:nvPicPr>
          <p:cNvPr id="4" name="Picture 3" descr="A close-up of a note&#10;&#10;Description automatically generated">
            <a:extLst>
              <a:ext uri="{FF2B5EF4-FFF2-40B4-BE49-F238E27FC236}">
                <a16:creationId xmlns:a16="http://schemas.microsoft.com/office/drawing/2014/main" id="{65A53A89-FB86-AD05-3F47-97AF3A2D3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84" y="404664"/>
            <a:ext cx="5684543" cy="32004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59815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83AF-E1C2-C2FA-30AD-96F9BB50A4D8}"/>
              </a:ext>
            </a:extLst>
          </p:cNvPr>
          <p:cNvSpPr>
            <a:spLocks noGrp="1"/>
          </p:cNvSpPr>
          <p:nvPr>
            <p:ph type="title"/>
          </p:nvPr>
        </p:nvSpPr>
        <p:spPr>
          <a:xfrm>
            <a:off x="506896" y="245232"/>
            <a:ext cx="10515600" cy="926961"/>
          </a:xfrm>
        </p:spPr>
        <p:txBody>
          <a:bodyPr>
            <a:normAutofit fontScale="90000"/>
          </a:bodyPr>
          <a:lstStyle/>
          <a:p>
            <a:pPr algn="ctr">
              <a:defRPr/>
            </a:pPr>
            <a:r>
              <a:rPr lang="en-US" sz="3600" b="1" dirty="0">
                <a:solidFill>
                  <a:srgbClr val="113468"/>
                </a:solidFill>
                <a:latin typeface="Arial" panose="020B0604020202020204"/>
                <a:cs typeface="Arial" panose="020B0604020202020204" pitchFamily="34" charset="0"/>
              </a:rPr>
              <a:t>ALEXANDRA/IMpassion030 phase 3 trial : Adjuvant IO (without neoadjuvant component) </a:t>
            </a:r>
          </a:p>
        </p:txBody>
      </p:sp>
      <p:pic>
        <p:nvPicPr>
          <p:cNvPr id="4" name="Picture 3">
            <a:extLst>
              <a:ext uri="{FF2B5EF4-FFF2-40B4-BE49-F238E27FC236}">
                <a16:creationId xmlns:a16="http://schemas.microsoft.com/office/drawing/2014/main" id="{C20AA6F1-E20B-341C-B438-E8FC1C3963B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6501" b="9145"/>
          <a:stretch/>
        </p:blipFill>
        <p:spPr>
          <a:xfrm>
            <a:off x="258418" y="1539192"/>
            <a:ext cx="6142382" cy="3395746"/>
          </a:xfrm>
          <a:prstGeom prst="rect">
            <a:avLst/>
          </a:prstGeom>
        </p:spPr>
      </p:pic>
      <p:sp>
        <p:nvSpPr>
          <p:cNvPr id="5" name="TextBox 4">
            <a:extLst>
              <a:ext uri="{FF2B5EF4-FFF2-40B4-BE49-F238E27FC236}">
                <a16:creationId xmlns:a16="http://schemas.microsoft.com/office/drawing/2014/main" id="{87EAC070-10C5-10D8-AF24-A9621C476D84}"/>
              </a:ext>
            </a:extLst>
          </p:cNvPr>
          <p:cNvSpPr txBox="1"/>
          <p:nvPr/>
        </p:nvSpPr>
        <p:spPr>
          <a:xfrm>
            <a:off x="116419"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000000"/>
                </a:solidFill>
                <a:effectLst/>
                <a:uLnTx/>
                <a:uFillTx/>
                <a:latin typeface="Calibri" panose="020F0502020204030204"/>
                <a:ea typeface="ＭＳ Ｐゴシック"/>
                <a:cs typeface="+mn-cs"/>
              </a:rPr>
              <a:t>Ignatiadis</a:t>
            </a: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 SABCS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6" name="Picture 5">
            <a:extLst>
              <a:ext uri="{FF2B5EF4-FFF2-40B4-BE49-F238E27FC236}">
                <a16:creationId xmlns:a16="http://schemas.microsoft.com/office/drawing/2014/main" id="{D6574C2B-B2D7-E32F-D775-963D0C5DD0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15461" b="7430"/>
          <a:stretch/>
        </p:blipFill>
        <p:spPr>
          <a:xfrm>
            <a:off x="6400800" y="1771912"/>
            <a:ext cx="5532782" cy="3816626"/>
          </a:xfrm>
          <a:prstGeom prst="rect">
            <a:avLst/>
          </a:prstGeom>
        </p:spPr>
      </p:pic>
      <p:sp>
        <p:nvSpPr>
          <p:cNvPr id="7" name="Title 1">
            <a:extLst>
              <a:ext uri="{FF2B5EF4-FFF2-40B4-BE49-F238E27FC236}">
                <a16:creationId xmlns:a16="http://schemas.microsoft.com/office/drawing/2014/main" id="{82A13F71-E14E-CDA4-E942-71176B336A41}"/>
              </a:ext>
            </a:extLst>
          </p:cNvPr>
          <p:cNvSpPr txBox="1">
            <a:spLocks/>
          </p:cNvSpPr>
          <p:nvPr/>
        </p:nvSpPr>
        <p:spPr>
          <a:xfrm>
            <a:off x="7082160" y="1269462"/>
            <a:ext cx="3940336" cy="53946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iDFS: Primary End Point </a:t>
            </a:r>
          </a:p>
        </p:txBody>
      </p:sp>
      <p:sp>
        <p:nvSpPr>
          <p:cNvPr id="3" name="TextBox 2">
            <a:extLst>
              <a:ext uri="{FF2B5EF4-FFF2-40B4-BE49-F238E27FC236}">
                <a16:creationId xmlns:a16="http://schemas.microsoft.com/office/drawing/2014/main" id="{983BCA21-231D-4916-A4D7-332D49C4BE5B}"/>
              </a:ext>
            </a:extLst>
          </p:cNvPr>
          <p:cNvSpPr txBox="1"/>
          <p:nvPr/>
        </p:nvSpPr>
        <p:spPr>
          <a:xfrm>
            <a:off x="792480" y="5586416"/>
            <a:ext cx="106070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Timing of IO matters: Neoadjuvant more effective than adjuvant 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Previous Animal data consistent with clinical findings (Liu et al Cancer Discover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Similar observations in other cancer like Melanoma </a:t>
            </a:r>
          </a:p>
        </p:txBody>
      </p:sp>
      <p:sp>
        <p:nvSpPr>
          <p:cNvPr id="8" name="TextBox 7">
            <a:extLst>
              <a:ext uri="{FF2B5EF4-FFF2-40B4-BE49-F238E27FC236}">
                <a16:creationId xmlns:a16="http://schemas.microsoft.com/office/drawing/2014/main" id="{ADFCBD8F-B3F2-4783-845C-69B34286954E}"/>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728773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6687-4BEE-DB4C-6007-27AEA1BFF7B2}"/>
              </a:ext>
            </a:extLst>
          </p:cNvPr>
          <p:cNvSpPr>
            <a:spLocks noGrp="1"/>
          </p:cNvSpPr>
          <p:nvPr>
            <p:ph type="title"/>
          </p:nvPr>
        </p:nvSpPr>
        <p:spPr>
          <a:xfrm>
            <a:off x="349562" y="111129"/>
            <a:ext cx="10515600" cy="618038"/>
          </a:xfrm>
        </p:spPr>
        <p:txBody>
          <a:bodyPr>
            <a:normAutofit/>
          </a:bodyPr>
          <a:lstStyle/>
          <a:p>
            <a:r>
              <a:rPr lang="en-US" sz="3200" b="1" dirty="0" err="1">
                <a:solidFill>
                  <a:srgbClr val="113468"/>
                </a:solidFill>
                <a:latin typeface="Arial" panose="020B0604020202020204"/>
                <a:cs typeface="Arial" panose="020B0604020202020204" pitchFamily="34" charset="0"/>
              </a:rPr>
              <a:t>NeoPACT</a:t>
            </a:r>
            <a:r>
              <a:rPr lang="en-US" sz="3200" b="1" dirty="0">
                <a:solidFill>
                  <a:srgbClr val="113468"/>
                </a:solidFill>
                <a:latin typeface="Arial" panose="020B0604020202020204"/>
                <a:cs typeface="Arial" panose="020B0604020202020204" pitchFamily="34" charset="0"/>
              </a:rPr>
              <a:t>: Carboplatin + Docetaxel+ Pembrolizumab </a:t>
            </a:r>
          </a:p>
        </p:txBody>
      </p:sp>
      <p:pic>
        <p:nvPicPr>
          <p:cNvPr id="4" name="Picture 3">
            <a:extLst>
              <a:ext uri="{FF2B5EF4-FFF2-40B4-BE49-F238E27FC236}">
                <a16:creationId xmlns:a16="http://schemas.microsoft.com/office/drawing/2014/main" id="{74610802-F547-82D1-74B5-F81BACE139E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6669" b="24496"/>
          <a:stretch/>
        </p:blipFill>
        <p:spPr>
          <a:xfrm>
            <a:off x="244065" y="629695"/>
            <a:ext cx="6301250" cy="2397869"/>
          </a:xfrm>
          <a:prstGeom prst="rect">
            <a:avLst/>
          </a:prstGeom>
        </p:spPr>
      </p:pic>
      <p:grpSp>
        <p:nvGrpSpPr>
          <p:cNvPr id="5" name="Group 4">
            <a:extLst>
              <a:ext uri="{FF2B5EF4-FFF2-40B4-BE49-F238E27FC236}">
                <a16:creationId xmlns:a16="http://schemas.microsoft.com/office/drawing/2014/main" id="{6F7C93C6-7947-B9A7-44AB-ABE6B8F80B23}"/>
              </a:ext>
            </a:extLst>
          </p:cNvPr>
          <p:cNvGrpSpPr/>
          <p:nvPr/>
        </p:nvGrpSpPr>
        <p:grpSpPr>
          <a:xfrm>
            <a:off x="0" y="2891263"/>
            <a:ext cx="8211466" cy="3118628"/>
            <a:chOff x="728144" y="912587"/>
            <a:chExt cx="8931190" cy="4272103"/>
          </a:xfrm>
        </p:grpSpPr>
        <p:grpSp>
          <p:nvGrpSpPr>
            <p:cNvPr id="6" name="Group 5">
              <a:extLst>
                <a:ext uri="{FF2B5EF4-FFF2-40B4-BE49-F238E27FC236}">
                  <a16:creationId xmlns:a16="http://schemas.microsoft.com/office/drawing/2014/main" id="{6236B297-09B9-C272-BDF6-F1990EE84F23}"/>
                </a:ext>
              </a:extLst>
            </p:cNvPr>
            <p:cNvGrpSpPr/>
            <p:nvPr/>
          </p:nvGrpSpPr>
          <p:grpSpPr>
            <a:xfrm>
              <a:off x="728144" y="912587"/>
              <a:ext cx="2982413" cy="4272103"/>
              <a:chOff x="728144" y="912587"/>
              <a:chExt cx="2982413" cy="4272103"/>
            </a:xfrm>
          </p:grpSpPr>
          <p:grpSp>
            <p:nvGrpSpPr>
              <p:cNvPr id="20" name="Group 19">
                <a:extLst>
                  <a:ext uri="{FF2B5EF4-FFF2-40B4-BE49-F238E27FC236}">
                    <a16:creationId xmlns:a16="http://schemas.microsoft.com/office/drawing/2014/main" id="{869275DC-9992-19E0-7FE3-E7A5C4F93F75}"/>
                  </a:ext>
                </a:extLst>
              </p:cNvPr>
              <p:cNvGrpSpPr/>
              <p:nvPr/>
            </p:nvGrpSpPr>
            <p:grpSpPr>
              <a:xfrm>
                <a:off x="1422988" y="1457019"/>
                <a:ext cx="1547702" cy="894018"/>
                <a:chOff x="1107567" y="105480"/>
                <a:chExt cx="1547702" cy="894018"/>
              </a:xfrm>
            </p:grpSpPr>
            <p:sp>
              <p:nvSpPr>
                <p:cNvPr id="31" name="TextBox 30">
                  <a:extLst>
                    <a:ext uri="{FF2B5EF4-FFF2-40B4-BE49-F238E27FC236}">
                      <a16:creationId xmlns:a16="http://schemas.microsoft.com/office/drawing/2014/main" id="{41E608C1-CF6C-E8C0-C004-15F647F7D07F}"/>
                    </a:ext>
                  </a:extLst>
                </p:cNvPr>
                <p:cNvSpPr txBox="1"/>
                <p:nvPr/>
              </p:nvSpPr>
              <p:spPr>
                <a:xfrm>
                  <a:off x="1107567" y="630165"/>
                  <a:ext cx="659155"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pCR</a:t>
                  </a:r>
                </a:p>
              </p:txBody>
            </p:sp>
            <p:sp>
              <p:nvSpPr>
                <p:cNvPr id="32" name="TextBox 31">
                  <a:extLst>
                    <a:ext uri="{FF2B5EF4-FFF2-40B4-BE49-F238E27FC236}">
                      <a16:creationId xmlns:a16="http://schemas.microsoft.com/office/drawing/2014/main" id="{4A4CBED2-03A6-4E34-1232-76A11B4CC7F0}"/>
                    </a:ext>
                  </a:extLst>
                </p:cNvPr>
                <p:cNvSpPr txBox="1"/>
                <p:nvPr/>
              </p:nvSpPr>
              <p:spPr>
                <a:xfrm>
                  <a:off x="1515213" y="105480"/>
                  <a:ext cx="1140056"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RCB 0+1</a:t>
                  </a:r>
                </a:p>
              </p:txBody>
            </p:sp>
          </p:grpSp>
          <p:grpSp>
            <p:nvGrpSpPr>
              <p:cNvPr id="21" name="Group 20">
                <a:extLst>
                  <a:ext uri="{FF2B5EF4-FFF2-40B4-BE49-F238E27FC236}">
                    <a16:creationId xmlns:a16="http://schemas.microsoft.com/office/drawing/2014/main" id="{1A21EA65-F0F2-A975-3FD3-62F8EAC9AF89}"/>
                  </a:ext>
                </a:extLst>
              </p:cNvPr>
              <p:cNvGrpSpPr/>
              <p:nvPr/>
            </p:nvGrpSpPr>
            <p:grpSpPr>
              <a:xfrm>
                <a:off x="728144" y="912587"/>
                <a:ext cx="2982413" cy="4019589"/>
                <a:chOff x="728144" y="912587"/>
                <a:chExt cx="2982413" cy="4019589"/>
              </a:xfrm>
            </p:grpSpPr>
            <p:pic>
              <p:nvPicPr>
                <p:cNvPr id="23" name="Picture 22">
                  <a:extLst>
                    <a:ext uri="{FF2B5EF4-FFF2-40B4-BE49-F238E27FC236}">
                      <a16:creationId xmlns:a16="http://schemas.microsoft.com/office/drawing/2014/main" id="{BEFB280A-2FEA-4FDC-2E1C-626F504AA6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658"/>
                <a:stretch/>
              </p:blipFill>
              <p:spPr>
                <a:xfrm>
                  <a:off x="1422988" y="1039545"/>
                  <a:ext cx="2287569" cy="3761120"/>
                </a:xfrm>
                <a:prstGeom prst="rect">
                  <a:avLst/>
                </a:prstGeom>
              </p:spPr>
            </p:pic>
            <p:grpSp>
              <p:nvGrpSpPr>
                <p:cNvPr id="24" name="Group 23">
                  <a:extLst>
                    <a:ext uri="{FF2B5EF4-FFF2-40B4-BE49-F238E27FC236}">
                      <a16:creationId xmlns:a16="http://schemas.microsoft.com/office/drawing/2014/main" id="{0C569434-1DDB-CDCB-870A-8913D288EDD5}"/>
                    </a:ext>
                  </a:extLst>
                </p:cNvPr>
                <p:cNvGrpSpPr/>
                <p:nvPr/>
              </p:nvGrpSpPr>
              <p:grpSpPr>
                <a:xfrm>
                  <a:off x="728144" y="912587"/>
                  <a:ext cx="530915" cy="4019589"/>
                  <a:chOff x="17319680" y="4961470"/>
                  <a:chExt cx="530915" cy="4509832"/>
                </a:xfrm>
              </p:grpSpPr>
              <p:sp>
                <p:nvSpPr>
                  <p:cNvPr id="25" name="TextBox 24">
                    <a:extLst>
                      <a:ext uri="{FF2B5EF4-FFF2-40B4-BE49-F238E27FC236}">
                        <a16:creationId xmlns:a16="http://schemas.microsoft.com/office/drawing/2014/main" id="{90DCE7BE-DDA7-019A-A19D-49B7EA9FA30E}"/>
                      </a:ext>
                    </a:extLst>
                  </p:cNvPr>
                  <p:cNvSpPr txBox="1"/>
                  <p:nvPr/>
                </p:nvSpPr>
                <p:spPr>
                  <a:xfrm>
                    <a:off x="17319680" y="4961470"/>
                    <a:ext cx="530915"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100%</a:t>
                    </a:r>
                  </a:p>
                </p:txBody>
              </p:sp>
              <p:sp>
                <p:nvSpPr>
                  <p:cNvPr id="26" name="TextBox 25">
                    <a:extLst>
                      <a:ext uri="{FF2B5EF4-FFF2-40B4-BE49-F238E27FC236}">
                        <a16:creationId xmlns:a16="http://schemas.microsoft.com/office/drawing/2014/main" id="{25651043-9C6B-7C09-B6D2-68329DE25C33}"/>
                      </a:ext>
                    </a:extLst>
                  </p:cNvPr>
                  <p:cNvSpPr txBox="1"/>
                  <p:nvPr/>
                </p:nvSpPr>
                <p:spPr>
                  <a:xfrm>
                    <a:off x="17395021" y="5809511"/>
                    <a:ext cx="455574"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80%</a:t>
                    </a:r>
                  </a:p>
                </p:txBody>
              </p:sp>
              <p:sp>
                <p:nvSpPr>
                  <p:cNvPr id="27" name="TextBox 26">
                    <a:extLst>
                      <a:ext uri="{FF2B5EF4-FFF2-40B4-BE49-F238E27FC236}">
                        <a16:creationId xmlns:a16="http://schemas.microsoft.com/office/drawing/2014/main" id="{F801CADE-6B3C-E5A6-D5C3-58117ED47C23}"/>
                      </a:ext>
                    </a:extLst>
                  </p:cNvPr>
                  <p:cNvSpPr txBox="1"/>
                  <p:nvPr/>
                </p:nvSpPr>
                <p:spPr>
                  <a:xfrm>
                    <a:off x="17395021" y="6654350"/>
                    <a:ext cx="455574"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60%</a:t>
                    </a:r>
                  </a:p>
                </p:txBody>
              </p:sp>
              <p:sp>
                <p:nvSpPr>
                  <p:cNvPr id="28" name="TextBox 27">
                    <a:extLst>
                      <a:ext uri="{FF2B5EF4-FFF2-40B4-BE49-F238E27FC236}">
                        <a16:creationId xmlns:a16="http://schemas.microsoft.com/office/drawing/2014/main" id="{1CD44C1F-6A1B-8E08-538E-DB651D8F4030}"/>
                      </a:ext>
                    </a:extLst>
                  </p:cNvPr>
                  <p:cNvSpPr txBox="1"/>
                  <p:nvPr/>
                </p:nvSpPr>
                <p:spPr>
                  <a:xfrm>
                    <a:off x="17395021" y="7494906"/>
                    <a:ext cx="455574"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40%</a:t>
                    </a:r>
                  </a:p>
                </p:txBody>
              </p:sp>
              <p:sp>
                <p:nvSpPr>
                  <p:cNvPr id="29" name="TextBox 28">
                    <a:extLst>
                      <a:ext uri="{FF2B5EF4-FFF2-40B4-BE49-F238E27FC236}">
                        <a16:creationId xmlns:a16="http://schemas.microsoft.com/office/drawing/2014/main" id="{C0D29FC2-24C7-06EF-EBE4-6E6B883B51C2}"/>
                      </a:ext>
                    </a:extLst>
                  </p:cNvPr>
                  <p:cNvSpPr txBox="1"/>
                  <p:nvPr/>
                </p:nvSpPr>
                <p:spPr>
                  <a:xfrm>
                    <a:off x="17395021" y="8338072"/>
                    <a:ext cx="455574"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20%</a:t>
                    </a:r>
                  </a:p>
                </p:txBody>
              </p:sp>
              <p:sp>
                <p:nvSpPr>
                  <p:cNvPr id="30" name="TextBox 29">
                    <a:extLst>
                      <a:ext uri="{FF2B5EF4-FFF2-40B4-BE49-F238E27FC236}">
                        <a16:creationId xmlns:a16="http://schemas.microsoft.com/office/drawing/2014/main" id="{CC886228-BEF4-D871-7598-22940AC64D11}"/>
                      </a:ext>
                    </a:extLst>
                  </p:cNvPr>
                  <p:cNvSpPr txBox="1"/>
                  <p:nvPr/>
                </p:nvSpPr>
                <p:spPr>
                  <a:xfrm>
                    <a:off x="17470363" y="9186418"/>
                    <a:ext cx="380232"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0%</a:t>
                    </a:r>
                  </a:p>
                </p:txBody>
              </p:sp>
            </p:grpSp>
          </p:grpSp>
          <p:sp>
            <p:nvSpPr>
              <p:cNvPr id="22" name="TextBox 21">
                <a:extLst>
                  <a:ext uri="{FF2B5EF4-FFF2-40B4-BE49-F238E27FC236}">
                    <a16:creationId xmlns:a16="http://schemas.microsoft.com/office/drawing/2014/main" id="{799F0E76-1095-971D-C98B-1751F1F7EA50}"/>
                  </a:ext>
                </a:extLst>
              </p:cNvPr>
              <p:cNvSpPr txBox="1"/>
              <p:nvPr/>
            </p:nvSpPr>
            <p:spPr>
              <a:xfrm>
                <a:off x="2172788" y="4850820"/>
                <a:ext cx="622991" cy="333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N=111</a:t>
                </a:r>
              </a:p>
            </p:txBody>
          </p:sp>
        </p:grpSp>
        <p:grpSp>
          <p:nvGrpSpPr>
            <p:cNvPr id="7" name="Group 6">
              <a:extLst>
                <a:ext uri="{FF2B5EF4-FFF2-40B4-BE49-F238E27FC236}">
                  <a16:creationId xmlns:a16="http://schemas.microsoft.com/office/drawing/2014/main" id="{B358737F-D2CD-E60B-707E-1892FF6C8205}"/>
                </a:ext>
              </a:extLst>
            </p:cNvPr>
            <p:cNvGrpSpPr/>
            <p:nvPr/>
          </p:nvGrpSpPr>
          <p:grpSpPr>
            <a:xfrm>
              <a:off x="1848307" y="1533235"/>
              <a:ext cx="7811027" cy="2123129"/>
              <a:chOff x="1848307" y="1533235"/>
              <a:chExt cx="7811027" cy="2123129"/>
            </a:xfrm>
          </p:grpSpPr>
          <p:sp>
            <p:nvSpPr>
              <p:cNvPr id="8" name="TextBox 7">
                <a:extLst>
                  <a:ext uri="{FF2B5EF4-FFF2-40B4-BE49-F238E27FC236}">
                    <a16:creationId xmlns:a16="http://schemas.microsoft.com/office/drawing/2014/main" id="{BF0FA35D-C188-AC7C-7AD5-C9628EB627AF}"/>
                  </a:ext>
                </a:extLst>
              </p:cNvPr>
              <p:cNvSpPr txBox="1"/>
              <p:nvPr/>
            </p:nvSpPr>
            <p:spPr>
              <a:xfrm>
                <a:off x="1848307" y="292010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58%</a:t>
                </a:r>
              </a:p>
            </p:txBody>
          </p:sp>
          <p:sp>
            <p:nvSpPr>
              <p:cNvPr id="9" name="TextBox 8">
                <a:extLst>
                  <a:ext uri="{FF2B5EF4-FFF2-40B4-BE49-F238E27FC236}">
                    <a16:creationId xmlns:a16="http://schemas.microsoft.com/office/drawing/2014/main" id="{DEF36ABB-7ABC-3800-9DDB-3631A41848A4}"/>
                  </a:ext>
                </a:extLst>
              </p:cNvPr>
              <p:cNvSpPr txBox="1"/>
              <p:nvPr/>
            </p:nvSpPr>
            <p:spPr>
              <a:xfrm>
                <a:off x="2552765" y="253273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69%</a:t>
                </a:r>
              </a:p>
            </p:txBody>
          </p:sp>
          <p:sp>
            <p:nvSpPr>
              <p:cNvPr id="10" name="TextBox 9">
                <a:extLst>
                  <a:ext uri="{FF2B5EF4-FFF2-40B4-BE49-F238E27FC236}">
                    <a16:creationId xmlns:a16="http://schemas.microsoft.com/office/drawing/2014/main" id="{34C952AF-0C64-0B55-3AE5-19D1267D5633}"/>
                  </a:ext>
                </a:extLst>
              </p:cNvPr>
              <p:cNvSpPr txBox="1"/>
              <p:nvPr/>
            </p:nvSpPr>
            <p:spPr>
              <a:xfrm>
                <a:off x="3464951" y="18395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78%</a:t>
                </a:r>
              </a:p>
            </p:txBody>
          </p:sp>
          <p:sp>
            <p:nvSpPr>
              <p:cNvPr id="11" name="TextBox 10">
                <a:extLst>
                  <a:ext uri="{FF2B5EF4-FFF2-40B4-BE49-F238E27FC236}">
                    <a16:creationId xmlns:a16="http://schemas.microsoft.com/office/drawing/2014/main" id="{9FE79EB0-ECF8-C9B4-B99E-2F4CD73DD5A5}"/>
                  </a:ext>
                </a:extLst>
              </p:cNvPr>
              <p:cNvSpPr txBox="1"/>
              <p:nvPr/>
            </p:nvSpPr>
            <p:spPr>
              <a:xfrm>
                <a:off x="3996099" y="302863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46%</a:t>
                </a:r>
              </a:p>
            </p:txBody>
          </p:sp>
          <p:sp>
            <p:nvSpPr>
              <p:cNvPr id="13" name="TextBox 12">
                <a:extLst>
                  <a:ext uri="{FF2B5EF4-FFF2-40B4-BE49-F238E27FC236}">
                    <a16:creationId xmlns:a16="http://schemas.microsoft.com/office/drawing/2014/main" id="{E8D79F5D-2047-34D0-B8C1-69BD6D604671}"/>
                  </a:ext>
                </a:extLst>
              </p:cNvPr>
              <p:cNvSpPr txBox="1"/>
              <p:nvPr/>
            </p:nvSpPr>
            <p:spPr>
              <a:xfrm>
                <a:off x="5965727" y="205260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72%</a:t>
                </a:r>
              </a:p>
            </p:txBody>
          </p:sp>
          <p:sp>
            <p:nvSpPr>
              <p:cNvPr id="14" name="TextBox 13">
                <a:extLst>
                  <a:ext uri="{FF2B5EF4-FFF2-40B4-BE49-F238E27FC236}">
                    <a16:creationId xmlns:a16="http://schemas.microsoft.com/office/drawing/2014/main" id="{98FC59D3-4C76-C2A0-EEDB-B4DAFAE5F338}"/>
                  </a:ext>
                </a:extLst>
              </p:cNvPr>
              <p:cNvSpPr txBox="1"/>
              <p:nvPr/>
            </p:nvSpPr>
            <p:spPr>
              <a:xfrm>
                <a:off x="6503818" y="27789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53%</a:t>
                </a:r>
              </a:p>
            </p:txBody>
          </p:sp>
          <p:sp>
            <p:nvSpPr>
              <p:cNvPr id="16" name="TextBox 15">
                <a:extLst>
                  <a:ext uri="{FF2B5EF4-FFF2-40B4-BE49-F238E27FC236}">
                    <a16:creationId xmlns:a16="http://schemas.microsoft.com/office/drawing/2014/main" id="{96B647E8-A450-E2B0-E193-823B2BFDE8AF}"/>
                  </a:ext>
                </a:extLst>
              </p:cNvPr>
              <p:cNvSpPr txBox="1"/>
              <p:nvPr/>
            </p:nvSpPr>
            <p:spPr>
              <a:xfrm>
                <a:off x="7994396" y="191211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76%</a:t>
                </a:r>
              </a:p>
            </p:txBody>
          </p:sp>
          <p:sp>
            <p:nvSpPr>
              <p:cNvPr id="17" name="TextBox 16">
                <a:extLst>
                  <a:ext uri="{FF2B5EF4-FFF2-40B4-BE49-F238E27FC236}">
                    <a16:creationId xmlns:a16="http://schemas.microsoft.com/office/drawing/2014/main" id="{08082BDF-584F-EEE9-5BBB-FB7F1120B722}"/>
                  </a:ext>
                </a:extLst>
              </p:cNvPr>
              <p:cNvSpPr txBox="1"/>
              <p:nvPr/>
            </p:nvSpPr>
            <p:spPr>
              <a:xfrm>
                <a:off x="8472880" y="153323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86%</a:t>
                </a:r>
              </a:p>
            </p:txBody>
          </p:sp>
          <p:sp>
            <p:nvSpPr>
              <p:cNvPr id="18" name="TextBox 17">
                <a:extLst>
                  <a:ext uri="{FF2B5EF4-FFF2-40B4-BE49-F238E27FC236}">
                    <a16:creationId xmlns:a16="http://schemas.microsoft.com/office/drawing/2014/main" id="{630B7C52-CB71-6A41-58BE-3800275251A9}"/>
                  </a:ext>
                </a:extLst>
              </p:cNvPr>
              <p:cNvSpPr txBox="1"/>
              <p:nvPr/>
            </p:nvSpPr>
            <p:spPr>
              <a:xfrm>
                <a:off x="9013003" y="328703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39%</a:t>
                </a:r>
              </a:p>
            </p:txBody>
          </p:sp>
        </p:grpSp>
      </p:grpSp>
      <p:pic>
        <p:nvPicPr>
          <p:cNvPr id="36" name="Picture 35">
            <a:extLst>
              <a:ext uri="{FF2B5EF4-FFF2-40B4-BE49-F238E27FC236}">
                <a16:creationId xmlns:a16="http://schemas.microsoft.com/office/drawing/2014/main" id="{F7D9B300-EA42-C419-7235-5AF3575E4866}"/>
              </a:ext>
            </a:extLst>
          </p:cNvPr>
          <p:cNvPicPr>
            <a:picLocks noChangeAspect="1"/>
          </p:cNvPicPr>
          <p:nvPr/>
        </p:nvPicPr>
        <p:blipFill rotWithShape="1">
          <a:blip r:embed="rId5"/>
          <a:srcRect t="10362" b="4940"/>
          <a:stretch/>
        </p:blipFill>
        <p:spPr>
          <a:xfrm>
            <a:off x="2247971" y="2859736"/>
            <a:ext cx="4944165" cy="3691702"/>
          </a:xfrm>
          <a:prstGeom prst="rect">
            <a:avLst/>
          </a:prstGeom>
        </p:spPr>
      </p:pic>
      <p:pic>
        <p:nvPicPr>
          <p:cNvPr id="37" name="Picture 36">
            <a:extLst>
              <a:ext uri="{FF2B5EF4-FFF2-40B4-BE49-F238E27FC236}">
                <a16:creationId xmlns:a16="http://schemas.microsoft.com/office/drawing/2014/main" id="{F2EC850F-41F1-BC82-21D5-139EDDE5EE5E}"/>
              </a:ext>
            </a:extLst>
          </p:cNvPr>
          <p:cNvPicPr>
            <a:picLocks noChangeAspect="1"/>
          </p:cNvPicPr>
          <p:nvPr/>
        </p:nvPicPr>
        <p:blipFill rotWithShape="1">
          <a:blip r:embed="rId6"/>
          <a:srcRect l="21266" t="19459" r="17911" b="25131"/>
          <a:stretch/>
        </p:blipFill>
        <p:spPr>
          <a:xfrm>
            <a:off x="7068048" y="690326"/>
            <a:ext cx="4965208" cy="3225763"/>
          </a:xfrm>
          <a:prstGeom prst="rect">
            <a:avLst/>
          </a:prstGeom>
        </p:spPr>
      </p:pic>
      <p:sp>
        <p:nvSpPr>
          <p:cNvPr id="38" name="TextBox 37">
            <a:extLst>
              <a:ext uri="{FF2B5EF4-FFF2-40B4-BE49-F238E27FC236}">
                <a16:creationId xmlns:a16="http://schemas.microsoft.com/office/drawing/2014/main" id="{CA34CBDF-AF17-E349-3B63-E24F7B3C1C96}"/>
              </a:ext>
            </a:extLst>
          </p:cNvPr>
          <p:cNvSpPr txBox="1"/>
          <p:nvPr/>
        </p:nvSpPr>
        <p:spPr>
          <a:xfrm>
            <a:off x="6977821" y="5657671"/>
            <a:ext cx="5214179"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Immune enrichment assessed by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sTILs</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PD-L1 or IO response signature was noted in almost 50% of patients and was associated with high pCR rates exceeding 70%.</a:t>
            </a:r>
          </a:p>
        </p:txBody>
      </p:sp>
      <p:sp>
        <p:nvSpPr>
          <p:cNvPr id="40" name="Arrow: Down 39">
            <a:extLst>
              <a:ext uri="{FF2B5EF4-FFF2-40B4-BE49-F238E27FC236}">
                <a16:creationId xmlns:a16="http://schemas.microsoft.com/office/drawing/2014/main" id="{1C8400ED-96E2-5270-8CAD-4739741A09D1}"/>
              </a:ext>
            </a:extLst>
          </p:cNvPr>
          <p:cNvSpPr/>
          <p:nvPr/>
        </p:nvSpPr>
        <p:spPr>
          <a:xfrm rot="2466264">
            <a:off x="3685331" y="3544694"/>
            <a:ext cx="165100" cy="499030"/>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rrow: Down 40">
            <a:extLst>
              <a:ext uri="{FF2B5EF4-FFF2-40B4-BE49-F238E27FC236}">
                <a16:creationId xmlns:a16="http://schemas.microsoft.com/office/drawing/2014/main" id="{782D237C-E542-BD03-BF63-379EDAC008C0}"/>
              </a:ext>
            </a:extLst>
          </p:cNvPr>
          <p:cNvSpPr/>
          <p:nvPr/>
        </p:nvSpPr>
        <p:spPr>
          <a:xfrm rot="2466264">
            <a:off x="4668685" y="3544694"/>
            <a:ext cx="165100" cy="499030"/>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C0679B4-7D58-2D0E-AD3C-8FDF9E77D30A}"/>
              </a:ext>
            </a:extLst>
          </p:cNvPr>
          <p:cNvSpPr txBox="1"/>
          <p:nvPr/>
        </p:nvSpPr>
        <p:spPr>
          <a:xfrm>
            <a:off x="152995" y="6492874"/>
            <a:ext cx="27492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Sharma et al JAMA Oncology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
        <p:nvSpPr>
          <p:cNvPr id="3" name="TextBox 2">
            <a:extLst>
              <a:ext uri="{FF2B5EF4-FFF2-40B4-BE49-F238E27FC236}">
                <a16:creationId xmlns:a16="http://schemas.microsoft.com/office/drawing/2014/main" id="{65CF5B52-05E2-90D5-D995-8B0886ECD5B0}"/>
              </a:ext>
            </a:extLst>
          </p:cNvPr>
          <p:cNvSpPr txBox="1"/>
          <p:nvPr/>
        </p:nvSpPr>
        <p:spPr>
          <a:xfrm>
            <a:off x="6854412" y="3882247"/>
            <a:ext cx="5137563" cy="1754326"/>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Provide data on an alternative anthracycline-free chemoimmunotherapy regimen for patients who are not eligible/wish to avoid anthracycline-based regimens and support further evaluation of this regimen as a chemotherapy de-escalation strategy in randomized studies (On going SWOG 2212 trial)</a:t>
            </a:r>
          </a:p>
        </p:txBody>
      </p:sp>
      <p:sp>
        <p:nvSpPr>
          <p:cNvPr id="12" name="TextBox 11">
            <a:extLst>
              <a:ext uri="{FF2B5EF4-FFF2-40B4-BE49-F238E27FC236}">
                <a16:creationId xmlns:a16="http://schemas.microsoft.com/office/drawing/2014/main" id="{D0C26930-1D06-3954-1F5E-6C96EC8A7E10}"/>
              </a:ext>
            </a:extLst>
          </p:cNvPr>
          <p:cNvSpPr txBox="1"/>
          <p:nvPr/>
        </p:nvSpPr>
        <p:spPr>
          <a:xfrm>
            <a:off x="8904312" y="6490211"/>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3476733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49D2-273D-6CA8-AEDB-1D3595634D92}"/>
              </a:ext>
            </a:extLst>
          </p:cNvPr>
          <p:cNvSpPr>
            <a:spLocks noGrp="1"/>
          </p:cNvSpPr>
          <p:nvPr>
            <p:ph type="title"/>
          </p:nvPr>
        </p:nvSpPr>
        <p:spPr>
          <a:xfrm>
            <a:off x="371060" y="96060"/>
            <a:ext cx="9647583" cy="847445"/>
          </a:xfrm>
        </p:spPr>
        <p:txBody>
          <a:bodyPr>
            <a:normAutofit/>
          </a:bodyPr>
          <a:lstStyle/>
          <a:p>
            <a:r>
              <a:rPr lang="en-US" b="1" dirty="0">
                <a:solidFill>
                  <a:srgbClr val="002060"/>
                </a:solidFill>
                <a:latin typeface="Arial" panose="020B0604020202020204" pitchFamily="34" charset="0"/>
                <a:cs typeface="Arial" panose="020B0604020202020204" pitchFamily="34" charset="0"/>
              </a:rPr>
              <a:t>irAE: KN-522 real world toxicity  </a:t>
            </a:r>
          </a:p>
        </p:txBody>
      </p:sp>
      <p:sp>
        <p:nvSpPr>
          <p:cNvPr id="3" name="Content Placeholder 2">
            <a:extLst>
              <a:ext uri="{FF2B5EF4-FFF2-40B4-BE49-F238E27FC236}">
                <a16:creationId xmlns:a16="http://schemas.microsoft.com/office/drawing/2014/main" id="{D0FBC5F5-8FAA-ABA8-84EF-EA19A1159FAC}"/>
              </a:ext>
            </a:extLst>
          </p:cNvPr>
          <p:cNvSpPr>
            <a:spLocks noGrp="1"/>
          </p:cNvSpPr>
          <p:nvPr>
            <p:ph idx="1"/>
          </p:nvPr>
        </p:nvSpPr>
        <p:spPr>
          <a:xfrm>
            <a:off x="371060" y="1029046"/>
            <a:ext cx="4621284" cy="729601"/>
          </a:xfrm>
        </p:spPr>
        <p:txBody>
          <a:bodyPr>
            <a:normAutofit fontScale="77500" lnSpcReduction="20000"/>
          </a:bodyPr>
          <a:lstStyle/>
          <a:p>
            <a:pPr marL="0" indent="0">
              <a:buNone/>
            </a:pPr>
            <a:r>
              <a:rPr lang="en-US" b="1" dirty="0">
                <a:solidFill>
                  <a:srgbClr val="002060"/>
                </a:solidFill>
              </a:rPr>
              <a:t>Real World data</a:t>
            </a:r>
          </a:p>
          <a:p>
            <a:pPr marL="0" indent="0">
              <a:buNone/>
            </a:pPr>
            <a:r>
              <a:rPr lang="en-US" b="1" dirty="0">
                <a:solidFill>
                  <a:srgbClr val="002060"/>
                </a:solidFill>
              </a:rPr>
              <a:t>N=577 (17 sites), 18.2% Blacks  </a:t>
            </a:r>
          </a:p>
        </p:txBody>
      </p:sp>
      <p:graphicFrame>
        <p:nvGraphicFramePr>
          <p:cNvPr id="6" name="Table 5">
            <a:extLst>
              <a:ext uri="{FF2B5EF4-FFF2-40B4-BE49-F238E27FC236}">
                <a16:creationId xmlns:a16="http://schemas.microsoft.com/office/drawing/2014/main" id="{B43568A8-1A47-77CF-2F97-138B0AB1896A}"/>
              </a:ext>
            </a:extLst>
          </p:cNvPr>
          <p:cNvGraphicFramePr>
            <a:graphicFrameLocks noGrp="1"/>
          </p:cNvGraphicFramePr>
          <p:nvPr/>
        </p:nvGraphicFramePr>
        <p:xfrm>
          <a:off x="371060" y="1777255"/>
          <a:ext cx="4181062" cy="2401225"/>
        </p:xfrm>
        <a:graphic>
          <a:graphicData uri="http://schemas.openxmlformats.org/drawingml/2006/table">
            <a:tbl>
              <a:tblPr firstRow="1" bandRow="1">
                <a:tableStyleId>{5C22544A-7EE6-4342-B048-85BDC9FD1C3A}</a:tableStyleId>
              </a:tblPr>
              <a:tblGrid>
                <a:gridCol w="2842180">
                  <a:extLst>
                    <a:ext uri="{9D8B030D-6E8A-4147-A177-3AD203B41FA5}">
                      <a16:colId xmlns:a16="http://schemas.microsoft.com/office/drawing/2014/main" val="2459165274"/>
                    </a:ext>
                  </a:extLst>
                </a:gridCol>
                <a:gridCol w="1338882">
                  <a:extLst>
                    <a:ext uri="{9D8B030D-6E8A-4147-A177-3AD203B41FA5}">
                      <a16:colId xmlns:a16="http://schemas.microsoft.com/office/drawing/2014/main" val="4218640171"/>
                    </a:ext>
                  </a:extLst>
                </a:gridCol>
              </a:tblGrid>
              <a:tr h="344214">
                <a:tc>
                  <a:txBody>
                    <a:bodyPr/>
                    <a:lstStyle/>
                    <a:p>
                      <a:endParaRPr lang="en-US" dirty="0"/>
                    </a:p>
                  </a:txBody>
                  <a:tcPr/>
                </a:tc>
                <a:tc>
                  <a:txBody>
                    <a:bodyPr/>
                    <a:lstStyle/>
                    <a:p>
                      <a:endParaRPr lang="en-US"/>
                    </a:p>
                  </a:txBody>
                  <a:tcPr/>
                </a:tc>
                <a:extLst>
                  <a:ext uri="{0D108BD9-81ED-4DB2-BD59-A6C34878D82A}">
                    <a16:rowId xmlns:a16="http://schemas.microsoft.com/office/drawing/2014/main" val="3036361979"/>
                  </a:ext>
                </a:extLst>
              </a:tr>
              <a:tr h="594123">
                <a:tc>
                  <a:txBody>
                    <a:bodyPr/>
                    <a:lstStyle/>
                    <a:p>
                      <a:r>
                        <a:rPr lang="en-US" dirty="0"/>
                        <a:t>Adverse drug events(ADE) causing dose reduction </a:t>
                      </a:r>
                    </a:p>
                  </a:txBody>
                  <a:tcPr/>
                </a:tc>
                <a:tc>
                  <a:txBody>
                    <a:bodyPr/>
                    <a:lstStyle/>
                    <a:p>
                      <a:r>
                        <a:rPr lang="en-US" dirty="0"/>
                        <a:t>37.6%</a:t>
                      </a:r>
                    </a:p>
                  </a:txBody>
                  <a:tcPr/>
                </a:tc>
                <a:extLst>
                  <a:ext uri="{0D108BD9-81ED-4DB2-BD59-A6C34878D82A}">
                    <a16:rowId xmlns:a16="http://schemas.microsoft.com/office/drawing/2014/main" val="3972137447"/>
                  </a:ext>
                </a:extLst>
              </a:tr>
              <a:tr h="594123">
                <a:tc>
                  <a:txBody>
                    <a:bodyPr/>
                    <a:lstStyle/>
                    <a:p>
                      <a:r>
                        <a:rPr lang="en-US" dirty="0"/>
                        <a:t>ADE leading to early discontinuation </a:t>
                      </a:r>
                    </a:p>
                  </a:txBody>
                  <a:tcPr/>
                </a:tc>
                <a:tc>
                  <a:txBody>
                    <a:bodyPr/>
                    <a:lstStyle/>
                    <a:p>
                      <a:r>
                        <a:rPr lang="en-US" dirty="0">
                          <a:solidFill>
                            <a:srgbClr val="C00000"/>
                          </a:solidFill>
                        </a:rPr>
                        <a:t>39.5%</a:t>
                      </a:r>
                    </a:p>
                  </a:txBody>
                  <a:tcPr/>
                </a:tc>
                <a:extLst>
                  <a:ext uri="{0D108BD9-81ED-4DB2-BD59-A6C34878D82A}">
                    <a16:rowId xmlns:a16="http://schemas.microsoft.com/office/drawing/2014/main" val="349395703"/>
                  </a:ext>
                </a:extLst>
              </a:tr>
              <a:tr h="344214">
                <a:tc>
                  <a:txBody>
                    <a:bodyPr/>
                    <a:lstStyle/>
                    <a:p>
                      <a:r>
                        <a:rPr lang="en-US" dirty="0"/>
                        <a:t>irAE, all grades </a:t>
                      </a:r>
                    </a:p>
                  </a:txBody>
                  <a:tcPr/>
                </a:tc>
                <a:tc>
                  <a:txBody>
                    <a:bodyPr/>
                    <a:lstStyle/>
                    <a:p>
                      <a:r>
                        <a:rPr lang="en-US" dirty="0"/>
                        <a:t>71%</a:t>
                      </a:r>
                    </a:p>
                  </a:txBody>
                  <a:tcPr/>
                </a:tc>
                <a:extLst>
                  <a:ext uri="{0D108BD9-81ED-4DB2-BD59-A6C34878D82A}">
                    <a16:rowId xmlns:a16="http://schemas.microsoft.com/office/drawing/2014/main" val="1755497837"/>
                  </a:ext>
                </a:extLst>
              </a:tr>
              <a:tr h="389545">
                <a:tc>
                  <a:txBody>
                    <a:bodyPr/>
                    <a:lstStyle/>
                    <a:p>
                      <a:r>
                        <a:rPr lang="en-US" u="none" dirty="0"/>
                        <a:t>irAE </a:t>
                      </a:r>
                      <a:r>
                        <a:rPr lang="en-US" u="sng" dirty="0"/>
                        <a:t>&gt;</a:t>
                      </a:r>
                      <a:r>
                        <a:rPr lang="en-US" u="none" dirty="0"/>
                        <a:t> 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solidFill>
                            <a:srgbClr val="C00000"/>
                          </a:solidFill>
                        </a:rPr>
                        <a:t>33.5%</a:t>
                      </a:r>
                    </a:p>
                  </a:txBody>
                  <a:tcPr/>
                </a:tc>
                <a:extLst>
                  <a:ext uri="{0D108BD9-81ED-4DB2-BD59-A6C34878D82A}">
                    <a16:rowId xmlns:a16="http://schemas.microsoft.com/office/drawing/2014/main" val="1070639864"/>
                  </a:ext>
                </a:extLst>
              </a:tr>
            </a:tbl>
          </a:graphicData>
        </a:graphic>
      </p:graphicFrame>
      <p:graphicFrame>
        <p:nvGraphicFramePr>
          <p:cNvPr id="7" name="Table 6">
            <a:extLst>
              <a:ext uri="{FF2B5EF4-FFF2-40B4-BE49-F238E27FC236}">
                <a16:creationId xmlns:a16="http://schemas.microsoft.com/office/drawing/2014/main" id="{1CEAC53C-C636-40AA-75F1-DE6051CE0165}"/>
              </a:ext>
            </a:extLst>
          </p:cNvPr>
          <p:cNvGraphicFramePr>
            <a:graphicFrameLocks noGrp="1"/>
          </p:cNvGraphicFramePr>
          <p:nvPr/>
        </p:nvGraphicFramePr>
        <p:xfrm>
          <a:off x="220933" y="4323522"/>
          <a:ext cx="4430580" cy="1981860"/>
        </p:xfrm>
        <a:graphic>
          <a:graphicData uri="http://schemas.openxmlformats.org/drawingml/2006/table">
            <a:tbl>
              <a:tblPr firstRow="1" bandRow="1">
                <a:tableStyleId>{5C22544A-7EE6-4342-B048-85BDC9FD1C3A}</a:tableStyleId>
              </a:tblPr>
              <a:tblGrid>
                <a:gridCol w="1706218">
                  <a:extLst>
                    <a:ext uri="{9D8B030D-6E8A-4147-A177-3AD203B41FA5}">
                      <a16:colId xmlns:a16="http://schemas.microsoft.com/office/drawing/2014/main" val="1007239771"/>
                    </a:ext>
                  </a:extLst>
                </a:gridCol>
                <a:gridCol w="945258">
                  <a:extLst>
                    <a:ext uri="{9D8B030D-6E8A-4147-A177-3AD203B41FA5}">
                      <a16:colId xmlns:a16="http://schemas.microsoft.com/office/drawing/2014/main" val="2459165274"/>
                    </a:ext>
                  </a:extLst>
                </a:gridCol>
                <a:gridCol w="944217">
                  <a:extLst>
                    <a:ext uri="{9D8B030D-6E8A-4147-A177-3AD203B41FA5}">
                      <a16:colId xmlns:a16="http://schemas.microsoft.com/office/drawing/2014/main" val="4218640171"/>
                    </a:ext>
                  </a:extLst>
                </a:gridCol>
                <a:gridCol w="834887">
                  <a:extLst>
                    <a:ext uri="{9D8B030D-6E8A-4147-A177-3AD203B41FA5}">
                      <a16:colId xmlns:a16="http://schemas.microsoft.com/office/drawing/2014/main" val="1977852595"/>
                    </a:ext>
                  </a:extLst>
                </a:gridCol>
              </a:tblGrid>
              <a:tr h="527798">
                <a:tc>
                  <a:txBody>
                    <a:bodyPr/>
                    <a:lstStyle/>
                    <a:p>
                      <a:endParaRPr lang="en-US" dirty="0"/>
                    </a:p>
                  </a:txBody>
                  <a:tcPr/>
                </a:tc>
                <a:tc>
                  <a:txBody>
                    <a:bodyPr/>
                    <a:lstStyle/>
                    <a:p>
                      <a:r>
                        <a:rPr lang="en-US" dirty="0"/>
                        <a:t>Blacks</a:t>
                      </a:r>
                    </a:p>
                  </a:txBody>
                  <a:tcPr/>
                </a:tc>
                <a:tc>
                  <a:txBody>
                    <a:bodyPr/>
                    <a:lstStyle/>
                    <a:p>
                      <a:r>
                        <a:rPr lang="en-US" dirty="0"/>
                        <a:t>Whites </a:t>
                      </a:r>
                    </a:p>
                  </a:txBody>
                  <a:tcPr/>
                </a:tc>
                <a:tc>
                  <a:txBody>
                    <a:bodyPr/>
                    <a:lstStyle/>
                    <a:p>
                      <a:r>
                        <a:rPr lang="en-US" dirty="0"/>
                        <a:t>p</a:t>
                      </a:r>
                    </a:p>
                  </a:txBody>
                  <a:tcPr/>
                </a:tc>
                <a:extLst>
                  <a:ext uri="{0D108BD9-81ED-4DB2-BD59-A6C34878D82A}">
                    <a16:rowId xmlns:a16="http://schemas.microsoft.com/office/drawing/2014/main" val="3036361979"/>
                  </a:ext>
                </a:extLst>
              </a:tr>
              <a:tr h="406991">
                <a:tc>
                  <a:txBody>
                    <a:bodyPr/>
                    <a:lstStyle/>
                    <a:p>
                      <a:r>
                        <a:rPr lang="en-US" dirty="0"/>
                        <a:t>pCR </a:t>
                      </a:r>
                    </a:p>
                  </a:txBody>
                  <a:tcPr/>
                </a:tc>
                <a:tc>
                  <a:txBody>
                    <a:bodyPr/>
                    <a:lstStyle/>
                    <a:p>
                      <a:r>
                        <a:rPr lang="en-US" dirty="0"/>
                        <a:t>52.3%</a:t>
                      </a:r>
                    </a:p>
                  </a:txBody>
                  <a:tcPr/>
                </a:tc>
                <a:tc>
                  <a:txBody>
                    <a:bodyPr/>
                    <a:lstStyle/>
                    <a:p>
                      <a:r>
                        <a:rPr lang="en-US" dirty="0"/>
                        <a:t>55.9%</a:t>
                      </a:r>
                    </a:p>
                  </a:txBody>
                  <a:tcPr/>
                </a:tc>
                <a:tc>
                  <a:txBody>
                    <a:bodyPr/>
                    <a:lstStyle/>
                    <a:p>
                      <a:r>
                        <a:rPr lang="en-US" dirty="0"/>
                        <a:t>0.6</a:t>
                      </a:r>
                    </a:p>
                  </a:txBody>
                  <a:tcPr/>
                </a:tc>
                <a:extLst>
                  <a:ext uri="{0D108BD9-81ED-4DB2-BD59-A6C34878D82A}">
                    <a16:rowId xmlns:a16="http://schemas.microsoft.com/office/drawing/2014/main" val="3972137447"/>
                  </a:ext>
                </a:extLst>
              </a:tr>
              <a:tr h="406991">
                <a:tc>
                  <a:txBody>
                    <a:bodyPr/>
                    <a:lstStyle/>
                    <a:p>
                      <a:r>
                        <a:rPr lang="en-US" u="sng" dirty="0"/>
                        <a:t>&gt;</a:t>
                      </a:r>
                      <a:r>
                        <a:rPr lang="en-US" u="none" dirty="0"/>
                        <a:t> 3 irAE</a:t>
                      </a:r>
                      <a:endParaRPr lang="en-US" dirty="0"/>
                    </a:p>
                  </a:txBody>
                  <a:tcPr/>
                </a:tc>
                <a:tc>
                  <a:txBody>
                    <a:bodyPr/>
                    <a:lstStyle/>
                    <a:p>
                      <a:r>
                        <a:rPr lang="en-US" dirty="0"/>
                        <a:t>20.9%</a:t>
                      </a:r>
                    </a:p>
                  </a:txBody>
                  <a:tcPr/>
                </a:tc>
                <a:tc>
                  <a:txBody>
                    <a:bodyPr/>
                    <a:lstStyle/>
                    <a:p>
                      <a:r>
                        <a:rPr lang="en-US" dirty="0"/>
                        <a:t>33.8%</a:t>
                      </a:r>
                    </a:p>
                  </a:txBody>
                  <a:tcPr/>
                </a:tc>
                <a:tc>
                  <a:txBody>
                    <a:bodyPr/>
                    <a:lstStyle/>
                    <a:p>
                      <a:r>
                        <a:rPr lang="en-US" dirty="0"/>
                        <a:t>0.011</a:t>
                      </a:r>
                    </a:p>
                  </a:txBody>
                  <a:tcPr/>
                </a:tc>
                <a:extLst>
                  <a:ext uri="{0D108BD9-81ED-4DB2-BD59-A6C34878D82A}">
                    <a16:rowId xmlns:a16="http://schemas.microsoft.com/office/drawing/2014/main" val="349395703"/>
                  </a:ext>
                </a:extLst>
              </a:tr>
              <a:tr h="406991">
                <a:tc>
                  <a:txBody>
                    <a:bodyPr/>
                    <a:lstStyle/>
                    <a:p>
                      <a:r>
                        <a:rPr lang="en-US" dirty="0"/>
                        <a:t>Hospitalization rate </a:t>
                      </a:r>
                    </a:p>
                  </a:txBody>
                  <a:tcPr/>
                </a:tc>
                <a:tc>
                  <a:txBody>
                    <a:bodyPr/>
                    <a:lstStyle/>
                    <a:p>
                      <a:r>
                        <a:rPr lang="en-US" dirty="0"/>
                        <a:t>39%</a:t>
                      </a:r>
                    </a:p>
                  </a:txBody>
                  <a:tcPr/>
                </a:tc>
                <a:tc>
                  <a:txBody>
                    <a:bodyPr/>
                    <a:lstStyle/>
                    <a:p>
                      <a:r>
                        <a:rPr lang="en-US" dirty="0"/>
                        <a:t>36%</a:t>
                      </a:r>
                    </a:p>
                  </a:txBody>
                  <a:tcPr/>
                </a:tc>
                <a:tc>
                  <a:txBody>
                    <a:bodyPr/>
                    <a:lstStyle/>
                    <a:p>
                      <a:r>
                        <a:rPr lang="en-US" dirty="0"/>
                        <a:t>0.5</a:t>
                      </a:r>
                    </a:p>
                  </a:txBody>
                  <a:tcPr/>
                </a:tc>
                <a:extLst>
                  <a:ext uri="{0D108BD9-81ED-4DB2-BD59-A6C34878D82A}">
                    <a16:rowId xmlns:a16="http://schemas.microsoft.com/office/drawing/2014/main" val="2191660352"/>
                  </a:ext>
                </a:extLst>
              </a:tr>
            </a:tbl>
          </a:graphicData>
        </a:graphic>
      </p:graphicFrame>
      <p:sp>
        <p:nvSpPr>
          <p:cNvPr id="8" name="TextBox 7">
            <a:extLst>
              <a:ext uri="{FF2B5EF4-FFF2-40B4-BE49-F238E27FC236}">
                <a16:creationId xmlns:a16="http://schemas.microsoft.com/office/drawing/2014/main" id="{55B8D9C1-42A0-6302-478B-C3EEA7FE6B48}"/>
              </a:ext>
            </a:extLst>
          </p:cNvPr>
          <p:cNvSpPr txBox="1"/>
          <p:nvPr/>
        </p:nvSpPr>
        <p:spPr>
          <a:xfrm>
            <a:off x="82414" y="6425255"/>
            <a:ext cx="4554452" cy="31810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err="1">
                <a:ln>
                  <a:noFill/>
                </a:ln>
                <a:solidFill>
                  <a:prstClr val="black"/>
                </a:solidFill>
                <a:effectLst/>
                <a:uLnTx/>
                <a:uFillTx/>
                <a:latin typeface="Helvetica" pitchFamily="2" charset="0"/>
                <a:ea typeface="+mn-ea"/>
                <a:cs typeface="+mn-cs"/>
              </a:rPr>
              <a:t>Hofherr</a:t>
            </a:r>
            <a:r>
              <a:rPr kumimoji="0" lang="en-US" sz="1467" b="0" i="1" u="none" strike="noStrike" kern="1200" cap="none" spc="0" normalizeH="0" baseline="0" noProof="0" dirty="0">
                <a:ln>
                  <a:noFill/>
                </a:ln>
                <a:solidFill>
                  <a:prstClr val="black"/>
                </a:solidFill>
                <a:effectLst/>
                <a:uLnTx/>
                <a:uFillTx/>
                <a:latin typeface="Helvetica" pitchFamily="2" charset="0"/>
                <a:ea typeface="+mn-ea"/>
                <a:cs typeface="+mn-cs"/>
              </a:rPr>
              <a:t> et al SABCS 2023, Jacob et al SABCS 2023</a:t>
            </a:r>
          </a:p>
        </p:txBody>
      </p:sp>
      <p:sp>
        <p:nvSpPr>
          <p:cNvPr id="9" name="TextBox 8">
            <a:extLst>
              <a:ext uri="{FF2B5EF4-FFF2-40B4-BE49-F238E27FC236}">
                <a16:creationId xmlns:a16="http://schemas.microsoft.com/office/drawing/2014/main" id="{8004810A-52EB-E9EC-7C42-F03C387C25EC}"/>
              </a:ext>
            </a:extLst>
          </p:cNvPr>
          <p:cNvSpPr txBox="1"/>
          <p:nvPr/>
        </p:nvSpPr>
        <p:spPr>
          <a:xfrm>
            <a:off x="4992344" y="1630328"/>
            <a:ext cx="700418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MT"/>
                <a:ea typeface="+mn-ea"/>
                <a:cs typeface="+mn-cs"/>
              </a:rPr>
              <a:t>N=320, Patients with BC undergoing ICI at UCSF</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latin typeface="ArialMT"/>
                <a:ea typeface="+mn-ea"/>
                <a:cs typeface="+mn-cs"/>
              </a:rPr>
              <a:t>25%</a:t>
            </a:r>
            <a:r>
              <a:rPr kumimoji="0" lang="en-US" sz="1800" b="0" i="0" u="none" strike="noStrike" kern="1200" cap="none" spc="0" normalizeH="0" baseline="0" noProof="0" dirty="0">
                <a:ln>
                  <a:noFill/>
                </a:ln>
                <a:solidFill>
                  <a:srgbClr val="000000"/>
                </a:solidFill>
                <a:effectLst/>
                <a:uLnTx/>
                <a:uFillTx/>
                <a:latin typeface="ArialMT"/>
                <a:ea typeface="+mn-ea"/>
                <a:cs typeface="+mn-cs"/>
              </a:rPr>
              <a:t> had </a:t>
            </a:r>
            <a:r>
              <a:rPr kumimoji="0" lang="en-US" sz="1800" b="1" i="0" u="none" strike="noStrike" kern="1200" cap="none" spc="0" normalizeH="0" baseline="0" noProof="0" dirty="0">
                <a:ln>
                  <a:noFill/>
                </a:ln>
                <a:solidFill>
                  <a:srgbClr val="000000"/>
                </a:solidFill>
                <a:effectLst/>
                <a:uLnTx/>
                <a:uFillTx/>
                <a:latin typeface="Arial-BoldMT"/>
                <a:ea typeface="+mn-ea"/>
                <a:cs typeface="+mn-cs"/>
              </a:rPr>
              <a:t>Delayed toxicities </a:t>
            </a:r>
            <a:r>
              <a:rPr kumimoji="0" lang="en-US" sz="1800" b="0" i="0" u="none" strike="noStrike" kern="1200" cap="none" spc="0" normalizeH="0" baseline="0" noProof="0" dirty="0">
                <a:ln>
                  <a:noFill/>
                </a:ln>
                <a:solidFill>
                  <a:srgbClr val="000000"/>
                </a:solidFill>
                <a:effectLst/>
                <a:uLnTx/>
                <a:uFillTx/>
                <a:latin typeface="ArialMT"/>
                <a:ea typeface="+mn-ea"/>
                <a:cs typeface="+mn-cs"/>
              </a:rPr>
              <a:t>: &gt; 90d after ICI </a:t>
            </a:r>
            <a:r>
              <a:rPr kumimoji="0" lang="en-US" sz="1800" b="0" i="0" u="none" strike="noStrike" kern="1200" cap="none" spc="0" normalizeH="0" baseline="0" noProof="0" dirty="0">
                <a:ln>
                  <a:noFill/>
                </a:ln>
                <a:solidFill>
                  <a:srgbClr val="000000"/>
                </a:solidFill>
                <a:effectLst/>
                <a:uLnTx/>
                <a:uFillTx/>
                <a:latin typeface="Arial-BoldMT"/>
                <a:ea typeface="+mn-ea"/>
                <a:cs typeface="+mn-cs"/>
              </a:rPr>
              <a:t>START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latin typeface="Arial-BoldMT"/>
                <a:ea typeface="+mn-ea"/>
                <a:cs typeface="+mn-cs"/>
              </a:rPr>
              <a:t>Median time to onset 6 months </a:t>
            </a:r>
            <a:r>
              <a:rPr kumimoji="0" lang="en-US" sz="1800" b="0" i="0" u="none" strike="noStrike" kern="1200" cap="none" spc="0" normalizeH="0" baseline="0" noProof="0" dirty="0">
                <a:ln>
                  <a:noFill/>
                </a:ln>
                <a:solidFill>
                  <a:srgbClr val="000000"/>
                </a:solidFill>
                <a:effectLst/>
                <a:uLnTx/>
                <a:uFillTx/>
                <a:latin typeface="ArialMT"/>
                <a:ea typeface="+mn-ea"/>
                <a:cs typeface="+mn-cs"/>
              </a:rPr>
              <a:t>(range 91-1800days )</a:t>
            </a:r>
            <a:endParaRPr kumimoji="0" lang="en-US" sz="1800" b="1" i="0" u="none" strike="noStrike" kern="1200" cap="none" spc="0" normalizeH="0" baseline="0" noProof="0" dirty="0">
              <a:ln>
                <a:noFill/>
              </a:ln>
              <a:solidFill>
                <a:srgbClr val="000000"/>
              </a:solidFill>
              <a:effectLst/>
              <a:uLnTx/>
              <a:uFillTx/>
              <a:latin typeface="Arial-Bold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latin typeface="ArialMT"/>
                <a:ea typeface="+mn-ea"/>
                <a:cs typeface="+mn-cs"/>
              </a:rPr>
              <a:t>7.5%</a:t>
            </a:r>
            <a:r>
              <a:rPr kumimoji="0" lang="en-US" sz="1800" b="0" i="0" u="none" strike="noStrike" kern="1200" cap="none" spc="0" normalizeH="0" baseline="0" noProof="0" dirty="0">
                <a:ln>
                  <a:noFill/>
                </a:ln>
                <a:solidFill>
                  <a:srgbClr val="000000"/>
                </a:solidFill>
                <a:effectLst/>
                <a:uLnTx/>
                <a:uFillTx/>
                <a:latin typeface="ArialMT"/>
                <a:ea typeface="+mn-ea"/>
                <a:cs typeface="+mn-cs"/>
              </a:rPr>
              <a:t> had </a:t>
            </a:r>
            <a:r>
              <a:rPr kumimoji="0" lang="en-US" sz="1800" b="1" i="0" u="none" strike="noStrike" kern="1200" cap="none" spc="0" normalizeH="0" baseline="0" noProof="0" dirty="0">
                <a:ln>
                  <a:noFill/>
                </a:ln>
                <a:solidFill>
                  <a:srgbClr val="000000"/>
                </a:solidFill>
                <a:effectLst/>
                <a:uLnTx/>
                <a:uFillTx/>
                <a:latin typeface="Arial-BoldMT"/>
                <a:ea typeface="+mn-ea"/>
                <a:cs typeface="+mn-cs"/>
              </a:rPr>
              <a:t>Post-treatment toxicities </a:t>
            </a:r>
            <a:r>
              <a:rPr kumimoji="0" lang="en-US" sz="1800" b="0" i="0" u="none" strike="noStrike" kern="1200" cap="none" spc="0" normalizeH="0" baseline="0" noProof="0" dirty="0">
                <a:ln>
                  <a:noFill/>
                </a:ln>
                <a:solidFill>
                  <a:srgbClr val="000000"/>
                </a:solidFill>
                <a:effectLst/>
                <a:uLnTx/>
                <a:uFillTx/>
                <a:latin typeface="ArialMT"/>
                <a:ea typeface="+mn-ea"/>
                <a:cs typeface="+mn-cs"/>
              </a:rPr>
              <a:t>&gt;60d after </a:t>
            </a:r>
            <a:r>
              <a:rPr kumimoji="0" lang="en-US" sz="1800" b="0" i="0" u="none" strike="noStrike" kern="1200" cap="none" spc="0" normalizeH="0" baseline="0" noProof="0" dirty="0">
                <a:ln>
                  <a:noFill/>
                </a:ln>
                <a:solidFill>
                  <a:srgbClr val="000000"/>
                </a:solidFill>
                <a:effectLst/>
                <a:uLnTx/>
                <a:uFillTx/>
                <a:latin typeface="Arial-BoldMT"/>
                <a:ea typeface="+mn-ea"/>
                <a:cs typeface="+mn-cs"/>
              </a:rPr>
              <a:t>STOPPING</a:t>
            </a:r>
            <a:r>
              <a:rPr kumimoji="0" lang="en-US" sz="1800" b="1" i="0" u="none" strike="noStrike" kern="1200" cap="none" spc="0" normalizeH="0" baseline="0" noProof="0" dirty="0">
                <a:ln>
                  <a:noFill/>
                </a:ln>
                <a:solidFill>
                  <a:srgbClr val="000000"/>
                </a:solidFill>
                <a:effectLst/>
                <a:uLnTx/>
                <a:uFillTx/>
                <a:latin typeface="Arial-BoldMT"/>
                <a:ea typeface="+mn-ea"/>
                <a:cs typeface="+mn-cs"/>
              </a:rPr>
              <a:t> </a:t>
            </a:r>
            <a:r>
              <a:rPr kumimoji="0" lang="en-US" sz="1800" b="0" i="0" u="none" strike="noStrike" kern="1200" cap="none" spc="0" normalizeH="0" baseline="0" noProof="0" dirty="0">
                <a:ln>
                  <a:noFill/>
                </a:ln>
                <a:solidFill>
                  <a:srgbClr val="000000"/>
                </a:solidFill>
                <a:effectLst/>
                <a:uLnTx/>
                <a:uFillTx/>
                <a:latin typeface="ArialMT"/>
                <a:ea typeface="+mn-ea"/>
                <a:cs typeface="+mn-cs"/>
              </a:rPr>
              <a:t>ICI</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latin typeface="Arial-BoldMT"/>
                <a:ea typeface="+mn-ea"/>
                <a:cs typeface="+mn-cs"/>
              </a:rPr>
              <a:t>Median time to onset 4 months </a:t>
            </a:r>
            <a:r>
              <a:rPr kumimoji="0" lang="en-US" sz="1800" b="0" i="0" u="none" strike="noStrike" kern="1200" cap="none" spc="0" normalizeH="0" baseline="0" noProof="0" dirty="0">
                <a:ln>
                  <a:noFill/>
                </a:ln>
                <a:solidFill>
                  <a:srgbClr val="000000"/>
                </a:solidFill>
                <a:effectLst/>
                <a:uLnTx/>
                <a:uFillTx/>
                <a:latin typeface="ArialMT"/>
                <a:ea typeface="+mn-ea"/>
                <a:cs typeface="+mn-cs"/>
              </a:rPr>
              <a:t>(range 69-1100d)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BoldMT"/>
                <a:ea typeface="+mn-ea"/>
                <a:cs typeface="+mn-cs"/>
              </a:rPr>
              <a:t>Most common </a:t>
            </a:r>
            <a:r>
              <a:rPr kumimoji="0" lang="en-US" sz="1800" b="0" i="0" u="none" strike="noStrike" kern="1200" cap="none" spc="0" normalizeH="0" baseline="0" noProof="0" dirty="0">
                <a:ln>
                  <a:noFill/>
                </a:ln>
                <a:solidFill>
                  <a:srgbClr val="000000"/>
                </a:solidFill>
                <a:effectLst/>
                <a:uLnTx/>
                <a:uFillTx/>
                <a:latin typeface="ArialMT"/>
                <a:ea typeface="+mn-ea"/>
                <a:cs typeface="+mn-cs"/>
              </a:rPr>
              <a:t>delayed &amp; post-treatment irAEs were </a:t>
            </a:r>
            <a:r>
              <a:rPr kumimoji="0" lang="en-US" sz="1800" b="0" i="0" u="none" strike="noStrike" kern="1200" cap="none" spc="0" normalizeH="0" baseline="0" noProof="0" dirty="0">
                <a:ln>
                  <a:noFill/>
                </a:ln>
                <a:solidFill>
                  <a:srgbClr val="000000"/>
                </a:solidFill>
                <a:effectLst/>
                <a:uLnTx/>
                <a:uFillTx/>
                <a:latin typeface="Arial-BoldMT"/>
                <a:ea typeface="+mn-ea"/>
                <a:cs typeface="+mn-cs"/>
              </a:rPr>
              <a:t>hypothyroidism, colitis, rash ,adrenal insufficiency and hepatitis</a:t>
            </a:r>
          </a:p>
        </p:txBody>
      </p:sp>
      <p:sp>
        <p:nvSpPr>
          <p:cNvPr id="10" name="Content Placeholder 2">
            <a:extLst>
              <a:ext uri="{FF2B5EF4-FFF2-40B4-BE49-F238E27FC236}">
                <a16:creationId xmlns:a16="http://schemas.microsoft.com/office/drawing/2014/main" id="{498BAFFC-4BB5-CFBF-4D86-C20171020346}"/>
              </a:ext>
            </a:extLst>
          </p:cNvPr>
          <p:cNvSpPr txBox="1">
            <a:spLocks/>
          </p:cNvSpPr>
          <p:nvPr/>
        </p:nvSpPr>
        <p:spPr>
          <a:xfrm>
            <a:off x="6573079" y="1203193"/>
            <a:ext cx="3047999" cy="72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Delayed toxicity </a:t>
            </a:r>
          </a:p>
        </p:txBody>
      </p:sp>
      <p:pic>
        <p:nvPicPr>
          <p:cNvPr id="11" name="Picture 10">
            <a:extLst>
              <a:ext uri="{FF2B5EF4-FFF2-40B4-BE49-F238E27FC236}">
                <a16:creationId xmlns:a16="http://schemas.microsoft.com/office/drawing/2014/main" id="{69BE935D-63E7-2C9A-B0FF-E7468262BF76}"/>
              </a:ext>
            </a:extLst>
          </p:cNvPr>
          <p:cNvPicPr>
            <a:picLocks noChangeAspect="1"/>
          </p:cNvPicPr>
          <p:nvPr/>
        </p:nvPicPr>
        <p:blipFill>
          <a:blip r:embed="rId2"/>
          <a:stretch>
            <a:fillRect/>
          </a:stretch>
        </p:blipFill>
        <p:spPr>
          <a:xfrm>
            <a:off x="5168348" y="3852618"/>
            <a:ext cx="5536096" cy="2687282"/>
          </a:xfrm>
          <a:prstGeom prst="rect">
            <a:avLst/>
          </a:prstGeom>
        </p:spPr>
      </p:pic>
      <p:pic>
        <p:nvPicPr>
          <p:cNvPr id="12" name="Picture 11">
            <a:extLst>
              <a:ext uri="{FF2B5EF4-FFF2-40B4-BE49-F238E27FC236}">
                <a16:creationId xmlns:a16="http://schemas.microsoft.com/office/drawing/2014/main" id="{5806588E-5367-91BC-08FB-4EC7BD58351E}"/>
              </a:ext>
            </a:extLst>
          </p:cNvPr>
          <p:cNvPicPr>
            <a:picLocks noChangeAspect="1"/>
          </p:cNvPicPr>
          <p:nvPr/>
        </p:nvPicPr>
        <p:blipFill rotWithShape="1">
          <a:blip r:embed="rId3"/>
          <a:srcRect t="8058" r="53078" b="6310"/>
          <a:stretch/>
        </p:blipFill>
        <p:spPr>
          <a:xfrm>
            <a:off x="4352096" y="1002658"/>
            <a:ext cx="5866576" cy="5508955"/>
          </a:xfrm>
          <a:prstGeom prst="rect">
            <a:avLst/>
          </a:prstGeom>
        </p:spPr>
      </p:pic>
      <p:sp>
        <p:nvSpPr>
          <p:cNvPr id="13" name="Rectangle 12">
            <a:extLst>
              <a:ext uri="{FF2B5EF4-FFF2-40B4-BE49-F238E27FC236}">
                <a16:creationId xmlns:a16="http://schemas.microsoft.com/office/drawing/2014/main" id="{1C08EF93-FFC8-583B-B472-C04C3C59077A}"/>
              </a:ext>
            </a:extLst>
          </p:cNvPr>
          <p:cNvSpPr/>
          <p:nvPr/>
        </p:nvSpPr>
        <p:spPr>
          <a:xfrm rot="19268910">
            <a:off x="4637848" y="3672926"/>
            <a:ext cx="4084983" cy="67555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More than what meets the eye </a:t>
            </a:r>
          </a:p>
        </p:txBody>
      </p:sp>
      <p:sp>
        <p:nvSpPr>
          <p:cNvPr id="4" name="TextBox 3">
            <a:extLst>
              <a:ext uri="{FF2B5EF4-FFF2-40B4-BE49-F238E27FC236}">
                <a16:creationId xmlns:a16="http://schemas.microsoft.com/office/drawing/2014/main" id="{5F00CB4E-C5B5-4784-B54D-3CE14B4AE2CF}"/>
              </a:ext>
            </a:extLst>
          </p:cNvPr>
          <p:cNvSpPr txBox="1"/>
          <p:nvPr/>
        </p:nvSpPr>
        <p:spPr>
          <a:xfrm>
            <a:off x="8904312" y="6490211"/>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3439012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err="1">
                <a:solidFill>
                  <a:srgbClr val="0432FF"/>
                </a:solidFill>
                <a:latin typeface="Calibri" panose="020F0502020204030204" pitchFamily="34" charset="0"/>
                <a:cs typeface="Calibri" panose="020F0502020204030204" pitchFamily="34" charset="0"/>
              </a:rPr>
              <a:t>Chemoi</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mmunotherapy</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for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mTNBC</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388383"/>
            <a:ext cx="10876830" cy="2477601"/>
          </a:xfrm>
          <a:prstGeom prst="rect">
            <a:avLst/>
          </a:prstGeom>
          <a:noFill/>
        </p:spPr>
        <p:txBody>
          <a:bodyPr wrap="square">
            <a:spAutoFit/>
          </a:bodyPr>
          <a:lstStyle/>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Triple-Negative Breast Cancer</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Rugo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KEYNOTE-355</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patients who discontinued chemotherapy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before pembrolizumab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patients with immune-mediated AEs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Breast 2023;Abstract 191M0.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Jiang Z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TORCHLIGHT: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randomized, double-blind, phase III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toripalimab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versus placebo,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combination with nab-paclitaxel (nab-P)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patients with metastatic or recurrent triple-negative breast cancer (TNBC). ASCO 2023;Abstract LBA1013. </a:t>
            </a:r>
          </a:p>
          <a:p>
            <a:pPr marR="0" lvl="0" algn="l" defTabSz="455613" rtl="0" eaLnBrk="1" fontAlgn="base" latinLnBrk="0" hangingPunct="1">
              <a:lnSpc>
                <a:spcPct val="100000"/>
              </a:lnSpc>
              <a:spcBef>
                <a:spcPts val="600"/>
              </a:spcBef>
              <a:spcAft>
                <a:spcPts val="0"/>
              </a:spcAft>
              <a:buClrTx/>
              <a:buSzTx/>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82021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7" y="11446"/>
            <a:ext cx="12046226" cy="854102"/>
          </a:xfrm>
          <a:noFill/>
          <a:ln>
            <a:noFill/>
          </a:ln>
        </p:spPr>
        <p:txBody>
          <a:bodyPr vert="horz" wrap="square" lIns="121920" tIns="60960" rIns="121920" bIns="60960" numCol="1" anchor="ctr" anchorCtr="0" compatLnSpc="1">
            <a:prstTxWarp prst="textNoShape">
              <a:avLst/>
            </a:prstTxWarp>
            <a:noAutofit/>
          </a:bodyPr>
          <a:lstStyle/>
          <a:p>
            <a:r>
              <a:rPr lang="en-US" sz="2400" b="1" dirty="0">
                <a:solidFill>
                  <a:srgbClr val="002060"/>
                </a:solidFill>
                <a:latin typeface="Arial" panose="020B0604020202020204" pitchFamily="34" charset="0"/>
                <a:cs typeface="Arial" panose="020B0604020202020204" pitchFamily="34" charset="0"/>
              </a:rPr>
              <a:t>KEYNOTE-355: Outcomes in Patients Who Discontinued Chemotherapy Before Pembrolizumab and in Patients With Immune Mediated AEs</a:t>
            </a:r>
          </a:p>
        </p:txBody>
      </p:sp>
      <p:sp>
        <p:nvSpPr>
          <p:cNvPr id="9" name="TextBox 8">
            <a:extLst>
              <a:ext uri="{FF2B5EF4-FFF2-40B4-BE49-F238E27FC236}">
                <a16:creationId xmlns:a16="http://schemas.microsoft.com/office/drawing/2014/main" id="{1BB7826A-EB38-59F0-4C5C-B37E23D67F1E}"/>
              </a:ext>
            </a:extLst>
          </p:cNvPr>
          <p:cNvSpPr txBox="1"/>
          <p:nvPr/>
        </p:nvSpPr>
        <p:spPr>
          <a:xfrm>
            <a:off x="0" y="5239903"/>
            <a:ext cx="600760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Exploratory analyses to evaluate efficacy in patients 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57B"/>
                </a:solidFill>
                <a:effectLst/>
                <a:uLnTx/>
                <a:uFillTx/>
                <a:latin typeface="Arial" panose="020B0604020202020204" pitchFamily="34" charset="0"/>
                <a:ea typeface="+mn-ea"/>
                <a:cs typeface="+mn-cs"/>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Had disease control and discontinued chemotherapy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before pembrolizumab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57B"/>
                </a:solidFill>
                <a:effectLst/>
                <a:uLnTx/>
                <a:uFillTx/>
                <a:latin typeface="Arial" panose="020B0604020202020204" pitchFamily="34" charset="0"/>
                <a:ea typeface="+mn-ea"/>
                <a:cs typeface="+mn-cs"/>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Experienced immune-mediated AEs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F3FF16F-5471-8E29-CF75-ADC9C32B9C5D}"/>
              </a:ext>
            </a:extLst>
          </p:cNvPr>
          <p:cNvGrpSpPr/>
          <p:nvPr/>
        </p:nvGrpSpPr>
        <p:grpSpPr>
          <a:xfrm>
            <a:off x="0" y="1180094"/>
            <a:ext cx="6007607" cy="3073408"/>
            <a:chOff x="0" y="795528"/>
            <a:chExt cx="6007607" cy="4435895"/>
          </a:xfrm>
        </p:grpSpPr>
        <p:pic>
          <p:nvPicPr>
            <p:cNvPr id="7" name="Picture 6">
              <a:extLst>
                <a:ext uri="{FF2B5EF4-FFF2-40B4-BE49-F238E27FC236}">
                  <a16:creationId xmlns:a16="http://schemas.microsoft.com/office/drawing/2014/main" id="{F5CA6ACF-03EB-5D07-84AC-F3DD4AFF39A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3748"/>
            <a:stretch/>
          </p:blipFill>
          <p:spPr>
            <a:xfrm>
              <a:off x="0" y="795528"/>
              <a:ext cx="6007607" cy="4435895"/>
            </a:xfrm>
            <a:prstGeom prst="rect">
              <a:avLst/>
            </a:prstGeom>
          </p:spPr>
        </p:pic>
        <p:sp>
          <p:nvSpPr>
            <p:cNvPr id="12" name="Rectangle 11">
              <a:extLst>
                <a:ext uri="{FF2B5EF4-FFF2-40B4-BE49-F238E27FC236}">
                  <a16:creationId xmlns:a16="http://schemas.microsoft.com/office/drawing/2014/main" id="{19B37667-A035-54CE-988F-1DEBD8BCD6BF}"/>
                </a:ext>
              </a:extLst>
            </p:cNvPr>
            <p:cNvSpPr/>
            <p:nvPr/>
          </p:nvSpPr>
          <p:spPr>
            <a:xfrm>
              <a:off x="1511559" y="3191069"/>
              <a:ext cx="655569"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D0B93B-CF01-9E62-E76A-6D342F9C0B8E}"/>
                </a:ext>
              </a:extLst>
            </p:cNvPr>
            <p:cNvSpPr/>
            <p:nvPr/>
          </p:nvSpPr>
          <p:spPr>
            <a:xfrm>
              <a:off x="1511559" y="4211246"/>
              <a:ext cx="655569"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itle 1">
            <a:extLst>
              <a:ext uri="{FF2B5EF4-FFF2-40B4-BE49-F238E27FC236}">
                <a16:creationId xmlns:a16="http://schemas.microsoft.com/office/drawing/2014/main" id="{CBADF7DE-B660-E8FB-1E97-6ABFC5B6ED6B}"/>
              </a:ext>
            </a:extLst>
          </p:cNvPr>
          <p:cNvSpPr txBox="1">
            <a:spLocks/>
          </p:cNvSpPr>
          <p:nvPr/>
        </p:nvSpPr>
        <p:spPr>
          <a:xfrm>
            <a:off x="6369576" y="836712"/>
            <a:ext cx="5360229" cy="63247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j-ea"/>
                <a:cs typeface="Arial" panose="020B0604020202020204" pitchFamily="34" charset="0"/>
              </a:rPr>
              <a:t>PFS and OS in Patients treated with </a:t>
            </a:r>
            <a:r>
              <a:rPr kumimoji="0" lang="en-US" sz="2800" b="1"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mj-ea"/>
                <a:cs typeface="Arial" panose="020B0604020202020204" pitchFamily="34" charset="0"/>
              </a:rPr>
              <a:t>pembro</a:t>
            </a:r>
            <a:r>
              <a:rPr kumimoji="0" lang="en-US" sz="2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j-ea"/>
                <a:cs typeface="Arial" panose="020B0604020202020204" pitchFamily="34" charset="0"/>
              </a:rPr>
              <a:t>+ chemo with or without </a:t>
            </a:r>
            <a:r>
              <a:rPr kumimoji="0" lang="en-US" sz="2800" b="1"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mj-ea"/>
                <a:cs typeface="Arial" panose="020B0604020202020204" pitchFamily="34" charset="0"/>
              </a:rPr>
              <a:t>irAE</a:t>
            </a:r>
            <a:endParaRPr kumimoji="0" lang="en-US" sz="2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j-ea"/>
              <a:cs typeface="Arial" panose="020B0604020202020204" pitchFamily="34" charset="0"/>
            </a:endParaRPr>
          </a:p>
        </p:txBody>
      </p:sp>
      <p:grpSp>
        <p:nvGrpSpPr>
          <p:cNvPr id="5" name="Group 4">
            <a:extLst>
              <a:ext uri="{FF2B5EF4-FFF2-40B4-BE49-F238E27FC236}">
                <a16:creationId xmlns:a16="http://schemas.microsoft.com/office/drawing/2014/main" id="{49671E42-670E-D1A9-D684-4DC112EA9867}"/>
              </a:ext>
            </a:extLst>
          </p:cNvPr>
          <p:cNvGrpSpPr/>
          <p:nvPr/>
        </p:nvGrpSpPr>
        <p:grpSpPr>
          <a:xfrm>
            <a:off x="6007608" y="1414648"/>
            <a:ext cx="6043347" cy="4645152"/>
            <a:chOff x="6007608" y="1414648"/>
            <a:chExt cx="6043347" cy="5401338"/>
          </a:xfrm>
        </p:grpSpPr>
        <p:pic>
          <p:nvPicPr>
            <p:cNvPr id="6" name="Picture 5">
              <a:extLst>
                <a:ext uri="{FF2B5EF4-FFF2-40B4-BE49-F238E27FC236}">
                  <a16:creationId xmlns:a16="http://schemas.microsoft.com/office/drawing/2014/main" id="{B632BE05-B1B1-EE74-F84C-4B6393027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07608" y="1414648"/>
              <a:ext cx="6043347" cy="5401338"/>
            </a:xfrm>
            <a:prstGeom prst="rect">
              <a:avLst/>
            </a:prstGeom>
          </p:spPr>
        </p:pic>
        <p:sp>
          <p:nvSpPr>
            <p:cNvPr id="8" name="Oval 7">
              <a:extLst>
                <a:ext uri="{FF2B5EF4-FFF2-40B4-BE49-F238E27FC236}">
                  <a16:creationId xmlns:a16="http://schemas.microsoft.com/office/drawing/2014/main" id="{6340804B-1983-493E-9839-7AA65393A0D8}"/>
                </a:ext>
              </a:extLst>
            </p:cNvPr>
            <p:cNvSpPr/>
            <p:nvPr/>
          </p:nvSpPr>
          <p:spPr>
            <a:xfrm>
              <a:off x="8773210" y="4835769"/>
              <a:ext cx="276481" cy="395654"/>
            </a:xfrm>
            <a:prstGeom prst="ellipse">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F1DE8D3-1165-DF82-9781-3DA3CB08312D}"/>
                </a:ext>
              </a:extLst>
            </p:cNvPr>
            <p:cNvSpPr/>
            <p:nvPr/>
          </p:nvSpPr>
          <p:spPr>
            <a:xfrm>
              <a:off x="10154055" y="5950239"/>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F72AC12-F13A-CE53-21C0-BDF02C68064E}"/>
                </a:ext>
              </a:extLst>
            </p:cNvPr>
            <p:cNvSpPr/>
            <p:nvPr/>
          </p:nvSpPr>
          <p:spPr>
            <a:xfrm>
              <a:off x="7017562" y="5073272"/>
              <a:ext cx="1755648" cy="41054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30% of patients with </a:t>
              </a:r>
              <a:r>
                <a:rPr kumimoji="0" lang="en-US" sz="1600" b="0" i="0" u="none" strike="noStrike" kern="1200" cap="none" spc="0" normalizeH="0" baseline="0" noProof="0" dirty="0" err="1">
                  <a:ln>
                    <a:noFill/>
                  </a:ln>
                  <a:solidFill>
                    <a:srgbClr val="002060"/>
                  </a:solidFill>
                  <a:effectLst/>
                  <a:uLnTx/>
                  <a:uFillTx/>
                  <a:latin typeface="Calibri" panose="020F0502020204030204"/>
                  <a:ea typeface="+mn-ea"/>
                  <a:cs typeface="+mn-cs"/>
                </a:rPr>
                <a:t>irAE</a:t>
              </a: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A829BFCE-DBE4-936A-32D9-FC2C8C04F8AE}"/>
                </a:ext>
              </a:extLst>
            </p:cNvPr>
            <p:cNvSpPr/>
            <p:nvPr/>
          </p:nvSpPr>
          <p:spPr>
            <a:xfrm rot="3111568">
              <a:off x="6966216" y="5249002"/>
              <a:ext cx="206631" cy="3773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1132C8-F8E8-79D5-5D8B-B43779F2E1EA}"/>
                </a:ext>
              </a:extLst>
            </p:cNvPr>
            <p:cNvSpPr/>
            <p:nvPr/>
          </p:nvSpPr>
          <p:spPr>
            <a:xfrm>
              <a:off x="10154055" y="5483819"/>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A2B73F7-550D-4A02-140B-3407173B227E}"/>
                </a:ext>
              </a:extLst>
            </p:cNvPr>
            <p:cNvSpPr/>
            <p:nvPr/>
          </p:nvSpPr>
          <p:spPr>
            <a:xfrm>
              <a:off x="11103775" y="5950238"/>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C6050B7-3BAE-EFF2-8998-8DC84C2B934E}"/>
                </a:ext>
              </a:extLst>
            </p:cNvPr>
            <p:cNvSpPr/>
            <p:nvPr/>
          </p:nvSpPr>
          <p:spPr>
            <a:xfrm>
              <a:off x="11129270" y="5483819"/>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D9460C43-5403-9B85-7C68-34D299F1ECB6}"/>
              </a:ext>
            </a:extLst>
          </p:cNvPr>
          <p:cNvSpPr txBox="1"/>
          <p:nvPr/>
        </p:nvSpPr>
        <p:spPr>
          <a:xfrm>
            <a:off x="116419"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Rugo et al ESMO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
        <p:nvSpPr>
          <p:cNvPr id="10" name="TextBox 9">
            <a:extLst>
              <a:ext uri="{FF2B5EF4-FFF2-40B4-BE49-F238E27FC236}">
                <a16:creationId xmlns:a16="http://schemas.microsoft.com/office/drawing/2014/main" id="{CCBE3C83-9F51-3277-2B9D-510F450BDDA9}"/>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1246833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8AC4-E975-B5F9-62F1-897251F4DA32}"/>
              </a:ext>
            </a:extLst>
          </p:cNvPr>
          <p:cNvSpPr>
            <a:spLocks noGrp="1"/>
          </p:cNvSpPr>
          <p:nvPr>
            <p:ph type="title"/>
          </p:nvPr>
        </p:nvSpPr>
        <p:spPr>
          <a:xfrm>
            <a:off x="475488" y="18257"/>
            <a:ext cx="11283696" cy="1088168"/>
          </a:xfrm>
        </p:spPr>
        <p:txBody>
          <a:bodyPr>
            <a:normAutofit/>
          </a:bodyPr>
          <a:lstStyle/>
          <a:p>
            <a:r>
              <a:rPr lang="en-US" sz="2000" b="1" dirty="0">
                <a:solidFill>
                  <a:srgbClr val="002060"/>
                </a:solidFill>
                <a:latin typeface="Arial" panose="020B0604020202020204" pitchFamily="34" charset="0"/>
                <a:cs typeface="Arial" panose="020B0604020202020204" pitchFamily="34" charset="0"/>
              </a:rPr>
              <a:t>TORCHLIGHT: A randomized, double-blind, phase III trial of toripalimab versus placebo, in combination with nab-paclitaxel (nab-P) for patients with metastatic or recurrent triple-negative breast cancer (TNBC). ASCO 2023;Abstract LBA1013</a:t>
            </a:r>
          </a:p>
        </p:txBody>
      </p:sp>
      <p:sp>
        <p:nvSpPr>
          <p:cNvPr id="3" name="Content Placeholder 2">
            <a:extLst>
              <a:ext uri="{FF2B5EF4-FFF2-40B4-BE49-F238E27FC236}">
                <a16:creationId xmlns:a16="http://schemas.microsoft.com/office/drawing/2014/main" id="{B9438AA1-770D-B09C-F153-1F028290526B}"/>
              </a:ext>
            </a:extLst>
          </p:cNvPr>
          <p:cNvSpPr>
            <a:spLocks noGrp="1"/>
          </p:cNvSpPr>
          <p:nvPr>
            <p:ph idx="1"/>
          </p:nvPr>
        </p:nvSpPr>
        <p:spPr>
          <a:xfrm>
            <a:off x="194234" y="5100910"/>
            <a:ext cx="6319084" cy="1518867"/>
          </a:xfrm>
        </p:spPr>
        <p:txBody>
          <a:bodyPr>
            <a:normAutofit fontScale="85000" lnSpcReduction="20000"/>
          </a:bodyPr>
          <a:lstStyle/>
          <a:p>
            <a:pPr marL="0" indent="0">
              <a:lnSpc>
                <a:spcPct val="110000"/>
              </a:lnSpc>
              <a:buNone/>
            </a:pPr>
            <a:r>
              <a:rPr lang="en-US" sz="1800" dirty="0">
                <a:effectLst/>
                <a:latin typeface="Arial" panose="020B0604020202020204" pitchFamily="34" charset="0"/>
                <a:ea typeface="Calibri" panose="020F0502020204030204" pitchFamily="34" charset="0"/>
              </a:rPr>
              <a:t>N=531, Toripalimab:PD1 antibody </a:t>
            </a:r>
          </a:p>
          <a:p>
            <a:pPr marL="0" indent="0">
              <a:lnSpc>
                <a:spcPct val="110000"/>
              </a:lnSpc>
              <a:buNone/>
            </a:pPr>
            <a:r>
              <a:rPr lang="en-US" sz="1800" dirty="0">
                <a:latin typeface="Arial" panose="020B0604020202020204" pitchFamily="34" charset="0"/>
                <a:ea typeface="Calibri" panose="020F0502020204030204" pitchFamily="34" charset="0"/>
              </a:rPr>
              <a:t>-PDL1 assay (CPS, JS311 antibody): CPS &gt; 1 considered PDL1+ve, </a:t>
            </a:r>
            <a:r>
              <a:rPr lang="en-US" sz="1800" b="1" dirty="0">
                <a:latin typeface="Arial" panose="020B0604020202020204" pitchFamily="34" charset="0"/>
                <a:ea typeface="Calibri" panose="020F0502020204030204" pitchFamily="34" charset="0"/>
              </a:rPr>
              <a:t>56% PDL1+ve </a:t>
            </a:r>
          </a:p>
          <a:p>
            <a:pPr marL="0" indent="0">
              <a:lnSpc>
                <a:spcPct val="110000"/>
              </a:lnSpc>
              <a:buNone/>
            </a:pPr>
            <a:r>
              <a:rPr lang="en-US" sz="1800" dirty="0">
                <a:latin typeface="Arial" panose="020B0604020202020204" pitchFamily="34" charset="0"/>
                <a:ea typeface="Calibri" panose="020F0502020204030204" pitchFamily="34" charset="0"/>
              </a:rPr>
              <a:t>-Data presented: prespecified IA of PFS in PDL1+ population and ITT</a:t>
            </a:r>
          </a:p>
          <a:p>
            <a:pPr marL="0" indent="0">
              <a:lnSpc>
                <a:spcPct val="110000"/>
              </a:lnSpc>
              <a:buNone/>
            </a:pPr>
            <a:r>
              <a:rPr lang="en-US" sz="1800" dirty="0">
                <a:latin typeface="Arial" panose="020B0604020202020204" pitchFamily="34" charset="0"/>
                <a:ea typeface="Calibri" panose="020F0502020204030204" pitchFamily="34" charset="0"/>
              </a:rPr>
              <a:t>-93% first line, 28-31% de-novo metastatic, Prior </a:t>
            </a:r>
            <a:r>
              <a:rPr lang="en-US" sz="1800" dirty="0" err="1">
                <a:latin typeface="Arial" panose="020B0604020202020204" pitchFamily="34" charset="0"/>
                <a:ea typeface="Calibri" panose="020F0502020204030204" pitchFamily="34" charset="0"/>
              </a:rPr>
              <a:t>taxane</a:t>
            </a:r>
            <a:r>
              <a:rPr lang="en-US" sz="1800" dirty="0">
                <a:latin typeface="Arial" panose="020B0604020202020204" pitchFamily="34" charset="0"/>
                <a:ea typeface="Calibri" panose="020F0502020204030204" pitchFamily="34" charset="0"/>
              </a:rPr>
              <a:t> in only 15% </a:t>
            </a:r>
          </a:p>
        </p:txBody>
      </p:sp>
      <p:pic>
        <p:nvPicPr>
          <p:cNvPr id="4" name="Picture 3">
            <a:extLst>
              <a:ext uri="{FF2B5EF4-FFF2-40B4-BE49-F238E27FC236}">
                <a16:creationId xmlns:a16="http://schemas.microsoft.com/office/drawing/2014/main" id="{3AFF8C42-9CA1-1019-3483-5C2350E7EA38}"/>
              </a:ext>
            </a:extLst>
          </p:cNvPr>
          <p:cNvPicPr>
            <a:picLocks noChangeAspect="1"/>
          </p:cNvPicPr>
          <p:nvPr/>
        </p:nvPicPr>
        <p:blipFill rotWithShape="1">
          <a:blip r:embed="rId2"/>
          <a:srcRect l="-735" t="-267" r="735" b="15504"/>
          <a:stretch/>
        </p:blipFill>
        <p:spPr>
          <a:xfrm>
            <a:off x="62514" y="1060756"/>
            <a:ext cx="5820127" cy="3801932"/>
          </a:xfrm>
          <a:prstGeom prst="rect">
            <a:avLst/>
          </a:prstGeom>
        </p:spPr>
      </p:pic>
      <p:sp>
        <p:nvSpPr>
          <p:cNvPr id="5" name="TextBox 4">
            <a:extLst>
              <a:ext uri="{FF2B5EF4-FFF2-40B4-BE49-F238E27FC236}">
                <a16:creationId xmlns:a16="http://schemas.microsoft.com/office/drawing/2014/main" id="{AEAA9E06-4163-E029-4C34-CE9B5C1E3E9A}"/>
              </a:ext>
            </a:extLst>
          </p:cNvPr>
          <p:cNvSpPr txBox="1"/>
          <p:nvPr/>
        </p:nvSpPr>
        <p:spPr>
          <a:xfrm>
            <a:off x="116419"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Liu et al ASCO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6" name="Picture 5">
            <a:extLst>
              <a:ext uri="{FF2B5EF4-FFF2-40B4-BE49-F238E27FC236}">
                <a16:creationId xmlns:a16="http://schemas.microsoft.com/office/drawing/2014/main" id="{5F455E0F-CDE7-9D3E-8722-E5459F1707C2}"/>
              </a:ext>
            </a:extLst>
          </p:cNvPr>
          <p:cNvPicPr>
            <a:picLocks noChangeAspect="1"/>
          </p:cNvPicPr>
          <p:nvPr/>
        </p:nvPicPr>
        <p:blipFill rotWithShape="1">
          <a:blip r:embed="rId3"/>
          <a:srcRect l="1103" t="2934" r="3387" b="15145"/>
          <a:stretch/>
        </p:blipFill>
        <p:spPr>
          <a:xfrm>
            <a:off x="5994203" y="1038616"/>
            <a:ext cx="6117336" cy="3824071"/>
          </a:xfrm>
          <a:prstGeom prst="rect">
            <a:avLst/>
          </a:prstGeom>
        </p:spPr>
      </p:pic>
      <p:sp>
        <p:nvSpPr>
          <p:cNvPr id="7" name="Content Placeholder 2">
            <a:extLst>
              <a:ext uri="{FF2B5EF4-FFF2-40B4-BE49-F238E27FC236}">
                <a16:creationId xmlns:a16="http://schemas.microsoft.com/office/drawing/2014/main" id="{24F41AA0-292C-CF96-26FD-F9787BE87DF0}"/>
              </a:ext>
            </a:extLst>
          </p:cNvPr>
          <p:cNvSpPr txBox="1">
            <a:spLocks/>
          </p:cNvSpPr>
          <p:nvPr/>
        </p:nvSpPr>
        <p:spPr>
          <a:xfrm>
            <a:off x="6513318" y="5222177"/>
            <a:ext cx="5451000" cy="543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Median PFS 8.4 vs 5.6 months, HR 0.65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F9E643A-E8E8-52CC-2E0F-3148A6D2AF69}"/>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1215793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B21-A1FB-C52A-7F3A-F73627A9EB58}"/>
              </a:ext>
            </a:extLst>
          </p:cNvPr>
          <p:cNvSpPr>
            <a:spLocks noGrp="1"/>
          </p:cNvSpPr>
          <p:nvPr>
            <p:ph type="title"/>
          </p:nvPr>
        </p:nvSpPr>
        <p:spPr>
          <a:xfrm>
            <a:off x="582168" y="240677"/>
            <a:ext cx="10515600" cy="1085204"/>
          </a:xfrm>
        </p:spPr>
        <p:txBody>
          <a:bodyPr/>
          <a:lstStyle/>
          <a:p>
            <a:r>
              <a:rPr lang="en-US" sz="4400" b="1" dirty="0">
                <a:solidFill>
                  <a:srgbClr val="002060"/>
                </a:solidFill>
                <a:latin typeface="Arial" panose="020B0604020202020204" pitchFamily="34" charset="0"/>
                <a:cs typeface="Arial" panose="020B0604020202020204" pitchFamily="34" charset="0"/>
              </a:rPr>
              <a:t>TORCHLIGHT: Summary  </a:t>
            </a:r>
            <a:endParaRPr lang="en-US" dirty="0"/>
          </a:p>
        </p:txBody>
      </p:sp>
      <p:sp>
        <p:nvSpPr>
          <p:cNvPr id="3" name="Content Placeholder 2">
            <a:extLst>
              <a:ext uri="{FF2B5EF4-FFF2-40B4-BE49-F238E27FC236}">
                <a16:creationId xmlns:a16="http://schemas.microsoft.com/office/drawing/2014/main" id="{8A53D7F7-7945-9A01-BC8E-A5AE95B1CC0E}"/>
              </a:ext>
            </a:extLst>
          </p:cNvPr>
          <p:cNvSpPr>
            <a:spLocks noGrp="1"/>
          </p:cNvSpPr>
          <p:nvPr>
            <p:ph idx="1"/>
          </p:nvPr>
        </p:nvSpPr>
        <p:spPr>
          <a:xfrm>
            <a:off x="673608" y="1325881"/>
            <a:ext cx="10515600" cy="4351338"/>
          </a:xfrm>
        </p:spPr>
        <p:txBody>
          <a:bodyPr>
            <a:normAutofit/>
          </a:bodyPr>
          <a:lstStyle/>
          <a:p>
            <a:r>
              <a:rPr lang="en-US" dirty="0"/>
              <a:t>At IA 1 PFS prolonged with addition of </a:t>
            </a:r>
            <a:r>
              <a:rPr lang="en-US" dirty="0" err="1"/>
              <a:t>toripalimab</a:t>
            </a:r>
            <a:r>
              <a:rPr lang="en-US" dirty="0"/>
              <a:t> to nab-paclitaxel in PDL1+ population</a:t>
            </a:r>
          </a:p>
          <a:p>
            <a:pPr lvl="1"/>
            <a:r>
              <a:rPr lang="en-US" dirty="0"/>
              <a:t>HR and Median PFS very similar to KN355</a:t>
            </a:r>
          </a:p>
          <a:p>
            <a:r>
              <a:rPr lang="en-US" dirty="0"/>
              <a:t>PFS in ITT did not meet the prespecified hierarchal testing boundary at IA 1 </a:t>
            </a:r>
          </a:p>
          <a:p>
            <a:r>
              <a:rPr lang="en-US" dirty="0"/>
              <a:t>OS data is immature, Follow up ongoing  </a:t>
            </a:r>
          </a:p>
          <a:p>
            <a:r>
              <a:rPr lang="en-US" dirty="0"/>
              <a:t>PDL1 testing by yet another assay and threshold </a:t>
            </a:r>
          </a:p>
          <a:p>
            <a:r>
              <a:rPr lang="en-US" dirty="0"/>
              <a:t>Enrollment only in China: ? approval path for other countries/regions</a:t>
            </a:r>
          </a:p>
          <a:p>
            <a:r>
              <a:rPr lang="en-US" dirty="0"/>
              <a:t>Limited toxicity data provided </a:t>
            </a:r>
          </a:p>
        </p:txBody>
      </p:sp>
      <p:sp>
        <p:nvSpPr>
          <p:cNvPr id="4" name="TextBox 3">
            <a:extLst>
              <a:ext uri="{FF2B5EF4-FFF2-40B4-BE49-F238E27FC236}">
                <a16:creationId xmlns:a16="http://schemas.microsoft.com/office/drawing/2014/main" id="{99640946-1ADF-0478-343D-543F9CF18347}"/>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2604619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44623"/>
            <a:ext cx="12192000" cy="1029885"/>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PARP Inhibitors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643896"/>
            <a:ext cx="10876830" cy="2169825"/>
          </a:xfrm>
          <a:prstGeom prst="rect">
            <a:avLst/>
          </a:prstGeom>
          <a:noFill/>
        </p:spPr>
        <p:txBody>
          <a:bodyPr wrap="square">
            <a:spAutoFit/>
          </a:bodyPr>
          <a:lstStyle/>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Triple-Negative Breast Cancer</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Robson ME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OlympiAD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extended follow-up for overall survival and safety: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Olaparib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chemotherapy treatment of physician’s choice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patients with a germline BRCA mutation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HER2-negative metastatic breast cancer.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Eur</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2023;184:39-47.</a:t>
            </a:r>
          </a:p>
          <a:p>
            <a:pPr marR="0" lvl="0" algn="l" defTabSz="455613" rtl="0" eaLnBrk="1" fontAlgn="base" latinLnBrk="0" hangingPunct="1">
              <a:lnSpc>
                <a:spcPct val="100000"/>
              </a:lnSpc>
              <a:spcBef>
                <a:spcPts val="600"/>
              </a:spcBef>
              <a:spcAft>
                <a:spcPts val="0"/>
              </a:spcAft>
              <a:buClrTx/>
              <a:buSzTx/>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53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2" y="135923"/>
            <a:ext cx="11969577" cy="664976"/>
          </a:xfrm>
        </p:spPr>
        <p:txBody>
          <a:bodyPr>
            <a:normAutofit fontScale="90000"/>
          </a:bodyPr>
          <a:lstStyle/>
          <a:p>
            <a:br>
              <a:rPr lang="en-US" sz="3600" b="1" dirty="0">
                <a:solidFill>
                  <a:srgbClr val="002060"/>
                </a:solidFill>
              </a:rPr>
            </a:br>
            <a:r>
              <a:rPr lang="en-US" sz="3600" b="1" dirty="0" err="1">
                <a:solidFill>
                  <a:srgbClr val="002060"/>
                </a:solidFill>
              </a:rPr>
              <a:t>OlympiAD</a:t>
            </a:r>
            <a:r>
              <a:rPr lang="en-US" sz="3600" b="1" dirty="0">
                <a:solidFill>
                  <a:srgbClr val="002060"/>
                </a:solidFill>
              </a:rPr>
              <a:t>: Extended follow-up for overall survival and safety</a:t>
            </a:r>
            <a:br>
              <a:rPr lang="en-US" sz="3600" b="1" dirty="0">
                <a:solidFill>
                  <a:srgbClr val="002060"/>
                </a:solidFill>
              </a:rPr>
            </a:br>
            <a:endParaRPr lang="en-US" dirty="0">
              <a:solidFill>
                <a:srgbClr val="002060"/>
              </a:solidFill>
            </a:endParaRPr>
          </a:p>
        </p:txBody>
      </p:sp>
      <p:sp>
        <p:nvSpPr>
          <p:cNvPr id="6" name="TextBox 5">
            <a:extLst>
              <a:ext uri="{FF2B5EF4-FFF2-40B4-BE49-F238E27FC236}">
                <a16:creationId xmlns:a16="http://schemas.microsoft.com/office/drawing/2014/main" id="{2454BB36-181D-DAB7-0EDF-B9E8E05E75B3}"/>
              </a:ext>
            </a:extLst>
          </p:cNvPr>
          <p:cNvSpPr txBox="1"/>
          <p:nvPr/>
        </p:nvSpPr>
        <p:spPr>
          <a:xfrm>
            <a:off x="7705012"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Robson et al European Journal of Cancer 184 (2023) 39e47</a:t>
            </a:r>
          </a:p>
        </p:txBody>
      </p:sp>
      <p:pic>
        <p:nvPicPr>
          <p:cNvPr id="5" name="Picture 4">
            <a:extLst>
              <a:ext uri="{FF2B5EF4-FFF2-40B4-BE49-F238E27FC236}">
                <a16:creationId xmlns:a16="http://schemas.microsoft.com/office/drawing/2014/main" id="{BD25EE63-751F-3589-2A0E-0787BF7C30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3791" t="22085" b="18928"/>
          <a:stretch/>
        </p:blipFill>
        <p:spPr>
          <a:xfrm>
            <a:off x="771896" y="696299"/>
            <a:ext cx="4503937" cy="2661296"/>
          </a:xfrm>
          <a:prstGeom prst="rect">
            <a:avLst/>
          </a:prstGeom>
        </p:spPr>
      </p:pic>
      <p:pic>
        <p:nvPicPr>
          <p:cNvPr id="8" name="Picture 7">
            <a:extLst>
              <a:ext uri="{FF2B5EF4-FFF2-40B4-BE49-F238E27FC236}">
                <a16:creationId xmlns:a16="http://schemas.microsoft.com/office/drawing/2014/main" id="{2AEFF2DE-415D-3403-932A-CB6392D67E3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0391" t="28053" r="52981" b="46944"/>
          <a:stretch/>
        </p:blipFill>
        <p:spPr>
          <a:xfrm>
            <a:off x="-12259" y="3234860"/>
            <a:ext cx="5442471" cy="2880139"/>
          </a:xfrm>
          <a:prstGeom prst="rect">
            <a:avLst/>
          </a:prstGeom>
        </p:spPr>
      </p:pic>
      <p:pic>
        <p:nvPicPr>
          <p:cNvPr id="12" name="Picture 11">
            <a:extLst>
              <a:ext uri="{FF2B5EF4-FFF2-40B4-BE49-F238E27FC236}">
                <a16:creationId xmlns:a16="http://schemas.microsoft.com/office/drawing/2014/main" id="{F69CEC6F-F85E-B24B-690B-73437C1AE26A}"/>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9310" r="8297"/>
          <a:stretch/>
        </p:blipFill>
        <p:spPr>
          <a:xfrm>
            <a:off x="5805888" y="926755"/>
            <a:ext cx="6010728" cy="4162592"/>
          </a:xfrm>
          <a:prstGeom prst="rect">
            <a:avLst/>
          </a:prstGeom>
        </p:spPr>
      </p:pic>
      <p:sp>
        <p:nvSpPr>
          <p:cNvPr id="13" name="TextBox 12">
            <a:extLst>
              <a:ext uri="{FF2B5EF4-FFF2-40B4-BE49-F238E27FC236}">
                <a16:creationId xmlns:a16="http://schemas.microsoft.com/office/drawing/2014/main" id="{B19E397A-AB78-E323-9A74-DACCCC7D28FB}"/>
              </a:ext>
            </a:extLst>
          </p:cNvPr>
          <p:cNvSpPr txBox="1"/>
          <p:nvPr/>
        </p:nvSpPr>
        <p:spPr>
          <a:xfrm>
            <a:off x="6207210" y="5215203"/>
            <a:ext cx="52197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dvPS497E2"/>
                <a:ea typeface="MS PGothic" charset="0"/>
                <a:cs typeface="+mn-cs"/>
              </a:rPr>
              <a:t>Median follow-up: 25.7 months longer than that previously reported for OS and safety</a:t>
            </a: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15" name="TextBox 14">
            <a:extLst>
              <a:ext uri="{FF2B5EF4-FFF2-40B4-BE49-F238E27FC236}">
                <a16:creationId xmlns:a16="http://schemas.microsoft.com/office/drawing/2014/main" id="{60DE6570-0BE0-0797-D28E-41111C0FDAC3}"/>
              </a:ext>
            </a:extLst>
          </p:cNvPr>
          <p:cNvSpPr txBox="1"/>
          <p:nvPr/>
        </p:nvSpPr>
        <p:spPr>
          <a:xfrm>
            <a:off x="409575" y="6115000"/>
            <a:ext cx="5686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Median OS: Olaparib (19.3 months) vs TPC (17.1 months) HR</a:t>
            </a:r>
            <a:r>
              <a:rPr kumimoji="0" lang="en-US" sz="1800" b="0" i="0" u="none" strike="noStrike" kern="1200" cap="none" spc="-72" normalizeH="0" baseline="0" noProof="0" dirty="0">
                <a:ln>
                  <a:noFill/>
                </a:ln>
                <a:solidFill>
                  <a:srgbClr val="0074AA"/>
                </a:solidFill>
                <a:effectLst/>
                <a:uLnTx/>
                <a:uFillTx/>
                <a:latin typeface="Calibri" panose="020F0502020204030204"/>
                <a:ea typeface="MS PGothic" charset="0"/>
                <a:cs typeface="+mn-cs"/>
                <a:sym typeface="Arial"/>
              </a:rPr>
              <a:t> </a:t>
            </a:r>
            <a:r>
              <a:rPr kumimoji="0" lang="en-US" sz="1800" b="0" i="0" u="none" strike="noStrike" kern="1200" cap="none" spc="-72" normalizeH="0" baseline="0" noProof="0" dirty="0">
                <a:ln>
                  <a:noFill/>
                </a:ln>
                <a:solidFill>
                  <a:prstClr val="black"/>
                </a:solidFill>
                <a:effectLst/>
                <a:uLnTx/>
                <a:uFillTx/>
                <a:latin typeface="Calibri" panose="020F0502020204030204"/>
                <a:ea typeface="MS PGothic" charset="0"/>
                <a:cs typeface="+mn-cs"/>
                <a:sym typeface="Arial"/>
              </a:rPr>
              <a:t>0.90 (0.66 1.23)</a:t>
            </a:r>
          </a:p>
        </p:txBody>
      </p:sp>
      <p:sp>
        <p:nvSpPr>
          <p:cNvPr id="3" name="TextBox 2">
            <a:extLst>
              <a:ext uri="{FF2B5EF4-FFF2-40B4-BE49-F238E27FC236}">
                <a16:creationId xmlns:a16="http://schemas.microsoft.com/office/drawing/2014/main" id="{0F473F3E-2A63-7C20-36C4-163179B786B8}"/>
              </a:ext>
            </a:extLst>
          </p:cNvPr>
          <p:cNvSpPr txBox="1"/>
          <p:nvPr/>
        </p:nvSpPr>
        <p:spPr>
          <a:xfrm>
            <a:off x="4367808" y="6525344"/>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4142411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5CC5-3741-AF06-4291-98049E117243}"/>
              </a:ext>
            </a:extLst>
          </p:cNvPr>
          <p:cNvSpPr>
            <a:spLocks noGrp="1"/>
          </p:cNvSpPr>
          <p:nvPr>
            <p:ph type="title"/>
          </p:nvPr>
        </p:nvSpPr>
        <p:spPr>
          <a:xfrm>
            <a:off x="114300" y="284164"/>
            <a:ext cx="10515600" cy="906462"/>
          </a:xfrm>
        </p:spPr>
        <p:txBody>
          <a:bodyPr/>
          <a:lstStyle/>
          <a:p>
            <a:r>
              <a:rPr lang="en-US" sz="3200" b="1" dirty="0" err="1">
                <a:solidFill>
                  <a:srgbClr val="002060"/>
                </a:solidFill>
              </a:rPr>
              <a:t>PARPi</a:t>
            </a:r>
            <a:r>
              <a:rPr lang="en-US" sz="3200" b="1" dirty="0">
                <a:solidFill>
                  <a:srgbClr val="002060"/>
                </a:solidFill>
              </a:rPr>
              <a:t> for MBC </a:t>
            </a:r>
          </a:p>
        </p:txBody>
      </p:sp>
      <p:pic>
        <p:nvPicPr>
          <p:cNvPr id="5" name="Picture 4">
            <a:extLst>
              <a:ext uri="{FF2B5EF4-FFF2-40B4-BE49-F238E27FC236}">
                <a16:creationId xmlns:a16="http://schemas.microsoft.com/office/drawing/2014/main" id="{8017A35A-386E-0CB8-C988-E663A4A2643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59" t="2596" r="2263" b="34816"/>
          <a:stretch/>
        </p:blipFill>
        <p:spPr>
          <a:xfrm>
            <a:off x="0" y="1304924"/>
            <a:ext cx="6877050" cy="4152901"/>
          </a:xfrm>
          <a:prstGeom prst="rect">
            <a:avLst/>
          </a:prstGeom>
        </p:spPr>
      </p:pic>
      <p:cxnSp>
        <p:nvCxnSpPr>
          <p:cNvPr id="7" name="Straight Connector 6">
            <a:extLst>
              <a:ext uri="{FF2B5EF4-FFF2-40B4-BE49-F238E27FC236}">
                <a16:creationId xmlns:a16="http://schemas.microsoft.com/office/drawing/2014/main" id="{EA323769-6046-7274-185F-5D19FF6E3E4B}"/>
              </a:ext>
            </a:extLst>
          </p:cNvPr>
          <p:cNvCxnSpPr/>
          <p:nvPr/>
        </p:nvCxnSpPr>
        <p:spPr>
          <a:xfrm>
            <a:off x="1019175" y="2847975"/>
            <a:ext cx="63817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4535E3-DDED-8D5D-132C-CD9852D415D4}"/>
              </a:ext>
            </a:extLst>
          </p:cNvPr>
          <p:cNvCxnSpPr>
            <a:cxnSpLocks/>
          </p:cNvCxnSpPr>
          <p:nvPr/>
        </p:nvCxnSpPr>
        <p:spPr>
          <a:xfrm>
            <a:off x="1152525" y="3352800"/>
            <a:ext cx="51625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E59DC0B-53BC-670E-46F0-0113BB41CDB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307" r="3305"/>
          <a:stretch/>
        </p:blipFill>
        <p:spPr>
          <a:xfrm>
            <a:off x="6810374" y="1304925"/>
            <a:ext cx="5162549" cy="4267198"/>
          </a:xfrm>
          <a:prstGeom prst="rect">
            <a:avLst/>
          </a:prstGeom>
        </p:spPr>
      </p:pic>
      <p:cxnSp>
        <p:nvCxnSpPr>
          <p:cNvPr id="15" name="Straight Connector 14">
            <a:extLst>
              <a:ext uri="{FF2B5EF4-FFF2-40B4-BE49-F238E27FC236}">
                <a16:creationId xmlns:a16="http://schemas.microsoft.com/office/drawing/2014/main" id="{A1C916A6-5D00-CB60-0BDF-82A3C900B3B3}"/>
              </a:ext>
            </a:extLst>
          </p:cNvPr>
          <p:cNvCxnSpPr>
            <a:cxnSpLocks/>
          </p:cNvCxnSpPr>
          <p:nvPr/>
        </p:nvCxnSpPr>
        <p:spPr>
          <a:xfrm>
            <a:off x="6877050" y="3788885"/>
            <a:ext cx="44005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33F940-88D8-E3C9-D277-49CCAF0D0F8C}"/>
              </a:ext>
            </a:extLst>
          </p:cNvPr>
          <p:cNvCxnSpPr>
            <a:cxnSpLocks/>
          </p:cNvCxnSpPr>
          <p:nvPr/>
        </p:nvCxnSpPr>
        <p:spPr>
          <a:xfrm>
            <a:off x="6877050" y="2951602"/>
            <a:ext cx="6034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A4ADA99-C870-DD84-E32E-61205DF94E3A}"/>
              </a:ext>
            </a:extLst>
          </p:cNvPr>
          <p:cNvSpPr txBox="1"/>
          <p:nvPr/>
        </p:nvSpPr>
        <p:spPr>
          <a:xfrm>
            <a:off x="8904312" y="6434707"/>
            <a:ext cx="2808312" cy="3231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1172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4816703"/>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Ian E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PhD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paclitaxel and trastuzumab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node-negative, HER2-positive breast cancer: Final 10-year analysis of the open-label, single-arm, phase 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APT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2023;24(3):273-85.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Cortes J et al. 3-year invasive disease-free survival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iDFS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of the strategy-based, randomized phase II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PHERGain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evaluating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chemotherapy (CT) de-escalation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human epidermal growth factor receptor 2-positive (HER2[+]) early breast cancer (EBC). ASCO 2023;Abstract LBA506.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Holmes FA et al. Overall survival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neratinib after trastuzumab-based adjuvant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HER2-positive breast cancer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ExteNET</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double-blind, placebo-controlled, phase 3 trial.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Eur</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2023;184:48-59.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Chan A et al. Final findings from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CONTROL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Strategies to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reduce the incidence and severity of neratinib-associated diarrhea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HER2-positive early-stage breast cancer.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Breast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2023:67:94-101.</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6601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44624"/>
            <a:ext cx="12192000" cy="1029885"/>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Antibody-Drug Conjugates – Part 1 </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074509"/>
            <a:ext cx="10876830" cy="4247317"/>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Triple-Negative Breast Cancer</a:t>
            </a:r>
            <a:endPar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 Y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Dynamic HER2-low status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among patients with triple negative breast cancer (TNBC): The impact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repeat biopsies.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ASCO 2023;Abstract 1005.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Modi 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deruxtecan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(T-DXd) versus treatment of physician’s choice (TPC) in patients (pts)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HER2-low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unresectable and/or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survival results of the randomized, phase III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DESTINY-Breast04</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ESMO 2023;Abstract 376O.</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Loibl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Health-related quality of life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the phase III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ASCENT trial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sacituzumab govitecan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versus standard chemotherapy in metastatic triple-negative breast cancer</a:t>
            </a:r>
            <a:r>
              <a:rPr kumimoji="0" lang="en-US" sz="2000" b="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Eur</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2023;178:23-33.</a:t>
            </a:r>
          </a:p>
          <a:p>
            <a:pPr marR="0" lvl="0" algn="l" defTabSz="455613" rtl="0" eaLnBrk="1" fontAlgn="base" latinLnBrk="0" hangingPunct="1">
              <a:lnSpc>
                <a:spcPct val="100000"/>
              </a:lnSpc>
              <a:spcBef>
                <a:spcPts val="600"/>
              </a:spcBef>
              <a:spcAft>
                <a:spcPts val="0"/>
              </a:spcAft>
              <a:buClrTx/>
              <a:buSzTx/>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0147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1343471" y="3212976"/>
            <a:ext cx="9721080" cy="2816678"/>
          </a:xfrm>
          <a:prstGeom prst="rect">
            <a:avLst/>
          </a:prstGeom>
          <a:noFill/>
          <a:ln w="12700">
            <a:no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lang="en-US" sz="3200" i="1" kern="0" dirty="0">
                <a:solidFill>
                  <a:srgbClr val="002060"/>
                </a:solidFill>
              </a:rPr>
              <a:t>H</a:t>
            </a: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ow </a:t>
            </a:r>
            <a:r>
              <a:rPr lang="en-US" sz="3200" i="1" kern="0" dirty="0">
                <a:solidFill>
                  <a:srgbClr val="002060"/>
                </a:solidFill>
              </a:rPr>
              <a:t>do you think </a:t>
            </a:r>
            <a:r>
              <a:rPr kumimoji="0" lang="en-US" sz="3200" b="1" i="1" u="none" strike="noStrike" kern="0" cap="none" spc="0" normalizeH="0" baseline="0" noProof="0" dirty="0">
                <a:ln>
                  <a:noFill/>
                </a:ln>
                <a:solidFill>
                  <a:srgbClr val="002060"/>
                </a:solidFill>
                <a:effectLst/>
                <a:uLnTx/>
                <a:uFillTx/>
                <a:latin typeface="Calibri" charset="0"/>
                <a:ea typeface="MS PGothic" pitchFamily="34" charset="-128"/>
              </a:rPr>
              <a:t>a medical oncologist with metastatic breast cancer would feel about enrolling on a clinical trial of a novel agent or strategy, such as an antibody-drug conjugate, after exhausting all available treatment options?</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421142"/>
            <a:ext cx="12192000" cy="1688924"/>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March 22, 2024 — </a:t>
            </a:r>
            <a:r>
              <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432F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28C0F"/>
              </a:solidFill>
              <a:effectLst/>
              <a:uLnTx/>
              <a:uFillTx/>
              <a:latin typeface="Calibri" charset="0"/>
              <a:ea typeface="MS PGothic" pitchFamily="34" charset="-128"/>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28C0F"/>
                </a:solidFill>
                <a:effectLst/>
                <a:uLnTx/>
                <a:uFillTx/>
                <a:latin typeface="Calibri" charset="0"/>
                <a:ea typeface="MS PGothic" pitchFamily="34" charset="-128"/>
              </a:rPr>
              <a:t>Keynote Session Special Feature: Clinicians with Cancer</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 </a:t>
            </a:r>
          </a:p>
        </p:txBody>
      </p:sp>
      <p:sp>
        <p:nvSpPr>
          <p:cNvPr id="2" name="TextBox 1">
            <a:extLst>
              <a:ext uri="{FF2B5EF4-FFF2-40B4-BE49-F238E27FC236}">
                <a16:creationId xmlns:a16="http://schemas.microsoft.com/office/drawing/2014/main" id="{71812CC5-5C9B-899D-135F-2ED3D6A7FE70}"/>
              </a:ext>
            </a:extLst>
          </p:cNvPr>
          <p:cNvSpPr txBox="1"/>
          <p:nvPr/>
        </p:nvSpPr>
        <p:spPr>
          <a:xfrm>
            <a:off x="553020" y="332656"/>
            <a:ext cx="11301983" cy="875612"/>
          </a:xfrm>
          <a:prstGeom prst="rect">
            <a:avLst/>
          </a:prstGeom>
          <a:solidFill>
            <a:srgbClr val="037DBF"/>
          </a:solidFill>
          <a:ln w="19050">
            <a:solidFill>
              <a:srgbClr val="002060"/>
            </a:solidFill>
          </a:ln>
        </p:spPr>
        <p:txBody>
          <a:bodyPr wrap="square" lIns="365760"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Third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Tree>
    <p:custDataLst>
      <p:tags r:id="rId1"/>
    </p:custDataLst>
    <p:extLst>
      <p:ext uri="{BB962C8B-B14F-4D97-AF65-F5344CB8AC3E}">
        <p14:creationId xmlns:p14="http://schemas.microsoft.com/office/powerpoint/2010/main" val="22452010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8255"/>
            <a:ext cx="11738918" cy="846715"/>
          </a:xfrm>
        </p:spPr>
        <p:txBody>
          <a:bodyPr>
            <a:normAutofit/>
          </a:bodyPr>
          <a:lstStyle/>
          <a:p>
            <a:r>
              <a:rPr lang="en-US" sz="3600" b="1" dirty="0">
                <a:solidFill>
                  <a:srgbClr val="002060"/>
                </a:solidFill>
              </a:rPr>
              <a:t>DB-04: Updated OS and safety  </a:t>
            </a: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endParaRPr lang="en-US" dirty="0"/>
          </a:p>
        </p:txBody>
      </p:sp>
      <p:pic>
        <p:nvPicPr>
          <p:cNvPr id="4" name="Picture 3">
            <a:extLst>
              <a:ext uri="{FF2B5EF4-FFF2-40B4-BE49-F238E27FC236}">
                <a16:creationId xmlns:a16="http://schemas.microsoft.com/office/drawing/2014/main" id="{F24926BD-FA0A-4F8E-3818-DC2226314571}"/>
              </a:ext>
            </a:extLst>
          </p:cNvPr>
          <p:cNvPicPr>
            <a:picLocks noChangeAspect="1"/>
          </p:cNvPicPr>
          <p:nvPr/>
        </p:nvPicPr>
        <p:blipFill rotWithShape="1">
          <a:blip r:embed="rId2"/>
          <a:srcRect l="1801" t="7013" r="2174" b="25720"/>
          <a:stretch/>
        </p:blipFill>
        <p:spPr>
          <a:xfrm>
            <a:off x="104062" y="864969"/>
            <a:ext cx="5314352" cy="3012967"/>
          </a:xfrm>
          <a:prstGeom prst="rect">
            <a:avLst/>
          </a:prstGeom>
        </p:spPr>
      </p:pic>
      <p:sp>
        <p:nvSpPr>
          <p:cNvPr id="5" name="TextBox 4">
            <a:extLst>
              <a:ext uri="{FF2B5EF4-FFF2-40B4-BE49-F238E27FC236}">
                <a16:creationId xmlns:a16="http://schemas.microsoft.com/office/drawing/2014/main" id="{0E358021-D1AC-BCA7-899A-49EE00001292}"/>
              </a:ext>
            </a:extLst>
          </p:cNvPr>
          <p:cNvSpPr txBox="1"/>
          <p:nvPr/>
        </p:nvSpPr>
        <p:spPr>
          <a:xfrm>
            <a:off x="104062" y="6496331"/>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Modi et ESMO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6" name="Picture 5">
            <a:extLst>
              <a:ext uri="{FF2B5EF4-FFF2-40B4-BE49-F238E27FC236}">
                <a16:creationId xmlns:a16="http://schemas.microsoft.com/office/drawing/2014/main" id="{21BCEE30-D7A2-7121-480A-D68793C835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7751" b="23192"/>
          <a:stretch/>
        </p:blipFill>
        <p:spPr>
          <a:xfrm>
            <a:off x="5413247" y="1034640"/>
            <a:ext cx="6556329" cy="3625522"/>
          </a:xfrm>
          <a:prstGeom prst="rect">
            <a:avLst/>
          </a:prstGeom>
        </p:spPr>
      </p:pic>
      <p:sp>
        <p:nvSpPr>
          <p:cNvPr id="7" name="TextBox 6">
            <a:extLst>
              <a:ext uri="{FF2B5EF4-FFF2-40B4-BE49-F238E27FC236}">
                <a16:creationId xmlns:a16="http://schemas.microsoft.com/office/drawing/2014/main" id="{254C1DAB-E8AD-04CC-4B8B-748520BAE313}"/>
              </a:ext>
            </a:extLst>
          </p:cNvPr>
          <p:cNvSpPr txBox="1"/>
          <p:nvPr/>
        </p:nvSpPr>
        <p:spPr>
          <a:xfrm>
            <a:off x="5482784" y="4848908"/>
            <a:ext cx="6333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the HR+ cohort and all patients, median OS was consistent with results from the primary analysis, showing a 31% reduction in risk of death for patients receiving 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DXd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compared with those receiving TPC</a:t>
            </a:r>
          </a:p>
        </p:txBody>
      </p:sp>
      <p:sp>
        <p:nvSpPr>
          <p:cNvPr id="8" name="Text Placeholder 3">
            <a:extLst>
              <a:ext uri="{FF2B5EF4-FFF2-40B4-BE49-F238E27FC236}">
                <a16:creationId xmlns:a16="http://schemas.microsoft.com/office/drawing/2014/main" id="{9569CC7F-E7B8-8AE0-35AD-A72CD8CB41FF}"/>
              </a:ext>
            </a:extLst>
          </p:cNvPr>
          <p:cNvSpPr txBox="1">
            <a:spLocks/>
          </p:cNvSpPr>
          <p:nvPr/>
        </p:nvSpPr>
        <p:spPr>
          <a:xfrm>
            <a:off x="222423" y="4660162"/>
            <a:ext cx="4987040" cy="790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There were no new cases of ILD/pneumonitis since the primary analysis (data cutoff, January 11, 2022)</a:t>
            </a:r>
          </a:p>
        </p:txBody>
      </p:sp>
      <p:sp>
        <p:nvSpPr>
          <p:cNvPr id="9" name="TextBox 8">
            <a:extLst>
              <a:ext uri="{FF2B5EF4-FFF2-40B4-BE49-F238E27FC236}">
                <a16:creationId xmlns:a16="http://schemas.microsoft.com/office/drawing/2014/main" id="{9B65904F-2D8A-DD7D-FFF1-7E6BC4CF55B0}"/>
              </a:ext>
            </a:extLst>
          </p:cNvPr>
          <p:cNvSpPr txBox="1"/>
          <p:nvPr/>
        </p:nvSpPr>
        <p:spPr>
          <a:xfrm>
            <a:off x="222423" y="3844129"/>
            <a:ext cx="54132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D4D"/>
                </a:solidFill>
                <a:effectLst/>
                <a:uLnTx/>
                <a:uFillTx/>
                <a:latin typeface="Calibri" panose="020F0502020204030204"/>
                <a:ea typeface="+mn-ea"/>
                <a:cs typeface="+mn-cs"/>
              </a:rPr>
              <a:t>The median follow-up was 18.4 months at initial reporting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AC5F75E-A3CA-C5E2-E4CF-A2FA198A9905}"/>
              </a:ext>
            </a:extLst>
          </p:cNvPr>
          <p:cNvCxnSpPr>
            <a:cxnSpLocks/>
          </p:cNvCxnSpPr>
          <p:nvPr/>
        </p:nvCxnSpPr>
        <p:spPr>
          <a:xfrm>
            <a:off x="3264408" y="3709628"/>
            <a:ext cx="6035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E3D1C92-56CB-50FE-A486-2ED6CA6CFFE1}"/>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2192788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442760" y="340175"/>
            <a:ext cx="10695293" cy="790832"/>
          </a:xfrm>
        </p:spPr>
        <p:txBody>
          <a:bodyPr>
            <a:normAutofit fontScale="90000"/>
          </a:bodyPr>
          <a:lstStyle/>
          <a:p>
            <a:br>
              <a:rPr lang="en-US" sz="3600" b="1" dirty="0">
                <a:solidFill>
                  <a:srgbClr val="002060"/>
                </a:solidFill>
              </a:rPr>
            </a:br>
            <a:r>
              <a:rPr lang="en-US" sz="3600" b="1" dirty="0">
                <a:solidFill>
                  <a:srgbClr val="002060"/>
                </a:solidFill>
              </a:rPr>
              <a:t>Impact of repeat biopsies on HER2-low status among patients with TNBC </a:t>
            </a:r>
            <a:br>
              <a:rPr lang="en-US" sz="3600" b="1"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6" name="TextBox 5">
            <a:extLst>
              <a:ext uri="{FF2B5EF4-FFF2-40B4-BE49-F238E27FC236}">
                <a16:creationId xmlns:a16="http://schemas.microsoft.com/office/drawing/2014/main" id="{2454BB36-181D-DAB7-0EDF-B9E8E05E75B3}"/>
              </a:ext>
            </a:extLst>
          </p:cNvPr>
          <p:cNvSpPr txBox="1"/>
          <p:nvPr/>
        </p:nvSpPr>
        <p:spPr>
          <a:xfrm>
            <a:off x="104062" y="6426656"/>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Bar Y et al ASCO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Abstract # 1005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4" name="Picture 3">
            <a:extLst>
              <a:ext uri="{FF2B5EF4-FFF2-40B4-BE49-F238E27FC236}">
                <a16:creationId xmlns:a16="http://schemas.microsoft.com/office/drawing/2014/main" id="{58F98CB4-AA70-EB11-3426-3B28CE96BB96}"/>
              </a:ext>
            </a:extLst>
          </p:cNvPr>
          <p:cNvPicPr>
            <a:picLocks noChangeAspect="1"/>
          </p:cNvPicPr>
          <p:nvPr/>
        </p:nvPicPr>
        <p:blipFill rotWithShape="1">
          <a:blip r:embed="rId2"/>
          <a:srcRect l="7750" t="17639" b="16528"/>
          <a:stretch/>
        </p:blipFill>
        <p:spPr>
          <a:xfrm>
            <a:off x="104062" y="1020978"/>
            <a:ext cx="9813942" cy="4970247"/>
          </a:xfrm>
          <a:prstGeom prst="rect">
            <a:avLst/>
          </a:prstGeom>
        </p:spPr>
      </p:pic>
      <p:sp>
        <p:nvSpPr>
          <p:cNvPr id="5" name="TextBox 4">
            <a:extLst>
              <a:ext uri="{FF2B5EF4-FFF2-40B4-BE49-F238E27FC236}">
                <a16:creationId xmlns:a16="http://schemas.microsoft.com/office/drawing/2014/main" id="{A210ACDE-705A-A05A-F6F3-9E098E091CB7}"/>
              </a:ext>
            </a:extLst>
          </p:cNvPr>
          <p:cNvSpPr txBox="1"/>
          <p:nvPr/>
        </p:nvSpPr>
        <p:spPr>
          <a:xfrm>
            <a:off x="9620250" y="2051291"/>
            <a:ext cx="25717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Retrospective study </a:t>
            </a:r>
          </a:p>
        </p:txBody>
      </p:sp>
      <p:sp>
        <p:nvSpPr>
          <p:cNvPr id="7" name="TextBox 6">
            <a:extLst>
              <a:ext uri="{FF2B5EF4-FFF2-40B4-BE49-F238E27FC236}">
                <a16:creationId xmlns:a16="http://schemas.microsoft.com/office/drawing/2014/main" id="{F765270A-5332-9E4D-8A0B-C6FDFC1DDE45}"/>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1294019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8256"/>
            <a:ext cx="11738918" cy="1340988"/>
          </a:xfrm>
        </p:spPr>
        <p:txBody>
          <a:bodyPr>
            <a:normAutofit/>
          </a:bodyPr>
          <a:lstStyle/>
          <a:p>
            <a:r>
              <a:rPr lang="en-US" sz="3600" b="1" dirty="0">
                <a:solidFill>
                  <a:srgbClr val="002060"/>
                </a:solidFill>
              </a:rPr>
              <a:t>Health-</a:t>
            </a:r>
            <a:r>
              <a:rPr lang="en-US" sz="3600" b="1" dirty="0"/>
              <a:t>r</a:t>
            </a:r>
            <a:r>
              <a:rPr lang="en-US" sz="3600" b="1" dirty="0">
                <a:solidFill>
                  <a:srgbClr val="002060"/>
                </a:solidFill>
              </a:rPr>
              <a:t>elated quality of life in the phase III ASCENT trial of </a:t>
            </a:r>
            <a:r>
              <a:rPr lang="en-US" sz="3600" b="1" dirty="0" err="1">
                <a:solidFill>
                  <a:srgbClr val="002060"/>
                </a:solidFill>
              </a:rPr>
              <a:t>sacituzumab</a:t>
            </a:r>
            <a:r>
              <a:rPr lang="en-US" sz="3600" b="1" dirty="0">
                <a:solidFill>
                  <a:srgbClr val="002060"/>
                </a:solidFill>
              </a:rPr>
              <a:t> </a:t>
            </a:r>
            <a:r>
              <a:rPr lang="en-US" sz="3600" b="1" dirty="0" err="1">
                <a:solidFill>
                  <a:srgbClr val="002060"/>
                </a:solidFill>
              </a:rPr>
              <a:t>govitecan</a:t>
            </a:r>
            <a:r>
              <a:rPr lang="en-US" sz="3600" b="1" dirty="0">
                <a:solidFill>
                  <a:srgbClr val="002060"/>
                </a:solidFill>
              </a:rPr>
              <a:t> versus TPC in metastatic TNBC</a:t>
            </a:r>
            <a:r>
              <a:rPr lang="en-US" dirty="0">
                <a:solidFill>
                  <a:srgbClr val="002060"/>
                </a:solidFill>
              </a:rPr>
              <a:t>  </a:t>
            </a: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345990" y="1310958"/>
            <a:ext cx="11491783" cy="5199570"/>
          </a:xfrm>
        </p:spPr>
        <p:txBody>
          <a:bodyPr>
            <a:normAutofit/>
          </a:bodyPr>
          <a:lstStyle/>
          <a:p>
            <a:r>
              <a:rPr lang="en-US" sz="1800" dirty="0" err="1">
                <a:effectLst/>
              </a:rPr>
              <a:t>HRQoL</a:t>
            </a:r>
            <a:r>
              <a:rPr lang="en-US" sz="1800" dirty="0">
                <a:effectLst/>
              </a:rPr>
              <a:t> was assessed on day 1 of each treatment cycle using the EORTC QLQ-C30. Score changes from baseline were </a:t>
            </a:r>
            <a:r>
              <a:rPr lang="en-US" sz="1800" dirty="0" err="1">
                <a:effectLst/>
              </a:rPr>
              <a:t>analysed</a:t>
            </a:r>
            <a:r>
              <a:rPr lang="en-US" sz="1800" dirty="0">
                <a:effectLst/>
              </a:rPr>
              <a:t> using linear mixed-effect models for repeated measures. Stratified Cox regressions evaluated time to first clinically meaningful change of </a:t>
            </a:r>
            <a:r>
              <a:rPr lang="en-US" sz="1800" dirty="0" err="1">
                <a:effectLst/>
              </a:rPr>
              <a:t>HRQoL</a:t>
            </a:r>
            <a:r>
              <a:rPr lang="en-US" sz="1800" dirty="0">
                <a:effectLst/>
              </a:rPr>
              <a:t>. </a:t>
            </a:r>
          </a:p>
          <a:p>
            <a:pPr lvl="1"/>
            <a:r>
              <a:rPr lang="en-US" sz="1800" dirty="0"/>
              <a:t>Data collected up to C6D1</a:t>
            </a:r>
          </a:p>
          <a:p>
            <a:pPr lvl="1"/>
            <a:r>
              <a:rPr lang="en-US" sz="1800" dirty="0">
                <a:effectLst/>
              </a:rPr>
              <a:t>The analysis population comprised 236 patients randomized to SG and 183 to TPC. </a:t>
            </a:r>
          </a:p>
          <a:p>
            <a:r>
              <a:rPr lang="en-US" sz="1800" dirty="0"/>
              <a:t>SG &gt; TPS: </a:t>
            </a:r>
            <a:r>
              <a:rPr lang="en-US" sz="1800" dirty="0">
                <a:effectLst/>
              </a:rPr>
              <a:t>global health status (GHS)/QoL, physical functioning, fatigue, and pain</a:t>
            </a:r>
          </a:p>
          <a:p>
            <a:r>
              <a:rPr lang="en-US" sz="1800" dirty="0">
                <a:effectLst/>
              </a:rPr>
              <a:t>TPC&gt; SG : nausea/vomiting and diarrhea</a:t>
            </a:r>
          </a:p>
          <a:p>
            <a:r>
              <a:rPr lang="en-US" sz="1800" dirty="0">
                <a:effectLst/>
              </a:rPr>
              <a:t>SG arm had a significantly better QLQ-C30 summary score Least-Square (LS) mean change from baseline than TPC arm. </a:t>
            </a:r>
          </a:p>
          <a:p>
            <a:r>
              <a:rPr lang="en-US" sz="1800" dirty="0">
                <a:effectLst/>
              </a:rPr>
              <a:t>Median TTW of GHS/QoL was similar in both treatment arms (14.1 weeks for SG and 15.1 weeks for TPC; HR Z 0.87, 95% CI 0.70 to 1.07; P Z 0.18) </a:t>
            </a:r>
          </a:p>
          <a:p>
            <a:r>
              <a:rPr lang="en-US" sz="1800" dirty="0">
                <a:effectLst/>
              </a:rPr>
              <a:t>Median time to first clinically meaningful worsening was longer for SG than for TPC for physical functioning (22.1 versus 12.1 weeks, P &lt; 0.001), role functioning (11.4 versus 7.1 weeks, P &lt; 0.001), fatigue (7.7 versus 6.0 weeks, P &lt; 0.05), and pain (21.6 versus 9.9 weeks, P &lt; 0.001). </a:t>
            </a:r>
          </a:p>
          <a:p>
            <a:r>
              <a:rPr lang="en-US" sz="1800" dirty="0">
                <a:effectLst/>
              </a:rPr>
              <a:t>SG prolongs progression-free survival and overall survival in patients with refractory/relapsed metastatic TNBC. </a:t>
            </a:r>
          </a:p>
          <a:p>
            <a:pPr lvl="1"/>
            <a:r>
              <a:rPr lang="en-US" sz="1800" dirty="0">
                <a:effectLst/>
                <a:latin typeface="AdvPS497E2"/>
              </a:rPr>
              <a:t>SG generally associated with greater improvements and delayed worsening of </a:t>
            </a:r>
            <a:r>
              <a:rPr lang="en-US" sz="1800" dirty="0" err="1">
                <a:effectLst/>
                <a:latin typeface="AdvPS497E2"/>
              </a:rPr>
              <a:t>HRQoL</a:t>
            </a:r>
            <a:r>
              <a:rPr lang="en-US" sz="1800" dirty="0">
                <a:effectLst/>
                <a:latin typeface="AdvPS497E2"/>
              </a:rPr>
              <a:t> scores compared with TPC supporting its use for patients with </a:t>
            </a:r>
            <a:r>
              <a:rPr lang="en-US" sz="1800" dirty="0" err="1">
                <a:effectLst/>
                <a:latin typeface="AdvPS497E2"/>
              </a:rPr>
              <a:t>mTNBC</a:t>
            </a:r>
            <a:r>
              <a:rPr lang="en-US" sz="1800" dirty="0">
                <a:latin typeface="AdvPS497E2"/>
              </a:rPr>
              <a:t> over TPC </a:t>
            </a:r>
            <a:r>
              <a:rPr lang="en-US" sz="1800" dirty="0">
                <a:effectLst/>
                <a:latin typeface="AdvPS497E2"/>
              </a:rPr>
              <a:t> </a:t>
            </a:r>
            <a:endParaRPr lang="en-US" dirty="0"/>
          </a:p>
        </p:txBody>
      </p:sp>
      <p:sp>
        <p:nvSpPr>
          <p:cNvPr id="4" name="TextBox 3">
            <a:extLst>
              <a:ext uri="{FF2B5EF4-FFF2-40B4-BE49-F238E27FC236}">
                <a16:creationId xmlns:a16="http://schemas.microsoft.com/office/drawing/2014/main" id="{39BCFDFC-11F4-C70B-BDE8-98F200482C74}"/>
              </a:ext>
            </a:extLst>
          </p:cNvPr>
          <p:cNvSpPr txBox="1"/>
          <p:nvPr/>
        </p:nvSpPr>
        <p:spPr>
          <a:xfrm>
            <a:off x="104062" y="6426656"/>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000000"/>
                </a:solidFill>
                <a:effectLst/>
                <a:uLnTx/>
                <a:uFillTx/>
                <a:latin typeface="Calibri" panose="020F0502020204030204"/>
                <a:ea typeface="ＭＳ Ｐゴシック"/>
                <a:cs typeface="+mn-cs"/>
              </a:rPr>
              <a:t>Loibl</a:t>
            </a: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 et al </a:t>
            </a:r>
            <a:r>
              <a:rPr kumimoji="0" lang="en-US" sz="1400" b="0" i="1" u="none" strike="noStrike" kern="1200" cap="none" spc="0" normalizeH="0" baseline="0" noProof="0" dirty="0" err="1">
                <a:ln>
                  <a:noFill/>
                </a:ln>
                <a:solidFill>
                  <a:srgbClr val="000000"/>
                </a:solidFill>
                <a:effectLst/>
                <a:uLnTx/>
                <a:uFillTx/>
                <a:latin typeface="Calibri" panose="020F0502020204030204"/>
                <a:ea typeface="ＭＳ Ｐゴシック"/>
                <a:cs typeface="+mn-cs"/>
              </a:rPr>
              <a:t>Eur</a:t>
            </a: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 J of Cancer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
        <p:nvSpPr>
          <p:cNvPr id="5" name="TextBox 4">
            <a:extLst>
              <a:ext uri="{FF2B5EF4-FFF2-40B4-BE49-F238E27FC236}">
                <a16:creationId xmlns:a16="http://schemas.microsoft.com/office/drawing/2014/main" id="{E855CE0D-6185-D0E3-2EED-16205E47EAE7}"/>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32216160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44623"/>
            <a:ext cx="12192000" cy="1029885"/>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Antibody-Drug Conjugates – Part 2</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274852"/>
            <a:ext cx="10876830" cy="4170372"/>
          </a:xfrm>
          <a:prstGeom prst="rect">
            <a:avLst/>
          </a:prstGeom>
          <a:noFill/>
        </p:spPr>
        <p:txBody>
          <a:bodyPr wrap="square">
            <a:spAutoFit/>
          </a:bodyPr>
          <a:lstStyle/>
          <a:p>
            <a:pPr>
              <a:spcBef>
                <a:spcPts val="600"/>
              </a:spcBef>
              <a:spcAft>
                <a:spcPts val="0"/>
              </a:spcAf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Triple-Negative Breast Cancer</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Schmid P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Datopotamab deruxtecan (Dato-</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durvalumab (D) as first-line (1L) treatment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unresectable locally advanced/metastatic triple-negative breast cancer (a/</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mTNBC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results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BEGONIA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phase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/II study. ESMO 2023;Abstract 379MO.</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IE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Patritumab deruxtecan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(HER3-DXd), a human epidermal growth factor receptor 3-directed antibody-drug conjugate, in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previously treated human epidermal growth factor receptor 3-expressing metastatic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multicenter, phase I/II trial. </a:t>
            </a:r>
            <a:b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2023;41(36):5550-60.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Zhang J et al. First-in-human/phase I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HS-20089, a B7-H4 ADC,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a:t>
            </a:r>
            <a:b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advanced solid tumors. ESMO 2023;Abstract 381O.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4163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4" name="TextBox 3">
            <a:extLst>
              <a:ext uri="{FF2B5EF4-FFF2-40B4-BE49-F238E27FC236}">
                <a16:creationId xmlns:a16="http://schemas.microsoft.com/office/drawing/2014/main" id="{16DDE6BE-84A7-A7A9-0C4E-B74C9661FCC9}"/>
              </a:ext>
            </a:extLst>
          </p:cNvPr>
          <p:cNvSpPr txBox="1"/>
          <p:nvPr/>
        </p:nvSpPr>
        <p:spPr>
          <a:xfrm>
            <a:off x="43208" y="6618682"/>
            <a:ext cx="468736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Schmid P et al ESMO </a:t>
            </a: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Abstract # 379MO </a:t>
            </a:r>
            <a:endParaRPr kumimoji="0" lang="en-US" sz="10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grpSp>
        <p:nvGrpSpPr>
          <p:cNvPr id="9" name="Group 8">
            <a:extLst>
              <a:ext uri="{FF2B5EF4-FFF2-40B4-BE49-F238E27FC236}">
                <a16:creationId xmlns:a16="http://schemas.microsoft.com/office/drawing/2014/main" id="{16DAFAE1-3D59-4EBB-CCBC-49A4166D4961}"/>
              </a:ext>
            </a:extLst>
          </p:cNvPr>
          <p:cNvGrpSpPr/>
          <p:nvPr/>
        </p:nvGrpSpPr>
        <p:grpSpPr>
          <a:xfrm>
            <a:off x="43208" y="1144360"/>
            <a:ext cx="4492216" cy="2445574"/>
            <a:chOff x="138189" y="1239137"/>
            <a:chExt cx="5703797" cy="2941466"/>
          </a:xfrm>
        </p:grpSpPr>
        <p:pic>
          <p:nvPicPr>
            <p:cNvPr id="6" name="Picture 5">
              <a:extLst>
                <a:ext uri="{FF2B5EF4-FFF2-40B4-BE49-F238E27FC236}">
                  <a16:creationId xmlns:a16="http://schemas.microsoft.com/office/drawing/2014/main" id="{CAF33583-296A-4923-CA2A-E77AA951E77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891" t="15010" b="16378"/>
            <a:stretch/>
          </p:blipFill>
          <p:spPr>
            <a:xfrm>
              <a:off x="138189" y="1239137"/>
              <a:ext cx="5703797" cy="2941466"/>
            </a:xfrm>
            <a:prstGeom prst="rect">
              <a:avLst/>
            </a:prstGeom>
          </p:spPr>
        </p:pic>
        <p:sp>
          <p:nvSpPr>
            <p:cNvPr id="7" name="Oval 6">
              <a:extLst>
                <a:ext uri="{FF2B5EF4-FFF2-40B4-BE49-F238E27FC236}">
                  <a16:creationId xmlns:a16="http://schemas.microsoft.com/office/drawing/2014/main" id="{FE32A4A3-BAC9-E7BA-A2B6-43D698EBD814}"/>
                </a:ext>
              </a:extLst>
            </p:cNvPr>
            <p:cNvSpPr/>
            <p:nvPr/>
          </p:nvSpPr>
          <p:spPr>
            <a:xfrm>
              <a:off x="1298448" y="2598810"/>
              <a:ext cx="1563624" cy="64008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8" name="Table 15">
            <a:extLst>
              <a:ext uri="{FF2B5EF4-FFF2-40B4-BE49-F238E27FC236}">
                <a16:creationId xmlns:a16="http://schemas.microsoft.com/office/drawing/2014/main" id="{FC2098A2-205F-6E51-0A06-51891E3EEF55}"/>
              </a:ext>
            </a:extLst>
          </p:cNvPr>
          <p:cNvGraphicFramePr>
            <a:graphicFrameLocks/>
          </p:cNvGraphicFramePr>
          <p:nvPr/>
        </p:nvGraphicFramePr>
        <p:xfrm>
          <a:off x="222423" y="3558844"/>
          <a:ext cx="3701342" cy="3059838"/>
        </p:xfrm>
        <a:graphic>
          <a:graphicData uri="http://schemas.openxmlformats.org/drawingml/2006/table">
            <a:tbl>
              <a:tblPr firstRow="1" bandRow="1"/>
              <a:tblGrid>
                <a:gridCol w="2820245">
                  <a:extLst>
                    <a:ext uri="{9D8B030D-6E8A-4147-A177-3AD203B41FA5}">
                      <a16:colId xmlns:a16="http://schemas.microsoft.com/office/drawing/2014/main" val="3705677693"/>
                    </a:ext>
                  </a:extLst>
                </a:gridCol>
                <a:gridCol w="881097">
                  <a:extLst>
                    <a:ext uri="{9D8B030D-6E8A-4147-A177-3AD203B41FA5}">
                      <a16:colId xmlns:a16="http://schemas.microsoft.com/office/drawing/2014/main" val="3328017179"/>
                    </a:ext>
                  </a:extLst>
                </a:gridCol>
              </a:tblGrid>
              <a:tr h="339982">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marL="58738" indent="0">
                        <a:spcBef>
                          <a:spcPts val="0"/>
                        </a:spcBef>
                        <a:spcAft>
                          <a:spcPts val="0"/>
                        </a:spcAft>
                      </a:pPr>
                      <a:r>
                        <a:rPr lang="en-US" sz="1000" dirty="0">
                          <a:latin typeface="Arial Narrow" panose="020B0606020202030204" pitchFamily="34" charset="0"/>
                        </a:rPr>
                        <a:t>Characteristic</a:t>
                      </a:r>
                    </a:p>
                  </a:txBody>
                  <a:tcPr marL="0" marR="0" marT="0" marB="0" anchor="ctr">
                    <a:lnL>
                      <a:noFill/>
                    </a:lnL>
                    <a:lnR>
                      <a:noFill/>
                    </a:lnR>
                    <a:lnT w="12700" cmpd="sng">
                      <a:solidFill>
                        <a:srgbClr val="32502D"/>
                      </a:solidFill>
                    </a:lnT>
                    <a:lnB w="12700" cmpd="sng">
                      <a:solidFill>
                        <a:srgbClr val="32502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Dato-DXd + D</a:t>
                      </a:r>
                    </a:p>
                    <a:p>
                      <a:pPr algn="ctr">
                        <a:spcBef>
                          <a:spcPts val="0"/>
                        </a:spcBef>
                        <a:spcAft>
                          <a:spcPts val="0"/>
                        </a:spcAft>
                      </a:pPr>
                      <a:r>
                        <a:rPr lang="en-US" sz="1000" dirty="0">
                          <a:latin typeface="Arial Narrow" panose="020B0606020202030204" pitchFamily="34" charset="0"/>
                        </a:rPr>
                        <a:t>N=62</a:t>
                      </a:r>
                    </a:p>
                  </a:txBody>
                  <a:tcPr marL="0" marR="0" marT="0" marB="0" anchor="ctr">
                    <a:lnL>
                      <a:noFill/>
                    </a:lnL>
                    <a:lnR>
                      <a:noFill/>
                    </a:lnR>
                    <a:lnT w="12700" cmpd="sng">
                      <a:solidFill>
                        <a:srgbClr val="32502D"/>
                      </a:solidFill>
                    </a:lnT>
                    <a:lnB w="12700" cmpd="sng">
                      <a:solidFill>
                        <a:srgbClr val="32502D"/>
                      </a:solidFill>
                    </a:lnB>
                    <a:lnTlToBr w="12700" cmpd="sng">
                      <a:noFill/>
                      <a:prstDash val="solid"/>
                    </a:lnTlToBr>
                    <a:lnBlToTr w="12700" cmpd="sng">
                      <a:noFill/>
                      <a:prstDash val="solid"/>
                    </a:lnBlToTr>
                    <a:noFill/>
                  </a:tcPr>
                </a:tc>
                <a:extLst>
                  <a:ext uri="{0D108BD9-81ED-4DB2-BD59-A6C34878D82A}">
                    <a16:rowId xmlns:a16="http://schemas.microsoft.com/office/drawing/2014/main" val="369294815"/>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Age, </a:t>
                      </a:r>
                      <a:r>
                        <a:rPr lang="en-US" sz="1000" b="0" dirty="0">
                          <a:latin typeface="Arial Narrow" panose="020B0606020202030204" pitchFamily="34" charset="0"/>
                        </a:rPr>
                        <a:t>median (range), years</a:t>
                      </a:r>
                    </a:p>
                  </a:txBody>
                  <a:tcPr marL="0" marR="0" marT="0" marB="0" anchor="ctr">
                    <a:lnL>
                      <a:noFill/>
                    </a:lnL>
                    <a:lnR>
                      <a:noFill/>
                    </a:lnR>
                    <a:lnT w="12700" cmpd="sng">
                      <a:solidFill>
                        <a:srgbClr val="32502D"/>
                      </a:solid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53 (31–74)</a:t>
                      </a:r>
                    </a:p>
                  </a:txBody>
                  <a:tcPr marL="0" marR="0" marT="0" marB="0" anchor="ctr">
                    <a:lnL>
                      <a:noFill/>
                    </a:lnL>
                    <a:lnR>
                      <a:noFill/>
                    </a:lnR>
                    <a:lnT w="12700" cmpd="sng">
                      <a:solidFill>
                        <a:srgbClr val="32502D"/>
                      </a:solid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3115375841"/>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No prior treatment</a:t>
                      </a:r>
                      <a:r>
                        <a:rPr lang="en-US" sz="1000" b="0" dirty="0">
                          <a:latin typeface="Arial Narrow" panose="020B0606020202030204" pitchFamily="34" charset="0"/>
                        </a:rPr>
                        <a:t>, n (%)</a:t>
                      </a:r>
                      <a:endParaRPr lang="en-US" sz="1000" b="1"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26 (42)</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06339082"/>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Prior treatments for early-stage disease</a:t>
                      </a:r>
                      <a:r>
                        <a:rPr lang="en-US" sz="1000" b="0" dirty="0">
                          <a:latin typeface="Arial Narrow" panose="020B0606020202030204" pitchFamily="34" charset="0"/>
                        </a:rPr>
                        <a:t>, n (%)</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endParaRPr lang="en-US" sz="1000"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1316624684"/>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Radiotherapy</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30 (48)</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1653539"/>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b="0" dirty="0">
                          <a:latin typeface="Arial Narrow" panose="020B0606020202030204" pitchFamily="34" charset="0"/>
                        </a:rPr>
                        <a:t>Cytotoxic chemotherapy</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33 (53)</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2907299071"/>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7338" indent="0">
                        <a:spcBef>
                          <a:spcPts val="0"/>
                        </a:spcBef>
                        <a:spcAft>
                          <a:spcPts val="0"/>
                        </a:spcAft>
                      </a:pPr>
                      <a:r>
                        <a:rPr lang="en-US" sz="1000" dirty="0">
                          <a:latin typeface="Arial Narrow" panose="020B0606020202030204" pitchFamily="34" charset="0"/>
                        </a:rPr>
                        <a:t>Taxane</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26 (42)</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50315767"/>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7338" indent="0">
                        <a:spcBef>
                          <a:spcPts val="0"/>
                        </a:spcBef>
                        <a:spcAft>
                          <a:spcPts val="0"/>
                        </a:spcAft>
                      </a:pPr>
                      <a:r>
                        <a:rPr lang="en-US" sz="1000" dirty="0">
                          <a:latin typeface="Arial Narrow" panose="020B0606020202030204" pitchFamily="34" charset="0"/>
                        </a:rPr>
                        <a:t>Anthracycline</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29 (47)</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292862317"/>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7338" indent="0">
                        <a:spcBef>
                          <a:spcPts val="0"/>
                        </a:spcBef>
                        <a:spcAft>
                          <a:spcPts val="0"/>
                        </a:spcAft>
                      </a:pPr>
                      <a:r>
                        <a:rPr lang="en-US" sz="1000" dirty="0">
                          <a:latin typeface="Arial Narrow" panose="020B0606020202030204" pitchFamily="34" charset="0"/>
                        </a:rPr>
                        <a:t>Platinum compound</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  9 (15)</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60104462"/>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b="0" dirty="0">
                          <a:latin typeface="Arial Narrow" panose="020B0606020202030204" pitchFamily="34" charset="0"/>
                        </a:rPr>
                        <a:t>Hormonal therapy</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10 (16)</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1433633978"/>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b="0" dirty="0">
                          <a:latin typeface="Arial Narrow" panose="020B0606020202030204" pitchFamily="34" charset="0"/>
                        </a:rPr>
                        <a:t>Targeted therapy</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 (2)</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44343332"/>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Visceral </a:t>
                      </a:r>
                      <a:r>
                        <a:rPr lang="en-US" sz="1000" b="1" dirty="0" err="1">
                          <a:latin typeface="Arial Narrow" panose="020B0606020202030204" pitchFamily="34" charset="0"/>
                        </a:rPr>
                        <a:t>metastases</a:t>
                      </a:r>
                      <a:r>
                        <a:rPr lang="en-US" sz="1000" b="0" dirty="0" err="1">
                          <a:latin typeface="Arial Narrow" panose="020B0606020202030204" pitchFamily="34" charset="0"/>
                        </a:rPr>
                        <a:t>,</a:t>
                      </a:r>
                      <a:r>
                        <a:rPr lang="en-US" sz="1000" b="0" baseline="30000" dirty="0" err="1">
                          <a:latin typeface="Arial Narrow" panose="020B0606020202030204" pitchFamily="34" charset="0"/>
                        </a:rPr>
                        <a:t>c</a:t>
                      </a:r>
                      <a:r>
                        <a:rPr lang="en-US" sz="1000" b="0" dirty="0">
                          <a:latin typeface="Arial Narrow" panose="020B0606020202030204" pitchFamily="34" charset="0"/>
                        </a:rPr>
                        <a:t> n (%)</a:t>
                      </a:r>
                      <a:endParaRPr lang="en-US" sz="1000" b="1"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37 (60)</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3034642576"/>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Lymph node metastases</a:t>
                      </a:r>
                      <a:r>
                        <a:rPr lang="en-US" sz="1000" b="0" dirty="0">
                          <a:latin typeface="Arial Narrow" panose="020B0606020202030204" pitchFamily="34" charset="0"/>
                        </a:rPr>
                        <a:t>, n (%)</a:t>
                      </a:r>
                      <a:endParaRPr lang="en-US" sz="1000" b="1"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42 (68)</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20097345"/>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PD-L1 </a:t>
                      </a:r>
                      <a:r>
                        <a:rPr lang="en-US" sz="1000" b="1" dirty="0" err="1">
                          <a:latin typeface="Arial Narrow" panose="020B0606020202030204" pitchFamily="34" charset="0"/>
                        </a:rPr>
                        <a:t>expression</a:t>
                      </a:r>
                      <a:r>
                        <a:rPr lang="en-US" sz="1000" b="0" dirty="0" err="1">
                          <a:latin typeface="Arial Narrow" panose="020B0606020202030204" pitchFamily="34" charset="0"/>
                        </a:rPr>
                        <a:t>,</a:t>
                      </a:r>
                      <a:r>
                        <a:rPr lang="en-US" sz="1000" b="0" baseline="30000" dirty="0" err="1">
                          <a:latin typeface="Arial Narrow" panose="020B0606020202030204" pitchFamily="34" charset="0"/>
                        </a:rPr>
                        <a:t>d</a:t>
                      </a:r>
                      <a:r>
                        <a:rPr lang="en-US" sz="1000" b="1" dirty="0">
                          <a:latin typeface="Arial Narrow" panose="020B0606020202030204" pitchFamily="34" charset="0"/>
                        </a:rPr>
                        <a:t> </a:t>
                      </a:r>
                      <a:r>
                        <a:rPr lang="en-US" sz="1000" b="0" dirty="0">
                          <a:latin typeface="Arial Narrow" panose="020B0606020202030204" pitchFamily="34" charset="0"/>
                        </a:rPr>
                        <a:t>n (%)</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endParaRPr lang="en-US" sz="1000"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2756834530"/>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lgn="l" defTabSz="457200" rtl="0" eaLnBrk="1" latinLnBrk="0" hangingPunct="1">
                        <a:spcBef>
                          <a:spcPts val="0"/>
                        </a:spcBef>
                        <a:spcAft>
                          <a:spcPts val="0"/>
                        </a:spcAft>
                      </a:pPr>
                      <a:r>
                        <a:rPr lang="en-US" sz="1000" kern="1200" dirty="0">
                          <a:solidFill>
                            <a:schemeClr val="tx1"/>
                          </a:solidFill>
                          <a:latin typeface="Arial Narrow" panose="020B0606020202030204" pitchFamily="34" charset="0"/>
                        </a:rPr>
                        <a:t>High (TAP ≥10%)</a:t>
                      </a:r>
                      <a:endParaRPr lang="en-US" sz="1000" kern="1200" dirty="0">
                        <a:solidFill>
                          <a:schemeClr val="tx1"/>
                        </a:solidFill>
                        <a:latin typeface="Arial Narrow" panose="020B0606020202030204" pitchFamily="34" charset="0"/>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  7 (11)</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2950151"/>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marR="0" lvl="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Narrow" panose="020B0606020202030204" pitchFamily="34" charset="0"/>
                        </a:rPr>
                        <a:t>Low (TAP &lt;10%)</a:t>
                      </a:r>
                      <a:endParaRPr lang="en-US" sz="1000" kern="1200" dirty="0">
                        <a:solidFill>
                          <a:schemeClr val="tx1"/>
                        </a:solidFill>
                        <a:latin typeface="Arial Narrow" panose="020B0606020202030204" pitchFamily="34" charset="0"/>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Arial Narrow" panose="020B0606020202030204" pitchFamily="34" charset="0"/>
                        </a:rPr>
                        <a:t>54 (87)</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92144938"/>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lgn="l" defTabSz="457200" rtl="0" eaLnBrk="1" latinLnBrk="0" hangingPunct="1">
                        <a:spcBef>
                          <a:spcPts val="0"/>
                        </a:spcBef>
                        <a:spcAft>
                          <a:spcPts val="0"/>
                        </a:spcAft>
                      </a:pPr>
                      <a:r>
                        <a:rPr lang="en-US" sz="1000" kern="1200" dirty="0">
                          <a:solidFill>
                            <a:schemeClr val="tx1"/>
                          </a:solidFill>
                          <a:latin typeface="Arial Narrow" panose="020B0606020202030204" pitchFamily="34" charset="0"/>
                        </a:rPr>
                        <a:t>Unknown/Missing</a:t>
                      </a:r>
                      <a:endParaRPr lang="en-US" sz="1000" kern="1200" dirty="0">
                        <a:solidFill>
                          <a:schemeClr val="tx1"/>
                        </a:solidFill>
                        <a:latin typeface="Arial Narrow" panose="020B0606020202030204" pitchFamily="34" charset="0"/>
                        <a:ea typeface="+mn-ea"/>
                        <a:cs typeface="+mn-cs"/>
                      </a:endParaRPr>
                    </a:p>
                  </a:txBody>
                  <a:tcPr marL="0" marR="0" marT="0" marB="0" anchor="ctr">
                    <a:lnL>
                      <a:noFill/>
                    </a:lnL>
                    <a:lnR>
                      <a:noFill/>
                    </a:lnR>
                    <a:lnT>
                      <a:noFill/>
                    </a:lnT>
                    <a:lnB w="12700" cmpd="sng">
                      <a:solidFill>
                        <a:srgbClr val="32502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 (2)</a:t>
                      </a:r>
                    </a:p>
                  </a:txBody>
                  <a:tcPr marL="0" marR="0" marT="0" marB="0" anchor="ctr">
                    <a:lnL>
                      <a:noFill/>
                    </a:lnL>
                    <a:lnR>
                      <a:noFill/>
                    </a:lnR>
                    <a:lnT>
                      <a:noFill/>
                    </a:lnT>
                    <a:lnB w="12700" cmpd="sng">
                      <a:solidFill>
                        <a:srgbClr val="32502D"/>
                      </a:solidFill>
                    </a:lnB>
                    <a:lnTlToBr w="12700" cmpd="sng">
                      <a:noFill/>
                      <a:prstDash val="solid"/>
                    </a:lnTlToBr>
                    <a:lnBlToTr w="12700" cmpd="sng">
                      <a:noFill/>
                      <a:prstDash val="solid"/>
                    </a:lnBlToTr>
                    <a:noFill/>
                  </a:tcPr>
                </a:tc>
                <a:extLst>
                  <a:ext uri="{0D108BD9-81ED-4DB2-BD59-A6C34878D82A}">
                    <a16:rowId xmlns:a16="http://schemas.microsoft.com/office/drawing/2014/main" val="3768118121"/>
                  </a:ext>
                </a:extLst>
              </a:tr>
            </a:tbl>
          </a:graphicData>
        </a:graphic>
      </p:graphicFrame>
      <p:pic>
        <p:nvPicPr>
          <p:cNvPr id="10" name="Picture 9">
            <a:extLst>
              <a:ext uri="{FF2B5EF4-FFF2-40B4-BE49-F238E27FC236}">
                <a16:creationId xmlns:a16="http://schemas.microsoft.com/office/drawing/2014/main" id="{B17D9936-C6F0-E013-813C-062EB861E4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86927" y="1065276"/>
            <a:ext cx="7653629" cy="4795697"/>
          </a:xfrm>
          <a:prstGeom prst="rect">
            <a:avLst/>
          </a:prstGeom>
        </p:spPr>
      </p:pic>
      <p:sp>
        <p:nvSpPr>
          <p:cNvPr id="5" name="TextBox 4">
            <a:extLst>
              <a:ext uri="{FF2B5EF4-FFF2-40B4-BE49-F238E27FC236}">
                <a16:creationId xmlns:a16="http://schemas.microsoft.com/office/drawing/2014/main" id="{9C5E8453-EF0B-B50F-91E1-0F11125D2AA2}"/>
              </a:ext>
            </a:extLst>
          </p:cNvPr>
          <p:cNvSpPr txBox="1"/>
          <p:nvPr/>
        </p:nvSpPr>
        <p:spPr>
          <a:xfrm>
            <a:off x="2305251" y="3189479"/>
            <a:ext cx="1015465" cy="219143"/>
          </a:xfrm>
          <a:prstGeom prst="rect">
            <a:avLst/>
          </a:prstGeom>
          <a:solidFill>
            <a:srgbClr val="F1F1F1"/>
          </a:solid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endpoints:</a:t>
            </a:r>
            <a: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Safety and tolerability</a:t>
            </a:r>
            <a:b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5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endpoints:</a:t>
            </a:r>
            <a: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ORR, PFS, </a:t>
            </a:r>
            <a:r>
              <a:rPr kumimoji="0" lang="en-US" sz="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DoR</a:t>
            </a:r>
            <a: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OS</a:t>
            </a:r>
          </a:p>
        </p:txBody>
      </p:sp>
      <p:sp>
        <p:nvSpPr>
          <p:cNvPr id="11" name="TextBox 10">
            <a:extLst>
              <a:ext uri="{FF2B5EF4-FFF2-40B4-BE49-F238E27FC236}">
                <a16:creationId xmlns:a16="http://schemas.microsoft.com/office/drawing/2014/main" id="{D3E69839-E9F4-0D0F-BD39-99EB3E5CD236}"/>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436980" y="118663"/>
            <a:ext cx="11738918" cy="1120017"/>
          </a:xfrm>
        </p:spPr>
        <p:txBody>
          <a:bodyPr>
            <a:normAutofit fontScale="90000"/>
          </a:bodyPr>
          <a:lstStyle/>
          <a:p>
            <a:r>
              <a:rPr lang="en-US" sz="3600" b="1" dirty="0">
                <a:solidFill>
                  <a:srgbClr val="002060"/>
                </a:solidFill>
              </a:rPr>
              <a:t> </a:t>
            </a:r>
            <a:br>
              <a:rPr lang="en-US" sz="3600" b="1" dirty="0">
                <a:solidFill>
                  <a:srgbClr val="002060"/>
                </a:solidFill>
              </a:rPr>
            </a:br>
            <a:r>
              <a:rPr lang="en-US" sz="3100" b="1" dirty="0" err="1">
                <a:solidFill>
                  <a:srgbClr val="002060"/>
                </a:solidFill>
              </a:rPr>
              <a:t>Datopotamab</a:t>
            </a:r>
            <a:r>
              <a:rPr lang="en-US" sz="3100" b="1" dirty="0">
                <a:solidFill>
                  <a:srgbClr val="002060"/>
                </a:solidFill>
              </a:rPr>
              <a:t> </a:t>
            </a:r>
            <a:r>
              <a:rPr lang="en-US" sz="3100" b="1" dirty="0" err="1">
                <a:solidFill>
                  <a:srgbClr val="002060"/>
                </a:solidFill>
              </a:rPr>
              <a:t>deruxtecan</a:t>
            </a:r>
            <a:r>
              <a:rPr lang="en-US" sz="3100" b="1" dirty="0">
                <a:solidFill>
                  <a:srgbClr val="002060"/>
                </a:solidFill>
              </a:rPr>
              <a:t> (Dato-</a:t>
            </a:r>
            <a:r>
              <a:rPr lang="en-US" sz="3100" b="1" dirty="0" err="1">
                <a:solidFill>
                  <a:srgbClr val="002060"/>
                </a:solidFill>
              </a:rPr>
              <a:t>DXd</a:t>
            </a:r>
            <a:r>
              <a:rPr lang="en-US" sz="3100" b="1" dirty="0">
                <a:solidFill>
                  <a:srgbClr val="002060"/>
                </a:solidFill>
              </a:rPr>
              <a:t>) + durvalumab as first-line treatment for unresectable locally advanced/metastatic TNBC: Updated Arm 7 results from phase </a:t>
            </a:r>
            <a:r>
              <a:rPr lang="en-US" sz="3100" b="1" dirty="0" err="1">
                <a:solidFill>
                  <a:srgbClr val="002060"/>
                </a:solidFill>
              </a:rPr>
              <a:t>Ib</a:t>
            </a:r>
            <a:r>
              <a:rPr lang="en-US" sz="3100" b="1" dirty="0">
                <a:solidFill>
                  <a:srgbClr val="002060"/>
                </a:solidFill>
              </a:rPr>
              <a:t>/II BEGONIA study </a:t>
            </a:r>
            <a:br>
              <a:rPr lang="en-US" sz="3600" b="1"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3649218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B21-A1FB-C52A-7F3A-F73627A9EB58}"/>
              </a:ext>
            </a:extLst>
          </p:cNvPr>
          <p:cNvSpPr>
            <a:spLocks noGrp="1"/>
          </p:cNvSpPr>
          <p:nvPr>
            <p:ph type="title"/>
          </p:nvPr>
        </p:nvSpPr>
        <p:spPr>
          <a:xfrm>
            <a:off x="298704" y="45085"/>
            <a:ext cx="10515600" cy="732155"/>
          </a:xfrm>
        </p:spPr>
        <p:txBody>
          <a:bodyPr>
            <a:normAutofit fontScale="90000"/>
          </a:bodyPr>
          <a:lstStyle/>
          <a:p>
            <a:br>
              <a:rPr lang="en-US" sz="4400" b="1" dirty="0">
                <a:solidFill>
                  <a:srgbClr val="002060"/>
                </a:solidFill>
              </a:rPr>
            </a:br>
            <a:r>
              <a:rPr lang="en-US" sz="4400" b="1" dirty="0">
                <a:solidFill>
                  <a:srgbClr val="002060"/>
                </a:solidFill>
              </a:rPr>
              <a:t>BEGONIA: Durvalumab plus Dato-</a:t>
            </a:r>
            <a:r>
              <a:rPr lang="en-US" sz="4400" b="1" dirty="0" err="1">
                <a:solidFill>
                  <a:srgbClr val="002060"/>
                </a:solidFill>
              </a:rPr>
              <a:t>DXd</a:t>
            </a:r>
            <a:r>
              <a:rPr lang="en-US" sz="4400" b="1" dirty="0">
                <a:solidFill>
                  <a:srgbClr val="002060"/>
                </a:solidFill>
              </a:rPr>
              <a:t> </a:t>
            </a:r>
            <a:br>
              <a:rPr lang="en-US" sz="4400" b="1" dirty="0">
                <a:solidFill>
                  <a:srgbClr val="002060"/>
                </a:solidFill>
              </a:rPr>
            </a:br>
            <a:endParaRPr lang="en-US" dirty="0"/>
          </a:p>
        </p:txBody>
      </p:sp>
      <p:pic>
        <p:nvPicPr>
          <p:cNvPr id="6" name="Picture 5">
            <a:extLst>
              <a:ext uri="{FF2B5EF4-FFF2-40B4-BE49-F238E27FC236}">
                <a16:creationId xmlns:a16="http://schemas.microsoft.com/office/drawing/2014/main" id="{7648DC28-CA23-0414-B022-37E156A9519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707" t="14715" r="4366" b="7183"/>
          <a:stretch/>
        </p:blipFill>
        <p:spPr>
          <a:xfrm>
            <a:off x="15240" y="806951"/>
            <a:ext cx="6731436" cy="3672582"/>
          </a:xfrm>
          <a:prstGeom prst="rect">
            <a:avLst/>
          </a:prstGeom>
        </p:spPr>
      </p:pic>
      <p:graphicFrame>
        <p:nvGraphicFramePr>
          <p:cNvPr id="8" name="Table 15">
            <a:extLst>
              <a:ext uri="{FF2B5EF4-FFF2-40B4-BE49-F238E27FC236}">
                <a16:creationId xmlns:a16="http://schemas.microsoft.com/office/drawing/2014/main" id="{55E6EB44-5B06-5B68-B420-8CEEB6C97CD4}"/>
              </a:ext>
            </a:extLst>
          </p:cNvPr>
          <p:cNvGraphicFramePr>
            <a:graphicFrameLocks/>
          </p:cNvGraphicFramePr>
          <p:nvPr/>
        </p:nvGraphicFramePr>
        <p:xfrm>
          <a:off x="6821424" y="1207708"/>
          <a:ext cx="4453128" cy="2688605"/>
        </p:xfrm>
        <a:graphic>
          <a:graphicData uri="http://schemas.openxmlformats.org/drawingml/2006/table">
            <a:tbl>
              <a:tblPr firstRow="1" bandRow="1"/>
              <a:tblGrid>
                <a:gridCol w="3203287">
                  <a:extLst>
                    <a:ext uri="{9D8B030D-6E8A-4147-A177-3AD203B41FA5}">
                      <a16:colId xmlns:a16="http://schemas.microsoft.com/office/drawing/2014/main" val="3705677693"/>
                    </a:ext>
                  </a:extLst>
                </a:gridCol>
                <a:gridCol w="1249841">
                  <a:extLst>
                    <a:ext uri="{9D8B030D-6E8A-4147-A177-3AD203B41FA5}">
                      <a16:colId xmlns:a16="http://schemas.microsoft.com/office/drawing/2014/main" val="3328017179"/>
                    </a:ext>
                  </a:extLst>
                </a:gridCol>
              </a:tblGrid>
              <a:tr h="384305">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marL="58738" indent="0">
                        <a:spcBef>
                          <a:spcPts val="0"/>
                        </a:spcBef>
                        <a:spcAft>
                          <a:spcPts val="0"/>
                        </a:spcAft>
                      </a:pPr>
                      <a:r>
                        <a:rPr lang="en-US" sz="1000" dirty="0">
                          <a:latin typeface="Arial Narrow" panose="020B0606020202030204" pitchFamily="34" charset="0"/>
                        </a:rPr>
                        <a:t>Patients, n (%)</a:t>
                      </a:r>
                    </a:p>
                  </a:txBody>
                  <a:tcPr marL="0" marR="0" marT="18288" marB="18288" anchor="ctr">
                    <a:lnL>
                      <a:noFill/>
                    </a:lnL>
                    <a:lnR>
                      <a:noFill/>
                    </a:lnR>
                    <a:lnT w="12700" cmpd="sng">
                      <a:solidFill>
                        <a:srgbClr val="32502D"/>
                      </a:solidFill>
                    </a:lnT>
                    <a:lnB w="12700" cmpd="sng">
                      <a:solidFill>
                        <a:srgbClr val="32502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Dato-DXd + D</a:t>
                      </a:r>
                    </a:p>
                    <a:p>
                      <a:pPr algn="ctr">
                        <a:spcBef>
                          <a:spcPts val="0"/>
                        </a:spcBef>
                        <a:spcAft>
                          <a:spcPts val="0"/>
                        </a:spcAft>
                      </a:pPr>
                      <a:r>
                        <a:rPr lang="en-US" sz="1000" dirty="0">
                          <a:latin typeface="Arial Narrow" panose="020B0606020202030204" pitchFamily="34" charset="0"/>
                        </a:rPr>
                        <a:t>N=62</a:t>
                      </a:r>
                    </a:p>
                  </a:txBody>
                  <a:tcPr marL="0" marR="0" marT="18288" marB="18288" anchor="ctr">
                    <a:lnL>
                      <a:noFill/>
                    </a:lnL>
                    <a:lnR>
                      <a:noFill/>
                    </a:lnR>
                    <a:lnT w="12700" cmpd="sng">
                      <a:solidFill>
                        <a:srgbClr val="32502D"/>
                      </a:solidFill>
                    </a:lnT>
                    <a:lnB w="12700" cmpd="sng">
                      <a:solidFill>
                        <a:srgbClr val="32502D"/>
                      </a:solidFill>
                    </a:lnB>
                    <a:lnTlToBr w="12700" cmpd="sng">
                      <a:noFill/>
                      <a:prstDash val="solid"/>
                    </a:lnTlToBr>
                    <a:lnBlToTr w="12700" cmpd="sng">
                      <a:noFill/>
                      <a:prstDash val="solid"/>
                    </a:lnBlToTr>
                    <a:noFill/>
                  </a:tcPr>
                </a:tc>
                <a:extLst>
                  <a:ext uri="{0D108BD9-81ED-4DB2-BD59-A6C34878D82A}">
                    <a16:rowId xmlns:a16="http://schemas.microsoft.com/office/drawing/2014/main" val="369294815"/>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Any AEs</a:t>
                      </a:r>
                    </a:p>
                  </a:txBody>
                  <a:tcPr marL="0" marR="0" marT="18288" marB="18288" anchor="ctr">
                    <a:lnL>
                      <a:noFill/>
                    </a:lnL>
                    <a:lnR>
                      <a:noFill/>
                    </a:lnR>
                    <a:lnT w="12700" cmpd="sng">
                      <a:solidFill>
                        <a:srgbClr val="32502D"/>
                      </a:solid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  62 (100)</a:t>
                      </a:r>
                    </a:p>
                  </a:txBody>
                  <a:tcPr marL="0" marR="0" marT="18288" marB="18288" anchor="ctr">
                    <a:lnL>
                      <a:noFill/>
                    </a:lnL>
                    <a:lnR>
                      <a:noFill/>
                    </a:lnR>
                    <a:lnT w="12700" cmpd="sng">
                      <a:solidFill>
                        <a:srgbClr val="32502D"/>
                      </a:solid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3115375841"/>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Grade 3/4</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35 (57)</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extLst>
                  <a:ext uri="{0D108BD9-81ED-4DB2-BD59-A6C34878D82A}">
                    <a16:rowId xmlns:a16="http://schemas.microsoft.com/office/drawing/2014/main" val="4206339082"/>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Any treatment-related AEs</a:t>
                      </a:r>
                      <a:r>
                        <a:rPr lang="en-US" sz="1000" b="0" baseline="30000" dirty="0">
                          <a:latin typeface="Arial Narrow" panose="020B0606020202030204" pitchFamily="34" charset="0"/>
                        </a:rPr>
                        <a:t>a</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  62 (100)</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16624684"/>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Grade 3/4</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27 (44)</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1653539"/>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Any serious AEs</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14 (23)</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extLst>
                  <a:ext uri="{0D108BD9-81ED-4DB2-BD59-A6C34878D82A}">
                    <a16:rowId xmlns:a16="http://schemas.microsoft.com/office/drawing/2014/main" val="2494828668"/>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b="0" dirty="0">
                          <a:latin typeface="Arial Narrow" panose="020B0606020202030204" pitchFamily="34" charset="0"/>
                        </a:rPr>
                        <a:t>Treatment-related </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  6 (10)</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extLst>
                  <a:ext uri="{0D108BD9-81ED-4DB2-BD59-A6C34878D82A}">
                    <a16:rowId xmlns:a16="http://schemas.microsoft.com/office/drawing/2014/main" val="3888518743"/>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AEs leading to discontinuation of any treatments</a:t>
                      </a:r>
                      <a:endParaRPr lang="en-US" sz="1000" b="0" baseline="30000" dirty="0">
                        <a:latin typeface="Arial Narrow" panose="020B0606020202030204" pitchFamily="34" charset="0"/>
                      </a:endParaRP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10 (16)</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263566964"/>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AEs leading to death</a:t>
                      </a:r>
                      <a:r>
                        <a:rPr lang="en-US" sz="1000" b="0" baseline="30000" dirty="0">
                          <a:latin typeface="Arial Narrow" panose="020B0606020202030204" pitchFamily="34" charset="0"/>
                        </a:rPr>
                        <a:t>b</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 (2)</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extLst>
                  <a:ext uri="{0D108BD9-81ED-4DB2-BD59-A6C34878D82A}">
                    <a16:rowId xmlns:a16="http://schemas.microsoft.com/office/drawing/2014/main" val="3816159823"/>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Dose adjustments</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endParaRPr lang="en-US" sz="1000" dirty="0">
                        <a:latin typeface="Arial Narrow" panose="020B0606020202030204" pitchFamily="34" charset="0"/>
                      </a:endParaRP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7299071"/>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Dato-DXd dose reduction</a:t>
                      </a:r>
                      <a:endParaRPr lang="en-US" sz="1000" baseline="30000" dirty="0">
                        <a:latin typeface="Arial Narrow" panose="020B0606020202030204" pitchFamily="34" charset="0"/>
                      </a:endParaRP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18 (29)</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50315767"/>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Dato-DXd dose delay</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28 (45)</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2862317"/>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Durvalumab dose delay</a:t>
                      </a:r>
                    </a:p>
                  </a:txBody>
                  <a:tcPr marL="0" marR="0" marT="18288" marB="18288" anchor="ctr">
                    <a:lnL>
                      <a:noFill/>
                    </a:lnL>
                    <a:lnR>
                      <a:noFill/>
                    </a:lnR>
                    <a:lnT>
                      <a:noFill/>
                    </a:lnT>
                    <a:lnB w="12700" cmpd="sng">
                      <a:solidFill>
                        <a:srgbClr val="32502D"/>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31 (50)</a:t>
                      </a:r>
                    </a:p>
                  </a:txBody>
                  <a:tcPr marL="0" marR="0" marT="18288" marB="18288" anchor="ctr">
                    <a:lnL>
                      <a:noFill/>
                    </a:lnL>
                    <a:lnR>
                      <a:noFill/>
                    </a:lnR>
                    <a:lnT>
                      <a:noFill/>
                    </a:lnT>
                    <a:lnB w="12700" cmpd="sng">
                      <a:solidFill>
                        <a:srgbClr val="32502D"/>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60104462"/>
                  </a:ext>
                </a:extLst>
              </a:tr>
            </a:tbl>
          </a:graphicData>
        </a:graphic>
      </p:graphicFrame>
      <p:sp>
        <p:nvSpPr>
          <p:cNvPr id="9" name="Title 1">
            <a:extLst>
              <a:ext uri="{FF2B5EF4-FFF2-40B4-BE49-F238E27FC236}">
                <a16:creationId xmlns:a16="http://schemas.microsoft.com/office/drawing/2014/main" id="{A65D6D29-1DB2-A214-7F6C-3E1333342AD7}"/>
              </a:ext>
            </a:extLst>
          </p:cNvPr>
          <p:cNvSpPr txBox="1">
            <a:spLocks/>
          </p:cNvSpPr>
          <p:nvPr/>
        </p:nvSpPr>
        <p:spPr>
          <a:xfrm>
            <a:off x="6441025" y="749079"/>
            <a:ext cx="5360229" cy="5268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Safety </a:t>
            </a:r>
          </a:p>
        </p:txBody>
      </p:sp>
      <p:pic>
        <p:nvPicPr>
          <p:cNvPr id="12" name="Picture 11">
            <a:extLst>
              <a:ext uri="{FF2B5EF4-FFF2-40B4-BE49-F238E27FC236}">
                <a16:creationId xmlns:a16="http://schemas.microsoft.com/office/drawing/2014/main" id="{2DE7A0EB-BCA6-BE01-D802-0C53932727E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21424" y="3966722"/>
            <a:ext cx="4623987" cy="2754118"/>
          </a:xfrm>
          <a:prstGeom prst="rect">
            <a:avLst/>
          </a:prstGeom>
        </p:spPr>
      </p:pic>
      <p:sp>
        <p:nvSpPr>
          <p:cNvPr id="13" name="Text Placeholder 43">
            <a:extLst>
              <a:ext uri="{FF2B5EF4-FFF2-40B4-BE49-F238E27FC236}">
                <a16:creationId xmlns:a16="http://schemas.microsoft.com/office/drawing/2014/main" id="{980211AB-3215-DB8E-05C2-0066F496625A}"/>
              </a:ext>
            </a:extLst>
          </p:cNvPr>
          <p:cNvSpPr txBox="1">
            <a:spLocks/>
          </p:cNvSpPr>
          <p:nvPr/>
        </p:nvSpPr>
        <p:spPr>
          <a:xfrm>
            <a:off x="100584" y="4599852"/>
            <a:ext cx="6489192" cy="17084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Arial Narrow"/>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Arial Narrow"/>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Arial Narrow"/>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171450" marR="0" lvl="1" indent="-171450" algn="l" defTabSz="914400" rtl="0" eaLnBrk="1" fontAlgn="auto" latinLnBrk="0" hangingPunct="1">
              <a:lnSpc>
                <a:spcPct val="100000"/>
              </a:lnSpc>
              <a:spcBef>
                <a:spcPts val="320"/>
              </a:spcBef>
              <a:spcAft>
                <a:spcPts val="300"/>
              </a:spcAft>
              <a:buClr>
                <a:srgbClr val="1E325F"/>
              </a:buClr>
              <a:buSzPct val="100000"/>
              <a:buFont typeface="Wingdings" panose="05000000000000000000" pitchFamily="2" charset="2"/>
              <a:buChar char="Ø"/>
              <a:tabLst>
                <a:tab pos="457200" algn="l"/>
              </a:tabLst>
              <a:defRPr/>
            </a:pPr>
            <a:r>
              <a:rPr kumimoji="0" lang="en-GB" sz="1400" b="0" i="0" u="none" strike="noStrike" kern="0" cap="none" spc="0" normalizeH="0" baseline="0" noProof="0" dirty="0">
                <a:ln>
                  <a:noFill/>
                </a:ln>
                <a:solidFill>
                  <a:srgbClr val="000000"/>
                </a:solidFill>
                <a:effectLst/>
                <a:uLnTx/>
                <a:uFillTx/>
                <a:latin typeface="Calibri" panose="020F0502020204030204"/>
                <a:cs typeface="Arial Narrow"/>
                <a:sym typeface="Arial Narrow"/>
              </a:rPr>
              <a:t>The most common AEs were gastrointestinal </a:t>
            </a:r>
          </a:p>
          <a:p>
            <a:pPr marL="171450" marR="0" lvl="1" indent="-171450" algn="l" defTabSz="914400" rtl="0" eaLnBrk="1" fontAlgn="auto" latinLnBrk="0" hangingPunct="1">
              <a:lnSpc>
                <a:spcPct val="100000"/>
              </a:lnSpc>
              <a:spcBef>
                <a:spcPts val="320"/>
              </a:spcBef>
              <a:spcAft>
                <a:spcPts val="300"/>
              </a:spcAft>
              <a:buClr>
                <a:srgbClr val="1E325F"/>
              </a:buClr>
              <a:buSzPct val="100000"/>
              <a:buFont typeface="Wingdings" panose="05000000000000000000" pitchFamily="2" charset="2"/>
              <a:buChar char="Ø"/>
              <a:tabLst>
                <a:tab pos="457200" algn="l"/>
              </a:tabLst>
              <a:defRPr/>
            </a:pPr>
            <a:r>
              <a:rPr kumimoji="0" lang="en-US" sz="1400" b="0" i="0" u="none" strike="noStrike" kern="0" cap="none" spc="0" normalizeH="0" baseline="0" noProof="0" dirty="0">
                <a:ln>
                  <a:noFill/>
                </a:ln>
                <a:solidFill>
                  <a:srgbClr val="C00000"/>
                </a:solidFill>
                <a:effectLst/>
                <a:uLnTx/>
                <a:uFillTx/>
                <a:latin typeface="Calibri" panose="020F0502020204030204"/>
                <a:cs typeface="Arial Narrow"/>
                <a:sym typeface="Arial Narrow"/>
              </a:rPr>
              <a:t>Stomatitis</a:t>
            </a:r>
            <a:r>
              <a:rPr kumimoji="0" lang="en-US" sz="1400" b="0" i="0" u="none" strike="noStrike" kern="0" cap="none" spc="0" normalizeH="0" baseline="0" noProof="0" dirty="0">
                <a:ln>
                  <a:noFill/>
                </a:ln>
                <a:solidFill>
                  <a:srgbClr val="000000"/>
                </a:solidFill>
                <a:effectLst/>
                <a:uLnTx/>
                <a:uFillTx/>
                <a:latin typeface="Calibri" panose="020F0502020204030204"/>
                <a:cs typeface="Arial Narrow"/>
                <a:sym typeface="Arial Narrow"/>
              </a:rPr>
              <a:t> was the most common AE leading to Dato-</a:t>
            </a:r>
            <a:r>
              <a:rPr kumimoji="0" lang="en-US" sz="1400" b="0" i="0" u="none" strike="noStrike" kern="0" cap="none" spc="0" normalizeH="0" baseline="0" noProof="0" dirty="0" err="1">
                <a:ln>
                  <a:noFill/>
                </a:ln>
                <a:solidFill>
                  <a:srgbClr val="000000"/>
                </a:solidFill>
                <a:effectLst/>
                <a:uLnTx/>
                <a:uFillTx/>
                <a:latin typeface="Calibri" panose="020F0502020204030204"/>
                <a:cs typeface="Arial Narrow"/>
                <a:sym typeface="Arial Narrow"/>
              </a:rPr>
              <a:t>DXd</a:t>
            </a:r>
            <a:r>
              <a:rPr kumimoji="0" lang="en-US" sz="1400" b="0" i="0" u="none" strike="noStrike" kern="0" cap="none" spc="0" normalizeH="0" baseline="0" noProof="0" dirty="0">
                <a:ln>
                  <a:noFill/>
                </a:ln>
                <a:solidFill>
                  <a:srgbClr val="000000"/>
                </a:solidFill>
                <a:effectLst/>
                <a:uLnTx/>
                <a:uFillTx/>
                <a:latin typeface="Calibri" panose="020F0502020204030204"/>
                <a:cs typeface="Arial Narrow"/>
                <a:sym typeface="Arial Narrow"/>
              </a:rPr>
              <a:t> dose reduction (11 patients) </a:t>
            </a:r>
          </a:p>
          <a:p>
            <a:pPr marL="171450" marR="0" lvl="1" indent="-171450" algn="l" defTabSz="914400" rtl="0" eaLnBrk="1" fontAlgn="auto" latinLnBrk="0" hangingPunct="1">
              <a:lnSpc>
                <a:spcPct val="100000"/>
              </a:lnSpc>
              <a:spcBef>
                <a:spcPts val="320"/>
              </a:spcBef>
              <a:spcAft>
                <a:spcPts val="300"/>
              </a:spcAft>
              <a:buClr>
                <a:srgbClr val="1E325F"/>
              </a:buClr>
              <a:buSzPct val="100000"/>
              <a:buFont typeface="Wingdings" panose="05000000000000000000" pitchFamily="2" charset="2"/>
              <a:buChar char="Ø"/>
              <a:tabLst>
                <a:tab pos="457200" algn="l"/>
              </a:tabLst>
              <a:defRPr/>
            </a:pPr>
            <a:r>
              <a:rPr kumimoji="0" lang="en-GB" sz="1400" b="0" i="0" u="none" strike="noStrike" kern="0" cap="none" spc="0" normalizeH="0" baseline="0" noProof="0" dirty="0">
                <a:ln>
                  <a:noFill/>
                </a:ln>
                <a:solidFill>
                  <a:srgbClr val="000000"/>
                </a:solidFill>
                <a:effectLst/>
                <a:uLnTx/>
                <a:uFillTx/>
                <a:latin typeface="Calibri" panose="020F0502020204030204"/>
                <a:cs typeface="Arial Narrow"/>
                <a:sym typeface="Arial Narrow"/>
              </a:rPr>
              <a:t>There were 3 </a:t>
            </a:r>
            <a:r>
              <a:rPr kumimoji="0" lang="en-GB" sz="1400" b="0" i="0" u="none" strike="noStrike" kern="0" cap="none" spc="0" normalizeH="0" baseline="0" noProof="0" dirty="0">
                <a:ln>
                  <a:noFill/>
                </a:ln>
                <a:solidFill>
                  <a:srgbClr val="C00000"/>
                </a:solidFill>
                <a:effectLst/>
                <a:uLnTx/>
                <a:uFillTx/>
                <a:latin typeface="Calibri" panose="020F0502020204030204"/>
                <a:cs typeface="Arial Narrow"/>
                <a:sym typeface="Arial Narrow"/>
              </a:rPr>
              <a:t>(5%) adjudicated treatment-related ILD/pneumonitis </a:t>
            </a:r>
            <a:r>
              <a:rPr kumimoji="0" lang="en-GB" sz="1400" b="0" i="0" u="none" strike="noStrike" kern="0" cap="none" spc="0" normalizeH="0" baseline="0" noProof="0" dirty="0">
                <a:ln>
                  <a:noFill/>
                </a:ln>
                <a:solidFill>
                  <a:srgbClr val="000000"/>
                </a:solidFill>
                <a:effectLst/>
                <a:uLnTx/>
                <a:uFillTx/>
                <a:latin typeface="Calibri" panose="020F0502020204030204"/>
                <a:cs typeface="Arial Narrow"/>
                <a:sym typeface="Arial Narrow"/>
              </a:rPr>
              <a:t>events (2 grade=2, 1 grade=1)</a:t>
            </a:r>
          </a:p>
          <a:p>
            <a:pPr marL="171450" marR="0" lvl="1" indent="-171450" algn="l" defTabSz="914400" rtl="0" eaLnBrk="1" fontAlgn="auto" latinLnBrk="0" hangingPunct="1">
              <a:lnSpc>
                <a:spcPct val="100000"/>
              </a:lnSpc>
              <a:spcBef>
                <a:spcPts val="320"/>
              </a:spcBef>
              <a:spcAft>
                <a:spcPts val="300"/>
              </a:spcAft>
              <a:buClr>
                <a:srgbClr val="1E325F"/>
              </a:buClr>
              <a:buSzPct val="100000"/>
              <a:buFont typeface="Wingdings" panose="05000000000000000000" pitchFamily="2" charset="2"/>
              <a:buChar char="Ø"/>
              <a:tabLst>
                <a:tab pos="457200" algn="l"/>
              </a:tabLst>
              <a:defRPr/>
            </a:pPr>
            <a:r>
              <a:rPr kumimoji="0" lang="en-US" sz="1400" b="0" i="0" u="none" strike="noStrike" kern="0" cap="none" spc="0" normalizeH="0" baseline="0" noProof="0" dirty="0">
                <a:ln>
                  <a:noFill/>
                </a:ln>
                <a:solidFill>
                  <a:srgbClr val="000000"/>
                </a:solidFill>
                <a:effectLst/>
                <a:uLnTx/>
                <a:uFillTx/>
                <a:latin typeface="Calibri" panose="020F0502020204030204"/>
                <a:cs typeface="Arial Narrow"/>
                <a:sym typeface="Arial Narrow"/>
              </a:rPr>
              <a:t>The most frequent AESIs were for stomatitis (65%), rash (32%), dry eye (21%), hypothyroidism (14.5%), and keratitis (14.5%)</a:t>
            </a:r>
          </a:p>
        </p:txBody>
      </p:sp>
      <p:sp>
        <p:nvSpPr>
          <p:cNvPr id="3" name="TextBox 2">
            <a:extLst>
              <a:ext uri="{FF2B5EF4-FFF2-40B4-BE49-F238E27FC236}">
                <a16:creationId xmlns:a16="http://schemas.microsoft.com/office/drawing/2014/main" id="{F67DF6A1-5109-79F7-2981-D2B3FACA6CAD}"/>
              </a:ext>
            </a:extLst>
          </p:cNvPr>
          <p:cNvSpPr txBox="1"/>
          <p:nvPr/>
        </p:nvSpPr>
        <p:spPr>
          <a:xfrm>
            <a:off x="263352" y="6525344"/>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10857817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B21-A1FB-C52A-7F3A-F73627A9EB58}"/>
              </a:ext>
            </a:extLst>
          </p:cNvPr>
          <p:cNvSpPr>
            <a:spLocks noGrp="1"/>
          </p:cNvSpPr>
          <p:nvPr>
            <p:ph type="title"/>
          </p:nvPr>
        </p:nvSpPr>
        <p:spPr>
          <a:xfrm>
            <a:off x="299230" y="119316"/>
            <a:ext cx="10984992" cy="869315"/>
          </a:xfrm>
        </p:spPr>
        <p:txBody>
          <a:bodyPr>
            <a:normAutofit/>
          </a:bodyPr>
          <a:lstStyle/>
          <a:p>
            <a:r>
              <a:rPr lang="en-US" sz="4400" b="1" dirty="0">
                <a:solidFill>
                  <a:srgbClr val="002060"/>
                </a:solidFill>
              </a:rPr>
              <a:t>ADC plus IO combination in TNBC</a:t>
            </a:r>
            <a:endParaRPr lang="en-US" dirty="0"/>
          </a:p>
        </p:txBody>
      </p:sp>
      <p:sp>
        <p:nvSpPr>
          <p:cNvPr id="3" name="Content Placeholder 2">
            <a:extLst>
              <a:ext uri="{FF2B5EF4-FFF2-40B4-BE49-F238E27FC236}">
                <a16:creationId xmlns:a16="http://schemas.microsoft.com/office/drawing/2014/main" id="{8A53D7F7-7945-9A01-BC8E-A5AE95B1CC0E}"/>
              </a:ext>
            </a:extLst>
          </p:cNvPr>
          <p:cNvSpPr>
            <a:spLocks noGrp="1"/>
          </p:cNvSpPr>
          <p:nvPr>
            <p:ph idx="1"/>
          </p:nvPr>
        </p:nvSpPr>
        <p:spPr>
          <a:xfrm>
            <a:off x="320355" y="879611"/>
            <a:ext cx="11572415" cy="5266944"/>
          </a:xfrm>
        </p:spPr>
        <p:txBody>
          <a:bodyPr>
            <a:noAutofit/>
          </a:bodyPr>
          <a:lstStyle/>
          <a:p>
            <a:r>
              <a:rPr lang="en-US" sz="1800" dirty="0"/>
              <a:t>Combination of Dato-</a:t>
            </a:r>
            <a:r>
              <a:rPr lang="en-US" sz="1800" dirty="0" err="1"/>
              <a:t>DXd</a:t>
            </a:r>
            <a:r>
              <a:rPr lang="en-US" sz="1800" dirty="0"/>
              <a:t> plus Durva yielded robust activity in first line setting</a:t>
            </a:r>
          </a:p>
          <a:p>
            <a:pPr lvl="1"/>
            <a:r>
              <a:rPr lang="en-US" sz="1800" dirty="0"/>
              <a:t>Only 50% had prior chemotherapy for early-stage disease</a:t>
            </a:r>
          </a:p>
          <a:p>
            <a:pPr lvl="1"/>
            <a:r>
              <a:rPr lang="en-US" sz="1800" dirty="0"/>
              <a:t>Single arm design prohibits assessment of combination vs Dato-</a:t>
            </a:r>
            <a:r>
              <a:rPr lang="en-US" sz="1800" dirty="0" err="1"/>
              <a:t>DXd</a:t>
            </a:r>
            <a:r>
              <a:rPr lang="en-US" sz="1800" dirty="0"/>
              <a:t> monotherapy efficacy </a:t>
            </a:r>
          </a:p>
          <a:p>
            <a:pPr lvl="2"/>
            <a:r>
              <a:rPr lang="en-US" sz="1400" dirty="0"/>
              <a:t>Data-</a:t>
            </a:r>
            <a:r>
              <a:rPr lang="en-US" sz="1400" dirty="0" err="1"/>
              <a:t>DXd</a:t>
            </a:r>
            <a:r>
              <a:rPr lang="en-US" sz="1400" dirty="0"/>
              <a:t> monotherapy ORR in much heavily pre-treated patient population (TROPION-PanTumor01,  Median of 3 prior lines of therapy): 33%  </a:t>
            </a:r>
          </a:p>
          <a:p>
            <a:r>
              <a:rPr lang="en-US" sz="1800" dirty="0"/>
              <a:t>Ocular toxicity: pretreatment ophthalmology evaluation required</a:t>
            </a:r>
          </a:p>
          <a:p>
            <a:r>
              <a:rPr lang="en-US" sz="1800" dirty="0"/>
              <a:t>Stomatitis: Prophylactic management with steroid mouth wash</a:t>
            </a:r>
          </a:p>
          <a:p>
            <a:pPr marL="0" indent="0">
              <a:buNone/>
            </a:pPr>
            <a:r>
              <a:rPr lang="en-US" sz="1800" b="1" dirty="0">
                <a:solidFill>
                  <a:srgbClr val="C00000"/>
                </a:solidFill>
              </a:rPr>
              <a:t>On-going Phase III trials of ADC plus IO in TNBC </a:t>
            </a:r>
          </a:p>
          <a:p>
            <a:r>
              <a:rPr lang="en-US" sz="1800" dirty="0">
                <a:effectLst/>
                <a:ea typeface="Calibri Light" panose="020F0302020204030204" pitchFamily="34" charset="0"/>
                <a:cs typeface="Calibri Light" panose="020F0302020204030204" pitchFamily="34" charset="0"/>
              </a:rPr>
              <a:t>TROPION-Breast02 (recruiting): 1</a:t>
            </a:r>
            <a:r>
              <a:rPr lang="en-US" sz="1800" baseline="30000" dirty="0">
                <a:effectLst/>
                <a:ea typeface="Calibri Light" panose="020F0302020204030204" pitchFamily="34" charset="0"/>
                <a:cs typeface="Calibri Light" panose="020F0302020204030204" pitchFamily="34" charset="0"/>
              </a:rPr>
              <a:t>st</a:t>
            </a:r>
            <a:r>
              <a:rPr lang="en-US" sz="1800" dirty="0">
                <a:effectLst/>
                <a:ea typeface="Calibri Light" panose="020F0302020204030204" pitchFamily="34" charset="0"/>
                <a:cs typeface="Calibri Light" panose="020F0302020204030204" pitchFamily="34" charset="0"/>
              </a:rPr>
              <a:t> line trial </a:t>
            </a:r>
            <a:r>
              <a:rPr lang="en-US" sz="1800" dirty="0">
                <a:ea typeface="Calibri Light" panose="020F0302020204030204" pitchFamily="34" charset="0"/>
                <a:cs typeface="Calibri Light" panose="020F0302020204030204" pitchFamily="34" charset="0"/>
              </a:rPr>
              <a:t>comparing </a:t>
            </a:r>
            <a:r>
              <a:rPr lang="en-US" sz="1800" dirty="0">
                <a:effectLst/>
                <a:ea typeface="Calibri Light" panose="020F0302020204030204" pitchFamily="34" charset="0"/>
                <a:cs typeface="Calibri Light" panose="020F0302020204030204" pitchFamily="34" charset="0"/>
              </a:rPr>
              <a:t>Dato-</a:t>
            </a:r>
            <a:r>
              <a:rPr lang="en-US" sz="1800" dirty="0" err="1">
                <a:effectLst/>
                <a:ea typeface="Calibri Light" panose="020F0302020204030204" pitchFamily="34" charset="0"/>
                <a:cs typeface="Calibri Light" panose="020F0302020204030204" pitchFamily="34" charset="0"/>
              </a:rPr>
              <a:t>DXd</a:t>
            </a:r>
            <a:r>
              <a:rPr lang="en-US" sz="1800" dirty="0">
                <a:effectLst/>
                <a:ea typeface="Calibri Light" panose="020F0302020204030204" pitchFamily="34" charset="0"/>
                <a:cs typeface="Calibri Light" panose="020F0302020204030204" pitchFamily="34" charset="0"/>
              </a:rPr>
              <a:t> to investigator's choice chemotherapy in patients with </a:t>
            </a:r>
            <a:r>
              <a:rPr lang="en-US" sz="1800" dirty="0" err="1">
                <a:effectLst/>
                <a:ea typeface="Calibri Light" panose="020F0302020204030204" pitchFamily="34" charset="0"/>
                <a:cs typeface="Calibri Light" panose="020F0302020204030204" pitchFamily="34" charset="0"/>
              </a:rPr>
              <a:t>mTNBC</a:t>
            </a:r>
            <a:r>
              <a:rPr lang="en-US" sz="1800" dirty="0">
                <a:effectLst/>
                <a:ea typeface="Calibri Light" panose="020F0302020204030204" pitchFamily="34" charset="0"/>
                <a:cs typeface="Calibri Light" panose="020F0302020204030204" pitchFamily="34" charset="0"/>
              </a:rPr>
              <a:t> who are not candidates for PD-1/PD-L1 Inhibitor </a:t>
            </a:r>
            <a:r>
              <a:rPr lang="en-US" sz="1800" dirty="0">
                <a:ea typeface="Calibri Light" panose="020F0302020204030204" pitchFamily="34" charset="0"/>
                <a:cs typeface="Calibri Light" panose="020F0302020204030204" pitchFamily="34" charset="0"/>
              </a:rPr>
              <a:t>therapy (NCT05374512) </a:t>
            </a:r>
            <a:endParaRPr lang="en-US" sz="1800" dirty="0">
              <a:effectLst/>
              <a:ea typeface="Calibri Light" panose="020F0302020204030204" pitchFamily="34" charset="0"/>
              <a:cs typeface="Calibri Light" panose="020F0302020204030204" pitchFamily="34" charset="0"/>
            </a:endParaRPr>
          </a:p>
          <a:p>
            <a:r>
              <a:rPr lang="en-US" sz="1800" dirty="0"/>
              <a:t>TROPION-Breast03 (recruiting): Dato-</a:t>
            </a:r>
            <a:r>
              <a:rPr lang="en-US" sz="1800" dirty="0" err="1"/>
              <a:t>DXd</a:t>
            </a:r>
            <a:r>
              <a:rPr lang="en-US" sz="1800" dirty="0"/>
              <a:t> with or without Durvalumab Versus Investigator's Choice of Therapy in Patients With Stage I-III TNBC with residual disease Following Neoadjuvant Therapy (NCT05629585)</a:t>
            </a:r>
          </a:p>
          <a:p>
            <a:r>
              <a:rPr lang="en-US" sz="1800" dirty="0">
                <a:solidFill>
                  <a:srgbClr val="171716"/>
                </a:solidFill>
              </a:rPr>
              <a:t>TROPION-Breast04 (recruiting): </a:t>
            </a:r>
            <a:r>
              <a:rPr lang="en-US" sz="1800" b="0" i="0" dirty="0">
                <a:solidFill>
                  <a:srgbClr val="171716"/>
                </a:solidFill>
                <a:effectLst/>
              </a:rPr>
              <a:t>Randomized Study of Neoadjuvant Dato-</a:t>
            </a:r>
            <a:r>
              <a:rPr lang="en-US" sz="1800" b="0" i="0" dirty="0" err="1">
                <a:solidFill>
                  <a:srgbClr val="171716"/>
                </a:solidFill>
                <a:effectLst/>
              </a:rPr>
              <a:t>DXd</a:t>
            </a:r>
            <a:r>
              <a:rPr lang="en-US" sz="1800" b="0" i="0" dirty="0">
                <a:solidFill>
                  <a:srgbClr val="171716"/>
                </a:solidFill>
                <a:effectLst/>
              </a:rPr>
              <a:t> Plus durvalumab followed by adjuvant durvalumab Versus neoadjuvant pembrolizumab plus chemotherapy followed by adjuvant pembrolizumab for Triple-Negative or Hormone Receptor-low/HER2-negative </a:t>
            </a:r>
            <a:r>
              <a:rPr lang="en-US" sz="1800" dirty="0"/>
              <a:t>Breast</a:t>
            </a:r>
            <a:r>
              <a:rPr lang="en-US" sz="1800" b="0" i="0" dirty="0">
                <a:solidFill>
                  <a:srgbClr val="171716"/>
                </a:solidFill>
                <a:effectLst/>
              </a:rPr>
              <a:t> </a:t>
            </a:r>
            <a:r>
              <a:rPr lang="en-US" sz="1800" dirty="0"/>
              <a:t>Cancer</a:t>
            </a:r>
            <a:r>
              <a:rPr lang="en-US" sz="1800" b="0" i="0" dirty="0">
                <a:solidFill>
                  <a:srgbClr val="171716"/>
                </a:solidFill>
                <a:effectLst/>
              </a:rPr>
              <a:t> (</a:t>
            </a:r>
            <a:r>
              <a:rPr lang="en-US" sz="1800" b="0" i="0" dirty="0">
                <a:solidFill>
                  <a:srgbClr val="1B1B1B"/>
                </a:solidFill>
                <a:effectLst/>
              </a:rPr>
              <a:t>NCT06112379</a:t>
            </a:r>
            <a:r>
              <a:rPr lang="en-US" sz="1800" b="0" i="0" dirty="0">
                <a:solidFill>
                  <a:srgbClr val="171716"/>
                </a:solidFill>
                <a:effectLst/>
              </a:rPr>
              <a:t>)</a:t>
            </a:r>
          </a:p>
          <a:p>
            <a:r>
              <a:rPr lang="en-US" sz="1800" dirty="0">
                <a:solidFill>
                  <a:srgbClr val="171716"/>
                </a:solidFill>
              </a:rPr>
              <a:t>ASCENT-04 (recruiting): Sacituzumab </a:t>
            </a:r>
            <a:r>
              <a:rPr lang="en-US" sz="1800" dirty="0" err="1">
                <a:solidFill>
                  <a:srgbClr val="171716"/>
                </a:solidFill>
              </a:rPr>
              <a:t>Govitecan</a:t>
            </a:r>
            <a:r>
              <a:rPr lang="en-US" sz="1800" dirty="0">
                <a:solidFill>
                  <a:srgbClr val="171716"/>
                </a:solidFill>
              </a:rPr>
              <a:t> and Pembrolizumab Versus TPC and Pembrolizumab in Previously Untreated, Locally Advanced Inoperable or Metastatic TNBC (PD-L1+) (NCT05382286)</a:t>
            </a:r>
          </a:p>
          <a:p>
            <a:r>
              <a:rPr lang="en-US" sz="1800" dirty="0">
                <a:solidFill>
                  <a:srgbClr val="171716"/>
                </a:solidFill>
              </a:rPr>
              <a:t>ASCENT-05 (recruiting): Sacituzumab </a:t>
            </a:r>
            <a:r>
              <a:rPr lang="en-US" sz="1800" dirty="0" err="1">
                <a:solidFill>
                  <a:srgbClr val="171716"/>
                </a:solidFill>
              </a:rPr>
              <a:t>Govitecan</a:t>
            </a:r>
            <a:r>
              <a:rPr lang="en-US" sz="1800" dirty="0">
                <a:solidFill>
                  <a:srgbClr val="171716"/>
                </a:solidFill>
              </a:rPr>
              <a:t> and Pembrolizumab Versus Treatment of Physician's Choice TNBC with Residual Invasive Disease after neoadjuvant Therapy and Surgery (NCT05633654)</a:t>
            </a:r>
            <a:endParaRPr lang="en-US" sz="1800" dirty="0"/>
          </a:p>
        </p:txBody>
      </p:sp>
      <p:sp>
        <p:nvSpPr>
          <p:cNvPr id="4" name="TextBox 3">
            <a:extLst>
              <a:ext uri="{FF2B5EF4-FFF2-40B4-BE49-F238E27FC236}">
                <a16:creationId xmlns:a16="http://schemas.microsoft.com/office/drawing/2014/main" id="{4659690C-F7A8-F008-5E56-2860513AF258}"/>
              </a:ext>
            </a:extLst>
          </p:cNvPr>
          <p:cNvSpPr txBox="1"/>
          <p:nvPr/>
        </p:nvSpPr>
        <p:spPr>
          <a:xfrm>
            <a:off x="8904312" y="6453336"/>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4158256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87199"/>
            <a:ext cx="11743036" cy="790832"/>
          </a:xfrm>
        </p:spPr>
        <p:txBody>
          <a:bodyPr>
            <a:normAutofit fontScale="90000"/>
          </a:bodyPr>
          <a:lstStyle/>
          <a:p>
            <a:br>
              <a:rPr lang="en-US" sz="3600" b="1" dirty="0">
                <a:solidFill>
                  <a:srgbClr val="002060"/>
                </a:solidFill>
              </a:rPr>
            </a:br>
            <a:r>
              <a:rPr lang="en-US" sz="3600" b="1" dirty="0">
                <a:solidFill>
                  <a:srgbClr val="002060"/>
                </a:solidFill>
              </a:rPr>
              <a:t>Patritumab </a:t>
            </a:r>
            <a:r>
              <a:rPr lang="en-US" sz="3600" b="1" dirty="0" err="1">
                <a:solidFill>
                  <a:srgbClr val="002060"/>
                </a:solidFill>
              </a:rPr>
              <a:t>deruxtecan</a:t>
            </a:r>
            <a:r>
              <a:rPr lang="en-US" sz="3600" b="1" dirty="0">
                <a:solidFill>
                  <a:srgbClr val="002060"/>
                </a:solidFill>
              </a:rPr>
              <a:t> (HER3-DXd) in previously treated HER3-expressing metastatic breast cancer: Phase I/II trial</a:t>
            </a:r>
            <a:br>
              <a:rPr lang="en-US" sz="3600" b="1"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6" name="TextBox 5">
            <a:extLst>
              <a:ext uri="{FF2B5EF4-FFF2-40B4-BE49-F238E27FC236}">
                <a16:creationId xmlns:a16="http://schemas.microsoft.com/office/drawing/2014/main" id="{2454BB36-181D-DAB7-0EDF-B9E8E05E75B3}"/>
              </a:ext>
            </a:extLst>
          </p:cNvPr>
          <p:cNvSpPr txBox="1"/>
          <p:nvPr/>
        </p:nvSpPr>
        <p:spPr>
          <a:xfrm>
            <a:off x="104062" y="6426656"/>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Krop IE et al JCO </a:t>
            </a:r>
            <a:r>
              <a:rPr kumimoji="0" lang="it-IT"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2023;41(36):5550-60.</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4" name="Picture 3">
            <a:extLst>
              <a:ext uri="{FF2B5EF4-FFF2-40B4-BE49-F238E27FC236}">
                <a16:creationId xmlns:a16="http://schemas.microsoft.com/office/drawing/2014/main" id="{948A6235-D323-9E47-AB90-0ACF56BF88E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1391"/>
          <a:stretch/>
        </p:blipFill>
        <p:spPr>
          <a:xfrm>
            <a:off x="0" y="3508737"/>
            <a:ext cx="4397202" cy="2533797"/>
          </a:xfrm>
          <a:prstGeom prst="rect">
            <a:avLst/>
          </a:prstGeom>
        </p:spPr>
      </p:pic>
      <p:pic>
        <p:nvPicPr>
          <p:cNvPr id="5" name="Picture 4">
            <a:extLst>
              <a:ext uri="{FF2B5EF4-FFF2-40B4-BE49-F238E27FC236}">
                <a16:creationId xmlns:a16="http://schemas.microsoft.com/office/drawing/2014/main" id="{1AC669F1-6EF7-5FA1-682F-3A178F3E86A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014" t="11948" b="21085"/>
          <a:stretch/>
        </p:blipFill>
        <p:spPr>
          <a:xfrm>
            <a:off x="104062" y="1028190"/>
            <a:ext cx="5553788" cy="2430388"/>
          </a:xfrm>
          <a:prstGeom prst="rect">
            <a:avLst/>
          </a:prstGeom>
        </p:spPr>
      </p:pic>
      <p:sp>
        <p:nvSpPr>
          <p:cNvPr id="7" name="TextBox 6">
            <a:extLst>
              <a:ext uri="{FF2B5EF4-FFF2-40B4-BE49-F238E27FC236}">
                <a16:creationId xmlns:a16="http://schemas.microsoft.com/office/drawing/2014/main" id="{5E8BE3FA-6F9D-5063-DC32-BE691D730A1A}"/>
              </a:ext>
            </a:extLst>
          </p:cNvPr>
          <p:cNvSpPr txBox="1"/>
          <p:nvPr/>
        </p:nvSpPr>
        <p:spPr>
          <a:xfrm>
            <a:off x="5591888" y="1217783"/>
            <a:ext cx="649605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HER3 was determined by IHC in archival tumor tissue (pre-treatment samples [&lt;6 months prior to HER3-DXd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-HER3-positive was defined as IHC 2+ and IHC 3+ for DE/DF cohorts and as ≥25% membrane positivity at 10x for DEXP cohorts.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-HER3-high was defined as ≥75% membrane positivity at 10x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-HER3-low was defined as ≥25% and &lt;75% membrane positivity at 10x</a:t>
            </a:r>
          </a:p>
        </p:txBody>
      </p:sp>
      <p:pic>
        <p:nvPicPr>
          <p:cNvPr id="8" name="Picture 7">
            <a:extLst>
              <a:ext uri="{FF2B5EF4-FFF2-40B4-BE49-F238E27FC236}">
                <a16:creationId xmlns:a16="http://schemas.microsoft.com/office/drawing/2014/main" id="{260109F0-EDFF-AC50-A24F-5215D4711CD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43282" t="14985" b="20456"/>
          <a:stretch/>
        </p:blipFill>
        <p:spPr>
          <a:xfrm>
            <a:off x="4400325" y="3543522"/>
            <a:ext cx="5185461" cy="3190911"/>
          </a:xfrm>
          <a:prstGeom prst="rect">
            <a:avLst/>
          </a:prstGeom>
        </p:spPr>
      </p:pic>
      <p:sp>
        <p:nvSpPr>
          <p:cNvPr id="9" name="Content Placeholder 8">
            <a:extLst>
              <a:ext uri="{FF2B5EF4-FFF2-40B4-BE49-F238E27FC236}">
                <a16:creationId xmlns:a16="http://schemas.microsoft.com/office/drawing/2014/main" id="{FBCEAF32-1C38-28AE-9B83-0CD2B895B746}"/>
              </a:ext>
            </a:extLst>
          </p:cNvPr>
          <p:cNvSpPr txBox="1">
            <a:spLocks/>
          </p:cNvSpPr>
          <p:nvPr/>
        </p:nvSpPr>
        <p:spPr>
          <a:xfrm>
            <a:off x="9374292" y="3608894"/>
            <a:ext cx="2551409" cy="203132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GI and hematologic toxicity were the most common TEAEs</a:t>
            </a:r>
          </a:p>
          <a:p>
            <a:pPr marL="22860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rate of adjudicated treatment-related ILD was 7%; most cases were grade 1 and 2 </a:t>
            </a:r>
          </a:p>
          <a:p>
            <a:pPr marL="0" marR="0" lvl="0"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F08AE9D-EFEC-6032-99A6-294DE47A138E}"/>
              </a:ext>
            </a:extLst>
          </p:cNvPr>
          <p:cNvSpPr txBox="1"/>
          <p:nvPr/>
        </p:nvSpPr>
        <p:spPr>
          <a:xfrm>
            <a:off x="9264352" y="6525344"/>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3337613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4431983"/>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Ian E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PhD (continued)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Jhaveri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Neratinib +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fulvestrant</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trastuzumab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HR-positive, HER2-negative, HER2-mutant metastatic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Outcomes and biomarker analysis from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SUMMIT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2023;34(10):885-98.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André F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treatment of physician's choice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HER2-positive metastatic breast cancer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(DESTINY-Breast02):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multicentre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phase 3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2023;401(10390):1773-85.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Hurvitz</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trastuzumab emtansine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HER2-positive metastatic breast cancer: Updated results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DESTINY-Breast03</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phase 3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2023;401(10371):105-17.</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IE et al. An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age-specific pooled analysis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(pts) with HER2-positive (HER2+)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DESTINY-Breast01, -02, and -03</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2023;Abstract 1006. </a:t>
            </a:r>
          </a:p>
        </p:txBody>
      </p:sp>
    </p:spTree>
    <p:custDataLst>
      <p:tags r:id="rId1"/>
    </p:custDataLst>
    <p:extLst>
      <p:ext uri="{BB962C8B-B14F-4D97-AF65-F5344CB8AC3E}">
        <p14:creationId xmlns:p14="http://schemas.microsoft.com/office/powerpoint/2010/main" val="1979841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59D3-378C-4CAD-8794-267A972B17EE}"/>
              </a:ext>
            </a:extLst>
          </p:cNvPr>
          <p:cNvSpPr>
            <a:spLocks noGrp="1"/>
          </p:cNvSpPr>
          <p:nvPr>
            <p:ph type="title"/>
          </p:nvPr>
        </p:nvSpPr>
        <p:spPr>
          <a:xfrm>
            <a:off x="301752" y="246888"/>
            <a:ext cx="10781812" cy="524824"/>
          </a:xfrm>
        </p:spPr>
        <p:txBody>
          <a:bodyPr anchor="t"/>
          <a:lstStyle/>
          <a:p>
            <a:r>
              <a:rPr lang="en-US" dirty="0"/>
              <a:t>Clinical Activity of HER3-DXd Across BC Subtypes</a:t>
            </a:r>
          </a:p>
        </p:txBody>
      </p:sp>
      <p:graphicFrame>
        <p:nvGraphicFramePr>
          <p:cNvPr id="8" name="表 7">
            <a:extLst>
              <a:ext uri="{FF2B5EF4-FFF2-40B4-BE49-F238E27FC236}">
                <a16:creationId xmlns:a16="http://schemas.microsoft.com/office/drawing/2014/main" id="{C99F2800-72BE-4120-883D-F3A844145E69}"/>
              </a:ext>
            </a:extLst>
          </p:cNvPr>
          <p:cNvGraphicFramePr>
            <a:graphicFrameLocks noGrp="1"/>
          </p:cNvGraphicFramePr>
          <p:nvPr/>
        </p:nvGraphicFramePr>
        <p:xfrm>
          <a:off x="519431" y="823077"/>
          <a:ext cx="11010901" cy="3909114"/>
        </p:xfrm>
        <a:graphic>
          <a:graphicData uri="http://schemas.openxmlformats.org/drawingml/2006/table">
            <a:tbl>
              <a:tblPr firstRow="1"/>
              <a:tblGrid>
                <a:gridCol w="4171525">
                  <a:extLst>
                    <a:ext uri="{9D8B030D-6E8A-4147-A177-3AD203B41FA5}">
                      <a16:colId xmlns:a16="http://schemas.microsoft.com/office/drawing/2014/main" val="1882883846"/>
                    </a:ext>
                  </a:extLst>
                </a:gridCol>
                <a:gridCol w="2279792">
                  <a:extLst>
                    <a:ext uri="{9D8B030D-6E8A-4147-A177-3AD203B41FA5}">
                      <a16:colId xmlns:a16="http://schemas.microsoft.com/office/drawing/2014/main" val="20003"/>
                    </a:ext>
                  </a:extLst>
                </a:gridCol>
                <a:gridCol w="2279792">
                  <a:extLst>
                    <a:ext uri="{9D8B030D-6E8A-4147-A177-3AD203B41FA5}">
                      <a16:colId xmlns:a16="http://schemas.microsoft.com/office/drawing/2014/main" val="20009"/>
                    </a:ext>
                  </a:extLst>
                </a:gridCol>
                <a:gridCol w="2279792">
                  <a:extLst>
                    <a:ext uri="{9D8B030D-6E8A-4147-A177-3AD203B41FA5}">
                      <a16:colId xmlns:a16="http://schemas.microsoft.com/office/drawing/2014/main" val="2571022004"/>
                    </a:ext>
                  </a:extLst>
                </a:gridCol>
              </a:tblGrid>
              <a:tr h="423904">
                <a:tc row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l" rtl="0" fontAlgn="ctr">
                        <a:lnSpc>
                          <a:spcPct val="100000"/>
                        </a:lnSpc>
                        <a:spcBef>
                          <a:spcPts val="0"/>
                        </a:spcBef>
                        <a:spcAft>
                          <a:spcPts val="0"/>
                        </a:spcAft>
                      </a:pPr>
                      <a:r>
                        <a:rPr lang="en-US" sz="1600" b="1" u="none" strike="noStrike" kern="1200">
                          <a:solidFill>
                            <a:srgbClr val="002557"/>
                          </a:solidFill>
                          <a:effectLst/>
                          <a:latin typeface="Arial"/>
                          <a:ea typeface="+mn-ea"/>
                          <a:cs typeface="+mn-cs"/>
                        </a:rPr>
                        <a:t>Outcomes (BICR per RECIST 1.1)</a:t>
                      </a:r>
                      <a:endParaRPr lang="en-US" sz="1100" b="1" u="none" strike="noStrike" kern="1200">
                        <a:solidFill>
                          <a:srgbClr val="002557"/>
                        </a:solidFill>
                        <a:effectLst/>
                        <a:latin typeface="Arial"/>
                        <a:ea typeface="+mn-ea"/>
                        <a:cs typeface="+mn-cs"/>
                      </a:endParaRPr>
                    </a:p>
                  </a:txBody>
                  <a:tcPr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fontAlgn="ctr">
                        <a:lnSpc>
                          <a:spcPct val="100000"/>
                        </a:lnSpc>
                        <a:spcBef>
                          <a:spcPts val="0"/>
                        </a:spcBef>
                        <a:spcAft>
                          <a:spcPts val="0"/>
                        </a:spcAft>
                      </a:pPr>
                      <a:r>
                        <a:rPr lang="en-US" sz="1400" b="1" u="none" strike="noStrike">
                          <a:solidFill>
                            <a:srgbClr val="002557"/>
                          </a:solidFill>
                          <a:effectLst/>
                          <a:latin typeface="+mn-lt"/>
                        </a:rPr>
                        <a:t>HR+/HER2−</a:t>
                      </a:r>
                    </a:p>
                    <a:p>
                      <a:pPr marL="0" algn="ctr" fontAlgn="ctr">
                        <a:lnSpc>
                          <a:spcPct val="100000"/>
                        </a:lnSpc>
                        <a:spcBef>
                          <a:spcPts val="0"/>
                        </a:spcBef>
                        <a:spcAft>
                          <a:spcPts val="0"/>
                        </a:spcAft>
                      </a:pPr>
                      <a:r>
                        <a:rPr lang="en-US" sz="1400" b="1" u="none" strike="noStrike">
                          <a:solidFill>
                            <a:srgbClr val="002557"/>
                          </a:solidFill>
                          <a:effectLst/>
                          <a:latin typeface="+mn-lt"/>
                        </a:rPr>
                        <a:t>(n=113)</a:t>
                      </a:r>
                      <a:endParaRPr lang="en-US" sz="1400" b="1" i="0" u="none" strike="noStrike">
                        <a:solidFill>
                          <a:srgbClr val="002557"/>
                        </a:solidFill>
                        <a:effectLst/>
                        <a:latin typeface="+mn-lt"/>
                      </a:endParaRPr>
                    </a:p>
                  </a:txBody>
                  <a:tcPr marL="0" marR="0" marT="18288" marB="18288"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fontAlgn="ctr">
                        <a:lnSpc>
                          <a:spcPct val="100000"/>
                        </a:lnSpc>
                        <a:spcBef>
                          <a:spcPts val="0"/>
                        </a:spcBef>
                        <a:spcAft>
                          <a:spcPts val="0"/>
                        </a:spcAft>
                      </a:pPr>
                      <a:r>
                        <a:rPr lang="en-US" sz="1400" b="1" u="none" strike="noStrike">
                          <a:solidFill>
                            <a:srgbClr val="002557"/>
                          </a:solidFill>
                          <a:effectLst/>
                          <a:latin typeface="+mn-lt"/>
                        </a:rPr>
                        <a:t>TNBC</a:t>
                      </a:r>
                    </a:p>
                    <a:p>
                      <a:pPr marL="0" algn="ctr" fontAlgn="ctr">
                        <a:lnSpc>
                          <a:spcPct val="100000"/>
                        </a:lnSpc>
                        <a:spcBef>
                          <a:spcPts val="0"/>
                        </a:spcBef>
                        <a:spcAft>
                          <a:spcPts val="0"/>
                        </a:spcAft>
                      </a:pPr>
                      <a:r>
                        <a:rPr lang="en-US" sz="1400" b="1" u="none" strike="noStrike">
                          <a:solidFill>
                            <a:srgbClr val="002557"/>
                          </a:solidFill>
                          <a:effectLst/>
                          <a:latin typeface="+mn-lt"/>
                        </a:rPr>
                        <a:t>(n=53)</a:t>
                      </a:r>
                      <a:endParaRPr lang="en-US" sz="1400" b="1" i="0" u="none" strike="noStrike">
                        <a:solidFill>
                          <a:srgbClr val="002557"/>
                        </a:solidFill>
                        <a:effectLst/>
                        <a:latin typeface="+mn-lt"/>
                      </a:endParaRPr>
                    </a:p>
                  </a:txBody>
                  <a:tcPr marL="0" marR="0" marT="18288" marB="18288"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fontAlgn="ctr">
                        <a:lnSpc>
                          <a:spcPct val="100000"/>
                        </a:lnSpc>
                        <a:spcBef>
                          <a:spcPts val="0"/>
                        </a:spcBef>
                        <a:spcAft>
                          <a:spcPts val="0"/>
                        </a:spcAft>
                      </a:pPr>
                      <a:r>
                        <a:rPr lang="en-US" sz="1400" b="1" u="none" strike="noStrike">
                          <a:solidFill>
                            <a:srgbClr val="002557"/>
                          </a:solidFill>
                          <a:effectLst/>
                          <a:latin typeface="+mn-lt"/>
                        </a:rPr>
                        <a:t>HER2+</a:t>
                      </a:r>
                    </a:p>
                    <a:p>
                      <a:pPr marL="0" algn="ctr" fontAlgn="ctr">
                        <a:lnSpc>
                          <a:spcPct val="100000"/>
                        </a:lnSpc>
                        <a:spcBef>
                          <a:spcPts val="0"/>
                        </a:spcBef>
                        <a:spcAft>
                          <a:spcPts val="0"/>
                        </a:spcAft>
                      </a:pPr>
                      <a:r>
                        <a:rPr lang="en-US" sz="1400" b="1" u="none" strike="noStrike">
                          <a:solidFill>
                            <a:srgbClr val="002557"/>
                          </a:solidFill>
                          <a:effectLst/>
                          <a:latin typeface="+mn-lt"/>
                        </a:rPr>
                        <a:t>(n=14)</a:t>
                      </a:r>
                      <a:endParaRPr lang="en-US" sz="1400" b="1" i="0" u="none" strike="noStrike">
                        <a:solidFill>
                          <a:srgbClr val="002557"/>
                        </a:solidFill>
                        <a:effectLst/>
                        <a:latin typeface="+mn-lt"/>
                      </a:endParaRPr>
                    </a:p>
                  </a:txBody>
                  <a:tcPr marL="0" marR="0" marT="18288" marB="18288"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45418">
                <a:tc vMerge="1">
                  <a:txBody>
                    <a:bodyPr/>
                    <a:lstStyle/>
                    <a:p>
                      <a:pPr marL="0">
                        <a:spcBef>
                          <a:spcPts val="0"/>
                        </a:spcBef>
                        <a:spcAft>
                          <a:spcPts val="0"/>
                        </a:spcAft>
                      </a:pPr>
                      <a:endParaRPr lang="ja-JP" sz="1400" kern="100" dirty="0">
                        <a:solidFill>
                          <a:schemeClr val="bg1"/>
                        </a:solidFill>
                        <a:effectLst/>
                        <a:latin typeface="+mn-ea"/>
                        <a:ea typeface="+mn-ea"/>
                      </a:endParaRPr>
                    </a:p>
                  </a:txBody>
                  <a:tcPr marR="0" marT="0" marB="91440" anchor="ctr">
                    <a:lnL w="12700" cmpd="sng">
                      <a:noFill/>
                    </a:lnL>
                    <a:lnR w="12700" cmpd="sng">
                      <a:noFill/>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spcBef>
                          <a:spcPts val="50"/>
                        </a:spcBef>
                        <a:spcAft>
                          <a:spcPts val="50"/>
                        </a:spcAft>
                      </a:pPr>
                      <a:r>
                        <a:rPr lang="en-US" altLang="ja-JP" sz="1200" b="1" kern="100">
                          <a:solidFill>
                            <a:srgbClr val="002557"/>
                          </a:solidFill>
                          <a:effectLst/>
                          <a:latin typeface="+mj-lt"/>
                          <a:ea typeface="+mn-ea"/>
                          <a:cs typeface="+mn-cs"/>
                        </a:rPr>
                        <a:t>HER3-High and -Low</a:t>
                      </a:r>
                      <a:endParaRPr lang="ja-JP" sz="1200" b="1" kern="100">
                        <a:solidFill>
                          <a:srgbClr val="002557"/>
                        </a:solidFill>
                        <a:effectLst/>
                        <a:latin typeface="+mj-lt"/>
                        <a:ea typeface="+mn-ea"/>
                        <a:cs typeface="+mn-cs"/>
                      </a:endParaRPr>
                    </a:p>
                  </a:txBody>
                  <a:tcPr marL="0" marR="0" marT="0" marB="27432"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altLang="ja-JP" sz="1200" b="1" kern="100">
                          <a:solidFill>
                            <a:srgbClr val="002557"/>
                          </a:solidFill>
                          <a:effectLst/>
                          <a:latin typeface="+mj-lt"/>
                          <a:ea typeface="+mn-ea"/>
                          <a:cs typeface="+mn-cs"/>
                        </a:rPr>
                        <a:t>HER3-High</a:t>
                      </a:r>
                      <a:endParaRPr lang="ja-JP" altLang="en-US" sz="1200" b="1" kern="100">
                        <a:solidFill>
                          <a:srgbClr val="002557"/>
                        </a:solidFill>
                        <a:effectLst/>
                        <a:latin typeface="+mj-lt"/>
                        <a:ea typeface="+mn-ea"/>
                        <a:cs typeface="+mn-cs"/>
                      </a:endParaRPr>
                    </a:p>
                  </a:txBody>
                  <a:tcPr marL="0" marR="0" marT="0" marB="27432"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spcBef>
                          <a:spcPts val="50"/>
                        </a:spcBef>
                        <a:spcAft>
                          <a:spcPts val="50"/>
                        </a:spcAft>
                      </a:pPr>
                      <a:r>
                        <a:rPr lang="en-US" altLang="ja-JP" sz="1200" b="1" kern="100">
                          <a:solidFill>
                            <a:srgbClr val="002557"/>
                          </a:solidFill>
                          <a:effectLst/>
                          <a:latin typeface="+mj-lt"/>
                          <a:ea typeface="+mn-ea"/>
                          <a:cs typeface="+mn-cs"/>
                        </a:rPr>
                        <a:t>HER3-High</a:t>
                      </a:r>
                      <a:endParaRPr lang="ja-JP" sz="1200" b="1" kern="100">
                        <a:solidFill>
                          <a:srgbClr val="002557"/>
                        </a:solidFill>
                        <a:effectLst/>
                        <a:latin typeface="+mj-lt"/>
                        <a:ea typeface="+mn-ea"/>
                        <a:cs typeface="+mn-cs"/>
                      </a:endParaRPr>
                    </a:p>
                  </a:txBody>
                  <a:tcPr marL="0" marR="0" marT="0" marB="27432"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1"/>
                  </a:ext>
                </a:extLst>
              </a:tr>
              <a:tr h="380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a:solidFill>
                            <a:srgbClr val="002557"/>
                          </a:solidFill>
                          <a:effectLst/>
                          <a:latin typeface="+mn-lt"/>
                          <a:ea typeface="+mn-ea"/>
                        </a:rPr>
                        <a:t>Confirmed ORR, % (95% CI​</a:t>
                      </a:r>
                      <a:r>
                        <a:rPr lang="en-US" altLang="ja-JP" sz="1400" b="0" kern="100" baseline="30000">
                          <a:solidFill>
                            <a:srgbClr val="7F91AB"/>
                          </a:solidFill>
                          <a:effectLst/>
                          <a:latin typeface="+mn-lt"/>
                          <a:ea typeface="+mn-ea"/>
                        </a:rPr>
                        <a:t>a</a:t>
                      </a:r>
                      <a:r>
                        <a:rPr lang="en-US" altLang="ja-JP" sz="1400" b="0" kern="100">
                          <a:solidFill>
                            <a:srgbClr val="002557"/>
                          </a:solidFill>
                          <a:effectLst/>
                          <a:latin typeface="+mn-lt"/>
                          <a:ea typeface="+mn-ea"/>
                        </a:rPr>
                        <a:t>)</a:t>
                      </a:r>
                      <a:endParaRPr lang="ja-JP" altLang="en-US" sz="1400" b="0" kern="100">
                        <a:solidFill>
                          <a:srgbClr val="7F91AB"/>
                        </a:solidFill>
                        <a:effectLst/>
                        <a:latin typeface="+mn-lt"/>
                        <a:ea typeface="+mn-ea"/>
                      </a:endParaRPr>
                    </a:p>
                  </a:txBody>
                  <a:tcPr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altLang="ja-JP" sz="1400" b="0" kern="100">
                          <a:solidFill>
                            <a:srgbClr val="002557"/>
                          </a:solidFill>
                          <a:effectLst/>
                          <a:latin typeface="+mn-lt"/>
                          <a:ea typeface="+mn-ea"/>
                        </a:rPr>
                        <a:t>30.1 </a:t>
                      </a:r>
                    </a:p>
                    <a:p>
                      <a:pPr algn="ctr">
                        <a:lnSpc>
                          <a:spcPct val="100000"/>
                        </a:lnSpc>
                        <a:spcBef>
                          <a:spcPts val="0"/>
                        </a:spcBef>
                        <a:spcAft>
                          <a:spcPts val="0"/>
                        </a:spcAft>
                      </a:pPr>
                      <a:r>
                        <a:rPr lang="en-US" altLang="ja-JP" sz="1400" b="0" kern="100">
                          <a:solidFill>
                            <a:srgbClr val="002557"/>
                          </a:solidFill>
                          <a:effectLst/>
                          <a:latin typeface="+mn-lt"/>
                          <a:ea typeface="+mn-ea"/>
                        </a:rPr>
                        <a:t>(21.8-39.4)</a:t>
                      </a:r>
                      <a:endParaRPr lang="ja-JP" sz="1400" b="0" kern="100">
                        <a:solidFill>
                          <a:srgbClr val="002557"/>
                        </a:solidFill>
                        <a:effectLst/>
                        <a:latin typeface="+mn-lt"/>
                        <a:ea typeface="+mn-ea"/>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altLang="ja-JP" sz="1400" b="0" kern="100">
                          <a:solidFill>
                            <a:srgbClr val="002557"/>
                          </a:solidFill>
                          <a:effectLst/>
                          <a:latin typeface="+mn-lt"/>
                          <a:ea typeface="+mn-ea"/>
                          <a:cs typeface="Times New Roman" panose="02020603050405020304" pitchFamily="18" charset="0"/>
                        </a:rPr>
                        <a:t>22.6 </a:t>
                      </a:r>
                    </a:p>
                    <a:p>
                      <a:pPr algn="ctr">
                        <a:lnSpc>
                          <a:spcPct val="100000"/>
                        </a:lnSpc>
                        <a:spcBef>
                          <a:spcPts val="0"/>
                        </a:spcBef>
                        <a:spcAft>
                          <a:spcPts val="0"/>
                        </a:spcAft>
                      </a:pPr>
                      <a:r>
                        <a:rPr lang="en-US" altLang="ja-JP" sz="1400" b="0" kern="100">
                          <a:solidFill>
                            <a:srgbClr val="002557"/>
                          </a:solidFill>
                          <a:effectLst/>
                          <a:latin typeface="+mn-lt"/>
                          <a:ea typeface="+mn-ea"/>
                          <a:cs typeface="Times New Roman" panose="02020603050405020304" pitchFamily="18" charset="0"/>
                        </a:rPr>
                        <a:t>(12.3-36.2)</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altLang="ja-JP" sz="1400" b="0" kern="100" dirty="0">
                          <a:solidFill>
                            <a:srgbClr val="002557"/>
                          </a:solidFill>
                          <a:effectLst/>
                          <a:latin typeface="+mn-lt"/>
                          <a:ea typeface="+mn-ea"/>
                        </a:rPr>
                        <a:t>42.9 </a:t>
                      </a:r>
                    </a:p>
                    <a:p>
                      <a:pPr algn="ctr">
                        <a:lnSpc>
                          <a:spcPct val="100000"/>
                        </a:lnSpc>
                        <a:spcBef>
                          <a:spcPts val="0"/>
                        </a:spcBef>
                        <a:spcAft>
                          <a:spcPts val="0"/>
                        </a:spcAft>
                      </a:pPr>
                      <a:r>
                        <a:rPr lang="en-US" altLang="ja-JP" sz="1400" b="0" kern="100" dirty="0">
                          <a:solidFill>
                            <a:srgbClr val="002557"/>
                          </a:solidFill>
                          <a:effectLst/>
                          <a:latin typeface="+mn-lt"/>
                          <a:ea typeface="+mn-ea"/>
                        </a:rPr>
                        <a:t>(17.7-71.1)</a:t>
                      </a:r>
                      <a:endParaRPr lang="ja-JP" sz="1400" b="0" kern="100">
                        <a:solidFill>
                          <a:srgbClr val="002557"/>
                        </a:solidFill>
                        <a:effectLst/>
                        <a:latin typeface="+mn-lt"/>
                        <a:ea typeface="+mn-ea"/>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4385359"/>
                  </a:ext>
                </a:extLst>
              </a:tr>
              <a:tr h="1902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a:solidFill>
                            <a:srgbClr val="002557"/>
                          </a:solidFill>
                          <a:effectLst/>
                          <a:latin typeface="+mn-lt"/>
                          <a:ea typeface="+mn-ea"/>
                        </a:rPr>
                        <a:t>Best overall response, %</a:t>
                      </a:r>
                      <a:r>
                        <a:rPr lang="en-US" altLang="ja-JP" sz="1400" b="0" kern="100" baseline="30000">
                          <a:solidFill>
                            <a:srgbClr val="7F91AB"/>
                          </a:solidFill>
                          <a:effectLst/>
                          <a:latin typeface="+mn-lt"/>
                          <a:ea typeface="+mn-ea"/>
                        </a:rPr>
                        <a:t>b</a:t>
                      </a:r>
                      <a:endParaRPr lang="ja-JP" altLang="en-US" sz="1400" b="0" kern="100">
                        <a:solidFill>
                          <a:srgbClr val="7F91AB"/>
                        </a:solidFill>
                        <a:effectLst/>
                        <a:latin typeface="+mn-lt"/>
                        <a:ea typeface="+mn-ea"/>
                      </a:endParaRPr>
                    </a:p>
                  </a:txBody>
                  <a:tcPr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50"/>
                        </a:spcBef>
                        <a:spcAft>
                          <a:spcPts val="50"/>
                        </a:spcAft>
                      </a:pPr>
                      <a:endParaRPr lang="ja-JP" sz="1400" b="0" kern="100">
                        <a:solidFill>
                          <a:srgbClr val="002557"/>
                        </a:solidFill>
                        <a:effectLst/>
                        <a:latin typeface="+mn-lt"/>
                        <a:ea typeface="+mn-ea"/>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50"/>
                        </a:spcBef>
                        <a:spcAft>
                          <a:spcPts val="50"/>
                        </a:spcAft>
                      </a:pP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50"/>
                        </a:spcBef>
                        <a:spcAft>
                          <a:spcPts val="50"/>
                        </a:spcAft>
                      </a:pPr>
                      <a:endParaRPr lang="ja-JP" sz="1400" b="0" kern="100">
                        <a:solidFill>
                          <a:srgbClr val="002557"/>
                        </a:solidFill>
                        <a:effectLst/>
                        <a:latin typeface="+mn-lt"/>
                        <a:ea typeface="+mn-ea"/>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6471058"/>
                  </a:ext>
                </a:extLst>
              </a:tr>
              <a:tr h="190238">
                <a:tc>
                  <a:txBody>
                    <a:bodyPr/>
                    <a:lstStyle/>
                    <a:p>
                      <a:pPr marL="400050" indent="0">
                        <a:spcBef>
                          <a:spcPts val="0"/>
                        </a:spcBef>
                        <a:spcAft>
                          <a:spcPts val="0"/>
                        </a:spcAft>
                        <a:tabLst/>
                      </a:pPr>
                      <a:r>
                        <a:rPr lang="en-US" altLang="ja-JP" sz="1400" b="0" kern="100">
                          <a:solidFill>
                            <a:srgbClr val="002557"/>
                          </a:solidFill>
                          <a:effectLst/>
                          <a:latin typeface="+mn-lt"/>
                          <a:ea typeface="+mn-ea"/>
                        </a:rPr>
                        <a:t>PR</a:t>
                      </a:r>
                      <a:endParaRPr lang="ja-JP" altLang="en-US" sz="1400" b="0" kern="100">
                        <a:solidFill>
                          <a:srgbClr val="002557"/>
                        </a:solidFill>
                        <a:effectLst/>
                        <a:latin typeface="+mn-lt"/>
                        <a:ea typeface="+mn-ea"/>
                      </a:endParaRPr>
                    </a:p>
                  </a:txBody>
                  <a:tcPr marR="0" marT="0" marB="0" anchor="ctr">
                    <a:lnL w="12700" cmpd="sng">
                      <a:noFill/>
                    </a:lnL>
                    <a:lnR w="12700" cmpd="sng">
                      <a:noFill/>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30.1</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cs typeface="Times New Roman" panose="02020603050405020304" pitchFamily="18" charset="0"/>
                        </a:rPr>
                        <a:t>22.6</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42.9</a:t>
                      </a:r>
                      <a:endParaRPr lang="ja-JP" altLang="en-US"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0238">
                <a:tc>
                  <a:txBody>
                    <a:bodyPr/>
                    <a:lstStyle/>
                    <a:p>
                      <a:pPr marL="400050" indent="0">
                        <a:spcBef>
                          <a:spcPts val="0"/>
                        </a:spcBef>
                        <a:spcAft>
                          <a:spcPts val="0"/>
                        </a:spcAft>
                        <a:tabLst>
                          <a:tab pos="400050" algn="l"/>
                        </a:tabLst>
                      </a:pPr>
                      <a:r>
                        <a:rPr lang="en-US" altLang="ja-JP" sz="1400" b="0" kern="100">
                          <a:solidFill>
                            <a:srgbClr val="002557"/>
                          </a:solidFill>
                          <a:effectLst/>
                          <a:latin typeface="+mn-lt"/>
                          <a:ea typeface="+mn-ea"/>
                        </a:rPr>
                        <a:t>SD</a:t>
                      </a:r>
                      <a:endParaRPr lang="ja-JP" altLang="en-US" sz="1400" b="0" kern="100">
                        <a:solidFill>
                          <a:srgbClr val="002557"/>
                        </a:solidFill>
                        <a:effectLst/>
                        <a:latin typeface="+mn-lt"/>
                        <a:ea typeface="+mn-ea"/>
                      </a:endParaRPr>
                    </a:p>
                  </a:txBody>
                  <a:tcPr marR="0" marT="0" marB="0" anchor="ctr">
                    <a:lnL w="12700" cmpd="sng">
                      <a:noFill/>
                    </a:lnL>
                    <a:lnR w="12700" cmpd="sng">
                      <a:noFill/>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50.4</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cs typeface="Times New Roman" panose="02020603050405020304" pitchFamily="18" charset="0"/>
                        </a:rPr>
                        <a:t>56.6</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50.0</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190238">
                <a:tc>
                  <a:txBody>
                    <a:bodyPr/>
                    <a:lstStyle/>
                    <a:p>
                      <a:pPr marL="400050" indent="0">
                        <a:spcBef>
                          <a:spcPts val="0"/>
                        </a:spcBef>
                        <a:spcAft>
                          <a:spcPts val="0"/>
                        </a:spcAft>
                      </a:pPr>
                      <a:r>
                        <a:rPr lang="en-US" altLang="ja-JP" sz="1400" b="0" kern="100">
                          <a:solidFill>
                            <a:srgbClr val="002557"/>
                          </a:solidFill>
                          <a:effectLst/>
                          <a:latin typeface="+mn-lt"/>
                          <a:ea typeface="+mn-ea"/>
                        </a:rPr>
                        <a:t>PD</a:t>
                      </a:r>
                      <a:endParaRPr lang="ja-JP" altLang="en-US" sz="1400" b="0" kern="100">
                        <a:solidFill>
                          <a:srgbClr val="002557"/>
                        </a:solidFill>
                        <a:effectLst/>
                        <a:latin typeface="+mn-lt"/>
                        <a:ea typeface="+mn-ea"/>
                      </a:endParaRPr>
                    </a:p>
                  </a:txBody>
                  <a:tcPr marR="0" marT="0" marB="0" anchor="ctr">
                    <a:lnL w="12700" cmpd="sng">
                      <a:noFill/>
                    </a:lnL>
                    <a:lnR w="12700" cmpd="sng">
                      <a:noFill/>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11.5</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cs typeface="Times New Roman" panose="02020603050405020304" pitchFamily="18" charset="0"/>
                        </a:rPr>
                        <a:t>17.0</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7.1</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0238">
                <a:tc>
                  <a:txBody>
                    <a:bodyPr/>
                    <a:lstStyle/>
                    <a:p>
                      <a:pPr marL="400050" indent="0">
                        <a:spcBef>
                          <a:spcPts val="0"/>
                        </a:spcBef>
                        <a:spcAft>
                          <a:spcPts val="0"/>
                        </a:spcAft>
                      </a:pPr>
                      <a:r>
                        <a:rPr lang="en-US" altLang="ja-JP" sz="1400" b="0" kern="100">
                          <a:solidFill>
                            <a:srgbClr val="002557"/>
                          </a:solidFill>
                          <a:effectLst/>
                          <a:latin typeface="+mn-lt"/>
                          <a:ea typeface="+mn-ea"/>
                        </a:rPr>
                        <a:t>NE</a:t>
                      </a:r>
                      <a:endParaRPr lang="ja-JP" altLang="en-US" sz="1400" b="0" kern="100">
                        <a:solidFill>
                          <a:srgbClr val="002557"/>
                        </a:solidFill>
                        <a:effectLst/>
                        <a:latin typeface="+mn-lt"/>
                        <a:ea typeface="+mn-ea"/>
                      </a:endParaRPr>
                    </a:p>
                  </a:txBody>
                  <a:tcPr marR="0" marT="0" marB="0" anchor="ctr">
                    <a:lnL w="12700" cmpd="sng">
                      <a:noFill/>
                    </a:lnL>
                    <a:lnR w="12700" cmpd="sng">
                      <a:noFill/>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8.0</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cs typeface="Times New Roman" panose="02020603050405020304" pitchFamily="18" charset="0"/>
                        </a:rPr>
                        <a:t>3.8</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0.0</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3804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187325" algn="l" defTabSz="914400" rtl="0" eaLnBrk="1" fontAlgn="auto" latinLnBrk="0" hangingPunct="1">
                        <a:lnSpc>
                          <a:spcPct val="107000"/>
                        </a:lnSpc>
                        <a:spcBef>
                          <a:spcPts val="0"/>
                        </a:spcBef>
                        <a:spcAft>
                          <a:spcPts val="0"/>
                        </a:spcAft>
                        <a:buClrTx/>
                        <a:buSzTx/>
                        <a:buFontTx/>
                        <a:buNone/>
                        <a:tabLst/>
                        <a:defRPr/>
                      </a:pPr>
                      <a:r>
                        <a:rPr lang="en-US" sz="1400" b="0" kern="1200">
                          <a:solidFill>
                            <a:srgbClr val="002557"/>
                          </a:solidFill>
                          <a:effectLst/>
                          <a:latin typeface="+mn-lt"/>
                          <a:ea typeface="+mn-ea"/>
                          <a:cs typeface="+mn-cs"/>
                        </a:rPr>
                        <a:t>DOR, median (</a:t>
                      </a:r>
                      <a:r>
                        <a:rPr lang="en-US" sz="1400" b="0">
                          <a:solidFill>
                            <a:srgbClr val="002557"/>
                          </a:solidFill>
                          <a:effectLst/>
                          <a:latin typeface="+mn-lt"/>
                          <a:ea typeface="+mn-ea"/>
                          <a:cs typeface="Times New Roman" panose="02020603050405020304" pitchFamily="18" charset="0"/>
                        </a:rPr>
                        <a:t>95% CI</a:t>
                      </a:r>
                      <a:r>
                        <a:rPr lang="en-US" sz="1400" b="0" kern="1200" baseline="0">
                          <a:solidFill>
                            <a:srgbClr val="002557"/>
                          </a:solidFill>
                          <a:effectLst/>
                          <a:latin typeface="+mn-lt"/>
                          <a:ea typeface="+mn-ea"/>
                          <a:cs typeface="+mn-cs"/>
                        </a:rPr>
                        <a:t>), mo</a:t>
                      </a:r>
                      <a:endParaRPr lang="en-US" sz="1400" b="0" baseline="0">
                        <a:solidFill>
                          <a:srgbClr val="002557"/>
                        </a:solidFill>
                        <a:effectLst/>
                        <a:latin typeface="+mn-lt"/>
                        <a:ea typeface="+mn-ea"/>
                        <a:cs typeface="Times New Roman" panose="02020603050405020304" pitchFamily="18" charset="0"/>
                      </a:endParaRPr>
                    </a:p>
                  </a:txBody>
                  <a:tcPr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7.2 </a:t>
                      </a:r>
                      <a:br>
                        <a:rPr lang="en-US" sz="1400" b="0">
                          <a:solidFill>
                            <a:srgbClr val="002557"/>
                          </a:solidFill>
                          <a:effectLst/>
                          <a:latin typeface="+mn-lt"/>
                          <a:ea typeface="+mn-ea"/>
                          <a:cs typeface="Times New Roman" panose="02020603050405020304" pitchFamily="18" charset="0"/>
                        </a:rPr>
                      </a:br>
                      <a:r>
                        <a:rPr lang="en-US" sz="1400" b="0">
                          <a:solidFill>
                            <a:srgbClr val="002557"/>
                          </a:solidFill>
                          <a:effectLst/>
                          <a:latin typeface="+mn-lt"/>
                          <a:ea typeface="+mn-ea"/>
                          <a:cs typeface="Times New Roman" panose="02020603050405020304" pitchFamily="18" charset="0"/>
                        </a:rPr>
                        <a:t>(5.3-NE)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5.9 </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(3.0-8.4)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8.3 </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(2.8-26.4)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380477">
                <a:tc>
                  <a:txBody>
                    <a:bodyPr/>
                    <a:lstStyle/>
                    <a:p>
                      <a:pPr marL="0" marR="0" lvl="0" indent="-187325" algn="l" defTabSz="914400" rtl="0" eaLnBrk="1" fontAlgn="auto" latinLnBrk="0" hangingPunct="1">
                        <a:lnSpc>
                          <a:spcPct val="107000"/>
                        </a:lnSpc>
                        <a:spcBef>
                          <a:spcPts val="0"/>
                        </a:spcBef>
                        <a:spcAft>
                          <a:spcPts val="0"/>
                        </a:spcAft>
                        <a:buClrTx/>
                        <a:buSzTx/>
                        <a:buFontTx/>
                        <a:buNone/>
                        <a:tabLst/>
                        <a:defRPr/>
                      </a:pPr>
                      <a:r>
                        <a:rPr lang="en-US" sz="1400" b="0" baseline="0">
                          <a:solidFill>
                            <a:srgbClr val="002557"/>
                          </a:solidFill>
                          <a:effectLst/>
                          <a:latin typeface="+mn-lt"/>
                          <a:ea typeface="+mn-ea"/>
                          <a:cs typeface="Times New Roman" panose="02020603050405020304" pitchFamily="18" charset="0"/>
                        </a:rPr>
                        <a:t>PFS, median (95% CI), mo</a:t>
                      </a:r>
                    </a:p>
                  </a:txBody>
                  <a:tcPr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7.4</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(4.7-8.4)</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5.5</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(3.9-6.8)</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11.0 </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(4.4-16.4)</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6755238"/>
                  </a:ext>
                </a:extLst>
              </a:tr>
              <a:tr h="380477">
                <a:tc>
                  <a:txBody>
                    <a:bodyPr/>
                    <a:lstStyle/>
                    <a:p>
                      <a:pPr marL="344488" marR="0" lvl="0" indent="-187325" algn="l" defTabSz="914400" rtl="0" eaLnBrk="1" fontAlgn="auto" latinLnBrk="0" hangingPunct="1">
                        <a:lnSpc>
                          <a:spcPct val="107000"/>
                        </a:lnSpc>
                        <a:spcBef>
                          <a:spcPts val="0"/>
                        </a:spcBef>
                        <a:spcAft>
                          <a:spcPts val="0"/>
                        </a:spcAft>
                        <a:buClrTx/>
                        <a:buSzTx/>
                        <a:buFontTx/>
                        <a:buNone/>
                        <a:tabLst/>
                        <a:defRPr/>
                      </a:pPr>
                      <a:r>
                        <a:rPr lang="en-US" sz="1400" b="0" baseline="0">
                          <a:solidFill>
                            <a:srgbClr val="002557"/>
                          </a:solidFill>
                          <a:effectLst/>
                          <a:latin typeface="+mn-lt"/>
                          <a:ea typeface="+mn-ea"/>
                          <a:cs typeface="Times New Roman" panose="02020603050405020304" pitchFamily="18" charset="0"/>
                        </a:rPr>
                        <a:t>6-month PFS rate, % (95% CI)</a:t>
                      </a:r>
                    </a:p>
                  </a:txBody>
                  <a:tcPr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53.5</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(43.4-62.6)</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38.2</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(24.2-52.0)</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0" dirty="0">
                          <a:solidFill>
                            <a:srgbClr val="002557"/>
                          </a:solidFill>
                          <a:effectLst/>
                          <a:latin typeface="+mn-lt"/>
                          <a:ea typeface="+mn-ea"/>
                          <a:cs typeface="Times New Roman" panose="02020603050405020304" pitchFamily="18" charset="0"/>
                        </a:rPr>
                        <a:t>51.6</a:t>
                      </a:r>
                    </a:p>
                    <a:p>
                      <a:pPr marL="0" marR="0" algn="ctr">
                        <a:lnSpc>
                          <a:spcPct val="100000"/>
                        </a:lnSpc>
                        <a:spcBef>
                          <a:spcPts val="0"/>
                        </a:spcBef>
                        <a:spcAft>
                          <a:spcPts val="0"/>
                        </a:spcAft>
                      </a:pPr>
                      <a:r>
                        <a:rPr lang="en-US" sz="1400" b="0" dirty="0">
                          <a:solidFill>
                            <a:srgbClr val="002557"/>
                          </a:solidFill>
                          <a:effectLst/>
                          <a:latin typeface="+mn-lt"/>
                          <a:ea typeface="+mn-ea"/>
                          <a:cs typeface="Times New Roman" panose="02020603050405020304" pitchFamily="18" charset="0"/>
                        </a:rPr>
                        <a:t>(22.1-74.8)</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5460402"/>
                  </a:ext>
                </a:extLst>
              </a:tr>
              <a:tr h="380477">
                <a:tc>
                  <a:txBody>
                    <a:bodyPr/>
                    <a:lstStyle/>
                    <a:p>
                      <a:pPr marL="0" marR="0" lvl="0" indent="-187325" algn="l" defTabSz="914400" rtl="0" eaLnBrk="1" fontAlgn="auto" latinLnBrk="0" hangingPunct="1">
                        <a:lnSpc>
                          <a:spcPct val="107000"/>
                        </a:lnSpc>
                        <a:spcBef>
                          <a:spcPts val="0"/>
                        </a:spcBef>
                        <a:spcAft>
                          <a:spcPts val="0"/>
                        </a:spcAft>
                        <a:buClrTx/>
                        <a:buSzTx/>
                        <a:buFontTx/>
                        <a:buNone/>
                        <a:tabLst/>
                        <a:defRPr/>
                      </a:pPr>
                      <a:r>
                        <a:rPr lang="en-US" sz="1400" b="0" baseline="0">
                          <a:solidFill>
                            <a:srgbClr val="002557"/>
                          </a:solidFill>
                          <a:effectLst/>
                          <a:latin typeface="+mn-lt"/>
                          <a:ea typeface="+mn-ea"/>
                          <a:cs typeface="Times New Roman" panose="02020603050405020304" pitchFamily="18" charset="0"/>
                        </a:rPr>
                        <a:t>OS, median (95% CI), mo</a:t>
                      </a:r>
                    </a:p>
                  </a:txBody>
                  <a:tcPr marR="0" marT="0" marB="0" anchor="ctr">
                    <a:lnL w="12700" cmpd="sng">
                      <a:noFill/>
                    </a:lnL>
                    <a:lnR w="12700" cmpd="sng">
                      <a:noFill/>
                    </a:lnR>
                    <a:lnT w="12700" cmpd="sng">
                      <a:noFill/>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14.6</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(11.3-19.5)</a:t>
                      </a:r>
                    </a:p>
                  </a:txBody>
                  <a:tcPr marL="0" marR="0" marT="0" marB="0" anchor="ctr">
                    <a:lnL w="12700" cmpd="sng">
                      <a:noFill/>
                    </a:lnL>
                    <a:lnR w="12700" cmpd="sng">
                      <a:noFill/>
                    </a:lnR>
                    <a:lnT w="12700" cmpd="sng">
                      <a:noFill/>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14.6</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(11.2-17.2)</a:t>
                      </a:r>
                    </a:p>
                  </a:txBody>
                  <a:tcPr marL="0" marR="0" marT="0" marB="0" anchor="ctr">
                    <a:lnL w="12700" cmpd="sng">
                      <a:noFill/>
                    </a:lnL>
                    <a:lnR w="12700" cmpd="sng">
                      <a:noFill/>
                    </a:lnR>
                    <a:lnT w="12700" cmpd="sng">
                      <a:noFill/>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dirty="0">
                          <a:solidFill>
                            <a:srgbClr val="002557"/>
                          </a:solidFill>
                          <a:effectLst/>
                          <a:latin typeface="+mn-lt"/>
                          <a:ea typeface="+mn-ea"/>
                          <a:cs typeface="Times New Roman" panose="02020603050405020304" pitchFamily="18" charset="0"/>
                        </a:rPr>
                        <a:t>19.5</a:t>
                      </a:r>
                    </a:p>
                    <a:p>
                      <a:pPr marL="0" marR="0" algn="ctr">
                        <a:lnSpc>
                          <a:spcPct val="100000"/>
                        </a:lnSpc>
                        <a:spcBef>
                          <a:spcPts val="0"/>
                        </a:spcBef>
                        <a:spcAft>
                          <a:spcPts val="0"/>
                        </a:spcAft>
                      </a:pPr>
                      <a:r>
                        <a:rPr lang="en-US" sz="1400" b="0" dirty="0">
                          <a:solidFill>
                            <a:srgbClr val="002557"/>
                          </a:solidFill>
                          <a:effectLst/>
                          <a:latin typeface="+mn-lt"/>
                          <a:ea typeface="+mn-ea"/>
                          <a:cs typeface="Times New Roman" panose="02020603050405020304" pitchFamily="18" charset="0"/>
                        </a:rPr>
                        <a:t>(12.2-NE)</a:t>
                      </a:r>
                    </a:p>
                  </a:txBody>
                  <a:tcPr marL="0" marR="0" marT="0" marB="0" anchor="ctr">
                    <a:lnL w="12700" cmpd="sng">
                      <a:noFill/>
                    </a:lnL>
                    <a:lnR w="12700" cmpd="sng">
                      <a:noFill/>
                    </a:lnR>
                    <a:lnT w="12700" cmpd="sng">
                      <a:noFill/>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3882246"/>
                  </a:ext>
                </a:extLst>
              </a:tr>
            </a:tbl>
          </a:graphicData>
        </a:graphic>
      </p:graphicFrame>
      <p:sp>
        <p:nvSpPr>
          <p:cNvPr id="11" name="Rectangle: Rounded Corners 10">
            <a:extLst>
              <a:ext uri="{FF2B5EF4-FFF2-40B4-BE49-F238E27FC236}">
                <a16:creationId xmlns:a16="http://schemas.microsoft.com/office/drawing/2014/main" id="{9618E032-863A-3F4D-506B-1F6C6EAC5A3F}"/>
              </a:ext>
            </a:extLst>
          </p:cNvPr>
          <p:cNvSpPr/>
          <p:nvPr/>
        </p:nvSpPr>
        <p:spPr>
          <a:xfrm>
            <a:off x="1939330" y="4748340"/>
            <a:ext cx="8749386" cy="646977"/>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mn-cs"/>
              </a:rPr>
              <a:t>HER3-DXd demonstrated antitumor activity across BC subtypes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mn-cs"/>
              </a:rPr>
              <a:t>Antitumor activity was also demonstrated across the range of HER3 expression</a:t>
            </a:r>
          </a:p>
        </p:txBody>
      </p:sp>
      <p:sp>
        <p:nvSpPr>
          <p:cNvPr id="9" name="Rectangle 8">
            <a:extLst>
              <a:ext uri="{FF2B5EF4-FFF2-40B4-BE49-F238E27FC236}">
                <a16:creationId xmlns:a16="http://schemas.microsoft.com/office/drawing/2014/main" id="{D7998784-AFB6-0142-B4AF-90AFF50790A7}"/>
              </a:ext>
            </a:extLst>
          </p:cNvPr>
          <p:cNvSpPr/>
          <p:nvPr/>
        </p:nvSpPr>
        <p:spPr>
          <a:xfrm>
            <a:off x="569894" y="1550126"/>
            <a:ext cx="10641932" cy="408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4133ABC-5A8A-634A-B644-361DB34599CF}"/>
              </a:ext>
            </a:extLst>
          </p:cNvPr>
          <p:cNvSpPr/>
          <p:nvPr/>
        </p:nvSpPr>
        <p:spPr>
          <a:xfrm>
            <a:off x="569894" y="3459191"/>
            <a:ext cx="10641932" cy="408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0ECD64D2-8B17-4441-9994-7357C980F4B4}"/>
              </a:ext>
            </a:extLst>
          </p:cNvPr>
          <p:cNvSpPr/>
          <p:nvPr/>
        </p:nvSpPr>
        <p:spPr>
          <a:xfrm>
            <a:off x="569894" y="3020916"/>
            <a:ext cx="10641932" cy="408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D71E2F50-E259-3A35-AEBD-EAA3B2B793C8}"/>
              </a:ext>
            </a:extLst>
          </p:cNvPr>
          <p:cNvSpPr txBox="1"/>
          <p:nvPr/>
        </p:nvSpPr>
        <p:spPr>
          <a:xfrm>
            <a:off x="3000375" y="6589078"/>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Krop IE et al </a:t>
            </a:r>
            <a:r>
              <a:rPr kumimoji="0" lang="it-IT"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Clin Oncol 2023;41(36):5550-60.</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
        <p:nvSpPr>
          <p:cNvPr id="12" name="TextBox 11">
            <a:extLst>
              <a:ext uri="{FF2B5EF4-FFF2-40B4-BE49-F238E27FC236}">
                <a16:creationId xmlns:a16="http://schemas.microsoft.com/office/drawing/2014/main" id="{AF77FA8B-C078-0DD5-2322-50F2B6C0B5F9}"/>
              </a:ext>
            </a:extLst>
          </p:cNvPr>
          <p:cNvSpPr txBox="1"/>
          <p:nvPr/>
        </p:nvSpPr>
        <p:spPr>
          <a:xfrm>
            <a:off x="470200" y="5490747"/>
            <a:ext cx="11050607" cy="780727"/>
          </a:xfrm>
          <a:prstGeom prst="rect">
            <a:avLst/>
          </a:prstGeom>
          <a:noFill/>
        </p:spPr>
        <p:txBody>
          <a:bodyPr wrap="square" rtlCol="0">
            <a:spAutoFit/>
          </a:bodyPr>
          <a:lstStyle/>
          <a:p>
            <a:pPr marL="0" marR="0" lvl="0" indent="0" algn="l" defTabSz="914400" rtl="0" eaLnBrk="1" fontAlgn="auto" latinLnBrk="0" hangingPunct="1">
              <a:lnSpc>
                <a:spcPct val="110000"/>
              </a:lnSpc>
              <a:spcBef>
                <a:spcPts val="8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As a similar safety profile was seen with 4.8 mg/kg and 6.4 mg/kg </a:t>
            </a:r>
          </a:p>
          <a:p>
            <a:pPr marL="0" marR="0" lvl="0" indent="0" algn="l" defTabSz="914400" rtl="0" eaLnBrk="1" fontAlgn="auto" latinLnBrk="0" hangingPunct="1">
              <a:lnSpc>
                <a:spcPct val="110000"/>
              </a:lnSpc>
              <a:spcBef>
                <a:spcPts val="8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5.6 mg/kg dose is being evaluated in BC in many ongoing trials</a:t>
            </a:r>
          </a:p>
        </p:txBody>
      </p:sp>
      <p:sp>
        <p:nvSpPr>
          <p:cNvPr id="4" name="Rectangle 3">
            <a:extLst>
              <a:ext uri="{FF2B5EF4-FFF2-40B4-BE49-F238E27FC236}">
                <a16:creationId xmlns:a16="http://schemas.microsoft.com/office/drawing/2014/main" id="{13239660-9836-DBCD-785A-313FACE8BCF7}"/>
              </a:ext>
            </a:extLst>
          </p:cNvPr>
          <p:cNvSpPr/>
          <p:nvPr/>
        </p:nvSpPr>
        <p:spPr>
          <a:xfrm>
            <a:off x="7687736" y="6402661"/>
            <a:ext cx="2477542" cy="342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99D91E3B-F4B4-2833-621B-F0E20E784308}"/>
              </a:ext>
            </a:extLst>
          </p:cNvPr>
          <p:cNvSpPr txBox="1"/>
          <p:nvPr/>
        </p:nvSpPr>
        <p:spPr>
          <a:xfrm>
            <a:off x="4367808" y="6205321"/>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34319896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90793"/>
            <a:ext cx="11743036" cy="878472"/>
          </a:xfrm>
        </p:spPr>
        <p:txBody>
          <a:bodyPr>
            <a:normAutofit fontScale="90000"/>
          </a:bodyPr>
          <a:lstStyle/>
          <a:p>
            <a:r>
              <a:rPr lang="en-US" sz="3600" b="1" dirty="0">
                <a:solidFill>
                  <a:srgbClr val="002060"/>
                </a:solidFill>
              </a:rPr>
              <a:t>First-in-human/phase I trial of HS-20089, a B7-H4 ADC, in patients with advanced solid tumors. </a:t>
            </a: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6" name="TextBox 5">
            <a:extLst>
              <a:ext uri="{FF2B5EF4-FFF2-40B4-BE49-F238E27FC236}">
                <a16:creationId xmlns:a16="http://schemas.microsoft.com/office/drawing/2014/main" id="{2454BB36-181D-DAB7-0EDF-B9E8E05E75B3}"/>
              </a:ext>
            </a:extLst>
          </p:cNvPr>
          <p:cNvSpPr txBox="1"/>
          <p:nvPr/>
        </p:nvSpPr>
        <p:spPr>
          <a:xfrm>
            <a:off x="222423" y="6414300"/>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Zhang J et al. ESMO 2023;Abstract 381O. </a:t>
            </a:r>
          </a:p>
        </p:txBody>
      </p:sp>
      <p:pic>
        <p:nvPicPr>
          <p:cNvPr id="5" name="Picture 4">
            <a:extLst>
              <a:ext uri="{FF2B5EF4-FFF2-40B4-BE49-F238E27FC236}">
                <a16:creationId xmlns:a16="http://schemas.microsoft.com/office/drawing/2014/main" id="{3F1844B2-8023-B79E-9357-37797C75ACB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5728" b="12037"/>
          <a:stretch/>
        </p:blipFill>
        <p:spPr>
          <a:xfrm>
            <a:off x="1" y="1343025"/>
            <a:ext cx="5372100" cy="2162176"/>
          </a:xfrm>
          <a:prstGeom prst="rect">
            <a:avLst/>
          </a:prstGeom>
        </p:spPr>
      </p:pic>
      <p:sp>
        <p:nvSpPr>
          <p:cNvPr id="7" name="TextBox 6">
            <a:extLst>
              <a:ext uri="{FF2B5EF4-FFF2-40B4-BE49-F238E27FC236}">
                <a16:creationId xmlns:a16="http://schemas.microsoft.com/office/drawing/2014/main" id="{9E98A2E8-216A-BE44-ECFC-E2DD864E641F}"/>
              </a:ext>
            </a:extLst>
          </p:cNvPr>
          <p:cNvSpPr txBox="1"/>
          <p:nvPr/>
        </p:nvSpPr>
        <p:spPr>
          <a:xfrm>
            <a:off x="69871" y="3573791"/>
            <a:ext cx="5113099"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B7 homolog 4 protein (B7-H4), a transmembrane glycoprotein in the B7 superfamily, is highly expressed in various types of solid tumors with low expression in normal tissues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HS-20089 is a novel B7-H4 targeted ADC</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Target; B7-H4, Toxin: topoisomerase I inhibitor  (DAR:6)</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protease-cleavable linker</a:t>
            </a:r>
          </a:p>
        </p:txBody>
      </p:sp>
      <p:pic>
        <p:nvPicPr>
          <p:cNvPr id="9" name="Picture 8">
            <a:extLst>
              <a:ext uri="{FF2B5EF4-FFF2-40B4-BE49-F238E27FC236}">
                <a16:creationId xmlns:a16="http://schemas.microsoft.com/office/drawing/2014/main" id="{C55A3B22-0C6B-49FC-2811-9087CBE943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640626" y="1069264"/>
            <a:ext cx="6178375" cy="3143250"/>
          </a:xfrm>
          <a:prstGeom prst="rect">
            <a:avLst/>
          </a:prstGeom>
        </p:spPr>
      </p:pic>
      <p:sp>
        <p:nvSpPr>
          <p:cNvPr id="10" name="TextBox 9">
            <a:extLst>
              <a:ext uri="{FF2B5EF4-FFF2-40B4-BE49-F238E27FC236}">
                <a16:creationId xmlns:a16="http://schemas.microsoft.com/office/drawing/2014/main" id="{62943C4E-BE46-5E65-C468-C558F7C27AD9}"/>
              </a:ext>
            </a:extLst>
          </p:cNvPr>
          <p:cNvSpPr txBox="1"/>
          <p:nvPr/>
        </p:nvSpPr>
        <p:spPr>
          <a:xfrm>
            <a:off x="5335522" y="4212166"/>
            <a:ext cx="6629937"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N=52 patients treated at 6 dose levels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Mean of 3.7 prior therapy lines: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N=48 with breast cancer (n=32 TNBC)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MTD: 5.8 mg/kg.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Most common Gr 3 TRAEs were hematological toxicity. Grade 1-2 N/V and LFT increase noted in &gt;20% of patients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There was no adverse event leading to death. No interstitial pneumonia or infusion reactions reported.</a:t>
            </a:r>
          </a:p>
        </p:txBody>
      </p:sp>
      <p:sp>
        <p:nvSpPr>
          <p:cNvPr id="4" name="TextBox 3">
            <a:extLst>
              <a:ext uri="{FF2B5EF4-FFF2-40B4-BE49-F238E27FC236}">
                <a16:creationId xmlns:a16="http://schemas.microsoft.com/office/drawing/2014/main" id="{679AA185-E1FA-9857-4302-67BD67CA7BEA}"/>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2078434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2DB7-E12B-6193-4B90-8E7A8A47577F}"/>
              </a:ext>
            </a:extLst>
          </p:cNvPr>
          <p:cNvSpPr>
            <a:spLocks noGrp="1"/>
          </p:cNvSpPr>
          <p:nvPr>
            <p:ph type="title"/>
          </p:nvPr>
        </p:nvSpPr>
        <p:spPr>
          <a:xfrm>
            <a:off x="142874" y="146051"/>
            <a:ext cx="11929790" cy="615950"/>
          </a:xfrm>
        </p:spPr>
        <p:txBody>
          <a:bodyPr>
            <a:noAutofit/>
          </a:bodyPr>
          <a:lstStyle/>
          <a:p>
            <a:r>
              <a:rPr lang="en-US" sz="3200" b="1" dirty="0">
                <a:solidFill>
                  <a:srgbClr val="002060"/>
                </a:solidFill>
              </a:rPr>
              <a:t>B7-H4 ADC, in patients with advanced solid tumors: Efficacy in TNBC</a:t>
            </a:r>
            <a:endParaRPr lang="en-US" sz="3200" dirty="0"/>
          </a:p>
        </p:txBody>
      </p:sp>
      <p:pic>
        <p:nvPicPr>
          <p:cNvPr id="5" name="Picture 4">
            <a:extLst>
              <a:ext uri="{FF2B5EF4-FFF2-40B4-BE49-F238E27FC236}">
                <a16:creationId xmlns:a16="http://schemas.microsoft.com/office/drawing/2014/main" id="{3CAA3FED-1AEC-790A-E575-4404153907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0569" y="762001"/>
            <a:ext cx="10291764" cy="4030335"/>
          </a:xfrm>
          <a:prstGeom prst="rect">
            <a:avLst/>
          </a:prstGeom>
        </p:spPr>
      </p:pic>
      <p:sp>
        <p:nvSpPr>
          <p:cNvPr id="6" name="TextBox 5">
            <a:extLst>
              <a:ext uri="{FF2B5EF4-FFF2-40B4-BE49-F238E27FC236}">
                <a16:creationId xmlns:a16="http://schemas.microsoft.com/office/drawing/2014/main" id="{36588647-27A4-1680-3FDB-855DF85EDC65}"/>
              </a:ext>
            </a:extLst>
          </p:cNvPr>
          <p:cNvSpPr txBox="1"/>
          <p:nvPr/>
        </p:nvSpPr>
        <p:spPr>
          <a:xfrm>
            <a:off x="560484" y="4623070"/>
            <a:ext cx="1043193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potential target therapeutic doses of 4.8 and 5.8 mg/kg, the ORRs were 33.3% and 27.3%, respectively.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ORR in patients treated with prior IO (n=7): 42%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ORR in patients treated with prior ADC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PFS and median duration of response not reported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Expansion is ongoing </a:t>
            </a:r>
          </a:p>
        </p:txBody>
      </p:sp>
      <p:sp>
        <p:nvSpPr>
          <p:cNvPr id="7" name="TextBox 6">
            <a:extLst>
              <a:ext uri="{FF2B5EF4-FFF2-40B4-BE49-F238E27FC236}">
                <a16:creationId xmlns:a16="http://schemas.microsoft.com/office/drawing/2014/main" id="{F97BF4E2-24CE-67B0-E025-363AAA2CC0FA}"/>
              </a:ext>
            </a:extLst>
          </p:cNvPr>
          <p:cNvSpPr txBox="1"/>
          <p:nvPr/>
        </p:nvSpPr>
        <p:spPr>
          <a:xfrm>
            <a:off x="222423" y="6414300"/>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Zhang J et al. ESMO 2023;Abstract 381O. </a:t>
            </a:r>
          </a:p>
        </p:txBody>
      </p:sp>
      <p:sp>
        <p:nvSpPr>
          <p:cNvPr id="3" name="TextBox 2">
            <a:extLst>
              <a:ext uri="{FF2B5EF4-FFF2-40B4-BE49-F238E27FC236}">
                <a16:creationId xmlns:a16="http://schemas.microsoft.com/office/drawing/2014/main" id="{2AFDF3C4-BC1A-BCC5-2A6E-F18BEB883E54}"/>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3169837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EC66-C090-1691-3A0F-E783DFF183F6}"/>
              </a:ext>
            </a:extLst>
          </p:cNvPr>
          <p:cNvSpPr>
            <a:spLocks noGrp="1"/>
          </p:cNvSpPr>
          <p:nvPr>
            <p:ph type="title"/>
          </p:nvPr>
        </p:nvSpPr>
        <p:spPr>
          <a:xfrm>
            <a:off x="409575" y="82549"/>
            <a:ext cx="10515600" cy="854075"/>
          </a:xfrm>
        </p:spPr>
        <p:txBody>
          <a:bodyPr/>
          <a:lstStyle/>
          <a:p>
            <a:r>
              <a:rPr lang="en-US" sz="4000" b="1" dirty="0">
                <a:solidFill>
                  <a:srgbClr val="002060"/>
                </a:solidFill>
              </a:rPr>
              <a:t>ADCs in TNBC: present and future  </a:t>
            </a:r>
          </a:p>
        </p:txBody>
      </p:sp>
      <p:sp>
        <p:nvSpPr>
          <p:cNvPr id="3" name="Content Placeholder 2">
            <a:extLst>
              <a:ext uri="{FF2B5EF4-FFF2-40B4-BE49-F238E27FC236}">
                <a16:creationId xmlns:a16="http://schemas.microsoft.com/office/drawing/2014/main" id="{D01FCD5F-36FC-D62F-0DB3-522DD2252D80}"/>
              </a:ext>
            </a:extLst>
          </p:cNvPr>
          <p:cNvSpPr>
            <a:spLocks noGrp="1"/>
          </p:cNvSpPr>
          <p:nvPr>
            <p:ph idx="1"/>
          </p:nvPr>
        </p:nvSpPr>
        <p:spPr>
          <a:xfrm>
            <a:off x="152400" y="993774"/>
            <a:ext cx="5943600" cy="4870451"/>
          </a:xfrm>
        </p:spPr>
        <p:txBody>
          <a:bodyPr>
            <a:normAutofit/>
          </a:bodyPr>
          <a:lstStyle/>
          <a:p>
            <a:r>
              <a:rPr lang="en-US" sz="2400" dirty="0"/>
              <a:t>TROP-2 ADCs with Topo-1 payload: SG approved regardless of HER2 low/zero (</a:t>
            </a:r>
            <a:r>
              <a:rPr lang="en-US" sz="2400" u="sng" dirty="0"/>
              <a:t>&gt;</a:t>
            </a:r>
            <a:r>
              <a:rPr lang="en-US" sz="2400" dirty="0"/>
              <a:t>1 Line)</a:t>
            </a:r>
            <a:endParaRPr lang="en-US" sz="2400" u="sng" dirty="0"/>
          </a:p>
          <a:p>
            <a:pPr lvl="1"/>
            <a:r>
              <a:rPr lang="en-US" dirty="0"/>
              <a:t>Dato-</a:t>
            </a:r>
            <a:r>
              <a:rPr lang="en-US" dirty="0" err="1"/>
              <a:t>DXd</a:t>
            </a:r>
            <a:r>
              <a:rPr lang="en-US" dirty="0"/>
              <a:t>, SKB264 (MK-2870)</a:t>
            </a:r>
          </a:p>
          <a:p>
            <a:r>
              <a:rPr lang="en-US" sz="2400" dirty="0"/>
              <a:t>HER2 ADC: T-</a:t>
            </a:r>
            <a:r>
              <a:rPr lang="en-US" sz="2400" dirty="0" err="1"/>
              <a:t>DXd</a:t>
            </a:r>
            <a:r>
              <a:rPr lang="en-US" sz="2400" dirty="0"/>
              <a:t> (Topo-1 payload) Approved for HER2 low </a:t>
            </a:r>
            <a:r>
              <a:rPr lang="en-US" sz="2400" dirty="0" err="1"/>
              <a:t>mTNBC</a:t>
            </a:r>
            <a:r>
              <a:rPr lang="en-US" sz="2400" dirty="0"/>
              <a:t> (</a:t>
            </a:r>
            <a:r>
              <a:rPr lang="en-US" sz="2400" u="sng" dirty="0"/>
              <a:t>&gt;</a:t>
            </a:r>
            <a:r>
              <a:rPr lang="en-US" sz="2400" dirty="0"/>
              <a:t> 1L)</a:t>
            </a:r>
          </a:p>
          <a:p>
            <a:r>
              <a:rPr lang="en-US" sz="2400" dirty="0"/>
              <a:t>HER3 ADC: HER3-DXd (Topo 1 payload): In trials </a:t>
            </a:r>
          </a:p>
          <a:p>
            <a:r>
              <a:rPr lang="en-US" sz="2400" dirty="0"/>
              <a:t>B7-H4 ADC:</a:t>
            </a:r>
            <a:r>
              <a:rPr lang="en-US" sz="2400" b="0" i="0" u="none" strike="noStrike" baseline="0" dirty="0">
                <a:solidFill>
                  <a:srgbClr val="000000"/>
                </a:solidFill>
              </a:rPr>
              <a:t> HS-20089</a:t>
            </a:r>
            <a:r>
              <a:rPr lang="en-US" sz="2400" dirty="0"/>
              <a:t> (Topo 1 payload): In trials </a:t>
            </a:r>
          </a:p>
          <a:p>
            <a:r>
              <a:rPr lang="en-US" sz="2400" dirty="0"/>
              <a:t>Bispecific antibodies: In trials </a:t>
            </a:r>
          </a:p>
        </p:txBody>
      </p:sp>
      <p:sp>
        <p:nvSpPr>
          <p:cNvPr id="4" name="Content Placeholder 2">
            <a:extLst>
              <a:ext uri="{FF2B5EF4-FFF2-40B4-BE49-F238E27FC236}">
                <a16:creationId xmlns:a16="http://schemas.microsoft.com/office/drawing/2014/main" id="{0D84CED5-1773-DB0A-9EF4-79680977C65B}"/>
              </a:ext>
            </a:extLst>
          </p:cNvPr>
          <p:cNvSpPr txBox="1">
            <a:spLocks/>
          </p:cNvSpPr>
          <p:nvPr/>
        </p:nvSpPr>
        <p:spPr>
          <a:xfrm>
            <a:off x="6124574" y="828672"/>
            <a:ext cx="5819776" cy="5416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ADC with non-Topo 1 payload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Very little is known about mechanisms of resistance: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Target, ? Payload, ? Both ? others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ADC after ADC efficacy: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Optimal sequence for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mTNBC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Should level of target expression guide decisions?  current methods of target level expression (IHC based) are not optimal to guide selection of therapy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 quantitative assays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Will be an important question to answer if ADCs move in curative setting (Residual disease and Neoadjuvant trials are ongoing) </a:t>
            </a:r>
          </a:p>
        </p:txBody>
      </p:sp>
      <p:pic>
        <p:nvPicPr>
          <p:cNvPr id="5" name="Picture 4">
            <a:extLst>
              <a:ext uri="{FF2B5EF4-FFF2-40B4-BE49-F238E27FC236}">
                <a16:creationId xmlns:a16="http://schemas.microsoft.com/office/drawing/2014/main" id="{57179074-A46A-30F0-A025-480A8DAFB65D}"/>
              </a:ext>
            </a:extLst>
          </p:cNvPr>
          <p:cNvPicPr>
            <a:picLocks noChangeAspect="1"/>
          </p:cNvPicPr>
          <p:nvPr/>
        </p:nvPicPr>
        <p:blipFill>
          <a:blip r:embed="rId2"/>
          <a:stretch>
            <a:fillRect/>
          </a:stretch>
        </p:blipFill>
        <p:spPr>
          <a:xfrm>
            <a:off x="4157662" y="4957762"/>
            <a:ext cx="2619375" cy="1743075"/>
          </a:xfrm>
          <a:prstGeom prst="rect">
            <a:avLst/>
          </a:prstGeom>
        </p:spPr>
      </p:pic>
      <p:sp>
        <p:nvSpPr>
          <p:cNvPr id="6" name="TextBox 5">
            <a:extLst>
              <a:ext uri="{FF2B5EF4-FFF2-40B4-BE49-F238E27FC236}">
                <a16:creationId xmlns:a16="http://schemas.microsoft.com/office/drawing/2014/main" id="{D19EB662-02FF-D315-D00A-5431D0F8B649}"/>
              </a:ext>
            </a:extLst>
          </p:cNvPr>
          <p:cNvSpPr txBox="1"/>
          <p:nvPr/>
        </p:nvSpPr>
        <p:spPr>
          <a:xfrm>
            <a:off x="8904312" y="6434707"/>
            <a:ext cx="2808312" cy="323165"/>
          </a:xfrm>
          <a:prstGeom prst="rect">
            <a:avLst/>
          </a:prstGeom>
          <a:noFill/>
        </p:spPr>
        <p:txBody>
          <a:bodyPr wrap="square">
            <a:spAutoFit/>
          </a:bodyPr>
          <a:lstStyle/>
          <a:p>
            <a:pPr algn="ctr" defTabSz="914400" eaLnBrk="0" hangingPunct="0">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Courtesy of Priyanka Sharma, MD</a:t>
            </a:r>
          </a:p>
        </p:txBody>
      </p:sp>
    </p:spTree>
    <p:extLst>
      <p:ext uri="{BB962C8B-B14F-4D97-AF65-F5344CB8AC3E}">
        <p14:creationId xmlns:p14="http://schemas.microsoft.com/office/powerpoint/2010/main" val="19863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732814" cy="4739759"/>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Ian E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PhD (continued)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Hurvitz</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 et al. A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pooled analysis of 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(pts) with HER2-positive (HER2+)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brain metastases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(BMs)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 (DB) -01, -02, and -03</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2023;Abstract 377O.</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Pérez-García JM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central nervous system involvement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HER2-positive breast cancer: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DEBBRAH trial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Neuro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2023;25(1):157-66.</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Lin NU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Tucatinib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vs placebo, both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combination with trastuzumab and capecitabine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previously treated ERBB2 (HER2)-positive metastatic breast cancer in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brain metastases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exploratory analysis of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HER2CLIMB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randomized clinical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JAMA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2023;9(2):197-205.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Hurvitz</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HER2CLIMB-02</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Randomized, double-blind phase 3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tucatinib and trastuzumab emtansine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previously treated HER2-positive metastatic breast cancer. SABCS 2023;Abstract GS01-10.</a:t>
            </a:r>
          </a:p>
        </p:txBody>
      </p:sp>
    </p:spTree>
    <p:custDataLst>
      <p:tags r:id="rId1"/>
    </p:custDataLst>
    <p:extLst>
      <p:ext uri="{BB962C8B-B14F-4D97-AF65-F5344CB8AC3E}">
        <p14:creationId xmlns:p14="http://schemas.microsoft.com/office/powerpoint/2010/main" val="697878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Main Master">
  <a:themeElements>
    <a:clrScheme name="Custom 1">
      <a:dk1>
        <a:srgbClr val="000000"/>
      </a:dk1>
      <a:lt1>
        <a:srgbClr val="FFFFFF"/>
      </a:lt1>
      <a:dk2>
        <a:srgbClr val="000000"/>
      </a:dk2>
      <a:lt2>
        <a:srgbClr val="D6E8F7"/>
      </a:lt2>
      <a:accent1>
        <a:srgbClr val="008852"/>
      </a:accent1>
      <a:accent2>
        <a:srgbClr val="67277F"/>
      </a:accent2>
      <a:accent3>
        <a:srgbClr val="2597CB"/>
      </a:accent3>
      <a:accent4>
        <a:srgbClr val="DFD905"/>
      </a:accent4>
      <a:accent5>
        <a:srgbClr val="57A400"/>
      </a:accent5>
      <a:accent6>
        <a:srgbClr val="E89024"/>
      </a:accent6>
      <a:hlink>
        <a:srgbClr val="00823D"/>
      </a:hlink>
      <a:folHlink>
        <a:srgbClr val="00885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200" dirty="0" err="1" smtClean="0">
            <a:latin typeface="Arial" panose="020B0604020202020204" pitchFamily="34" charset="0"/>
          </a:defRPr>
        </a:defPPr>
      </a:lstStyle>
    </a:txDef>
  </a:objectDefaults>
  <a:extraClrSchemeLst/>
  <a:extLst>
    <a:ext uri="{05A4C25C-085E-4340-85A3-A5531E510DB2}">
      <thm15:themeFamily xmlns:thm15="http://schemas.microsoft.com/office/thememl/2012/main" name="Template_Scientific_16x9_No-Footer_No-Logo.potx" id="{6451B7F2-D0D4-44D1-8BD5-14478CF26AD2}" vid="{8F881A4F-F8EF-4BAF-9F3C-94E79ECD43D7}"/>
    </a:ext>
  </a:extLst>
</a:theme>
</file>

<file path=ppt/theme/theme16.xml><?xml version="1.0" encoding="utf-8"?>
<a:theme xmlns:a="http://schemas.openxmlformats.org/drawingml/2006/main" name="8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022_GSMP_Theme">
  <a:themeElements>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V2022A-GSMP_Slide_Template_Merck Oncology.potx" id="{DB9E758F-263C-4C86-A239-99738C48D047}" vid="{9BDB032F-6696-4C9D-A1FD-F90C2FBDDE8B}"/>
    </a:ext>
  </a:ext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FCI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CI theme" id="{9160758A-3C81-174A-8DC1-E381390C8DC9}" vid="{A2CDC99F-2B79-7940-A4BC-F63D9D2AE09D}"/>
    </a:ext>
  </a:extLst>
</a:theme>
</file>

<file path=ppt/theme/theme5.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75E1C930-CD09-44BE-B5CA-61EE8B8DC798}"/>
    </a:ext>
  </a:extLst>
</a:theme>
</file>

<file path=ppt/theme/theme6.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946A2F68-3792-44A1-98AF-A3CD3436C9B6}"/>
    </a:ext>
  </a:extLst>
</a:theme>
</file>

<file path=ppt/theme/theme7.xml><?xml version="1.0" encoding="utf-8"?>
<a:theme xmlns:a="http://schemas.openxmlformats.org/drawingml/2006/main" name="4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0FF8EF-085E-4A17-8EC3-D0B42FA68F63}"/>
</file>

<file path=customXml/itemProps2.xml><?xml version="1.0" encoding="utf-8"?>
<ds:datastoreItem xmlns:ds="http://schemas.openxmlformats.org/officeDocument/2006/customXml" ds:itemID="{7105E427-7456-46FA-890E-B4BA728CCA6B}"/>
</file>

<file path=docProps/app.xml><?xml version="1.0" encoding="utf-8"?>
<Properties xmlns="http://schemas.openxmlformats.org/officeDocument/2006/extended-properties" xmlns:vt="http://schemas.openxmlformats.org/officeDocument/2006/docPropsVTypes">
  <Template/>
  <TotalTime>5564</TotalTime>
  <Words>10589</Words>
  <Application>Microsoft Macintosh PowerPoint</Application>
  <PresentationFormat>Widescreen</PresentationFormat>
  <Paragraphs>1270</Paragraphs>
  <Slides>83</Slides>
  <Notes>49</Notes>
  <HiddenSlides>0</HiddenSlides>
  <MMClips>0</MMClips>
  <ScaleCrop>false</ScaleCrop>
  <HeadingPairs>
    <vt:vector size="8" baseType="variant">
      <vt:variant>
        <vt:lpstr>Fonts Used</vt:lpstr>
      </vt:variant>
      <vt:variant>
        <vt:i4>25</vt:i4>
      </vt:variant>
      <vt:variant>
        <vt:lpstr>Theme</vt:lpstr>
      </vt:variant>
      <vt:variant>
        <vt:i4>23</vt:i4>
      </vt:variant>
      <vt:variant>
        <vt:lpstr>Embedded OLE Servers</vt:lpstr>
      </vt:variant>
      <vt:variant>
        <vt:i4>1</vt:i4>
      </vt:variant>
      <vt:variant>
        <vt:lpstr>Slide Titles</vt:lpstr>
      </vt:variant>
      <vt:variant>
        <vt:i4>83</vt:i4>
      </vt:variant>
    </vt:vector>
  </HeadingPairs>
  <TitlesOfParts>
    <vt:vector size="132" baseType="lpstr">
      <vt:lpstr>AdvPS497E2</vt:lpstr>
      <vt:lpstr>Arial</vt:lpstr>
      <vt:lpstr>Arial Black</vt:lpstr>
      <vt:lpstr>Arial Narrow</vt:lpstr>
      <vt:lpstr>Arial-BoldMT</vt:lpstr>
      <vt:lpstr>ArialMT</vt:lpstr>
      <vt:lpstr>Calibri</vt:lpstr>
      <vt:lpstr>Calibri Light</vt:lpstr>
      <vt:lpstr>Courier New</vt:lpstr>
      <vt:lpstr>Franklin Gothic Book</vt:lpstr>
      <vt:lpstr>Franklin Gothic Medium</vt:lpstr>
      <vt:lpstr>Georgia</vt:lpstr>
      <vt:lpstr>Helvetica</vt:lpstr>
      <vt:lpstr>Helvetica Neue</vt:lpstr>
      <vt:lpstr>HelveticaNeueLTStd-Bd</vt:lpstr>
      <vt:lpstr>Imago</vt:lpstr>
      <vt:lpstr>Monaco</vt:lpstr>
      <vt:lpstr>Montserrat SemiBold</vt:lpstr>
      <vt:lpstr>Noto Sans Symbols</vt:lpstr>
      <vt:lpstr>Roche Sans Light Light</vt:lpstr>
      <vt:lpstr>Roche Sans Medium Medium</vt:lpstr>
      <vt:lpstr>Symbol</vt:lpstr>
      <vt:lpstr>System Font Regular</vt:lpstr>
      <vt:lpstr>Times New Roman</vt:lpstr>
      <vt:lpstr>Wingdings</vt:lpstr>
      <vt:lpstr>1_Default Design</vt:lpstr>
      <vt:lpstr>5_Default Design</vt:lpstr>
      <vt:lpstr>MLC2015_PPT_Slides</vt:lpstr>
      <vt:lpstr>DFCI theme</vt:lpstr>
      <vt:lpstr>AZ Divider Slide Options - Colours</vt:lpstr>
      <vt:lpstr>AZ General Master Slide Options</vt:lpstr>
      <vt:lpstr>4_Office Theme</vt:lpstr>
      <vt:lpstr>7_Office Theme</vt:lpstr>
      <vt:lpstr>6_FIDE 16:9 template</vt:lpstr>
      <vt:lpstr>7_Default Design</vt:lpstr>
      <vt:lpstr>2_Office Theme</vt:lpstr>
      <vt:lpstr>8_Default Design</vt:lpstr>
      <vt:lpstr>3_Office Theme</vt:lpstr>
      <vt:lpstr>6_Office Theme</vt:lpstr>
      <vt:lpstr>Main Master</vt:lpstr>
      <vt:lpstr>8_Office Theme</vt:lpstr>
      <vt:lpstr>9_Office Theme</vt:lpstr>
      <vt:lpstr>2022_GSMP_Theme</vt:lpstr>
      <vt:lpstr>11_Office Theme</vt:lpstr>
      <vt:lpstr>12_Office Theme</vt:lpstr>
      <vt:lpstr>13_Office Theme</vt:lpstr>
      <vt:lpstr>Office Theme</vt:lpstr>
      <vt:lpstr>4_Default Design</vt:lpstr>
      <vt:lpstr>Prism 8</vt:lpstr>
      <vt:lpstr>Year in Review: Clinical Investigator  Perspectives on the Most Relevant New Data Sets  and Advances in Oncology A Multitumor CME/MOC-Accredited Live Webinar Series  HER2-Positive and Triple-Negative Breast Cancer  Tuesday, January 30, 2024 5:00 PM – 6:00 PM ET</vt:lpstr>
      <vt:lpstr>Faculty</vt:lpstr>
      <vt:lpstr>Commercial Support</vt:lpstr>
      <vt:lpstr>Dr Krop — Disclosures</vt:lpstr>
      <vt:lpstr>Dr Sharma —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Agenda</vt:lpstr>
      <vt:lpstr>Consensus or Controversy? Clinical Investigators  Provide Perspectives on the Current and Future  Management of Urothelial Bladder Cancer</vt:lpstr>
      <vt:lpstr>Consulting Faculty Questions</vt:lpstr>
      <vt:lpstr>Agenda</vt:lpstr>
      <vt:lpstr>PowerPoint Presentation</vt:lpstr>
      <vt:lpstr>PowerPoint Presentation</vt:lpstr>
      <vt:lpstr>The era of personalized medicine in HER2+ EBC</vt:lpstr>
      <vt:lpstr>APT: Conclusions</vt:lpstr>
      <vt:lpstr>PowerPoint Presentation</vt:lpstr>
      <vt:lpstr>PowerPoint Presentation</vt:lpstr>
      <vt:lpstr>PHERGain Conclusions</vt:lpstr>
      <vt:lpstr>PowerPoint Presentation</vt:lpstr>
      <vt:lpstr>PowerPoint Presentation</vt:lpstr>
      <vt:lpstr>ExteNET: Cumulative incidence of CNS disease as 1st site of recurrence</vt:lpstr>
      <vt:lpstr>Who Should Receive Neratinib?</vt:lpstr>
      <vt:lpstr>How to mitigate neratinib induced diarrhea?</vt:lpstr>
      <vt:lpstr>SUMMIT: Does neratinib have activity in breast cancers with somatic HER2 mutations?</vt:lpstr>
      <vt:lpstr>PowerPoint Presentation</vt:lpstr>
      <vt:lpstr>SUMMIT: Conclusion</vt:lpstr>
      <vt:lpstr>PowerPoint Presentation</vt:lpstr>
      <vt:lpstr>DESTINY-Breast03: Adjudicated Drug-Related Interstitial Lung Disease/Pneumonitis</vt:lpstr>
      <vt:lpstr>DB-03 Conclusions</vt:lpstr>
      <vt:lpstr>Adverse Events of Special Interest: ILD and LV Dysfunction</vt:lpstr>
      <vt:lpstr>DB-02 Conclusions</vt:lpstr>
      <vt:lpstr>Does age impact efficacy or tolerability of T-DXd?</vt:lpstr>
      <vt:lpstr>PowerPoint Presentation</vt:lpstr>
      <vt:lpstr>Relative Dose Intensity</vt:lpstr>
      <vt:lpstr>Most Common Grade ≥3 Drug-related TEAEs in ≥5% of Patients</vt:lpstr>
      <vt:lpstr>Adjudicated Drug-related ILD/Pneumonitisa</vt:lpstr>
      <vt:lpstr>Conclusion</vt:lpstr>
      <vt:lpstr>PowerPoint Presentation</vt:lpstr>
      <vt:lpstr>HER2CLIMB-02 Study Design</vt:lpstr>
      <vt:lpstr>HER2CLIMB-02: PFS in Patients with Brain Metastases</vt:lpstr>
      <vt:lpstr>HER2CLIMB-02: Conclusion</vt:lpstr>
      <vt:lpstr>Are there other options for active brain mets besides TKIs?</vt:lpstr>
      <vt:lpstr>Retrospective Exploratory Pooled Analysis Plan1-3 </vt:lpstr>
      <vt:lpstr>Small studies of T-DXd in patients with HER2+ progressive brain metastases</vt:lpstr>
      <vt:lpstr>T-DXd CNS Studies Conclusions</vt:lpstr>
      <vt:lpstr>PowerPoint Presentation</vt:lpstr>
      <vt:lpstr>Agenda</vt:lpstr>
      <vt:lpstr>PowerPoint Presentation</vt:lpstr>
      <vt:lpstr>PowerPoint Presentation</vt:lpstr>
      <vt:lpstr>KEYNOTE-522: IA6</vt:lpstr>
      <vt:lpstr>KN-522: IA6 summary  </vt:lpstr>
      <vt:lpstr>NeoTRIPaPDL1: Atezolizumab plus weekly Carboplatin + Nab-paclitaxel</vt:lpstr>
      <vt:lpstr>Why no pCR or EFS Benefit in NeoTRIPaPDL1? </vt:lpstr>
      <vt:lpstr>ALEXANDRA/IMpassion030 phase 3 trial : Adjuvant IO (without neoadjuvant component) </vt:lpstr>
      <vt:lpstr>NeoPACT: Carboplatin + Docetaxel+ Pembrolizumab </vt:lpstr>
      <vt:lpstr>irAE: KN-522 real world toxicity  </vt:lpstr>
      <vt:lpstr>PowerPoint Presentation</vt:lpstr>
      <vt:lpstr>KEYNOTE-355: Outcomes in Patients Who Discontinued Chemotherapy Before Pembrolizumab and in Patients With Immune Mediated AEs</vt:lpstr>
      <vt:lpstr>TORCHLIGHT: A randomized, double-blind, phase III trial of toripalimab versus placebo, in combination with nab-paclitaxel (nab-P) for patients with metastatic or recurrent triple-negative breast cancer (TNBC). ASCO 2023;Abstract LBA1013</vt:lpstr>
      <vt:lpstr>TORCHLIGHT: Summary  </vt:lpstr>
      <vt:lpstr>PowerPoint Presentation</vt:lpstr>
      <vt:lpstr> OlympiAD: Extended follow-up for overall survival and safety </vt:lpstr>
      <vt:lpstr>PARPi for MBC </vt:lpstr>
      <vt:lpstr>PowerPoint Presentation</vt:lpstr>
      <vt:lpstr>PowerPoint Presentation</vt:lpstr>
      <vt:lpstr>DB-04: Updated OS and safety  </vt:lpstr>
      <vt:lpstr> Impact of repeat biopsies on HER2-low status among patients with TNBC  </vt:lpstr>
      <vt:lpstr>Health-related quality of life in the phase III ASCENT trial of sacituzumab govitecan versus TPC in metastatic TNBC  </vt:lpstr>
      <vt:lpstr>PowerPoint Presentation</vt:lpstr>
      <vt:lpstr>  Datopotamab deruxtecan (Dato-DXd) + durvalumab as first-line treatment for unresectable locally advanced/metastatic TNBC: Updated Arm 7 results from phase Ib/II BEGONIA study  </vt:lpstr>
      <vt:lpstr> BEGONIA: Durvalumab plus Dato-DXd  </vt:lpstr>
      <vt:lpstr>ADC plus IO combination in TNBC</vt:lpstr>
      <vt:lpstr> Patritumab deruxtecan (HER3-DXd) in previously treated HER3-expressing metastatic breast cancer: Phase I/II trial </vt:lpstr>
      <vt:lpstr>Clinical Activity of HER3-DXd Across BC Subtypes</vt:lpstr>
      <vt:lpstr>First-in-human/phase I trial of HS-20089, a B7-H4 ADC, in patients with advanced solid tumors. </vt:lpstr>
      <vt:lpstr>B7-H4 ADC, in patients with advanced solid tumors: Efficacy in TNBC</vt:lpstr>
      <vt:lpstr>ADCs in TNBC: present and future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680</cp:revision>
  <cp:lastPrinted>2020-12-08T02:40:56Z</cp:lastPrinted>
  <dcterms:created xsi:type="dcterms:W3CDTF">2020-11-13T19:02:13Z</dcterms:created>
  <dcterms:modified xsi:type="dcterms:W3CDTF">2024-01-31T13:26:21Z</dcterms:modified>
</cp:coreProperties>
</file>