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28.xml" ContentType="application/vnd.openxmlformats-officedocument.presentationml.slide+xml"/>
  <Override PartName="/ppt/presentation.xml" ContentType="application/vnd.openxmlformats-officedocument.presentationml.presentation.main+xml"/>
  <Override PartName="/ppt/notesSlides/notesSlide14.xml" ContentType="application/vnd.openxmlformats-officedocument.presentationml.notesSlid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authors.xml" ContentType="application/vnd.ms-powerpoint.authors+xml"/>
  <Override PartName="/ppt/theme/theme1.xml" ContentType="application/vnd.openxmlformats-officedocument.theme+xml"/>
  <Override PartName="/ppt/notesMasters/notesMaster1.xml" ContentType="application/vnd.openxmlformats-officedocument.presentationml.notesMaster+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8" r:id="rId3"/>
    <p:sldMasterId id="2147483710" r:id="rId4"/>
    <p:sldMasterId id="2147483732" r:id="rId5"/>
    <p:sldMasterId id="2147483745" r:id="rId6"/>
    <p:sldMasterId id="2147483752" r:id="rId7"/>
  </p:sldMasterIdLst>
  <p:notesMasterIdLst>
    <p:notesMasterId r:id="rId42"/>
  </p:notesMasterIdLst>
  <p:sldIdLst>
    <p:sldId id="2147471145" r:id="rId8"/>
    <p:sldId id="398" r:id="rId9"/>
    <p:sldId id="2147471123" r:id="rId10"/>
    <p:sldId id="2147471146" r:id="rId11"/>
    <p:sldId id="2147471132" r:id="rId12"/>
    <p:sldId id="2147471133" r:id="rId13"/>
    <p:sldId id="2147471134" r:id="rId14"/>
    <p:sldId id="2147471137" r:id="rId15"/>
    <p:sldId id="2147471141" r:id="rId16"/>
    <p:sldId id="2147471162" r:id="rId17"/>
    <p:sldId id="2147471149" r:id="rId18"/>
    <p:sldId id="2147471148" r:id="rId19"/>
    <p:sldId id="2147471151" r:id="rId20"/>
    <p:sldId id="2147471152" r:id="rId21"/>
    <p:sldId id="2147471153" r:id="rId22"/>
    <p:sldId id="2147471154" r:id="rId23"/>
    <p:sldId id="2147471155" r:id="rId24"/>
    <p:sldId id="323" r:id="rId25"/>
    <p:sldId id="2147471158" r:id="rId26"/>
    <p:sldId id="2147471156" r:id="rId27"/>
    <p:sldId id="2147471174" r:id="rId28"/>
    <p:sldId id="2147471157" r:id="rId29"/>
    <p:sldId id="2147471160" r:id="rId30"/>
    <p:sldId id="2147471159" r:id="rId31"/>
    <p:sldId id="2147471161" r:id="rId32"/>
    <p:sldId id="272" r:id="rId33"/>
    <p:sldId id="2147471164" r:id="rId34"/>
    <p:sldId id="2147471165" r:id="rId35"/>
    <p:sldId id="2147471166" r:id="rId36"/>
    <p:sldId id="2147471168" r:id="rId37"/>
    <p:sldId id="2147471169" r:id="rId38"/>
    <p:sldId id="2147471170" r:id="rId39"/>
    <p:sldId id="2147471171" r:id="rId40"/>
    <p:sldId id="214747117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596C08-FA35-78B6-8ACA-5375D7EF7CFB}" name="Priyanka Sharma" initials="PS" userId="S::psharma2@kumc.edu::8495c496-68d1-40f2-a0e5-0f8401859518" providerId="AD"/>
  <p188:author id="{0D66121B-806F-C042-2BC4-23FCCB9B7F02}" name="Priyanka Sharma" initials="PS" userId="S::PSHARMA2@kumc.edu::8495c496-68d1-40f2-a0e5-0f8401859518" providerId="AD"/>
  <p188:author id="{6BDA4528-9CAE-AA0B-0D92-2BF7F6F4512B}" name="Colleen Bohnenkamp" initials="CB" userId="Colleen Bohnenkamp" providerId="None"/>
  <p188:author id="{00D373A1-12AD-F547-06DD-D90162BE098F}" name="Holly Smith" initials="HS" userId="S::hsmith26@kumc.edu::93761fcd-9e0f-4228-ae54-3866ddbae96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69" autoAdjust="0"/>
    <p:restoredTop sz="96327" autoAdjust="0"/>
  </p:normalViewPr>
  <p:slideViewPr>
    <p:cSldViewPr snapToGrid="0">
      <p:cViewPr varScale="1">
        <p:scale>
          <a:sx n="124" d="100"/>
          <a:sy n="124" d="100"/>
        </p:scale>
        <p:origin x="792" y="1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microsoft.com/office/2018/10/relationships/authors" Targe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customXml" Target="../customXml/item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48" Type="http://schemas.openxmlformats.org/officeDocument/2006/relationships/customXml" Target="../customXml/item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2CA55E-C959-4A42-861B-C5C646F66DF6}" type="datetimeFigureOut">
              <a:rPr lang="en-US" smtClean="0"/>
              <a:t>1/25/24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E048C-77F9-4BF8-8483-77E1BFF2C43F}" type="slidenum">
              <a:rPr lang="en-US" smtClean="0"/>
              <a:t>‹#›</a:t>
            </a:fld>
            <a:endParaRPr lang="en-US"/>
          </a:p>
        </p:txBody>
      </p:sp>
    </p:spTree>
    <p:extLst>
      <p:ext uri="{BB962C8B-B14F-4D97-AF65-F5344CB8AC3E}">
        <p14:creationId xmlns:p14="http://schemas.microsoft.com/office/powerpoint/2010/main" val="2983625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3641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5" name="Footer Placeholder 4"/>
          <p:cNvSpPr>
            <a:spLocks noGrp="1"/>
          </p:cNvSpPr>
          <p:nvPr>
            <p:ph type="ftr" sz="quarter" idx="11"/>
          </p:nvPr>
        </p:nvSpPr>
        <p:spPr/>
        <p:txBody>
          <a:bodyPr/>
          <a:lstStyle/>
          <a:p>
            <a:pPr marL="0" marR="0" lvl="0" indent="0" algn="l" defTabSz="3641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6" name="Slide Number Placeholder 5"/>
          <p:cNvSpPr>
            <a:spLocks noGrp="1"/>
          </p:cNvSpPr>
          <p:nvPr>
            <p:ph type="sldNum" sz="quarter" idx="12"/>
          </p:nvPr>
        </p:nvSpPr>
        <p:spPr/>
        <p:txBody>
          <a:bodyPr/>
          <a:lstStyle/>
          <a:p>
            <a:pPr marL="0" marR="0" lvl="0" indent="0" algn="r" defTabSz="364130" rtl="0" eaLnBrk="0" fontAlgn="base" latinLnBrk="0" hangingPunct="0">
              <a:lnSpc>
                <a:spcPct val="100000"/>
              </a:lnSpc>
              <a:spcBef>
                <a:spcPct val="0"/>
              </a:spcBef>
              <a:spcAft>
                <a:spcPct val="0"/>
              </a:spcAft>
              <a:buClrTx/>
              <a:buSzTx/>
              <a:buFontTx/>
              <a:buNone/>
              <a:tabLst/>
              <a:defRPr/>
            </a:pPr>
            <a:fld id="{1428D681-7867-E949-A3D2-41DDE609BEDB}" type="slidenum">
              <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pPr marL="0" marR="0" lvl="0" indent="0" algn="r" defTabSz="36413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8" name="Notes Placeholder 7">
            <a:extLst>
              <a:ext uri="{FF2B5EF4-FFF2-40B4-BE49-F238E27FC236}">
                <a16:creationId xmlns:a16="http://schemas.microsoft.com/office/drawing/2014/main" id="{CA667AE2-283C-4A04-8B2A-67F22C75DF0E}"/>
              </a:ext>
            </a:extLst>
          </p:cNvPr>
          <p:cNvSpPr>
            <a:spLocks noGrp="1"/>
          </p:cNvSpPr>
          <p:nvPr>
            <p:ph type="body" sz="quarter" idx="3"/>
          </p:nvPr>
        </p:nvSpPr>
        <p:spPr/>
        <p:txBody>
          <a:bodyPr/>
          <a:lstStyle/>
          <a:p>
            <a:r>
              <a:rPr lang="en-US" dirty="0"/>
              <a:t>At median follow up of a little over 5 years 81% in patients on </a:t>
            </a:r>
            <a:r>
              <a:rPr lang="en-US" dirty="0" err="1"/>
              <a:t>pembro</a:t>
            </a:r>
            <a:r>
              <a:rPr lang="en-US" dirty="0"/>
              <a:t> arm and 72% in those in chemo arm, a delta of 9%. When looking at EFS by pCR </a:t>
            </a:r>
          </a:p>
        </p:txBody>
      </p:sp>
    </p:spTree>
    <p:extLst>
      <p:ext uri="{BB962C8B-B14F-4D97-AF65-F5344CB8AC3E}">
        <p14:creationId xmlns:p14="http://schemas.microsoft.com/office/powerpoint/2010/main" val="1186937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E048C-77F9-4BF8-8483-77E1BFF2C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00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E048C-77F9-4BF8-8483-77E1BFF2C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985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E048C-77F9-4BF8-8483-77E1BFF2C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059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72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time of the final pre-specified overall survival (OS) analysis (25th September 2017), median follow up for OS in censored patients was 25.3 months and 26.3 months in the </a:t>
            </a:r>
            <a:r>
              <a:rPr lang="en-US" dirty="0" err="1"/>
              <a:t>olaparib</a:t>
            </a:r>
            <a:r>
              <a:rPr lang="en-US" dirty="0"/>
              <a:t> and TPC groups,</a:t>
            </a:r>
          </a:p>
          <a:p>
            <a:r>
              <a:rPr lang="en-US" dirty="0"/>
              <a:t>respectively (18.9 versus 15.5 months overall, respectively).</a:t>
            </a:r>
          </a:p>
          <a:p>
            <a:r>
              <a:rPr lang="en-US" dirty="0"/>
              <a:t>At this data-cut, 192 of the 302 patients </a:t>
            </a:r>
            <a:r>
              <a:rPr lang="en-US" dirty="0" err="1"/>
              <a:t>randomised</a:t>
            </a:r>
            <a:endParaRPr lang="en-US" dirty="0"/>
          </a:p>
          <a:p>
            <a:r>
              <a:rPr lang="en-US" dirty="0"/>
              <a:t>had died (64% data maturity), and there was no</a:t>
            </a:r>
          </a:p>
          <a:p>
            <a:r>
              <a:rPr lang="en-US" dirty="0"/>
              <a:t>statistically significant difference in median OS between</a:t>
            </a:r>
          </a:p>
          <a:p>
            <a:r>
              <a:rPr lang="en-US" dirty="0" err="1"/>
              <a:t>olaparib</a:t>
            </a:r>
            <a:r>
              <a:rPr lang="en-US" dirty="0"/>
              <a:t> (19.3 months) and TPC (17.1 months)</a:t>
            </a:r>
          </a:p>
        </p:txBody>
      </p:sp>
      <p:sp>
        <p:nvSpPr>
          <p:cNvPr id="4" name="Slide Number Placeholder 3"/>
          <p:cNvSpPr>
            <a:spLocks noGrp="1"/>
          </p:cNvSpPr>
          <p:nvPr>
            <p:ph type="sldNum" sz="quarter" idx="5"/>
          </p:nvPr>
        </p:nvSpPr>
        <p:spPr/>
        <p:txBody>
          <a:bodyPr/>
          <a:lstStyle/>
          <a:p>
            <a:fld id="{F97E048C-77F9-4BF8-8483-77E1BFF2C43F}" type="slidenum">
              <a:rPr lang="en-US" smtClean="0"/>
              <a:t>32</a:t>
            </a:fld>
            <a:endParaRPr lang="en-US"/>
          </a:p>
        </p:txBody>
      </p:sp>
    </p:spTree>
    <p:extLst>
      <p:ext uri="{BB962C8B-B14F-4D97-AF65-F5344CB8AC3E}">
        <p14:creationId xmlns:p14="http://schemas.microsoft.com/office/powerpoint/2010/main" val="2832672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E048C-77F9-4BF8-8483-77E1BFF2C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999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word of caution about outcomes based on pCR or not. pCR was locally assessed in the trial and Local pCR assessment in an international trial may not be consistent and as accurate as we would like </a:t>
            </a:r>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AD1D305-B15E-1A48-B9EA-D0A4E8AE5E3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940123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A76A3-4467-491A-89B7-BDB31DCAA1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390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Compared to other breast cancer subtypes </a:t>
            </a:r>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AD1D305-B15E-1A48-B9EA-D0A4E8AE5E3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327095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1" i="0" u="none" strike="noStrike" baseline="0" dirty="0">
                <a:solidFill>
                  <a:srgbClr val="000000"/>
                </a:solidFill>
                <a:latin typeface="ScalaLancetPro"/>
              </a:rPr>
              <a:t>847 were randomly assigned to treatment, with 566 patients in the pembrolizumab–chemotherapy group and 281 patients in the placebo–chemotherapy group. </a:t>
            </a:r>
          </a:p>
          <a:p>
            <a:pPr algn="just"/>
            <a:r>
              <a:rPr lang="en-US" sz="1800" b="1" i="0" u="none" strike="noStrike" baseline="0" dirty="0">
                <a:solidFill>
                  <a:srgbClr val="000000"/>
                </a:solidFill>
                <a:latin typeface="ScalaLancetPro"/>
              </a:rPr>
              <a:t>CPS &gt; 10: 220 vs 103</a:t>
            </a:r>
          </a:p>
          <a:p>
            <a:pPr algn="just"/>
            <a:r>
              <a:rPr lang="en-US" sz="1800" b="1" i="0" u="none" strike="noStrike" baseline="0" dirty="0">
                <a:solidFill>
                  <a:srgbClr val="000000"/>
                </a:solidFill>
                <a:latin typeface="ScalaLancetPro"/>
              </a:rPr>
              <a:t>ORR: 52% in CPS &gt; 10 with chemo plus </a:t>
            </a:r>
            <a:r>
              <a:rPr lang="en-US" sz="1800" b="1" i="0" u="none" strike="noStrike" baseline="0" dirty="0" err="1">
                <a:solidFill>
                  <a:srgbClr val="000000"/>
                </a:solidFill>
                <a:latin typeface="ScalaLancetPro"/>
              </a:rPr>
              <a:t>pembro</a:t>
            </a:r>
            <a:r>
              <a:rPr lang="en-US" sz="1800" b="1" i="0" u="none" strike="noStrike" baseline="0" dirty="0">
                <a:solidFill>
                  <a:srgbClr val="000000"/>
                </a:solidFill>
                <a:latin typeface="ScalaLancetPro"/>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AD1D305-B15E-1A48-B9EA-D0A4E8AE5E3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592105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1" i="0" u="none" strike="noStrike" baseline="0" dirty="0">
                <a:solidFill>
                  <a:srgbClr val="000000"/>
                </a:solidFill>
                <a:latin typeface="ScalaLancetPro"/>
              </a:rPr>
              <a:t>847 were randomly assigned to treatment, with 566 patients in the pembrolizumab–chemotherapy group and 281 patients in the placebo–chemotherapy group. </a:t>
            </a:r>
          </a:p>
          <a:p>
            <a:pPr algn="just"/>
            <a:r>
              <a:rPr lang="en-US" sz="1800" b="1" i="0" u="none" strike="noStrike" baseline="0" dirty="0">
                <a:solidFill>
                  <a:srgbClr val="000000"/>
                </a:solidFill>
                <a:latin typeface="ScalaLancetPro"/>
              </a:rPr>
              <a:t>CPS &gt; 10: 220 vs 103</a:t>
            </a:r>
          </a:p>
          <a:p>
            <a:pPr algn="just"/>
            <a:r>
              <a:rPr lang="en-US" sz="1800" b="1" i="0" u="none" strike="noStrike" baseline="0" dirty="0">
                <a:solidFill>
                  <a:srgbClr val="000000"/>
                </a:solidFill>
                <a:latin typeface="ScalaLancetPro"/>
              </a:rPr>
              <a:t>ORR: 52% in CPS &gt; 10 with chemo plus </a:t>
            </a:r>
            <a:r>
              <a:rPr lang="en-US" sz="1800" b="1" i="0" u="none" strike="noStrike" baseline="0" dirty="0" err="1">
                <a:solidFill>
                  <a:srgbClr val="000000"/>
                </a:solidFill>
                <a:latin typeface="ScalaLancetPro"/>
              </a:rPr>
              <a:t>pembro</a:t>
            </a:r>
            <a:r>
              <a:rPr lang="en-US" sz="1800" b="1" i="0" u="none" strike="noStrike" baseline="0" dirty="0">
                <a:solidFill>
                  <a:srgbClr val="000000"/>
                </a:solidFill>
                <a:latin typeface="ScalaLancetPro"/>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AD1D305-B15E-1A48-B9EA-D0A4E8AE5E3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267254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E048C-77F9-4BF8-8483-77E1BFF2C43F}" type="slidenum">
              <a:rPr lang="en-US" smtClean="0"/>
              <a:t>14</a:t>
            </a:fld>
            <a:endParaRPr lang="en-US"/>
          </a:p>
        </p:txBody>
      </p:sp>
    </p:spTree>
    <p:extLst>
      <p:ext uri="{BB962C8B-B14F-4D97-AF65-F5344CB8AC3E}">
        <p14:creationId xmlns:p14="http://schemas.microsoft.com/office/powerpoint/2010/main" val="2132642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to see more details on toxicity in future presentations.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E048C-77F9-4BF8-8483-77E1BFF2C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420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600"/>
              </a:spcAft>
              <a:buFont typeface="Arial" panose="020B0604020202020204" pitchFamily="34" charset="0"/>
              <a:buNone/>
            </a:pPr>
            <a:endParaRPr lang="en-NZ" dirty="0">
              <a:latin typeface="+mn-l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7962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CE4F4E2-A005-44A0-B66A-39FF68B709E2}" type="datetimeFigureOut">
              <a:rPr lang="en-US" smtClean="0">
                <a:solidFill>
                  <a:prstClr val="black">
                    <a:tint val="75000"/>
                  </a:prstClr>
                </a:solidFill>
              </a:rPr>
              <a:pPr/>
              <a:t>1/25/24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BFA3AC-7141-490A-978A-528771B41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9882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E4F4E2-A005-44A0-B66A-39FF68B709E2}" type="datetimeFigureOut">
              <a:rPr lang="en-US" smtClean="0">
                <a:solidFill>
                  <a:prstClr val="black">
                    <a:tint val="75000"/>
                  </a:prstClr>
                </a:solidFill>
              </a:rPr>
              <a:pPr/>
              <a:t>1/25/24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BFA3AC-7141-490A-978A-528771B41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9844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E4F4E2-A005-44A0-B66A-39FF68B709E2}" type="datetimeFigureOut">
              <a:rPr lang="en-US" smtClean="0">
                <a:solidFill>
                  <a:prstClr val="black">
                    <a:tint val="75000"/>
                  </a:prstClr>
                </a:solidFill>
              </a:rPr>
              <a:pPr/>
              <a:t>1/25/24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BFA3AC-7141-490A-978A-528771B41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7302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5EF46-B264-4429-8AC2-2C78BDFB7D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CDCE9E-5119-4212-B479-2BE4A7E703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5582C-E4A9-4DAD-A327-76ED47BF03BD}"/>
              </a:ext>
            </a:extLst>
          </p:cNvPr>
          <p:cNvSpPr>
            <a:spLocks noGrp="1"/>
          </p:cNvSpPr>
          <p:nvPr>
            <p:ph type="dt" sz="half" idx="10"/>
          </p:nvPr>
        </p:nvSpPr>
        <p:spPr/>
        <p:txBody>
          <a:bodyPr/>
          <a:lstStyle/>
          <a:p>
            <a:fld id="{14717A9F-C9FE-4C91-B2CA-2DB5C46EC853}" type="datetimeFigureOut">
              <a:rPr lang="en-US" smtClean="0"/>
              <a:t>1/25/24</a:t>
            </a:fld>
            <a:endParaRPr lang="en-US"/>
          </a:p>
        </p:txBody>
      </p:sp>
      <p:sp>
        <p:nvSpPr>
          <p:cNvPr id="5" name="Footer Placeholder 4">
            <a:extLst>
              <a:ext uri="{FF2B5EF4-FFF2-40B4-BE49-F238E27FC236}">
                <a16:creationId xmlns:a16="http://schemas.microsoft.com/office/drawing/2014/main" id="{9D07EF63-2221-4B5C-9A5F-42C0F8B74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35961-8E89-4A7F-B7AF-EF4270932887}"/>
              </a:ext>
            </a:extLst>
          </p:cNvPr>
          <p:cNvSpPr>
            <a:spLocks noGrp="1"/>
          </p:cNvSpPr>
          <p:nvPr>
            <p:ph type="sldNum" sz="quarter" idx="12"/>
          </p:nvPr>
        </p:nvSpPr>
        <p:spPr/>
        <p:txBody>
          <a:bodyPr/>
          <a:lstStyle/>
          <a:p>
            <a:fld id="{0498E461-2549-4A37-A888-C015AAF0AC2E}" type="slidenum">
              <a:rPr lang="en-US" smtClean="0"/>
              <a:t>‹#›</a:t>
            </a:fld>
            <a:endParaRPr lang="en-US"/>
          </a:p>
        </p:txBody>
      </p:sp>
    </p:spTree>
    <p:extLst>
      <p:ext uri="{BB962C8B-B14F-4D97-AF65-F5344CB8AC3E}">
        <p14:creationId xmlns:p14="http://schemas.microsoft.com/office/powerpoint/2010/main" val="3506433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6F505-989E-4960-B9EA-DFF394103E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68CD24-2CEE-4AAB-9B89-3C8FA55725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3A9D-6D9B-43F7-850A-D2F1C22AF4E2}"/>
              </a:ext>
            </a:extLst>
          </p:cNvPr>
          <p:cNvSpPr>
            <a:spLocks noGrp="1"/>
          </p:cNvSpPr>
          <p:nvPr>
            <p:ph type="dt" sz="half" idx="10"/>
          </p:nvPr>
        </p:nvSpPr>
        <p:spPr/>
        <p:txBody>
          <a:bodyPr/>
          <a:lstStyle/>
          <a:p>
            <a:fld id="{14717A9F-C9FE-4C91-B2CA-2DB5C46EC853}" type="datetimeFigureOut">
              <a:rPr lang="en-US" smtClean="0"/>
              <a:t>1/25/24</a:t>
            </a:fld>
            <a:endParaRPr lang="en-US"/>
          </a:p>
        </p:txBody>
      </p:sp>
      <p:sp>
        <p:nvSpPr>
          <p:cNvPr id="5" name="Footer Placeholder 4">
            <a:extLst>
              <a:ext uri="{FF2B5EF4-FFF2-40B4-BE49-F238E27FC236}">
                <a16:creationId xmlns:a16="http://schemas.microsoft.com/office/drawing/2014/main" id="{CECA4AE7-D3A5-4D8E-8E8E-D47CD6B07A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0A319B-EC56-4CA6-913B-EEEC6E32A2A9}"/>
              </a:ext>
            </a:extLst>
          </p:cNvPr>
          <p:cNvSpPr>
            <a:spLocks noGrp="1"/>
          </p:cNvSpPr>
          <p:nvPr>
            <p:ph type="sldNum" sz="quarter" idx="12"/>
          </p:nvPr>
        </p:nvSpPr>
        <p:spPr/>
        <p:txBody>
          <a:bodyPr/>
          <a:lstStyle/>
          <a:p>
            <a:fld id="{0498E461-2549-4A37-A888-C015AAF0AC2E}" type="slidenum">
              <a:rPr lang="en-US" smtClean="0"/>
              <a:t>‹#›</a:t>
            </a:fld>
            <a:endParaRPr lang="en-US"/>
          </a:p>
        </p:txBody>
      </p:sp>
    </p:spTree>
    <p:extLst>
      <p:ext uri="{BB962C8B-B14F-4D97-AF65-F5344CB8AC3E}">
        <p14:creationId xmlns:p14="http://schemas.microsoft.com/office/powerpoint/2010/main" val="2601711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F17F9-3CFD-4E49-9D4D-240C827847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4284DA-634A-4560-AED0-7979565CFC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4C2C63-A783-410C-B943-00200BC23DF9}"/>
              </a:ext>
            </a:extLst>
          </p:cNvPr>
          <p:cNvSpPr>
            <a:spLocks noGrp="1"/>
          </p:cNvSpPr>
          <p:nvPr>
            <p:ph type="dt" sz="half" idx="10"/>
          </p:nvPr>
        </p:nvSpPr>
        <p:spPr/>
        <p:txBody>
          <a:bodyPr/>
          <a:lstStyle/>
          <a:p>
            <a:fld id="{14717A9F-C9FE-4C91-B2CA-2DB5C46EC853}" type="datetimeFigureOut">
              <a:rPr lang="en-US" smtClean="0"/>
              <a:t>1/25/24</a:t>
            </a:fld>
            <a:endParaRPr lang="en-US"/>
          </a:p>
        </p:txBody>
      </p:sp>
      <p:sp>
        <p:nvSpPr>
          <p:cNvPr id="5" name="Footer Placeholder 4">
            <a:extLst>
              <a:ext uri="{FF2B5EF4-FFF2-40B4-BE49-F238E27FC236}">
                <a16:creationId xmlns:a16="http://schemas.microsoft.com/office/drawing/2014/main" id="{29ED361B-DCAC-4128-8622-0CA82854F0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18824C-E8CD-48E8-982F-B4DBB97E6804}"/>
              </a:ext>
            </a:extLst>
          </p:cNvPr>
          <p:cNvSpPr>
            <a:spLocks noGrp="1"/>
          </p:cNvSpPr>
          <p:nvPr>
            <p:ph type="sldNum" sz="quarter" idx="12"/>
          </p:nvPr>
        </p:nvSpPr>
        <p:spPr/>
        <p:txBody>
          <a:bodyPr/>
          <a:lstStyle/>
          <a:p>
            <a:fld id="{0498E461-2549-4A37-A888-C015AAF0AC2E}" type="slidenum">
              <a:rPr lang="en-US" smtClean="0"/>
              <a:t>‹#›</a:t>
            </a:fld>
            <a:endParaRPr lang="en-US"/>
          </a:p>
        </p:txBody>
      </p:sp>
    </p:spTree>
    <p:extLst>
      <p:ext uri="{BB962C8B-B14F-4D97-AF65-F5344CB8AC3E}">
        <p14:creationId xmlns:p14="http://schemas.microsoft.com/office/powerpoint/2010/main" val="3648530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474B2-626F-471F-81F3-298A0E0069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4259FD-B481-426E-B917-858412F0E5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A465B2-CE4D-46B4-B1D1-8E7233F907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553BC2-3D74-4962-B209-5224A46B6BEA}"/>
              </a:ext>
            </a:extLst>
          </p:cNvPr>
          <p:cNvSpPr>
            <a:spLocks noGrp="1"/>
          </p:cNvSpPr>
          <p:nvPr>
            <p:ph type="dt" sz="half" idx="10"/>
          </p:nvPr>
        </p:nvSpPr>
        <p:spPr/>
        <p:txBody>
          <a:bodyPr/>
          <a:lstStyle/>
          <a:p>
            <a:fld id="{14717A9F-C9FE-4C91-B2CA-2DB5C46EC853}" type="datetimeFigureOut">
              <a:rPr lang="en-US" smtClean="0"/>
              <a:t>1/25/24</a:t>
            </a:fld>
            <a:endParaRPr lang="en-US"/>
          </a:p>
        </p:txBody>
      </p:sp>
      <p:sp>
        <p:nvSpPr>
          <p:cNvPr id="6" name="Footer Placeholder 5">
            <a:extLst>
              <a:ext uri="{FF2B5EF4-FFF2-40B4-BE49-F238E27FC236}">
                <a16:creationId xmlns:a16="http://schemas.microsoft.com/office/drawing/2014/main" id="{C411B641-256F-45E1-BD91-3840A259A9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CBDD67-6AEE-4EF1-A346-2127C5647264}"/>
              </a:ext>
            </a:extLst>
          </p:cNvPr>
          <p:cNvSpPr>
            <a:spLocks noGrp="1"/>
          </p:cNvSpPr>
          <p:nvPr>
            <p:ph type="sldNum" sz="quarter" idx="12"/>
          </p:nvPr>
        </p:nvSpPr>
        <p:spPr/>
        <p:txBody>
          <a:bodyPr/>
          <a:lstStyle/>
          <a:p>
            <a:fld id="{0498E461-2549-4A37-A888-C015AAF0AC2E}" type="slidenum">
              <a:rPr lang="en-US" smtClean="0"/>
              <a:t>‹#›</a:t>
            </a:fld>
            <a:endParaRPr lang="en-US"/>
          </a:p>
        </p:txBody>
      </p:sp>
    </p:spTree>
    <p:extLst>
      <p:ext uri="{BB962C8B-B14F-4D97-AF65-F5344CB8AC3E}">
        <p14:creationId xmlns:p14="http://schemas.microsoft.com/office/powerpoint/2010/main" val="2955945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8D7C5-2F25-42A9-82F2-C1E74D0549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E204CC-E329-45D8-9141-A7FEB9EC4E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88B549-869E-4C5E-9FF0-7BB2DFE6D0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BE5FD6-E435-4F0D-B7C0-372C657B94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C1A89F-4110-4441-917B-4B8A8CF894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1AEB87-C061-4F3D-89D5-265C69C92EF2}"/>
              </a:ext>
            </a:extLst>
          </p:cNvPr>
          <p:cNvSpPr>
            <a:spLocks noGrp="1"/>
          </p:cNvSpPr>
          <p:nvPr>
            <p:ph type="dt" sz="half" idx="10"/>
          </p:nvPr>
        </p:nvSpPr>
        <p:spPr/>
        <p:txBody>
          <a:bodyPr/>
          <a:lstStyle/>
          <a:p>
            <a:fld id="{14717A9F-C9FE-4C91-B2CA-2DB5C46EC853}" type="datetimeFigureOut">
              <a:rPr lang="en-US" smtClean="0"/>
              <a:t>1/25/24</a:t>
            </a:fld>
            <a:endParaRPr lang="en-US"/>
          </a:p>
        </p:txBody>
      </p:sp>
      <p:sp>
        <p:nvSpPr>
          <p:cNvPr id="8" name="Footer Placeholder 7">
            <a:extLst>
              <a:ext uri="{FF2B5EF4-FFF2-40B4-BE49-F238E27FC236}">
                <a16:creationId xmlns:a16="http://schemas.microsoft.com/office/drawing/2014/main" id="{CF674C47-D79F-4411-AB2B-56AAC2D630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656CEF-4D8C-416B-BC7F-5061DC6B09DB}"/>
              </a:ext>
            </a:extLst>
          </p:cNvPr>
          <p:cNvSpPr>
            <a:spLocks noGrp="1"/>
          </p:cNvSpPr>
          <p:nvPr>
            <p:ph type="sldNum" sz="quarter" idx="12"/>
          </p:nvPr>
        </p:nvSpPr>
        <p:spPr/>
        <p:txBody>
          <a:bodyPr/>
          <a:lstStyle/>
          <a:p>
            <a:fld id="{0498E461-2549-4A37-A888-C015AAF0AC2E}" type="slidenum">
              <a:rPr lang="en-US" smtClean="0"/>
              <a:t>‹#›</a:t>
            </a:fld>
            <a:endParaRPr lang="en-US"/>
          </a:p>
        </p:txBody>
      </p:sp>
    </p:spTree>
    <p:extLst>
      <p:ext uri="{BB962C8B-B14F-4D97-AF65-F5344CB8AC3E}">
        <p14:creationId xmlns:p14="http://schemas.microsoft.com/office/powerpoint/2010/main" val="1777023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49BBF-E2C0-453C-96AC-B3022F17FD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F7A63F-3878-4289-B8E6-DF0418D2C779}"/>
              </a:ext>
            </a:extLst>
          </p:cNvPr>
          <p:cNvSpPr>
            <a:spLocks noGrp="1"/>
          </p:cNvSpPr>
          <p:nvPr>
            <p:ph type="dt" sz="half" idx="10"/>
          </p:nvPr>
        </p:nvSpPr>
        <p:spPr/>
        <p:txBody>
          <a:bodyPr/>
          <a:lstStyle/>
          <a:p>
            <a:fld id="{14717A9F-C9FE-4C91-B2CA-2DB5C46EC853}" type="datetimeFigureOut">
              <a:rPr lang="en-US" smtClean="0"/>
              <a:t>1/25/24</a:t>
            </a:fld>
            <a:endParaRPr lang="en-US"/>
          </a:p>
        </p:txBody>
      </p:sp>
      <p:sp>
        <p:nvSpPr>
          <p:cNvPr id="4" name="Footer Placeholder 3">
            <a:extLst>
              <a:ext uri="{FF2B5EF4-FFF2-40B4-BE49-F238E27FC236}">
                <a16:creationId xmlns:a16="http://schemas.microsoft.com/office/drawing/2014/main" id="{FCD82149-FBC8-4B04-8332-80A5135ED0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DBF3D5-A6F8-4C0F-8FE2-ECF8D6223554}"/>
              </a:ext>
            </a:extLst>
          </p:cNvPr>
          <p:cNvSpPr>
            <a:spLocks noGrp="1"/>
          </p:cNvSpPr>
          <p:nvPr>
            <p:ph type="sldNum" sz="quarter" idx="12"/>
          </p:nvPr>
        </p:nvSpPr>
        <p:spPr/>
        <p:txBody>
          <a:bodyPr/>
          <a:lstStyle/>
          <a:p>
            <a:fld id="{0498E461-2549-4A37-A888-C015AAF0AC2E}" type="slidenum">
              <a:rPr lang="en-US" smtClean="0"/>
              <a:t>‹#›</a:t>
            </a:fld>
            <a:endParaRPr lang="en-US"/>
          </a:p>
        </p:txBody>
      </p:sp>
    </p:spTree>
    <p:extLst>
      <p:ext uri="{BB962C8B-B14F-4D97-AF65-F5344CB8AC3E}">
        <p14:creationId xmlns:p14="http://schemas.microsoft.com/office/powerpoint/2010/main" val="232827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A5FE6-81F2-4C52-9644-638A11EE5CCE}"/>
              </a:ext>
            </a:extLst>
          </p:cNvPr>
          <p:cNvSpPr>
            <a:spLocks noGrp="1"/>
          </p:cNvSpPr>
          <p:nvPr>
            <p:ph type="dt" sz="half" idx="10"/>
          </p:nvPr>
        </p:nvSpPr>
        <p:spPr/>
        <p:txBody>
          <a:bodyPr/>
          <a:lstStyle/>
          <a:p>
            <a:fld id="{14717A9F-C9FE-4C91-B2CA-2DB5C46EC853}" type="datetimeFigureOut">
              <a:rPr lang="en-US" smtClean="0"/>
              <a:t>1/25/24</a:t>
            </a:fld>
            <a:endParaRPr lang="en-US"/>
          </a:p>
        </p:txBody>
      </p:sp>
      <p:sp>
        <p:nvSpPr>
          <p:cNvPr id="3" name="Footer Placeholder 2">
            <a:extLst>
              <a:ext uri="{FF2B5EF4-FFF2-40B4-BE49-F238E27FC236}">
                <a16:creationId xmlns:a16="http://schemas.microsoft.com/office/drawing/2014/main" id="{FF577206-CFC5-4858-9F8C-E41EDBCF46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B90F1C-D928-4705-81CD-AF6005B63BF5}"/>
              </a:ext>
            </a:extLst>
          </p:cNvPr>
          <p:cNvSpPr>
            <a:spLocks noGrp="1"/>
          </p:cNvSpPr>
          <p:nvPr>
            <p:ph type="sldNum" sz="quarter" idx="12"/>
          </p:nvPr>
        </p:nvSpPr>
        <p:spPr/>
        <p:txBody>
          <a:bodyPr/>
          <a:lstStyle/>
          <a:p>
            <a:fld id="{0498E461-2549-4A37-A888-C015AAF0AC2E}" type="slidenum">
              <a:rPr lang="en-US" smtClean="0"/>
              <a:t>‹#›</a:t>
            </a:fld>
            <a:endParaRPr lang="en-US"/>
          </a:p>
        </p:txBody>
      </p:sp>
    </p:spTree>
    <p:extLst>
      <p:ext uri="{BB962C8B-B14F-4D97-AF65-F5344CB8AC3E}">
        <p14:creationId xmlns:p14="http://schemas.microsoft.com/office/powerpoint/2010/main" val="2905447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E40CD-D76D-48A9-9421-3B5CDDF10D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BF7B20-275B-4900-B253-0559BCE711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B2D48D-9AE3-4C4E-8834-8C94775774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CDD911-FC52-49F3-AB41-1E24C30CB234}"/>
              </a:ext>
            </a:extLst>
          </p:cNvPr>
          <p:cNvSpPr>
            <a:spLocks noGrp="1"/>
          </p:cNvSpPr>
          <p:nvPr>
            <p:ph type="dt" sz="half" idx="10"/>
          </p:nvPr>
        </p:nvSpPr>
        <p:spPr/>
        <p:txBody>
          <a:bodyPr/>
          <a:lstStyle/>
          <a:p>
            <a:fld id="{14717A9F-C9FE-4C91-B2CA-2DB5C46EC853}" type="datetimeFigureOut">
              <a:rPr lang="en-US" smtClean="0"/>
              <a:t>1/25/24</a:t>
            </a:fld>
            <a:endParaRPr lang="en-US"/>
          </a:p>
        </p:txBody>
      </p:sp>
      <p:sp>
        <p:nvSpPr>
          <p:cNvPr id="6" name="Footer Placeholder 5">
            <a:extLst>
              <a:ext uri="{FF2B5EF4-FFF2-40B4-BE49-F238E27FC236}">
                <a16:creationId xmlns:a16="http://schemas.microsoft.com/office/drawing/2014/main" id="{63CFC35F-102E-4E10-8937-E168035B05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9D52C0-6E52-4925-AF93-BE0E5642F5AA}"/>
              </a:ext>
            </a:extLst>
          </p:cNvPr>
          <p:cNvSpPr>
            <a:spLocks noGrp="1"/>
          </p:cNvSpPr>
          <p:nvPr>
            <p:ph type="sldNum" sz="quarter" idx="12"/>
          </p:nvPr>
        </p:nvSpPr>
        <p:spPr/>
        <p:txBody>
          <a:bodyPr/>
          <a:lstStyle/>
          <a:p>
            <a:fld id="{0498E461-2549-4A37-A888-C015AAF0AC2E}" type="slidenum">
              <a:rPr lang="en-US" smtClean="0"/>
              <a:t>‹#›</a:t>
            </a:fld>
            <a:endParaRPr lang="en-US"/>
          </a:p>
        </p:txBody>
      </p:sp>
    </p:spTree>
    <p:extLst>
      <p:ext uri="{BB962C8B-B14F-4D97-AF65-F5344CB8AC3E}">
        <p14:creationId xmlns:p14="http://schemas.microsoft.com/office/powerpoint/2010/main" val="2720426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E4F4E2-A005-44A0-B66A-39FF68B709E2}" type="datetimeFigureOut">
              <a:rPr lang="en-US" smtClean="0">
                <a:solidFill>
                  <a:prstClr val="black">
                    <a:tint val="75000"/>
                  </a:prstClr>
                </a:solidFill>
              </a:rPr>
              <a:pPr/>
              <a:t>1/25/24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BFA3AC-7141-490A-978A-528771B41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67804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76294-708D-4A25-9714-D6CA02104F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7D34B5-71E9-4547-B634-0D287E6D6F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EE4125D-75ED-4C5C-8E1F-27F6D554D7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90745E-EEE2-49CD-9DF1-0FAEFB9CC0F5}"/>
              </a:ext>
            </a:extLst>
          </p:cNvPr>
          <p:cNvSpPr>
            <a:spLocks noGrp="1"/>
          </p:cNvSpPr>
          <p:nvPr>
            <p:ph type="dt" sz="half" idx="10"/>
          </p:nvPr>
        </p:nvSpPr>
        <p:spPr/>
        <p:txBody>
          <a:bodyPr/>
          <a:lstStyle/>
          <a:p>
            <a:fld id="{14717A9F-C9FE-4C91-B2CA-2DB5C46EC853}" type="datetimeFigureOut">
              <a:rPr lang="en-US" smtClean="0"/>
              <a:t>1/25/24</a:t>
            </a:fld>
            <a:endParaRPr lang="en-US"/>
          </a:p>
        </p:txBody>
      </p:sp>
      <p:sp>
        <p:nvSpPr>
          <p:cNvPr id="6" name="Footer Placeholder 5">
            <a:extLst>
              <a:ext uri="{FF2B5EF4-FFF2-40B4-BE49-F238E27FC236}">
                <a16:creationId xmlns:a16="http://schemas.microsoft.com/office/drawing/2014/main" id="{A165D059-EB79-475A-8CCE-F793AE2A7D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C6DC7E-04B6-42A2-A28D-DDC6B3FA367F}"/>
              </a:ext>
            </a:extLst>
          </p:cNvPr>
          <p:cNvSpPr>
            <a:spLocks noGrp="1"/>
          </p:cNvSpPr>
          <p:nvPr>
            <p:ph type="sldNum" sz="quarter" idx="12"/>
          </p:nvPr>
        </p:nvSpPr>
        <p:spPr/>
        <p:txBody>
          <a:bodyPr/>
          <a:lstStyle/>
          <a:p>
            <a:fld id="{0498E461-2549-4A37-A888-C015AAF0AC2E}" type="slidenum">
              <a:rPr lang="en-US" smtClean="0"/>
              <a:t>‹#›</a:t>
            </a:fld>
            <a:endParaRPr lang="en-US"/>
          </a:p>
        </p:txBody>
      </p:sp>
    </p:spTree>
    <p:extLst>
      <p:ext uri="{BB962C8B-B14F-4D97-AF65-F5344CB8AC3E}">
        <p14:creationId xmlns:p14="http://schemas.microsoft.com/office/powerpoint/2010/main" val="4100391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2DECC-30AE-4127-81A0-3D4D41E9CF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96546F-4E0C-4EB9-9F6E-28D8169F2E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2B6E-B9A6-4638-8A0A-C9E0D005E8F0}"/>
              </a:ext>
            </a:extLst>
          </p:cNvPr>
          <p:cNvSpPr>
            <a:spLocks noGrp="1"/>
          </p:cNvSpPr>
          <p:nvPr>
            <p:ph type="dt" sz="half" idx="10"/>
          </p:nvPr>
        </p:nvSpPr>
        <p:spPr/>
        <p:txBody>
          <a:bodyPr/>
          <a:lstStyle/>
          <a:p>
            <a:fld id="{14717A9F-C9FE-4C91-B2CA-2DB5C46EC853}" type="datetimeFigureOut">
              <a:rPr lang="en-US" smtClean="0"/>
              <a:t>1/25/24</a:t>
            </a:fld>
            <a:endParaRPr lang="en-US"/>
          </a:p>
        </p:txBody>
      </p:sp>
      <p:sp>
        <p:nvSpPr>
          <p:cNvPr id="5" name="Footer Placeholder 4">
            <a:extLst>
              <a:ext uri="{FF2B5EF4-FFF2-40B4-BE49-F238E27FC236}">
                <a16:creationId xmlns:a16="http://schemas.microsoft.com/office/drawing/2014/main" id="{B7A27738-B0AD-49B0-B1BD-96DCC3F25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66707-FED0-4D7E-96D4-95AF0DE92782}"/>
              </a:ext>
            </a:extLst>
          </p:cNvPr>
          <p:cNvSpPr>
            <a:spLocks noGrp="1"/>
          </p:cNvSpPr>
          <p:nvPr>
            <p:ph type="sldNum" sz="quarter" idx="12"/>
          </p:nvPr>
        </p:nvSpPr>
        <p:spPr/>
        <p:txBody>
          <a:bodyPr/>
          <a:lstStyle/>
          <a:p>
            <a:fld id="{0498E461-2549-4A37-A888-C015AAF0AC2E}" type="slidenum">
              <a:rPr lang="en-US" smtClean="0"/>
              <a:t>‹#›</a:t>
            </a:fld>
            <a:endParaRPr lang="en-US"/>
          </a:p>
        </p:txBody>
      </p:sp>
    </p:spTree>
    <p:extLst>
      <p:ext uri="{BB962C8B-B14F-4D97-AF65-F5344CB8AC3E}">
        <p14:creationId xmlns:p14="http://schemas.microsoft.com/office/powerpoint/2010/main" val="2770005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AA8CB7-E43E-4DAD-8D82-0F644DAE78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F11301-B384-4D0A-9981-802CE236FA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CBDAE-7146-4FF2-81C1-BE30E6C9C4DF}"/>
              </a:ext>
            </a:extLst>
          </p:cNvPr>
          <p:cNvSpPr>
            <a:spLocks noGrp="1"/>
          </p:cNvSpPr>
          <p:nvPr>
            <p:ph type="dt" sz="half" idx="10"/>
          </p:nvPr>
        </p:nvSpPr>
        <p:spPr/>
        <p:txBody>
          <a:bodyPr/>
          <a:lstStyle/>
          <a:p>
            <a:fld id="{14717A9F-C9FE-4C91-B2CA-2DB5C46EC853}" type="datetimeFigureOut">
              <a:rPr lang="en-US" smtClean="0"/>
              <a:t>1/25/24</a:t>
            </a:fld>
            <a:endParaRPr lang="en-US"/>
          </a:p>
        </p:txBody>
      </p:sp>
      <p:sp>
        <p:nvSpPr>
          <p:cNvPr id="5" name="Footer Placeholder 4">
            <a:extLst>
              <a:ext uri="{FF2B5EF4-FFF2-40B4-BE49-F238E27FC236}">
                <a16:creationId xmlns:a16="http://schemas.microsoft.com/office/drawing/2014/main" id="{156A4F80-1E64-490A-9BE4-F3568FF2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6AF731-53FE-4A1B-9673-0C05A304AB6A}"/>
              </a:ext>
            </a:extLst>
          </p:cNvPr>
          <p:cNvSpPr>
            <a:spLocks noGrp="1"/>
          </p:cNvSpPr>
          <p:nvPr>
            <p:ph type="sldNum" sz="quarter" idx="12"/>
          </p:nvPr>
        </p:nvSpPr>
        <p:spPr/>
        <p:txBody>
          <a:bodyPr/>
          <a:lstStyle/>
          <a:p>
            <a:fld id="{0498E461-2549-4A37-A888-C015AAF0AC2E}" type="slidenum">
              <a:rPr lang="en-US" smtClean="0"/>
              <a:t>‹#›</a:t>
            </a:fld>
            <a:endParaRPr lang="en-US"/>
          </a:p>
        </p:txBody>
      </p:sp>
    </p:spTree>
    <p:extLst>
      <p:ext uri="{BB962C8B-B14F-4D97-AF65-F5344CB8AC3E}">
        <p14:creationId xmlns:p14="http://schemas.microsoft.com/office/powerpoint/2010/main" val="4239105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A565E-1D76-4998-980A-B0F91A2065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0DDD0B-CF33-4314-9880-EBF7048F52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91EF95-E15D-453B-BD66-802EFF809E0C}"/>
              </a:ext>
            </a:extLst>
          </p:cNvPr>
          <p:cNvSpPr>
            <a:spLocks noGrp="1"/>
          </p:cNvSpPr>
          <p:nvPr>
            <p:ph type="dt" sz="half" idx="10"/>
          </p:nvPr>
        </p:nvSpPr>
        <p:spPr/>
        <p:txBody>
          <a:bodyPr/>
          <a:lstStyle/>
          <a:p>
            <a:fld id="{DE5C21C8-D467-407F-822E-414ABC6FAD80}" type="datetimeFigureOut">
              <a:rPr lang="en-US" smtClean="0"/>
              <a:t>1/25/24</a:t>
            </a:fld>
            <a:endParaRPr lang="en-US"/>
          </a:p>
        </p:txBody>
      </p:sp>
      <p:sp>
        <p:nvSpPr>
          <p:cNvPr id="5" name="Footer Placeholder 4">
            <a:extLst>
              <a:ext uri="{FF2B5EF4-FFF2-40B4-BE49-F238E27FC236}">
                <a16:creationId xmlns:a16="http://schemas.microsoft.com/office/drawing/2014/main" id="{9C5FB6A3-3076-41F0-A8B7-ABAFB333A6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081D1E-2C15-4388-955B-9A2AB4A8F598}"/>
              </a:ext>
            </a:extLst>
          </p:cNvPr>
          <p:cNvSpPr>
            <a:spLocks noGrp="1"/>
          </p:cNvSpPr>
          <p:nvPr>
            <p:ph type="sldNum" sz="quarter" idx="12"/>
          </p:nvPr>
        </p:nvSpPr>
        <p:spPr>
          <a:xfrm>
            <a:off x="8610600" y="6356350"/>
            <a:ext cx="2743200" cy="365125"/>
          </a:xfrm>
          <a:prstGeom prst="rect">
            <a:avLst/>
          </a:prstGeom>
        </p:spPr>
        <p:txBody>
          <a:bodyPr/>
          <a:lstStyle/>
          <a:p>
            <a:fld id="{C3BB795D-A83E-402C-9752-DDC8F53A8325}" type="slidenum">
              <a:rPr lang="en-US" smtClean="0"/>
              <a:t>‹#›</a:t>
            </a:fld>
            <a:endParaRPr lang="en-US"/>
          </a:p>
        </p:txBody>
      </p:sp>
      <p:sp>
        <p:nvSpPr>
          <p:cNvPr id="8" name="Picture Placeholder 7">
            <a:extLst>
              <a:ext uri="{FF2B5EF4-FFF2-40B4-BE49-F238E27FC236}">
                <a16:creationId xmlns:a16="http://schemas.microsoft.com/office/drawing/2014/main" id="{8A5249E5-43BB-44E9-AB73-97FEBFF426A2}"/>
              </a:ext>
            </a:extLst>
          </p:cNvPr>
          <p:cNvSpPr>
            <a:spLocks noGrp="1"/>
          </p:cNvSpPr>
          <p:nvPr>
            <p:ph type="pic" sz="quarter" idx="13"/>
          </p:nvPr>
        </p:nvSpPr>
        <p:spPr>
          <a:xfrm>
            <a:off x="0" y="1"/>
            <a:ext cx="12191999" cy="6858000"/>
          </a:xfrm>
        </p:spPr>
        <p:txBody>
          <a:bodyPr/>
          <a:lstStyle/>
          <a:p>
            <a:r>
              <a:rPr lang="en-US"/>
              <a:t>Click icon to add picture</a:t>
            </a:r>
          </a:p>
        </p:txBody>
      </p:sp>
      <p:sp>
        <p:nvSpPr>
          <p:cNvPr id="12" name="Text Placeholder 11">
            <a:extLst>
              <a:ext uri="{FF2B5EF4-FFF2-40B4-BE49-F238E27FC236}">
                <a16:creationId xmlns:a16="http://schemas.microsoft.com/office/drawing/2014/main" id="{C6D8E84C-01F4-4B20-A115-EF0B256B82D3}"/>
              </a:ext>
            </a:extLst>
          </p:cNvPr>
          <p:cNvSpPr>
            <a:spLocks noGrp="1"/>
          </p:cNvSpPr>
          <p:nvPr>
            <p:ph type="body" sz="quarter" idx="14" hasCustomPrompt="1"/>
          </p:nvPr>
        </p:nvSpPr>
        <p:spPr>
          <a:xfrm>
            <a:off x="0" y="1509713"/>
            <a:ext cx="12192000" cy="2387600"/>
          </a:xfrm>
        </p:spPr>
        <p:txBody>
          <a:bodyPr>
            <a:noAutofit/>
          </a:bodyPr>
          <a:lstStyle>
            <a:lvl1pPr marL="0" indent="0" algn="ctr">
              <a:buNone/>
              <a:defRPr sz="6500">
                <a:solidFill>
                  <a:schemeClr val="bg1"/>
                </a:solidFill>
                <a:latin typeface="+mn-lt"/>
              </a:defRPr>
            </a:lvl1pPr>
            <a:lvl2pPr marL="457200" indent="0" algn="ctr">
              <a:buNone/>
              <a:defRPr sz="4000">
                <a:latin typeface="+mn-lt"/>
              </a:defRPr>
            </a:lvl2pPr>
            <a:lvl3pPr marL="914400" indent="0" algn="ctr">
              <a:buNone/>
              <a:defRPr sz="3600">
                <a:latin typeface="+mn-lt"/>
              </a:defRPr>
            </a:lvl3pPr>
            <a:lvl4pPr marL="1371600" indent="0" algn="ctr">
              <a:buNone/>
              <a:defRPr sz="3200">
                <a:latin typeface="+mn-lt"/>
              </a:defRPr>
            </a:lvl4pPr>
            <a:lvl5pPr marL="1828800" indent="0" algn="ctr">
              <a:buNone/>
              <a:defRPr sz="3200">
                <a:latin typeface="+mn-lt"/>
              </a:defRPr>
            </a:lvl5pPr>
          </a:lstStyle>
          <a:p>
            <a:pPr lvl="0"/>
            <a:r>
              <a:rPr lang="en-US" dirty="0"/>
              <a:t>Presentation</a:t>
            </a:r>
          </a:p>
          <a:p>
            <a:pPr lvl="0"/>
            <a:r>
              <a:rPr lang="en-US" dirty="0"/>
              <a:t>Title</a:t>
            </a:r>
          </a:p>
        </p:txBody>
      </p:sp>
      <p:sp>
        <p:nvSpPr>
          <p:cNvPr id="16" name="Text Placeholder 15">
            <a:extLst>
              <a:ext uri="{FF2B5EF4-FFF2-40B4-BE49-F238E27FC236}">
                <a16:creationId xmlns:a16="http://schemas.microsoft.com/office/drawing/2014/main" id="{C47FBE93-56FE-4739-A8C2-90B507AA4153}"/>
              </a:ext>
            </a:extLst>
          </p:cNvPr>
          <p:cNvSpPr>
            <a:spLocks noGrp="1"/>
          </p:cNvSpPr>
          <p:nvPr>
            <p:ph type="body" sz="quarter" idx="15" hasCustomPrompt="1"/>
          </p:nvPr>
        </p:nvSpPr>
        <p:spPr>
          <a:xfrm>
            <a:off x="5719763" y="4295775"/>
            <a:ext cx="6167437" cy="2286000"/>
          </a:xfrm>
        </p:spPr>
        <p:txBody>
          <a:bodyPr/>
          <a:lstStyle>
            <a:lvl1pPr marL="0" indent="0" algn="ctr">
              <a:buNone/>
              <a:defRPr sz="2500">
                <a:latin typeface="+mn-lt"/>
              </a:defRPr>
            </a:lvl1pPr>
            <a:lvl2pPr marL="457200" indent="0" algn="ctr">
              <a:buNone/>
              <a:defRPr sz="2500">
                <a:latin typeface="+mn-lt"/>
              </a:defRPr>
            </a:lvl2pPr>
            <a:lvl3pPr marL="914400" indent="0" algn="ctr">
              <a:buNone/>
              <a:defRPr sz="2500">
                <a:latin typeface="+mn-lt"/>
              </a:defRPr>
            </a:lvl3pPr>
            <a:lvl4pPr marL="1371600" indent="0" algn="ctr">
              <a:buNone/>
              <a:defRPr sz="2500">
                <a:latin typeface="+mn-lt"/>
              </a:defRPr>
            </a:lvl4pPr>
            <a:lvl5pPr marL="1828800" indent="0" algn="ctr">
              <a:buNone/>
              <a:defRPr sz="2500">
                <a:latin typeface="+mn-lt"/>
              </a:defRPr>
            </a:lvl5pPr>
          </a:lstStyle>
          <a:p>
            <a:pPr lvl="0"/>
            <a:r>
              <a:rPr lang="en-US" dirty="0"/>
              <a:t>Presentation Author(s), Title(s),</a:t>
            </a:r>
          </a:p>
          <a:p>
            <a:pPr lvl="0"/>
            <a:r>
              <a:rPr lang="en-US" dirty="0"/>
              <a:t>and</a:t>
            </a:r>
          </a:p>
          <a:p>
            <a:pPr lvl="0"/>
            <a:r>
              <a:rPr lang="en-US" dirty="0"/>
              <a:t>Institutional Affiliation(s)</a:t>
            </a:r>
          </a:p>
          <a:p>
            <a:pPr lvl="0"/>
            <a:endParaRPr lang="en-US" dirty="0"/>
          </a:p>
          <a:p>
            <a:pPr lvl="0"/>
            <a:r>
              <a:rPr lang="en-US" dirty="0"/>
              <a:t>Date</a:t>
            </a:r>
          </a:p>
          <a:p>
            <a:pPr lvl="0"/>
            <a:endParaRPr lang="en-US" dirty="0"/>
          </a:p>
        </p:txBody>
      </p:sp>
      <p:pic>
        <p:nvPicPr>
          <p:cNvPr id="13" name="Picture 12">
            <a:extLst>
              <a:ext uri="{FF2B5EF4-FFF2-40B4-BE49-F238E27FC236}">
                <a16:creationId xmlns:a16="http://schemas.microsoft.com/office/drawing/2014/main" id="{7BE49B9E-763C-4886-9971-D8A68D5B3B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9303" y="5489782"/>
            <a:ext cx="2743201" cy="445175"/>
          </a:xfrm>
          <a:prstGeom prst="rect">
            <a:avLst/>
          </a:prstGeom>
        </p:spPr>
      </p:pic>
      <p:pic>
        <p:nvPicPr>
          <p:cNvPr id="15" name="Picture 14">
            <a:extLst>
              <a:ext uri="{FF2B5EF4-FFF2-40B4-BE49-F238E27FC236}">
                <a16:creationId xmlns:a16="http://schemas.microsoft.com/office/drawing/2014/main" id="{BB401588-DF33-4387-B573-41A04FC64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91771" y="6120435"/>
            <a:ext cx="597929" cy="524311"/>
          </a:xfrm>
          <a:prstGeom prst="rect">
            <a:avLst/>
          </a:prstGeom>
        </p:spPr>
      </p:pic>
      <p:pic>
        <p:nvPicPr>
          <p:cNvPr id="18" name="Picture 17">
            <a:extLst>
              <a:ext uri="{FF2B5EF4-FFF2-40B4-BE49-F238E27FC236}">
                <a16:creationId xmlns:a16="http://schemas.microsoft.com/office/drawing/2014/main" id="{992259CF-7CB1-4FD5-AC04-60FFAFAD81D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45880" y="6153960"/>
            <a:ext cx="1390832" cy="457260"/>
          </a:xfrm>
          <a:prstGeom prst="rect">
            <a:avLst/>
          </a:prstGeom>
        </p:spPr>
      </p:pic>
    </p:spTree>
    <p:extLst>
      <p:ext uri="{BB962C8B-B14F-4D97-AF65-F5344CB8AC3E}">
        <p14:creationId xmlns:p14="http://schemas.microsoft.com/office/powerpoint/2010/main" val="3174986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718" y="786384"/>
            <a:ext cx="10979149" cy="2239920"/>
          </a:xfrm>
        </p:spPr>
        <p:txBody>
          <a:bodyPr lIns="0" tIns="0" rIns="0" bIns="0">
            <a:normAutofit/>
          </a:bodyPr>
          <a:lstStyle>
            <a:lvl1pPr>
              <a:lnSpc>
                <a:spcPct val="90000"/>
              </a:lnSpc>
              <a:defRPr sz="4000" b="0" cap="none" spc="131">
                <a:solidFill>
                  <a:schemeClr val="bg1"/>
                </a:solidFill>
                <a:latin typeface="Arial" panose="020B0604020202020204" pitchFamily="34" charset="0"/>
                <a:cs typeface="Arial" panose="020B0604020202020204" pitchFamily="34" charset="0"/>
              </a:defRPr>
            </a:lvl1pPr>
          </a:lstStyle>
          <a:p>
            <a:r>
              <a:rPr lang="en-US" dirty="0"/>
              <a:t>&lt;Insert Title&gt;</a:t>
            </a:r>
          </a:p>
        </p:txBody>
      </p:sp>
      <p:sp>
        <p:nvSpPr>
          <p:cNvPr id="3" name="Subtitle 2"/>
          <p:cNvSpPr>
            <a:spLocks noGrp="1"/>
          </p:cNvSpPr>
          <p:nvPr>
            <p:ph type="subTitle" idx="1" hasCustomPrompt="1"/>
          </p:nvPr>
        </p:nvSpPr>
        <p:spPr>
          <a:xfrm>
            <a:off x="611718" y="4647764"/>
            <a:ext cx="10979148" cy="924363"/>
          </a:xfrm>
          <a:prstGeom prst="rect">
            <a:avLst/>
          </a:prstGeom>
        </p:spPr>
        <p:txBody>
          <a:bodyPr lIns="0" tIns="0" rIns="0" bIns="0">
            <a:normAutofit/>
          </a:bodyPr>
          <a:lstStyle>
            <a:lvl1pPr marL="0" indent="0" algn="l">
              <a:lnSpc>
                <a:spcPct val="90000"/>
              </a:lnSpc>
              <a:spcBef>
                <a:spcPts val="1200"/>
              </a:spcBef>
              <a:buNone/>
              <a:defRPr sz="1800" spc="31" baseline="0">
                <a:solidFill>
                  <a:schemeClr val="bg1"/>
                </a:solidFill>
              </a:defRPr>
            </a:lvl1pPr>
            <a:lvl2pPr marL="457250" indent="0" algn="ctr">
              <a:buNone/>
              <a:defRPr>
                <a:solidFill>
                  <a:schemeClr val="tx1">
                    <a:tint val="75000"/>
                  </a:schemeClr>
                </a:solidFill>
              </a:defRPr>
            </a:lvl2pPr>
            <a:lvl3pPr marL="914498" indent="0" algn="ctr">
              <a:buNone/>
              <a:defRPr>
                <a:solidFill>
                  <a:schemeClr val="tx1">
                    <a:tint val="75000"/>
                  </a:schemeClr>
                </a:solidFill>
              </a:defRPr>
            </a:lvl3pPr>
            <a:lvl4pPr marL="1371748" indent="0" algn="ctr">
              <a:buNone/>
              <a:defRPr>
                <a:solidFill>
                  <a:schemeClr val="tx1">
                    <a:tint val="75000"/>
                  </a:schemeClr>
                </a:solidFill>
              </a:defRPr>
            </a:lvl4pPr>
            <a:lvl5pPr marL="1828998" indent="0" algn="ctr">
              <a:buNone/>
              <a:defRPr>
                <a:solidFill>
                  <a:schemeClr val="tx1">
                    <a:tint val="75000"/>
                  </a:schemeClr>
                </a:solidFill>
              </a:defRPr>
            </a:lvl5pPr>
            <a:lvl6pPr marL="2286248" indent="0" algn="ctr">
              <a:buNone/>
              <a:defRPr>
                <a:solidFill>
                  <a:schemeClr val="tx1">
                    <a:tint val="75000"/>
                  </a:schemeClr>
                </a:solidFill>
              </a:defRPr>
            </a:lvl6pPr>
            <a:lvl7pPr marL="2743497" indent="0" algn="ctr">
              <a:buNone/>
              <a:defRPr>
                <a:solidFill>
                  <a:schemeClr val="tx1">
                    <a:tint val="75000"/>
                  </a:schemeClr>
                </a:solidFill>
              </a:defRPr>
            </a:lvl7pPr>
            <a:lvl8pPr marL="3200747" indent="0" algn="ctr">
              <a:buNone/>
              <a:defRPr>
                <a:solidFill>
                  <a:schemeClr val="tx1">
                    <a:tint val="75000"/>
                  </a:schemeClr>
                </a:solidFill>
              </a:defRPr>
            </a:lvl8pPr>
            <a:lvl9pPr marL="3657997" indent="0" algn="ctr">
              <a:buNone/>
              <a:defRPr>
                <a:solidFill>
                  <a:schemeClr val="tx1">
                    <a:tint val="75000"/>
                  </a:schemeClr>
                </a:solidFill>
              </a:defRPr>
            </a:lvl9pPr>
          </a:lstStyle>
          <a:p>
            <a:r>
              <a:rPr lang="en-US" dirty="0"/>
              <a:t>&lt;Affiliations&gt;</a:t>
            </a:r>
          </a:p>
        </p:txBody>
      </p:sp>
      <p:sp>
        <p:nvSpPr>
          <p:cNvPr id="9" name="Text Placeholder 8"/>
          <p:cNvSpPr>
            <a:spLocks noGrp="1"/>
          </p:cNvSpPr>
          <p:nvPr>
            <p:ph type="body" sz="quarter" idx="13" hasCustomPrompt="1"/>
          </p:nvPr>
        </p:nvSpPr>
        <p:spPr>
          <a:xfrm>
            <a:off x="611718" y="3409276"/>
            <a:ext cx="10979149" cy="1227813"/>
          </a:xfrm>
          <a:prstGeom prst="rect">
            <a:avLst/>
          </a:prstGeom>
        </p:spPr>
        <p:txBody>
          <a:bodyPr lIns="0" tIns="0" rIns="0" bIns="0">
            <a:noAutofit/>
          </a:bodyPr>
          <a:lstStyle>
            <a:lvl1pPr marL="0" indent="0">
              <a:buNone/>
              <a:defRPr sz="2400" b="0" spc="31">
                <a:solidFill>
                  <a:schemeClr val="bg1"/>
                </a:solidFill>
                <a:latin typeface="Arial" panose="020B0604020202020204" pitchFamily="34" charset="0"/>
                <a:cs typeface="Arial" panose="020B0604020202020204" pitchFamily="34" charset="0"/>
              </a:defRPr>
            </a:lvl1pPr>
            <a:lvl2pPr>
              <a:defRPr sz="1467"/>
            </a:lvl2pPr>
            <a:lvl3pPr>
              <a:defRPr sz="1467"/>
            </a:lvl3pPr>
            <a:lvl4pPr>
              <a:defRPr sz="1467"/>
            </a:lvl4pPr>
            <a:lvl5pPr>
              <a:defRPr sz="1467"/>
            </a:lvl5pPr>
          </a:lstStyle>
          <a:p>
            <a:pPr lvl="0"/>
            <a:r>
              <a:rPr lang="en-US" dirty="0"/>
              <a:t>&lt;Authors&gt;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chemeClr val="bg1"/>
                </a:solidFill>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Tree>
    <p:extLst>
      <p:ext uri="{BB962C8B-B14F-4D97-AF65-F5344CB8AC3E}">
        <p14:creationId xmlns:p14="http://schemas.microsoft.com/office/powerpoint/2010/main" val="385440639"/>
      </p:ext>
    </p:extLst>
  </p:cSld>
  <p:clrMapOvr>
    <a:masterClrMapping/>
  </p:clrMapOvr>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377826" y="1598085"/>
            <a:ext cx="11436348" cy="4482044"/>
          </a:xfrm>
          <a:prstGeom prst="rect">
            <a:avLst/>
          </a:prstGeom>
        </p:spPr>
        <p:txBody>
          <a:bodyPr lIns="0" tIns="0" rIns="0" bIns="0">
            <a:normAutofit/>
          </a:bodyPr>
          <a:lstStyle>
            <a:lvl1pPr>
              <a:lnSpc>
                <a:spcPct val="100000"/>
              </a:lnSpc>
              <a:spcBef>
                <a:spcPts val="0"/>
              </a:spcBef>
              <a:defRPr sz="2400">
                <a:solidFill>
                  <a:schemeClr val="tx1"/>
                </a:solidFill>
                <a:latin typeface="Arial" panose="020B0604020202020204" pitchFamily="34" charset="0"/>
                <a:cs typeface="Arial" panose="020B0604020202020204" pitchFamily="34" charset="0"/>
              </a:defRPr>
            </a:lvl1pPr>
            <a:lvl2pPr marL="829035" indent="-219451">
              <a:lnSpc>
                <a:spcPct val="100000"/>
              </a:lnSpc>
              <a:spcBef>
                <a:spcPts val="0"/>
              </a:spcBef>
              <a:buClr>
                <a:srgbClr val="00857C"/>
              </a:buClr>
              <a:buSzPct val="100000"/>
              <a:buFont typeface="Arial Narrow" panose="020B0606020202030204" pitchFamily="34" charset="0"/>
              <a:buChar char="–"/>
              <a:defRPr sz="2000">
                <a:solidFill>
                  <a:schemeClr val="tx1"/>
                </a:solidFill>
                <a:latin typeface="Arial" panose="020B0604020202020204" pitchFamily="34" charset="0"/>
                <a:cs typeface="Arial" panose="020B0604020202020204" pitchFamily="34" charset="0"/>
              </a:defRPr>
            </a:lvl2pPr>
            <a:lvl3pPr marL="1377662" indent="-158492">
              <a:lnSpc>
                <a:spcPct val="100000"/>
              </a:lnSpc>
              <a:spcBef>
                <a:spcPts val="0"/>
              </a:spcBef>
              <a:buClr>
                <a:srgbClr val="00857C"/>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3pPr>
            <a:lvl4pPr marL="1828754" indent="-156629">
              <a:lnSpc>
                <a:spcPct val="100000"/>
              </a:lnSpc>
              <a:spcBef>
                <a:spcPts val="0"/>
              </a:spcBef>
              <a:buSzPct val="100000"/>
              <a:tabLst/>
              <a:defRPr sz="1600">
                <a:solidFill>
                  <a:schemeClr val="tx1"/>
                </a:solidFill>
                <a:latin typeface="Arial" panose="020B0604020202020204" pitchFamily="34" charset="0"/>
                <a:cs typeface="Arial" panose="020B0604020202020204" pitchFamily="34" charset="0"/>
              </a:defRPr>
            </a:lvl4pPr>
            <a:lvl5pPr marL="2438339">
              <a:lnSpc>
                <a:spcPct val="100000"/>
              </a:lnSpc>
              <a:spcBef>
                <a:spcPts val="0"/>
              </a:spcBef>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cxnSp>
        <p:nvCxnSpPr>
          <p:cNvPr id="7" name="Straight Connector 6">
            <a:extLst>
              <a:ext uri="{FF2B5EF4-FFF2-40B4-BE49-F238E27FC236}">
                <a16:creationId xmlns:a16="http://schemas.microsoft.com/office/drawing/2014/main" id="{7BFEA7A5-3F17-415D-9FE7-A1C5710216A2}"/>
              </a:ext>
            </a:extLst>
          </p:cNvPr>
          <p:cNvCxnSpPr/>
          <p:nvPr userDrawn="1"/>
        </p:nvCxnSpPr>
        <p:spPr>
          <a:xfrm>
            <a:off x="377825" y="1227932"/>
            <a:ext cx="1143635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07056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7" name="Footer Placeholder 2">
            <a:extLst>
              <a:ext uri="{FF2B5EF4-FFF2-40B4-BE49-F238E27FC236}">
                <a16:creationId xmlns:a16="http://schemas.microsoft.com/office/drawing/2014/main" id="{922FE14F-A39F-4BF4-8EAE-B628F105CC12}"/>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1227932"/>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65031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column">
    <p:spTree>
      <p:nvGrpSpPr>
        <p:cNvPr id="1" name=""/>
        <p:cNvGrpSpPr/>
        <p:nvPr/>
      </p:nvGrpSpPr>
      <p:grpSpPr>
        <a:xfrm>
          <a:off x="0" y="0"/>
          <a:ext cx="0" cy="0"/>
          <a:chOff x="0" y="0"/>
          <a:chExt cx="0" cy="0"/>
        </a:xfrm>
      </p:grpSpPr>
      <p:sp>
        <p:nvSpPr>
          <p:cNvPr id="12" name="Content Placeholder 2"/>
          <p:cNvSpPr>
            <a:spLocks noGrp="1"/>
          </p:cNvSpPr>
          <p:nvPr>
            <p:ph idx="13"/>
          </p:nvPr>
        </p:nvSpPr>
        <p:spPr>
          <a:xfrm>
            <a:off x="381001" y="1598085"/>
            <a:ext cx="5514564" cy="4482044"/>
          </a:xfrm>
          <a:prstGeom prst="rect">
            <a:avLst/>
          </a:prstGeom>
        </p:spPr>
        <p:txBody>
          <a:bodyPr lIns="0" tIns="0" rIns="0" bIns="0"/>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5"/>
            <a:ext cx="5514564" cy="4482044"/>
          </a:xfrm>
          <a:prstGeom prst="rect">
            <a:avLst/>
          </a:prstGeom>
        </p:spPr>
        <p:txBody>
          <a:bodyPr lIns="0" tIns="0" rIns="0" bIns="0"/>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C260AA23-087E-4675-9E2F-DDEBC5D945D6}"/>
              </a:ext>
            </a:extLst>
          </p:cNvPr>
          <p:cNvCxnSpPr/>
          <p:nvPr/>
        </p:nvCxnSpPr>
        <p:spPr>
          <a:xfrm>
            <a:off x="377825" y="1227932"/>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CE5D1F0-AB30-43D1-A0AE-998C4E040FC2}"/>
              </a:ext>
            </a:extLst>
          </p:cNvPr>
          <p:cNvSpPr>
            <a:spLocks noGrp="1"/>
          </p:cNvSpPr>
          <p:nvPr>
            <p:ph type="title" hasCustomPrompt="1"/>
          </p:nvPr>
        </p:nvSpPr>
        <p:spPr>
          <a:xfrm>
            <a:off x="377825"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dirty="0"/>
              <a:t>&lt;Slide Title&gt;</a:t>
            </a:r>
          </a:p>
        </p:txBody>
      </p:sp>
      <p:sp>
        <p:nvSpPr>
          <p:cNvPr id="17" name="Text Placeholder 4">
            <a:extLst>
              <a:ext uri="{FF2B5EF4-FFF2-40B4-BE49-F238E27FC236}">
                <a16:creationId xmlns:a16="http://schemas.microsoft.com/office/drawing/2014/main" id="{D1C18BB7-8B96-401D-A546-77E2D23E1CA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9" name="Footer Placeholder 2">
            <a:extLst>
              <a:ext uri="{FF2B5EF4-FFF2-40B4-BE49-F238E27FC236}">
                <a16:creationId xmlns:a16="http://schemas.microsoft.com/office/drawing/2014/main" id="{C36112B8-8E42-4B63-B721-4E1EF886376A}"/>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cxnSp>
        <p:nvCxnSpPr>
          <p:cNvPr id="10" name="Straight Connector 9">
            <a:extLst>
              <a:ext uri="{FF2B5EF4-FFF2-40B4-BE49-F238E27FC236}">
                <a16:creationId xmlns:a16="http://schemas.microsoft.com/office/drawing/2014/main" id="{ABBC311C-9C3E-4607-B096-DC8B72515904}"/>
              </a:ext>
            </a:extLst>
          </p:cNvPr>
          <p:cNvCxnSpPr/>
          <p:nvPr userDrawn="1"/>
        </p:nvCxnSpPr>
        <p:spPr>
          <a:xfrm>
            <a:off x="377825" y="1227932"/>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79107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 stacked text content">
    <p:spTree>
      <p:nvGrpSpPr>
        <p:cNvPr id="1" name=""/>
        <p:cNvGrpSpPr/>
        <p:nvPr/>
      </p:nvGrpSpPr>
      <p:grpSpPr>
        <a:xfrm>
          <a:off x="0" y="0"/>
          <a:ext cx="0" cy="0"/>
          <a:chOff x="0" y="0"/>
          <a:chExt cx="0" cy="0"/>
        </a:xfrm>
      </p:grpSpPr>
      <p:sp>
        <p:nvSpPr>
          <p:cNvPr id="9" name="Content Placeholder 2"/>
          <p:cNvSpPr>
            <a:spLocks noGrp="1"/>
          </p:cNvSpPr>
          <p:nvPr>
            <p:ph idx="15"/>
          </p:nvPr>
        </p:nvSpPr>
        <p:spPr>
          <a:xfrm>
            <a:off x="381000" y="1598084"/>
            <a:ext cx="11430000" cy="2622224"/>
          </a:xfrm>
          <a:prstGeom prst="rect">
            <a:avLst/>
          </a:prstGeom>
        </p:spPr>
        <p:txBody>
          <a:bodyPr lIns="0" tIns="0" rIns="0" bIns="0"/>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6"/>
          </p:nvPr>
        </p:nvSpPr>
        <p:spPr>
          <a:xfrm>
            <a:off x="377826" y="4392248"/>
            <a:ext cx="11433174" cy="1727200"/>
          </a:xfrm>
          <a:prstGeom prst="rect">
            <a:avLst/>
          </a:prstGeom>
        </p:spPr>
        <p:txBody>
          <a:bodyPr lIns="0" tIns="0" rIns="0" bIns="0"/>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ED8B0AF7-33D8-4EB8-97F6-21BCAD234435}"/>
              </a:ext>
            </a:extLst>
          </p:cNvPr>
          <p:cNvSpPr>
            <a:spLocks noGrp="1"/>
          </p:cNvSpPr>
          <p:nvPr>
            <p:ph type="title" hasCustomPrompt="1"/>
          </p:nvPr>
        </p:nvSpPr>
        <p:spPr>
          <a:xfrm>
            <a:off x="377825"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3" name="Straight Connector 12">
            <a:extLst>
              <a:ext uri="{FF2B5EF4-FFF2-40B4-BE49-F238E27FC236}">
                <a16:creationId xmlns:a16="http://schemas.microsoft.com/office/drawing/2014/main" id="{65E91ED9-7601-4209-BA9A-3074EC6DAD40}"/>
              </a:ext>
            </a:extLst>
          </p:cNvPr>
          <p:cNvCxnSpPr/>
          <p:nvPr/>
        </p:nvCxnSpPr>
        <p:spPr>
          <a:xfrm>
            <a:off x="377825" y="1227932"/>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1A9998E-C754-4ED1-9ABC-7B99E87CA2AE}"/>
              </a:ext>
            </a:extLst>
          </p:cNvPr>
          <p:cNvSpPr>
            <a:spLocks noGrp="1"/>
          </p:cNvSpPr>
          <p:nvPr>
            <p:ph type="body" sz="quarter" idx="17"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10" name="Footer Placeholder 2">
            <a:extLst>
              <a:ext uri="{FF2B5EF4-FFF2-40B4-BE49-F238E27FC236}">
                <a16:creationId xmlns:a16="http://schemas.microsoft.com/office/drawing/2014/main" id="{3B5BC054-C3FB-4A91-85D1-FAF830CF0E2C}"/>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cxnSp>
        <p:nvCxnSpPr>
          <p:cNvPr id="11" name="Straight Connector 10">
            <a:extLst>
              <a:ext uri="{FF2B5EF4-FFF2-40B4-BE49-F238E27FC236}">
                <a16:creationId xmlns:a16="http://schemas.microsoft.com/office/drawing/2014/main" id="{D218B27A-E61F-4A7A-9C40-3B70786CCF2C}"/>
              </a:ext>
            </a:extLst>
          </p:cNvPr>
          <p:cNvCxnSpPr/>
          <p:nvPr userDrawn="1"/>
        </p:nvCxnSpPr>
        <p:spPr>
          <a:xfrm>
            <a:off x="377825" y="1227932"/>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0851502"/>
      </p:ext>
    </p:extLst>
  </p:cSld>
  <p:clrMapOvr>
    <a:masterClrMapping/>
  </p:clrMapOvr>
  <p:extLst>
    <p:ext uri="{DCECCB84-F9BA-43D5-87BE-67443E8EF086}">
      <p15:sldGuideLst xmlns:p15="http://schemas.microsoft.com/office/powerpoint/2012/main">
        <p15:guide id="3" pos="3840">
          <p15:clr>
            <a:srgbClr val="FBAE40"/>
          </p15:clr>
        </p15:guide>
        <p15:guide id="4" orient="horz" pos="27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 Cover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718" y="786384"/>
            <a:ext cx="10979149" cy="2239920"/>
          </a:xfrm>
        </p:spPr>
        <p:txBody>
          <a:bodyPr lIns="91440" tIns="45720" rIns="91440" bIns="45720">
            <a:normAutofit/>
          </a:bodyPr>
          <a:lstStyle>
            <a:lvl1pPr>
              <a:lnSpc>
                <a:spcPct val="90000"/>
              </a:lnSpc>
              <a:defRPr sz="5333" b="1" cap="none" spc="131">
                <a:solidFill>
                  <a:schemeClr val="accent1">
                    <a:lumMod val="75000"/>
                  </a:schemeClr>
                </a:solidFill>
                <a:latin typeface="Arial" panose="020B0604020202020204" pitchFamily="34" charset="0"/>
                <a:cs typeface="Arial" panose="020B0604020202020204" pitchFamily="34" charset="0"/>
              </a:defRPr>
            </a:lvl1pPr>
          </a:lstStyle>
          <a:p>
            <a:r>
              <a:rPr lang="en-US" dirty="0"/>
              <a:t>&lt;Insert Title&gt;</a:t>
            </a:r>
          </a:p>
        </p:txBody>
      </p:sp>
      <p:sp>
        <p:nvSpPr>
          <p:cNvPr id="3" name="Subtitle 2"/>
          <p:cNvSpPr>
            <a:spLocks noGrp="1"/>
          </p:cNvSpPr>
          <p:nvPr>
            <p:ph type="subTitle" idx="1" hasCustomPrompt="1"/>
          </p:nvPr>
        </p:nvSpPr>
        <p:spPr>
          <a:xfrm>
            <a:off x="611719" y="4647764"/>
            <a:ext cx="9382611" cy="924363"/>
          </a:xfrm>
          <a:prstGeom prst="rect">
            <a:avLst/>
          </a:prstGeom>
        </p:spPr>
        <p:txBody>
          <a:bodyPr lIns="91440" tIns="45720" rIns="91440" bIns="45720">
            <a:normAutofit/>
          </a:bodyPr>
          <a:lstStyle>
            <a:lvl1pPr marL="0" indent="0" algn="l">
              <a:lnSpc>
                <a:spcPct val="90000"/>
              </a:lnSpc>
              <a:spcBef>
                <a:spcPts val="1200"/>
              </a:spcBef>
              <a:buNone/>
              <a:defRPr sz="2400" spc="31" baseline="0">
                <a:solidFill>
                  <a:schemeClr val="tx1"/>
                </a:solidFill>
              </a:defRPr>
            </a:lvl1pPr>
            <a:lvl2pPr marL="457250" indent="0" algn="ctr">
              <a:buNone/>
              <a:defRPr>
                <a:solidFill>
                  <a:schemeClr val="tx1">
                    <a:tint val="75000"/>
                  </a:schemeClr>
                </a:solidFill>
              </a:defRPr>
            </a:lvl2pPr>
            <a:lvl3pPr marL="914498" indent="0" algn="ctr">
              <a:buNone/>
              <a:defRPr>
                <a:solidFill>
                  <a:schemeClr val="tx1">
                    <a:tint val="75000"/>
                  </a:schemeClr>
                </a:solidFill>
              </a:defRPr>
            </a:lvl3pPr>
            <a:lvl4pPr marL="1371748" indent="0" algn="ctr">
              <a:buNone/>
              <a:defRPr>
                <a:solidFill>
                  <a:schemeClr val="tx1">
                    <a:tint val="75000"/>
                  </a:schemeClr>
                </a:solidFill>
              </a:defRPr>
            </a:lvl4pPr>
            <a:lvl5pPr marL="1828998" indent="0" algn="ctr">
              <a:buNone/>
              <a:defRPr>
                <a:solidFill>
                  <a:schemeClr val="tx1">
                    <a:tint val="75000"/>
                  </a:schemeClr>
                </a:solidFill>
              </a:defRPr>
            </a:lvl5pPr>
            <a:lvl6pPr marL="2286248" indent="0" algn="ctr">
              <a:buNone/>
              <a:defRPr>
                <a:solidFill>
                  <a:schemeClr val="tx1">
                    <a:tint val="75000"/>
                  </a:schemeClr>
                </a:solidFill>
              </a:defRPr>
            </a:lvl6pPr>
            <a:lvl7pPr marL="2743497" indent="0" algn="ctr">
              <a:buNone/>
              <a:defRPr>
                <a:solidFill>
                  <a:schemeClr val="tx1">
                    <a:tint val="75000"/>
                  </a:schemeClr>
                </a:solidFill>
              </a:defRPr>
            </a:lvl7pPr>
            <a:lvl8pPr marL="3200747" indent="0" algn="ctr">
              <a:buNone/>
              <a:defRPr>
                <a:solidFill>
                  <a:schemeClr val="tx1">
                    <a:tint val="75000"/>
                  </a:schemeClr>
                </a:solidFill>
              </a:defRPr>
            </a:lvl8pPr>
            <a:lvl9pPr marL="3657997" indent="0" algn="ctr">
              <a:buNone/>
              <a:defRPr>
                <a:solidFill>
                  <a:schemeClr val="tx1">
                    <a:tint val="75000"/>
                  </a:schemeClr>
                </a:solidFill>
              </a:defRPr>
            </a:lvl9pPr>
          </a:lstStyle>
          <a:p>
            <a:r>
              <a:rPr lang="en-US"/>
              <a:t>&lt;Affiliations&gt;</a:t>
            </a:r>
            <a:endParaRPr lang="en-US" dirty="0"/>
          </a:p>
        </p:txBody>
      </p:sp>
      <p:sp>
        <p:nvSpPr>
          <p:cNvPr id="9" name="Text Placeholder 8"/>
          <p:cNvSpPr>
            <a:spLocks noGrp="1"/>
          </p:cNvSpPr>
          <p:nvPr>
            <p:ph type="body" sz="quarter" idx="13" hasCustomPrompt="1"/>
          </p:nvPr>
        </p:nvSpPr>
        <p:spPr>
          <a:xfrm>
            <a:off x="611717" y="3409276"/>
            <a:ext cx="9392139" cy="1227813"/>
          </a:xfrm>
          <a:prstGeom prst="rect">
            <a:avLst/>
          </a:prstGeom>
        </p:spPr>
        <p:txBody>
          <a:bodyPr lIns="91440" tIns="45720" rIns="91440" bIns="45720">
            <a:noAutofit/>
          </a:bodyPr>
          <a:lstStyle>
            <a:lvl1pPr marL="0" indent="0">
              <a:buNone/>
              <a:defRPr sz="3200" b="0" spc="31">
                <a:solidFill>
                  <a:schemeClr val="tx1"/>
                </a:solidFill>
                <a:latin typeface="Arial" panose="020B0604020202020204" pitchFamily="34" charset="0"/>
                <a:cs typeface="Arial" panose="020B0604020202020204" pitchFamily="34" charset="0"/>
              </a:defRPr>
            </a:lvl1pPr>
            <a:lvl2pPr>
              <a:defRPr sz="1467"/>
            </a:lvl2pPr>
            <a:lvl3pPr>
              <a:defRPr sz="1467"/>
            </a:lvl3pPr>
            <a:lvl4pPr>
              <a:defRPr sz="1467"/>
            </a:lvl4pPr>
            <a:lvl5pPr>
              <a:defRPr sz="1467"/>
            </a:lvl5pPr>
          </a:lstStyle>
          <a:p>
            <a:pPr lvl="0"/>
            <a:r>
              <a:rPr lang="en-US"/>
              <a:t>&lt;Authors&gt;</a:t>
            </a:r>
            <a:endParaRPr lang="en-US" dirty="0"/>
          </a:p>
        </p:txBody>
      </p:sp>
    </p:spTree>
    <p:extLst>
      <p:ext uri="{BB962C8B-B14F-4D97-AF65-F5344CB8AC3E}">
        <p14:creationId xmlns:p14="http://schemas.microsoft.com/office/powerpoint/2010/main" val="1917556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E4F4E2-A005-44A0-B66A-39FF68B709E2}" type="datetimeFigureOut">
              <a:rPr lang="en-US" smtClean="0">
                <a:solidFill>
                  <a:prstClr val="black">
                    <a:tint val="75000"/>
                  </a:prstClr>
                </a:solidFill>
              </a:rPr>
              <a:pPr/>
              <a:t>1/25/24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BFA3AC-7141-490A-978A-528771B41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597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9149" cy="1155700"/>
          </a:xfrm>
        </p:spPr>
        <p:txBody>
          <a:bodyPr anchor="ctr">
            <a:normAutofit/>
          </a:bodyPr>
          <a:lstStyle>
            <a:lvl1pPr>
              <a:defRPr sz="4267" b="1">
                <a:solidFill>
                  <a:schemeClr val="accent1">
                    <a:lumMod val="75000"/>
                  </a:schemeClr>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611718" y="1598085"/>
            <a:ext cx="10979149" cy="4482044"/>
          </a:xfrm>
          <a:prstGeom prst="rect">
            <a:avLst/>
          </a:prstGeom>
        </p:spPr>
        <p:txBody>
          <a:bodyPr>
            <a:normAutofit/>
          </a:bodyPr>
          <a:lstStyle>
            <a:lvl1pPr>
              <a:lnSpc>
                <a:spcPct val="100000"/>
              </a:lnSpc>
              <a:spcBef>
                <a:spcPts val="0"/>
              </a:spcBef>
              <a:defRPr sz="3200">
                <a:solidFill>
                  <a:schemeClr val="tx1"/>
                </a:solidFill>
                <a:latin typeface="Arial" panose="020B0604020202020204" pitchFamily="34" charset="0"/>
                <a:cs typeface="Arial" panose="020B0604020202020204" pitchFamily="34" charset="0"/>
              </a:defRPr>
            </a:lvl1pPr>
            <a:lvl2pPr marL="829035" indent="-219451">
              <a:lnSpc>
                <a:spcPct val="100000"/>
              </a:lnSpc>
              <a:spcBef>
                <a:spcPts val="0"/>
              </a:spcBef>
              <a:buClr>
                <a:schemeClr val="accent1"/>
              </a:buClr>
              <a:buSzPct val="100000"/>
              <a:buFont typeface="Arial Narrow" panose="020B0606020202030204" pitchFamily="34" charset="0"/>
              <a:buChar char="–"/>
              <a:defRPr sz="2667">
                <a:solidFill>
                  <a:schemeClr val="tx1"/>
                </a:solidFill>
                <a:latin typeface="Arial" panose="020B0604020202020204" pitchFamily="34" charset="0"/>
                <a:cs typeface="Arial" panose="020B0604020202020204" pitchFamily="34" charset="0"/>
              </a:defRPr>
            </a:lvl2pPr>
            <a:lvl3pPr marL="1377662" indent="-158492">
              <a:lnSpc>
                <a:spcPct val="100000"/>
              </a:lnSpc>
              <a:spcBef>
                <a:spcPts val="0"/>
              </a:spcBef>
              <a:buClr>
                <a:schemeClr val="accent1"/>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828754" indent="-156629">
              <a:lnSpc>
                <a:spcPct val="100000"/>
              </a:lnSpc>
              <a:spcBef>
                <a:spcPts val="0"/>
              </a:spcBef>
              <a:buSzPct val="100000"/>
              <a:tabLst/>
              <a:defRPr sz="2133">
                <a:solidFill>
                  <a:schemeClr val="tx1"/>
                </a:solidFill>
                <a:latin typeface="Arial" panose="020B0604020202020204" pitchFamily="34" charset="0"/>
                <a:cs typeface="Arial" panose="020B0604020202020204" pitchFamily="34" charset="0"/>
              </a:defRPr>
            </a:lvl4pPr>
            <a:lvl5pPr marL="2438339">
              <a:lnSpc>
                <a:spcPct val="100000"/>
              </a:lnSpc>
              <a:spcBef>
                <a:spcPts val="0"/>
              </a:spcBef>
              <a:defRPr sz="2133">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29061389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2-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313267"/>
            <a:ext cx="10962696" cy="1155700"/>
          </a:xfrm>
        </p:spPr>
        <p:txBody>
          <a:bodyPr/>
          <a:lstStyle>
            <a:lvl1pPr>
              <a:defRPr>
                <a:solidFill>
                  <a:schemeClr val="accent1">
                    <a:lumMod val="75000"/>
                  </a:schemeClr>
                </a:solidFill>
              </a:defRPr>
            </a:lvl1pPr>
          </a:lstStyle>
          <a:p>
            <a:r>
              <a:rPr lang="en-US"/>
              <a:t>&lt;2-column&gt;</a:t>
            </a:r>
            <a:endParaRPr lang="en-US" dirty="0"/>
          </a:p>
        </p:txBody>
      </p:sp>
      <p:sp>
        <p:nvSpPr>
          <p:cNvPr id="12" name="Content Placeholder 2"/>
          <p:cNvSpPr>
            <a:spLocks noGrp="1"/>
          </p:cNvSpPr>
          <p:nvPr>
            <p:ph idx="13"/>
          </p:nvPr>
        </p:nvSpPr>
        <p:spPr>
          <a:xfrm>
            <a:off x="619545" y="1598085"/>
            <a:ext cx="5276019" cy="4482044"/>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5"/>
            <a:ext cx="5276019" cy="4482044"/>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4"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10" name="Text Placeholder 10"/>
          <p:cNvSpPr>
            <a:spLocks noGrp="1"/>
          </p:cNvSpPr>
          <p:nvPr>
            <p:ph type="body" sz="quarter" idx="15"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2376958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2803877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8961"/>
            <a:ext cx="11436349" cy="547443"/>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&lt;Smaller 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2936AD5-6EFE-E7DE-68BF-CF985F9D5BF8}"/>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spTree>
    <p:extLst>
      <p:ext uri="{BB962C8B-B14F-4D97-AF65-F5344CB8AC3E}">
        <p14:creationId xmlns:p14="http://schemas.microsoft.com/office/powerpoint/2010/main" val="59311407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9776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63C20-A4AB-4AC0-B335-F1008C9722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4546B9-D982-43C0-B4B1-BAA318D821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58D81C-5DEF-4E51-ACE5-1C074598A9DB}"/>
              </a:ext>
            </a:extLst>
          </p:cNvPr>
          <p:cNvSpPr>
            <a:spLocks noGrp="1"/>
          </p:cNvSpPr>
          <p:nvPr>
            <p:ph type="dt" sz="half" idx="10"/>
          </p:nvPr>
        </p:nvSpPr>
        <p:spPr/>
        <p:txBody>
          <a:bodyPr/>
          <a:lstStyle/>
          <a:p>
            <a:fld id="{A6B3CA87-D2E6-402F-83C9-B748D3F0FE88}" type="datetimeFigureOut">
              <a:rPr lang="en-US" smtClean="0">
                <a:solidFill>
                  <a:prstClr val="black">
                    <a:tint val="75000"/>
                  </a:prstClr>
                </a:solidFill>
              </a:rPr>
              <a:pPr/>
              <a:t>1/25/24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ED170A0-E429-45D0-ACF8-643F1C83BA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F4C8FCA-EE36-48B6-83B8-7D2DD99FB2D4}"/>
              </a:ext>
            </a:extLst>
          </p:cNvPr>
          <p:cNvSpPr>
            <a:spLocks noGrp="1"/>
          </p:cNvSpPr>
          <p:nvPr>
            <p:ph type="sldNum" sz="quarter" idx="12"/>
          </p:nvPr>
        </p:nvSpPr>
        <p:spPr/>
        <p:txBody>
          <a:bodyPr/>
          <a:lstStyle/>
          <a:p>
            <a:fld id="{35E2CDC1-1D3D-487D-B618-07D9612AE4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3531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81FB-C92A-499C-A969-C3608D3B38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BD5703-278C-4DCB-95BE-37D814EF80B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C30070-FB1D-4BF2-B426-5AD59235F21F}"/>
              </a:ext>
            </a:extLst>
          </p:cNvPr>
          <p:cNvSpPr>
            <a:spLocks noGrp="1"/>
          </p:cNvSpPr>
          <p:nvPr>
            <p:ph type="dt" sz="half" idx="10"/>
          </p:nvPr>
        </p:nvSpPr>
        <p:spPr/>
        <p:txBody>
          <a:bodyPr/>
          <a:lstStyle/>
          <a:p>
            <a:fld id="{A6B3CA87-D2E6-402F-83C9-B748D3F0FE88}" type="datetimeFigureOut">
              <a:rPr lang="en-US" smtClean="0">
                <a:solidFill>
                  <a:prstClr val="black">
                    <a:tint val="75000"/>
                  </a:prstClr>
                </a:solidFill>
              </a:rPr>
              <a:pPr/>
              <a:t>1/25/24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A55BC28-1662-4644-84A9-F71D59E84AD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DD2ECFB-58AA-45C0-B1FC-E03427442DC3}"/>
              </a:ext>
            </a:extLst>
          </p:cNvPr>
          <p:cNvSpPr>
            <a:spLocks noGrp="1"/>
          </p:cNvSpPr>
          <p:nvPr>
            <p:ph type="sldNum" sz="quarter" idx="12"/>
          </p:nvPr>
        </p:nvSpPr>
        <p:spPr/>
        <p:txBody>
          <a:bodyPr/>
          <a:lstStyle/>
          <a:p>
            <a:fld id="{35E2CDC1-1D3D-487D-B618-07D9612AE4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9205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02638-DCBC-48B0-9A30-DBE9DD8F82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09AD9D-CFD5-4DFD-AB3A-03DFC0FE9A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51A7D6-0A7F-44ED-A0E1-1D26129798A1}"/>
              </a:ext>
            </a:extLst>
          </p:cNvPr>
          <p:cNvSpPr>
            <a:spLocks noGrp="1"/>
          </p:cNvSpPr>
          <p:nvPr>
            <p:ph type="dt" sz="half" idx="10"/>
          </p:nvPr>
        </p:nvSpPr>
        <p:spPr/>
        <p:txBody>
          <a:bodyPr/>
          <a:lstStyle/>
          <a:p>
            <a:fld id="{A6B3CA87-D2E6-402F-83C9-B748D3F0FE88}" type="datetimeFigureOut">
              <a:rPr lang="en-US" smtClean="0">
                <a:solidFill>
                  <a:prstClr val="black">
                    <a:tint val="75000"/>
                  </a:prstClr>
                </a:solidFill>
              </a:rPr>
              <a:pPr/>
              <a:t>1/25/24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291B47E-064E-447B-8CFD-86ECBB58A68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B0ED83-26D4-4837-B847-CDC908B41EE2}"/>
              </a:ext>
            </a:extLst>
          </p:cNvPr>
          <p:cNvSpPr>
            <a:spLocks noGrp="1"/>
          </p:cNvSpPr>
          <p:nvPr>
            <p:ph type="sldNum" sz="quarter" idx="12"/>
          </p:nvPr>
        </p:nvSpPr>
        <p:spPr/>
        <p:txBody>
          <a:bodyPr/>
          <a:lstStyle/>
          <a:p>
            <a:fld id="{35E2CDC1-1D3D-487D-B618-07D9612AE4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1835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81ABF-C245-4EE8-9E49-AE527E0F43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9637-2D28-44D6-876B-9BB94260F20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951470-2242-4808-A34D-BAC929C5637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6A8001-D775-4B7C-B6AC-6166A3740AE3}"/>
              </a:ext>
            </a:extLst>
          </p:cNvPr>
          <p:cNvSpPr>
            <a:spLocks noGrp="1"/>
          </p:cNvSpPr>
          <p:nvPr>
            <p:ph type="dt" sz="half" idx="10"/>
          </p:nvPr>
        </p:nvSpPr>
        <p:spPr/>
        <p:txBody>
          <a:bodyPr/>
          <a:lstStyle/>
          <a:p>
            <a:fld id="{A6B3CA87-D2E6-402F-83C9-B748D3F0FE88}" type="datetimeFigureOut">
              <a:rPr lang="en-US" smtClean="0">
                <a:solidFill>
                  <a:prstClr val="black">
                    <a:tint val="75000"/>
                  </a:prstClr>
                </a:solidFill>
              </a:rPr>
              <a:pPr/>
              <a:t>1/25/24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4956F4-5BA6-4934-8BDE-6CA3F76E51F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74C099D-7921-42D7-B351-0D66A7E4A15C}"/>
              </a:ext>
            </a:extLst>
          </p:cNvPr>
          <p:cNvSpPr>
            <a:spLocks noGrp="1"/>
          </p:cNvSpPr>
          <p:nvPr>
            <p:ph type="sldNum" sz="quarter" idx="12"/>
          </p:nvPr>
        </p:nvSpPr>
        <p:spPr/>
        <p:txBody>
          <a:bodyPr/>
          <a:lstStyle/>
          <a:p>
            <a:fld id="{35E2CDC1-1D3D-487D-B618-07D9612AE4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4005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6C5AA-C94B-4F0F-8044-672678BEFF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6BDCB5-0C81-4458-A17C-711EA0134B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370D3E1-BB7C-47D4-9A86-3AB3F5C556E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978582-563C-477E-BB70-8FC60E900C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F46D33-4EC9-458B-BADD-FDD0FABEDAC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C4F29D-3F1D-4B07-A8FD-D4BC9B5135A4}"/>
              </a:ext>
            </a:extLst>
          </p:cNvPr>
          <p:cNvSpPr>
            <a:spLocks noGrp="1"/>
          </p:cNvSpPr>
          <p:nvPr>
            <p:ph type="dt" sz="half" idx="10"/>
          </p:nvPr>
        </p:nvSpPr>
        <p:spPr/>
        <p:txBody>
          <a:bodyPr/>
          <a:lstStyle/>
          <a:p>
            <a:fld id="{A6B3CA87-D2E6-402F-83C9-B748D3F0FE88}" type="datetimeFigureOut">
              <a:rPr lang="en-US" smtClean="0">
                <a:solidFill>
                  <a:prstClr val="black">
                    <a:tint val="75000"/>
                  </a:prstClr>
                </a:solidFill>
              </a:rPr>
              <a:pPr/>
              <a:t>1/25/24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113A0A0-326B-4FE1-AD79-897EA142862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CFD35DA-5A83-4189-89A1-AEF249C87E83}"/>
              </a:ext>
            </a:extLst>
          </p:cNvPr>
          <p:cNvSpPr>
            <a:spLocks noGrp="1"/>
          </p:cNvSpPr>
          <p:nvPr>
            <p:ph type="sldNum" sz="quarter" idx="12"/>
          </p:nvPr>
        </p:nvSpPr>
        <p:spPr/>
        <p:txBody>
          <a:bodyPr/>
          <a:lstStyle/>
          <a:p>
            <a:fld id="{35E2CDC1-1D3D-487D-B618-07D9612AE4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55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E4F4E2-A005-44A0-B66A-39FF68B709E2}" type="datetimeFigureOut">
              <a:rPr lang="en-US" smtClean="0">
                <a:solidFill>
                  <a:prstClr val="black">
                    <a:tint val="75000"/>
                  </a:prstClr>
                </a:solidFill>
              </a:rPr>
              <a:pPr/>
              <a:t>1/25/24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BFA3AC-7141-490A-978A-528771B41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7068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5D63E-A42E-4D62-8380-E3782BF27D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9D88F4-F648-481A-BA61-F1AA38150A8C}"/>
              </a:ext>
            </a:extLst>
          </p:cNvPr>
          <p:cNvSpPr>
            <a:spLocks noGrp="1"/>
          </p:cNvSpPr>
          <p:nvPr>
            <p:ph type="dt" sz="half" idx="10"/>
          </p:nvPr>
        </p:nvSpPr>
        <p:spPr/>
        <p:txBody>
          <a:bodyPr/>
          <a:lstStyle/>
          <a:p>
            <a:fld id="{A6B3CA87-D2E6-402F-83C9-B748D3F0FE88}" type="datetimeFigureOut">
              <a:rPr lang="en-US" smtClean="0">
                <a:solidFill>
                  <a:prstClr val="black">
                    <a:tint val="75000"/>
                  </a:prstClr>
                </a:solidFill>
              </a:rPr>
              <a:pPr/>
              <a:t>1/25/24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9A86F5C-0B10-4F83-8ED3-21F13A0071B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06C42FD-F3D1-4923-A882-F15A98126CD5}"/>
              </a:ext>
            </a:extLst>
          </p:cNvPr>
          <p:cNvSpPr>
            <a:spLocks noGrp="1"/>
          </p:cNvSpPr>
          <p:nvPr>
            <p:ph type="sldNum" sz="quarter" idx="12"/>
          </p:nvPr>
        </p:nvSpPr>
        <p:spPr/>
        <p:txBody>
          <a:bodyPr/>
          <a:lstStyle/>
          <a:p>
            <a:fld id="{35E2CDC1-1D3D-487D-B618-07D9612AE4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99382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E518E8-C86B-41D1-ACAC-07248FDF186D}"/>
              </a:ext>
            </a:extLst>
          </p:cNvPr>
          <p:cNvSpPr>
            <a:spLocks noGrp="1"/>
          </p:cNvSpPr>
          <p:nvPr>
            <p:ph type="dt" sz="half" idx="10"/>
          </p:nvPr>
        </p:nvSpPr>
        <p:spPr/>
        <p:txBody>
          <a:bodyPr/>
          <a:lstStyle/>
          <a:p>
            <a:fld id="{A6B3CA87-D2E6-402F-83C9-B748D3F0FE88}" type="datetimeFigureOut">
              <a:rPr lang="en-US" smtClean="0">
                <a:solidFill>
                  <a:prstClr val="black">
                    <a:tint val="75000"/>
                  </a:prstClr>
                </a:solidFill>
              </a:rPr>
              <a:pPr/>
              <a:t>1/25/24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C9D8F856-9DB3-4877-80B9-583C068D59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9894128-7689-4EBE-A9A5-CBD0B8663B4B}"/>
              </a:ext>
            </a:extLst>
          </p:cNvPr>
          <p:cNvSpPr>
            <a:spLocks noGrp="1"/>
          </p:cNvSpPr>
          <p:nvPr>
            <p:ph type="sldNum" sz="quarter" idx="12"/>
          </p:nvPr>
        </p:nvSpPr>
        <p:spPr/>
        <p:txBody>
          <a:bodyPr/>
          <a:lstStyle/>
          <a:p>
            <a:fld id="{35E2CDC1-1D3D-487D-B618-07D9612AE4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09382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ECDA7-3767-497C-85BA-E6CC4A3A18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ABF9DF-D7EB-4AF4-9B6F-A6EEB92B1E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7074C3-F6F7-4BC3-8461-7AE7291E5D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BA5A04-95CE-4B65-946E-1FADB39F1AA9}"/>
              </a:ext>
            </a:extLst>
          </p:cNvPr>
          <p:cNvSpPr>
            <a:spLocks noGrp="1"/>
          </p:cNvSpPr>
          <p:nvPr>
            <p:ph type="dt" sz="half" idx="10"/>
          </p:nvPr>
        </p:nvSpPr>
        <p:spPr/>
        <p:txBody>
          <a:bodyPr/>
          <a:lstStyle/>
          <a:p>
            <a:fld id="{A6B3CA87-D2E6-402F-83C9-B748D3F0FE88}" type="datetimeFigureOut">
              <a:rPr lang="en-US" smtClean="0">
                <a:solidFill>
                  <a:prstClr val="black">
                    <a:tint val="75000"/>
                  </a:prstClr>
                </a:solidFill>
              </a:rPr>
              <a:pPr/>
              <a:t>1/25/24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44B246B-8BD6-48E6-ADC6-C2DEE96EFD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F90724E-BA7B-4E9F-BC51-5D32FE44FA86}"/>
              </a:ext>
            </a:extLst>
          </p:cNvPr>
          <p:cNvSpPr>
            <a:spLocks noGrp="1"/>
          </p:cNvSpPr>
          <p:nvPr>
            <p:ph type="sldNum" sz="quarter" idx="12"/>
          </p:nvPr>
        </p:nvSpPr>
        <p:spPr/>
        <p:txBody>
          <a:bodyPr/>
          <a:lstStyle/>
          <a:p>
            <a:fld id="{35E2CDC1-1D3D-487D-B618-07D9612AE4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0726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66815-03AC-4B54-BDE5-37151E4EDD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3F7BC2-90C8-469F-B3F3-24CB5582D7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53FFF5-A8CC-4E64-A3B1-A56A67C5BA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B785AE-7676-43E6-82ED-E5C791E90023}"/>
              </a:ext>
            </a:extLst>
          </p:cNvPr>
          <p:cNvSpPr>
            <a:spLocks noGrp="1"/>
          </p:cNvSpPr>
          <p:nvPr>
            <p:ph type="dt" sz="half" idx="10"/>
          </p:nvPr>
        </p:nvSpPr>
        <p:spPr/>
        <p:txBody>
          <a:bodyPr/>
          <a:lstStyle/>
          <a:p>
            <a:fld id="{A6B3CA87-D2E6-402F-83C9-B748D3F0FE88}" type="datetimeFigureOut">
              <a:rPr lang="en-US" smtClean="0">
                <a:solidFill>
                  <a:prstClr val="black">
                    <a:tint val="75000"/>
                  </a:prstClr>
                </a:solidFill>
              </a:rPr>
              <a:pPr/>
              <a:t>1/25/24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14B6590-6629-49A9-85D1-F2FB71FEA24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62A8A1B-606C-42E0-8595-833E3FEA1959}"/>
              </a:ext>
            </a:extLst>
          </p:cNvPr>
          <p:cNvSpPr>
            <a:spLocks noGrp="1"/>
          </p:cNvSpPr>
          <p:nvPr>
            <p:ph type="sldNum" sz="quarter" idx="12"/>
          </p:nvPr>
        </p:nvSpPr>
        <p:spPr/>
        <p:txBody>
          <a:bodyPr/>
          <a:lstStyle/>
          <a:p>
            <a:fld id="{35E2CDC1-1D3D-487D-B618-07D9612AE4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41300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0C70C-5C19-43A9-A31E-886B258E82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B2DFB3-23CE-4B44-BB5A-6937BC020CD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E496D-7E90-4075-BBAF-5C013CB7908C}"/>
              </a:ext>
            </a:extLst>
          </p:cNvPr>
          <p:cNvSpPr>
            <a:spLocks noGrp="1"/>
          </p:cNvSpPr>
          <p:nvPr>
            <p:ph type="dt" sz="half" idx="10"/>
          </p:nvPr>
        </p:nvSpPr>
        <p:spPr/>
        <p:txBody>
          <a:bodyPr/>
          <a:lstStyle/>
          <a:p>
            <a:fld id="{A6B3CA87-D2E6-402F-83C9-B748D3F0FE88}" type="datetimeFigureOut">
              <a:rPr lang="en-US" smtClean="0">
                <a:solidFill>
                  <a:prstClr val="black">
                    <a:tint val="75000"/>
                  </a:prstClr>
                </a:solidFill>
              </a:rPr>
              <a:pPr/>
              <a:t>1/25/24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CCDCA17-E44C-499B-9824-D402B584335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A20FD1D-F3A6-4C90-84DC-F85F6000EFE2}"/>
              </a:ext>
            </a:extLst>
          </p:cNvPr>
          <p:cNvSpPr>
            <a:spLocks noGrp="1"/>
          </p:cNvSpPr>
          <p:nvPr>
            <p:ph type="sldNum" sz="quarter" idx="12"/>
          </p:nvPr>
        </p:nvSpPr>
        <p:spPr/>
        <p:txBody>
          <a:bodyPr/>
          <a:lstStyle/>
          <a:p>
            <a:fld id="{35E2CDC1-1D3D-487D-B618-07D9612AE4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6167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F5E161-8756-4D33-AD04-CC90E4D30A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BCF0E8-BA9D-4982-BD5C-85233D659CA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F891C-FF9B-4143-A5DD-211CF7510D27}"/>
              </a:ext>
            </a:extLst>
          </p:cNvPr>
          <p:cNvSpPr>
            <a:spLocks noGrp="1"/>
          </p:cNvSpPr>
          <p:nvPr>
            <p:ph type="dt" sz="half" idx="10"/>
          </p:nvPr>
        </p:nvSpPr>
        <p:spPr/>
        <p:txBody>
          <a:bodyPr/>
          <a:lstStyle/>
          <a:p>
            <a:fld id="{A6B3CA87-D2E6-402F-83C9-B748D3F0FE88}" type="datetimeFigureOut">
              <a:rPr lang="en-US" smtClean="0">
                <a:solidFill>
                  <a:prstClr val="black">
                    <a:tint val="75000"/>
                  </a:prstClr>
                </a:solidFill>
              </a:rPr>
              <a:pPr/>
              <a:t>1/25/24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4F6ED07-D079-449B-B162-923F94F0487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F56EE69-2BE3-4078-91D7-E1BA9FC8292E}"/>
              </a:ext>
            </a:extLst>
          </p:cNvPr>
          <p:cNvSpPr>
            <a:spLocks noGrp="1"/>
          </p:cNvSpPr>
          <p:nvPr>
            <p:ph type="sldNum" sz="quarter" idx="12"/>
          </p:nvPr>
        </p:nvSpPr>
        <p:spPr/>
        <p:txBody>
          <a:bodyPr/>
          <a:lstStyle/>
          <a:p>
            <a:fld id="{35E2CDC1-1D3D-487D-B618-07D9612AE4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01948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1B5245-D03F-4DFE-A4F2-356336693A47}" type="datetime1">
              <a:rPr lang="en-US" smtClean="0">
                <a:solidFill>
                  <a:prstClr val="black">
                    <a:tint val="75000"/>
                  </a:prstClr>
                </a:solidFill>
              </a:rPr>
              <a:pPr/>
              <a:t>1/25/24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B4842-32A3-4218-B5BA-848990C84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00575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EEA189-0ACE-4A52-AB2C-AE8DE08997F5}" type="datetime1">
              <a:rPr lang="en-US" smtClean="0">
                <a:solidFill>
                  <a:prstClr val="black">
                    <a:tint val="75000"/>
                  </a:prstClr>
                </a:solidFill>
              </a:rPr>
              <a:pPr/>
              <a:t>1/25/24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B4842-32A3-4218-B5BA-848990C84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2758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6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8D725B-B716-4CF8-935F-34B4013771C7}" type="datetime1">
              <a:rPr lang="en-US" smtClean="0">
                <a:solidFill>
                  <a:prstClr val="black">
                    <a:tint val="75000"/>
                  </a:prstClr>
                </a:solidFill>
              </a:rPr>
              <a:pPr/>
              <a:t>1/25/24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B4842-32A3-4218-B5BA-848990C84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3446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0EE974-431B-40A9-B938-EE2F9DFBB1CE}" type="datetime1">
              <a:rPr lang="en-US" smtClean="0">
                <a:solidFill>
                  <a:prstClr val="black">
                    <a:tint val="75000"/>
                  </a:prstClr>
                </a:solidFill>
              </a:rPr>
              <a:pPr/>
              <a:t>1/25/24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BB4842-32A3-4218-B5BA-848990C84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1770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E4F4E2-A005-44A0-B66A-39FF68B709E2}" type="datetimeFigureOut">
              <a:rPr lang="en-US" smtClean="0">
                <a:solidFill>
                  <a:prstClr val="black">
                    <a:tint val="75000"/>
                  </a:prstClr>
                </a:solidFill>
              </a:rPr>
              <a:pPr/>
              <a:t>1/25/24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BFA3AC-7141-490A-978A-528771B41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91867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D90938-A85D-4C60-91C9-D203B331C981}" type="datetime1">
              <a:rPr lang="en-US" smtClean="0">
                <a:solidFill>
                  <a:prstClr val="black">
                    <a:tint val="75000"/>
                  </a:prstClr>
                </a:solidFill>
              </a:rPr>
              <a:pPr/>
              <a:t>1/25/24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BB4842-32A3-4218-B5BA-848990C84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2652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4CF84A-BB4F-4EB7-8C3D-5303FBDBEF56}" type="datetime1">
              <a:rPr lang="en-US" smtClean="0">
                <a:solidFill>
                  <a:prstClr val="black">
                    <a:tint val="75000"/>
                  </a:prstClr>
                </a:solidFill>
              </a:rPr>
              <a:pPr/>
              <a:t>1/25/24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BB4842-32A3-4218-B5BA-848990C84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6149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2DC5FB-5698-43C2-97B0-4C3613558AA4}" type="datetime1">
              <a:rPr lang="en-US" smtClean="0">
                <a:solidFill>
                  <a:prstClr val="black">
                    <a:tint val="75000"/>
                  </a:prstClr>
                </a:solidFill>
              </a:rPr>
              <a:pPr/>
              <a:t>1/25/24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BB4842-32A3-4218-B5BA-848990C84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89498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6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F078E5-9D5E-4B0D-AAB6-38B919A40481}" type="datetime1">
              <a:rPr lang="en-US" smtClean="0">
                <a:solidFill>
                  <a:prstClr val="black">
                    <a:tint val="75000"/>
                  </a:prstClr>
                </a:solidFill>
              </a:rPr>
              <a:pPr/>
              <a:t>1/25/24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BB4842-32A3-4218-B5BA-848990C84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3621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6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D839A9-20BD-49A4-AC2E-2DC6138EB77C}" type="datetime1">
              <a:rPr lang="en-US" smtClean="0">
                <a:solidFill>
                  <a:prstClr val="black">
                    <a:tint val="75000"/>
                  </a:prstClr>
                </a:solidFill>
              </a:rPr>
              <a:pPr/>
              <a:t>1/25/24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BB4842-32A3-4218-B5BA-848990C84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69392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C5AFE0-4ADD-4A93-81E0-C5953DDD6822}" type="datetime1">
              <a:rPr lang="en-US" smtClean="0">
                <a:solidFill>
                  <a:prstClr val="black">
                    <a:tint val="75000"/>
                  </a:prstClr>
                </a:solidFill>
              </a:rPr>
              <a:pPr/>
              <a:t>1/25/24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B4842-32A3-4218-B5BA-848990C84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26383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65C6E7-D459-4F33-9334-595707DFF714}" type="datetime1">
              <a:rPr lang="en-US" smtClean="0">
                <a:solidFill>
                  <a:prstClr val="black">
                    <a:tint val="75000"/>
                  </a:prstClr>
                </a:solidFill>
              </a:rPr>
              <a:pPr/>
              <a:t>1/25/24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BB4842-32A3-4218-B5BA-848990C84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0415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295572"/>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Tree>
    <p:extLst>
      <p:ext uri="{BB962C8B-B14F-4D97-AF65-F5344CB8AC3E}">
        <p14:creationId xmlns:p14="http://schemas.microsoft.com/office/powerpoint/2010/main" val="32343655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466392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5085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E4F4E2-A005-44A0-B66A-39FF68B709E2}" type="datetimeFigureOut">
              <a:rPr lang="en-US" smtClean="0">
                <a:solidFill>
                  <a:prstClr val="black">
                    <a:tint val="75000"/>
                  </a:prstClr>
                </a:solidFill>
              </a:rPr>
              <a:pPr/>
              <a:t>1/25/24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BFA3AC-7141-490A-978A-528771B41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7701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1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37237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418172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0777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382031"/>
            <a:ext cx="3001282" cy="850757"/>
          </a:xfrm>
          <a:prstGeom prst="rect">
            <a:avLst/>
          </a:prstGeom>
        </p:spPr>
      </p:pic>
      <p:sp>
        <p:nvSpPr>
          <p:cNvPr id="5" name="Text Placeholder 4">
            <a:extLst>
              <a:ext uri="{FF2B5EF4-FFF2-40B4-BE49-F238E27FC236}">
                <a16:creationId xmlns:a16="http://schemas.microsoft.com/office/drawing/2014/main" id="{11BC5C70-076B-40B0-85B6-B1E116EB5C53}"/>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Ian E. </a:t>
            </a:r>
            <a:r>
              <a:rPr lang="en-US" dirty="0" err="1"/>
              <a:t>Krop</a:t>
            </a:r>
            <a:r>
              <a:rPr lang="en-US" dirty="0"/>
              <a:t>, MD, PhD</a:t>
            </a:r>
          </a:p>
        </p:txBody>
      </p:sp>
    </p:spTree>
    <p:extLst>
      <p:ext uri="{BB962C8B-B14F-4D97-AF65-F5344CB8AC3E}">
        <p14:creationId xmlns:p14="http://schemas.microsoft.com/office/powerpoint/2010/main" val="3480571192"/>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301752" y="246888"/>
            <a:ext cx="10341864" cy="777240"/>
          </a:xfrm>
        </p:spPr>
        <p:txBody>
          <a:bodyPr lIns="0" tIns="0" rIns="0" bIns="0">
            <a:normAutofit/>
          </a:bodyPr>
          <a:lstStyle>
            <a:lvl1pPr>
              <a:defRPr sz="2800"/>
            </a:lvl1pPr>
          </a:lstStyle>
          <a:p>
            <a:r>
              <a:rPr lang="en-US" dirty="0"/>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301752" y="1280160"/>
            <a:ext cx="11576304" cy="4663440"/>
          </a:xfrm>
        </p:spPr>
        <p:txBody>
          <a:bodyPr/>
          <a:lstStyle>
            <a:lvl1pPr marL="228600" indent="-228600">
              <a:buClr>
                <a:srgbClr val="002557"/>
              </a:buClr>
              <a:defRPr sz="2000"/>
            </a:lvl1pPr>
            <a:lvl2pPr marL="457200" indent="-228600">
              <a:buClr>
                <a:srgbClr val="002557"/>
              </a:buClr>
              <a:buFont typeface="Arial" panose="020B0604020202020204" pitchFamily="34" charset="0"/>
              <a:buChar char="•"/>
              <a:defRPr sz="1600"/>
            </a:lvl2pPr>
            <a:lvl3pPr marL="685800" indent="-228600">
              <a:buClr>
                <a:srgbClr val="002557"/>
              </a:buClr>
              <a:buFont typeface="Wingdings" panose="05000000000000000000" pitchFamily="2" charset="2"/>
              <a:buChar char="§"/>
              <a:defRPr sz="1400"/>
            </a:lvl3pPr>
            <a:lvl4pPr marL="914400" indent="-228600">
              <a:buClr>
                <a:srgbClr val="002557"/>
              </a:buClr>
              <a:defRPr sz="1400"/>
            </a:lvl4pPr>
            <a:lvl5pPr marL="1143000" indent="-228600">
              <a:buClr>
                <a:srgbClr val="002557"/>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a:extLst>
              <a:ext uri="{FF2B5EF4-FFF2-40B4-BE49-F238E27FC236}">
                <a16:creationId xmlns:a16="http://schemas.microsoft.com/office/drawing/2014/main" id="{7D98B28F-0491-4E60-BD3C-00698389517F}"/>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Ian E. </a:t>
            </a:r>
            <a:r>
              <a:rPr lang="en-US" dirty="0" err="1"/>
              <a:t>Krop</a:t>
            </a:r>
            <a:r>
              <a:rPr lang="en-US" dirty="0"/>
              <a:t>, MD, PhD</a:t>
            </a:r>
          </a:p>
        </p:txBody>
      </p:sp>
      <p:grpSp>
        <p:nvGrpSpPr>
          <p:cNvPr id="9" name="Group 8">
            <a:extLst>
              <a:ext uri="{FF2B5EF4-FFF2-40B4-BE49-F238E27FC236}">
                <a16:creationId xmlns:a16="http://schemas.microsoft.com/office/drawing/2014/main" id="{BBF001B1-5E25-430F-8F06-99A983CCCF3B}"/>
              </a:ext>
            </a:extLst>
          </p:cNvPr>
          <p:cNvGrpSpPr/>
          <p:nvPr userDrawn="1"/>
        </p:nvGrpSpPr>
        <p:grpSpPr>
          <a:xfrm>
            <a:off x="10972800" y="88032"/>
            <a:ext cx="822961" cy="458934"/>
            <a:chOff x="11321178" y="19048"/>
            <a:chExt cx="822961" cy="458934"/>
          </a:xfrm>
        </p:grpSpPr>
        <p:sp>
          <p:nvSpPr>
            <p:cNvPr id="10" name="TextBox 9">
              <a:extLst>
                <a:ext uri="{FF2B5EF4-FFF2-40B4-BE49-F238E27FC236}">
                  <a16:creationId xmlns:a16="http://schemas.microsoft.com/office/drawing/2014/main" id="{ABA68201-54C0-4349-B47D-A31C5D7780FC}"/>
                </a:ext>
              </a:extLst>
            </p:cNvPr>
            <p:cNvSpPr txBox="1"/>
            <p:nvPr userDrawn="1"/>
          </p:nvSpPr>
          <p:spPr>
            <a:xfrm>
              <a:off x="11321179" y="19048"/>
              <a:ext cx="822960" cy="304699"/>
            </a:xfrm>
            <a:prstGeom prst="rect">
              <a:avLst/>
            </a:prstGeom>
            <a:noFill/>
          </p:spPr>
          <p:txBody>
            <a:bodyPr wrap="square" lIns="0" tIns="0" rIns="0" bIns="0" rtlCol="0">
              <a:spAutoFit/>
            </a:bodyPr>
            <a:lstStyle/>
            <a:p>
              <a:pPr>
                <a:lnSpc>
                  <a:spcPct val="90000"/>
                </a:lnSpc>
              </a:pPr>
              <a:r>
                <a:rPr lang="en-US" sz="1100" b="1" spc="20" baseline="0">
                  <a:solidFill>
                    <a:srgbClr val="002557"/>
                  </a:solidFill>
                </a:rPr>
                <a:t>Patritumab</a:t>
              </a:r>
              <a:br>
                <a:rPr lang="en-US" sz="1100" b="1" spc="20" baseline="0">
                  <a:solidFill>
                    <a:srgbClr val="002557"/>
                  </a:solidFill>
                </a:rPr>
              </a:br>
              <a:r>
                <a:rPr lang="en-US" sz="1100" b="1" spc="20" baseline="0">
                  <a:solidFill>
                    <a:srgbClr val="002557"/>
                  </a:solidFill>
                </a:rPr>
                <a:t>Deruxtecan</a:t>
              </a:r>
            </a:p>
          </p:txBody>
        </p:sp>
        <p:sp>
          <p:nvSpPr>
            <p:cNvPr id="11" name="TextBox 10">
              <a:extLst>
                <a:ext uri="{FF2B5EF4-FFF2-40B4-BE49-F238E27FC236}">
                  <a16:creationId xmlns:a16="http://schemas.microsoft.com/office/drawing/2014/main" id="{90F3005C-6D60-4FA4-9D33-A6BABE1687C3}"/>
                </a:ext>
              </a:extLst>
            </p:cNvPr>
            <p:cNvSpPr txBox="1"/>
            <p:nvPr userDrawn="1"/>
          </p:nvSpPr>
          <p:spPr>
            <a:xfrm>
              <a:off x="11321179" y="354871"/>
              <a:ext cx="781921" cy="123111"/>
            </a:xfrm>
            <a:prstGeom prst="rect">
              <a:avLst/>
            </a:prstGeom>
            <a:noFill/>
          </p:spPr>
          <p:txBody>
            <a:bodyPr wrap="square" lIns="0" tIns="0" rIns="0" bIns="0" rtlCol="0">
              <a:spAutoFit/>
            </a:bodyPr>
            <a:lstStyle/>
            <a:p>
              <a:pPr marL="0" algn="l" defTabSz="913624" rtl="0" eaLnBrk="1" latinLnBrk="0" hangingPunct="1">
                <a:lnSpc>
                  <a:spcPct val="100000"/>
                </a:lnSpc>
              </a:pPr>
              <a:r>
                <a:rPr lang="en-US" sz="800" b="0" i="0" kern="1200" spc="10" baseline="0">
                  <a:solidFill>
                    <a:srgbClr val="002557"/>
                  </a:solidFill>
                  <a:latin typeface="+mn-lt"/>
                  <a:ea typeface="+mn-ea"/>
                  <a:cs typeface="+mn-cs"/>
                </a:rPr>
                <a:t>U31402-A-J101</a:t>
              </a:r>
            </a:p>
          </p:txBody>
        </p:sp>
        <p:cxnSp>
          <p:nvCxnSpPr>
            <p:cNvPr id="12" name="Straight Connector 11">
              <a:extLst>
                <a:ext uri="{FF2B5EF4-FFF2-40B4-BE49-F238E27FC236}">
                  <a16:creationId xmlns:a16="http://schemas.microsoft.com/office/drawing/2014/main" id="{B66AFB44-2B29-4B58-9565-FC4BDD03C190}"/>
                </a:ext>
              </a:extLst>
            </p:cNvPr>
            <p:cNvCxnSpPr>
              <a:cxnSpLocks/>
            </p:cNvCxnSpPr>
            <p:nvPr userDrawn="1"/>
          </p:nvCxnSpPr>
          <p:spPr>
            <a:xfrm flipH="1">
              <a:off x="11321178" y="332319"/>
              <a:ext cx="786384" cy="0"/>
            </a:xfrm>
            <a:prstGeom prst="line">
              <a:avLst/>
            </a:prstGeom>
            <a:ln w="12700">
              <a:solidFill>
                <a:srgbClr val="00866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3179288"/>
      </p:ext>
    </p:extLst>
  </p:cSld>
  <p:clrMapOvr>
    <a:masterClrMapping/>
  </p:clrMapOvr>
  <p:extLst>
    <p:ext uri="{DCECCB84-F9BA-43D5-87BE-67443E8EF086}">
      <p15:sldGuideLst xmlns:p15="http://schemas.microsoft.com/office/powerpoint/2012/main">
        <p15:guide id="1" pos="7320">
          <p15:clr>
            <a:srgbClr val="FBAE40"/>
          </p15:clr>
        </p15:guide>
        <p15:guide id="2" pos="38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301752" y="246888"/>
            <a:ext cx="10341864" cy="777240"/>
          </a:xfrm>
        </p:spPr>
        <p:txBody>
          <a:bodyPr lIns="0" tIns="0" rIns="0" bIns="0">
            <a:normAutofit/>
          </a:bodyPr>
          <a:lstStyle>
            <a:lvl1pPr>
              <a:defRPr sz="2800"/>
            </a:lvl1pPr>
          </a:lstStyle>
          <a:p>
            <a:r>
              <a:rPr lang="en-US" dirty="0"/>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7" name="Text Placeholder 4">
            <a:extLst>
              <a:ext uri="{FF2B5EF4-FFF2-40B4-BE49-F238E27FC236}">
                <a16:creationId xmlns:a16="http://schemas.microsoft.com/office/drawing/2014/main" id="{7D98B28F-0491-4E60-BD3C-00698389517F}"/>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Ian E. </a:t>
            </a:r>
            <a:r>
              <a:rPr lang="en-US" dirty="0" err="1"/>
              <a:t>Krop</a:t>
            </a:r>
            <a:r>
              <a:rPr lang="en-US" dirty="0"/>
              <a:t>, MD, PhD</a:t>
            </a:r>
          </a:p>
        </p:txBody>
      </p:sp>
      <p:grpSp>
        <p:nvGrpSpPr>
          <p:cNvPr id="9" name="Group 8">
            <a:extLst>
              <a:ext uri="{FF2B5EF4-FFF2-40B4-BE49-F238E27FC236}">
                <a16:creationId xmlns:a16="http://schemas.microsoft.com/office/drawing/2014/main" id="{BBF001B1-5E25-430F-8F06-99A983CCCF3B}"/>
              </a:ext>
            </a:extLst>
          </p:cNvPr>
          <p:cNvGrpSpPr/>
          <p:nvPr userDrawn="1"/>
        </p:nvGrpSpPr>
        <p:grpSpPr>
          <a:xfrm>
            <a:off x="10972800" y="88032"/>
            <a:ext cx="822961" cy="458934"/>
            <a:chOff x="11321178" y="19048"/>
            <a:chExt cx="822961" cy="458934"/>
          </a:xfrm>
        </p:grpSpPr>
        <p:sp>
          <p:nvSpPr>
            <p:cNvPr id="10" name="TextBox 9">
              <a:extLst>
                <a:ext uri="{FF2B5EF4-FFF2-40B4-BE49-F238E27FC236}">
                  <a16:creationId xmlns:a16="http://schemas.microsoft.com/office/drawing/2014/main" id="{ABA68201-54C0-4349-B47D-A31C5D7780FC}"/>
                </a:ext>
              </a:extLst>
            </p:cNvPr>
            <p:cNvSpPr txBox="1"/>
            <p:nvPr userDrawn="1"/>
          </p:nvSpPr>
          <p:spPr>
            <a:xfrm>
              <a:off x="11321179" y="19048"/>
              <a:ext cx="822960" cy="304699"/>
            </a:xfrm>
            <a:prstGeom prst="rect">
              <a:avLst/>
            </a:prstGeom>
            <a:noFill/>
          </p:spPr>
          <p:txBody>
            <a:bodyPr wrap="square" lIns="0" tIns="0" rIns="0" bIns="0" rtlCol="0">
              <a:spAutoFit/>
            </a:bodyPr>
            <a:lstStyle/>
            <a:p>
              <a:pPr>
                <a:lnSpc>
                  <a:spcPct val="90000"/>
                </a:lnSpc>
              </a:pPr>
              <a:r>
                <a:rPr lang="en-US" sz="1100" b="1" spc="20" baseline="0">
                  <a:solidFill>
                    <a:srgbClr val="002557"/>
                  </a:solidFill>
                </a:rPr>
                <a:t>Patritumab</a:t>
              </a:r>
              <a:br>
                <a:rPr lang="en-US" sz="1100" b="1" spc="20" baseline="0">
                  <a:solidFill>
                    <a:srgbClr val="002557"/>
                  </a:solidFill>
                </a:rPr>
              </a:br>
              <a:r>
                <a:rPr lang="en-US" sz="1100" b="1" spc="20" baseline="0">
                  <a:solidFill>
                    <a:srgbClr val="002557"/>
                  </a:solidFill>
                </a:rPr>
                <a:t>Deruxtecan</a:t>
              </a:r>
            </a:p>
          </p:txBody>
        </p:sp>
        <p:sp>
          <p:nvSpPr>
            <p:cNvPr id="11" name="TextBox 10">
              <a:extLst>
                <a:ext uri="{FF2B5EF4-FFF2-40B4-BE49-F238E27FC236}">
                  <a16:creationId xmlns:a16="http://schemas.microsoft.com/office/drawing/2014/main" id="{90F3005C-6D60-4FA4-9D33-A6BABE1687C3}"/>
                </a:ext>
              </a:extLst>
            </p:cNvPr>
            <p:cNvSpPr txBox="1"/>
            <p:nvPr userDrawn="1"/>
          </p:nvSpPr>
          <p:spPr>
            <a:xfrm>
              <a:off x="11321179" y="354871"/>
              <a:ext cx="781921" cy="123111"/>
            </a:xfrm>
            <a:prstGeom prst="rect">
              <a:avLst/>
            </a:prstGeom>
            <a:noFill/>
          </p:spPr>
          <p:txBody>
            <a:bodyPr wrap="square" lIns="0" tIns="0" rIns="0" bIns="0" rtlCol="0">
              <a:spAutoFit/>
            </a:bodyPr>
            <a:lstStyle/>
            <a:p>
              <a:pPr marL="0" algn="l" defTabSz="913624" rtl="0" eaLnBrk="1" latinLnBrk="0" hangingPunct="1">
                <a:lnSpc>
                  <a:spcPct val="100000"/>
                </a:lnSpc>
              </a:pPr>
              <a:r>
                <a:rPr lang="en-US" sz="800" b="0" i="0" kern="1200" spc="10" baseline="0">
                  <a:solidFill>
                    <a:srgbClr val="002557"/>
                  </a:solidFill>
                  <a:latin typeface="+mn-lt"/>
                  <a:ea typeface="+mn-ea"/>
                  <a:cs typeface="+mn-cs"/>
                </a:rPr>
                <a:t>U31402-A-J101</a:t>
              </a:r>
            </a:p>
          </p:txBody>
        </p:sp>
        <p:cxnSp>
          <p:nvCxnSpPr>
            <p:cNvPr id="12" name="Straight Connector 11">
              <a:extLst>
                <a:ext uri="{FF2B5EF4-FFF2-40B4-BE49-F238E27FC236}">
                  <a16:creationId xmlns:a16="http://schemas.microsoft.com/office/drawing/2014/main" id="{B66AFB44-2B29-4B58-9565-FC4BDD03C190}"/>
                </a:ext>
              </a:extLst>
            </p:cNvPr>
            <p:cNvCxnSpPr>
              <a:cxnSpLocks/>
            </p:cNvCxnSpPr>
            <p:nvPr userDrawn="1"/>
          </p:nvCxnSpPr>
          <p:spPr>
            <a:xfrm flipH="1">
              <a:off x="11321178" y="332319"/>
              <a:ext cx="786384" cy="0"/>
            </a:xfrm>
            <a:prstGeom prst="line">
              <a:avLst/>
            </a:prstGeom>
            <a:ln w="12700">
              <a:solidFill>
                <a:srgbClr val="00866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27823801"/>
      </p:ext>
    </p:extLst>
  </p:cSld>
  <p:clrMapOvr>
    <a:masterClrMapping/>
  </p:clrMapOvr>
  <p:extLst>
    <p:ext uri="{DCECCB84-F9BA-43D5-87BE-67443E8EF086}">
      <p15:sldGuideLst xmlns:p15="http://schemas.microsoft.com/office/powerpoint/2012/main">
        <p15:guide id="1" pos="7320">
          <p15:clr>
            <a:srgbClr val="FBAE40"/>
          </p15:clr>
        </p15:guide>
        <p15:guide id="2" pos="38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Text Placeholder 4">
            <a:extLst>
              <a:ext uri="{FF2B5EF4-FFF2-40B4-BE49-F238E27FC236}">
                <a16:creationId xmlns:a16="http://schemas.microsoft.com/office/drawing/2014/main" id="{CED220FF-60AF-4018-9BF7-5A51B6C06DE9}"/>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Ian E. </a:t>
            </a:r>
            <a:r>
              <a:rPr lang="en-US" dirty="0" err="1"/>
              <a:t>Krop</a:t>
            </a:r>
            <a:r>
              <a:rPr lang="en-US" dirty="0"/>
              <a:t>, MD, PhD</a:t>
            </a:r>
          </a:p>
        </p:txBody>
      </p:sp>
    </p:spTree>
    <p:extLst>
      <p:ext uri="{BB962C8B-B14F-4D97-AF65-F5344CB8AC3E}">
        <p14:creationId xmlns:p14="http://schemas.microsoft.com/office/powerpoint/2010/main" val="36490537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ext Placeholder 4">
            <a:extLst>
              <a:ext uri="{FF2B5EF4-FFF2-40B4-BE49-F238E27FC236}">
                <a16:creationId xmlns:a16="http://schemas.microsoft.com/office/drawing/2014/main" id="{32CF6223-9D45-459B-A06E-E86A6B046E7B}"/>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Ian E. </a:t>
            </a:r>
            <a:r>
              <a:rPr lang="en-US" dirty="0" err="1"/>
              <a:t>Krop</a:t>
            </a:r>
            <a:r>
              <a:rPr lang="en-US" dirty="0"/>
              <a:t>, MD, PhD</a:t>
            </a:r>
          </a:p>
        </p:txBody>
      </p:sp>
      <p:grpSp>
        <p:nvGrpSpPr>
          <p:cNvPr id="6" name="Group 5">
            <a:extLst>
              <a:ext uri="{FF2B5EF4-FFF2-40B4-BE49-F238E27FC236}">
                <a16:creationId xmlns:a16="http://schemas.microsoft.com/office/drawing/2014/main" id="{74892E5D-A2B8-445B-850C-0333DB2C3599}"/>
              </a:ext>
            </a:extLst>
          </p:cNvPr>
          <p:cNvGrpSpPr/>
          <p:nvPr userDrawn="1"/>
        </p:nvGrpSpPr>
        <p:grpSpPr>
          <a:xfrm>
            <a:off x="10972800" y="88032"/>
            <a:ext cx="822961" cy="458934"/>
            <a:chOff x="11321178" y="19048"/>
            <a:chExt cx="822961" cy="458934"/>
          </a:xfrm>
        </p:grpSpPr>
        <p:sp>
          <p:nvSpPr>
            <p:cNvPr id="7" name="TextBox 6">
              <a:extLst>
                <a:ext uri="{FF2B5EF4-FFF2-40B4-BE49-F238E27FC236}">
                  <a16:creationId xmlns:a16="http://schemas.microsoft.com/office/drawing/2014/main" id="{7F655745-D2D4-4882-8B89-B9B4EA0FDB76}"/>
                </a:ext>
              </a:extLst>
            </p:cNvPr>
            <p:cNvSpPr txBox="1"/>
            <p:nvPr userDrawn="1"/>
          </p:nvSpPr>
          <p:spPr>
            <a:xfrm>
              <a:off x="11321179" y="19048"/>
              <a:ext cx="822960" cy="304699"/>
            </a:xfrm>
            <a:prstGeom prst="rect">
              <a:avLst/>
            </a:prstGeom>
            <a:noFill/>
          </p:spPr>
          <p:txBody>
            <a:bodyPr wrap="square" lIns="0" tIns="0" rIns="0" bIns="0" rtlCol="0">
              <a:spAutoFit/>
            </a:bodyPr>
            <a:lstStyle/>
            <a:p>
              <a:pPr>
                <a:lnSpc>
                  <a:spcPct val="90000"/>
                </a:lnSpc>
              </a:pPr>
              <a:r>
                <a:rPr lang="en-US" sz="1100" b="1" spc="20" baseline="0">
                  <a:solidFill>
                    <a:srgbClr val="002557"/>
                  </a:solidFill>
                </a:rPr>
                <a:t>Patritumab</a:t>
              </a:r>
              <a:br>
                <a:rPr lang="en-US" sz="1100" b="1" spc="20" baseline="0">
                  <a:solidFill>
                    <a:srgbClr val="002557"/>
                  </a:solidFill>
                </a:rPr>
              </a:br>
              <a:r>
                <a:rPr lang="en-US" sz="1100" b="1" spc="20" baseline="0">
                  <a:solidFill>
                    <a:srgbClr val="002557"/>
                  </a:solidFill>
                </a:rPr>
                <a:t>Deruxtecan</a:t>
              </a:r>
            </a:p>
          </p:txBody>
        </p:sp>
        <p:sp>
          <p:nvSpPr>
            <p:cNvPr id="9" name="TextBox 8">
              <a:extLst>
                <a:ext uri="{FF2B5EF4-FFF2-40B4-BE49-F238E27FC236}">
                  <a16:creationId xmlns:a16="http://schemas.microsoft.com/office/drawing/2014/main" id="{DFBF7718-13C0-424E-8671-502D2B73B7B2}"/>
                </a:ext>
              </a:extLst>
            </p:cNvPr>
            <p:cNvSpPr txBox="1"/>
            <p:nvPr userDrawn="1"/>
          </p:nvSpPr>
          <p:spPr>
            <a:xfrm>
              <a:off x="11321179" y="354871"/>
              <a:ext cx="781921" cy="123111"/>
            </a:xfrm>
            <a:prstGeom prst="rect">
              <a:avLst/>
            </a:prstGeom>
            <a:noFill/>
          </p:spPr>
          <p:txBody>
            <a:bodyPr wrap="square" lIns="0" tIns="0" rIns="0" bIns="0" rtlCol="0">
              <a:spAutoFit/>
            </a:bodyPr>
            <a:lstStyle/>
            <a:p>
              <a:pPr marL="0" algn="l" defTabSz="913624" rtl="0" eaLnBrk="1" latinLnBrk="0" hangingPunct="1">
                <a:lnSpc>
                  <a:spcPct val="100000"/>
                </a:lnSpc>
              </a:pPr>
              <a:r>
                <a:rPr lang="en-US" sz="800" b="0" i="0" kern="1200" spc="10" baseline="0">
                  <a:solidFill>
                    <a:srgbClr val="002557"/>
                  </a:solidFill>
                  <a:latin typeface="+mn-lt"/>
                  <a:ea typeface="+mn-ea"/>
                  <a:cs typeface="+mn-cs"/>
                </a:rPr>
                <a:t>U31402-A-J101</a:t>
              </a:r>
            </a:p>
          </p:txBody>
        </p:sp>
        <p:cxnSp>
          <p:nvCxnSpPr>
            <p:cNvPr id="10" name="Straight Connector 9">
              <a:extLst>
                <a:ext uri="{FF2B5EF4-FFF2-40B4-BE49-F238E27FC236}">
                  <a16:creationId xmlns:a16="http://schemas.microsoft.com/office/drawing/2014/main" id="{55EB4B53-5CAD-4076-8F75-DD26E20922AA}"/>
                </a:ext>
              </a:extLst>
            </p:cNvPr>
            <p:cNvCxnSpPr>
              <a:cxnSpLocks/>
            </p:cNvCxnSpPr>
            <p:nvPr userDrawn="1"/>
          </p:nvCxnSpPr>
          <p:spPr>
            <a:xfrm flipH="1">
              <a:off x="11321178" y="332319"/>
              <a:ext cx="786384" cy="0"/>
            </a:xfrm>
            <a:prstGeom prst="line">
              <a:avLst/>
            </a:prstGeom>
            <a:ln w="12700">
              <a:solidFill>
                <a:srgbClr val="00866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35151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E4F4E2-A005-44A0-B66A-39FF68B709E2}" type="datetimeFigureOut">
              <a:rPr lang="en-US" smtClean="0">
                <a:solidFill>
                  <a:prstClr val="black">
                    <a:tint val="75000"/>
                  </a:prstClr>
                </a:solidFill>
              </a:rPr>
              <a:pPr/>
              <a:t>1/25/24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BFA3AC-7141-490A-978A-528771B41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5969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E4F4E2-A005-44A0-B66A-39FF68B709E2}" type="datetimeFigureOut">
              <a:rPr lang="en-US" smtClean="0">
                <a:solidFill>
                  <a:prstClr val="black">
                    <a:tint val="75000"/>
                  </a:prstClr>
                </a:solidFill>
              </a:rPr>
              <a:pPr/>
              <a:t>1/25/24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BFA3AC-7141-490A-978A-528771B41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454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E4F4E2-A005-44A0-B66A-39FF68B709E2}" type="datetimeFigureOut">
              <a:rPr lang="en-US" smtClean="0">
                <a:solidFill>
                  <a:prstClr val="black">
                    <a:tint val="75000"/>
                  </a:prstClr>
                </a:solidFill>
              </a:rPr>
              <a:pPr/>
              <a:t>1/25/24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BFA3AC-7141-490A-978A-528771B41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157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6.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4.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7.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E4F4E2-A005-44A0-B66A-39FF68B709E2}" type="datetimeFigureOut">
              <a:rPr lang="en-US" smtClean="0">
                <a:solidFill>
                  <a:prstClr val="black">
                    <a:tint val="75000"/>
                  </a:prstClr>
                </a:solidFill>
              </a:rPr>
              <a:pPr/>
              <a:t>1/25/24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FA3AC-7141-490A-978A-528771B41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380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D2A227-EE29-4BB1-8C5D-C1123428B0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7A60A3-4EAB-4596-8DEB-366BE75D12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061C3-11C6-4B1E-B723-510DC32B9F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717A9F-C9FE-4C91-B2CA-2DB5C46EC853}" type="datetimeFigureOut">
              <a:rPr lang="en-US" smtClean="0"/>
              <a:t>1/25/24</a:t>
            </a:fld>
            <a:endParaRPr lang="en-US"/>
          </a:p>
        </p:txBody>
      </p:sp>
      <p:sp>
        <p:nvSpPr>
          <p:cNvPr id="5" name="Footer Placeholder 4">
            <a:extLst>
              <a:ext uri="{FF2B5EF4-FFF2-40B4-BE49-F238E27FC236}">
                <a16:creationId xmlns:a16="http://schemas.microsoft.com/office/drawing/2014/main" id="{6BC45BB1-5C09-4B23-9F45-EA10A3B98F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35AF19-4F94-4DA8-B4D7-A30AEF6D9E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98E461-2549-4A37-A888-C015AAF0AC2E}" type="slidenum">
              <a:rPr lang="en-US" smtClean="0"/>
              <a:t>‹#›</a:t>
            </a:fld>
            <a:endParaRPr lang="en-US"/>
          </a:p>
        </p:txBody>
      </p:sp>
    </p:spTree>
    <p:extLst>
      <p:ext uri="{BB962C8B-B14F-4D97-AF65-F5344CB8AC3E}">
        <p14:creationId xmlns:p14="http://schemas.microsoft.com/office/powerpoint/2010/main" val="2891999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04800"/>
            <a:ext cx="11429999" cy="914400"/>
          </a:xfrm>
          <a:prstGeom prst="rect">
            <a:avLst/>
          </a:prstGeom>
        </p:spPr>
        <p:txBody>
          <a:bodyPr vert="horz" lIns="0" tIns="0" rIns="0" bIns="0" rtlCol="0" anchor="b" anchorCtr="0">
            <a:normAutofit/>
          </a:bodyPr>
          <a:lstStyle/>
          <a:p>
            <a:r>
              <a:rPr lang="en-US" dirty="0"/>
              <a:t>Click to Edit Master Title Style</a:t>
            </a:r>
          </a:p>
        </p:txBody>
      </p:sp>
      <p:sp>
        <p:nvSpPr>
          <p:cNvPr id="4" name="Text Placeholder 3"/>
          <p:cNvSpPr>
            <a:spLocks noGrp="1"/>
          </p:cNvSpPr>
          <p:nvPr>
            <p:ph type="body" idx="1"/>
          </p:nvPr>
        </p:nvSpPr>
        <p:spPr>
          <a:xfrm>
            <a:off x="381000" y="1597152"/>
            <a:ext cx="11430000" cy="442569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C76D9B4B-4A0C-41A0-BA56-6CDF747D6F73}"/>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spTree>
    <p:extLst>
      <p:ext uri="{BB962C8B-B14F-4D97-AF65-F5344CB8AC3E}">
        <p14:creationId xmlns:p14="http://schemas.microsoft.com/office/powerpoint/2010/main" val="25910427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dt="0"/>
  <p:txStyles>
    <p:titleStyle>
      <a:lvl1pPr algn="l" defTabSz="457250" rtl="0" eaLnBrk="1" latinLnBrk="0" hangingPunct="1">
        <a:lnSpc>
          <a:spcPct val="90000"/>
        </a:lnSpc>
        <a:spcBef>
          <a:spcPct val="0"/>
        </a:spcBef>
        <a:buNone/>
        <a:defRPr sz="3600" b="0" kern="600" spc="51">
          <a:solidFill>
            <a:schemeClr val="tx1"/>
          </a:solidFill>
          <a:effectLst/>
          <a:latin typeface="Arial" panose="020B0604020202020204" pitchFamily="34" charset="0"/>
          <a:ea typeface="+mj-ea"/>
          <a:cs typeface="Arial" panose="020B0604020202020204" pitchFamily="34" charset="0"/>
        </a:defRPr>
      </a:lvl1pPr>
    </p:titleStyle>
    <p:bodyStyle>
      <a:lvl1pPr marL="225425" indent="-225425" algn="l" defTabSz="457250" rtl="0" eaLnBrk="1" latinLnBrk="0" hangingPunct="1">
        <a:lnSpc>
          <a:spcPct val="100000"/>
        </a:lnSpc>
        <a:spcBef>
          <a:spcPts val="0"/>
        </a:spcBef>
        <a:buClr>
          <a:schemeClr val="tx2"/>
        </a:buClr>
        <a:buSzPct val="95000"/>
        <a:buFont typeface="Arial Black" panose="020B0A04020102020204" pitchFamily="34" charset="0"/>
        <a:buChar char="•"/>
        <a:defRPr sz="2400" kern="600" spc="31">
          <a:solidFill>
            <a:schemeClr val="tx1"/>
          </a:solidFill>
          <a:latin typeface="Arial" panose="020B0604020202020204" pitchFamily="34" charset="0"/>
          <a:ea typeface="+mn-ea"/>
          <a:cs typeface="Arial" panose="020B0604020202020204" pitchFamily="34" charset="0"/>
        </a:defRPr>
      </a:lvl1pPr>
      <a:lvl2pPr marL="829035" indent="-219451" algn="l" defTabSz="457250" rtl="0" eaLnBrk="1" latinLnBrk="0" hangingPunct="1">
        <a:lnSpc>
          <a:spcPct val="100000"/>
        </a:lnSpc>
        <a:spcBef>
          <a:spcPts val="0"/>
        </a:spcBef>
        <a:buClr>
          <a:schemeClr val="tx2"/>
        </a:buClr>
        <a:buSzPct val="100000"/>
        <a:buFont typeface="Arial Narrow" panose="020B0606020202030204" pitchFamily="34" charset="0"/>
        <a:buChar char="–"/>
        <a:defRPr sz="2000" kern="600" spc="31">
          <a:solidFill>
            <a:schemeClr val="tx1"/>
          </a:solidFill>
          <a:latin typeface="Arial" panose="020B0604020202020204" pitchFamily="34" charset="0"/>
          <a:ea typeface="+mn-ea"/>
          <a:cs typeface="Arial" panose="020B0604020202020204" pitchFamily="34" charset="0"/>
        </a:defRPr>
      </a:lvl2pPr>
      <a:lvl3pPr marL="1375799" indent="-158747" algn="l" defTabSz="457250" rtl="0" eaLnBrk="1" latinLnBrk="0" hangingPunct="1">
        <a:lnSpc>
          <a:spcPct val="100000"/>
        </a:lnSpc>
        <a:spcBef>
          <a:spcPts val="0"/>
        </a:spcBef>
        <a:buClr>
          <a:schemeClr val="tx2"/>
        </a:buClr>
        <a:buSzPct val="95000"/>
        <a:buFont typeface="Wingdings" panose="05000000000000000000" pitchFamily="2" charset="2"/>
        <a:buChar char="§"/>
        <a:defRPr sz="1800" kern="600" spc="31">
          <a:solidFill>
            <a:schemeClr val="tx1"/>
          </a:solidFill>
          <a:latin typeface="Arial" panose="020B0604020202020204" pitchFamily="34" charset="0"/>
          <a:ea typeface="+mn-ea"/>
          <a:cs typeface="Arial" panose="020B0604020202020204" pitchFamily="34" charset="0"/>
        </a:defRPr>
      </a:lvl3pPr>
      <a:lvl4pPr marL="1828754" indent="-148163" algn="l" defTabSz="457250" rtl="0" eaLnBrk="1" latinLnBrk="0" hangingPunct="1">
        <a:lnSpc>
          <a:spcPct val="100000"/>
        </a:lnSpc>
        <a:spcBef>
          <a:spcPts val="0"/>
        </a:spcBef>
        <a:buClr>
          <a:schemeClr val="tx2"/>
        </a:buClr>
        <a:buSzPct val="100000"/>
        <a:buFont typeface="Arial Narrow" panose="020B0606020202030204" pitchFamily="34" charset="0"/>
        <a:buChar char="–"/>
        <a:tabLst/>
        <a:defRPr sz="1600" kern="600" spc="31">
          <a:solidFill>
            <a:schemeClr val="tx1"/>
          </a:solidFill>
          <a:latin typeface="Arial" panose="020B0604020202020204" pitchFamily="34" charset="0"/>
          <a:ea typeface="+mn-ea"/>
          <a:cs typeface="Arial" panose="020B0604020202020204" pitchFamily="34" charset="0"/>
        </a:defRPr>
      </a:lvl4pPr>
      <a:lvl5pPr marL="2290176" indent="-148163" algn="l" defTabSz="457250" rtl="0" eaLnBrk="1" latinLnBrk="0" hangingPunct="1">
        <a:lnSpc>
          <a:spcPct val="100000"/>
        </a:lnSpc>
        <a:spcBef>
          <a:spcPts val="0"/>
        </a:spcBef>
        <a:buClr>
          <a:schemeClr val="tx2"/>
        </a:buClr>
        <a:buSzPct val="90000"/>
        <a:buFont typeface="Arial Black" panose="020B0A04020102020204" pitchFamily="34" charset="0"/>
        <a:buChar char="•"/>
        <a:defRPr sz="1400" kern="600" spc="31">
          <a:solidFill>
            <a:schemeClr val="tx1"/>
          </a:solidFill>
          <a:latin typeface="Arial" panose="020B0604020202020204" pitchFamily="34" charset="0"/>
          <a:ea typeface="+mn-ea"/>
          <a:cs typeface="Arial" panose="020B060402020202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p15:clr>
            <a:srgbClr val="F26B43"/>
          </p15:clr>
        </p15:guide>
        <p15:guide id="8" orient="horz" pos="192">
          <p15:clr>
            <a:srgbClr val="F26B43"/>
          </p15:clr>
        </p15:guide>
        <p15:guide id="9" pos="240">
          <p15:clr>
            <a:srgbClr val="F26B43"/>
          </p15:clr>
        </p15:guide>
        <p15:guide id="10" pos="7440">
          <p15:clr>
            <a:srgbClr val="F26B43"/>
          </p15:clr>
        </p15:guide>
        <p15:guide id="11" orient="horz" pos="1008">
          <p15:clr>
            <a:srgbClr val="F26B43"/>
          </p15:clr>
        </p15:guide>
        <p15:guide id="12" orient="horz" pos="76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DE1F1-2403-45CC-B77E-96F24E9E91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BF5FB9-AB9B-4CA1-BE43-CDD127778F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969BA-A4B6-4742-88A6-C5CB55EEAC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3CA87-D2E6-402F-83C9-B748D3F0FE88}" type="datetimeFigureOut">
              <a:rPr lang="en-US" smtClean="0">
                <a:solidFill>
                  <a:prstClr val="black">
                    <a:tint val="75000"/>
                  </a:prstClr>
                </a:solidFill>
              </a:rPr>
              <a:pPr/>
              <a:t>1/25/24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946568-A370-4C39-A043-007A2C9314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E730155-2EFC-4709-89AE-403C4C94C3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E2CDC1-1D3D-487D-B618-07D9612AE4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99635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5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078F6C-13A1-42B7-AB55-227BDBDB5A2A}" type="datetime1">
              <a:rPr lang="en-US" smtClean="0">
                <a:solidFill>
                  <a:prstClr val="black">
                    <a:tint val="75000"/>
                  </a:prstClr>
                </a:solidFill>
              </a:rPr>
              <a:pPr/>
              <a:t>1/25/24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B4842-32A3-4218-B5BA-848990C844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20190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961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429875" y="65151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5033702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Lst>
  <p:hf hdr="0" ftr="0" dt="0"/>
  <p:txStyles>
    <p:titleStyle>
      <a:lvl1pPr algn="l" defTabSz="914400" rtl="0" eaLnBrk="1" latinLnBrk="0" hangingPunct="1">
        <a:lnSpc>
          <a:spcPct val="90000"/>
        </a:lnSpc>
        <a:spcBef>
          <a:spcPct val="0"/>
        </a:spcBef>
        <a:buNone/>
        <a:defRPr sz="3800" b="1" i="0" kern="1200" baseline="0">
          <a:solidFill>
            <a:srgbClr val="113468"/>
          </a:solidFill>
          <a:latin typeface="Calibri"/>
          <a:ea typeface="+mj-ea"/>
          <a:cs typeface="Calibri"/>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1975E-2E34-FF48-89AA-FF16CEB5C4A8}"/>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0" y="6223000"/>
            <a:ext cx="12192000" cy="63500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301752" y="246888"/>
            <a:ext cx="10341864" cy="777240"/>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301752" y="1280160"/>
            <a:ext cx="11576304" cy="46634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6037536"/>
            <a:ext cx="874486" cy="365125"/>
          </a:xfrm>
          <a:prstGeom prst="rect">
            <a:avLst/>
          </a:prstGeom>
        </p:spPr>
        <p:txBody>
          <a:bodyPr vert="horz" lIns="91440" tIns="45720" rIns="91440" bIns="45720" rtlCol="0" anchor="t" anchorCtr="0"/>
          <a:lstStyle>
            <a:lvl1pPr algn="r">
              <a:defRPr sz="800" b="0">
                <a:solidFill>
                  <a:srgbClr val="002557"/>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sp>
        <p:nvSpPr>
          <p:cNvPr id="4" name="TextBox 3">
            <a:extLst>
              <a:ext uri="{FF2B5EF4-FFF2-40B4-BE49-F238E27FC236}">
                <a16:creationId xmlns:a16="http://schemas.microsoft.com/office/drawing/2014/main" id="{3C84D898-A908-4F9B-8BFC-D0A350053FE5}"/>
              </a:ext>
            </a:extLst>
          </p:cNvPr>
          <p:cNvSpPr txBox="1"/>
          <p:nvPr userDrawn="1"/>
        </p:nvSpPr>
        <p:spPr>
          <a:xfrm>
            <a:off x="3441700" y="6400134"/>
            <a:ext cx="696546" cy="92333"/>
          </a:xfrm>
          <a:prstGeom prst="rect">
            <a:avLst/>
          </a:prstGeom>
          <a:noFill/>
        </p:spPr>
        <p:txBody>
          <a:bodyPr wrap="square" lIns="0" tIns="0" rIns="0" bIns="0" rtlCol="0">
            <a:spAutoFit/>
          </a:bodyPr>
          <a:lstStyle/>
          <a:p>
            <a:r>
              <a:rPr lang="en-US" sz="600" b="1">
                <a:solidFill>
                  <a:srgbClr val="002557"/>
                </a:solidFill>
              </a:rPr>
              <a:t>PRESENTED BY:</a:t>
            </a:r>
          </a:p>
        </p:txBody>
      </p:sp>
      <p:cxnSp>
        <p:nvCxnSpPr>
          <p:cNvPr id="7" name="Straight Connector 6">
            <a:extLst>
              <a:ext uri="{FF2B5EF4-FFF2-40B4-BE49-F238E27FC236}">
                <a16:creationId xmlns:a16="http://schemas.microsoft.com/office/drawing/2014/main" id="{8B695EFF-8D6F-4CD2-81A2-3428EDA477EC}"/>
              </a:ext>
            </a:extLst>
          </p:cNvPr>
          <p:cNvCxnSpPr>
            <a:cxnSpLocks/>
          </p:cNvCxnSpPr>
          <p:nvPr userDrawn="1"/>
        </p:nvCxnSpPr>
        <p:spPr>
          <a:xfrm>
            <a:off x="0" y="6211956"/>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146FF535-7D17-5F19-534A-49EE10456477}"/>
              </a:ext>
            </a:extLst>
          </p:cNvPr>
          <p:cNvSpPr txBox="1">
            <a:spLocks/>
          </p:cNvSpPr>
          <p:nvPr userDrawn="1"/>
        </p:nvSpPr>
        <p:spPr>
          <a:xfrm>
            <a:off x="3446097" y="6527256"/>
            <a:ext cx="4058674" cy="330743"/>
          </a:xfrm>
          <a:prstGeom prst="rect">
            <a:avLst/>
          </a:prstGeom>
        </p:spPr>
        <p:txBody>
          <a:bodyPr lIns="0" tIns="0" rIns="0" bIns="0" anchor="t" anchorCtr="0">
            <a:noAutofit/>
          </a:bodyPr>
          <a:lstStyle>
            <a:lvl1pPr marL="0" indent="0" algn="l" defTabSz="914400" rtl="0" eaLnBrk="1" latinLnBrk="0" hangingPunct="1">
              <a:lnSpc>
                <a:spcPct val="100000"/>
              </a:lnSpc>
              <a:spcBef>
                <a:spcPts val="0"/>
              </a:spcBef>
              <a:buClr>
                <a:srgbClr val="0076A9"/>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Ian E. Krop, MD, PhD</a:t>
            </a:r>
          </a:p>
        </p:txBody>
      </p:sp>
    </p:spTree>
    <p:extLst>
      <p:ext uri="{BB962C8B-B14F-4D97-AF65-F5344CB8AC3E}">
        <p14:creationId xmlns:p14="http://schemas.microsoft.com/office/powerpoint/2010/main" val="175999346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Lst>
  <p:hf hdr="0" dt="0"/>
  <p:txStyles>
    <p:titleStyle>
      <a:lvl1pPr algn="l" defTabSz="914400" rtl="0" eaLnBrk="1" latinLnBrk="0" hangingPunct="1">
        <a:lnSpc>
          <a:spcPct val="90000"/>
        </a:lnSpc>
        <a:spcBef>
          <a:spcPct val="0"/>
        </a:spcBef>
        <a:buNone/>
        <a:defRPr sz="28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5.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33.xml"/><Relationship Id="rId5" Type="http://schemas.openxmlformats.org/officeDocument/2006/relationships/image" Target="../media/image9.png"/><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8.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41.png"/><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13.wdp"/><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5.png"/><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20.wdp"/><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56.png"/><Relationship Id="rId4" Type="http://schemas.microsoft.com/office/2007/relationships/hdphoto" Target="../media/hdphoto21.wdp"/></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60.png"/><Relationship Id="rId1" Type="http://schemas.openxmlformats.org/officeDocument/2006/relationships/slideLayout" Target="../slideLayouts/slideLayout2.xml"/><Relationship Id="rId5" Type="http://schemas.microsoft.com/office/2007/relationships/hdphoto" Target="../media/hdphoto25.wdp"/><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36.xml"/><Relationship Id="rId5" Type="http://schemas.microsoft.com/office/2007/relationships/hdphoto" Target="../media/hdphoto2.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3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0915" y="894836"/>
            <a:ext cx="9906000" cy="2387600"/>
          </a:xfrm>
        </p:spPr>
        <p:txBody>
          <a:bodyPr>
            <a:normAutofit/>
          </a:bodyPr>
          <a:lstStyle/>
          <a:p>
            <a:r>
              <a:rPr lang="en-US" b="1" dirty="0">
                <a:solidFill>
                  <a:srgbClr val="002060"/>
                </a:solidFill>
                <a:latin typeface="Arial" panose="020B0604020202020204" pitchFamily="34" charset="0"/>
                <a:cs typeface="Arial" panose="020B0604020202020204" pitchFamily="34" charset="0"/>
              </a:rPr>
              <a:t>Triple Negative Breast Cancer</a:t>
            </a:r>
          </a:p>
        </p:txBody>
      </p:sp>
      <p:sp>
        <p:nvSpPr>
          <p:cNvPr id="3" name="Subtitle 2"/>
          <p:cNvSpPr>
            <a:spLocks noGrp="1"/>
          </p:cNvSpPr>
          <p:nvPr>
            <p:ph type="subTitle" idx="1"/>
          </p:nvPr>
        </p:nvSpPr>
        <p:spPr>
          <a:xfrm>
            <a:off x="1152950" y="3620810"/>
            <a:ext cx="9144000" cy="1655762"/>
          </a:xfrm>
        </p:spPr>
        <p:txBody>
          <a:bodyPr/>
          <a:lstStyle/>
          <a:p>
            <a:pPr lvl="0"/>
            <a:r>
              <a:rPr lang="en-US" sz="3200" dirty="0">
                <a:solidFill>
                  <a:srgbClr val="002060"/>
                </a:solidFill>
                <a:latin typeface="Arial" panose="020B0604020202020204" pitchFamily="34" charset="0"/>
                <a:cs typeface="Arial" panose="020B0604020202020204" pitchFamily="34" charset="0"/>
              </a:rPr>
              <a:t>Priyanka Sharma, MD</a:t>
            </a:r>
          </a:p>
          <a:p>
            <a:pPr lvl="0"/>
            <a:r>
              <a:rPr lang="en-US" dirty="0">
                <a:solidFill>
                  <a:srgbClr val="002060"/>
                </a:solidFill>
                <a:latin typeface="Arial" panose="020B0604020202020204" pitchFamily="34" charset="0"/>
                <a:cs typeface="Arial" panose="020B0604020202020204" pitchFamily="34" charset="0"/>
              </a:rPr>
              <a:t>Professor of Medicine </a:t>
            </a:r>
          </a:p>
          <a:p>
            <a:pPr lvl="0"/>
            <a:r>
              <a:rPr lang="en-US" dirty="0">
                <a:solidFill>
                  <a:srgbClr val="002060"/>
                </a:solidFill>
                <a:latin typeface="Arial" panose="020B0604020202020204" pitchFamily="34" charset="0"/>
                <a:cs typeface="Arial" panose="020B0604020202020204" pitchFamily="34" charset="0"/>
              </a:rPr>
              <a:t>University of Kansas Medical Center </a:t>
            </a:r>
          </a:p>
        </p:txBody>
      </p:sp>
      <p:pic>
        <p:nvPicPr>
          <p:cNvPr id="5" name="Picture 4">
            <a:extLst>
              <a:ext uri="{FF2B5EF4-FFF2-40B4-BE49-F238E27FC236}">
                <a16:creationId xmlns:a16="http://schemas.microsoft.com/office/drawing/2014/main" id="{4409AB8C-5676-4129-9CAC-C6221CF1E315}"/>
              </a:ext>
            </a:extLst>
          </p:cNvPr>
          <p:cNvPicPr>
            <a:picLocks noChangeAspect="1"/>
          </p:cNvPicPr>
          <p:nvPr/>
        </p:nvPicPr>
        <p:blipFill>
          <a:blip r:embed="rId2"/>
          <a:stretch>
            <a:fillRect/>
          </a:stretch>
        </p:blipFill>
        <p:spPr>
          <a:xfrm>
            <a:off x="8951334" y="5649421"/>
            <a:ext cx="2962275" cy="781050"/>
          </a:xfrm>
          <a:prstGeom prst="rect">
            <a:avLst/>
          </a:prstGeom>
        </p:spPr>
      </p:pic>
      <p:pic>
        <p:nvPicPr>
          <p:cNvPr id="9" name="Picture 8" descr="A blue and white sign with white text&#10;&#10;Description automatically generated">
            <a:extLst>
              <a:ext uri="{FF2B5EF4-FFF2-40B4-BE49-F238E27FC236}">
                <a16:creationId xmlns:a16="http://schemas.microsoft.com/office/drawing/2014/main" id="{443E32EB-6495-4DBF-0ABE-23B3CE535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91095"/>
            <a:ext cx="3343829" cy="1337532"/>
          </a:xfrm>
          <a:prstGeom prst="rect">
            <a:avLst/>
          </a:prstGeom>
        </p:spPr>
      </p:pic>
    </p:spTree>
    <p:extLst>
      <p:ext uri="{BB962C8B-B14F-4D97-AF65-F5344CB8AC3E}">
        <p14:creationId xmlns:p14="http://schemas.microsoft.com/office/powerpoint/2010/main" val="3908472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6907" y="272256"/>
            <a:ext cx="9906000" cy="1215021"/>
          </a:xfrm>
        </p:spPr>
        <p:txBody>
          <a:bodyPr>
            <a:normAutofit/>
          </a:bodyPr>
          <a:lstStyle/>
          <a:p>
            <a:r>
              <a:rPr lang="en-US" b="1" dirty="0">
                <a:solidFill>
                  <a:srgbClr val="002060"/>
                </a:solidFill>
                <a:latin typeface="Arial" panose="020B0604020202020204" pitchFamily="34" charset="0"/>
                <a:cs typeface="Arial" panose="020B0604020202020204" pitchFamily="34" charset="0"/>
              </a:rPr>
              <a:t>Metastatic TNBC </a:t>
            </a:r>
          </a:p>
        </p:txBody>
      </p:sp>
      <p:sp>
        <p:nvSpPr>
          <p:cNvPr id="6" name="Subtitle 5">
            <a:extLst>
              <a:ext uri="{FF2B5EF4-FFF2-40B4-BE49-F238E27FC236}">
                <a16:creationId xmlns:a16="http://schemas.microsoft.com/office/drawing/2014/main" id="{60DE9C60-6A22-3D1A-5826-436C0F2E1AFE}"/>
              </a:ext>
            </a:extLst>
          </p:cNvPr>
          <p:cNvSpPr>
            <a:spLocks noGrp="1"/>
          </p:cNvSpPr>
          <p:nvPr>
            <p:ph type="subTitle" idx="1"/>
          </p:nvPr>
        </p:nvSpPr>
        <p:spPr>
          <a:xfrm>
            <a:off x="1252728" y="1936319"/>
            <a:ext cx="9686544" cy="4440134"/>
          </a:xfrm>
        </p:spPr>
        <p:txBody>
          <a:bodyPr>
            <a:noAutofit/>
          </a:bodyPr>
          <a:lstStyle/>
          <a:p>
            <a:pPr marL="342900" indent="-342900" algn="l">
              <a:buFont typeface="Wingdings" panose="05000000000000000000" pitchFamily="2" charset="2"/>
              <a:buChar char="Ø"/>
            </a:pPr>
            <a:r>
              <a:rPr lang="en-US" b="1" dirty="0">
                <a:solidFill>
                  <a:srgbClr val="002060"/>
                </a:solidFill>
              </a:rPr>
              <a:t>First line Chemo plus IO </a:t>
            </a:r>
          </a:p>
          <a:p>
            <a:pPr marL="800100" lvl="1" indent="-342900" algn="l">
              <a:buFont typeface="Wingdings" panose="05000000000000000000" pitchFamily="2" charset="2"/>
              <a:buChar char="Ø"/>
            </a:pPr>
            <a:r>
              <a:rPr lang="en-US" sz="2400" b="1" dirty="0">
                <a:solidFill>
                  <a:srgbClr val="002060"/>
                </a:solidFill>
              </a:rPr>
              <a:t>KN355 additional analysis </a:t>
            </a:r>
          </a:p>
          <a:p>
            <a:pPr marL="800100" lvl="1" indent="-342900" algn="l">
              <a:buFont typeface="Wingdings" panose="05000000000000000000" pitchFamily="2" charset="2"/>
              <a:buChar char="Ø"/>
            </a:pPr>
            <a:r>
              <a:rPr lang="en-US" sz="2400" b="1" dirty="0">
                <a:solidFill>
                  <a:srgbClr val="002060"/>
                </a:solidFill>
              </a:rPr>
              <a:t>TORCHLIGHT study </a:t>
            </a:r>
          </a:p>
          <a:p>
            <a:pPr marL="342900" indent="-342900" algn="l">
              <a:buFont typeface="Wingdings" panose="05000000000000000000" pitchFamily="2" charset="2"/>
              <a:buChar char="Ø"/>
            </a:pPr>
            <a:r>
              <a:rPr lang="en-US" b="1" dirty="0">
                <a:solidFill>
                  <a:srgbClr val="002060"/>
                </a:solidFill>
              </a:rPr>
              <a:t>Approved ADC updates </a:t>
            </a:r>
          </a:p>
          <a:p>
            <a:pPr marL="800100" lvl="1" indent="-342900" algn="l">
              <a:buFont typeface="Wingdings" panose="05000000000000000000" pitchFamily="2" charset="2"/>
              <a:buChar char="Ø"/>
            </a:pPr>
            <a:r>
              <a:rPr lang="en-US" sz="2400" b="1" dirty="0">
                <a:solidFill>
                  <a:srgbClr val="002060"/>
                </a:solidFill>
              </a:rPr>
              <a:t>DB-04 Updated OS analysis, ASCENT QOL </a:t>
            </a:r>
          </a:p>
          <a:p>
            <a:pPr marL="342900" indent="-342900" algn="l">
              <a:buFont typeface="Wingdings" panose="05000000000000000000" pitchFamily="2" charset="2"/>
              <a:buChar char="Ø"/>
            </a:pPr>
            <a:r>
              <a:rPr lang="en-US" b="1" dirty="0">
                <a:solidFill>
                  <a:srgbClr val="002060"/>
                </a:solidFill>
              </a:rPr>
              <a:t>ADC + IO: BEGONIA updated analysis</a:t>
            </a:r>
          </a:p>
          <a:p>
            <a:pPr marL="342900" indent="-342900" algn="l">
              <a:buFont typeface="Wingdings" panose="05000000000000000000" pitchFamily="2" charset="2"/>
              <a:buChar char="Ø"/>
            </a:pPr>
            <a:r>
              <a:rPr lang="en-US" b="1" dirty="0">
                <a:solidFill>
                  <a:srgbClr val="002060"/>
                </a:solidFill>
              </a:rPr>
              <a:t>Novel ADCs: Patritumab </a:t>
            </a:r>
            <a:r>
              <a:rPr lang="en-US" b="1" dirty="0" err="1">
                <a:solidFill>
                  <a:srgbClr val="002060"/>
                </a:solidFill>
              </a:rPr>
              <a:t>deruxtecan</a:t>
            </a:r>
            <a:r>
              <a:rPr lang="en-US" b="1" dirty="0">
                <a:solidFill>
                  <a:srgbClr val="002060"/>
                </a:solidFill>
              </a:rPr>
              <a:t> (HER3 ADC), HS 20089 (B7 H4 ADC)</a:t>
            </a:r>
          </a:p>
          <a:p>
            <a:pPr marL="342900" indent="-342900" algn="l">
              <a:buFont typeface="Wingdings" panose="05000000000000000000" pitchFamily="2" charset="2"/>
              <a:buChar char="Ø"/>
            </a:pPr>
            <a:r>
              <a:rPr lang="en-US" b="1" dirty="0">
                <a:solidFill>
                  <a:srgbClr val="002060"/>
                </a:solidFill>
              </a:rPr>
              <a:t>Optimal Capecitabine dosing </a:t>
            </a:r>
          </a:p>
          <a:p>
            <a:pPr marL="342900" indent="-342900" algn="l">
              <a:buFont typeface="Wingdings" panose="05000000000000000000" pitchFamily="2" charset="2"/>
              <a:buChar char="Ø"/>
            </a:pPr>
            <a:r>
              <a:rPr lang="en-US" b="1" dirty="0" err="1">
                <a:solidFill>
                  <a:srgbClr val="002060"/>
                </a:solidFill>
              </a:rPr>
              <a:t>PARPi</a:t>
            </a:r>
            <a:r>
              <a:rPr lang="en-US" b="1" dirty="0">
                <a:solidFill>
                  <a:srgbClr val="002060"/>
                </a:solidFill>
              </a:rPr>
              <a:t>: </a:t>
            </a:r>
            <a:r>
              <a:rPr lang="en-US" b="1" dirty="0" err="1">
                <a:solidFill>
                  <a:srgbClr val="002060"/>
                </a:solidFill>
              </a:rPr>
              <a:t>OlympiAD</a:t>
            </a:r>
            <a:r>
              <a:rPr lang="en-US" b="1" dirty="0">
                <a:solidFill>
                  <a:srgbClr val="002060"/>
                </a:solidFill>
              </a:rPr>
              <a:t> OS and safety update  </a:t>
            </a:r>
          </a:p>
        </p:txBody>
      </p:sp>
    </p:spTree>
    <p:extLst>
      <p:ext uri="{BB962C8B-B14F-4D97-AF65-F5344CB8AC3E}">
        <p14:creationId xmlns:p14="http://schemas.microsoft.com/office/powerpoint/2010/main" val="2435200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7" y="11446"/>
            <a:ext cx="12046226" cy="854102"/>
          </a:xfrm>
          <a:noFill/>
          <a:ln>
            <a:noFill/>
          </a:ln>
        </p:spPr>
        <p:txBody>
          <a:bodyPr vert="horz" wrap="square" lIns="121920" tIns="60960" rIns="121920" bIns="60960" numCol="1" anchor="ctr" anchorCtr="0" compatLnSpc="1">
            <a:prstTxWarp prst="textNoShape">
              <a:avLst/>
            </a:prstTxWarp>
            <a:noAutofit/>
          </a:bodyPr>
          <a:lstStyle/>
          <a:p>
            <a:r>
              <a:rPr lang="en-US" sz="2400" b="1" dirty="0">
                <a:solidFill>
                  <a:srgbClr val="002060"/>
                </a:solidFill>
                <a:latin typeface="Arial" panose="020B0604020202020204" pitchFamily="34" charset="0"/>
                <a:cs typeface="Arial" panose="020B0604020202020204" pitchFamily="34" charset="0"/>
              </a:rPr>
              <a:t>KEYNOTE-355: Outcomes in Patients Who Discontinued Chemotherapy Before Pembrolizumab and in Patients With Immune Mediated AEs</a:t>
            </a:r>
          </a:p>
        </p:txBody>
      </p:sp>
      <p:sp>
        <p:nvSpPr>
          <p:cNvPr id="9" name="TextBox 8">
            <a:extLst>
              <a:ext uri="{FF2B5EF4-FFF2-40B4-BE49-F238E27FC236}">
                <a16:creationId xmlns:a16="http://schemas.microsoft.com/office/drawing/2014/main" id="{1BB7826A-EB38-59F0-4C5C-B37E23D67F1E}"/>
              </a:ext>
            </a:extLst>
          </p:cNvPr>
          <p:cNvSpPr txBox="1"/>
          <p:nvPr/>
        </p:nvSpPr>
        <p:spPr>
          <a:xfrm>
            <a:off x="0" y="5239903"/>
            <a:ext cx="600760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Exploratory analyses to evaluate efficacy in patients who: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857B"/>
                </a:solidFill>
                <a:effectLst/>
                <a:uLnTx/>
                <a:uFillTx/>
                <a:latin typeface="Arial" panose="020B0604020202020204" pitchFamily="34" charset="0"/>
                <a:ea typeface="+mn-ea"/>
                <a:cs typeface="+mn-cs"/>
              </a:rPr>
              <a: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Had disease control and discontinued chemotherapy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before pembrolizumab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857B"/>
                </a:solidFill>
                <a:effectLst/>
                <a:uLnTx/>
                <a:uFillTx/>
                <a:latin typeface="Arial" panose="020B0604020202020204" pitchFamily="34" charset="0"/>
                <a:ea typeface="+mn-ea"/>
                <a:cs typeface="+mn-cs"/>
              </a:rPr>
              <a: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Experienced immune-mediated AEs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F3FF16F-5471-8E29-CF75-ADC9C32B9C5D}"/>
              </a:ext>
            </a:extLst>
          </p:cNvPr>
          <p:cNvGrpSpPr/>
          <p:nvPr/>
        </p:nvGrpSpPr>
        <p:grpSpPr>
          <a:xfrm>
            <a:off x="0" y="1180094"/>
            <a:ext cx="6007607" cy="3073408"/>
            <a:chOff x="0" y="795528"/>
            <a:chExt cx="6007607" cy="4435895"/>
          </a:xfrm>
        </p:grpSpPr>
        <p:pic>
          <p:nvPicPr>
            <p:cNvPr id="7" name="Picture 6">
              <a:extLst>
                <a:ext uri="{FF2B5EF4-FFF2-40B4-BE49-F238E27FC236}">
                  <a16:creationId xmlns:a16="http://schemas.microsoft.com/office/drawing/2014/main" id="{F5CA6ACF-03EB-5D07-84AC-F3DD4AFF39A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3748"/>
            <a:stretch/>
          </p:blipFill>
          <p:spPr>
            <a:xfrm>
              <a:off x="0" y="795528"/>
              <a:ext cx="6007607" cy="4435895"/>
            </a:xfrm>
            <a:prstGeom prst="rect">
              <a:avLst/>
            </a:prstGeom>
          </p:spPr>
        </p:pic>
        <p:sp>
          <p:nvSpPr>
            <p:cNvPr id="12" name="Rectangle 11">
              <a:extLst>
                <a:ext uri="{FF2B5EF4-FFF2-40B4-BE49-F238E27FC236}">
                  <a16:creationId xmlns:a16="http://schemas.microsoft.com/office/drawing/2014/main" id="{19B37667-A035-54CE-988F-1DEBD8BCD6BF}"/>
                </a:ext>
              </a:extLst>
            </p:cNvPr>
            <p:cNvSpPr/>
            <p:nvPr/>
          </p:nvSpPr>
          <p:spPr>
            <a:xfrm>
              <a:off x="1511559" y="3191069"/>
              <a:ext cx="655569" cy="41054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D0B93B-CF01-9E62-E76A-6D342F9C0B8E}"/>
                </a:ext>
              </a:extLst>
            </p:cNvPr>
            <p:cNvSpPr/>
            <p:nvPr/>
          </p:nvSpPr>
          <p:spPr>
            <a:xfrm>
              <a:off x="1511559" y="4211246"/>
              <a:ext cx="655569" cy="41054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Title 1">
            <a:extLst>
              <a:ext uri="{FF2B5EF4-FFF2-40B4-BE49-F238E27FC236}">
                <a16:creationId xmlns:a16="http://schemas.microsoft.com/office/drawing/2014/main" id="{CBADF7DE-B660-E8FB-1E97-6ABFC5B6ED6B}"/>
              </a:ext>
            </a:extLst>
          </p:cNvPr>
          <p:cNvSpPr txBox="1">
            <a:spLocks/>
          </p:cNvSpPr>
          <p:nvPr/>
        </p:nvSpPr>
        <p:spPr>
          <a:xfrm>
            <a:off x="6369576" y="945993"/>
            <a:ext cx="5360229" cy="63247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j-ea"/>
                <a:cs typeface="Arial" panose="020B0604020202020204" pitchFamily="34" charset="0"/>
              </a:rPr>
              <a:t>PFS and OS in Patients treated with </a:t>
            </a:r>
            <a:r>
              <a:rPr lang="en-US" sz="2800" b="1" dirty="0" err="1">
                <a:solidFill>
                  <a:schemeClr val="tx2">
                    <a:lumMod val="50000"/>
                  </a:schemeClr>
                </a:solidFill>
                <a:latin typeface="Arial" panose="020B0604020202020204" pitchFamily="34" charset="0"/>
                <a:cs typeface="Arial" panose="020B0604020202020204" pitchFamily="34" charset="0"/>
              </a:rPr>
              <a:t>pembro</a:t>
            </a:r>
            <a:r>
              <a:rPr lang="en-US" sz="2800" b="1" dirty="0">
                <a:solidFill>
                  <a:schemeClr val="tx2">
                    <a:lumMod val="50000"/>
                  </a:schemeClr>
                </a:solidFill>
                <a:latin typeface="Arial" panose="020B0604020202020204" pitchFamily="34" charset="0"/>
                <a:cs typeface="Arial" panose="020B0604020202020204" pitchFamily="34" charset="0"/>
              </a:rPr>
              <a:t>+ chemo </a:t>
            </a:r>
            <a:r>
              <a:rPr kumimoji="0" lang="en-US" sz="2800" b="1"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j-ea"/>
                <a:cs typeface="Arial" panose="020B0604020202020204" pitchFamily="34" charset="0"/>
              </a:rPr>
              <a:t>with or without </a:t>
            </a:r>
            <a:r>
              <a:rPr lang="en-US" sz="2800" b="1" dirty="0" err="1">
                <a:solidFill>
                  <a:schemeClr val="tx2">
                    <a:lumMod val="50000"/>
                  </a:schemeClr>
                </a:solidFill>
                <a:latin typeface="Arial" panose="020B0604020202020204" pitchFamily="34" charset="0"/>
                <a:cs typeface="Arial" panose="020B0604020202020204" pitchFamily="34" charset="0"/>
              </a:rPr>
              <a:t>irAE</a:t>
            </a:r>
            <a:endParaRPr kumimoji="0" lang="en-US" sz="2800" b="1"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j-ea"/>
              <a:cs typeface="Arial" panose="020B0604020202020204" pitchFamily="34" charset="0"/>
            </a:endParaRPr>
          </a:p>
        </p:txBody>
      </p:sp>
      <p:grpSp>
        <p:nvGrpSpPr>
          <p:cNvPr id="5" name="Group 4">
            <a:extLst>
              <a:ext uri="{FF2B5EF4-FFF2-40B4-BE49-F238E27FC236}">
                <a16:creationId xmlns:a16="http://schemas.microsoft.com/office/drawing/2014/main" id="{49671E42-670E-D1A9-D684-4DC112EA9867}"/>
              </a:ext>
            </a:extLst>
          </p:cNvPr>
          <p:cNvGrpSpPr/>
          <p:nvPr/>
        </p:nvGrpSpPr>
        <p:grpSpPr>
          <a:xfrm>
            <a:off x="6007608" y="1414648"/>
            <a:ext cx="6043347" cy="4645152"/>
            <a:chOff x="6007608" y="1414648"/>
            <a:chExt cx="6043347" cy="5401338"/>
          </a:xfrm>
        </p:grpSpPr>
        <p:pic>
          <p:nvPicPr>
            <p:cNvPr id="6" name="Picture 5">
              <a:extLst>
                <a:ext uri="{FF2B5EF4-FFF2-40B4-BE49-F238E27FC236}">
                  <a16:creationId xmlns:a16="http://schemas.microsoft.com/office/drawing/2014/main" id="{B632BE05-B1B1-EE74-F84C-4B6393027D7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007608" y="1414648"/>
              <a:ext cx="6043347" cy="5401338"/>
            </a:xfrm>
            <a:prstGeom prst="rect">
              <a:avLst/>
            </a:prstGeom>
          </p:spPr>
        </p:pic>
        <p:sp>
          <p:nvSpPr>
            <p:cNvPr id="8" name="Oval 7">
              <a:extLst>
                <a:ext uri="{FF2B5EF4-FFF2-40B4-BE49-F238E27FC236}">
                  <a16:creationId xmlns:a16="http://schemas.microsoft.com/office/drawing/2014/main" id="{6340804B-1983-493E-9839-7AA65393A0D8}"/>
                </a:ext>
              </a:extLst>
            </p:cNvPr>
            <p:cNvSpPr/>
            <p:nvPr/>
          </p:nvSpPr>
          <p:spPr>
            <a:xfrm>
              <a:off x="8773210" y="4835769"/>
              <a:ext cx="276481" cy="395654"/>
            </a:xfrm>
            <a:prstGeom prst="ellipse">
              <a:avLst/>
            </a:prstGeom>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F1DE8D3-1165-DF82-9781-3DA3CB08312D}"/>
                </a:ext>
              </a:extLst>
            </p:cNvPr>
            <p:cNvSpPr/>
            <p:nvPr/>
          </p:nvSpPr>
          <p:spPr>
            <a:xfrm>
              <a:off x="10154055" y="5950239"/>
              <a:ext cx="832103" cy="41054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F72AC12-F13A-CE53-21C0-BDF02C68064E}"/>
                </a:ext>
              </a:extLst>
            </p:cNvPr>
            <p:cNvSpPr/>
            <p:nvPr/>
          </p:nvSpPr>
          <p:spPr>
            <a:xfrm>
              <a:off x="7017562" y="5073272"/>
              <a:ext cx="1755648" cy="410547"/>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mn-cs"/>
                </a:rPr>
                <a:t>30% of patients with</a:t>
              </a:r>
              <a:r>
                <a:rPr kumimoji="0" lang="en-US" sz="16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1600" b="0" i="0" u="none" strike="noStrike" kern="1200" cap="none" spc="0" normalizeH="0" noProof="0" dirty="0" err="1">
                  <a:ln>
                    <a:noFill/>
                  </a:ln>
                  <a:solidFill>
                    <a:srgbClr val="002060"/>
                  </a:solidFill>
                  <a:effectLst/>
                  <a:uLnTx/>
                  <a:uFillTx/>
                  <a:latin typeface="Calibri" panose="020F0502020204030204"/>
                  <a:ea typeface="+mn-ea"/>
                  <a:cs typeface="+mn-cs"/>
                </a:rPr>
                <a:t>irAE</a:t>
              </a:r>
              <a:endPar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7" name="Arrow: Down 16">
              <a:extLst>
                <a:ext uri="{FF2B5EF4-FFF2-40B4-BE49-F238E27FC236}">
                  <a16:creationId xmlns:a16="http://schemas.microsoft.com/office/drawing/2014/main" id="{A829BFCE-DBE4-936A-32D9-FC2C8C04F8AE}"/>
                </a:ext>
              </a:extLst>
            </p:cNvPr>
            <p:cNvSpPr/>
            <p:nvPr/>
          </p:nvSpPr>
          <p:spPr>
            <a:xfrm rot="3111568">
              <a:off x="6966216" y="5249002"/>
              <a:ext cx="206631" cy="37738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C1132C8-F8E8-79D5-5D8B-B43779F2E1EA}"/>
                </a:ext>
              </a:extLst>
            </p:cNvPr>
            <p:cNvSpPr/>
            <p:nvPr/>
          </p:nvSpPr>
          <p:spPr>
            <a:xfrm>
              <a:off x="10154055" y="5483819"/>
              <a:ext cx="832103" cy="41054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A2B73F7-550D-4A02-140B-3407173B227E}"/>
                </a:ext>
              </a:extLst>
            </p:cNvPr>
            <p:cNvSpPr/>
            <p:nvPr/>
          </p:nvSpPr>
          <p:spPr>
            <a:xfrm>
              <a:off x="11103775" y="5950238"/>
              <a:ext cx="832103" cy="41054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C6050B7-3BAE-EFF2-8998-8DC84C2B934E}"/>
                </a:ext>
              </a:extLst>
            </p:cNvPr>
            <p:cNvSpPr/>
            <p:nvPr/>
          </p:nvSpPr>
          <p:spPr>
            <a:xfrm>
              <a:off x="11129270" y="5483819"/>
              <a:ext cx="832103" cy="41054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D9460C43-5403-9B85-7C68-34D299F1ECB6}"/>
              </a:ext>
            </a:extLst>
          </p:cNvPr>
          <p:cNvSpPr txBox="1"/>
          <p:nvPr/>
        </p:nvSpPr>
        <p:spPr>
          <a:xfrm>
            <a:off x="116419" y="6550223"/>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Rugo et al ESMO </a:t>
            </a:r>
            <a:r>
              <a:rPr kumimoji="0" lang="en-US"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2023 </a:t>
            </a:r>
            <a:endPar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spTree>
    <p:extLst>
      <p:ext uri="{BB962C8B-B14F-4D97-AF65-F5344CB8AC3E}">
        <p14:creationId xmlns:p14="http://schemas.microsoft.com/office/powerpoint/2010/main" val="124683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7" y="11446"/>
            <a:ext cx="12046226" cy="854102"/>
          </a:xfrm>
          <a:noFill/>
          <a:ln>
            <a:noFill/>
          </a:ln>
        </p:spPr>
        <p:txBody>
          <a:bodyPr vert="horz" wrap="square" lIns="121920" tIns="60960" rIns="121920" bIns="60960" numCol="1" anchor="ctr" anchorCtr="0" compatLnSpc="1">
            <a:prstTxWarp prst="textNoShape">
              <a:avLst/>
            </a:prstTxWarp>
            <a:noAutofit/>
          </a:bodyPr>
          <a:lstStyle/>
          <a:p>
            <a:r>
              <a:rPr lang="en-US" sz="2400" b="1" dirty="0">
                <a:solidFill>
                  <a:srgbClr val="002060"/>
                </a:solidFill>
                <a:latin typeface="Arial" panose="020B0604020202020204" pitchFamily="34" charset="0"/>
                <a:cs typeface="Arial" panose="020B0604020202020204" pitchFamily="34" charset="0"/>
              </a:rPr>
              <a:t>KEYNOTE-355: Outcomes in Patients Who Discontinued Chemotherapy Before Pembrolizumab and in Patients With Immune Mediated AEs</a:t>
            </a:r>
          </a:p>
        </p:txBody>
      </p:sp>
      <p:sp>
        <p:nvSpPr>
          <p:cNvPr id="9" name="TextBox 8">
            <a:extLst>
              <a:ext uri="{FF2B5EF4-FFF2-40B4-BE49-F238E27FC236}">
                <a16:creationId xmlns:a16="http://schemas.microsoft.com/office/drawing/2014/main" id="{1BB7826A-EB38-59F0-4C5C-B37E23D67F1E}"/>
              </a:ext>
            </a:extLst>
          </p:cNvPr>
          <p:cNvSpPr txBox="1"/>
          <p:nvPr/>
        </p:nvSpPr>
        <p:spPr>
          <a:xfrm>
            <a:off x="205747" y="1271327"/>
            <a:ext cx="5183537" cy="4801314"/>
          </a:xfrm>
          <a:prstGeom prst="rect">
            <a:avLst/>
          </a:prstGeom>
          <a:noFill/>
        </p:spPr>
        <p:txBody>
          <a:bodyPr wrap="square" rtlCol="0">
            <a:spAutoFit/>
          </a:bodyPr>
          <a:lstStyle/>
          <a:p>
            <a:pPr marL="285750" indent="-285750" algn="l">
              <a:buFont typeface="Wingdings" panose="05000000000000000000" pitchFamily="2" charset="2"/>
              <a:buChar char="Ø"/>
            </a:pPr>
            <a:r>
              <a:rPr lang="en-US" sz="1800" i="0" u="none" strike="noStrike" baseline="0" dirty="0">
                <a:solidFill>
                  <a:srgbClr val="000000"/>
                </a:solidFill>
                <a:latin typeface="Arial" panose="020B0604020202020204" pitchFamily="34" charset="0"/>
              </a:rPr>
              <a:t>24% of patients</a:t>
            </a:r>
            <a:r>
              <a:rPr lang="en-US" sz="1800" i="0" u="none" strike="noStrike" dirty="0">
                <a:solidFill>
                  <a:srgbClr val="000000"/>
                </a:solidFill>
                <a:latin typeface="Arial" panose="020B0604020202020204" pitchFamily="34" charset="0"/>
              </a:rPr>
              <a:t> with CR/PR/SD (clinical benefit) stopped </a:t>
            </a:r>
            <a:r>
              <a:rPr lang="en-US" dirty="0">
                <a:solidFill>
                  <a:srgbClr val="000000"/>
                </a:solidFill>
                <a:latin typeface="Arial" panose="020B0604020202020204" pitchFamily="34" charset="0"/>
              </a:rPr>
              <a:t>chemo prior to stopping pembrolizumab </a:t>
            </a:r>
          </a:p>
          <a:p>
            <a:pPr marL="285750" indent="-285750">
              <a:buFont typeface="Wingdings" panose="05000000000000000000" pitchFamily="2" charset="2"/>
              <a:buChar char="Ø"/>
            </a:pPr>
            <a:r>
              <a:rPr lang="en-US" dirty="0">
                <a:solidFill>
                  <a:srgbClr val="000000"/>
                </a:solidFill>
                <a:latin typeface="Arial" panose="020B0604020202020204" pitchFamily="34" charset="0"/>
              </a:rPr>
              <a:t>There was no evidence of detrimental effect on PFS or OS among patients with clinical benefit who discontinued chemotherapy and continued pembrolizumab monotherapy</a:t>
            </a:r>
          </a:p>
          <a:p>
            <a:pPr marL="742950" lvl="1" indent="-285750">
              <a:buFont typeface="Wingdings" panose="05000000000000000000" pitchFamily="2" charset="2"/>
              <a:buChar char="Ø"/>
            </a:pPr>
            <a:r>
              <a:rPr lang="en-US" dirty="0">
                <a:solidFill>
                  <a:srgbClr val="000000"/>
                </a:solidFill>
                <a:latin typeface="Arial" panose="020B0604020202020204" pitchFamily="34" charset="0"/>
              </a:rPr>
              <a:t>Numerically better PFS and OS </a:t>
            </a:r>
          </a:p>
          <a:p>
            <a:pPr marL="285750" indent="-285750" algn="l">
              <a:buFont typeface="Wingdings" panose="05000000000000000000" pitchFamily="2" charset="2"/>
              <a:buChar char="Ø"/>
            </a:pPr>
            <a:r>
              <a:rPr lang="en-US" dirty="0">
                <a:solidFill>
                  <a:srgbClr val="000000"/>
                </a:solidFill>
                <a:latin typeface="Arial" panose="020B0604020202020204" pitchFamily="34" charset="0"/>
              </a:rPr>
              <a:t>Reassuring data for patients who get initial benefit from the chemo-</a:t>
            </a:r>
            <a:r>
              <a:rPr lang="en-US" dirty="0" err="1">
                <a:solidFill>
                  <a:srgbClr val="000000"/>
                </a:solidFill>
                <a:latin typeface="Arial" panose="020B0604020202020204" pitchFamily="34" charset="0"/>
              </a:rPr>
              <a:t>pembro</a:t>
            </a:r>
            <a:r>
              <a:rPr lang="en-US" dirty="0">
                <a:solidFill>
                  <a:srgbClr val="000000"/>
                </a:solidFill>
                <a:latin typeface="Arial" panose="020B0604020202020204" pitchFamily="34" charset="0"/>
              </a:rPr>
              <a:t> combination</a:t>
            </a:r>
          </a:p>
          <a:p>
            <a:pPr marL="742950" lvl="1" indent="-285750">
              <a:buFont typeface="Wingdings" panose="05000000000000000000" pitchFamily="2" charset="2"/>
              <a:buChar char="Ø"/>
            </a:pPr>
            <a:r>
              <a:rPr lang="en-US" dirty="0">
                <a:solidFill>
                  <a:srgbClr val="000000"/>
                </a:solidFill>
                <a:latin typeface="Arial" panose="020B0604020202020204" pitchFamily="34" charset="0"/>
              </a:rPr>
              <a:t>Chemotherapy can safely be stopped after 6-8 cycles for side effects (neuropathy, fatigue, QOL) </a:t>
            </a:r>
          </a:p>
          <a:p>
            <a:pPr marL="285750" indent="-285750" algn="l">
              <a:buFont typeface="Wingdings" panose="05000000000000000000" pitchFamily="2" charset="2"/>
              <a:buChar char="Ø"/>
            </a:pPr>
            <a:r>
              <a:rPr lang="en-US" dirty="0">
                <a:solidFill>
                  <a:srgbClr val="000000"/>
                </a:solidFill>
                <a:latin typeface="Arial" panose="020B0604020202020204" pitchFamily="34" charset="0"/>
              </a:rPr>
              <a:t>Patients with </a:t>
            </a:r>
            <a:r>
              <a:rPr lang="en-US" dirty="0" err="1">
                <a:solidFill>
                  <a:srgbClr val="000000"/>
                </a:solidFill>
                <a:latin typeface="Arial" panose="020B0604020202020204" pitchFamily="34" charset="0"/>
              </a:rPr>
              <a:t>irAEs</a:t>
            </a:r>
            <a:r>
              <a:rPr lang="en-US" dirty="0">
                <a:solidFill>
                  <a:srgbClr val="000000"/>
                </a:solidFill>
                <a:latin typeface="Arial" panose="020B0604020202020204" pitchFamily="34" charset="0"/>
              </a:rPr>
              <a:t> derived </a:t>
            </a:r>
            <a:r>
              <a:rPr lang="en-US" sz="1800" i="0" u="none" strike="noStrike" baseline="0" dirty="0">
                <a:solidFill>
                  <a:srgbClr val="000000"/>
                </a:solidFill>
                <a:latin typeface="Arial" panose="020B0604020202020204" pitchFamily="34" charset="0"/>
              </a:rPr>
              <a:t>similar</a:t>
            </a:r>
            <a:r>
              <a:rPr lang="en-US" sz="1800" i="0" u="none" strike="noStrike" dirty="0">
                <a:solidFill>
                  <a:srgbClr val="000000"/>
                </a:solidFill>
                <a:latin typeface="Arial" panose="020B0604020202020204" pitchFamily="34" charset="0"/>
              </a:rPr>
              <a:t> benefit from pembrolizumab as the overall CPS </a:t>
            </a:r>
            <a:r>
              <a:rPr lang="en-US" sz="1800" i="0" u="sng" strike="noStrike" dirty="0">
                <a:solidFill>
                  <a:srgbClr val="000000"/>
                </a:solidFill>
                <a:latin typeface="Arial" panose="020B0604020202020204" pitchFamily="34" charset="0"/>
              </a:rPr>
              <a:t>&gt;</a:t>
            </a:r>
            <a:r>
              <a:rPr lang="en-US" sz="1800" i="0" u="none" strike="noStrike" dirty="0">
                <a:solidFill>
                  <a:srgbClr val="000000"/>
                </a:solidFill>
                <a:latin typeface="Arial" panose="020B0604020202020204" pitchFamily="34" charset="0"/>
              </a:rPr>
              <a:t> 10 population </a:t>
            </a:r>
            <a:endParaRPr lang="en-US" sz="1800" i="0" u="none" strike="noStrike" baseline="0" dirty="0">
              <a:solidFill>
                <a:srgbClr val="000000"/>
              </a:solidFill>
              <a:latin typeface="Arial" panose="020B0604020202020204" pitchFamily="34" charset="0"/>
            </a:endParaRPr>
          </a:p>
          <a:p>
            <a:endParaRPr lang="en-US" dirty="0"/>
          </a:p>
        </p:txBody>
      </p:sp>
      <p:sp>
        <p:nvSpPr>
          <p:cNvPr id="14" name="Title 1">
            <a:extLst>
              <a:ext uri="{FF2B5EF4-FFF2-40B4-BE49-F238E27FC236}">
                <a16:creationId xmlns:a16="http://schemas.microsoft.com/office/drawing/2014/main" id="{CBADF7DE-B660-E8FB-1E97-6ABFC5B6ED6B}"/>
              </a:ext>
            </a:extLst>
          </p:cNvPr>
          <p:cNvSpPr txBox="1">
            <a:spLocks/>
          </p:cNvSpPr>
          <p:nvPr/>
        </p:nvSpPr>
        <p:spPr>
          <a:xfrm>
            <a:off x="6397259" y="865548"/>
            <a:ext cx="5360229" cy="809576"/>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PFS and OS in Patients Treated With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Pembro</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Chemo Who Had CR, PR, or SD ≥24 Weeks</a:t>
            </a:r>
          </a:p>
        </p:txBody>
      </p:sp>
      <p:grpSp>
        <p:nvGrpSpPr>
          <p:cNvPr id="3" name="Group 2">
            <a:extLst>
              <a:ext uri="{FF2B5EF4-FFF2-40B4-BE49-F238E27FC236}">
                <a16:creationId xmlns:a16="http://schemas.microsoft.com/office/drawing/2014/main" id="{A2FA7DC5-8E6B-79E9-6093-E8299EF28D2C}"/>
              </a:ext>
            </a:extLst>
          </p:cNvPr>
          <p:cNvGrpSpPr/>
          <p:nvPr/>
        </p:nvGrpSpPr>
        <p:grpSpPr>
          <a:xfrm>
            <a:off x="5389284" y="1691866"/>
            <a:ext cx="6737788" cy="4300586"/>
            <a:chOff x="5389284" y="1370749"/>
            <a:chExt cx="6737788" cy="5346482"/>
          </a:xfrm>
        </p:grpSpPr>
        <p:sp>
          <p:nvSpPr>
            <p:cNvPr id="8" name="Oval 7">
              <a:extLst>
                <a:ext uri="{FF2B5EF4-FFF2-40B4-BE49-F238E27FC236}">
                  <a16:creationId xmlns:a16="http://schemas.microsoft.com/office/drawing/2014/main" id="{6340804B-1983-493E-9839-7AA65393A0D8}"/>
                </a:ext>
              </a:extLst>
            </p:cNvPr>
            <p:cNvSpPr/>
            <p:nvPr/>
          </p:nvSpPr>
          <p:spPr>
            <a:xfrm>
              <a:off x="8773210" y="4835769"/>
              <a:ext cx="276481" cy="395654"/>
            </a:xfrm>
            <a:prstGeom prst="ellipse">
              <a:avLst/>
            </a:prstGeom>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E819F0CD-9795-BCE5-E206-C2DFA5E53412}"/>
                </a:ext>
              </a:extLst>
            </p:cNvPr>
            <p:cNvPicPr>
              <a:picLocks noChangeAspect="1"/>
            </p:cNvPicPr>
            <p:nvPr/>
          </p:nvPicPr>
          <p:blipFill rotWithShape="1">
            <a:blip r:embed="rId3"/>
            <a:srcRect t="4975"/>
            <a:stretch/>
          </p:blipFill>
          <p:spPr>
            <a:xfrm>
              <a:off x="5389284" y="1370749"/>
              <a:ext cx="6737788" cy="5346482"/>
            </a:xfrm>
            <a:prstGeom prst="rect">
              <a:avLst/>
            </a:prstGeom>
          </p:spPr>
        </p:pic>
        <p:sp>
          <p:nvSpPr>
            <p:cNvPr id="15" name="Rectangle 14">
              <a:extLst>
                <a:ext uri="{FF2B5EF4-FFF2-40B4-BE49-F238E27FC236}">
                  <a16:creationId xmlns:a16="http://schemas.microsoft.com/office/drawing/2014/main" id="{0F1DE8D3-1165-DF82-9781-3DA3CB08312D}"/>
                </a:ext>
              </a:extLst>
            </p:cNvPr>
            <p:cNvSpPr/>
            <p:nvPr/>
          </p:nvSpPr>
          <p:spPr>
            <a:xfrm>
              <a:off x="9978178" y="5662094"/>
              <a:ext cx="832103" cy="41054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F72AC12-F13A-CE53-21C0-BDF02C68064E}"/>
                </a:ext>
              </a:extLst>
            </p:cNvPr>
            <p:cNvSpPr/>
            <p:nvPr/>
          </p:nvSpPr>
          <p:spPr>
            <a:xfrm>
              <a:off x="7170289" y="4800064"/>
              <a:ext cx="1755648" cy="410547"/>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24% of patients with CR/PR/SD </a:t>
              </a:r>
            </a:p>
          </p:txBody>
        </p:sp>
        <p:sp>
          <p:nvSpPr>
            <p:cNvPr id="17" name="Arrow: Down 16">
              <a:extLst>
                <a:ext uri="{FF2B5EF4-FFF2-40B4-BE49-F238E27FC236}">
                  <a16:creationId xmlns:a16="http://schemas.microsoft.com/office/drawing/2014/main" id="{A829BFCE-DBE4-936A-32D9-FC2C8C04F8AE}"/>
                </a:ext>
              </a:extLst>
            </p:cNvPr>
            <p:cNvSpPr/>
            <p:nvPr/>
          </p:nvSpPr>
          <p:spPr>
            <a:xfrm rot="3111568">
              <a:off x="7058225" y="5014438"/>
              <a:ext cx="206631" cy="37738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C1132C8-F8E8-79D5-5D8B-B43779F2E1EA}"/>
                </a:ext>
              </a:extLst>
            </p:cNvPr>
            <p:cNvSpPr/>
            <p:nvPr/>
          </p:nvSpPr>
          <p:spPr>
            <a:xfrm>
              <a:off x="9965520" y="5203130"/>
              <a:ext cx="832103" cy="41054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A2B73F7-550D-4A02-140B-3407173B227E}"/>
                </a:ext>
              </a:extLst>
            </p:cNvPr>
            <p:cNvSpPr/>
            <p:nvPr/>
          </p:nvSpPr>
          <p:spPr>
            <a:xfrm>
              <a:off x="11095043" y="5665460"/>
              <a:ext cx="832103" cy="41054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C6050B7-3BAE-EFF2-8998-8DC84C2B934E}"/>
                </a:ext>
              </a:extLst>
            </p:cNvPr>
            <p:cNvSpPr/>
            <p:nvPr/>
          </p:nvSpPr>
          <p:spPr>
            <a:xfrm>
              <a:off x="11109197" y="5203130"/>
              <a:ext cx="832103" cy="41054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9992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A8AC4-E975-B5F9-62F1-897251F4DA32}"/>
              </a:ext>
            </a:extLst>
          </p:cNvPr>
          <p:cNvSpPr>
            <a:spLocks noGrp="1"/>
          </p:cNvSpPr>
          <p:nvPr>
            <p:ph type="title"/>
          </p:nvPr>
        </p:nvSpPr>
        <p:spPr>
          <a:xfrm>
            <a:off x="475488" y="18257"/>
            <a:ext cx="11283696" cy="1088168"/>
          </a:xfrm>
        </p:spPr>
        <p:txBody>
          <a:bodyPr>
            <a:normAutofit/>
          </a:bodyPr>
          <a:lstStyle/>
          <a:p>
            <a:r>
              <a:rPr lang="en-US" sz="2000" b="1" dirty="0">
                <a:solidFill>
                  <a:srgbClr val="002060"/>
                </a:solidFill>
                <a:latin typeface="Arial" panose="020B0604020202020204" pitchFamily="34" charset="0"/>
                <a:cs typeface="Arial" panose="020B0604020202020204" pitchFamily="34" charset="0"/>
              </a:rPr>
              <a:t>TORCHLIGHT: A randomized, double-blind, phase III trial of toripalimab versus placebo, in combination with nab-paclitaxel (nab-P) for patients with metastatic or recurrent triple-negative breast cancer (TNBC). ASCO 2023;Abstract LBA1013</a:t>
            </a:r>
          </a:p>
        </p:txBody>
      </p:sp>
      <p:sp>
        <p:nvSpPr>
          <p:cNvPr id="3" name="Content Placeholder 2">
            <a:extLst>
              <a:ext uri="{FF2B5EF4-FFF2-40B4-BE49-F238E27FC236}">
                <a16:creationId xmlns:a16="http://schemas.microsoft.com/office/drawing/2014/main" id="{B9438AA1-770D-B09C-F153-1F028290526B}"/>
              </a:ext>
            </a:extLst>
          </p:cNvPr>
          <p:cNvSpPr>
            <a:spLocks noGrp="1"/>
          </p:cNvSpPr>
          <p:nvPr>
            <p:ph idx="1"/>
          </p:nvPr>
        </p:nvSpPr>
        <p:spPr>
          <a:xfrm>
            <a:off x="194234" y="5100910"/>
            <a:ext cx="6319084" cy="1518867"/>
          </a:xfrm>
        </p:spPr>
        <p:txBody>
          <a:bodyPr>
            <a:normAutofit fontScale="85000" lnSpcReduction="20000"/>
          </a:bodyPr>
          <a:lstStyle/>
          <a:p>
            <a:pPr marL="0" indent="0">
              <a:lnSpc>
                <a:spcPct val="110000"/>
              </a:lnSpc>
              <a:buNone/>
            </a:pPr>
            <a:r>
              <a:rPr lang="en-US" sz="1800" dirty="0">
                <a:effectLst/>
                <a:latin typeface="Arial" panose="020B0604020202020204" pitchFamily="34" charset="0"/>
                <a:ea typeface="Calibri" panose="020F0502020204030204" pitchFamily="34" charset="0"/>
              </a:rPr>
              <a:t>N=531, Toripalimab:PD1 antibody </a:t>
            </a:r>
          </a:p>
          <a:p>
            <a:pPr marL="0" indent="0">
              <a:lnSpc>
                <a:spcPct val="110000"/>
              </a:lnSpc>
              <a:buNone/>
            </a:pPr>
            <a:r>
              <a:rPr lang="en-US" sz="1800" dirty="0">
                <a:latin typeface="Arial" panose="020B0604020202020204" pitchFamily="34" charset="0"/>
                <a:ea typeface="Calibri" panose="020F0502020204030204" pitchFamily="34" charset="0"/>
              </a:rPr>
              <a:t>-PDL1 assay (CPS, JS311 antibody): CPS &gt; 1 considered PDL1+ve, </a:t>
            </a:r>
            <a:r>
              <a:rPr lang="en-US" sz="1800" b="1" dirty="0">
                <a:latin typeface="Arial" panose="020B0604020202020204" pitchFamily="34" charset="0"/>
                <a:ea typeface="Calibri" panose="020F0502020204030204" pitchFamily="34" charset="0"/>
              </a:rPr>
              <a:t>56% PDL1+ve </a:t>
            </a:r>
          </a:p>
          <a:p>
            <a:pPr marL="0" indent="0">
              <a:lnSpc>
                <a:spcPct val="110000"/>
              </a:lnSpc>
              <a:buNone/>
            </a:pPr>
            <a:r>
              <a:rPr lang="en-US" sz="1800" dirty="0">
                <a:latin typeface="Arial" panose="020B0604020202020204" pitchFamily="34" charset="0"/>
                <a:ea typeface="Calibri" panose="020F0502020204030204" pitchFamily="34" charset="0"/>
              </a:rPr>
              <a:t>-Data presented: prespecified IA of PFS in PDL1+ population and ITT</a:t>
            </a:r>
          </a:p>
          <a:p>
            <a:pPr marL="0" indent="0">
              <a:lnSpc>
                <a:spcPct val="110000"/>
              </a:lnSpc>
              <a:buNone/>
            </a:pPr>
            <a:r>
              <a:rPr lang="en-US" sz="1800" dirty="0">
                <a:latin typeface="Arial" panose="020B0604020202020204" pitchFamily="34" charset="0"/>
                <a:ea typeface="Calibri" panose="020F0502020204030204" pitchFamily="34" charset="0"/>
              </a:rPr>
              <a:t>-93% first line, 28-31% de-novo metastatic, Prior </a:t>
            </a:r>
            <a:r>
              <a:rPr lang="en-US" sz="1800" dirty="0" err="1">
                <a:latin typeface="Arial" panose="020B0604020202020204" pitchFamily="34" charset="0"/>
                <a:ea typeface="Calibri" panose="020F0502020204030204" pitchFamily="34" charset="0"/>
              </a:rPr>
              <a:t>taxane</a:t>
            </a:r>
            <a:r>
              <a:rPr lang="en-US" sz="1800" dirty="0">
                <a:latin typeface="Arial" panose="020B0604020202020204" pitchFamily="34" charset="0"/>
                <a:ea typeface="Calibri" panose="020F0502020204030204" pitchFamily="34" charset="0"/>
              </a:rPr>
              <a:t> in only 15% </a:t>
            </a:r>
          </a:p>
        </p:txBody>
      </p:sp>
      <p:pic>
        <p:nvPicPr>
          <p:cNvPr id="4" name="Picture 3">
            <a:extLst>
              <a:ext uri="{FF2B5EF4-FFF2-40B4-BE49-F238E27FC236}">
                <a16:creationId xmlns:a16="http://schemas.microsoft.com/office/drawing/2014/main" id="{3AFF8C42-9CA1-1019-3483-5C2350E7EA38}"/>
              </a:ext>
            </a:extLst>
          </p:cNvPr>
          <p:cNvPicPr>
            <a:picLocks noChangeAspect="1"/>
          </p:cNvPicPr>
          <p:nvPr/>
        </p:nvPicPr>
        <p:blipFill rotWithShape="1">
          <a:blip r:embed="rId2"/>
          <a:srcRect l="-735" t="-267" r="735" b="15504"/>
          <a:stretch/>
        </p:blipFill>
        <p:spPr>
          <a:xfrm>
            <a:off x="62514" y="1060756"/>
            <a:ext cx="5820127" cy="3801932"/>
          </a:xfrm>
          <a:prstGeom prst="rect">
            <a:avLst/>
          </a:prstGeom>
        </p:spPr>
      </p:pic>
      <p:sp>
        <p:nvSpPr>
          <p:cNvPr id="5" name="TextBox 4">
            <a:extLst>
              <a:ext uri="{FF2B5EF4-FFF2-40B4-BE49-F238E27FC236}">
                <a16:creationId xmlns:a16="http://schemas.microsoft.com/office/drawing/2014/main" id="{AEAA9E06-4163-E029-4C34-CE9B5C1E3E9A}"/>
              </a:ext>
            </a:extLst>
          </p:cNvPr>
          <p:cNvSpPr txBox="1"/>
          <p:nvPr/>
        </p:nvSpPr>
        <p:spPr>
          <a:xfrm>
            <a:off x="116419" y="6550223"/>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Liu et al ASCO </a:t>
            </a:r>
            <a:r>
              <a:rPr kumimoji="0" lang="en-US"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2023 </a:t>
            </a:r>
            <a:endPar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pic>
        <p:nvPicPr>
          <p:cNvPr id="6" name="Picture 5">
            <a:extLst>
              <a:ext uri="{FF2B5EF4-FFF2-40B4-BE49-F238E27FC236}">
                <a16:creationId xmlns:a16="http://schemas.microsoft.com/office/drawing/2014/main" id="{5F455E0F-CDE7-9D3E-8722-E5459F1707C2}"/>
              </a:ext>
            </a:extLst>
          </p:cNvPr>
          <p:cNvPicPr>
            <a:picLocks noChangeAspect="1"/>
          </p:cNvPicPr>
          <p:nvPr/>
        </p:nvPicPr>
        <p:blipFill rotWithShape="1">
          <a:blip r:embed="rId3"/>
          <a:srcRect l="1103" t="2934" r="3387" b="15145"/>
          <a:stretch/>
        </p:blipFill>
        <p:spPr>
          <a:xfrm>
            <a:off x="5994203" y="1038616"/>
            <a:ext cx="6117336" cy="3824071"/>
          </a:xfrm>
          <a:prstGeom prst="rect">
            <a:avLst/>
          </a:prstGeom>
        </p:spPr>
      </p:pic>
      <p:sp>
        <p:nvSpPr>
          <p:cNvPr id="7" name="Content Placeholder 2">
            <a:extLst>
              <a:ext uri="{FF2B5EF4-FFF2-40B4-BE49-F238E27FC236}">
                <a16:creationId xmlns:a16="http://schemas.microsoft.com/office/drawing/2014/main" id="{24F41AA0-292C-CF96-26FD-F9787BE87DF0}"/>
              </a:ext>
            </a:extLst>
          </p:cNvPr>
          <p:cNvSpPr txBox="1">
            <a:spLocks/>
          </p:cNvSpPr>
          <p:nvPr/>
        </p:nvSpPr>
        <p:spPr>
          <a:xfrm>
            <a:off x="6513318" y="5222177"/>
            <a:ext cx="5451000" cy="5434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1800" dirty="0">
                <a:latin typeface="Arial" panose="020B0604020202020204" pitchFamily="34" charset="0"/>
                <a:ea typeface="Calibri" panose="020F0502020204030204" pitchFamily="34" charset="0"/>
              </a:rPr>
              <a:t>Median PFS 8.4 vs 5.6 months, HR 0.65 </a:t>
            </a:r>
            <a:endParaRPr lang="en-US" sz="1800" b="1" dirty="0">
              <a:latin typeface="Arial" panose="020B0604020202020204" pitchFamily="34" charset="0"/>
              <a:ea typeface="Calibri" panose="020F0502020204030204" pitchFamily="34" charset="0"/>
            </a:endParaRPr>
          </a:p>
          <a:p>
            <a:pPr marL="0" indent="0">
              <a:buFont typeface="Arial" panose="020B0604020202020204" pitchFamily="34" charset="0"/>
              <a:buNone/>
            </a:pPr>
            <a:endParaRPr lang="en-US" sz="1800" dirty="0"/>
          </a:p>
        </p:txBody>
      </p:sp>
    </p:spTree>
    <p:extLst>
      <p:ext uri="{BB962C8B-B14F-4D97-AF65-F5344CB8AC3E}">
        <p14:creationId xmlns:p14="http://schemas.microsoft.com/office/powerpoint/2010/main" val="121579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CB21-A1FB-C52A-7F3A-F73627A9EB58}"/>
              </a:ext>
            </a:extLst>
          </p:cNvPr>
          <p:cNvSpPr>
            <a:spLocks noGrp="1"/>
          </p:cNvSpPr>
          <p:nvPr>
            <p:ph type="title"/>
          </p:nvPr>
        </p:nvSpPr>
        <p:spPr>
          <a:xfrm>
            <a:off x="188976" y="237109"/>
            <a:ext cx="10515600" cy="832739"/>
          </a:xfrm>
        </p:spPr>
        <p:txBody>
          <a:bodyPr/>
          <a:lstStyle/>
          <a:p>
            <a:r>
              <a:rPr lang="en-US" sz="4400" b="1" dirty="0">
                <a:solidFill>
                  <a:srgbClr val="002060"/>
                </a:solidFill>
                <a:latin typeface="Arial" panose="020B0604020202020204" pitchFamily="34" charset="0"/>
                <a:cs typeface="Arial" panose="020B0604020202020204" pitchFamily="34" charset="0"/>
              </a:rPr>
              <a:t>TORCHLIGHT</a:t>
            </a:r>
            <a:endParaRPr lang="en-US" dirty="0"/>
          </a:p>
        </p:txBody>
      </p:sp>
      <p:sp>
        <p:nvSpPr>
          <p:cNvPr id="4" name="TextBox 3">
            <a:extLst>
              <a:ext uri="{FF2B5EF4-FFF2-40B4-BE49-F238E27FC236}">
                <a16:creationId xmlns:a16="http://schemas.microsoft.com/office/drawing/2014/main" id="{1E7A3055-11F8-0052-8E45-1850AEAFD9EE}"/>
              </a:ext>
            </a:extLst>
          </p:cNvPr>
          <p:cNvSpPr txBox="1"/>
          <p:nvPr/>
        </p:nvSpPr>
        <p:spPr>
          <a:xfrm>
            <a:off x="188976" y="4676992"/>
            <a:ext cx="504139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Hierarchal testing: PFS</a:t>
            </a:r>
            <a:r>
              <a:rPr kumimoji="0" lang="en-US" sz="1800" b="0" i="0" u="none" strike="noStrike" kern="1200" cap="none" spc="0" normalizeH="0" noProof="0" dirty="0">
                <a:ln>
                  <a:noFill/>
                </a:ln>
                <a:solidFill>
                  <a:srgbClr val="000000"/>
                </a:solidFill>
                <a:effectLst/>
                <a:uLnTx/>
                <a:uFillTx/>
                <a:latin typeface="Arial" panose="020B0604020202020204" pitchFamily="34" charset="0"/>
                <a:ea typeface="+mn-ea"/>
                <a:cs typeface="+mn-cs"/>
              </a:rPr>
              <a:t> in PDL1+</a:t>
            </a:r>
            <a:r>
              <a:rPr kumimoji="0" lang="en-US" sz="1800" b="0" i="0" u="none" strike="noStrike" kern="1200" cap="none" spc="0" normalizeH="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PFS in ITTOS in PDL1+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A683801-7684-26C8-417D-5F82B2C5FF3B}"/>
              </a:ext>
            </a:extLst>
          </p:cNvPr>
          <p:cNvPicPr>
            <a:picLocks noChangeAspect="1"/>
          </p:cNvPicPr>
          <p:nvPr/>
        </p:nvPicPr>
        <p:blipFill>
          <a:blip r:embed="rId3"/>
          <a:stretch>
            <a:fillRect/>
          </a:stretch>
        </p:blipFill>
        <p:spPr>
          <a:xfrm>
            <a:off x="5491915" y="1257678"/>
            <a:ext cx="6700085" cy="3419314"/>
          </a:xfrm>
          <a:prstGeom prst="rect">
            <a:avLst/>
          </a:prstGeom>
        </p:spPr>
      </p:pic>
      <p:grpSp>
        <p:nvGrpSpPr>
          <p:cNvPr id="11" name="Group 10">
            <a:extLst>
              <a:ext uri="{FF2B5EF4-FFF2-40B4-BE49-F238E27FC236}">
                <a16:creationId xmlns:a16="http://schemas.microsoft.com/office/drawing/2014/main" id="{30F9F3FF-0EB2-FF50-3120-542633ABFA74}"/>
              </a:ext>
            </a:extLst>
          </p:cNvPr>
          <p:cNvGrpSpPr/>
          <p:nvPr/>
        </p:nvGrpSpPr>
        <p:grpSpPr>
          <a:xfrm>
            <a:off x="205336" y="1257678"/>
            <a:ext cx="5241440" cy="3405762"/>
            <a:chOff x="205336" y="896026"/>
            <a:chExt cx="5241440" cy="3767414"/>
          </a:xfrm>
        </p:grpSpPr>
        <p:pic>
          <p:nvPicPr>
            <p:cNvPr id="6" name="Picture 5">
              <a:extLst>
                <a:ext uri="{FF2B5EF4-FFF2-40B4-BE49-F238E27FC236}">
                  <a16:creationId xmlns:a16="http://schemas.microsoft.com/office/drawing/2014/main" id="{8B7A90A7-3D41-D0EB-99D4-11938568F612}"/>
                </a:ext>
              </a:extLst>
            </p:cNvPr>
            <p:cNvPicPr>
              <a:picLocks noChangeAspect="1"/>
            </p:cNvPicPr>
            <p:nvPr/>
          </p:nvPicPr>
          <p:blipFill rotWithShape="1">
            <a:blip r:embed="rId4"/>
            <a:srcRect b="14827"/>
            <a:stretch/>
          </p:blipFill>
          <p:spPr>
            <a:xfrm>
              <a:off x="205336" y="896026"/>
              <a:ext cx="5241440" cy="3767414"/>
            </a:xfrm>
            <a:prstGeom prst="rect">
              <a:avLst/>
            </a:prstGeom>
          </p:spPr>
        </p:pic>
        <p:sp>
          <p:nvSpPr>
            <p:cNvPr id="8" name="Oval 7">
              <a:extLst>
                <a:ext uri="{FF2B5EF4-FFF2-40B4-BE49-F238E27FC236}">
                  <a16:creationId xmlns:a16="http://schemas.microsoft.com/office/drawing/2014/main" id="{7E898019-BF77-7649-ECCF-5C6C4DB34FC8}"/>
                </a:ext>
              </a:extLst>
            </p:cNvPr>
            <p:cNvSpPr/>
            <p:nvPr/>
          </p:nvSpPr>
          <p:spPr>
            <a:xfrm>
              <a:off x="3319272" y="3520440"/>
              <a:ext cx="1764792" cy="475488"/>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6D5B9BB2-D878-4D2C-52B2-7C257D932C85}"/>
              </a:ext>
            </a:extLst>
          </p:cNvPr>
          <p:cNvSpPr txBox="1"/>
          <p:nvPr/>
        </p:nvSpPr>
        <p:spPr>
          <a:xfrm>
            <a:off x="3112008" y="5868604"/>
            <a:ext cx="671779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Toxicity: Details of </a:t>
            </a:r>
            <a:r>
              <a:rPr lang="en-US" dirty="0">
                <a:solidFill>
                  <a:srgbClr val="000000"/>
                </a:solidFill>
                <a:latin typeface="Arial" panose="020B0604020202020204" pitchFamily="34" charset="0"/>
              </a:rPr>
              <a:t>% of </a:t>
            </a:r>
            <a:r>
              <a:rPr lang="en-US" dirty="0" err="1">
                <a:solidFill>
                  <a:srgbClr val="000000"/>
                </a:solidFill>
                <a:latin typeface="Arial" panose="020B0604020202020204" pitchFamily="34" charset="0"/>
              </a:rPr>
              <a:t>irAEs</a:t>
            </a:r>
            <a:r>
              <a:rPr lang="en-US" dirty="0">
                <a:solidFill>
                  <a:srgbClr val="000000"/>
                </a:solidFill>
                <a:latin typeface="Arial" panose="020B0604020202020204" pitchFamily="34" charset="0"/>
              </a:rPr>
              <a:t> or </a:t>
            </a:r>
            <a:r>
              <a:rPr lang="en-US" dirty="0" err="1">
                <a:solidFill>
                  <a:srgbClr val="000000"/>
                </a:solidFill>
                <a:latin typeface="Arial" panose="020B0604020202020204" pitchFamily="34" charset="0"/>
              </a:rPr>
              <a:t>irAEs</a:t>
            </a:r>
            <a:r>
              <a:rPr lang="en-US" dirty="0">
                <a:solidFill>
                  <a:srgbClr val="000000"/>
                </a:solidFill>
                <a:latin typeface="Arial" panose="020B0604020202020204" pitchFamily="34" charset="0"/>
              </a:rPr>
              <a:t> of all types not provided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a:t>
            </a:r>
            <a:r>
              <a:rPr kumimoji="0" lang="en-US" sz="1800" b="0" i="0" u="none" strike="noStrike" kern="1200" cap="none" spc="0" normalizeH="0" noProof="0" dirty="0">
                <a:ln>
                  <a:noFill/>
                </a:ln>
                <a:solidFill>
                  <a:srgbClr val="000000"/>
                </a:solidFill>
                <a:effectLst/>
                <a:uLnTx/>
                <a:uFillTx/>
                <a:latin typeface="Arial" panose="020B0604020202020204" pitchFamily="34" charset="0"/>
                <a:ea typeface="+mn-ea"/>
                <a:cs typeface="+mn-cs"/>
              </a:rPr>
              <a:t> new safety signals”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 authors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8A292B2-5585-13EC-5906-B0382A93DBCE}"/>
              </a:ext>
            </a:extLst>
          </p:cNvPr>
          <p:cNvSpPr txBox="1">
            <a:spLocks/>
          </p:cNvSpPr>
          <p:nvPr/>
        </p:nvSpPr>
        <p:spPr>
          <a:xfrm>
            <a:off x="116419" y="5383955"/>
            <a:ext cx="4895088" cy="38354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1800" dirty="0">
                <a:latin typeface="Arial" panose="020B0604020202020204" pitchFamily="34" charset="0"/>
                <a:ea typeface="Calibri" panose="020F0502020204030204" pitchFamily="34" charset="0"/>
              </a:rPr>
              <a:t>Median PFS in ITT: 8.4 vs 6.9 months, HR 0.77 </a:t>
            </a:r>
            <a:endParaRPr lang="en-US" sz="1800" b="1" dirty="0">
              <a:latin typeface="Arial" panose="020B0604020202020204" pitchFamily="34" charset="0"/>
              <a:ea typeface="Calibri" panose="020F0502020204030204" pitchFamily="34" charset="0"/>
            </a:endParaRPr>
          </a:p>
          <a:p>
            <a:pPr marL="0" indent="0">
              <a:buFont typeface="Arial" panose="020B0604020202020204" pitchFamily="34" charset="0"/>
              <a:buNone/>
            </a:pPr>
            <a:endParaRPr lang="en-US" sz="1800" dirty="0"/>
          </a:p>
        </p:txBody>
      </p:sp>
      <p:sp>
        <p:nvSpPr>
          <p:cNvPr id="5" name="Content Placeholder 2">
            <a:extLst>
              <a:ext uri="{FF2B5EF4-FFF2-40B4-BE49-F238E27FC236}">
                <a16:creationId xmlns:a16="http://schemas.microsoft.com/office/drawing/2014/main" id="{F3A87501-3CBF-BB27-DFE1-93249CAD9FCB}"/>
              </a:ext>
            </a:extLst>
          </p:cNvPr>
          <p:cNvSpPr txBox="1">
            <a:spLocks/>
          </p:cNvSpPr>
          <p:nvPr/>
        </p:nvSpPr>
        <p:spPr>
          <a:xfrm>
            <a:off x="6702638" y="4753503"/>
            <a:ext cx="4895088" cy="38354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1800" dirty="0">
                <a:latin typeface="Arial" panose="020B0604020202020204" pitchFamily="34" charset="0"/>
                <a:ea typeface="Calibri" panose="020F0502020204030204" pitchFamily="34" charset="0"/>
              </a:rPr>
              <a:t>Median OS in PDL1+: 19.5 vs 32.8 months</a:t>
            </a:r>
            <a:endParaRPr lang="en-US" sz="1800" b="1" dirty="0">
              <a:latin typeface="Arial" panose="020B0604020202020204" pitchFamily="34" charset="0"/>
              <a:ea typeface="Calibri" panose="020F0502020204030204" pitchFamily="34" charset="0"/>
            </a:endParaRPr>
          </a:p>
          <a:p>
            <a:pPr marL="0" indent="0">
              <a:buFont typeface="Arial" panose="020B0604020202020204" pitchFamily="34" charset="0"/>
              <a:buNone/>
            </a:pPr>
            <a:endParaRPr lang="en-US" sz="1800" dirty="0"/>
          </a:p>
        </p:txBody>
      </p:sp>
      <p:sp>
        <p:nvSpPr>
          <p:cNvPr id="10" name="TextBox 9">
            <a:extLst>
              <a:ext uri="{FF2B5EF4-FFF2-40B4-BE49-F238E27FC236}">
                <a16:creationId xmlns:a16="http://schemas.microsoft.com/office/drawing/2014/main" id="{8ED4A7E8-D48A-9FB2-5475-037F4A29DD5E}"/>
              </a:ext>
            </a:extLst>
          </p:cNvPr>
          <p:cNvSpPr txBox="1"/>
          <p:nvPr/>
        </p:nvSpPr>
        <p:spPr>
          <a:xfrm>
            <a:off x="116419" y="6550223"/>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Liu et al ASCO </a:t>
            </a:r>
            <a:r>
              <a:rPr kumimoji="0" lang="en-US"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2023 </a:t>
            </a:r>
            <a:endPar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spTree>
    <p:extLst>
      <p:ext uri="{BB962C8B-B14F-4D97-AF65-F5344CB8AC3E}">
        <p14:creationId xmlns:p14="http://schemas.microsoft.com/office/powerpoint/2010/main" val="142815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CB21-A1FB-C52A-7F3A-F73627A9EB58}"/>
              </a:ext>
            </a:extLst>
          </p:cNvPr>
          <p:cNvSpPr>
            <a:spLocks noGrp="1"/>
          </p:cNvSpPr>
          <p:nvPr>
            <p:ph type="title"/>
          </p:nvPr>
        </p:nvSpPr>
        <p:spPr>
          <a:xfrm>
            <a:off x="582168" y="240677"/>
            <a:ext cx="10515600" cy="1085204"/>
          </a:xfrm>
        </p:spPr>
        <p:txBody>
          <a:bodyPr/>
          <a:lstStyle/>
          <a:p>
            <a:r>
              <a:rPr lang="en-US" sz="4400" b="1" dirty="0">
                <a:solidFill>
                  <a:srgbClr val="002060"/>
                </a:solidFill>
                <a:latin typeface="Arial" panose="020B0604020202020204" pitchFamily="34" charset="0"/>
                <a:cs typeface="Arial" panose="020B0604020202020204" pitchFamily="34" charset="0"/>
              </a:rPr>
              <a:t>TORCHLIGHT: Summary  </a:t>
            </a:r>
            <a:endParaRPr lang="en-US" dirty="0"/>
          </a:p>
        </p:txBody>
      </p:sp>
      <p:sp>
        <p:nvSpPr>
          <p:cNvPr id="3" name="Content Placeholder 2">
            <a:extLst>
              <a:ext uri="{FF2B5EF4-FFF2-40B4-BE49-F238E27FC236}">
                <a16:creationId xmlns:a16="http://schemas.microsoft.com/office/drawing/2014/main" id="{8A53D7F7-7945-9A01-BC8E-A5AE95B1CC0E}"/>
              </a:ext>
            </a:extLst>
          </p:cNvPr>
          <p:cNvSpPr>
            <a:spLocks noGrp="1"/>
          </p:cNvSpPr>
          <p:nvPr>
            <p:ph idx="1"/>
          </p:nvPr>
        </p:nvSpPr>
        <p:spPr>
          <a:xfrm>
            <a:off x="673608" y="1325881"/>
            <a:ext cx="10515600" cy="4351338"/>
          </a:xfrm>
        </p:spPr>
        <p:txBody>
          <a:bodyPr>
            <a:normAutofit/>
          </a:bodyPr>
          <a:lstStyle/>
          <a:p>
            <a:r>
              <a:rPr lang="en-US" dirty="0"/>
              <a:t>At IA 1 PFS prolonged with addition of </a:t>
            </a:r>
            <a:r>
              <a:rPr lang="en-US" dirty="0" err="1"/>
              <a:t>toripalimab</a:t>
            </a:r>
            <a:r>
              <a:rPr lang="en-US" dirty="0"/>
              <a:t> to nab-paclitaxel in PDL1+ population</a:t>
            </a:r>
          </a:p>
          <a:p>
            <a:pPr lvl="1"/>
            <a:r>
              <a:rPr lang="en-US" dirty="0"/>
              <a:t>HR and Median PFS very similar to KN355</a:t>
            </a:r>
          </a:p>
          <a:p>
            <a:r>
              <a:rPr lang="en-US" dirty="0"/>
              <a:t>PFS in ITT did not meet the prespecified hierarchal testing boundary at IA 1 </a:t>
            </a:r>
          </a:p>
          <a:p>
            <a:r>
              <a:rPr lang="en-US" dirty="0"/>
              <a:t>OS data is immature, Follow up ongoing  </a:t>
            </a:r>
          </a:p>
          <a:p>
            <a:r>
              <a:rPr lang="en-US" dirty="0"/>
              <a:t>PDL1 testing by yet another assay and threshold </a:t>
            </a:r>
          </a:p>
          <a:p>
            <a:r>
              <a:rPr lang="en-US" dirty="0"/>
              <a:t>Enrollment only in China: ? approval path for other countries/regions</a:t>
            </a:r>
          </a:p>
          <a:p>
            <a:r>
              <a:rPr lang="en-US" dirty="0"/>
              <a:t>Limited toxicity data provided </a:t>
            </a:r>
          </a:p>
        </p:txBody>
      </p:sp>
    </p:spTree>
    <p:extLst>
      <p:ext uri="{BB962C8B-B14F-4D97-AF65-F5344CB8AC3E}">
        <p14:creationId xmlns:p14="http://schemas.microsoft.com/office/powerpoint/2010/main" val="2604619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8B043-8B81-F29B-9F4F-6D4094A7BF06}"/>
              </a:ext>
            </a:extLst>
          </p:cNvPr>
          <p:cNvSpPr>
            <a:spLocks noGrp="1"/>
          </p:cNvSpPr>
          <p:nvPr>
            <p:ph type="title"/>
          </p:nvPr>
        </p:nvSpPr>
        <p:spPr>
          <a:xfrm>
            <a:off x="222423" y="18256"/>
            <a:ext cx="11738918" cy="1340988"/>
          </a:xfrm>
        </p:spPr>
        <p:txBody>
          <a:bodyPr>
            <a:normAutofit/>
          </a:bodyPr>
          <a:lstStyle/>
          <a:p>
            <a:r>
              <a:rPr lang="en-US" sz="3600" b="1" dirty="0">
                <a:solidFill>
                  <a:srgbClr val="002060"/>
                </a:solidFill>
              </a:rPr>
              <a:t>Health-</a:t>
            </a:r>
            <a:r>
              <a:rPr lang="en-US" sz="3600" b="1" dirty="0"/>
              <a:t>r</a:t>
            </a:r>
            <a:r>
              <a:rPr lang="en-US" sz="3600" b="1" dirty="0">
                <a:solidFill>
                  <a:srgbClr val="002060"/>
                </a:solidFill>
              </a:rPr>
              <a:t>elated quality of life in the phase III ASCENT trial of </a:t>
            </a:r>
            <a:r>
              <a:rPr lang="en-US" sz="3600" b="1" dirty="0" err="1">
                <a:solidFill>
                  <a:srgbClr val="002060"/>
                </a:solidFill>
              </a:rPr>
              <a:t>sacituzumab</a:t>
            </a:r>
            <a:r>
              <a:rPr lang="en-US" sz="3600" b="1" dirty="0">
                <a:solidFill>
                  <a:srgbClr val="002060"/>
                </a:solidFill>
              </a:rPr>
              <a:t> </a:t>
            </a:r>
            <a:r>
              <a:rPr lang="en-US" sz="3600" b="1" dirty="0" err="1">
                <a:solidFill>
                  <a:srgbClr val="002060"/>
                </a:solidFill>
              </a:rPr>
              <a:t>govitecan</a:t>
            </a:r>
            <a:r>
              <a:rPr lang="en-US" sz="3600" b="1" dirty="0">
                <a:solidFill>
                  <a:srgbClr val="002060"/>
                </a:solidFill>
              </a:rPr>
              <a:t> versus TPC in metastatic TNBC</a:t>
            </a:r>
            <a:r>
              <a:rPr lang="en-US" dirty="0">
                <a:solidFill>
                  <a:srgbClr val="002060"/>
                </a:solidFill>
              </a:rPr>
              <a:t>  </a:t>
            </a:r>
          </a:p>
        </p:txBody>
      </p:sp>
      <p:sp>
        <p:nvSpPr>
          <p:cNvPr id="3" name="Content Placeholder 2">
            <a:extLst>
              <a:ext uri="{FF2B5EF4-FFF2-40B4-BE49-F238E27FC236}">
                <a16:creationId xmlns:a16="http://schemas.microsoft.com/office/drawing/2014/main" id="{1D65D0AF-A8C9-8D7B-4D2C-DBDBA5EA7765}"/>
              </a:ext>
            </a:extLst>
          </p:cNvPr>
          <p:cNvSpPr>
            <a:spLocks noGrp="1"/>
          </p:cNvSpPr>
          <p:nvPr>
            <p:ph idx="1"/>
          </p:nvPr>
        </p:nvSpPr>
        <p:spPr>
          <a:xfrm>
            <a:off x="345990" y="1310958"/>
            <a:ext cx="11491783" cy="5199570"/>
          </a:xfrm>
        </p:spPr>
        <p:txBody>
          <a:bodyPr>
            <a:normAutofit/>
          </a:bodyPr>
          <a:lstStyle/>
          <a:p>
            <a:r>
              <a:rPr lang="en-US" sz="1800" dirty="0" err="1">
                <a:effectLst/>
              </a:rPr>
              <a:t>HRQoL</a:t>
            </a:r>
            <a:r>
              <a:rPr lang="en-US" sz="1800" dirty="0">
                <a:effectLst/>
              </a:rPr>
              <a:t> was assessed on day 1 of each treatment cycle using the EORTC QLQ-C30. Score changes from baseline were </a:t>
            </a:r>
            <a:r>
              <a:rPr lang="en-US" sz="1800" dirty="0" err="1">
                <a:effectLst/>
              </a:rPr>
              <a:t>analysed</a:t>
            </a:r>
            <a:r>
              <a:rPr lang="en-US" sz="1800" dirty="0">
                <a:effectLst/>
              </a:rPr>
              <a:t> using linear mixed-effect models for repeated measures. Stratified Cox regressions evaluated time to first clinically meaningful change of </a:t>
            </a:r>
            <a:r>
              <a:rPr lang="en-US" sz="1800" dirty="0" err="1">
                <a:effectLst/>
              </a:rPr>
              <a:t>HRQoL</a:t>
            </a:r>
            <a:r>
              <a:rPr lang="en-US" sz="1800" dirty="0">
                <a:effectLst/>
              </a:rPr>
              <a:t>. </a:t>
            </a:r>
          </a:p>
          <a:p>
            <a:pPr lvl="1"/>
            <a:r>
              <a:rPr lang="en-US" sz="1800" dirty="0"/>
              <a:t>Data collected up to C6D1</a:t>
            </a:r>
          </a:p>
          <a:p>
            <a:pPr lvl="1"/>
            <a:r>
              <a:rPr lang="en-US" sz="1800" dirty="0">
                <a:effectLst/>
              </a:rPr>
              <a:t>The analysis population comprised 236 patients randomized to SG and 183 to TPC. </a:t>
            </a:r>
          </a:p>
          <a:p>
            <a:r>
              <a:rPr lang="en-US" sz="1800" dirty="0"/>
              <a:t>SG &gt; TPS: </a:t>
            </a:r>
            <a:r>
              <a:rPr lang="en-US" sz="1800" dirty="0">
                <a:effectLst/>
              </a:rPr>
              <a:t>global health status (GHS)/QoL, physical functioning, fatigue, and pain</a:t>
            </a:r>
          </a:p>
          <a:p>
            <a:r>
              <a:rPr lang="en-US" sz="1800" dirty="0">
                <a:effectLst/>
              </a:rPr>
              <a:t>TPC&gt; SG : nausea/vomiting and diarrhea</a:t>
            </a:r>
          </a:p>
          <a:p>
            <a:r>
              <a:rPr lang="en-US" sz="1800" dirty="0">
                <a:effectLst/>
              </a:rPr>
              <a:t>SG arm had a significantly better QLQ-C30 summary score Least-Square (LS) mean change from baseline than TPC arm. </a:t>
            </a:r>
          </a:p>
          <a:p>
            <a:r>
              <a:rPr lang="en-US" sz="1800" dirty="0">
                <a:effectLst/>
              </a:rPr>
              <a:t>Median TTW of GHS/QoL was similar in both treatment arms (14.1 weeks for SG and 15.1 weeks for TPC; HR Z 0.87, 95% CI 0.70 to 1.07; P Z 0.18) </a:t>
            </a:r>
          </a:p>
          <a:p>
            <a:r>
              <a:rPr lang="en-US" sz="1800" dirty="0">
                <a:effectLst/>
              </a:rPr>
              <a:t>Median time to first clinically meaningful worsening was longer for SG than for TPC for physical functioning (22.1 versus 12.1 weeks, P &lt; 0.001), role functioning (11.4 versus 7.1 weeks, P &lt; 0.001), fatigue (7.7 versus 6.0 weeks, P &lt; 0.05), and pain (21.6 versus 9.9 weeks, P &lt; 0.001). </a:t>
            </a:r>
          </a:p>
          <a:p>
            <a:r>
              <a:rPr lang="en-US" sz="1800" dirty="0">
                <a:effectLst/>
              </a:rPr>
              <a:t>SG prolongs progression-free survival and overall survival in patients with refractory/relapsed metastatic TNBC. </a:t>
            </a:r>
          </a:p>
          <a:p>
            <a:pPr lvl="1"/>
            <a:r>
              <a:rPr lang="en-US" sz="1800" dirty="0">
                <a:effectLst/>
                <a:latin typeface="AdvPS497E2"/>
              </a:rPr>
              <a:t>SG generally associated with greater improvements and delayed worsening of </a:t>
            </a:r>
            <a:r>
              <a:rPr lang="en-US" sz="1800" dirty="0" err="1">
                <a:effectLst/>
                <a:latin typeface="AdvPS497E2"/>
              </a:rPr>
              <a:t>HRQoL</a:t>
            </a:r>
            <a:r>
              <a:rPr lang="en-US" sz="1800" dirty="0">
                <a:effectLst/>
                <a:latin typeface="AdvPS497E2"/>
              </a:rPr>
              <a:t> scores compared with TPC supporting its use for patients with </a:t>
            </a:r>
            <a:r>
              <a:rPr lang="en-US" sz="1800" dirty="0" err="1">
                <a:effectLst/>
                <a:latin typeface="AdvPS497E2"/>
              </a:rPr>
              <a:t>mTNBC</a:t>
            </a:r>
            <a:r>
              <a:rPr lang="en-US" sz="1800" dirty="0">
                <a:latin typeface="AdvPS497E2"/>
              </a:rPr>
              <a:t> over TPC </a:t>
            </a:r>
            <a:r>
              <a:rPr lang="en-US" sz="1800" dirty="0">
                <a:effectLst/>
                <a:latin typeface="AdvPS497E2"/>
              </a:rPr>
              <a:t> </a:t>
            </a:r>
            <a:endParaRPr lang="en-US" dirty="0"/>
          </a:p>
        </p:txBody>
      </p:sp>
      <p:sp>
        <p:nvSpPr>
          <p:cNvPr id="4" name="TextBox 3">
            <a:extLst>
              <a:ext uri="{FF2B5EF4-FFF2-40B4-BE49-F238E27FC236}">
                <a16:creationId xmlns:a16="http://schemas.microsoft.com/office/drawing/2014/main" id="{39BCFDFC-11F4-C70B-BDE8-98F200482C74}"/>
              </a:ext>
            </a:extLst>
          </p:cNvPr>
          <p:cNvSpPr txBox="1"/>
          <p:nvPr/>
        </p:nvSpPr>
        <p:spPr>
          <a:xfrm>
            <a:off x="104062" y="6426656"/>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srgbClr val="000000"/>
                </a:solidFill>
                <a:effectLst/>
                <a:uLnTx/>
                <a:uFillTx/>
                <a:latin typeface="Calibri" panose="020F0502020204030204"/>
                <a:ea typeface="ＭＳ Ｐゴシック"/>
                <a:cs typeface="+mn-cs"/>
              </a:rPr>
              <a:t>Loibl</a:t>
            </a: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 et al </a:t>
            </a:r>
            <a:r>
              <a:rPr kumimoji="0" lang="en-US" sz="1400" b="0" i="1" u="none" strike="noStrike" kern="1200" cap="none" spc="0" normalizeH="0" baseline="0" noProof="0" dirty="0" err="1">
                <a:ln>
                  <a:noFill/>
                </a:ln>
                <a:solidFill>
                  <a:srgbClr val="000000"/>
                </a:solidFill>
                <a:effectLst/>
                <a:uLnTx/>
                <a:uFillTx/>
                <a:latin typeface="Calibri" panose="020F0502020204030204"/>
                <a:ea typeface="ＭＳ Ｐゴシック"/>
                <a:cs typeface="+mn-cs"/>
              </a:rPr>
              <a:t>Eur</a:t>
            </a: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 J of Cancer </a:t>
            </a:r>
            <a:r>
              <a:rPr kumimoji="0" lang="en-US"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2023 </a:t>
            </a:r>
            <a:endPar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spTree>
    <p:extLst>
      <p:ext uri="{BB962C8B-B14F-4D97-AF65-F5344CB8AC3E}">
        <p14:creationId xmlns:p14="http://schemas.microsoft.com/office/powerpoint/2010/main" val="3221616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8B043-8B81-F29B-9F4F-6D4094A7BF06}"/>
              </a:ext>
            </a:extLst>
          </p:cNvPr>
          <p:cNvSpPr>
            <a:spLocks noGrp="1"/>
          </p:cNvSpPr>
          <p:nvPr>
            <p:ph type="title"/>
          </p:nvPr>
        </p:nvSpPr>
        <p:spPr>
          <a:xfrm>
            <a:off x="222423" y="18255"/>
            <a:ext cx="11738918" cy="846715"/>
          </a:xfrm>
        </p:spPr>
        <p:txBody>
          <a:bodyPr>
            <a:normAutofit/>
          </a:bodyPr>
          <a:lstStyle/>
          <a:p>
            <a:r>
              <a:rPr lang="en-US" sz="3600" b="1" dirty="0">
                <a:solidFill>
                  <a:srgbClr val="002060"/>
                </a:solidFill>
              </a:rPr>
              <a:t>DB-04: Updated OS and safety  </a:t>
            </a:r>
            <a:endParaRPr lang="en-US" dirty="0">
              <a:solidFill>
                <a:srgbClr val="002060"/>
              </a:solidFill>
            </a:endParaRPr>
          </a:p>
        </p:txBody>
      </p:sp>
      <p:sp>
        <p:nvSpPr>
          <p:cNvPr id="3" name="Content Placeholder 2">
            <a:extLst>
              <a:ext uri="{FF2B5EF4-FFF2-40B4-BE49-F238E27FC236}">
                <a16:creationId xmlns:a16="http://schemas.microsoft.com/office/drawing/2014/main" id="{1D65D0AF-A8C9-8D7B-4D2C-DBDBA5EA7765}"/>
              </a:ext>
            </a:extLst>
          </p:cNvPr>
          <p:cNvSpPr>
            <a:spLocks noGrp="1"/>
          </p:cNvSpPr>
          <p:nvPr>
            <p:ph idx="1"/>
          </p:nvPr>
        </p:nvSpPr>
        <p:spPr>
          <a:xfrm>
            <a:off x="222423" y="5535829"/>
            <a:ext cx="11491783" cy="790832"/>
          </a:xfrm>
        </p:spPr>
        <p:txBody>
          <a:bodyPr>
            <a:normAutofit/>
          </a:bodyPr>
          <a:lstStyle/>
          <a:p>
            <a:pPr marL="457200" lvl="1" indent="0">
              <a:buNone/>
            </a:pPr>
            <a:endParaRPr lang="en-US" sz="1400" dirty="0"/>
          </a:p>
          <a:p>
            <a:endParaRPr lang="en-US" dirty="0"/>
          </a:p>
          <a:p>
            <a:endParaRPr lang="en-US" dirty="0"/>
          </a:p>
        </p:txBody>
      </p:sp>
      <p:pic>
        <p:nvPicPr>
          <p:cNvPr id="4" name="Picture 3">
            <a:extLst>
              <a:ext uri="{FF2B5EF4-FFF2-40B4-BE49-F238E27FC236}">
                <a16:creationId xmlns:a16="http://schemas.microsoft.com/office/drawing/2014/main" id="{F24926BD-FA0A-4F8E-3818-DC2226314571}"/>
              </a:ext>
            </a:extLst>
          </p:cNvPr>
          <p:cNvPicPr>
            <a:picLocks noChangeAspect="1"/>
          </p:cNvPicPr>
          <p:nvPr/>
        </p:nvPicPr>
        <p:blipFill rotWithShape="1">
          <a:blip r:embed="rId2"/>
          <a:srcRect l="1801" t="7013" r="2174" b="25720"/>
          <a:stretch/>
        </p:blipFill>
        <p:spPr>
          <a:xfrm>
            <a:off x="104062" y="864969"/>
            <a:ext cx="5314352" cy="3012967"/>
          </a:xfrm>
          <a:prstGeom prst="rect">
            <a:avLst/>
          </a:prstGeom>
        </p:spPr>
      </p:pic>
      <p:sp>
        <p:nvSpPr>
          <p:cNvPr id="5" name="TextBox 4">
            <a:extLst>
              <a:ext uri="{FF2B5EF4-FFF2-40B4-BE49-F238E27FC236}">
                <a16:creationId xmlns:a16="http://schemas.microsoft.com/office/drawing/2014/main" id="{0E358021-D1AC-BCA7-899A-49EE00001292}"/>
              </a:ext>
            </a:extLst>
          </p:cNvPr>
          <p:cNvSpPr txBox="1"/>
          <p:nvPr/>
        </p:nvSpPr>
        <p:spPr>
          <a:xfrm>
            <a:off x="104062" y="6496331"/>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Modi et ESMO </a:t>
            </a:r>
            <a:r>
              <a:rPr kumimoji="0" lang="en-US"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2023 </a:t>
            </a:r>
            <a:endPar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pic>
        <p:nvPicPr>
          <p:cNvPr id="6" name="Picture 5">
            <a:extLst>
              <a:ext uri="{FF2B5EF4-FFF2-40B4-BE49-F238E27FC236}">
                <a16:creationId xmlns:a16="http://schemas.microsoft.com/office/drawing/2014/main" id="{21BCEE30-D7A2-7121-480A-D68793C835F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7751" b="23192"/>
          <a:stretch/>
        </p:blipFill>
        <p:spPr>
          <a:xfrm>
            <a:off x="5413247" y="1034640"/>
            <a:ext cx="6556329" cy="3625522"/>
          </a:xfrm>
          <a:prstGeom prst="rect">
            <a:avLst/>
          </a:prstGeom>
        </p:spPr>
      </p:pic>
      <p:sp>
        <p:nvSpPr>
          <p:cNvPr id="7" name="TextBox 6">
            <a:extLst>
              <a:ext uri="{FF2B5EF4-FFF2-40B4-BE49-F238E27FC236}">
                <a16:creationId xmlns:a16="http://schemas.microsoft.com/office/drawing/2014/main" id="{254C1DAB-E8AD-04CC-4B8B-748520BAE313}"/>
              </a:ext>
            </a:extLst>
          </p:cNvPr>
          <p:cNvSpPr txBox="1"/>
          <p:nvPr/>
        </p:nvSpPr>
        <p:spPr>
          <a:xfrm>
            <a:off x="5482784" y="4848908"/>
            <a:ext cx="6333314" cy="830997"/>
          </a:xfrm>
          <a:prstGeom prst="rect">
            <a:avLst/>
          </a:prstGeom>
          <a:noFill/>
        </p:spPr>
        <p:txBody>
          <a:bodyPr wrap="square" rtlCol="0">
            <a:spAutoFit/>
          </a:bodyPr>
          <a:lstStyle/>
          <a:p>
            <a:r>
              <a:rPr lang="en-US" sz="1600" dirty="0"/>
              <a:t>In the HR+ cohort and all patients, median OS was consistent with results from the primary analysis, showing a 31% reduction in risk of death for patients receiving T-</a:t>
            </a:r>
            <a:r>
              <a:rPr lang="en-US" sz="1600" dirty="0" err="1"/>
              <a:t>DXd</a:t>
            </a:r>
            <a:r>
              <a:rPr lang="en-US" sz="1600" dirty="0"/>
              <a:t> compared with those receiving TPC</a:t>
            </a:r>
          </a:p>
        </p:txBody>
      </p:sp>
      <p:sp>
        <p:nvSpPr>
          <p:cNvPr id="8" name="Text Placeholder 3">
            <a:extLst>
              <a:ext uri="{FF2B5EF4-FFF2-40B4-BE49-F238E27FC236}">
                <a16:creationId xmlns:a16="http://schemas.microsoft.com/office/drawing/2014/main" id="{9569CC7F-E7B8-8AE0-35AD-A72CD8CB41FF}"/>
              </a:ext>
            </a:extLst>
          </p:cNvPr>
          <p:cNvSpPr txBox="1">
            <a:spLocks/>
          </p:cNvSpPr>
          <p:nvPr/>
        </p:nvSpPr>
        <p:spPr>
          <a:xfrm>
            <a:off x="222423" y="4660162"/>
            <a:ext cx="4987040" cy="7908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00" kern="100" dirty="0">
                <a:ea typeface="Calibri" panose="020F0502020204030204" pitchFamily="34" charset="0"/>
                <a:cs typeface="Times New Roman" panose="02020603050405020304" pitchFamily="18" charset="0"/>
              </a:rPr>
              <a:t>There were no new cases of ILD/pneumonitis since the primary analysis (data cutoff, January 11, 2022)</a:t>
            </a:r>
          </a:p>
        </p:txBody>
      </p:sp>
      <p:sp>
        <p:nvSpPr>
          <p:cNvPr id="9" name="TextBox 8">
            <a:extLst>
              <a:ext uri="{FF2B5EF4-FFF2-40B4-BE49-F238E27FC236}">
                <a16:creationId xmlns:a16="http://schemas.microsoft.com/office/drawing/2014/main" id="{9B65904F-2D8A-DD7D-FFF1-7E6BC4CF55B0}"/>
              </a:ext>
            </a:extLst>
          </p:cNvPr>
          <p:cNvSpPr txBox="1"/>
          <p:nvPr/>
        </p:nvSpPr>
        <p:spPr>
          <a:xfrm>
            <a:off x="222423" y="3844129"/>
            <a:ext cx="5413248" cy="338554"/>
          </a:xfrm>
          <a:prstGeom prst="rect">
            <a:avLst/>
          </a:prstGeom>
          <a:noFill/>
        </p:spPr>
        <p:txBody>
          <a:bodyPr wrap="square" rtlCol="0">
            <a:spAutoFit/>
          </a:bodyPr>
          <a:lstStyle/>
          <a:p>
            <a:r>
              <a:rPr lang="en-US" sz="1600" b="0" i="0" dirty="0">
                <a:solidFill>
                  <a:srgbClr val="4D4D4D"/>
                </a:solidFill>
                <a:effectLst/>
              </a:rPr>
              <a:t>The median follow-up was 18.4 months at initial reporting </a:t>
            </a:r>
            <a:endParaRPr lang="en-US" sz="1600" dirty="0"/>
          </a:p>
        </p:txBody>
      </p:sp>
      <p:cxnSp>
        <p:nvCxnSpPr>
          <p:cNvPr id="11" name="Straight Connector 10">
            <a:extLst>
              <a:ext uri="{FF2B5EF4-FFF2-40B4-BE49-F238E27FC236}">
                <a16:creationId xmlns:a16="http://schemas.microsoft.com/office/drawing/2014/main" id="{1AC5F75E-A3CA-C5E2-E4CF-A2FA198A9905}"/>
              </a:ext>
            </a:extLst>
          </p:cNvPr>
          <p:cNvCxnSpPr>
            <a:cxnSpLocks/>
          </p:cNvCxnSpPr>
          <p:nvPr/>
        </p:nvCxnSpPr>
        <p:spPr>
          <a:xfrm>
            <a:off x="3264408" y="3709628"/>
            <a:ext cx="6035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78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aph of a number of patients&#10;&#10;Description automatically generated">
            <a:extLst>
              <a:ext uri="{FF2B5EF4-FFF2-40B4-BE49-F238E27FC236}">
                <a16:creationId xmlns:a16="http://schemas.microsoft.com/office/drawing/2014/main" id="{3B32262C-1506-B208-1407-5DEC8F7159E8}"/>
              </a:ext>
            </a:extLst>
          </p:cNvPr>
          <p:cNvPicPr>
            <a:picLocks noChangeAspect="1"/>
          </p:cNvPicPr>
          <p:nvPr/>
        </p:nvPicPr>
        <p:blipFill>
          <a:blip r:embed="rId3"/>
          <a:stretch>
            <a:fillRect/>
          </a:stretch>
        </p:blipFill>
        <p:spPr>
          <a:xfrm>
            <a:off x="6107840" y="1519868"/>
            <a:ext cx="6019957" cy="3779520"/>
          </a:xfrm>
          <a:prstGeom prst="rect">
            <a:avLst/>
          </a:prstGeom>
        </p:spPr>
      </p:pic>
      <p:pic>
        <p:nvPicPr>
          <p:cNvPr id="11" name="Picture 10" descr="A graph of cancer patients&#10;&#10;Description automatically generated">
            <a:extLst>
              <a:ext uri="{FF2B5EF4-FFF2-40B4-BE49-F238E27FC236}">
                <a16:creationId xmlns:a16="http://schemas.microsoft.com/office/drawing/2014/main" id="{09D6A18B-602A-DF48-1DFA-9EAB475B67AB}"/>
              </a:ext>
            </a:extLst>
          </p:cNvPr>
          <p:cNvPicPr>
            <a:picLocks noChangeAspect="1"/>
          </p:cNvPicPr>
          <p:nvPr/>
        </p:nvPicPr>
        <p:blipFill>
          <a:blip r:embed="rId4"/>
          <a:stretch>
            <a:fillRect/>
          </a:stretch>
        </p:blipFill>
        <p:spPr>
          <a:xfrm>
            <a:off x="50800" y="1523891"/>
            <a:ext cx="5922861" cy="3780491"/>
          </a:xfrm>
          <a:prstGeom prst="rect">
            <a:avLst/>
          </a:prstGeom>
        </p:spPr>
      </p:pic>
      <p:sp>
        <p:nvSpPr>
          <p:cNvPr id="4" name="Text Placeholder 3">
            <a:extLst>
              <a:ext uri="{FF2B5EF4-FFF2-40B4-BE49-F238E27FC236}">
                <a16:creationId xmlns:a16="http://schemas.microsoft.com/office/drawing/2014/main" id="{338B2439-5083-4DA3-9E44-5AA6D3E9801E}"/>
              </a:ext>
            </a:extLst>
          </p:cNvPr>
          <p:cNvSpPr>
            <a:spLocks noGrp="1"/>
          </p:cNvSpPr>
          <p:nvPr>
            <p:ph idx="1"/>
          </p:nvPr>
        </p:nvSpPr>
        <p:spPr>
          <a:xfrm>
            <a:off x="242824" y="5501330"/>
            <a:ext cx="10515600" cy="773393"/>
          </a:xfrm>
          <a:prstGeom prst="rect">
            <a:avLst/>
          </a:prstGeom>
        </p:spPr>
        <p:txBody>
          <a:bodyPr>
            <a:normAutofit/>
          </a:bodyPr>
          <a:lstStyle/>
          <a:p>
            <a:pPr marL="228594" indent="-228594">
              <a:lnSpc>
                <a:spcPct val="110000"/>
              </a:lnSpc>
              <a:spcBef>
                <a:spcPts val="0"/>
              </a:spcBef>
            </a:pPr>
            <a:r>
              <a:rPr lang="en-US" sz="1733" kern="100" dirty="0">
                <a:ea typeface="Calibri" panose="020F0502020204030204" pitchFamily="34" charset="0"/>
                <a:cs typeface="Times New Roman" panose="02020603050405020304" pitchFamily="18" charset="0"/>
              </a:rPr>
              <a:t>There was a 42% reduction in risk of death and 71% reduction in risk of disease progression or death for HR− patients receiving T-DXd compared with TPC</a:t>
            </a:r>
          </a:p>
        </p:txBody>
      </p:sp>
      <p:sp>
        <p:nvSpPr>
          <p:cNvPr id="5" name="Title 2">
            <a:extLst>
              <a:ext uri="{FF2B5EF4-FFF2-40B4-BE49-F238E27FC236}">
                <a16:creationId xmlns:a16="http://schemas.microsoft.com/office/drawing/2014/main" id="{BB399A11-E31C-F38A-44E1-4DB29FB3C9FF}"/>
              </a:ext>
            </a:extLst>
          </p:cNvPr>
          <p:cNvSpPr txBox="1">
            <a:spLocks/>
          </p:cNvSpPr>
          <p:nvPr/>
        </p:nvSpPr>
        <p:spPr>
          <a:xfrm>
            <a:off x="478341" y="207287"/>
            <a:ext cx="11603736" cy="576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r>
              <a:rPr lang="en-US" sz="3200" dirty="0">
                <a:solidFill>
                  <a:srgbClr val="002060"/>
                </a:solidFill>
                <a:latin typeface="+mj-lt"/>
              </a:rPr>
              <a:t>DB-04 Updated OS: Efficacy in the HR− Cohort (Exploratory Analyses) </a:t>
            </a:r>
          </a:p>
        </p:txBody>
      </p:sp>
      <p:sp>
        <p:nvSpPr>
          <p:cNvPr id="7" name="TextBox 6">
            <a:extLst>
              <a:ext uri="{FF2B5EF4-FFF2-40B4-BE49-F238E27FC236}">
                <a16:creationId xmlns:a16="http://schemas.microsoft.com/office/drawing/2014/main" id="{587E4539-2695-4BDB-EBD2-9512830588EE}"/>
              </a:ext>
            </a:extLst>
          </p:cNvPr>
          <p:cNvSpPr txBox="1"/>
          <p:nvPr/>
        </p:nvSpPr>
        <p:spPr>
          <a:xfrm>
            <a:off x="2327475" y="1055882"/>
            <a:ext cx="1515543" cy="338554"/>
          </a:xfrm>
          <a:prstGeom prst="rect">
            <a:avLst/>
          </a:prstGeom>
          <a:noFill/>
        </p:spPr>
        <p:txBody>
          <a:bodyPr wrap="none" rtlCol="0">
            <a:spAutoFit/>
          </a:bodyPr>
          <a:lstStyle/>
          <a:p>
            <a:pPr algn="ctr"/>
            <a:r>
              <a:rPr lang="en-US" sz="1600" b="1" dirty="0"/>
              <a:t>Overall Survival</a:t>
            </a:r>
          </a:p>
        </p:txBody>
      </p:sp>
      <p:sp>
        <p:nvSpPr>
          <p:cNvPr id="9" name="TextBox 8">
            <a:extLst>
              <a:ext uri="{FF2B5EF4-FFF2-40B4-BE49-F238E27FC236}">
                <a16:creationId xmlns:a16="http://schemas.microsoft.com/office/drawing/2014/main" id="{9219B2FD-3DD9-EF37-521D-1B0BAD9F1A52}"/>
              </a:ext>
            </a:extLst>
          </p:cNvPr>
          <p:cNvSpPr txBox="1"/>
          <p:nvPr/>
        </p:nvSpPr>
        <p:spPr>
          <a:xfrm>
            <a:off x="7619304" y="1053904"/>
            <a:ext cx="3773854" cy="338554"/>
          </a:xfrm>
          <a:prstGeom prst="rect">
            <a:avLst/>
          </a:prstGeom>
          <a:noFill/>
        </p:spPr>
        <p:txBody>
          <a:bodyPr wrap="none" rtlCol="0">
            <a:spAutoFit/>
          </a:bodyPr>
          <a:lstStyle/>
          <a:p>
            <a:pPr algn="ctr"/>
            <a:r>
              <a:rPr lang="en-US" sz="1600" b="1" dirty="0"/>
              <a:t>Progression-Free Survival (by Investigator)</a:t>
            </a:r>
          </a:p>
        </p:txBody>
      </p:sp>
      <p:graphicFrame>
        <p:nvGraphicFramePr>
          <p:cNvPr id="10" name="Table 10">
            <a:extLst>
              <a:ext uri="{FF2B5EF4-FFF2-40B4-BE49-F238E27FC236}">
                <a16:creationId xmlns:a16="http://schemas.microsoft.com/office/drawing/2014/main" id="{DF5FAEC8-E962-B1D7-79D4-599B6736494A}"/>
              </a:ext>
            </a:extLst>
          </p:cNvPr>
          <p:cNvGraphicFramePr>
            <a:graphicFrameLocks noGrp="1"/>
          </p:cNvGraphicFramePr>
          <p:nvPr>
            <p:extLst>
              <p:ext uri="{D42A27DB-BD31-4B8C-83A1-F6EECF244321}">
                <p14:modId xmlns:p14="http://schemas.microsoft.com/office/powerpoint/2010/main" val="168443938"/>
              </p:ext>
            </p:extLst>
          </p:nvPr>
        </p:nvGraphicFramePr>
        <p:xfrm>
          <a:off x="3085247" y="1454808"/>
          <a:ext cx="3410683" cy="1209040"/>
        </p:xfrm>
        <a:graphic>
          <a:graphicData uri="http://schemas.openxmlformats.org/drawingml/2006/table">
            <a:tbl>
              <a:tblPr firstRow="1" bandRow="1">
                <a:tableStyleId>{5940675A-B579-460E-94D1-54222C63F5DA}</a:tableStyleId>
              </a:tblPr>
              <a:tblGrid>
                <a:gridCol w="716695">
                  <a:extLst>
                    <a:ext uri="{9D8B030D-6E8A-4147-A177-3AD203B41FA5}">
                      <a16:colId xmlns:a16="http://schemas.microsoft.com/office/drawing/2014/main" val="1285726488"/>
                    </a:ext>
                  </a:extLst>
                </a:gridCol>
                <a:gridCol w="897996">
                  <a:extLst>
                    <a:ext uri="{9D8B030D-6E8A-4147-A177-3AD203B41FA5}">
                      <a16:colId xmlns:a16="http://schemas.microsoft.com/office/drawing/2014/main" val="103459706"/>
                    </a:ext>
                  </a:extLst>
                </a:gridCol>
                <a:gridCol w="897996">
                  <a:extLst>
                    <a:ext uri="{9D8B030D-6E8A-4147-A177-3AD203B41FA5}">
                      <a16:colId xmlns:a16="http://schemas.microsoft.com/office/drawing/2014/main" val="293757630"/>
                    </a:ext>
                  </a:extLst>
                </a:gridCol>
                <a:gridCol w="897996">
                  <a:extLst>
                    <a:ext uri="{9D8B030D-6E8A-4147-A177-3AD203B41FA5}">
                      <a16:colId xmlns:a16="http://schemas.microsoft.com/office/drawing/2014/main" val="2353570026"/>
                    </a:ext>
                  </a:extLst>
                </a:gridCol>
              </a:tblGrid>
              <a:tr h="406400">
                <a:tc>
                  <a:txBody>
                    <a:bodyPr/>
                    <a:lstStyle/>
                    <a:p>
                      <a:r>
                        <a:rPr lang="en-US" sz="900" u="sng" dirty="0"/>
                        <a:t>Median</a:t>
                      </a:r>
                    </a:p>
                    <a:p>
                      <a:r>
                        <a:rPr lang="en-US" sz="900" u="sng" dirty="0"/>
                        <a:t>(95% CI)</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u="sng" dirty="0">
                          <a:solidFill>
                            <a:schemeClr val="bg1"/>
                          </a:solidFill>
                        </a:rPr>
                        <a:t>T-DXd</a:t>
                      </a:r>
                    </a:p>
                    <a:p>
                      <a:pPr algn="ctr"/>
                      <a:r>
                        <a:rPr lang="en-US" sz="900" b="1" u="sng" dirty="0">
                          <a:solidFill>
                            <a:schemeClr val="bg1"/>
                          </a:solidFill>
                        </a:rPr>
                        <a:t>(n = 40)</a:t>
                      </a:r>
                    </a:p>
                  </a:txBody>
                  <a:tcPr marL="121920" marR="121920" marT="60960" marB="60960">
                    <a:lnL w="12700" cap="flat" cmpd="sng" algn="ctr">
                      <a:solidFill>
                        <a:schemeClr val="tx1"/>
                      </a:solidFill>
                      <a:prstDash val="solid"/>
                      <a:round/>
                      <a:headEnd type="none" w="med" len="med"/>
                      <a:tailEnd type="none" w="med" len="med"/>
                    </a:lnL>
                    <a:solidFill>
                      <a:srgbClr val="00447C"/>
                    </a:solidFill>
                  </a:tcPr>
                </a:tc>
                <a:tc>
                  <a:txBody>
                    <a:bodyPr/>
                    <a:lstStyle/>
                    <a:p>
                      <a:pPr algn="ctr"/>
                      <a:r>
                        <a:rPr lang="en-US" sz="900" b="1" u="sng" dirty="0">
                          <a:solidFill>
                            <a:schemeClr val="bg1"/>
                          </a:solidFill>
                        </a:rPr>
                        <a:t>TPC </a:t>
                      </a:r>
                    </a:p>
                    <a:p>
                      <a:pPr algn="ctr"/>
                      <a:r>
                        <a:rPr lang="en-US" sz="900" b="1" u="sng" dirty="0">
                          <a:solidFill>
                            <a:schemeClr val="bg1"/>
                          </a:solidFill>
                        </a:rPr>
                        <a:t>(n = 18)</a:t>
                      </a:r>
                    </a:p>
                  </a:txBody>
                  <a:tcPr marL="121920" marR="121920" marT="60960" marB="60960">
                    <a:lnR w="12700" cap="flat" cmpd="sng" algn="ctr">
                      <a:solidFill>
                        <a:schemeClr val="tx1"/>
                      </a:solidFill>
                      <a:prstDash val="solid"/>
                      <a:round/>
                      <a:headEnd type="none" w="med" len="med"/>
                      <a:tailEnd type="none" w="med" len="med"/>
                    </a:lnR>
                    <a:solidFill>
                      <a:srgbClr val="828283"/>
                    </a:solidFill>
                  </a:tcPr>
                </a:tc>
                <a:tc>
                  <a:txBody>
                    <a:bodyPr/>
                    <a:lstStyle/>
                    <a:p>
                      <a:pPr algn="l"/>
                      <a:r>
                        <a:rPr lang="en-US" sz="900" u="sng" dirty="0"/>
                        <a:t>Hazard ratio</a:t>
                      </a:r>
                    </a:p>
                    <a:p>
                      <a:pPr algn="l"/>
                      <a:r>
                        <a:rPr lang="en-US" sz="900" u="sng" dirty="0"/>
                        <a:t>(95% CI)</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4101224"/>
                  </a:ext>
                </a:extLst>
              </a:tr>
              <a:tr h="406400">
                <a:tc>
                  <a:txBody>
                    <a:bodyPr/>
                    <a:lstStyle/>
                    <a:p>
                      <a:r>
                        <a:rPr lang="en-US" sz="900" u="sng" dirty="0"/>
                        <a:t>Primary analysis</a:t>
                      </a:r>
                      <a:r>
                        <a:rPr lang="en-US" sz="900" u="sng" baseline="30000" dirty="0"/>
                        <a:t>1</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u="sng" dirty="0"/>
                        <a:t>18.2 mo</a:t>
                      </a:r>
                    </a:p>
                    <a:p>
                      <a:pPr algn="ctr"/>
                      <a:r>
                        <a:rPr lang="en-US" sz="900" u="sng" dirty="0"/>
                        <a:t>(13.6-NE)</a:t>
                      </a:r>
                    </a:p>
                  </a:txBody>
                  <a:tcPr marL="121920" marR="121920" marT="60960" marB="60960">
                    <a:lnL w="12700" cap="flat" cmpd="sng" algn="ctr">
                      <a:solidFill>
                        <a:schemeClr val="tx1"/>
                      </a:solidFill>
                      <a:prstDash val="solid"/>
                      <a:round/>
                      <a:headEnd type="none" w="med" len="med"/>
                      <a:tailEnd type="none" w="med" len="med"/>
                    </a:lnL>
                    <a:solidFill>
                      <a:srgbClr val="E6ECF9"/>
                    </a:solidFill>
                  </a:tcPr>
                </a:tc>
                <a:tc>
                  <a:txBody>
                    <a:bodyPr/>
                    <a:lstStyle/>
                    <a:p>
                      <a:pPr algn="ctr"/>
                      <a:r>
                        <a:rPr lang="en-US" sz="900" u="sng" dirty="0"/>
                        <a:t>8.3 mo</a:t>
                      </a:r>
                    </a:p>
                    <a:p>
                      <a:pPr algn="ctr"/>
                      <a:r>
                        <a:rPr lang="en-US" sz="900" u="sng" dirty="0"/>
                        <a:t>(5.6-20.6)</a:t>
                      </a:r>
                    </a:p>
                  </a:txBody>
                  <a:tcPr marL="121920" marR="121920" marT="60960" marB="60960">
                    <a:lnR w="12700" cap="flat" cmpd="sng" algn="ctr">
                      <a:solidFill>
                        <a:schemeClr val="tx1"/>
                      </a:solidFill>
                      <a:prstDash val="solid"/>
                      <a:round/>
                      <a:headEnd type="none" w="med" len="med"/>
                      <a:tailEnd type="none" w="med" len="med"/>
                    </a:lnR>
                    <a:solidFill>
                      <a:srgbClr val="F7F7F7"/>
                    </a:solidFill>
                  </a:tcPr>
                </a:tc>
                <a:tc>
                  <a:txBody>
                    <a:bodyPr/>
                    <a:lstStyle/>
                    <a:p>
                      <a:pPr algn="l"/>
                      <a:r>
                        <a:rPr lang="en-US" sz="900" u="sng" dirty="0"/>
                        <a:t>0.48</a:t>
                      </a:r>
                    </a:p>
                    <a:p>
                      <a:pPr algn="l"/>
                      <a:r>
                        <a:rPr lang="en-US" sz="900" u="sng" dirty="0"/>
                        <a:t>(0.24-0.95)</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9842352"/>
                  </a:ext>
                </a:extLst>
              </a:tr>
              <a:tr h="346135">
                <a:tc>
                  <a:txBody>
                    <a:bodyPr/>
                    <a:lstStyle/>
                    <a:p>
                      <a:r>
                        <a:rPr lang="en-US" sz="900" b="1" u="sng" dirty="0"/>
                        <a:t>Updated analysis</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u="sng" dirty="0"/>
                        <a:t>17.1 mo</a:t>
                      </a:r>
                    </a:p>
                    <a:p>
                      <a:pPr algn="ctr"/>
                      <a:r>
                        <a:rPr lang="en-US" sz="900" b="1" u="sng" dirty="0"/>
                        <a:t>(13.6-23.0)</a:t>
                      </a:r>
                    </a:p>
                  </a:txBody>
                  <a:tcPr marL="121920" marR="121920" marT="60960" marB="60960">
                    <a:lnL w="12700" cap="flat" cmpd="sng" algn="ctr">
                      <a:solidFill>
                        <a:schemeClr val="tx1"/>
                      </a:solidFill>
                      <a:prstDash val="solid"/>
                      <a:round/>
                      <a:headEnd type="none" w="med" len="med"/>
                      <a:tailEnd type="none" w="med" len="med"/>
                    </a:lnL>
                    <a:solidFill>
                      <a:srgbClr val="E6ECF9"/>
                    </a:solidFill>
                  </a:tcPr>
                </a:tc>
                <a:tc>
                  <a:txBody>
                    <a:bodyPr/>
                    <a:lstStyle/>
                    <a:p>
                      <a:pPr algn="ctr"/>
                      <a:r>
                        <a:rPr lang="en-US" sz="900" b="1" u="sng" dirty="0"/>
                        <a:t>8.3 mo</a:t>
                      </a:r>
                    </a:p>
                    <a:p>
                      <a:pPr algn="ctr"/>
                      <a:r>
                        <a:rPr lang="en-US" sz="900" b="1" u="sng" dirty="0"/>
                        <a:t>(5.6-20.4)</a:t>
                      </a:r>
                    </a:p>
                  </a:txBody>
                  <a:tcPr marL="121920" marR="121920" marT="60960" marB="60960">
                    <a:lnR w="12700" cap="flat" cmpd="sng" algn="ctr">
                      <a:solidFill>
                        <a:schemeClr val="tx1"/>
                      </a:solidFill>
                      <a:prstDash val="solid"/>
                      <a:round/>
                      <a:headEnd type="none" w="med" len="med"/>
                      <a:tailEnd type="none" w="med" len="med"/>
                    </a:lnR>
                    <a:solidFill>
                      <a:srgbClr val="F7F7F7"/>
                    </a:solidFill>
                  </a:tcPr>
                </a:tc>
                <a:tc>
                  <a:txBody>
                    <a:bodyPr/>
                    <a:lstStyle/>
                    <a:p>
                      <a:pPr algn="l"/>
                      <a:r>
                        <a:rPr lang="en-US" sz="900" b="1" u="sng" dirty="0"/>
                        <a:t>0.58</a:t>
                      </a:r>
                    </a:p>
                    <a:p>
                      <a:pPr algn="l"/>
                      <a:r>
                        <a:rPr lang="en-US" sz="900" b="1" u="sng" dirty="0"/>
                        <a:t>(0.31-1.08)</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3394673"/>
                  </a:ext>
                </a:extLst>
              </a:tr>
            </a:tbl>
          </a:graphicData>
        </a:graphic>
      </p:graphicFrame>
      <p:graphicFrame>
        <p:nvGraphicFramePr>
          <p:cNvPr id="19" name="Table 10">
            <a:extLst>
              <a:ext uri="{FF2B5EF4-FFF2-40B4-BE49-F238E27FC236}">
                <a16:creationId xmlns:a16="http://schemas.microsoft.com/office/drawing/2014/main" id="{17FC1533-0367-B670-93DF-069E7F44C95A}"/>
              </a:ext>
            </a:extLst>
          </p:cNvPr>
          <p:cNvGraphicFramePr>
            <a:graphicFrameLocks noGrp="1"/>
          </p:cNvGraphicFramePr>
          <p:nvPr>
            <p:extLst>
              <p:ext uri="{D42A27DB-BD31-4B8C-83A1-F6EECF244321}">
                <p14:modId xmlns:p14="http://schemas.microsoft.com/office/powerpoint/2010/main" val="38616317"/>
              </p:ext>
            </p:extLst>
          </p:nvPr>
        </p:nvGraphicFramePr>
        <p:xfrm>
          <a:off x="7851326" y="1454808"/>
          <a:ext cx="4311530" cy="1219200"/>
        </p:xfrm>
        <a:graphic>
          <a:graphicData uri="http://schemas.openxmlformats.org/drawingml/2006/table">
            <a:tbl>
              <a:tblPr firstRow="1" bandRow="1">
                <a:tableStyleId>{5940675A-B579-460E-94D1-54222C63F5DA}</a:tableStyleId>
              </a:tblPr>
              <a:tblGrid>
                <a:gridCol w="1752599">
                  <a:extLst>
                    <a:ext uri="{9D8B030D-6E8A-4147-A177-3AD203B41FA5}">
                      <a16:colId xmlns:a16="http://schemas.microsoft.com/office/drawing/2014/main" val="1285726488"/>
                    </a:ext>
                  </a:extLst>
                </a:gridCol>
                <a:gridCol w="831851">
                  <a:extLst>
                    <a:ext uri="{9D8B030D-6E8A-4147-A177-3AD203B41FA5}">
                      <a16:colId xmlns:a16="http://schemas.microsoft.com/office/drawing/2014/main" val="103459706"/>
                    </a:ext>
                  </a:extLst>
                </a:gridCol>
                <a:gridCol w="831851">
                  <a:extLst>
                    <a:ext uri="{9D8B030D-6E8A-4147-A177-3AD203B41FA5}">
                      <a16:colId xmlns:a16="http://schemas.microsoft.com/office/drawing/2014/main" val="293757630"/>
                    </a:ext>
                  </a:extLst>
                </a:gridCol>
                <a:gridCol w="895229">
                  <a:extLst>
                    <a:ext uri="{9D8B030D-6E8A-4147-A177-3AD203B41FA5}">
                      <a16:colId xmlns:a16="http://schemas.microsoft.com/office/drawing/2014/main" val="2353570026"/>
                    </a:ext>
                  </a:extLst>
                </a:gridCol>
              </a:tblGrid>
              <a:tr h="406400">
                <a:tc>
                  <a:txBody>
                    <a:bodyPr/>
                    <a:lstStyle/>
                    <a:p>
                      <a:pPr algn="r"/>
                      <a:r>
                        <a:rPr lang="en-US" sz="900" dirty="0"/>
                        <a:t>Median</a:t>
                      </a:r>
                    </a:p>
                    <a:p>
                      <a:pPr algn="r"/>
                      <a:r>
                        <a:rPr lang="en-US" sz="900" dirty="0"/>
                        <a:t>(95% CI)</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rPr>
                        <a:t>T-DXd</a:t>
                      </a:r>
                    </a:p>
                    <a:p>
                      <a:pPr algn="ctr"/>
                      <a:r>
                        <a:rPr lang="en-US" sz="900" b="1" dirty="0">
                          <a:solidFill>
                            <a:schemeClr val="bg1"/>
                          </a:solidFill>
                        </a:rPr>
                        <a:t>(n = 40)</a:t>
                      </a:r>
                    </a:p>
                  </a:txBody>
                  <a:tcPr marL="121920" marR="121920" marT="60960" marB="60960">
                    <a:lnL w="12700" cap="flat" cmpd="sng" algn="ctr">
                      <a:solidFill>
                        <a:schemeClr val="tx1"/>
                      </a:solidFill>
                      <a:prstDash val="solid"/>
                      <a:round/>
                      <a:headEnd type="none" w="med" len="med"/>
                      <a:tailEnd type="none" w="med" len="med"/>
                    </a:lnL>
                    <a:solidFill>
                      <a:srgbClr val="00447C"/>
                    </a:solidFill>
                  </a:tcPr>
                </a:tc>
                <a:tc>
                  <a:txBody>
                    <a:bodyPr/>
                    <a:lstStyle/>
                    <a:p>
                      <a:pPr algn="ctr"/>
                      <a:r>
                        <a:rPr lang="en-US" sz="900" b="1" dirty="0">
                          <a:solidFill>
                            <a:schemeClr val="bg1"/>
                          </a:solidFill>
                        </a:rPr>
                        <a:t>TPC </a:t>
                      </a:r>
                    </a:p>
                    <a:p>
                      <a:pPr algn="ctr"/>
                      <a:r>
                        <a:rPr lang="en-US" sz="900" b="1" dirty="0">
                          <a:solidFill>
                            <a:schemeClr val="bg1"/>
                          </a:solidFill>
                        </a:rPr>
                        <a:t>(n = 18)</a:t>
                      </a:r>
                    </a:p>
                  </a:txBody>
                  <a:tcPr marL="121920" marR="121920" marT="60960" marB="60960">
                    <a:lnR w="12700" cap="flat" cmpd="sng" algn="ctr">
                      <a:solidFill>
                        <a:schemeClr val="tx1"/>
                      </a:solidFill>
                      <a:prstDash val="solid"/>
                      <a:round/>
                      <a:headEnd type="none" w="med" len="med"/>
                      <a:tailEnd type="none" w="med" len="med"/>
                    </a:lnR>
                    <a:solidFill>
                      <a:srgbClr val="828283"/>
                    </a:solidFill>
                  </a:tcPr>
                </a:tc>
                <a:tc>
                  <a:txBody>
                    <a:bodyPr/>
                    <a:lstStyle/>
                    <a:p>
                      <a:pPr algn="l"/>
                      <a:r>
                        <a:rPr lang="en-US" sz="900" dirty="0"/>
                        <a:t>Hazard ratio</a:t>
                      </a:r>
                    </a:p>
                    <a:p>
                      <a:pPr algn="l"/>
                      <a:r>
                        <a:rPr lang="en-US" sz="900" dirty="0"/>
                        <a:t>(95% CI)</a:t>
                      </a:r>
                    </a:p>
                  </a:txBody>
                  <a:tcPr marL="121920" marR="121920" marT="60960" marB="6096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4101224"/>
                  </a:ext>
                </a:extLst>
              </a:tr>
              <a:tr h="406400">
                <a:tc>
                  <a:txBody>
                    <a:bodyPr/>
                    <a:lstStyle/>
                    <a:p>
                      <a:pPr algn="r"/>
                      <a:r>
                        <a:rPr lang="en-US" sz="900" dirty="0"/>
                        <a:t>Primary analysis </a:t>
                      </a:r>
                    </a:p>
                    <a:p>
                      <a:pPr algn="r"/>
                      <a:r>
                        <a:rPr lang="en-US" sz="900" dirty="0"/>
                        <a:t>(by </a:t>
                      </a:r>
                      <a:r>
                        <a:rPr lang="en-US" sz="900" dirty="0" err="1"/>
                        <a:t>BICR</a:t>
                      </a:r>
                      <a:r>
                        <a:rPr lang="en-US" sz="900" baseline="30000" dirty="0" err="1"/>
                        <a:t>a</a:t>
                      </a:r>
                      <a:r>
                        <a:rPr lang="en-US" sz="900" dirty="0"/>
                        <a:t>)</a:t>
                      </a:r>
                      <a:r>
                        <a:rPr lang="en-US" sz="900" baseline="30000" dirty="0"/>
                        <a:t>1</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t>8.5 mo</a:t>
                      </a:r>
                    </a:p>
                    <a:p>
                      <a:pPr algn="ctr"/>
                      <a:r>
                        <a:rPr lang="en-US" sz="900" dirty="0"/>
                        <a:t>(4.3-11.7)</a:t>
                      </a:r>
                    </a:p>
                  </a:txBody>
                  <a:tcPr marL="121920" marR="121920" marT="60960" marB="60960" anchor="ctr">
                    <a:lnL w="12700" cap="flat" cmpd="sng" algn="ctr">
                      <a:solidFill>
                        <a:schemeClr val="tx1"/>
                      </a:solidFill>
                      <a:prstDash val="solid"/>
                      <a:round/>
                      <a:headEnd type="none" w="med" len="med"/>
                      <a:tailEnd type="none" w="med" len="med"/>
                    </a:lnL>
                    <a:solidFill>
                      <a:srgbClr val="E6ECF9"/>
                    </a:solidFill>
                  </a:tcPr>
                </a:tc>
                <a:tc>
                  <a:txBody>
                    <a:bodyPr/>
                    <a:lstStyle/>
                    <a:p>
                      <a:pPr algn="ctr"/>
                      <a:r>
                        <a:rPr lang="en-US" sz="900" dirty="0"/>
                        <a:t>2.9 mo</a:t>
                      </a:r>
                    </a:p>
                    <a:p>
                      <a:pPr algn="ctr"/>
                      <a:r>
                        <a:rPr lang="en-US" sz="900" dirty="0"/>
                        <a:t>(1.4-5.1)</a:t>
                      </a:r>
                    </a:p>
                  </a:txBody>
                  <a:tcPr marL="121920" marR="121920" marT="60960" marB="60960" anchor="ctr">
                    <a:lnR w="12700" cap="flat" cmpd="sng" algn="ctr">
                      <a:solidFill>
                        <a:schemeClr val="tx1"/>
                      </a:solidFill>
                      <a:prstDash val="solid"/>
                      <a:round/>
                      <a:headEnd type="none" w="med" len="med"/>
                      <a:tailEnd type="none" w="med" len="med"/>
                    </a:lnR>
                    <a:solidFill>
                      <a:srgbClr val="F7F7F7"/>
                    </a:solidFill>
                  </a:tcPr>
                </a:tc>
                <a:tc>
                  <a:txBody>
                    <a:bodyPr/>
                    <a:lstStyle/>
                    <a:p>
                      <a:pPr algn="l"/>
                      <a:r>
                        <a:rPr lang="en-US" sz="900" dirty="0"/>
                        <a:t>0.46</a:t>
                      </a:r>
                    </a:p>
                    <a:p>
                      <a:pPr algn="l"/>
                      <a:r>
                        <a:rPr lang="en-US" sz="900" dirty="0"/>
                        <a:t>(0.24-0.89)</a:t>
                      </a:r>
                    </a:p>
                  </a:txBody>
                  <a:tcPr marL="121920" marR="121920" marT="60960" marB="6096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9842352"/>
                  </a:ext>
                </a:extLst>
              </a:tr>
              <a:tr h="406400">
                <a:tc>
                  <a:txBody>
                    <a:bodyPr/>
                    <a:lstStyle/>
                    <a:p>
                      <a:pPr algn="r"/>
                      <a:r>
                        <a:rPr lang="en-US" sz="900" b="1" dirty="0"/>
                        <a:t>Updated analysis</a:t>
                      </a:r>
                    </a:p>
                    <a:p>
                      <a:pPr algn="r"/>
                      <a:r>
                        <a:rPr lang="en-US" sz="900" b="1" dirty="0"/>
                        <a:t>(by investigator)</a:t>
                      </a:r>
                    </a:p>
                  </a:txBody>
                  <a:tcPr marL="121920" marR="121920" marT="60960" marB="6096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t>6.3 mo</a:t>
                      </a:r>
                    </a:p>
                    <a:p>
                      <a:pPr algn="ctr"/>
                      <a:r>
                        <a:rPr lang="en-US" sz="900" b="1" dirty="0"/>
                        <a:t>(4.2-8.5)</a:t>
                      </a:r>
                    </a:p>
                  </a:txBody>
                  <a:tcPr marL="121920" marR="121920" marT="60960" marB="60960">
                    <a:lnL w="12700" cap="flat" cmpd="sng" algn="ctr">
                      <a:solidFill>
                        <a:schemeClr val="tx1"/>
                      </a:solidFill>
                      <a:prstDash val="solid"/>
                      <a:round/>
                      <a:headEnd type="none" w="med" len="med"/>
                      <a:tailEnd type="none" w="med" len="med"/>
                    </a:lnL>
                    <a:solidFill>
                      <a:srgbClr val="E6ECF9"/>
                    </a:solidFill>
                  </a:tcPr>
                </a:tc>
                <a:tc>
                  <a:txBody>
                    <a:bodyPr/>
                    <a:lstStyle/>
                    <a:p>
                      <a:pPr algn="ctr"/>
                      <a:r>
                        <a:rPr lang="en-US" sz="900" b="1" dirty="0"/>
                        <a:t>2.9 mo</a:t>
                      </a:r>
                    </a:p>
                    <a:p>
                      <a:pPr algn="ctr"/>
                      <a:r>
                        <a:rPr lang="en-US" sz="900" b="1" dirty="0"/>
                        <a:t>(1.4-4.2)</a:t>
                      </a:r>
                    </a:p>
                  </a:txBody>
                  <a:tcPr marL="121920" marR="121920" marT="60960" marB="60960">
                    <a:lnR w="12700" cap="flat" cmpd="sng" algn="ctr">
                      <a:solidFill>
                        <a:schemeClr val="tx1"/>
                      </a:solidFill>
                      <a:prstDash val="solid"/>
                      <a:round/>
                      <a:headEnd type="none" w="med" len="med"/>
                      <a:tailEnd type="none" w="med" len="med"/>
                    </a:lnR>
                    <a:solidFill>
                      <a:srgbClr val="F7F7F7"/>
                    </a:solidFill>
                  </a:tcPr>
                </a:tc>
                <a:tc>
                  <a:txBody>
                    <a:bodyPr/>
                    <a:lstStyle/>
                    <a:p>
                      <a:pPr algn="l"/>
                      <a:r>
                        <a:rPr lang="en-US" sz="900" b="1" dirty="0"/>
                        <a:t>0.29</a:t>
                      </a:r>
                    </a:p>
                    <a:p>
                      <a:pPr algn="l"/>
                      <a:r>
                        <a:rPr lang="en-US" sz="900" b="1" dirty="0"/>
                        <a:t>(0.15-0.57)</a:t>
                      </a:r>
                    </a:p>
                  </a:txBody>
                  <a:tcPr marL="121920" marR="121920" marT="60960" marB="6096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3394673"/>
                  </a:ext>
                </a:extLst>
              </a:tr>
            </a:tbl>
          </a:graphicData>
        </a:graphic>
      </p:graphicFrame>
      <p:sp>
        <p:nvSpPr>
          <p:cNvPr id="3" name="TextBox 2">
            <a:extLst>
              <a:ext uri="{FF2B5EF4-FFF2-40B4-BE49-F238E27FC236}">
                <a16:creationId xmlns:a16="http://schemas.microsoft.com/office/drawing/2014/main" id="{E33C508A-E44E-34A0-6F43-511FDEFAC7FF}"/>
              </a:ext>
            </a:extLst>
          </p:cNvPr>
          <p:cNvSpPr txBox="1"/>
          <p:nvPr/>
        </p:nvSpPr>
        <p:spPr>
          <a:xfrm>
            <a:off x="9506231" y="2651840"/>
            <a:ext cx="2745013" cy="392800"/>
          </a:xfrm>
          <a:prstGeom prst="rect">
            <a:avLst/>
          </a:prstGeom>
          <a:noFill/>
        </p:spPr>
        <p:txBody>
          <a:bodyPr wrap="square">
            <a:spAutoFit/>
          </a:bodyPr>
          <a:lstStyle/>
          <a:p>
            <a:pPr>
              <a:lnSpc>
                <a:spcPct val="107000"/>
              </a:lnSpc>
            </a:pPr>
            <a:r>
              <a:rPr lang="en-US" sz="933" kern="100" baseline="30000" dirty="0" err="1">
                <a:latin typeface="+mj-lt"/>
                <a:ea typeface="Calibri" panose="020F0502020204030204" pitchFamily="34" charset="0"/>
                <a:cs typeface="Times New Roman" panose="02020603050405020304" pitchFamily="18" charset="0"/>
              </a:rPr>
              <a:t>a</a:t>
            </a:r>
            <a:r>
              <a:rPr lang="en-US" sz="933" kern="100" dirty="0" err="1">
                <a:latin typeface="+mj-lt"/>
                <a:ea typeface="Calibri" panose="020F0502020204030204" pitchFamily="34" charset="0"/>
                <a:cs typeface="Times New Roman" panose="02020603050405020304" pitchFamily="18" charset="0"/>
              </a:rPr>
              <a:t>PFS</a:t>
            </a:r>
            <a:r>
              <a:rPr lang="en-US" sz="933" kern="100" dirty="0">
                <a:latin typeface="+mj-lt"/>
                <a:ea typeface="Calibri" panose="020F0502020204030204" pitchFamily="34" charset="0"/>
                <a:cs typeface="Times New Roman" panose="02020603050405020304" pitchFamily="18" charset="0"/>
              </a:rPr>
              <a:t> by investigator was not analyzed for the HR− cohort at the time of the primary analysis.</a:t>
            </a:r>
          </a:p>
        </p:txBody>
      </p:sp>
      <p:sp>
        <p:nvSpPr>
          <p:cNvPr id="2" name="Arrow: Left 1">
            <a:extLst>
              <a:ext uri="{FF2B5EF4-FFF2-40B4-BE49-F238E27FC236}">
                <a16:creationId xmlns:a16="http://schemas.microsoft.com/office/drawing/2014/main" id="{2CC9D940-FF3D-B835-270F-C499A99D2973}"/>
              </a:ext>
            </a:extLst>
          </p:cNvPr>
          <p:cNvSpPr/>
          <p:nvPr/>
        </p:nvSpPr>
        <p:spPr>
          <a:xfrm rot="11674675">
            <a:off x="9355051" y="2253435"/>
            <a:ext cx="326942" cy="192770"/>
          </a:xfrm>
          <a:prstGeom prst="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3E4BE6BB-CBE0-B78A-D0EF-625B56A5E3F3}"/>
              </a:ext>
            </a:extLst>
          </p:cNvPr>
          <p:cNvSpPr/>
          <p:nvPr/>
        </p:nvSpPr>
        <p:spPr>
          <a:xfrm rot="11674675">
            <a:off x="3517563" y="2234952"/>
            <a:ext cx="326942" cy="192770"/>
          </a:xfrm>
          <a:prstGeom prst="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1748445-B20D-5397-411C-1AF3E3FF4E79}"/>
              </a:ext>
            </a:extLst>
          </p:cNvPr>
          <p:cNvCxnSpPr/>
          <p:nvPr/>
        </p:nvCxnSpPr>
        <p:spPr>
          <a:xfrm>
            <a:off x="5709564" y="2651840"/>
            <a:ext cx="59189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C8E11A1-F6F9-A2C5-B0F3-A755C733E07D}"/>
              </a:ext>
            </a:extLst>
          </p:cNvPr>
          <p:cNvSpPr txBox="1"/>
          <p:nvPr/>
        </p:nvSpPr>
        <p:spPr>
          <a:xfrm>
            <a:off x="104062" y="6496331"/>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Modi et ESMO </a:t>
            </a:r>
            <a:r>
              <a:rPr kumimoji="0" lang="en-US"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2023 </a:t>
            </a:r>
            <a:endPar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spTree>
    <p:extLst>
      <p:ext uri="{BB962C8B-B14F-4D97-AF65-F5344CB8AC3E}">
        <p14:creationId xmlns:p14="http://schemas.microsoft.com/office/powerpoint/2010/main" val="3033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CB21-A1FB-C52A-7F3A-F73627A9EB58}"/>
              </a:ext>
            </a:extLst>
          </p:cNvPr>
          <p:cNvSpPr>
            <a:spLocks noGrp="1"/>
          </p:cNvSpPr>
          <p:nvPr>
            <p:ph type="title"/>
          </p:nvPr>
        </p:nvSpPr>
        <p:spPr>
          <a:xfrm>
            <a:off x="435864" y="173101"/>
            <a:ext cx="10515600" cy="1052195"/>
          </a:xfrm>
        </p:spPr>
        <p:txBody>
          <a:bodyPr/>
          <a:lstStyle/>
          <a:p>
            <a:r>
              <a:rPr lang="en-US" sz="4400" b="1" dirty="0">
                <a:solidFill>
                  <a:srgbClr val="002060"/>
                </a:solidFill>
              </a:rPr>
              <a:t>DB-04: Updated OS and safety </a:t>
            </a:r>
            <a:endParaRPr lang="en-US" dirty="0"/>
          </a:p>
        </p:txBody>
      </p:sp>
      <p:sp>
        <p:nvSpPr>
          <p:cNvPr id="3" name="Content Placeholder 2">
            <a:extLst>
              <a:ext uri="{FF2B5EF4-FFF2-40B4-BE49-F238E27FC236}">
                <a16:creationId xmlns:a16="http://schemas.microsoft.com/office/drawing/2014/main" id="{8A53D7F7-7945-9A01-BC8E-A5AE95B1CC0E}"/>
              </a:ext>
            </a:extLst>
          </p:cNvPr>
          <p:cNvSpPr>
            <a:spLocks noGrp="1"/>
          </p:cNvSpPr>
          <p:nvPr>
            <p:ph idx="1"/>
          </p:nvPr>
        </p:nvSpPr>
        <p:spPr>
          <a:xfrm>
            <a:off x="701040" y="1338028"/>
            <a:ext cx="10515600" cy="4351338"/>
          </a:xfrm>
        </p:spPr>
        <p:txBody>
          <a:bodyPr/>
          <a:lstStyle/>
          <a:p>
            <a:r>
              <a:rPr lang="en-US" dirty="0"/>
              <a:t>Results from the 32-month median follow-up for DB-04 confirm the sustained improvement in PFS and OS for T-</a:t>
            </a:r>
            <a:r>
              <a:rPr lang="en-US" dirty="0" err="1"/>
              <a:t>DXd</a:t>
            </a:r>
            <a:r>
              <a:rPr lang="en-US" dirty="0"/>
              <a:t> over TPC in HER2-low (IHC 1+, IHC 2+/ISH−) </a:t>
            </a:r>
            <a:r>
              <a:rPr lang="en-US" dirty="0" err="1"/>
              <a:t>mBC</a:t>
            </a:r>
            <a:r>
              <a:rPr lang="en-US" dirty="0"/>
              <a:t> </a:t>
            </a:r>
          </a:p>
          <a:p>
            <a:pPr lvl="1"/>
            <a:r>
              <a:rPr lang="en-US" sz="2400" dirty="0">
                <a:solidFill>
                  <a:srgbClr val="002060"/>
                </a:solidFill>
                <a:latin typeface="+mj-lt"/>
              </a:rPr>
              <a:t>Some drop in median PFS and OS in the T-</a:t>
            </a:r>
            <a:r>
              <a:rPr lang="en-US" sz="2400" dirty="0" err="1">
                <a:solidFill>
                  <a:srgbClr val="002060"/>
                </a:solidFill>
                <a:latin typeface="+mj-lt"/>
              </a:rPr>
              <a:t>DXd</a:t>
            </a:r>
            <a:r>
              <a:rPr lang="en-US" sz="2400" dirty="0">
                <a:solidFill>
                  <a:srgbClr val="002060"/>
                </a:solidFill>
                <a:latin typeface="+mj-lt"/>
              </a:rPr>
              <a:t> arm in the HR− Cohort (Exploratory Analyses) but HR continues to be similar to the initial analysis </a:t>
            </a:r>
            <a:endParaRPr lang="en-US" dirty="0"/>
          </a:p>
          <a:p>
            <a:r>
              <a:rPr lang="en-US" dirty="0"/>
              <a:t>With longer treatment duration, the overall safety profile of T-</a:t>
            </a:r>
            <a:r>
              <a:rPr lang="en-US" dirty="0" err="1"/>
              <a:t>DXd</a:t>
            </a:r>
            <a:r>
              <a:rPr lang="en-US" dirty="0"/>
              <a:t> was consistent with the primary analysis</a:t>
            </a:r>
          </a:p>
          <a:p>
            <a:pPr lvl="1"/>
            <a:r>
              <a:rPr lang="en-US" dirty="0"/>
              <a:t>Rates of ILD/pneumonitis remained unchanged with longer follow-up</a:t>
            </a:r>
          </a:p>
        </p:txBody>
      </p:sp>
    </p:spTree>
    <p:extLst>
      <p:ext uri="{BB962C8B-B14F-4D97-AF65-F5344CB8AC3E}">
        <p14:creationId xmlns:p14="http://schemas.microsoft.com/office/powerpoint/2010/main" val="4288331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Object 25">
            <a:extLst>
              <a:ext uri="{FF2B5EF4-FFF2-40B4-BE49-F238E27FC236}">
                <a16:creationId xmlns:a16="http://schemas.microsoft.com/office/drawing/2014/main" id="{35398DC9-4651-6806-3FAD-361E172F9E23}"/>
              </a:ext>
            </a:extLst>
          </p:cNvPr>
          <p:cNvGraphicFramePr>
            <a:graphicFrameLocks noChangeAspect="1"/>
          </p:cNvGraphicFramePr>
          <p:nvPr>
            <p:extLst>
              <p:ext uri="{D42A27DB-BD31-4B8C-83A1-F6EECF244321}">
                <p14:modId xmlns:p14="http://schemas.microsoft.com/office/powerpoint/2010/main" val="3486000542"/>
              </p:ext>
            </p:extLst>
          </p:nvPr>
        </p:nvGraphicFramePr>
        <p:xfrm>
          <a:off x="5715870" y="1210303"/>
          <a:ext cx="5905500" cy="5205413"/>
        </p:xfrm>
        <a:graphic>
          <a:graphicData uri="http://schemas.openxmlformats.org/presentationml/2006/ole">
            <mc:AlternateContent xmlns:mc="http://schemas.openxmlformats.org/markup-compatibility/2006">
              <mc:Choice xmlns:v="urn:schemas-microsoft-com:vml" Requires="v">
                <p:oleObj name="Prism 8" r:id="rId3" imgW="5904785" imgH="5205306" progId="Prism8.Document">
                  <p:embed/>
                </p:oleObj>
              </mc:Choice>
              <mc:Fallback>
                <p:oleObj name="Prism 8" r:id="rId3" imgW="5904785" imgH="5205306" progId="Prism8.Document">
                  <p:embed/>
                  <p:pic>
                    <p:nvPicPr>
                      <p:cNvPr id="26" name="Object 25">
                        <a:extLst>
                          <a:ext uri="{FF2B5EF4-FFF2-40B4-BE49-F238E27FC236}">
                            <a16:creationId xmlns:a16="http://schemas.microsoft.com/office/drawing/2014/main" id="{35398DC9-4651-6806-3FAD-361E172F9E23}"/>
                          </a:ext>
                        </a:extLst>
                      </p:cNvPr>
                      <p:cNvPicPr/>
                      <p:nvPr/>
                    </p:nvPicPr>
                    <p:blipFill>
                      <a:blip r:embed="rId4"/>
                      <a:stretch>
                        <a:fillRect/>
                      </a:stretch>
                    </p:blipFill>
                    <p:spPr>
                      <a:xfrm>
                        <a:off x="5715870" y="1210303"/>
                        <a:ext cx="5905500" cy="5205413"/>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17DD74-D601-4B58-A8A5-8AAE5C0BCFA9}"/>
              </a:ext>
            </a:extLst>
          </p:cNvPr>
          <p:cNvSpPr>
            <a:spLocks noGrp="1"/>
          </p:cNvSpPr>
          <p:nvPr>
            <p:ph type="title"/>
          </p:nvPr>
        </p:nvSpPr>
        <p:spPr>
          <a:xfrm>
            <a:off x="185021" y="155429"/>
            <a:ext cx="11436349" cy="547443"/>
          </a:xfrm>
        </p:spPr>
        <p:txBody>
          <a:bodyPr/>
          <a:lstStyle/>
          <a:p>
            <a:r>
              <a:rPr lang="en-US" sz="3200" b="1" dirty="0">
                <a:solidFill>
                  <a:srgbClr val="002060"/>
                </a:solidFill>
                <a:effectLst/>
                <a:latin typeface="Arial" panose="020B0604020202020204" pitchFamily="34" charset="0"/>
                <a:cs typeface="Arial" panose="020B0604020202020204" pitchFamily="34" charset="0"/>
              </a:rPr>
              <a:t>KEYNOTE-522: IA6</a:t>
            </a:r>
            <a:endParaRPr lang="en-US" dirty="0"/>
          </a:p>
        </p:txBody>
      </p:sp>
      <p:sp>
        <p:nvSpPr>
          <p:cNvPr id="39" name="Text Placeholder 2">
            <a:extLst>
              <a:ext uri="{FF2B5EF4-FFF2-40B4-BE49-F238E27FC236}">
                <a16:creationId xmlns:a16="http://schemas.microsoft.com/office/drawing/2014/main" id="{13B28345-1BA4-411B-91A8-353AC9C846B1}"/>
              </a:ext>
            </a:extLst>
          </p:cNvPr>
          <p:cNvSpPr txBox="1">
            <a:spLocks/>
          </p:cNvSpPr>
          <p:nvPr/>
        </p:nvSpPr>
        <p:spPr>
          <a:xfrm>
            <a:off x="0" y="6608840"/>
            <a:ext cx="12192000" cy="249161"/>
          </a:xfrm>
          <a:prstGeom prst="rect">
            <a:avLst/>
          </a:prstGeom>
        </p:spPr>
        <p:txBody>
          <a:bodyPr vert="horz" lIns="121920" tIns="60960" rIns="121920" bIns="60960" rtlCol="0" anchor="b" anchorCtr="0">
            <a:noAutofit/>
          </a:bodyPr>
          <a:lstStyle>
            <a:lvl1pPr marL="0" indent="0" algn="l" defTabSz="342946" rtl="0" eaLnBrk="1" latinLnBrk="0" hangingPunct="1">
              <a:lnSpc>
                <a:spcPct val="100000"/>
              </a:lnSpc>
              <a:spcBef>
                <a:spcPts val="0"/>
              </a:spcBef>
              <a:buClr>
                <a:schemeClr val="accent1">
                  <a:lumMod val="75000"/>
                </a:schemeClr>
              </a:buClr>
              <a:buSzPct val="95000"/>
              <a:buFont typeface="Arial Black" panose="020B0A04020102020204" pitchFamily="34" charset="0"/>
              <a:buNone/>
              <a:defRPr sz="800" kern="600" spc="23">
                <a:solidFill>
                  <a:schemeClr val="tx1"/>
                </a:solidFill>
                <a:latin typeface="Arial" panose="020B0604020202020204" pitchFamily="34" charset="0"/>
                <a:ea typeface="+mn-ea"/>
                <a:cs typeface="Arial" panose="020B0604020202020204" pitchFamily="34" charset="0"/>
              </a:defRPr>
            </a:lvl1pPr>
            <a:lvl2pPr marL="170282" indent="0" algn="l" defTabSz="342946" rtl="0" eaLnBrk="1" latinLnBrk="0" hangingPunct="1">
              <a:lnSpc>
                <a:spcPct val="100000"/>
              </a:lnSpc>
              <a:spcBef>
                <a:spcPts val="0"/>
              </a:spcBef>
              <a:buClr>
                <a:schemeClr val="accent1">
                  <a:lumMod val="75000"/>
                </a:schemeClr>
              </a:buClr>
              <a:buSzPct val="100000"/>
              <a:buFont typeface="Arial Narrow" panose="020B0606020202030204" pitchFamily="34" charset="0"/>
              <a:buNone/>
              <a:defRPr sz="900" kern="600" spc="23">
                <a:solidFill>
                  <a:schemeClr val="tx1"/>
                </a:solidFill>
                <a:latin typeface="Arial" panose="020B0604020202020204" pitchFamily="34" charset="0"/>
                <a:ea typeface="+mn-ea"/>
                <a:cs typeface="Arial" panose="020B0604020202020204" pitchFamily="34" charset="0"/>
              </a:defRPr>
            </a:lvl2pPr>
            <a:lvl3pPr marL="345327" indent="0" algn="l" defTabSz="342946" rtl="0" eaLnBrk="1" latinLnBrk="0" hangingPunct="1">
              <a:lnSpc>
                <a:spcPct val="100000"/>
              </a:lnSpc>
              <a:spcBef>
                <a:spcPts val="0"/>
              </a:spcBef>
              <a:buClr>
                <a:schemeClr val="accent1">
                  <a:lumMod val="75000"/>
                </a:schemeClr>
              </a:buClr>
              <a:buSzPct val="95000"/>
              <a:buFont typeface="Wingdings" panose="05000000000000000000" pitchFamily="2" charset="2"/>
              <a:buNone/>
              <a:defRPr sz="900" kern="600" spc="23">
                <a:solidFill>
                  <a:schemeClr val="tx1"/>
                </a:solidFill>
                <a:latin typeface="Arial" panose="020B0604020202020204" pitchFamily="34" charset="0"/>
                <a:ea typeface="+mn-ea"/>
                <a:cs typeface="Arial" panose="020B0604020202020204" pitchFamily="34" charset="0"/>
              </a:defRPr>
            </a:lvl3pPr>
            <a:lvl4pPr marL="515609" indent="0" algn="l" defTabSz="342946" rtl="0" eaLnBrk="1" latinLnBrk="0" hangingPunct="1">
              <a:lnSpc>
                <a:spcPct val="100000"/>
              </a:lnSpc>
              <a:spcBef>
                <a:spcPts val="0"/>
              </a:spcBef>
              <a:buClr>
                <a:schemeClr val="accent1">
                  <a:lumMod val="75000"/>
                </a:schemeClr>
              </a:buClr>
              <a:buSzPct val="100000"/>
              <a:buFont typeface="Arial Narrow" panose="020B0606020202030204" pitchFamily="34" charset="0"/>
              <a:buNone/>
              <a:tabLst/>
              <a:defRPr sz="900" kern="600" spc="23">
                <a:solidFill>
                  <a:schemeClr val="tx1"/>
                </a:solidFill>
                <a:latin typeface="Arial" panose="020B0604020202020204" pitchFamily="34" charset="0"/>
                <a:ea typeface="+mn-ea"/>
                <a:cs typeface="Arial" panose="020B0604020202020204" pitchFamily="34" charset="0"/>
              </a:defRPr>
            </a:lvl4pPr>
            <a:lvl5pPr marL="685891" indent="0" algn="l" defTabSz="342946" rtl="0" eaLnBrk="1" latinLnBrk="0" hangingPunct="1">
              <a:lnSpc>
                <a:spcPct val="100000"/>
              </a:lnSpc>
              <a:spcBef>
                <a:spcPts val="0"/>
              </a:spcBef>
              <a:buClr>
                <a:schemeClr val="accent1">
                  <a:lumMod val="75000"/>
                </a:schemeClr>
              </a:buClr>
              <a:buSzPct val="90000"/>
              <a:buFont typeface="Arial Black" panose="020B0A04020102020204" pitchFamily="34" charset="0"/>
              <a:buNone/>
              <a:defRPr sz="900" kern="600" spc="23">
                <a:solidFill>
                  <a:schemeClr val="tx1"/>
                </a:solidFill>
                <a:latin typeface="Arial" panose="020B0604020202020204" pitchFamily="34" charset="0"/>
                <a:ea typeface="+mn-ea"/>
                <a:cs typeface="Arial" panose="020B0604020202020204" pitchFamily="34" charset="0"/>
              </a:defRPr>
            </a:lvl5pPr>
            <a:lvl6pPr marL="1886201" indent="-171473" algn="l" defTabSz="342946" rtl="0" eaLnBrk="1" latinLnBrk="0" hangingPunct="1">
              <a:spcBef>
                <a:spcPct val="20000"/>
              </a:spcBef>
              <a:buFont typeface="Arial"/>
              <a:buChar char="•"/>
              <a:defRPr sz="1500" kern="1200">
                <a:solidFill>
                  <a:schemeClr val="tx1"/>
                </a:solidFill>
                <a:latin typeface="+mn-lt"/>
                <a:ea typeface="+mn-ea"/>
                <a:cs typeface="+mn-cs"/>
              </a:defRPr>
            </a:lvl6pPr>
            <a:lvl7pPr marL="2229147" indent="-171473" algn="l" defTabSz="342946" rtl="0" eaLnBrk="1" latinLnBrk="0" hangingPunct="1">
              <a:spcBef>
                <a:spcPct val="20000"/>
              </a:spcBef>
              <a:buFont typeface="Arial"/>
              <a:buChar char="•"/>
              <a:defRPr sz="1500" kern="1200">
                <a:solidFill>
                  <a:schemeClr val="tx1"/>
                </a:solidFill>
                <a:latin typeface="+mn-lt"/>
                <a:ea typeface="+mn-ea"/>
                <a:cs typeface="+mn-cs"/>
              </a:defRPr>
            </a:lvl7pPr>
            <a:lvl8pPr marL="2572093" indent="-171473" algn="l" defTabSz="342946" rtl="0" eaLnBrk="1" latinLnBrk="0" hangingPunct="1">
              <a:spcBef>
                <a:spcPct val="20000"/>
              </a:spcBef>
              <a:buFont typeface="Arial"/>
              <a:buChar char="•"/>
              <a:defRPr sz="1500" kern="1200">
                <a:solidFill>
                  <a:schemeClr val="tx1"/>
                </a:solidFill>
                <a:latin typeface="+mn-lt"/>
                <a:ea typeface="+mn-ea"/>
                <a:cs typeface="+mn-cs"/>
              </a:defRPr>
            </a:lvl8pPr>
            <a:lvl9pPr marL="2915039" indent="-171473" algn="l" defTabSz="342946"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457239" rtl="0" eaLnBrk="1" fontAlgn="base" latinLnBrk="0" hangingPunct="1">
              <a:lnSpc>
                <a:spcPct val="100000"/>
              </a:lnSpc>
              <a:spcBef>
                <a:spcPts val="0"/>
              </a:spcBef>
              <a:spcAft>
                <a:spcPct val="0"/>
              </a:spcAft>
              <a:buClr>
                <a:srgbClr val="00877C">
                  <a:lumMod val="75000"/>
                </a:srgbClr>
              </a:buClr>
              <a:buSzPct val="95000"/>
              <a:buFont typeface="Arial Black" panose="020B0A04020102020204" pitchFamily="34" charset="0"/>
              <a:buNone/>
              <a:tabLst/>
              <a:defRPr/>
            </a:pPr>
            <a:endParaRPr kumimoji="0" lang="en-US" sz="1067" b="0" i="0" u="none" strike="noStrike" kern="600" cap="none" spc="31"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3" name="TextBox 92">
            <a:extLst>
              <a:ext uri="{FF2B5EF4-FFF2-40B4-BE49-F238E27FC236}">
                <a16:creationId xmlns:a16="http://schemas.microsoft.com/office/drawing/2014/main" id="{E3078936-C57A-456B-ACCD-3925418D3F9C}"/>
              </a:ext>
            </a:extLst>
          </p:cNvPr>
          <p:cNvSpPr txBox="1"/>
          <p:nvPr/>
        </p:nvSpPr>
        <p:spPr>
          <a:xfrm>
            <a:off x="11146433" y="5799242"/>
            <a:ext cx="564835" cy="184666"/>
          </a:xfrm>
          <a:prstGeom prst="rect">
            <a:avLst/>
          </a:prstGeom>
          <a:noFill/>
        </p:spPr>
        <p:txBody>
          <a:bodyPr wrap="none" lIns="0" tIns="0" rIns="0" bIns="0" rtlCol="0" anchor="t" anchorCtr="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US" sz="1200" b="1" i="0" u="none" strike="noStrike" kern="600" cap="none" spc="31"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108/201</a:t>
            </a:r>
          </a:p>
        </p:txBody>
      </p:sp>
      <p:grpSp>
        <p:nvGrpSpPr>
          <p:cNvPr id="27" name="Group 26">
            <a:extLst>
              <a:ext uri="{FF2B5EF4-FFF2-40B4-BE49-F238E27FC236}">
                <a16:creationId xmlns:a16="http://schemas.microsoft.com/office/drawing/2014/main" id="{F714596B-2084-86B5-0BBB-1C00A7B2B68B}"/>
              </a:ext>
            </a:extLst>
          </p:cNvPr>
          <p:cNvGrpSpPr/>
          <p:nvPr/>
        </p:nvGrpSpPr>
        <p:grpSpPr>
          <a:xfrm>
            <a:off x="10453685" y="1305276"/>
            <a:ext cx="575666" cy="3377565"/>
            <a:chOff x="5126982" y="1163758"/>
            <a:chExt cx="575666" cy="3377565"/>
          </a:xfrm>
        </p:grpSpPr>
        <p:cxnSp>
          <p:nvCxnSpPr>
            <p:cNvPr id="14" name="Straight Connector 13">
              <a:extLst>
                <a:ext uri="{FF2B5EF4-FFF2-40B4-BE49-F238E27FC236}">
                  <a16:creationId xmlns:a16="http://schemas.microsoft.com/office/drawing/2014/main" id="{1CC65AAF-ADF5-4D7F-887B-D35D9CB48850}"/>
                </a:ext>
              </a:extLst>
            </p:cNvPr>
            <p:cNvCxnSpPr>
              <a:cxnSpLocks/>
            </p:cNvCxnSpPr>
            <p:nvPr/>
          </p:nvCxnSpPr>
          <p:spPr>
            <a:xfrm flipV="1">
              <a:off x="5126982" y="1163758"/>
              <a:ext cx="0" cy="3377565"/>
            </a:xfrm>
            <a:prstGeom prst="line">
              <a:avLst/>
            </a:prstGeom>
            <a:ln w="1905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DCDDEA8-8470-4B80-BF14-BC6F7394B6BE}"/>
                </a:ext>
              </a:extLst>
            </p:cNvPr>
            <p:cNvSpPr txBox="1"/>
            <p:nvPr/>
          </p:nvSpPr>
          <p:spPr>
            <a:xfrm>
              <a:off x="5192893" y="1294508"/>
              <a:ext cx="509755" cy="205121"/>
            </a:xfrm>
            <a:prstGeom prst="rect">
              <a:avLst/>
            </a:prstGeom>
            <a:noFill/>
          </p:spPr>
          <p:txBody>
            <a:bodyPr wrap="none" lIns="0" tIns="0" rIns="0" bIns="0" rtlCol="0" anchor="ctr" anchorCtr="0">
              <a:spAutoFit/>
            </a:bodyPr>
            <a:lstStyle/>
            <a:p>
              <a:pPr marL="0" marR="0" lvl="0" indent="0" algn="l" defTabSz="457239" rtl="0" eaLnBrk="0" fontAlgn="base" latinLnBrk="0" hangingPunct="0">
                <a:lnSpc>
                  <a:spcPct val="100000"/>
                </a:lnSpc>
                <a:spcBef>
                  <a:spcPct val="0"/>
                </a:spcBef>
                <a:spcAft>
                  <a:spcPct val="0"/>
                </a:spcAft>
                <a:buClrTx/>
                <a:buSzTx/>
                <a:buFontTx/>
                <a:buNone/>
                <a:tabLst/>
                <a:defRPr/>
              </a:pPr>
              <a:r>
                <a:rPr kumimoji="0" lang="en-US" sz="1333" b="1" i="0" u="none" strike="noStrike" kern="600" cap="none" spc="40" normalizeH="0" baseline="0" noProof="0" dirty="0">
                  <a:ln>
                    <a:noFill/>
                  </a:ln>
                  <a:solidFill>
                    <a:srgbClr val="00877C"/>
                  </a:solidFill>
                  <a:effectLst/>
                  <a:uLnTx/>
                  <a:uFillTx/>
                  <a:latin typeface="Arial"/>
                  <a:ea typeface="MS PGothic" panose="020B0600070205080204" pitchFamily="34" charset="-128"/>
                  <a:cs typeface="+mn-cs"/>
                </a:rPr>
                <a:t>92.2%</a:t>
              </a:r>
            </a:p>
          </p:txBody>
        </p:sp>
        <p:sp>
          <p:nvSpPr>
            <p:cNvPr id="16" name="TextBox 15">
              <a:extLst>
                <a:ext uri="{FF2B5EF4-FFF2-40B4-BE49-F238E27FC236}">
                  <a16:creationId xmlns:a16="http://schemas.microsoft.com/office/drawing/2014/main" id="{B02F6817-EABF-413C-832B-A33B878120B9}"/>
                </a:ext>
              </a:extLst>
            </p:cNvPr>
            <p:cNvSpPr txBox="1"/>
            <p:nvPr/>
          </p:nvSpPr>
          <p:spPr>
            <a:xfrm>
              <a:off x="5192888" y="1821959"/>
              <a:ext cx="509755" cy="205121"/>
            </a:xfrm>
            <a:prstGeom prst="rect">
              <a:avLst/>
            </a:prstGeom>
            <a:noFill/>
          </p:spPr>
          <p:txBody>
            <a:bodyPr wrap="none" lIns="0" tIns="0" rIns="0" bIns="0" rtlCol="0" anchor="ctr" anchorCtr="0">
              <a:spAutoFit/>
            </a:bodyPr>
            <a:lstStyle/>
            <a:p>
              <a:pPr marL="0" marR="0" lvl="0" indent="0" algn="l" defTabSz="457239" rtl="0" eaLnBrk="0" fontAlgn="base" latinLnBrk="0" hangingPunct="0">
                <a:lnSpc>
                  <a:spcPct val="100000"/>
                </a:lnSpc>
                <a:spcBef>
                  <a:spcPct val="0"/>
                </a:spcBef>
                <a:spcAft>
                  <a:spcPct val="0"/>
                </a:spcAft>
                <a:buClrTx/>
                <a:buSzTx/>
                <a:buFontTx/>
                <a:buNone/>
                <a:tabLst/>
                <a:defRPr/>
              </a:pPr>
              <a:r>
                <a:rPr kumimoji="0" lang="en-US" sz="1333" b="1" i="0" u="none" strike="noStrike" kern="600" cap="none" spc="40" normalizeH="0" baseline="0" noProof="0" dirty="0">
                  <a:ln>
                    <a:noFill/>
                  </a:ln>
                  <a:solidFill>
                    <a:srgbClr val="66203A"/>
                  </a:solidFill>
                  <a:effectLst/>
                  <a:uLnTx/>
                  <a:uFillTx/>
                  <a:latin typeface="Arial"/>
                  <a:ea typeface="MS PGothic" panose="020B0600070205080204" pitchFamily="34" charset="-128"/>
                  <a:cs typeface="+mn-cs"/>
                </a:rPr>
                <a:t>88.2%</a:t>
              </a:r>
            </a:p>
          </p:txBody>
        </p:sp>
        <p:sp>
          <p:nvSpPr>
            <p:cNvPr id="17" name="TextBox 16">
              <a:extLst>
                <a:ext uri="{FF2B5EF4-FFF2-40B4-BE49-F238E27FC236}">
                  <a16:creationId xmlns:a16="http://schemas.microsoft.com/office/drawing/2014/main" id="{CB7460B0-34C2-4012-AED2-C0E025058541}"/>
                </a:ext>
              </a:extLst>
            </p:cNvPr>
            <p:cNvSpPr txBox="1"/>
            <p:nvPr/>
          </p:nvSpPr>
          <p:spPr>
            <a:xfrm>
              <a:off x="5192888" y="3076672"/>
              <a:ext cx="509755" cy="205121"/>
            </a:xfrm>
            <a:prstGeom prst="rect">
              <a:avLst/>
            </a:prstGeom>
            <a:noFill/>
          </p:spPr>
          <p:txBody>
            <a:bodyPr wrap="none" lIns="0" tIns="0" rIns="0" bIns="0" rtlCol="0" anchor="ctr" anchorCtr="0">
              <a:spAutoFit/>
            </a:bodyPr>
            <a:lstStyle/>
            <a:p>
              <a:pPr marL="0" marR="0" lvl="0" indent="0" algn="l" defTabSz="457239" rtl="0" eaLnBrk="0" fontAlgn="base" latinLnBrk="0" hangingPunct="0">
                <a:lnSpc>
                  <a:spcPct val="100000"/>
                </a:lnSpc>
                <a:spcBef>
                  <a:spcPct val="0"/>
                </a:spcBef>
                <a:spcAft>
                  <a:spcPct val="0"/>
                </a:spcAft>
                <a:buClrTx/>
                <a:buSzTx/>
                <a:buFontTx/>
                <a:buNone/>
                <a:tabLst/>
                <a:defRPr/>
              </a:pPr>
              <a:r>
                <a:rPr kumimoji="0" lang="en-US" sz="1333" b="1" i="0" u="none" strike="noStrike" kern="600" cap="none" spc="40" normalizeH="0" baseline="0" noProof="0" dirty="0">
                  <a:ln>
                    <a:noFill/>
                  </a:ln>
                  <a:solidFill>
                    <a:srgbClr val="DB8DAA"/>
                  </a:solidFill>
                  <a:effectLst/>
                  <a:uLnTx/>
                  <a:uFillTx/>
                  <a:latin typeface="Arial"/>
                  <a:ea typeface="MS PGothic" panose="020B0600070205080204" pitchFamily="34" charset="-128"/>
                  <a:cs typeface="+mn-cs"/>
                </a:rPr>
                <a:t>52.3%</a:t>
              </a:r>
            </a:p>
          </p:txBody>
        </p:sp>
        <p:sp>
          <p:nvSpPr>
            <p:cNvPr id="18" name="TextBox 17">
              <a:extLst>
                <a:ext uri="{FF2B5EF4-FFF2-40B4-BE49-F238E27FC236}">
                  <a16:creationId xmlns:a16="http://schemas.microsoft.com/office/drawing/2014/main" id="{7553F3ED-70CD-46BB-8816-5C5C58D37CE9}"/>
                </a:ext>
              </a:extLst>
            </p:cNvPr>
            <p:cNvSpPr txBox="1"/>
            <p:nvPr/>
          </p:nvSpPr>
          <p:spPr>
            <a:xfrm>
              <a:off x="5192888" y="2259072"/>
              <a:ext cx="509755" cy="205121"/>
            </a:xfrm>
            <a:prstGeom prst="rect">
              <a:avLst/>
            </a:prstGeom>
            <a:noFill/>
          </p:spPr>
          <p:txBody>
            <a:bodyPr wrap="none" lIns="0" tIns="0" rIns="0" bIns="0" rtlCol="0" anchor="ctr" anchorCtr="0">
              <a:spAutoFit/>
            </a:bodyPr>
            <a:lstStyle/>
            <a:p>
              <a:pPr marL="0" marR="0" lvl="0" indent="0" algn="l" defTabSz="457239" rtl="0" eaLnBrk="0" fontAlgn="base" latinLnBrk="0" hangingPunct="0">
                <a:lnSpc>
                  <a:spcPct val="100000"/>
                </a:lnSpc>
                <a:spcBef>
                  <a:spcPct val="0"/>
                </a:spcBef>
                <a:spcAft>
                  <a:spcPct val="0"/>
                </a:spcAft>
                <a:buClrTx/>
                <a:buSzTx/>
                <a:buFontTx/>
                <a:buNone/>
                <a:tabLst/>
                <a:defRPr/>
              </a:pPr>
              <a:r>
                <a:rPr kumimoji="0" lang="en-US" sz="1333" b="1" i="0" u="none" strike="noStrike" kern="600" cap="none" spc="40" normalizeH="0" baseline="0" noProof="0" dirty="0">
                  <a:ln>
                    <a:noFill/>
                  </a:ln>
                  <a:solidFill>
                    <a:srgbClr val="6ECEB2"/>
                  </a:solidFill>
                  <a:effectLst/>
                  <a:uLnTx/>
                  <a:uFillTx/>
                  <a:latin typeface="Arial"/>
                  <a:ea typeface="MS PGothic" panose="020B0600070205080204" pitchFamily="34" charset="-128"/>
                  <a:cs typeface="+mn-cs"/>
                </a:rPr>
                <a:t>62.6%</a:t>
              </a:r>
            </a:p>
          </p:txBody>
        </p:sp>
      </p:grpSp>
      <p:sp>
        <p:nvSpPr>
          <p:cNvPr id="20" name="Right Brace 19">
            <a:extLst>
              <a:ext uri="{FF2B5EF4-FFF2-40B4-BE49-F238E27FC236}">
                <a16:creationId xmlns:a16="http://schemas.microsoft.com/office/drawing/2014/main" id="{037F235E-548A-40AB-9624-09D03C46A41D}"/>
              </a:ext>
            </a:extLst>
          </p:cNvPr>
          <p:cNvSpPr/>
          <p:nvPr/>
        </p:nvSpPr>
        <p:spPr>
          <a:xfrm>
            <a:off x="11031626" y="2479761"/>
            <a:ext cx="130296" cy="871065"/>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3" name="TextBox 2">
            <a:extLst>
              <a:ext uri="{FF2B5EF4-FFF2-40B4-BE49-F238E27FC236}">
                <a16:creationId xmlns:a16="http://schemas.microsoft.com/office/drawing/2014/main" id="{7EA702B8-6965-9B66-B85A-40F100712B8E}"/>
              </a:ext>
            </a:extLst>
          </p:cNvPr>
          <p:cNvSpPr txBox="1"/>
          <p:nvPr/>
        </p:nvSpPr>
        <p:spPr>
          <a:xfrm>
            <a:off x="11102934" y="1656562"/>
            <a:ext cx="820738" cy="507831"/>
          </a:xfrm>
          <a:prstGeom prst="rect">
            <a:avLst/>
          </a:prstGeom>
          <a:noFill/>
        </p:spPr>
        <p:txBody>
          <a:bodyPr wrap="non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err="1">
                <a:ln>
                  <a:noFill/>
                </a:ln>
                <a:solidFill>
                  <a:srgbClr val="000000"/>
                </a:solidFill>
                <a:effectLst/>
                <a:uLnTx/>
                <a:uFillTx/>
                <a:latin typeface="Arial"/>
                <a:ea typeface="+mn-ea"/>
                <a:cs typeface="+mn-cs"/>
              </a:rPr>
              <a:t>pCR</a:t>
            </a:r>
            <a:r>
              <a:rPr kumimoji="0" lang="en-US" sz="1100" b="1" i="0" u="sng" strike="noStrike" kern="1200" cap="none" spc="0" normalizeH="0" baseline="0" noProof="0" dirty="0">
                <a:ln>
                  <a:noFill/>
                </a:ln>
                <a:solidFill>
                  <a:srgbClr val="000000"/>
                </a:solidFill>
                <a:effectLst/>
                <a:uLnTx/>
                <a:uFillTx/>
                <a:latin typeface="Arial"/>
                <a:ea typeface="+mn-ea"/>
                <a:cs typeface="+mn-cs"/>
              </a:rPr>
              <a:t> Yes</a:t>
            </a:r>
          </a:p>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HR (95% CI)</a:t>
            </a:r>
            <a:b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b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0.65 (0.39-1.08)</a:t>
            </a:r>
            <a:endParaRPr kumimoji="0" lang="en-GB" sz="1100" b="1"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endParaRPr>
          </a:p>
        </p:txBody>
      </p:sp>
      <p:sp>
        <p:nvSpPr>
          <p:cNvPr id="4" name="TextBox 3">
            <a:extLst>
              <a:ext uri="{FF2B5EF4-FFF2-40B4-BE49-F238E27FC236}">
                <a16:creationId xmlns:a16="http://schemas.microsoft.com/office/drawing/2014/main" id="{8741254B-0678-68B7-D7CB-E2571E937D16}"/>
              </a:ext>
            </a:extLst>
          </p:cNvPr>
          <p:cNvSpPr txBox="1"/>
          <p:nvPr/>
        </p:nvSpPr>
        <p:spPr>
          <a:xfrm>
            <a:off x="11186023" y="2824838"/>
            <a:ext cx="820738" cy="507831"/>
          </a:xfrm>
          <a:prstGeom prst="rect">
            <a:avLst/>
          </a:prstGeom>
          <a:noFill/>
        </p:spPr>
        <p:txBody>
          <a:bodyPr wrap="non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err="1">
                <a:ln>
                  <a:noFill/>
                </a:ln>
                <a:solidFill>
                  <a:srgbClr val="000000"/>
                </a:solidFill>
                <a:effectLst/>
                <a:uLnTx/>
                <a:uFillTx/>
                <a:latin typeface="Arial"/>
                <a:ea typeface="+mn-ea"/>
                <a:cs typeface="+mn-cs"/>
              </a:rPr>
              <a:t>pCR</a:t>
            </a:r>
            <a:r>
              <a:rPr kumimoji="0" lang="en-US" sz="1100" b="1" i="0" u="sng" strike="noStrike" kern="1200" cap="none" spc="0" normalizeH="0" baseline="0" noProof="0" dirty="0">
                <a:ln>
                  <a:noFill/>
                </a:ln>
                <a:solidFill>
                  <a:srgbClr val="000000"/>
                </a:solidFill>
                <a:effectLst/>
                <a:uLnTx/>
                <a:uFillTx/>
                <a:latin typeface="Arial"/>
                <a:ea typeface="+mn-ea"/>
                <a:cs typeface="+mn-cs"/>
              </a:rPr>
              <a:t> No</a:t>
            </a:r>
            <a:br>
              <a:rPr kumimoji="0" lang="en-US" sz="1100" b="1" i="0" u="none" strike="noStrike" kern="1200" cap="none" spc="0" normalizeH="0" baseline="0" noProof="0" dirty="0">
                <a:ln>
                  <a:noFill/>
                </a:ln>
                <a:solidFill>
                  <a:srgbClr val="000000"/>
                </a:solidFill>
                <a:effectLst/>
                <a:uLnTx/>
                <a:uFillTx/>
                <a:latin typeface="Arial"/>
                <a:ea typeface="+mn-ea"/>
                <a:cs typeface="+mn-cs"/>
              </a:rPr>
            </a:b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HR (95% CI)</a:t>
            </a:r>
            <a:b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b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0.72 (0.54-0.96)</a:t>
            </a:r>
            <a:endParaRPr kumimoji="0" lang="en-GB" sz="1100" b="1"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endParaRPr>
          </a:p>
        </p:txBody>
      </p:sp>
      <p:sp>
        <p:nvSpPr>
          <p:cNvPr id="6" name="Right Brace 5">
            <a:extLst>
              <a:ext uri="{FF2B5EF4-FFF2-40B4-BE49-F238E27FC236}">
                <a16:creationId xmlns:a16="http://schemas.microsoft.com/office/drawing/2014/main" id="{6567E1F6-9EBD-94D3-68B2-E4F2C71C616B}"/>
              </a:ext>
            </a:extLst>
          </p:cNvPr>
          <p:cNvSpPr/>
          <p:nvPr/>
        </p:nvSpPr>
        <p:spPr>
          <a:xfrm>
            <a:off x="11016137" y="1527502"/>
            <a:ext cx="130296" cy="605892"/>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46" name="TextBox 45">
            <a:extLst>
              <a:ext uri="{FF2B5EF4-FFF2-40B4-BE49-F238E27FC236}">
                <a16:creationId xmlns:a16="http://schemas.microsoft.com/office/drawing/2014/main" id="{38C3956A-4158-12C5-8BB8-2FF63B73992B}"/>
              </a:ext>
            </a:extLst>
          </p:cNvPr>
          <p:cNvSpPr txBox="1"/>
          <p:nvPr/>
        </p:nvSpPr>
        <p:spPr>
          <a:xfrm>
            <a:off x="305251" y="6572953"/>
            <a:ext cx="2428875" cy="153888"/>
          </a:xfrm>
          <a:prstGeom prst="rect">
            <a:avLst/>
          </a:prstGeom>
          <a:noFill/>
        </p:spPr>
        <p:txBody>
          <a:bodyPr wrap="square" lIns="0" tIns="0" rIns="0" bIns="0" rtlCol="0" anchor="t" anchorCtr="0">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Data cutoff date: March 23, 2023.</a:t>
            </a:r>
          </a:p>
        </p:txBody>
      </p:sp>
      <p:pic>
        <p:nvPicPr>
          <p:cNvPr id="9" name="Picture 8">
            <a:extLst>
              <a:ext uri="{FF2B5EF4-FFF2-40B4-BE49-F238E27FC236}">
                <a16:creationId xmlns:a16="http://schemas.microsoft.com/office/drawing/2014/main" id="{7980A5F3-3AAB-321A-5B1E-9B9FB069A245}"/>
              </a:ext>
            </a:extLst>
          </p:cNvPr>
          <p:cNvPicPr>
            <a:picLocks noChangeAspect="1"/>
          </p:cNvPicPr>
          <p:nvPr/>
        </p:nvPicPr>
        <p:blipFill rotWithShape="1">
          <a:blip r:embed="rId5"/>
          <a:srcRect t="1826" b="642"/>
          <a:stretch/>
        </p:blipFill>
        <p:spPr>
          <a:xfrm>
            <a:off x="18938" y="1149766"/>
            <a:ext cx="5920287" cy="5108713"/>
          </a:xfrm>
          <a:prstGeom prst="rect">
            <a:avLst/>
          </a:prstGeom>
        </p:spPr>
      </p:pic>
      <p:sp>
        <p:nvSpPr>
          <p:cNvPr id="10" name="CasellaDiTesto 6">
            <a:extLst>
              <a:ext uri="{FF2B5EF4-FFF2-40B4-BE49-F238E27FC236}">
                <a16:creationId xmlns:a16="http://schemas.microsoft.com/office/drawing/2014/main" id="{D0BC9586-8C3C-56F7-34EA-0835A100347C}"/>
              </a:ext>
            </a:extLst>
          </p:cNvPr>
          <p:cNvSpPr txBox="1"/>
          <p:nvPr/>
        </p:nvSpPr>
        <p:spPr>
          <a:xfrm>
            <a:off x="4708641" y="2168598"/>
            <a:ext cx="1643815" cy="461665"/>
          </a:xfrm>
          <a:prstGeom prst="rect">
            <a:avLst/>
          </a:prstGeom>
          <a:noFill/>
        </p:spPr>
        <p:txBody>
          <a:bodyPr wrap="square" rtlCol="0">
            <a:spAutoFit/>
          </a:bodyPr>
          <a:lstStyle/>
          <a:p>
            <a:pPr defTabSz="914377">
              <a:defRPr/>
            </a:pPr>
            <a:r>
              <a:rPr lang="el-GR" sz="2400" dirty="0">
                <a:solidFill>
                  <a:srgbClr val="FF0000"/>
                </a:solidFill>
                <a:cs typeface="Arial" panose="020B0604020202020204" pitchFamily="34" charset="0"/>
              </a:rPr>
              <a:t>Δ</a:t>
            </a:r>
            <a:r>
              <a:rPr lang="it-IT" sz="2400" dirty="0">
                <a:solidFill>
                  <a:srgbClr val="FF0000"/>
                </a:solidFill>
                <a:cs typeface="Arial" panose="020B0604020202020204" pitchFamily="34" charset="0"/>
              </a:rPr>
              <a:t>=9%</a:t>
            </a:r>
            <a:endParaRPr lang="it-IT" dirty="0">
              <a:solidFill>
                <a:srgbClr val="FF0000"/>
              </a:solidFill>
              <a:cs typeface="Arial" panose="020B0604020202020204" pitchFamily="34" charset="0"/>
            </a:endParaRPr>
          </a:p>
        </p:txBody>
      </p:sp>
      <p:sp>
        <p:nvSpPr>
          <p:cNvPr id="12" name="TextBox 11">
            <a:extLst>
              <a:ext uri="{FF2B5EF4-FFF2-40B4-BE49-F238E27FC236}">
                <a16:creationId xmlns:a16="http://schemas.microsoft.com/office/drawing/2014/main" id="{1433F438-2CC6-8F56-33E9-D052CA9D5F03}"/>
              </a:ext>
            </a:extLst>
          </p:cNvPr>
          <p:cNvSpPr txBox="1"/>
          <p:nvPr/>
        </p:nvSpPr>
        <p:spPr>
          <a:xfrm>
            <a:off x="8119872" y="1011266"/>
            <a:ext cx="2176272" cy="430887"/>
          </a:xfrm>
          <a:prstGeom prst="rect">
            <a:avLst/>
          </a:prstGeom>
          <a:noFill/>
        </p:spPr>
        <p:txBody>
          <a:bodyPr wrap="square" lIns="0" tIns="0" rIns="0" bIns="0" rtlCol="0" anchor="t" anchorCtr="0">
            <a:spAutoFit/>
          </a:bodyPr>
          <a:lstStyle/>
          <a:p>
            <a:r>
              <a:rPr lang="en-US" sz="2800" b="1" dirty="0">
                <a:solidFill>
                  <a:srgbClr val="002060"/>
                </a:solidFill>
              </a:rPr>
              <a:t>EFS by pCR </a:t>
            </a:r>
            <a:endParaRPr lang="en-US" sz="2800" b="1" kern="600" spc="30" dirty="0">
              <a:solidFill>
                <a:srgbClr val="002060"/>
              </a:solidFill>
            </a:endParaRPr>
          </a:p>
        </p:txBody>
      </p:sp>
      <p:sp>
        <p:nvSpPr>
          <p:cNvPr id="13" name="Text Box 11">
            <a:extLst>
              <a:ext uri="{FF2B5EF4-FFF2-40B4-BE49-F238E27FC236}">
                <a16:creationId xmlns:a16="http://schemas.microsoft.com/office/drawing/2014/main" id="{A078A7CE-CE85-2703-36FB-B24E5B59797B}"/>
              </a:ext>
            </a:extLst>
          </p:cNvPr>
          <p:cNvSpPr txBox="1">
            <a:spLocks noChangeArrowheads="1"/>
          </p:cNvSpPr>
          <p:nvPr/>
        </p:nvSpPr>
        <p:spPr bwMode="auto">
          <a:xfrm>
            <a:off x="2163330" y="6487826"/>
            <a:ext cx="353315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100" b="0" i="1"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Schmid et al ESMO 2023</a:t>
            </a:r>
          </a:p>
        </p:txBody>
      </p:sp>
      <p:sp>
        <p:nvSpPr>
          <p:cNvPr id="19" name="TextBox 18">
            <a:extLst>
              <a:ext uri="{FF2B5EF4-FFF2-40B4-BE49-F238E27FC236}">
                <a16:creationId xmlns:a16="http://schemas.microsoft.com/office/drawing/2014/main" id="{6C2E10C9-8A59-3F26-3C68-B3EC1F2CFD8F}"/>
              </a:ext>
            </a:extLst>
          </p:cNvPr>
          <p:cNvSpPr txBox="1"/>
          <p:nvPr/>
        </p:nvSpPr>
        <p:spPr>
          <a:xfrm>
            <a:off x="8311898" y="3428774"/>
            <a:ext cx="364289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38% of patients with RD with EFS event despite pembrolizumab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Need better therapies</a:t>
            </a:r>
          </a:p>
        </p:txBody>
      </p:sp>
      <p:sp>
        <p:nvSpPr>
          <p:cNvPr id="21" name="CasellaDiTesto 6">
            <a:extLst>
              <a:ext uri="{FF2B5EF4-FFF2-40B4-BE49-F238E27FC236}">
                <a16:creationId xmlns:a16="http://schemas.microsoft.com/office/drawing/2014/main" id="{A81194E4-D266-CBA3-DB7B-D8FABF5AADDE}"/>
              </a:ext>
            </a:extLst>
          </p:cNvPr>
          <p:cNvSpPr txBox="1"/>
          <p:nvPr/>
        </p:nvSpPr>
        <p:spPr>
          <a:xfrm>
            <a:off x="11186023" y="1258022"/>
            <a:ext cx="1005977" cy="400110"/>
          </a:xfrm>
          <a:prstGeom prst="rect">
            <a:avLst/>
          </a:prstGeom>
          <a:noFill/>
        </p:spPr>
        <p:txBody>
          <a:bodyPr wrap="square" rtlCol="0">
            <a:spAutoFit/>
          </a:bodyPr>
          <a:lstStyle/>
          <a:p>
            <a:pPr defTabSz="914377">
              <a:defRPr/>
            </a:pPr>
            <a:r>
              <a:rPr lang="el-GR" sz="2000" dirty="0">
                <a:solidFill>
                  <a:srgbClr val="FF0000"/>
                </a:solidFill>
                <a:cs typeface="Arial" panose="020B0604020202020204" pitchFamily="34" charset="0"/>
              </a:rPr>
              <a:t>Δ</a:t>
            </a:r>
            <a:r>
              <a:rPr lang="it-IT" sz="2000" dirty="0">
                <a:solidFill>
                  <a:srgbClr val="FF0000"/>
                </a:solidFill>
                <a:cs typeface="Arial" panose="020B0604020202020204" pitchFamily="34" charset="0"/>
              </a:rPr>
              <a:t>=4%</a:t>
            </a:r>
          </a:p>
        </p:txBody>
      </p:sp>
      <p:sp>
        <p:nvSpPr>
          <p:cNvPr id="22" name="CasellaDiTesto 6">
            <a:extLst>
              <a:ext uri="{FF2B5EF4-FFF2-40B4-BE49-F238E27FC236}">
                <a16:creationId xmlns:a16="http://schemas.microsoft.com/office/drawing/2014/main" id="{7ADA07F3-A1C4-AA6A-F21A-35E963AEDC7D}"/>
              </a:ext>
            </a:extLst>
          </p:cNvPr>
          <p:cNvSpPr txBox="1"/>
          <p:nvPr/>
        </p:nvSpPr>
        <p:spPr>
          <a:xfrm>
            <a:off x="11060149" y="2475556"/>
            <a:ext cx="1302237" cy="400110"/>
          </a:xfrm>
          <a:prstGeom prst="rect">
            <a:avLst/>
          </a:prstGeom>
          <a:noFill/>
        </p:spPr>
        <p:txBody>
          <a:bodyPr wrap="square" rtlCol="0">
            <a:spAutoFit/>
          </a:bodyPr>
          <a:lstStyle/>
          <a:p>
            <a:pPr defTabSz="914377">
              <a:defRPr/>
            </a:pPr>
            <a:r>
              <a:rPr lang="el-GR" sz="2000" dirty="0">
                <a:solidFill>
                  <a:srgbClr val="FF0000"/>
                </a:solidFill>
                <a:cs typeface="Arial" panose="020B0604020202020204" pitchFamily="34" charset="0"/>
              </a:rPr>
              <a:t>Δ</a:t>
            </a:r>
            <a:r>
              <a:rPr lang="it-IT" sz="2000" dirty="0">
                <a:solidFill>
                  <a:srgbClr val="FF0000"/>
                </a:solidFill>
                <a:cs typeface="Arial" panose="020B0604020202020204" pitchFamily="34" charset="0"/>
              </a:rPr>
              <a:t>=10.3%</a:t>
            </a:r>
          </a:p>
        </p:txBody>
      </p:sp>
    </p:spTree>
    <p:extLst>
      <p:ext uri="{BB962C8B-B14F-4D97-AF65-F5344CB8AC3E}">
        <p14:creationId xmlns:p14="http://schemas.microsoft.com/office/powerpoint/2010/main" val="298038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8B043-8B81-F29B-9F4F-6D4094A7BF06}"/>
              </a:ext>
            </a:extLst>
          </p:cNvPr>
          <p:cNvSpPr>
            <a:spLocks noGrp="1"/>
          </p:cNvSpPr>
          <p:nvPr>
            <p:ph type="title"/>
          </p:nvPr>
        </p:nvSpPr>
        <p:spPr>
          <a:xfrm>
            <a:off x="442760" y="340175"/>
            <a:ext cx="10695293" cy="790832"/>
          </a:xfrm>
        </p:spPr>
        <p:txBody>
          <a:bodyPr>
            <a:normAutofit fontScale="90000"/>
          </a:bodyPr>
          <a:lstStyle/>
          <a:p>
            <a:br>
              <a:rPr lang="en-US" sz="3600" b="1" dirty="0">
                <a:solidFill>
                  <a:srgbClr val="002060"/>
                </a:solidFill>
              </a:rPr>
            </a:br>
            <a:r>
              <a:rPr lang="en-US" sz="3600" b="1" dirty="0">
                <a:solidFill>
                  <a:srgbClr val="002060"/>
                </a:solidFill>
              </a:rPr>
              <a:t>Impact of repeat biopsies on HER2-low status among patients with TNBC </a:t>
            </a:r>
            <a:br>
              <a:rPr lang="en-US" sz="3600" b="1" dirty="0">
                <a:solidFill>
                  <a:srgbClr val="002060"/>
                </a:solidFill>
              </a:rPr>
            </a:br>
            <a:endParaRPr lang="en-US" dirty="0">
              <a:solidFill>
                <a:srgbClr val="002060"/>
              </a:solidFill>
            </a:endParaRPr>
          </a:p>
        </p:txBody>
      </p:sp>
      <p:sp>
        <p:nvSpPr>
          <p:cNvPr id="3" name="Content Placeholder 2">
            <a:extLst>
              <a:ext uri="{FF2B5EF4-FFF2-40B4-BE49-F238E27FC236}">
                <a16:creationId xmlns:a16="http://schemas.microsoft.com/office/drawing/2014/main" id="{1D65D0AF-A8C9-8D7B-4D2C-DBDBA5EA7765}"/>
              </a:ext>
            </a:extLst>
          </p:cNvPr>
          <p:cNvSpPr>
            <a:spLocks noGrp="1"/>
          </p:cNvSpPr>
          <p:nvPr>
            <p:ph idx="1"/>
          </p:nvPr>
        </p:nvSpPr>
        <p:spPr>
          <a:xfrm>
            <a:off x="222423" y="5535829"/>
            <a:ext cx="11491783" cy="790832"/>
          </a:xfrm>
        </p:spPr>
        <p:txBody>
          <a:bodyPr>
            <a:normAutofit/>
          </a:bodyPr>
          <a:lstStyle/>
          <a:p>
            <a:pPr marL="457200" lvl="1" indent="0">
              <a:buNone/>
            </a:pPr>
            <a:endParaRPr lang="en-US" sz="1400" dirty="0"/>
          </a:p>
          <a:p>
            <a:endParaRPr lang="en-US" dirty="0"/>
          </a:p>
          <a:p>
            <a:pPr marL="0" indent="0">
              <a:buNone/>
            </a:pPr>
            <a:endParaRPr lang="en-US" dirty="0"/>
          </a:p>
        </p:txBody>
      </p:sp>
      <p:sp>
        <p:nvSpPr>
          <p:cNvPr id="6" name="TextBox 5">
            <a:extLst>
              <a:ext uri="{FF2B5EF4-FFF2-40B4-BE49-F238E27FC236}">
                <a16:creationId xmlns:a16="http://schemas.microsoft.com/office/drawing/2014/main" id="{2454BB36-181D-DAB7-0EDF-B9E8E05E75B3}"/>
              </a:ext>
            </a:extLst>
          </p:cNvPr>
          <p:cNvSpPr txBox="1"/>
          <p:nvPr/>
        </p:nvSpPr>
        <p:spPr>
          <a:xfrm>
            <a:off x="104062" y="6426656"/>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Bar Y et al ASCO </a:t>
            </a:r>
            <a:r>
              <a:rPr kumimoji="0" lang="en-US"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2023, Abstract # 1005 </a:t>
            </a:r>
            <a:endPar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pic>
        <p:nvPicPr>
          <p:cNvPr id="4" name="Picture 3">
            <a:extLst>
              <a:ext uri="{FF2B5EF4-FFF2-40B4-BE49-F238E27FC236}">
                <a16:creationId xmlns:a16="http://schemas.microsoft.com/office/drawing/2014/main" id="{58F98CB4-AA70-EB11-3426-3B28CE96BB96}"/>
              </a:ext>
            </a:extLst>
          </p:cNvPr>
          <p:cNvPicPr>
            <a:picLocks noChangeAspect="1"/>
          </p:cNvPicPr>
          <p:nvPr/>
        </p:nvPicPr>
        <p:blipFill rotWithShape="1">
          <a:blip r:embed="rId2"/>
          <a:srcRect l="7750" t="17639" b="16528"/>
          <a:stretch/>
        </p:blipFill>
        <p:spPr>
          <a:xfrm>
            <a:off x="104062" y="1020978"/>
            <a:ext cx="9813942" cy="4970247"/>
          </a:xfrm>
          <a:prstGeom prst="rect">
            <a:avLst/>
          </a:prstGeom>
        </p:spPr>
      </p:pic>
      <p:sp>
        <p:nvSpPr>
          <p:cNvPr id="5" name="TextBox 4">
            <a:extLst>
              <a:ext uri="{FF2B5EF4-FFF2-40B4-BE49-F238E27FC236}">
                <a16:creationId xmlns:a16="http://schemas.microsoft.com/office/drawing/2014/main" id="{A210ACDE-705A-A05A-F6F3-9E098E091CB7}"/>
              </a:ext>
            </a:extLst>
          </p:cNvPr>
          <p:cNvSpPr txBox="1"/>
          <p:nvPr/>
        </p:nvSpPr>
        <p:spPr>
          <a:xfrm>
            <a:off x="9620250" y="2051291"/>
            <a:ext cx="2571750" cy="954107"/>
          </a:xfrm>
          <a:prstGeom prst="rect">
            <a:avLst/>
          </a:prstGeom>
          <a:noFill/>
        </p:spPr>
        <p:txBody>
          <a:bodyPr wrap="square" rtlCol="0">
            <a:spAutoFit/>
          </a:bodyPr>
          <a:lstStyle/>
          <a:p>
            <a:pPr algn="ctr"/>
            <a:r>
              <a:rPr lang="en-US" sz="2800" b="1" dirty="0"/>
              <a:t>Retrospective study </a:t>
            </a:r>
          </a:p>
        </p:txBody>
      </p:sp>
    </p:spTree>
    <p:extLst>
      <p:ext uri="{BB962C8B-B14F-4D97-AF65-F5344CB8AC3E}">
        <p14:creationId xmlns:p14="http://schemas.microsoft.com/office/powerpoint/2010/main" val="1294019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44058-AF3A-1304-9971-B35AF4C0FCBE}"/>
              </a:ext>
            </a:extLst>
          </p:cNvPr>
          <p:cNvSpPr>
            <a:spLocks noGrp="1"/>
          </p:cNvSpPr>
          <p:nvPr>
            <p:ph type="title"/>
          </p:nvPr>
        </p:nvSpPr>
        <p:spPr>
          <a:xfrm>
            <a:off x="333375" y="107951"/>
            <a:ext cx="11515725" cy="1187450"/>
          </a:xfrm>
        </p:spPr>
        <p:txBody>
          <a:bodyPr>
            <a:normAutofit fontScale="90000"/>
          </a:bodyPr>
          <a:lstStyle/>
          <a:p>
            <a:r>
              <a:rPr lang="en-US" sz="4400" b="1" dirty="0">
                <a:solidFill>
                  <a:srgbClr val="002060"/>
                </a:solidFill>
              </a:rPr>
              <a:t>Impact of repeat biopsies on HER2-low status among patients with TNBC</a:t>
            </a:r>
            <a:endParaRPr lang="en-US" dirty="0"/>
          </a:p>
        </p:txBody>
      </p:sp>
      <p:pic>
        <p:nvPicPr>
          <p:cNvPr id="4" name="Picture 3">
            <a:extLst>
              <a:ext uri="{FF2B5EF4-FFF2-40B4-BE49-F238E27FC236}">
                <a16:creationId xmlns:a16="http://schemas.microsoft.com/office/drawing/2014/main" id="{89DEA2D0-EB86-4AAD-02C9-2FA8251C6E06}"/>
              </a:ext>
            </a:extLst>
          </p:cNvPr>
          <p:cNvPicPr>
            <a:picLocks noChangeAspect="1"/>
          </p:cNvPicPr>
          <p:nvPr/>
        </p:nvPicPr>
        <p:blipFill rotWithShape="1">
          <a:blip r:embed="rId2"/>
          <a:srcRect l="3535" t="2562" r="1895" b="16802"/>
          <a:stretch/>
        </p:blipFill>
        <p:spPr>
          <a:xfrm>
            <a:off x="66676" y="1314102"/>
            <a:ext cx="6381750" cy="4197075"/>
          </a:xfrm>
          <a:prstGeom prst="rect">
            <a:avLst/>
          </a:prstGeom>
        </p:spPr>
      </p:pic>
      <p:sp>
        <p:nvSpPr>
          <p:cNvPr id="5" name="TextBox 4">
            <a:extLst>
              <a:ext uri="{FF2B5EF4-FFF2-40B4-BE49-F238E27FC236}">
                <a16:creationId xmlns:a16="http://schemas.microsoft.com/office/drawing/2014/main" id="{441F83AB-AB10-3FB8-D39D-4ADCAAF9372C}"/>
              </a:ext>
            </a:extLst>
          </p:cNvPr>
          <p:cNvSpPr txBox="1"/>
          <p:nvPr/>
        </p:nvSpPr>
        <p:spPr>
          <a:xfrm>
            <a:off x="190499" y="5590134"/>
            <a:ext cx="5543551" cy="923330"/>
          </a:xfrm>
          <a:prstGeom prst="rect">
            <a:avLst/>
          </a:prstGeom>
          <a:noFill/>
        </p:spPr>
        <p:txBody>
          <a:bodyPr wrap="square" rtlCol="0">
            <a:spAutoFit/>
          </a:bodyPr>
          <a:lstStyle/>
          <a:p>
            <a:pPr algn="ctr"/>
            <a:r>
              <a:rPr lang="en-US" dirty="0"/>
              <a:t>Discordance between </a:t>
            </a:r>
            <a:r>
              <a:rPr lang="en-US" dirty="0" err="1"/>
              <a:t>Core</a:t>
            </a:r>
            <a:r>
              <a:rPr lang="en-US" dirty="0" err="1">
                <a:sym typeface="Wingdings" panose="05000000000000000000" pitchFamily="2" charset="2"/>
              </a:rPr>
              <a:t>Surgical</a:t>
            </a:r>
            <a:r>
              <a:rPr lang="en-US" dirty="0">
                <a:sym typeface="Wingdings" panose="05000000000000000000" pitchFamily="2" charset="2"/>
              </a:rPr>
              <a:t> and </a:t>
            </a:r>
            <a:r>
              <a:rPr lang="en-US" dirty="0" err="1">
                <a:sym typeface="Wingdings" panose="05000000000000000000" pitchFamily="2" charset="2"/>
              </a:rPr>
              <a:t>SurgicalMetBx</a:t>
            </a:r>
            <a:endParaRPr lang="en-US" dirty="0">
              <a:sym typeface="Wingdings" panose="05000000000000000000" pitchFamily="2" charset="2"/>
            </a:endParaRPr>
          </a:p>
          <a:p>
            <a:pPr algn="ctr"/>
            <a:r>
              <a:rPr lang="en-US" dirty="0">
                <a:solidFill>
                  <a:srgbClr val="C00000"/>
                </a:solidFill>
                <a:sym typeface="Wingdings" panose="05000000000000000000" pitchFamily="2" charset="2"/>
              </a:rPr>
              <a:t>HER2 Status changed in both directions  </a:t>
            </a:r>
            <a:endParaRPr lang="en-US" dirty="0">
              <a:solidFill>
                <a:srgbClr val="C00000"/>
              </a:solidFill>
            </a:endParaRPr>
          </a:p>
        </p:txBody>
      </p:sp>
      <p:sp>
        <p:nvSpPr>
          <p:cNvPr id="6" name="TextBox 5">
            <a:extLst>
              <a:ext uri="{FF2B5EF4-FFF2-40B4-BE49-F238E27FC236}">
                <a16:creationId xmlns:a16="http://schemas.microsoft.com/office/drawing/2014/main" id="{5A5E9C5A-2DF2-4440-A96C-A62A256DDE4C}"/>
              </a:ext>
            </a:extLst>
          </p:cNvPr>
          <p:cNvSpPr txBox="1"/>
          <p:nvPr/>
        </p:nvSpPr>
        <p:spPr>
          <a:xfrm>
            <a:off x="7348538" y="1190922"/>
            <a:ext cx="3600450" cy="707886"/>
          </a:xfrm>
          <a:prstGeom prst="rect">
            <a:avLst/>
          </a:prstGeom>
          <a:noFill/>
        </p:spPr>
        <p:txBody>
          <a:bodyPr wrap="square" rtlCol="0">
            <a:spAutoFit/>
          </a:bodyPr>
          <a:lstStyle/>
          <a:p>
            <a:pPr algn="ctr"/>
            <a:r>
              <a:rPr lang="en-US" sz="2000" b="1" dirty="0">
                <a:solidFill>
                  <a:srgbClr val="002060"/>
                </a:solidFill>
              </a:rPr>
              <a:t>True change or known technical problems with the assay? </a:t>
            </a:r>
          </a:p>
        </p:txBody>
      </p:sp>
      <p:pic>
        <p:nvPicPr>
          <p:cNvPr id="7" name="Picture 6">
            <a:extLst>
              <a:ext uri="{FF2B5EF4-FFF2-40B4-BE49-F238E27FC236}">
                <a16:creationId xmlns:a16="http://schemas.microsoft.com/office/drawing/2014/main" id="{4DAF74F5-7C56-64EC-3384-ED2586DA374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5004" b="18410"/>
          <a:stretch/>
        </p:blipFill>
        <p:spPr>
          <a:xfrm>
            <a:off x="6653212" y="1898808"/>
            <a:ext cx="5257802" cy="3309848"/>
          </a:xfrm>
          <a:prstGeom prst="rect">
            <a:avLst/>
          </a:prstGeom>
        </p:spPr>
      </p:pic>
      <p:sp>
        <p:nvSpPr>
          <p:cNvPr id="8" name="TextBox 7">
            <a:extLst>
              <a:ext uri="{FF2B5EF4-FFF2-40B4-BE49-F238E27FC236}">
                <a16:creationId xmlns:a16="http://schemas.microsoft.com/office/drawing/2014/main" id="{162C9937-C5ED-EF45-BBE6-BD597F6BC252}"/>
              </a:ext>
            </a:extLst>
          </p:cNvPr>
          <p:cNvSpPr txBox="1"/>
          <p:nvPr/>
        </p:nvSpPr>
        <p:spPr>
          <a:xfrm>
            <a:off x="6434138" y="5208656"/>
            <a:ext cx="5667374" cy="1200329"/>
          </a:xfrm>
          <a:prstGeom prst="rect">
            <a:avLst/>
          </a:prstGeom>
          <a:noFill/>
        </p:spPr>
        <p:txBody>
          <a:bodyPr wrap="square" rtlCol="0">
            <a:spAutoFit/>
          </a:bodyPr>
          <a:lstStyle/>
          <a:p>
            <a:pPr marL="285750" indent="-285750">
              <a:buFont typeface="Wingdings" panose="05000000000000000000" pitchFamily="2" charset="2"/>
              <a:buChar char="Ø"/>
            </a:pPr>
            <a:r>
              <a:rPr lang="en-US" dirty="0"/>
              <a:t>In DB-04 HER2 low status (centrally confirmed) on either primary or metastatic tissue allowed for eligibility</a:t>
            </a:r>
          </a:p>
          <a:p>
            <a:pPr marL="285750" indent="-285750">
              <a:buFont typeface="Wingdings" panose="05000000000000000000" pitchFamily="2" charset="2"/>
              <a:buChar char="Ø"/>
            </a:pPr>
            <a:r>
              <a:rPr lang="en-US" dirty="0"/>
              <a:t>Current clinical practice is to use any HER2 low result for T-</a:t>
            </a:r>
            <a:r>
              <a:rPr lang="en-US" dirty="0" err="1"/>
              <a:t>DXd</a:t>
            </a:r>
            <a:r>
              <a:rPr lang="en-US" dirty="0"/>
              <a:t> recommendations </a:t>
            </a:r>
          </a:p>
        </p:txBody>
      </p:sp>
      <p:sp>
        <p:nvSpPr>
          <p:cNvPr id="9" name="TextBox 8">
            <a:extLst>
              <a:ext uri="{FF2B5EF4-FFF2-40B4-BE49-F238E27FC236}">
                <a16:creationId xmlns:a16="http://schemas.microsoft.com/office/drawing/2014/main" id="{86219FEE-9219-14FF-0181-FEB43A228974}"/>
              </a:ext>
            </a:extLst>
          </p:cNvPr>
          <p:cNvSpPr txBox="1"/>
          <p:nvPr/>
        </p:nvSpPr>
        <p:spPr>
          <a:xfrm>
            <a:off x="66674" y="6442272"/>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Bar Y et al ASCO </a:t>
            </a:r>
            <a:r>
              <a:rPr kumimoji="0" lang="en-US"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2023, Abstract # 1005 </a:t>
            </a:r>
            <a:endPar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spTree>
    <p:extLst>
      <p:ext uri="{BB962C8B-B14F-4D97-AF65-F5344CB8AC3E}">
        <p14:creationId xmlns:p14="http://schemas.microsoft.com/office/powerpoint/2010/main" val="250019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8B043-8B81-F29B-9F4F-6D4094A7BF06}"/>
              </a:ext>
            </a:extLst>
          </p:cNvPr>
          <p:cNvSpPr>
            <a:spLocks noGrp="1"/>
          </p:cNvSpPr>
          <p:nvPr>
            <p:ph type="title"/>
          </p:nvPr>
        </p:nvSpPr>
        <p:spPr>
          <a:xfrm>
            <a:off x="222423" y="123567"/>
            <a:ext cx="11738918" cy="1120017"/>
          </a:xfrm>
        </p:spPr>
        <p:txBody>
          <a:bodyPr>
            <a:normAutofit fontScale="90000"/>
          </a:bodyPr>
          <a:lstStyle/>
          <a:p>
            <a:r>
              <a:rPr lang="en-US" sz="3600" b="1" dirty="0">
                <a:solidFill>
                  <a:srgbClr val="002060"/>
                </a:solidFill>
              </a:rPr>
              <a:t> </a:t>
            </a:r>
            <a:br>
              <a:rPr lang="en-US" sz="3600" b="1" dirty="0">
                <a:solidFill>
                  <a:srgbClr val="002060"/>
                </a:solidFill>
              </a:rPr>
            </a:br>
            <a:r>
              <a:rPr lang="en-US" sz="3100" b="1" dirty="0" err="1">
                <a:solidFill>
                  <a:srgbClr val="002060"/>
                </a:solidFill>
              </a:rPr>
              <a:t>Datopotamab</a:t>
            </a:r>
            <a:r>
              <a:rPr lang="en-US" sz="3100" b="1" dirty="0">
                <a:solidFill>
                  <a:srgbClr val="002060"/>
                </a:solidFill>
              </a:rPr>
              <a:t> </a:t>
            </a:r>
            <a:r>
              <a:rPr lang="en-US" sz="3100" b="1" dirty="0" err="1">
                <a:solidFill>
                  <a:srgbClr val="002060"/>
                </a:solidFill>
              </a:rPr>
              <a:t>deruxtecan</a:t>
            </a:r>
            <a:r>
              <a:rPr lang="en-US" sz="3100" b="1" dirty="0">
                <a:solidFill>
                  <a:srgbClr val="002060"/>
                </a:solidFill>
              </a:rPr>
              <a:t> (Dato-</a:t>
            </a:r>
            <a:r>
              <a:rPr lang="en-US" sz="3100" b="1" dirty="0" err="1">
                <a:solidFill>
                  <a:srgbClr val="002060"/>
                </a:solidFill>
              </a:rPr>
              <a:t>DXd</a:t>
            </a:r>
            <a:r>
              <a:rPr lang="en-US" sz="3100" b="1" dirty="0">
                <a:solidFill>
                  <a:srgbClr val="002060"/>
                </a:solidFill>
              </a:rPr>
              <a:t>) + durvalumab as first-line treatment for unresectable locally advanced/metastatic TNBC: Updated Arm 7 results from phase </a:t>
            </a:r>
            <a:r>
              <a:rPr lang="en-US" sz="3100" b="1" dirty="0" err="1">
                <a:solidFill>
                  <a:srgbClr val="002060"/>
                </a:solidFill>
              </a:rPr>
              <a:t>Ib</a:t>
            </a:r>
            <a:r>
              <a:rPr lang="en-US" sz="3100" b="1" dirty="0">
                <a:solidFill>
                  <a:srgbClr val="002060"/>
                </a:solidFill>
              </a:rPr>
              <a:t>/II BEGONIA study </a:t>
            </a:r>
            <a:br>
              <a:rPr lang="en-US" sz="3600" b="1" dirty="0">
                <a:solidFill>
                  <a:srgbClr val="002060"/>
                </a:solidFill>
              </a:rPr>
            </a:br>
            <a:endParaRPr lang="en-US" dirty="0">
              <a:solidFill>
                <a:srgbClr val="002060"/>
              </a:solidFill>
            </a:endParaRPr>
          </a:p>
        </p:txBody>
      </p:sp>
      <p:sp>
        <p:nvSpPr>
          <p:cNvPr id="3" name="Content Placeholder 2">
            <a:extLst>
              <a:ext uri="{FF2B5EF4-FFF2-40B4-BE49-F238E27FC236}">
                <a16:creationId xmlns:a16="http://schemas.microsoft.com/office/drawing/2014/main" id="{1D65D0AF-A8C9-8D7B-4D2C-DBDBA5EA7765}"/>
              </a:ext>
            </a:extLst>
          </p:cNvPr>
          <p:cNvSpPr>
            <a:spLocks noGrp="1"/>
          </p:cNvSpPr>
          <p:nvPr>
            <p:ph idx="1"/>
          </p:nvPr>
        </p:nvSpPr>
        <p:spPr>
          <a:xfrm>
            <a:off x="222423" y="5535829"/>
            <a:ext cx="11491783" cy="790832"/>
          </a:xfrm>
        </p:spPr>
        <p:txBody>
          <a:bodyPr>
            <a:normAutofit/>
          </a:bodyPr>
          <a:lstStyle/>
          <a:p>
            <a:pPr marL="457200" lvl="1" indent="0">
              <a:buNone/>
            </a:pPr>
            <a:endParaRPr lang="en-US" sz="1400" dirty="0"/>
          </a:p>
          <a:p>
            <a:endParaRPr lang="en-US" dirty="0"/>
          </a:p>
          <a:p>
            <a:pPr marL="0" indent="0">
              <a:buNone/>
            </a:pPr>
            <a:endParaRPr lang="en-US" dirty="0"/>
          </a:p>
        </p:txBody>
      </p:sp>
      <p:sp>
        <p:nvSpPr>
          <p:cNvPr id="4" name="TextBox 3">
            <a:extLst>
              <a:ext uri="{FF2B5EF4-FFF2-40B4-BE49-F238E27FC236}">
                <a16:creationId xmlns:a16="http://schemas.microsoft.com/office/drawing/2014/main" id="{16DDE6BE-84A7-A7A9-0C4E-B74C9661FCC9}"/>
              </a:ext>
            </a:extLst>
          </p:cNvPr>
          <p:cNvSpPr txBox="1"/>
          <p:nvPr/>
        </p:nvSpPr>
        <p:spPr>
          <a:xfrm>
            <a:off x="43208" y="6618682"/>
            <a:ext cx="468736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Schmid P et al ESMO </a:t>
            </a:r>
            <a:r>
              <a:rPr kumimoji="0" lang="en-US" sz="1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2023, Abstract # 379MO </a:t>
            </a:r>
            <a:endParaRPr kumimoji="0" lang="en-US" sz="10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grpSp>
        <p:nvGrpSpPr>
          <p:cNvPr id="9" name="Group 8">
            <a:extLst>
              <a:ext uri="{FF2B5EF4-FFF2-40B4-BE49-F238E27FC236}">
                <a16:creationId xmlns:a16="http://schemas.microsoft.com/office/drawing/2014/main" id="{16DAFAE1-3D59-4EBB-CCBC-49A4166D4961}"/>
              </a:ext>
            </a:extLst>
          </p:cNvPr>
          <p:cNvGrpSpPr/>
          <p:nvPr/>
        </p:nvGrpSpPr>
        <p:grpSpPr>
          <a:xfrm>
            <a:off x="43208" y="1144360"/>
            <a:ext cx="4492216" cy="2445574"/>
            <a:chOff x="138189" y="1239137"/>
            <a:chExt cx="5703797" cy="2941466"/>
          </a:xfrm>
        </p:grpSpPr>
        <p:pic>
          <p:nvPicPr>
            <p:cNvPr id="6" name="Picture 5">
              <a:extLst>
                <a:ext uri="{FF2B5EF4-FFF2-40B4-BE49-F238E27FC236}">
                  <a16:creationId xmlns:a16="http://schemas.microsoft.com/office/drawing/2014/main" id="{CAF33583-296A-4923-CA2A-E77AA951E77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0891" t="15010" b="16378"/>
            <a:stretch/>
          </p:blipFill>
          <p:spPr>
            <a:xfrm>
              <a:off x="138189" y="1239137"/>
              <a:ext cx="5703797" cy="2941466"/>
            </a:xfrm>
            <a:prstGeom prst="rect">
              <a:avLst/>
            </a:prstGeom>
          </p:spPr>
        </p:pic>
        <p:sp>
          <p:nvSpPr>
            <p:cNvPr id="7" name="Oval 6">
              <a:extLst>
                <a:ext uri="{FF2B5EF4-FFF2-40B4-BE49-F238E27FC236}">
                  <a16:creationId xmlns:a16="http://schemas.microsoft.com/office/drawing/2014/main" id="{FE32A4A3-BAC9-E7BA-A2B6-43D698EBD814}"/>
                </a:ext>
              </a:extLst>
            </p:cNvPr>
            <p:cNvSpPr/>
            <p:nvPr/>
          </p:nvSpPr>
          <p:spPr>
            <a:xfrm>
              <a:off x="1298448" y="2598810"/>
              <a:ext cx="1563624" cy="640080"/>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8" name="Table 15">
            <a:extLst>
              <a:ext uri="{FF2B5EF4-FFF2-40B4-BE49-F238E27FC236}">
                <a16:creationId xmlns:a16="http://schemas.microsoft.com/office/drawing/2014/main" id="{FC2098A2-205F-6E51-0A06-51891E3EEF55}"/>
              </a:ext>
            </a:extLst>
          </p:cNvPr>
          <p:cNvGraphicFramePr>
            <a:graphicFrameLocks/>
          </p:cNvGraphicFramePr>
          <p:nvPr>
            <p:extLst>
              <p:ext uri="{D42A27DB-BD31-4B8C-83A1-F6EECF244321}">
                <p14:modId xmlns:p14="http://schemas.microsoft.com/office/powerpoint/2010/main" val="1428956079"/>
              </p:ext>
            </p:extLst>
          </p:nvPr>
        </p:nvGraphicFramePr>
        <p:xfrm>
          <a:off x="222423" y="3558844"/>
          <a:ext cx="3701342" cy="3059838"/>
        </p:xfrm>
        <a:graphic>
          <a:graphicData uri="http://schemas.openxmlformats.org/drawingml/2006/table">
            <a:tbl>
              <a:tblPr firstRow="1" bandRow="1"/>
              <a:tblGrid>
                <a:gridCol w="2820245">
                  <a:extLst>
                    <a:ext uri="{9D8B030D-6E8A-4147-A177-3AD203B41FA5}">
                      <a16:colId xmlns:a16="http://schemas.microsoft.com/office/drawing/2014/main" val="3705677693"/>
                    </a:ext>
                  </a:extLst>
                </a:gridCol>
                <a:gridCol w="881097">
                  <a:extLst>
                    <a:ext uri="{9D8B030D-6E8A-4147-A177-3AD203B41FA5}">
                      <a16:colId xmlns:a16="http://schemas.microsoft.com/office/drawing/2014/main" val="3328017179"/>
                    </a:ext>
                  </a:extLst>
                </a:gridCol>
              </a:tblGrid>
              <a:tr h="339982">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marL="58738" indent="0">
                        <a:spcBef>
                          <a:spcPts val="0"/>
                        </a:spcBef>
                        <a:spcAft>
                          <a:spcPts val="0"/>
                        </a:spcAft>
                      </a:pPr>
                      <a:r>
                        <a:rPr lang="en-US" sz="1000" dirty="0">
                          <a:latin typeface="Arial Narrow" panose="020B0606020202030204" pitchFamily="34" charset="0"/>
                        </a:rPr>
                        <a:t>Characteristic</a:t>
                      </a:r>
                    </a:p>
                  </a:txBody>
                  <a:tcPr marL="0" marR="0" marT="0" marB="0" anchor="ctr">
                    <a:lnL>
                      <a:noFill/>
                    </a:lnL>
                    <a:lnR>
                      <a:noFill/>
                    </a:lnR>
                    <a:lnT w="12700" cmpd="sng">
                      <a:solidFill>
                        <a:srgbClr val="32502D"/>
                      </a:solidFill>
                    </a:lnT>
                    <a:lnB w="12700" cmpd="sng">
                      <a:solidFill>
                        <a:srgbClr val="32502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Dato-DXd + D</a:t>
                      </a:r>
                    </a:p>
                    <a:p>
                      <a:pPr algn="ctr">
                        <a:spcBef>
                          <a:spcPts val="0"/>
                        </a:spcBef>
                        <a:spcAft>
                          <a:spcPts val="0"/>
                        </a:spcAft>
                      </a:pPr>
                      <a:r>
                        <a:rPr lang="en-US" sz="1000" dirty="0">
                          <a:latin typeface="Arial Narrow" panose="020B0606020202030204" pitchFamily="34" charset="0"/>
                        </a:rPr>
                        <a:t>N=62</a:t>
                      </a:r>
                    </a:p>
                  </a:txBody>
                  <a:tcPr marL="0" marR="0" marT="0" marB="0" anchor="ctr">
                    <a:lnL>
                      <a:noFill/>
                    </a:lnL>
                    <a:lnR>
                      <a:noFill/>
                    </a:lnR>
                    <a:lnT w="12700" cmpd="sng">
                      <a:solidFill>
                        <a:srgbClr val="32502D"/>
                      </a:solidFill>
                    </a:lnT>
                    <a:lnB w="12700" cmpd="sng">
                      <a:solidFill>
                        <a:srgbClr val="32502D"/>
                      </a:solidFill>
                    </a:lnB>
                    <a:lnTlToBr w="12700" cmpd="sng">
                      <a:noFill/>
                      <a:prstDash val="solid"/>
                    </a:lnTlToBr>
                    <a:lnBlToTr w="12700" cmpd="sng">
                      <a:noFill/>
                      <a:prstDash val="solid"/>
                    </a:lnBlToTr>
                    <a:noFill/>
                  </a:tcPr>
                </a:tc>
                <a:extLst>
                  <a:ext uri="{0D108BD9-81ED-4DB2-BD59-A6C34878D82A}">
                    <a16:rowId xmlns:a16="http://schemas.microsoft.com/office/drawing/2014/main" val="369294815"/>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8738" indent="0">
                        <a:spcBef>
                          <a:spcPts val="0"/>
                        </a:spcBef>
                        <a:spcAft>
                          <a:spcPts val="0"/>
                        </a:spcAft>
                      </a:pPr>
                      <a:r>
                        <a:rPr lang="en-US" sz="1000" b="1" dirty="0">
                          <a:latin typeface="Arial Narrow" panose="020B0606020202030204" pitchFamily="34" charset="0"/>
                        </a:rPr>
                        <a:t>Age, </a:t>
                      </a:r>
                      <a:r>
                        <a:rPr lang="en-US" sz="1000" b="0" dirty="0">
                          <a:latin typeface="Arial Narrow" panose="020B0606020202030204" pitchFamily="34" charset="0"/>
                        </a:rPr>
                        <a:t>median (range), years</a:t>
                      </a:r>
                    </a:p>
                  </a:txBody>
                  <a:tcPr marL="0" marR="0" marT="0" marB="0" anchor="ctr">
                    <a:lnL>
                      <a:noFill/>
                    </a:lnL>
                    <a:lnR>
                      <a:noFill/>
                    </a:lnR>
                    <a:lnT w="12700" cmpd="sng">
                      <a:solidFill>
                        <a:srgbClr val="32502D"/>
                      </a:solidFill>
                    </a:lnT>
                    <a:lnB>
                      <a:noFill/>
                    </a:lnB>
                    <a:lnTlToBr w="12700" cmpd="sng">
                      <a:noFill/>
                      <a:prstDash val="solid"/>
                    </a:lnTlToBr>
                    <a:lnBlToTr w="12700" cmpd="sng">
                      <a:noFill/>
                      <a:prstDash val="solid"/>
                    </a:lnBlToTr>
                    <a:solidFill>
                      <a:srgbClr val="32502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53 (31–74)</a:t>
                      </a:r>
                    </a:p>
                  </a:txBody>
                  <a:tcPr marL="0" marR="0" marT="0" marB="0" anchor="ctr">
                    <a:lnL>
                      <a:noFill/>
                    </a:lnL>
                    <a:lnR>
                      <a:noFill/>
                    </a:lnR>
                    <a:lnT w="12700" cmpd="sng">
                      <a:solidFill>
                        <a:srgbClr val="32502D"/>
                      </a:solidFill>
                    </a:lnT>
                    <a:lnB>
                      <a:noFill/>
                    </a:lnB>
                    <a:lnTlToBr w="12700" cmpd="sng">
                      <a:noFill/>
                      <a:prstDash val="solid"/>
                    </a:lnTlToBr>
                    <a:lnBlToTr w="12700" cmpd="sng">
                      <a:noFill/>
                      <a:prstDash val="solid"/>
                    </a:lnBlToTr>
                    <a:solidFill>
                      <a:srgbClr val="32502D">
                        <a:alpha val="20000"/>
                      </a:srgbClr>
                    </a:solidFill>
                  </a:tcPr>
                </a:tc>
                <a:extLst>
                  <a:ext uri="{0D108BD9-81ED-4DB2-BD59-A6C34878D82A}">
                    <a16:rowId xmlns:a16="http://schemas.microsoft.com/office/drawing/2014/main" val="3115375841"/>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8738" indent="0">
                        <a:spcBef>
                          <a:spcPts val="0"/>
                        </a:spcBef>
                        <a:spcAft>
                          <a:spcPts val="0"/>
                        </a:spcAft>
                      </a:pPr>
                      <a:r>
                        <a:rPr lang="en-US" sz="1000" b="1" dirty="0">
                          <a:latin typeface="Arial Narrow" panose="020B0606020202030204" pitchFamily="34" charset="0"/>
                        </a:rPr>
                        <a:t>No prior treatment</a:t>
                      </a:r>
                      <a:r>
                        <a:rPr lang="en-US" sz="1000" b="0" dirty="0">
                          <a:latin typeface="Arial Narrow" panose="020B0606020202030204" pitchFamily="34" charset="0"/>
                        </a:rPr>
                        <a:t>, n (%)</a:t>
                      </a:r>
                      <a:endParaRPr lang="en-US" sz="1000" b="1" dirty="0">
                        <a:latin typeface="Arial Narrow" panose="020B0606020202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26 (42)</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206339082"/>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8738" indent="0">
                        <a:spcBef>
                          <a:spcPts val="0"/>
                        </a:spcBef>
                        <a:spcAft>
                          <a:spcPts val="0"/>
                        </a:spcAft>
                      </a:pPr>
                      <a:r>
                        <a:rPr lang="en-US" sz="1000" b="1" dirty="0">
                          <a:latin typeface="Arial Narrow" panose="020B0606020202030204" pitchFamily="34" charset="0"/>
                        </a:rPr>
                        <a:t>Prior treatments for early-stage disease</a:t>
                      </a:r>
                      <a:r>
                        <a:rPr lang="en-US" sz="1000" b="0" dirty="0">
                          <a:latin typeface="Arial Narrow" panose="020B0606020202030204" pitchFamily="34" charset="0"/>
                        </a:rPr>
                        <a:t>, n (%)</a:t>
                      </a: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endParaRPr lang="en-US" sz="1000" dirty="0">
                        <a:latin typeface="Arial Narrow" panose="020B0606020202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extLst>
                  <a:ext uri="{0D108BD9-81ED-4DB2-BD59-A6C34878D82A}">
                    <a16:rowId xmlns:a16="http://schemas.microsoft.com/office/drawing/2014/main" val="1316624684"/>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indent="0">
                        <a:spcBef>
                          <a:spcPts val="0"/>
                        </a:spcBef>
                        <a:spcAft>
                          <a:spcPts val="0"/>
                        </a:spcAft>
                      </a:pPr>
                      <a:r>
                        <a:rPr lang="en-US" sz="1000" dirty="0">
                          <a:latin typeface="Arial Narrow" panose="020B0606020202030204" pitchFamily="34" charset="0"/>
                        </a:rPr>
                        <a:t>Radiotherapy</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30 (48)</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51653539"/>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indent="0">
                        <a:spcBef>
                          <a:spcPts val="0"/>
                        </a:spcBef>
                        <a:spcAft>
                          <a:spcPts val="0"/>
                        </a:spcAft>
                      </a:pPr>
                      <a:r>
                        <a:rPr lang="en-US" sz="1000" b="0" dirty="0">
                          <a:latin typeface="Arial Narrow" panose="020B0606020202030204" pitchFamily="34" charset="0"/>
                        </a:rPr>
                        <a:t>Cytotoxic chemotherapy</a:t>
                      </a: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b="1" dirty="0">
                          <a:solidFill>
                            <a:srgbClr val="C00000"/>
                          </a:solidFill>
                          <a:latin typeface="Arial Narrow" panose="020B0606020202030204" pitchFamily="34" charset="0"/>
                        </a:rPr>
                        <a:t>33 (53)</a:t>
                      </a: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extLst>
                  <a:ext uri="{0D108BD9-81ED-4DB2-BD59-A6C34878D82A}">
                    <a16:rowId xmlns:a16="http://schemas.microsoft.com/office/drawing/2014/main" val="2907299071"/>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87338" indent="0">
                        <a:spcBef>
                          <a:spcPts val="0"/>
                        </a:spcBef>
                        <a:spcAft>
                          <a:spcPts val="0"/>
                        </a:spcAft>
                      </a:pPr>
                      <a:r>
                        <a:rPr lang="en-US" sz="1000" dirty="0">
                          <a:latin typeface="Arial Narrow" panose="020B0606020202030204" pitchFamily="34" charset="0"/>
                        </a:rPr>
                        <a:t>Taxane</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26 (42)</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050315767"/>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87338" indent="0">
                        <a:spcBef>
                          <a:spcPts val="0"/>
                        </a:spcBef>
                        <a:spcAft>
                          <a:spcPts val="0"/>
                        </a:spcAft>
                      </a:pPr>
                      <a:r>
                        <a:rPr lang="en-US" sz="1000" dirty="0">
                          <a:latin typeface="Arial Narrow" panose="020B0606020202030204" pitchFamily="34" charset="0"/>
                        </a:rPr>
                        <a:t>Anthracycline</a:t>
                      </a: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29 (47)</a:t>
                      </a: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extLst>
                  <a:ext uri="{0D108BD9-81ED-4DB2-BD59-A6C34878D82A}">
                    <a16:rowId xmlns:a16="http://schemas.microsoft.com/office/drawing/2014/main" val="292862317"/>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87338" indent="0">
                        <a:spcBef>
                          <a:spcPts val="0"/>
                        </a:spcBef>
                        <a:spcAft>
                          <a:spcPts val="0"/>
                        </a:spcAft>
                      </a:pPr>
                      <a:r>
                        <a:rPr lang="en-US" sz="1000" dirty="0">
                          <a:latin typeface="Arial Narrow" panose="020B0606020202030204" pitchFamily="34" charset="0"/>
                        </a:rPr>
                        <a:t>Platinum compound</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  9 (15)</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660104462"/>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indent="0">
                        <a:spcBef>
                          <a:spcPts val="0"/>
                        </a:spcBef>
                        <a:spcAft>
                          <a:spcPts val="0"/>
                        </a:spcAft>
                      </a:pPr>
                      <a:r>
                        <a:rPr lang="en-US" sz="1000" b="0" dirty="0">
                          <a:latin typeface="Arial Narrow" panose="020B0606020202030204" pitchFamily="34" charset="0"/>
                        </a:rPr>
                        <a:t>Hormonal therapy</a:t>
                      </a: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10 (16)</a:t>
                      </a: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extLst>
                  <a:ext uri="{0D108BD9-81ED-4DB2-BD59-A6C34878D82A}">
                    <a16:rowId xmlns:a16="http://schemas.microsoft.com/office/drawing/2014/main" val="1433633978"/>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indent="0">
                        <a:spcBef>
                          <a:spcPts val="0"/>
                        </a:spcBef>
                        <a:spcAft>
                          <a:spcPts val="0"/>
                        </a:spcAft>
                      </a:pPr>
                      <a:r>
                        <a:rPr lang="en-US" sz="1000" b="0" dirty="0">
                          <a:latin typeface="Arial Narrow" panose="020B0606020202030204" pitchFamily="34" charset="0"/>
                        </a:rPr>
                        <a:t>Targeted therapy</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1 (2)</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244343332"/>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8738" indent="0">
                        <a:spcBef>
                          <a:spcPts val="0"/>
                        </a:spcBef>
                        <a:spcAft>
                          <a:spcPts val="0"/>
                        </a:spcAft>
                      </a:pPr>
                      <a:r>
                        <a:rPr lang="en-US" sz="1000" b="1" dirty="0">
                          <a:latin typeface="Arial Narrow" panose="020B0606020202030204" pitchFamily="34" charset="0"/>
                        </a:rPr>
                        <a:t>Visceral </a:t>
                      </a:r>
                      <a:r>
                        <a:rPr lang="en-US" sz="1000" b="1" dirty="0" err="1">
                          <a:latin typeface="Arial Narrow" panose="020B0606020202030204" pitchFamily="34" charset="0"/>
                        </a:rPr>
                        <a:t>metastases</a:t>
                      </a:r>
                      <a:r>
                        <a:rPr lang="en-US" sz="1000" b="0" dirty="0" err="1">
                          <a:latin typeface="Arial Narrow" panose="020B0606020202030204" pitchFamily="34" charset="0"/>
                        </a:rPr>
                        <a:t>,</a:t>
                      </a:r>
                      <a:r>
                        <a:rPr lang="en-US" sz="1000" b="0" baseline="30000" dirty="0" err="1">
                          <a:latin typeface="Arial Narrow" panose="020B0606020202030204" pitchFamily="34" charset="0"/>
                        </a:rPr>
                        <a:t>c</a:t>
                      </a:r>
                      <a:r>
                        <a:rPr lang="en-US" sz="1000" b="0" dirty="0">
                          <a:latin typeface="Arial Narrow" panose="020B0606020202030204" pitchFamily="34" charset="0"/>
                        </a:rPr>
                        <a:t> n (%)</a:t>
                      </a:r>
                      <a:endParaRPr lang="en-US" sz="1000" b="1" dirty="0">
                        <a:latin typeface="Arial Narrow" panose="020B0606020202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37 (60)</a:t>
                      </a: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extLst>
                  <a:ext uri="{0D108BD9-81ED-4DB2-BD59-A6C34878D82A}">
                    <a16:rowId xmlns:a16="http://schemas.microsoft.com/office/drawing/2014/main" val="3034642576"/>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8738" indent="0">
                        <a:spcBef>
                          <a:spcPts val="0"/>
                        </a:spcBef>
                        <a:spcAft>
                          <a:spcPts val="0"/>
                        </a:spcAft>
                      </a:pPr>
                      <a:r>
                        <a:rPr lang="en-US" sz="1000" b="1" dirty="0">
                          <a:latin typeface="Arial Narrow" panose="020B0606020202030204" pitchFamily="34" charset="0"/>
                        </a:rPr>
                        <a:t>Lymph node metastases</a:t>
                      </a:r>
                      <a:r>
                        <a:rPr lang="en-US" sz="1000" b="0" dirty="0">
                          <a:latin typeface="Arial Narrow" panose="020B0606020202030204" pitchFamily="34" charset="0"/>
                        </a:rPr>
                        <a:t>, n (%)</a:t>
                      </a:r>
                      <a:endParaRPr lang="en-US" sz="1000" b="1" dirty="0">
                        <a:latin typeface="Arial Narrow" panose="020B0606020202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42 (68)</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20097345"/>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8738" indent="0">
                        <a:spcBef>
                          <a:spcPts val="0"/>
                        </a:spcBef>
                        <a:spcAft>
                          <a:spcPts val="0"/>
                        </a:spcAft>
                      </a:pPr>
                      <a:r>
                        <a:rPr lang="en-US" sz="1000" b="1" dirty="0">
                          <a:latin typeface="Arial Narrow" panose="020B0606020202030204" pitchFamily="34" charset="0"/>
                        </a:rPr>
                        <a:t>PD-L1 </a:t>
                      </a:r>
                      <a:r>
                        <a:rPr lang="en-US" sz="1000" b="1" dirty="0" err="1">
                          <a:latin typeface="Arial Narrow" panose="020B0606020202030204" pitchFamily="34" charset="0"/>
                        </a:rPr>
                        <a:t>expression</a:t>
                      </a:r>
                      <a:r>
                        <a:rPr lang="en-US" sz="1000" b="0" dirty="0" err="1">
                          <a:latin typeface="Arial Narrow" panose="020B0606020202030204" pitchFamily="34" charset="0"/>
                        </a:rPr>
                        <a:t>,</a:t>
                      </a:r>
                      <a:r>
                        <a:rPr lang="en-US" sz="1000" b="0" baseline="30000" dirty="0" err="1">
                          <a:latin typeface="Arial Narrow" panose="020B0606020202030204" pitchFamily="34" charset="0"/>
                        </a:rPr>
                        <a:t>d</a:t>
                      </a:r>
                      <a:r>
                        <a:rPr lang="en-US" sz="1000" b="1" dirty="0">
                          <a:latin typeface="Arial Narrow" panose="020B0606020202030204" pitchFamily="34" charset="0"/>
                        </a:rPr>
                        <a:t> </a:t>
                      </a:r>
                      <a:r>
                        <a:rPr lang="en-US" sz="1000" b="0" dirty="0">
                          <a:latin typeface="Arial Narrow" panose="020B0606020202030204" pitchFamily="34" charset="0"/>
                        </a:rPr>
                        <a:t>n (%)</a:t>
                      </a: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endParaRPr lang="en-US" sz="1000" dirty="0">
                        <a:latin typeface="Arial Narrow" panose="020B0606020202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extLst>
                  <a:ext uri="{0D108BD9-81ED-4DB2-BD59-A6C34878D82A}">
                    <a16:rowId xmlns:a16="http://schemas.microsoft.com/office/drawing/2014/main" val="2756834530"/>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indent="0" algn="l" defTabSz="457200" rtl="0" eaLnBrk="1" latinLnBrk="0" hangingPunct="1">
                        <a:spcBef>
                          <a:spcPts val="0"/>
                        </a:spcBef>
                        <a:spcAft>
                          <a:spcPts val="0"/>
                        </a:spcAft>
                      </a:pPr>
                      <a:r>
                        <a:rPr lang="en-US" sz="1000" kern="1200" dirty="0">
                          <a:solidFill>
                            <a:schemeClr val="tx1"/>
                          </a:solidFill>
                          <a:latin typeface="Arial Narrow" panose="020B0606020202030204" pitchFamily="34" charset="0"/>
                        </a:rPr>
                        <a:t>High (TAP ≥10%)</a:t>
                      </a:r>
                      <a:endParaRPr lang="en-US" sz="1000" kern="1200" dirty="0">
                        <a:solidFill>
                          <a:schemeClr val="tx1"/>
                        </a:solidFill>
                        <a:latin typeface="Arial Narrow" panose="020B0606020202030204" pitchFamily="34" charset="0"/>
                        <a:ea typeface="+mn-ea"/>
                        <a:cs typeface="+mn-cs"/>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b="1" dirty="0">
                          <a:solidFill>
                            <a:srgbClr val="C00000"/>
                          </a:solidFill>
                          <a:latin typeface="Arial Narrow" panose="020B0606020202030204" pitchFamily="34" charset="0"/>
                        </a:rPr>
                        <a:t>  7 (11)</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02950151"/>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marR="0" lvl="0" indent="0" algn="l"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Arial Narrow" panose="020B0606020202030204" pitchFamily="34" charset="0"/>
                        </a:rPr>
                        <a:t>Low (TAP &lt;10%)</a:t>
                      </a:r>
                      <a:endParaRPr lang="en-US" sz="1000" kern="1200" dirty="0">
                        <a:solidFill>
                          <a:schemeClr val="tx1"/>
                        </a:solidFill>
                        <a:latin typeface="Arial Narrow" panose="020B0606020202030204" pitchFamily="34" charset="0"/>
                        <a:ea typeface="+mn-ea"/>
                        <a:cs typeface="+mn-cs"/>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Arial Narrow" panose="020B0606020202030204" pitchFamily="34" charset="0"/>
                        </a:rPr>
                        <a:t>54 (87)</a:t>
                      </a:r>
                    </a:p>
                  </a:txBody>
                  <a:tcPr marL="0" marR="0" marT="0" marB="0" anchor="ctr">
                    <a:lnL>
                      <a:noFill/>
                    </a:lnL>
                    <a:lnR>
                      <a:noFill/>
                    </a:lnR>
                    <a:lnT>
                      <a:noFill/>
                    </a:lnT>
                    <a:lnB>
                      <a:noFill/>
                    </a:lnB>
                    <a:lnTlToBr w="12700" cmpd="sng">
                      <a:noFill/>
                      <a:prstDash val="solid"/>
                    </a:lnTlToBr>
                    <a:lnBlToTr w="12700" cmpd="sng">
                      <a:noFill/>
                      <a:prstDash val="solid"/>
                    </a:lnBlToTr>
                    <a:solidFill>
                      <a:srgbClr val="32502D">
                        <a:alpha val="20000"/>
                      </a:srgbClr>
                    </a:solidFill>
                  </a:tcPr>
                </a:tc>
                <a:extLst>
                  <a:ext uri="{0D108BD9-81ED-4DB2-BD59-A6C34878D82A}">
                    <a16:rowId xmlns:a16="http://schemas.microsoft.com/office/drawing/2014/main" val="92144938"/>
                  </a:ext>
                </a:extLst>
              </a:tr>
              <a:tr h="169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indent="0" algn="l" defTabSz="457200" rtl="0" eaLnBrk="1" latinLnBrk="0" hangingPunct="1">
                        <a:spcBef>
                          <a:spcPts val="0"/>
                        </a:spcBef>
                        <a:spcAft>
                          <a:spcPts val="0"/>
                        </a:spcAft>
                      </a:pPr>
                      <a:r>
                        <a:rPr lang="en-US" sz="1000" kern="1200" dirty="0">
                          <a:solidFill>
                            <a:schemeClr val="tx1"/>
                          </a:solidFill>
                          <a:latin typeface="Arial Narrow" panose="020B0606020202030204" pitchFamily="34" charset="0"/>
                        </a:rPr>
                        <a:t>Unknown/Missing</a:t>
                      </a:r>
                      <a:endParaRPr lang="en-US" sz="1000" kern="1200" dirty="0">
                        <a:solidFill>
                          <a:schemeClr val="tx1"/>
                        </a:solidFill>
                        <a:latin typeface="Arial Narrow" panose="020B0606020202030204" pitchFamily="34" charset="0"/>
                        <a:ea typeface="+mn-ea"/>
                        <a:cs typeface="+mn-cs"/>
                      </a:endParaRPr>
                    </a:p>
                  </a:txBody>
                  <a:tcPr marL="0" marR="0" marT="0" marB="0" anchor="ctr">
                    <a:lnL>
                      <a:noFill/>
                    </a:lnL>
                    <a:lnR>
                      <a:noFill/>
                    </a:lnR>
                    <a:lnT>
                      <a:noFill/>
                    </a:lnT>
                    <a:lnB w="12700" cmpd="sng">
                      <a:solidFill>
                        <a:srgbClr val="32502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1 (2)</a:t>
                      </a:r>
                    </a:p>
                  </a:txBody>
                  <a:tcPr marL="0" marR="0" marT="0" marB="0" anchor="ctr">
                    <a:lnL>
                      <a:noFill/>
                    </a:lnL>
                    <a:lnR>
                      <a:noFill/>
                    </a:lnR>
                    <a:lnT>
                      <a:noFill/>
                    </a:lnT>
                    <a:lnB w="12700" cmpd="sng">
                      <a:solidFill>
                        <a:srgbClr val="32502D"/>
                      </a:solidFill>
                    </a:lnB>
                    <a:lnTlToBr w="12700" cmpd="sng">
                      <a:noFill/>
                      <a:prstDash val="solid"/>
                    </a:lnTlToBr>
                    <a:lnBlToTr w="12700" cmpd="sng">
                      <a:noFill/>
                      <a:prstDash val="solid"/>
                    </a:lnBlToTr>
                    <a:noFill/>
                  </a:tcPr>
                </a:tc>
                <a:extLst>
                  <a:ext uri="{0D108BD9-81ED-4DB2-BD59-A6C34878D82A}">
                    <a16:rowId xmlns:a16="http://schemas.microsoft.com/office/drawing/2014/main" val="3768118121"/>
                  </a:ext>
                </a:extLst>
              </a:tr>
            </a:tbl>
          </a:graphicData>
        </a:graphic>
      </p:graphicFrame>
      <p:pic>
        <p:nvPicPr>
          <p:cNvPr id="10" name="Picture 9">
            <a:extLst>
              <a:ext uri="{FF2B5EF4-FFF2-40B4-BE49-F238E27FC236}">
                <a16:creationId xmlns:a16="http://schemas.microsoft.com/office/drawing/2014/main" id="{B17D9936-C6F0-E013-813C-062EB861E44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486927" y="1065276"/>
            <a:ext cx="7653629" cy="4795697"/>
          </a:xfrm>
          <a:prstGeom prst="rect">
            <a:avLst/>
          </a:prstGeom>
        </p:spPr>
      </p:pic>
      <p:sp>
        <p:nvSpPr>
          <p:cNvPr id="5" name="TextBox 4">
            <a:extLst>
              <a:ext uri="{FF2B5EF4-FFF2-40B4-BE49-F238E27FC236}">
                <a16:creationId xmlns:a16="http://schemas.microsoft.com/office/drawing/2014/main" id="{9C5E8453-EF0B-B50F-91E1-0F11125D2AA2}"/>
              </a:ext>
            </a:extLst>
          </p:cNvPr>
          <p:cNvSpPr txBox="1"/>
          <p:nvPr/>
        </p:nvSpPr>
        <p:spPr>
          <a:xfrm>
            <a:off x="2305251" y="3189479"/>
            <a:ext cx="1015465" cy="219143"/>
          </a:xfrm>
          <a:prstGeom prst="rect">
            <a:avLst/>
          </a:prstGeom>
          <a:solidFill>
            <a:srgbClr val="F1F1F1"/>
          </a:solidFill>
        </p:spPr>
        <p:txBody>
          <a:bodyPr wrap="none" lIns="0" tIns="0" rIns="0" bIns="0" rtlCol="0" anchor="ctr">
            <a:noAutofit/>
          </a:bodyPr>
          <a:lstStyle/>
          <a:p>
            <a:r>
              <a:rPr lang="en-US" sz="500" u="sng" dirty="0">
                <a:latin typeface="Arial" panose="020B0604020202020204" pitchFamily="34" charset="0"/>
                <a:cs typeface="Arial" panose="020B0604020202020204" pitchFamily="34" charset="0"/>
              </a:rPr>
              <a:t>1° endpoints:</a:t>
            </a:r>
            <a:r>
              <a:rPr lang="en-US" sz="500" dirty="0">
                <a:latin typeface="Arial" panose="020B0604020202020204" pitchFamily="34" charset="0"/>
                <a:cs typeface="Arial" panose="020B0604020202020204" pitchFamily="34" charset="0"/>
              </a:rPr>
              <a:t> Safety and tolerability</a:t>
            </a:r>
            <a:br>
              <a:rPr lang="en-US" sz="500" dirty="0">
                <a:latin typeface="Arial" panose="020B0604020202020204" pitchFamily="34" charset="0"/>
                <a:cs typeface="Arial" panose="020B0604020202020204" pitchFamily="34" charset="0"/>
              </a:rPr>
            </a:br>
            <a:r>
              <a:rPr lang="en-US" sz="500" u="sng" dirty="0">
                <a:latin typeface="Arial" panose="020B0604020202020204" pitchFamily="34" charset="0"/>
                <a:cs typeface="Arial" panose="020B0604020202020204" pitchFamily="34" charset="0"/>
              </a:rPr>
              <a:t>2° endpoints:</a:t>
            </a:r>
            <a:r>
              <a:rPr lang="en-US" sz="500" dirty="0">
                <a:latin typeface="Arial" panose="020B0604020202020204" pitchFamily="34" charset="0"/>
                <a:cs typeface="Arial" panose="020B0604020202020204" pitchFamily="34" charset="0"/>
              </a:rPr>
              <a:t> ORR, PFS, </a:t>
            </a:r>
            <a:r>
              <a:rPr lang="en-US" sz="500" dirty="0" err="1">
                <a:latin typeface="Arial" panose="020B0604020202020204" pitchFamily="34" charset="0"/>
                <a:cs typeface="Arial" panose="020B0604020202020204" pitchFamily="34" charset="0"/>
              </a:rPr>
              <a:t>DoR</a:t>
            </a:r>
            <a:r>
              <a:rPr lang="en-US" sz="500" dirty="0">
                <a:latin typeface="Arial" panose="020B0604020202020204" pitchFamily="34" charset="0"/>
                <a:cs typeface="Arial" panose="020B0604020202020204" pitchFamily="34" charset="0"/>
              </a:rPr>
              <a:t>, OS</a:t>
            </a:r>
          </a:p>
        </p:txBody>
      </p:sp>
    </p:spTree>
    <p:extLst>
      <p:ext uri="{BB962C8B-B14F-4D97-AF65-F5344CB8AC3E}">
        <p14:creationId xmlns:p14="http://schemas.microsoft.com/office/powerpoint/2010/main" val="364921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CB21-A1FB-C52A-7F3A-F73627A9EB58}"/>
              </a:ext>
            </a:extLst>
          </p:cNvPr>
          <p:cNvSpPr>
            <a:spLocks noGrp="1"/>
          </p:cNvSpPr>
          <p:nvPr>
            <p:ph type="title"/>
          </p:nvPr>
        </p:nvSpPr>
        <p:spPr>
          <a:xfrm>
            <a:off x="298704" y="45085"/>
            <a:ext cx="10515600" cy="732155"/>
          </a:xfrm>
        </p:spPr>
        <p:txBody>
          <a:bodyPr>
            <a:normAutofit fontScale="90000"/>
          </a:bodyPr>
          <a:lstStyle/>
          <a:p>
            <a:br>
              <a:rPr lang="en-US" sz="4400" b="1" dirty="0">
                <a:solidFill>
                  <a:srgbClr val="002060"/>
                </a:solidFill>
              </a:rPr>
            </a:br>
            <a:r>
              <a:rPr lang="en-US" sz="4400" b="1" dirty="0">
                <a:solidFill>
                  <a:srgbClr val="002060"/>
                </a:solidFill>
              </a:rPr>
              <a:t>BEGONIA: Durvalumab plus Dato-</a:t>
            </a:r>
            <a:r>
              <a:rPr lang="en-US" sz="4400" b="1" dirty="0" err="1">
                <a:solidFill>
                  <a:srgbClr val="002060"/>
                </a:solidFill>
              </a:rPr>
              <a:t>DXd</a:t>
            </a:r>
            <a:r>
              <a:rPr lang="en-US" sz="4400" b="1" dirty="0">
                <a:solidFill>
                  <a:srgbClr val="002060"/>
                </a:solidFill>
              </a:rPr>
              <a:t> </a:t>
            </a:r>
            <a:br>
              <a:rPr lang="en-US" sz="4400" b="1" dirty="0">
                <a:solidFill>
                  <a:srgbClr val="002060"/>
                </a:solidFill>
              </a:rPr>
            </a:br>
            <a:endParaRPr lang="en-US" dirty="0"/>
          </a:p>
        </p:txBody>
      </p:sp>
      <p:pic>
        <p:nvPicPr>
          <p:cNvPr id="6" name="Picture 5">
            <a:extLst>
              <a:ext uri="{FF2B5EF4-FFF2-40B4-BE49-F238E27FC236}">
                <a16:creationId xmlns:a16="http://schemas.microsoft.com/office/drawing/2014/main" id="{7648DC28-CA23-0414-B022-37E156A9519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707" t="14715" r="4366" b="7183"/>
          <a:stretch/>
        </p:blipFill>
        <p:spPr>
          <a:xfrm>
            <a:off x="15240" y="806951"/>
            <a:ext cx="6731436" cy="3672582"/>
          </a:xfrm>
          <a:prstGeom prst="rect">
            <a:avLst/>
          </a:prstGeom>
        </p:spPr>
      </p:pic>
      <p:graphicFrame>
        <p:nvGraphicFramePr>
          <p:cNvPr id="8" name="Table 15">
            <a:extLst>
              <a:ext uri="{FF2B5EF4-FFF2-40B4-BE49-F238E27FC236}">
                <a16:creationId xmlns:a16="http://schemas.microsoft.com/office/drawing/2014/main" id="{55E6EB44-5B06-5B68-B420-8CEEB6C97CD4}"/>
              </a:ext>
            </a:extLst>
          </p:cNvPr>
          <p:cNvGraphicFramePr>
            <a:graphicFrameLocks/>
          </p:cNvGraphicFramePr>
          <p:nvPr>
            <p:extLst>
              <p:ext uri="{D42A27DB-BD31-4B8C-83A1-F6EECF244321}">
                <p14:modId xmlns:p14="http://schemas.microsoft.com/office/powerpoint/2010/main" val="587064850"/>
              </p:ext>
            </p:extLst>
          </p:nvPr>
        </p:nvGraphicFramePr>
        <p:xfrm>
          <a:off x="6821424" y="1207708"/>
          <a:ext cx="4453128" cy="2688605"/>
        </p:xfrm>
        <a:graphic>
          <a:graphicData uri="http://schemas.openxmlformats.org/drawingml/2006/table">
            <a:tbl>
              <a:tblPr firstRow="1" bandRow="1"/>
              <a:tblGrid>
                <a:gridCol w="3203287">
                  <a:extLst>
                    <a:ext uri="{9D8B030D-6E8A-4147-A177-3AD203B41FA5}">
                      <a16:colId xmlns:a16="http://schemas.microsoft.com/office/drawing/2014/main" val="3705677693"/>
                    </a:ext>
                  </a:extLst>
                </a:gridCol>
                <a:gridCol w="1249841">
                  <a:extLst>
                    <a:ext uri="{9D8B030D-6E8A-4147-A177-3AD203B41FA5}">
                      <a16:colId xmlns:a16="http://schemas.microsoft.com/office/drawing/2014/main" val="3328017179"/>
                    </a:ext>
                  </a:extLst>
                </a:gridCol>
              </a:tblGrid>
              <a:tr h="384305">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marL="58738" indent="0">
                        <a:spcBef>
                          <a:spcPts val="0"/>
                        </a:spcBef>
                        <a:spcAft>
                          <a:spcPts val="0"/>
                        </a:spcAft>
                      </a:pPr>
                      <a:r>
                        <a:rPr lang="en-US" sz="1000" dirty="0">
                          <a:latin typeface="Arial Narrow" panose="020B0606020202030204" pitchFamily="34" charset="0"/>
                        </a:rPr>
                        <a:t>Patients, n (%)</a:t>
                      </a:r>
                    </a:p>
                  </a:txBody>
                  <a:tcPr marL="0" marR="0" marT="18288" marB="18288" anchor="ctr">
                    <a:lnL>
                      <a:noFill/>
                    </a:lnL>
                    <a:lnR>
                      <a:noFill/>
                    </a:lnR>
                    <a:lnT w="12700" cmpd="sng">
                      <a:solidFill>
                        <a:srgbClr val="32502D"/>
                      </a:solidFill>
                    </a:lnT>
                    <a:lnB w="12700" cmpd="sng">
                      <a:solidFill>
                        <a:srgbClr val="32502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Dato-DXd + D</a:t>
                      </a:r>
                    </a:p>
                    <a:p>
                      <a:pPr algn="ctr">
                        <a:spcBef>
                          <a:spcPts val="0"/>
                        </a:spcBef>
                        <a:spcAft>
                          <a:spcPts val="0"/>
                        </a:spcAft>
                      </a:pPr>
                      <a:r>
                        <a:rPr lang="en-US" sz="1000" dirty="0">
                          <a:latin typeface="Arial Narrow" panose="020B0606020202030204" pitchFamily="34" charset="0"/>
                        </a:rPr>
                        <a:t>N=62</a:t>
                      </a:r>
                    </a:p>
                  </a:txBody>
                  <a:tcPr marL="0" marR="0" marT="18288" marB="18288" anchor="ctr">
                    <a:lnL>
                      <a:noFill/>
                    </a:lnL>
                    <a:lnR>
                      <a:noFill/>
                    </a:lnR>
                    <a:lnT w="12700" cmpd="sng">
                      <a:solidFill>
                        <a:srgbClr val="32502D"/>
                      </a:solidFill>
                    </a:lnT>
                    <a:lnB w="12700" cmpd="sng">
                      <a:solidFill>
                        <a:srgbClr val="32502D"/>
                      </a:solidFill>
                    </a:lnB>
                    <a:lnTlToBr w="12700" cmpd="sng">
                      <a:noFill/>
                      <a:prstDash val="solid"/>
                    </a:lnTlToBr>
                    <a:lnBlToTr w="12700" cmpd="sng">
                      <a:noFill/>
                      <a:prstDash val="solid"/>
                    </a:lnBlToTr>
                    <a:noFill/>
                  </a:tcPr>
                </a:tc>
                <a:extLst>
                  <a:ext uri="{0D108BD9-81ED-4DB2-BD59-A6C34878D82A}">
                    <a16:rowId xmlns:a16="http://schemas.microsoft.com/office/drawing/2014/main" val="369294815"/>
                  </a:ext>
                </a:extLst>
              </a:tr>
              <a:tr h="192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8738" indent="0">
                        <a:spcBef>
                          <a:spcPts val="0"/>
                        </a:spcBef>
                        <a:spcAft>
                          <a:spcPts val="0"/>
                        </a:spcAft>
                      </a:pPr>
                      <a:r>
                        <a:rPr lang="en-US" sz="1000" b="1" dirty="0">
                          <a:latin typeface="Arial Narrow" panose="020B0606020202030204" pitchFamily="34" charset="0"/>
                        </a:rPr>
                        <a:t>Any AEs</a:t>
                      </a:r>
                    </a:p>
                  </a:txBody>
                  <a:tcPr marL="0" marR="0" marT="18288" marB="18288" anchor="ctr">
                    <a:lnL>
                      <a:noFill/>
                    </a:lnL>
                    <a:lnR>
                      <a:noFill/>
                    </a:lnR>
                    <a:lnT w="12700" cmpd="sng">
                      <a:solidFill>
                        <a:srgbClr val="32502D"/>
                      </a:solidFill>
                    </a:lnT>
                    <a:lnB>
                      <a:noFill/>
                    </a:lnB>
                    <a:lnTlToBr w="12700" cmpd="sng">
                      <a:noFill/>
                      <a:prstDash val="solid"/>
                    </a:lnTlToBr>
                    <a:lnBlToTr w="12700" cmpd="sng">
                      <a:noFill/>
                      <a:prstDash val="solid"/>
                    </a:lnBlToTr>
                    <a:solidFill>
                      <a:srgbClr val="32502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  62 (100)</a:t>
                      </a:r>
                    </a:p>
                  </a:txBody>
                  <a:tcPr marL="0" marR="0" marT="18288" marB="18288" anchor="ctr">
                    <a:lnL>
                      <a:noFill/>
                    </a:lnL>
                    <a:lnR>
                      <a:noFill/>
                    </a:lnR>
                    <a:lnT w="12700" cmpd="sng">
                      <a:solidFill>
                        <a:srgbClr val="32502D"/>
                      </a:solidFill>
                    </a:lnT>
                    <a:lnB>
                      <a:noFill/>
                    </a:lnB>
                    <a:lnTlToBr w="12700" cmpd="sng">
                      <a:noFill/>
                      <a:prstDash val="solid"/>
                    </a:lnTlToBr>
                    <a:lnBlToTr w="12700" cmpd="sng">
                      <a:noFill/>
                      <a:prstDash val="solid"/>
                    </a:lnBlToTr>
                    <a:solidFill>
                      <a:srgbClr val="32502D">
                        <a:alpha val="20000"/>
                      </a:srgbClr>
                    </a:solidFill>
                  </a:tcPr>
                </a:tc>
                <a:extLst>
                  <a:ext uri="{0D108BD9-81ED-4DB2-BD59-A6C34878D82A}">
                    <a16:rowId xmlns:a16="http://schemas.microsoft.com/office/drawing/2014/main" val="3115375841"/>
                  </a:ext>
                </a:extLst>
              </a:tr>
              <a:tr h="192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indent="0">
                        <a:spcBef>
                          <a:spcPts val="0"/>
                        </a:spcBef>
                        <a:spcAft>
                          <a:spcPts val="0"/>
                        </a:spcAft>
                      </a:pPr>
                      <a:r>
                        <a:rPr lang="en-US" sz="1000" dirty="0">
                          <a:latin typeface="Arial Narrow" panose="020B0606020202030204" pitchFamily="34" charset="0"/>
                        </a:rPr>
                        <a:t>Grade 3/4</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D6DCD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35 (57)</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D6DCD5"/>
                    </a:solidFill>
                  </a:tcPr>
                </a:tc>
                <a:extLst>
                  <a:ext uri="{0D108BD9-81ED-4DB2-BD59-A6C34878D82A}">
                    <a16:rowId xmlns:a16="http://schemas.microsoft.com/office/drawing/2014/main" val="4206339082"/>
                  </a:ext>
                </a:extLst>
              </a:tr>
              <a:tr h="192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8738" indent="0">
                        <a:spcBef>
                          <a:spcPts val="0"/>
                        </a:spcBef>
                        <a:spcAft>
                          <a:spcPts val="0"/>
                        </a:spcAft>
                      </a:pPr>
                      <a:r>
                        <a:rPr lang="en-US" sz="1000" b="1" dirty="0">
                          <a:latin typeface="Arial Narrow" panose="020B0606020202030204" pitchFamily="34" charset="0"/>
                        </a:rPr>
                        <a:t>Any treatment-related AEs</a:t>
                      </a:r>
                      <a:r>
                        <a:rPr lang="en-US" sz="1000" b="0" baseline="30000" dirty="0">
                          <a:latin typeface="Arial Narrow" panose="020B0606020202030204" pitchFamily="34" charset="0"/>
                        </a:rPr>
                        <a:t>a</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  62 (100)</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16624684"/>
                  </a:ext>
                </a:extLst>
              </a:tr>
              <a:tr h="192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indent="0">
                        <a:spcBef>
                          <a:spcPts val="0"/>
                        </a:spcBef>
                        <a:spcAft>
                          <a:spcPts val="0"/>
                        </a:spcAft>
                      </a:pPr>
                      <a:r>
                        <a:rPr lang="en-US" sz="1000" dirty="0">
                          <a:latin typeface="Arial Narrow" panose="020B0606020202030204" pitchFamily="34" charset="0"/>
                        </a:rPr>
                        <a:t>Grade 3/4</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27 (44)</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1653539"/>
                  </a:ext>
                </a:extLst>
              </a:tr>
              <a:tr h="192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8738" indent="0">
                        <a:spcBef>
                          <a:spcPts val="0"/>
                        </a:spcBef>
                        <a:spcAft>
                          <a:spcPts val="0"/>
                        </a:spcAft>
                      </a:pPr>
                      <a:r>
                        <a:rPr lang="en-US" sz="1000" b="1" dirty="0">
                          <a:latin typeface="Arial Narrow" panose="020B0606020202030204" pitchFamily="34" charset="0"/>
                        </a:rPr>
                        <a:t>Any serious AEs</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D6DCD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14 (23)</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D6DCD5"/>
                    </a:solidFill>
                  </a:tcPr>
                </a:tc>
                <a:extLst>
                  <a:ext uri="{0D108BD9-81ED-4DB2-BD59-A6C34878D82A}">
                    <a16:rowId xmlns:a16="http://schemas.microsoft.com/office/drawing/2014/main" val="2494828668"/>
                  </a:ext>
                </a:extLst>
              </a:tr>
              <a:tr h="192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indent="0">
                        <a:spcBef>
                          <a:spcPts val="0"/>
                        </a:spcBef>
                        <a:spcAft>
                          <a:spcPts val="0"/>
                        </a:spcAft>
                      </a:pPr>
                      <a:r>
                        <a:rPr lang="en-US" sz="1000" b="0" dirty="0">
                          <a:latin typeface="Arial Narrow" panose="020B0606020202030204" pitchFamily="34" charset="0"/>
                        </a:rPr>
                        <a:t>Treatment-related </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D6DCD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  6 (10)</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D6DCD5"/>
                    </a:solidFill>
                  </a:tcPr>
                </a:tc>
                <a:extLst>
                  <a:ext uri="{0D108BD9-81ED-4DB2-BD59-A6C34878D82A}">
                    <a16:rowId xmlns:a16="http://schemas.microsoft.com/office/drawing/2014/main" val="3888518743"/>
                  </a:ext>
                </a:extLst>
              </a:tr>
              <a:tr h="192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8738" indent="0">
                        <a:spcBef>
                          <a:spcPts val="0"/>
                        </a:spcBef>
                        <a:spcAft>
                          <a:spcPts val="0"/>
                        </a:spcAft>
                      </a:pPr>
                      <a:r>
                        <a:rPr lang="en-US" sz="1000" b="1" dirty="0">
                          <a:latin typeface="Arial Narrow" panose="020B0606020202030204" pitchFamily="34" charset="0"/>
                        </a:rPr>
                        <a:t>AEs leading to discontinuation of any treatments</a:t>
                      </a:r>
                      <a:endParaRPr lang="en-US" sz="1000" b="0" baseline="30000" dirty="0">
                        <a:latin typeface="Arial Narrow" panose="020B0606020202030204" pitchFamily="34" charset="0"/>
                      </a:endParaRP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10 (16)</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3263566964"/>
                  </a:ext>
                </a:extLst>
              </a:tr>
              <a:tr h="192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8738" indent="0">
                        <a:spcBef>
                          <a:spcPts val="0"/>
                        </a:spcBef>
                        <a:spcAft>
                          <a:spcPts val="0"/>
                        </a:spcAft>
                      </a:pPr>
                      <a:r>
                        <a:rPr lang="en-US" sz="1000" b="1" dirty="0">
                          <a:latin typeface="Arial Narrow" panose="020B0606020202030204" pitchFamily="34" charset="0"/>
                        </a:rPr>
                        <a:t>AEs leading to death</a:t>
                      </a:r>
                      <a:r>
                        <a:rPr lang="en-US" sz="1000" b="0" baseline="30000" dirty="0">
                          <a:latin typeface="Arial Narrow" panose="020B0606020202030204" pitchFamily="34" charset="0"/>
                        </a:rPr>
                        <a:t>b</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D6DCD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dirty="0">
                          <a:latin typeface="Arial Narrow" panose="020B0606020202030204" pitchFamily="34" charset="0"/>
                        </a:rPr>
                        <a:t>1 (2)</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D6DCD5"/>
                    </a:solidFill>
                  </a:tcPr>
                </a:tc>
                <a:extLst>
                  <a:ext uri="{0D108BD9-81ED-4DB2-BD59-A6C34878D82A}">
                    <a16:rowId xmlns:a16="http://schemas.microsoft.com/office/drawing/2014/main" val="3816159823"/>
                  </a:ext>
                </a:extLst>
              </a:tr>
              <a:tr h="192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8738" indent="0">
                        <a:spcBef>
                          <a:spcPts val="0"/>
                        </a:spcBef>
                        <a:spcAft>
                          <a:spcPts val="0"/>
                        </a:spcAft>
                      </a:pPr>
                      <a:r>
                        <a:rPr lang="en-US" sz="1000" b="1" dirty="0">
                          <a:latin typeface="Arial Narrow" panose="020B0606020202030204" pitchFamily="34" charset="0"/>
                        </a:rPr>
                        <a:t>Dose adjustments</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endParaRPr lang="en-US" sz="1000" dirty="0">
                        <a:latin typeface="Arial Narrow" panose="020B0606020202030204" pitchFamily="34" charset="0"/>
                      </a:endParaRP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07299071"/>
                  </a:ext>
                </a:extLst>
              </a:tr>
              <a:tr h="192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indent="0">
                        <a:spcBef>
                          <a:spcPts val="0"/>
                        </a:spcBef>
                        <a:spcAft>
                          <a:spcPts val="0"/>
                        </a:spcAft>
                      </a:pPr>
                      <a:r>
                        <a:rPr lang="en-US" sz="1000" dirty="0">
                          <a:latin typeface="Arial Narrow" panose="020B0606020202030204" pitchFamily="34" charset="0"/>
                        </a:rPr>
                        <a:t>Dato-DXd dose reduction</a:t>
                      </a:r>
                      <a:endParaRPr lang="en-US" sz="1000" baseline="30000" dirty="0">
                        <a:latin typeface="Arial Narrow" panose="020B0606020202030204" pitchFamily="34" charset="0"/>
                      </a:endParaRP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b="1" dirty="0">
                          <a:solidFill>
                            <a:srgbClr val="C00000"/>
                          </a:solidFill>
                          <a:latin typeface="Arial Narrow" panose="020B0606020202030204" pitchFamily="34" charset="0"/>
                        </a:rPr>
                        <a:t>18 (29)</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50315767"/>
                  </a:ext>
                </a:extLst>
              </a:tr>
              <a:tr h="192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indent="0">
                        <a:spcBef>
                          <a:spcPts val="0"/>
                        </a:spcBef>
                        <a:spcAft>
                          <a:spcPts val="0"/>
                        </a:spcAft>
                      </a:pPr>
                      <a:r>
                        <a:rPr lang="en-US" sz="1000" dirty="0">
                          <a:latin typeface="Arial Narrow" panose="020B0606020202030204" pitchFamily="34" charset="0"/>
                        </a:rPr>
                        <a:t>Dato-DXd dose delay</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b="1" dirty="0">
                          <a:solidFill>
                            <a:srgbClr val="C00000"/>
                          </a:solidFill>
                          <a:latin typeface="Arial Narrow" panose="020B0606020202030204" pitchFamily="34" charset="0"/>
                        </a:rPr>
                        <a:t>28 (45)</a:t>
                      </a:r>
                    </a:p>
                  </a:txBody>
                  <a:tcPr marL="0" marR="0" marT="18288" marB="18288"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2862317"/>
                  </a:ext>
                </a:extLst>
              </a:tr>
              <a:tr h="192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3038" indent="0">
                        <a:spcBef>
                          <a:spcPts val="0"/>
                        </a:spcBef>
                        <a:spcAft>
                          <a:spcPts val="0"/>
                        </a:spcAft>
                      </a:pPr>
                      <a:r>
                        <a:rPr lang="en-US" sz="1000" dirty="0">
                          <a:latin typeface="Arial Narrow" panose="020B0606020202030204" pitchFamily="34" charset="0"/>
                        </a:rPr>
                        <a:t>Durvalumab dose delay</a:t>
                      </a:r>
                    </a:p>
                  </a:txBody>
                  <a:tcPr marL="0" marR="0" marT="18288" marB="18288" anchor="ctr">
                    <a:lnL>
                      <a:noFill/>
                    </a:lnL>
                    <a:lnR>
                      <a:noFill/>
                    </a:lnR>
                    <a:lnT>
                      <a:noFill/>
                    </a:lnT>
                    <a:lnB w="12700" cmpd="sng">
                      <a:solidFill>
                        <a:srgbClr val="32502D"/>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0"/>
                        </a:spcBef>
                        <a:spcAft>
                          <a:spcPts val="0"/>
                        </a:spcAft>
                      </a:pPr>
                      <a:r>
                        <a:rPr lang="en-US" sz="1000" b="1" dirty="0">
                          <a:solidFill>
                            <a:srgbClr val="C00000"/>
                          </a:solidFill>
                          <a:latin typeface="Arial Narrow" panose="020B0606020202030204" pitchFamily="34" charset="0"/>
                        </a:rPr>
                        <a:t>31 (50)</a:t>
                      </a:r>
                    </a:p>
                  </a:txBody>
                  <a:tcPr marL="0" marR="0" marT="18288" marB="18288" anchor="ctr">
                    <a:lnL>
                      <a:noFill/>
                    </a:lnL>
                    <a:lnR>
                      <a:noFill/>
                    </a:lnR>
                    <a:lnT>
                      <a:noFill/>
                    </a:lnT>
                    <a:lnB w="12700" cmpd="sng">
                      <a:solidFill>
                        <a:srgbClr val="32502D"/>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60104462"/>
                  </a:ext>
                </a:extLst>
              </a:tr>
            </a:tbl>
          </a:graphicData>
        </a:graphic>
      </p:graphicFrame>
      <p:sp>
        <p:nvSpPr>
          <p:cNvPr id="9" name="Title 1">
            <a:extLst>
              <a:ext uri="{FF2B5EF4-FFF2-40B4-BE49-F238E27FC236}">
                <a16:creationId xmlns:a16="http://schemas.microsoft.com/office/drawing/2014/main" id="{A65D6D29-1DB2-A214-7F6C-3E1333342AD7}"/>
              </a:ext>
            </a:extLst>
          </p:cNvPr>
          <p:cNvSpPr txBox="1">
            <a:spLocks/>
          </p:cNvSpPr>
          <p:nvPr/>
        </p:nvSpPr>
        <p:spPr>
          <a:xfrm>
            <a:off x="6441025" y="749079"/>
            <a:ext cx="5360229" cy="5268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Safety </a:t>
            </a:r>
          </a:p>
        </p:txBody>
      </p:sp>
      <p:pic>
        <p:nvPicPr>
          <p:cNvPr id="12" name="Picture 11">
            <a:extLst>
              <a:ext uri="{FF2B5EF4-FFF2-40B4-BE49-F238E27FC236}">
                <a16:creationId xmlns:a16="http://schemas.microsoft.com/office/drawing/2014/main" id="{2DE7A0EB-BCA6-BE01-D802-0C53932727E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821424" y="3966722"/>
            <a:ext cx="4623987" cy="2754118"/>
          </a:xfrm>
          <a:prstGeom prst="rect">
            <a:avLst/>
          </a:prstGeom>
        </p:spPr>
      </p:pic>
      <p:sp>
        <p:nvSpPr>
          <p:cNvPr id="13" name="Text Placeholder 43">
            <a:extLst>
              <a:ext uri="{FF2B5EF4-FFF2-40B4-BE49-F238E27FC236}">
                <a16:creationId xmlns:a16="http://schemas.microsoft.com/office/drawing/2014/main" id="{980211AB-3215-DB8E-05C2-0066F496625A}"/>
              </a:ext>
            </a:extLst>
          </p:cNvPr>
          <p:cNvSpPr txBox="1">
            <a:spLocks/>
          </p:cNvSpPr>
          <p:nvPr/>
        </p:nvSpPr>
        <p:spPr>
          <a:xfrm>
            <a:off x="100584" y="4599852"/>
            <a:ext cx="6489192" cy="170848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320"/>
              </a:spcBef>
              <a:spcAft>
                <a:spcPts val="0"/>
              </a:spcAft>
              <a:buClr>
                <a:srgbClr val="05416B"/>
              </a:buClr>
              <a:buSzPts val="1600"/>
              <a:buFont typeface="Arial Narrow"/>
              <a:buNone/>
              <a:defRPr sz="1600" b="0"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Arial Narrow"/>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Arial Narrow"/>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pPr marL="171450" marR="0" lvl="1" indent="-171450" algn="l" defTabSz="914400" rtl="0" eaLnBrk="1" fontAlgn="auto" latinLnBrk="0" hangingPunct="1">
              <a:spcBef>
                <a:spcPts val="320"/>
              </a:spcBef>
              <a:spcAft>
                <a:spcPts val="300"/>
              </a:spcAft>
              <a:buClr>
                <a:srgbClr val="1E325F"/>
              </a:buClr>
              <a:buSzPct val="100000"/>
              <a:buFont typeface="Wingdings" panose="05000000000000000000" pitchFamily="2" charset="2"/>
              <a:buChar char="Ø"/>
              <a:tabLst>
                <a:tab pos="457200" algn="l"/>
              </a:tabLst>
              <a:defRPr/>
            </a:pPr>
            <a:r>
              <a:rPr kumimoji="0" lang="en-GB" sz="1400" b="0" i="0" u="none" strike="noStrike" kern="0" cap="none" spc="0" normalizeH="0" noProof="0" dirty="0">
                <a:ln>
                  <a:noFill/>
                </a:ln>
                <a:solidFill>
                  <a:srgbClr val="000000"/>
                </a:solidFill>
                <a:effectLst/>
                <a:uLnTx/>
                <a:uFillTx/>
                <a:latin typeface="+mn-lt"/>
                <a:sym typeface="Arial Narrow"/>
              </a:rPr>
              <a:t>The most common AEs were gastrointestinal </a:t>
            </a:r>
          </a:p>
          <a:p>
            <a:pPr marL="171450" marR="0" lvl="1" indent="-171450" algn="l" defTabSz="914400" rtl="0" eaLnBrk="1" fontAlgn="auto" latinLnBrk="0" hangingPunct="1">
              <a:spcBef>
                <a:spcPts val="320"/>
              </a:spcBef>
              <a:spcAft>
                <a:spcPts val="300"/>
              </a:spcAft>
              <a:buClr>
                <a:srgbClr val="1E325F"/>
              </a:buClr>
              <a:buSzPct val="100000"/>
              <a:buFont typeface="Wingdings" panose="05000000000000000000" pitchFamily="2" charset="2"/>
              <a:buChar char="Ø"/>
              <a:tabLst>
                <a:tab pos="457200" algn="l"/>
              </a:tabLst>
              <a:defRPr/>
            </a:pPr>
            <a:r>
              <a:rPr kumimoji="0" lang="en-US" sz="1400" b="0" i="0" u="none" strike="noStrike" kern="0" cap="none" spc="0" normalizeH="0" noProof="0" dirty="0">
                <a:ln>
                  <a:noFill/>
                </a:ln>
                <a:solidFill>
                  <a:srgbClr val="C00000"/>
                </a:solidFill>
                <a:effectLst/>
                <a:uLnTx/>
                <a:uFillTx/>
                <a:latin typeface="+mn-lt"/>
                <a:sym typeface="Arial Narrow"/>
              </a:rPr>
              <a:t>Stomatitis</a:t>
            </a:r>
            <a:r>
              <a:rPr kumimoji="0" lang="en-US" sz="1400" b="0" i="0" u="none" strike="noStrike" kern="0" cap="none" spc="0" normalizeH="0" noProof="0" dirty="0">
                <a:ln>
                  <a:noFill/>
                </a:ln>
                <a:solidFill>
                  <a:srgbClr val="000000"/>
                </a:solidFill>
                <a:effectLst/>
                <a:uLnTx/>
                <a:uFillTx/>
                <a:latin typeface="+mn-lt"/>
                <a:sym typeface="Arial Narrow"/>
              </a:rPr>
              <a:t> was the most common AE leading to Dato-</a:t>
            </a:r>
            <a:r>
              <a:rPr kumimoji="0" lang="en-US" sz="1400" b="0" i="0" u="none" strike="noStrike" kern="0" cap="none" spc="0" normalizeH="0" noProof="0" dirty="0" err="1">
                <a:ln>
                  <a:noFill/>
                </a:ln>
                <a:solidFill>
                  <a:srgbClr val="000000"/>
                </a:solidFill>
                <a:effectLst/>
                <a:uLnTx/>
                <a:uFillTx/>
                <a:latin typeface="+mn-lt"/>
                <a:sym typeface="Arial Narrow"/>
              </a:rPr>
              <a:t>DXd</a:t>
            </a:r>
            <a:r>
              <a:rPr kumimoji="0" lang="en-US" sz="1400" b="0" i="0" u="none" strike="noStrike" kern="0" cap="none" spc="0" normalizeH="0" noProof="0" dirty="0">
                <a:ln>
                  <a:noFill/>
                </a:ln>
                <a:solidFill>
                  <a:srgbClr val="000000"/>
                </a:solidFill>
                <a:effectLst/>
                <a:uLnTx/>
                <a:uFillTx/>
                <a:latin typeface="+mn-lt"/>
                <a:sym typeface="Arial Narrow"/>
              </a:rPr>
              <a:t> dose reduction (11 patients) </a:t>
            </a:r>
          </a:p>
          <a:p>
            <a:pPr marL="171450" marR="0" lvl="1" indent="-171450" algn="l" defTabSz="914400" rtl="0" eaLnBrk="1" fontAlgn="auto" latinLnBrk="0" hangingPunct="1">
              <a:spcBef>
                <a:spcPts val="320"/>
              </a:spcBef>
              <a:spcAft>
                <a:spcPts val="300"/>
              </a:spcAft>
              <a:buClr>
                <a:srgbClr val="1E325F"/>
              </a:buClr>
              <a:buSzPct val="100000"/>
              <a:buFont typeface="Wingdings" panose="05000000000000000000" pitchFamily="2" charset="2"/>
              <a:buChar char="Ø"/>
              <a:tabLst>
                <a:tab pos="457200" algn="l"/>
              </a:tabLst>
              <a:defRPr/>
            </a:pPr>
            <a:r>
              <a:rPr kumimoji="0" lang="en-GB" sz="1400" b="0" i="0" u="none" strike="noStrike" kern="0" cap="none" spc="0" normalizeH="0" noProof="0" dirty="0">
                <a:ln>
                  <a:noFill/>
                </a:ln>
                <a:solidFill>
                  <a:srgbClr val="000000"/>
                </a:solidFill>
                <a:effectLst/>
                <a:uLnTx/>
                <a:uFillTx/>
                <a:latin typeface="+mn-lt"/>
                <a:sym typeface="Arial Narrow"/>
              </a:rPr>
              <a:t>There were 3 </a:t>
            </a:r>
            <a:r>
              <a:rPr kumimoji="0" lang="en-GB" sz="1400" b="0" i="0" u="none" strike="noStrike" kern="0" cap="none" spc="0" normalizeH="0" noProof="0" dirty="0">
                <a:ln>
                  <a:noFill/>
                </a:ln>
                <a:solidFill>
                  <a:srgbClr val="C00000"/>
                </a:solidFill>
                <a:effectLst/>
                <a:uLnTx/>
                <a:uFillTx/>
                <a:latin typeface="+mn-lt"/>
                <a:sym typeface="Arial Narrow"/>
              </a:rPr>
              <a:t>(5%) adjudicated treatment-related ILD/pneumonitis </a:t>
            </a:r>
            <a:r>
              <a:rPr kumimoji="0" lang="en-GB" sz="1400" b="0" i="0" u="none" strike="noStrike" kern="0" cap="none" spc="0" normalizeH="0" noProof="0" dirty="0">
                <a:ln>
                  <a:noFill/>
                </a:ln>
                <a:solidFill>
                  <a:srgbClr val="000000"/>
                </a:solidFill>
                <a:effectLst/>
                <a:uLnTx/>
                <a:uFillTx/>
                <a:latin typeface="+mn-lt"/>
                <a:sym typeface="Arial Narrow"/>
              </a:rPr>
              <a:t>events (2 grade=2, 1 grade=1)</a:t>
            </a:r>
          </a:p>
          <a:p>
            <a:pPr marL="171450" lvl="1" indent="-171450">
              <a:spcAft>
                <a:spcPts val="300"/>
              </a:spcAft>
              <a:buClr>
                <a:srgbClr val="1E325F"/>
              </a:buClr>
              <a:buSzPct val="100000"/>
              <a:buFont typeface="Wingdings" panose="05000000000000000000" pitchFamily="2" charset="2"/>
              <a:buChar char="Ø"/>
              <a:tabLst>
                <a:tab pos="457200" algn="l"/>
              </a:tabLst>
              <a:defRPr/>
            </a:pPr>
            <a:r>
              <a:rPr kumimoji="0" lang="en-US" sz="1400" b="0" i="0" u="none" strike="noStrike" kern="0" cap="none" spc="0" normalizeH="0" noProof="0" dirty="0">
                <a:ln>
                  <a:noFill/>
                </a:ln>
                <a:solidFill>
                  <a:srgbClr val="000000"/>
                </a:solidFill>
                <a:effectLst/>
                <a:uLnTx/>
                <a:uFillTx/>
                <a:latin typeface="+mn-lt"/>
                <a:sym typeface="Arial Narrow"/>
              </a:rPr>
              <a:t>The most frequent AESIs </a:t>
            </a:r>
            <a:r>
              <a:rPr lang="en-US" sz="1400" kern="0" dirty="0">
                <a:solidFill>
                  <a:srgbClr val="000000"/>
                </a:solidFill>
                <a:latin typeface="+mn-lt"/>
              </a:rPr>
              <a:t>were for stomatitis </a:t>
            </a:r>
            <a:r>
              <a:rPr kumimoji="0" lang="en-US" sz="1400" b="0" i="0" u="none" strike="noStrike" kern="0" cap="none" spc="0" normalizeH="0" noProof="0" dirty="0">
                <a:ln>
                  <a:noFill/>
                </a:ln>
                <a:solidFill>
                  <a:srgbClr val="000000"/>
                </a:solidFill>
                <a:effectLst/>
                <a:uLnTx/>
                <a:uFillTx/>
                <a:latin typeface="+mn-lt"/>
                <a:sym typeface="Arial Narrow"/>
              </a:rPr>
              <a:t>(65%), rash (32%), dry eye (21%), hypothyroidism (14.5%), and keratitis (14.5%)</a:t>
            </a:r>
          </a:p>
        </p:txBody>
      </p:sp>
    </p:spTree>
    <p:extLst>
      <p:ext uri="{BB962C8B-B14F-4D97-AF65-F5344CB8AC3E}">
        <p14:creationId xmlns:p14="http://schemas.microsoft.com/office/powerpoint/2010/main" val="108578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CB21-A1FB-C52A-7F3A-F73627A9EB58}"/>
              </a:ext>
            </a:extLst>
          </p:cNvPr>
          <p:cNvSpPr>
            <a:spLocks noGrp="1"/>
          </p:cNvSpPr>
          <p:nvPr>
            <p:ph type="title"/>
          </p:nvPr>
        </p:nvSpPr>
        <p:spPr>
          <a:xfrm>
            <a:off x="299230" y="119316"/>
            <a:ext cx="10984992" cy="869315"/>
          </a:xfrm>
        </p:spPr>
        <p:txBody>
          <a:bodyPr>
            <a:normAutofit/>
          </a:bodyPr>
          <a:lstStyle/>
          <a:p>
            <a:r>
              <a:rPr lang="en-US" sz="4400" b="1" dirty="0">
                <a:solidFill>
                  <a:srgbClr val="002060"/>
                </a:solidFill>
              </a:rPr>
              <a:t>ADC plus IO combination in TNBC</a:t>
            </a:r>
            <a:endParaRPr lang="en-US" dirty="0"/>
          </a:p>
        </p:txBody>
      </p:sp>
      <p:sp>
        <p:nvSpPr>
          <p:cNvPr id="3" name="Content Placeholder 2">
            <a:extLst>
              <a:ext uri="{FF2B5EF4-FFF2-40B4-BE49-F238E27FC236}">
                <a16:creationId xmlns:a16="http://schemas.microsoft.com/office/drawing/2014/main" id="{8A53D7F7-7945-9A01-BC8E-A5AE95B1CC0E}"/>
              </a:ext>
            </a:extLst>
          </p:cNvPr>
          <p:cNvSpPr>
            <a:spLocks noGrp="1"/>
          </p:cNvSpPr>
          <p:nvPr>
            <p:ph idx="1"/>
          </p:nvPr>
        </p:nvSpPr>
        <p:spPr>
          <a:xfrm>
            <a:off x="320355" y="879611"/>
            <a:ext cx="11572415" cy="5266944"/>
          </a:xfrm>
        </p:spPr>
        <p:txBody>
          <a:bodyPr>
            <a:noAutofit/>
          </a:bodyPr>
          <a:lstStyle/>
          <a:p>
            <a:r>
              <a:rPr lang="en-US" sz="1800" dirty="0"/>
              <a:t>Combination of Dato-</a:t>
            </a:r>
            <a:r>
              <a:rPr lang="en-US" sz="1800" dirty="0" err="1"/>
              <a:t>DXd</a:t>
            </a:r>
            <a:r>
              <a:rPr lang="en-US" sz="1800" dirty="0"/>
              <a:t> plus Durva yielded robust activity in first line setting</a:t>
            </a:r>
          </a:p>
          <a:p>
            <a:pPr lvl="1"/>
            <a:r>
              <a:rPr lang="en-US" sz="1800" dirty="0"/>
              <a:t>Only 50% had prior chemotherapy for early-stage disease</a:t>
            </a:r>
          </a:p>
          <a:p>
            <a:pPr lvl="1"/>
            <a:r>
              <a:rPr lang="en-US" sz="1800" dirty="0"/>
              <a:t>Single arm design prohibits assessment of combination vs Dato-</a:t>
            </a:r>
            <a:r>
              <a:rPr lang="en-US" sz="1800" dirty="0" err="1"/>
              <a:t>DXd</a:t>
            </a:r>
            <a:r>
              <a:rPr lang="en-US" sz="1800" dirty="0"/>
              <a:t> monotherapy efficacy </a:t>
            </a:r>
          </a:p>
          <a:p>
            <a:pPr lvl="2"/>
            <a:r>
              <a:rPr lang="en-US" sz="1400" dirty="0"/>
              <a:t>Data-</a:t>
            </a:r>
            <a:r>
              <a:rPr lang="en-US" sz="1400" dirty="0" err="1"/>
              <a:t>DXd</a:t>
            </a:r>
            <a:r>
              <a:rPr lang="en-US" sz="1400" dirty="0"/>
              <a:t> monotherapy ORR in much heavily pre-treated patient population (TROPION-PanTumor01,  Median of 3 prior lines of therapy): 33%  </a:t>
            </a:r>
          </a:p>
          <a:p>
            <a:r>
              <a:rPr lang="en-US" sz="1800" dirty="0"/>
              <a:t>Ocular toxicity: pretreatment ophthalmology evaluation required</a:t>
            </a:r>
          </a:p>
          <a:p>
            <a:r>
              <a:rPr lang="en-US" sz="1800" dirty="0"/>
              <a:t>Stomatitis: Prophylactic management with steroid mouth wash</a:t>
            </a:r>
          </a:p>
          <a:p>
            <a:pPr marL="0" indent="0">
              <a:buNone/>
            </a:pPr>
            <a:r>
              <a:rPr lang="en-US" sz="1800" b="1" dirty="0">
                <a:solidFill>
                  <a:srgbClr val="C00000"/>
                </a:solidFill>
              </a:rPr>
              <a:t>On-going Phase III trials of ADC plus IO in TNBC </a:t>
            </a:r>
          </a:p>
          <a:p>
            <a:r>
              <a:rPr lang="en-US" sz="1800" dirty="0">
                <a:effectLst/>
                <a:ea typeface="Calibri Light" panose="020F0302020204030204" pitchFamily="34" charset="0"/>
                <a:cs typeface="Calibri Light" panose="020F0302020204030204" pitchFamily="34" charset="0"/>
              </a:rPr>
              <a:t>TROPION-Breast02 (recruiting): 1</a:t>
            </a:r>
            <a:r>
              <a:rPr lang="en-US" sz="1800" baseline="30000" dirty="0">
                <a:effectLst/>
                <a:ea typeface="Calibri Light" panose="020F0302020204030204" pitchFamily="34" charset="0"/>
                <a:cs typeface="Calibri Light" panose="020F0302020204030204" pitchFamily="34" charset="0"/>
              </a:rPr>
              <a:t>st</a:t>
            </a:r>
            <a:r>
              <a:rPr lang="en-US" sz="1800" dirty="0">
                <a:effectLst/>
                <a:ea typeface="Calibri Light" panose="020F0302020204030204" pitchFamily="34" charset="0"/>
                <a:cs typeface="Calibri Light" panose="020F0302020204030204" pitchFamily="34" charset="0"/>
              </a:rPr>
              <a:t> line trial </a:t>
            </a:r>
            <a:r>
              <a:rPr lang="en-US" sz="1800" dirty="0">
                <a:ea typeface="Calibri Light" panose="020F0302020204030204" pitchFamily="34" charset="0"/>
                <a:cs typeface="Calibri Light" panose="020F0302020204030204" pitchFamily="34" charset="0"/>
              </a:rPr>
              <a:t>comparing </a:t>
            </a:r>
            <a:r>
              <a:rPr lang="en-US" sz="1800" dirty="0">
                <a:effectLst/>
                <a:ea typeface="Calibri Light" panose="020F0302020204030204" pitchFamily="34" charset="0"/>
                <a:cs typeface="Calibri Light" panose="020F0302020204030204" pitchFamily="34" charset="0"/>
              </a:rPr>
              <a:t>Dato-</a:t>
            </a:r>
            <a:r>
              <a:rPr lang="en-US" sz="1800" dirty="0" err="1">
                <a:effectLst/>
                <a:ea typeface="Calibri Light" panose="020F0302020204030204" pitchFamily="34" charset="0"/>
                <a:cs typeface="Calibri Light" panose="020F0302020204030204" pitchFamily="34" charset="0"/>
              </a:rPr>
              <a:t>DXd</a:t>
            </a:r>
            <a:r>
              <a:rPr lang="en-US" sz="1800" dirty="0">
                <a:effectLst/>
                <a:ea typeface="Calibri Light" panose="020F0302020204030204" pitchFamily="34" charset="0"/>
                <a:cs typeface="Calibri Light" panose="020F0302020204030204" pitchFamily="34" charset="0"/>
              </a:rPr>
              <a:t> to investigator's choice chemotherapy in patients with </a:t>
            </a:r>
            <a:r>
              <a:rPr lang="en-US" sz="1800" dirty="0" err="1">
                <a:effectLst/>
                <a:ea typeface="Calibri Light" panose="020F0302020204030204" pitchFamily="34" charset="0"/>
                <a:cs typeface="Calibri Light" panose="020F0302020204030204" pitchFamily="34" charset="0"/>
              </a:rPr>
              <a:t>mTNBC</a:t>
            </a:r>
            <a:r>
              <a:rPr lang="en-US" sz="1800" dirty="0">
                <a:effectLst/>
                <a:ea typeface="Calibri Light" panose="020F0302020204030204" pitchFamily="34" charset="0"/>
                <a:cs typeface="Calibri Light" panose="020F0302020204030204" pitchFamily="34" charset="0"/>
              </a:rPr>
              <a:t> who are not candidates for PD-1/PD-L1 Inhibitor </a:t>
            </a:r>
            <a:r>
              <a:rPr lang="en-US" sz="1800" dirty="0">
                <a:ea typeface="Calibri Light" panose="020F0302020204030204" pitchFamily="34" charset="0"/>
                <a:cs typeface="Calibri Light" panose="020F0302020204030204" pitchFamily="34" charset="0"/>
              </a:rPr>
              <a:t>therapy (NCT05374512) </a:t>
            </a:r>
            <a:endParaRPr lang="en-US" sz="1800" dirty="0">
              <a:effectLst/>
              <a:ea typeface="Calibri Light" panose="020F0302020204030204" pitchFamily="34" charset="0"/>
              <a:cs typeface="Calibri Light" panose="020F0302020204030204" pitchFamily="34" charset="0"/>
            </a:endParaRPr>
          </a:p>
          <a:p>
            <a:r>
              <a:rPr lang="en-US" sz="1800" dirty="0"/>
              <a:t>TROPION-Breast03 (recruiting): Dato-</a:t>
            </a:r>
            <a:r>
              <a:rPr lang="en-US" sz="1800" dirty="0" err="1"/>
              <a:t>DXd</a:t>
            </a:r>
            <a:r>
              <a:rPr lang="en-US" sz="1800" dirty="0"/>
              <a:t> with or without Durvalumab Versus Investigator's Choice of Therapy in Patients With Stage I-III TNBC with residual disease Following Neoadjuvant Therapy (NCT05629585)</a:t>
            </a:r>
          </a:p>
          <a:p>
            <a:r>
              <a:rPr lang="en-US" sz="1800" dirty="0">
                <a:solidFill>
                  <a:srgbClr val="171716"/>
                </a:solidFill>
              </a:rPr>
              <a:t>TROPION-Breast04 (recruiting): </a:t>
            </a:r>
            <a:r>
              <a:rPr lang="en-US" sz="1800" b="0" i="0" dirty="0">
                <a:solidFill>
                  <a:srgbClr val="171716"/>
                </a:solidFill>
                <a:effectLst/>
              </a:rPr>
              <a:t>Randomized Study of Neoadjuvant Dato-</a:t>
            </a:r>
            <a:r>
              <a:rPr lang="en-US" sz="1800" b="0" i="0" dirty="0" err="1">
                <a:solidFill>
                  <a:srgbClr val="171716"/>
                </a:solidFill>
                <a:effectLst/>
              </a:rPr>
              <a:t>DXd</a:t>
            </a:r>
            <a:r>
              <a:rPr lang="en-US" sz="1800" b="0" i="0" dirty="0">
                <a:solidFill>
                  <a:srgbClr val="171716"/>
                </a:solidFill>
                <a:effectLst/>
              </a:rPr>
              <a:t> Plus durvalumab followed by adjuvant durvalumab Versus neoadjuvant pembrolizumab plus chemotherapy followed by adjuvant pembrolizumab for Triple-Negative or Hormone Receptor-low/HER2-negative </a:t>
            </a:r>
            <a:r>
              <a:rPr lang="en-US" sz="1800" dirty="0"/>
              <a:t>Breast</a:t>
            </a:r>
            <a:r>
              <a:rPr lang="en-US" sz="1800" b="0" i="0" dirty="0">
                <a:solidFill>
                  <a:srgbClr val="171716"/>
                </a:solidFill>
                <a:effectLst/>
              </a:rPr>
              <a:t> </a:t>
            </a:r>
            <a:r>
              <a:rPr lang="en-US" sz="1800" dirty="0"/>
              <a:t>Cancer</a:t>
            </a:r>
            <a:r>
              <a:rPr lang="en-US" sz="1800" b="0" i="0" dirty="0">
                <a:solidFill>
                  <a:srgbClr val="171716"/>
                </a:solidFill>
                <a:effectLst/>
              </a:rPr>
              <a:t> (</a:t>
            </a:r>
            <a:r>
              <a:rPr lang="en-US" sz="1800" b="0" i="0" dirty="0">
                <a:solidFill>
                  <a:srgbClr val="1B1B1B"/>
                </a:solidFill>
                <a:effectLst/>
              </a:rPr>
              <a:t>NCT06112379</a:t>
            </a:r>
            <a:r>
              <a:rPr lang="en-US" sz="1800" b="0" i="0" dirty="0">
                <a:solidFill>
                  <a:srgbClr val="171716"/>
                </a:solidFill>
                <a:effectLst/>
              </a:rPr>
              <a:t>)</a:t>
            </a:r>
          </a:p>
          <a:p>
            <a:r>
              <a:rPr lang="en-US" sz="1800" dirty="0">
                <a:solidFill>
                  <a:srgbClr val="171716"/>
                </a:solidFill>
              </a:rPr>
              <a:t>ASCENT-04 (recruiting): Sacituzumab </a:t>
            </a:r>
            <a:r>
              <a:rPr lang="en-US" sz="1800" dirty="0" err="1">
                <a:solidFill>
                  <a:srgbClr val="171716"/>
                </a:solidFill>
              </a:rPr>
              <a:t>Govitecan</a:t>
            </a:r>
            <a:r>
              <a:rPr lang="en-US" sz="1800" dirty="0">
                <a:solidFill>
                  <a:srgbClr val="171716"/>
                </a:solidFill>
              </a:rPr>
              <a:t> and Pembrolizumab Versus TPC and Pembrolizumab in Previously Untreated, Locally Advanced Inoperable or Metastatic TNBC (PD-L1+) (NCT05382286)</a:t>
            </a:r>
          </a:p>
          <a:p>
            <a:r>
              <a:rPr lang="en-US" sz="1800" dirty="0">
                <a:solidFill>
                  <a:srgbClr val="171716"/>
                </a:solidFill>
              </a:rPr>
              <a:t>ASCENT-05 (recruiting): Sacituzumab </a:t>
            </a:r>
            <a:r>
              <a:rPr lang="en-US" sz="1800" dirty="0" err="1">
                <a:solidFill>
                  <a:srgbClr val="171716"/>
                </a:solidFill>
              </a:rPr>
              <a:t>Govitecan</a:t>
            </a:r>
            <a:r>
              <a:rPr lang="en-US" sz="1800" dirty="0">
                <a:solidFill>
                  <a:srgbClr val="171716"/>
                </a:solidFill>
              </a:rPr>
              <a:t> and Pembrolizumab Versus Treatment of Physician's Choice TNBC with Residual Invasive Disease after neoadjuvant Therapy and Surgery (NCT05633654)</a:t>
            </a:r>
            <a:endParaRPr lang="en-US" sz="1800" dirty="0"/>
          </a:p>
        </p:txBody>
      </p:sp>
    </p:spTree>
    <p:extLst>
      <p:ext uri="{BB962C8B-B14F-4D97-AF65-F5344CB8AC3E}">
        <p14:creationId xmlns:p14="http://schemas.microsoft.com/office/powerpoint/2010/main" val="415825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8B043-8B81-F29B-9F4F-6D4094A7BF06}"/>
              </a:ext>
            </a:extLst>
          </p:cNvPr>
          <p:cNvSpPr>
            <a:spLocks noGrp="1"/>
          </p:cNvSpPr>
          <p:nvPr>
            <p:ph type="title"/>
          </p:nvPr>
        </p:nvSpPr>
        <p:spPr>
          <a:xfrm>
            <a:off x="222423" y="187199"/>
            <a:ext cx="11743036" cy="790832"/>
          </a:xfrm>
        </p:spPr>
        <p:txBody>
          <a:bodyPr>
            <a:normAutofit fontScale="90000"/>
          </a:bodyPr>
          <a:lstStyle/>
          <a:p>
            <a:br>
              <a:rPr lang="en-US" sz="3600" b="1" dirty="0">
                <a:solidFill>
                  <a:srgbClr val="002060"/>
                </a:solidFill>
              </a:rPr>
            </a:br>
            <a:r>
              <a:rPr lang="en-US" sz="3600" b="1" dirty="0">
                <a:solidFill>
                  <a:srgbClr val="002060"/>
                </a:solidFill>
              </a:rPr>
              <a:t>Patritumab </a:t>
            </a:r>
            <a:r>
              <a:rPr lang="en-US" sz="3600" b="1" dirty="0" err="1">
                <a:solidFill>
                  <a:srgbClr val="002060"/>
                </a:solidFill>
              </a:rPr>
              <a:t>deruxtecan</a:t>
            </a:r>
            <a:r>
              <a:rPr lang="en-US" sz="3600" b="1" dirty="0">
                <a:solidFill>
                  <a:srgbClr val="002060"/>
                </a:solidFill>
              </a:rPr>
              <a:t> (HER3-DXd) in previously treated HER3-expressing metastatic breast cancer: Phase I/II trial</a:t>
            </a:r>
            <a:br>
              <a:rPr lang="en-US" sz="3600" b="1" dirty="0">
                <a:solidFill>
                  <a:srgbClr val="002060"/>
                </a:solidFill>
              </a:rPr>
            </a:br>
            <a:endParaRPr lang="en-US" dirty="0">
              <a:solidFill>
                <a:srgbClr val="002060"/>
              </a:solidFill>
            </a:endParaRPr>
          </a:p>
        </p:txBody>
      </p:sp>
      <p:sp>
        <p:nvSpPr>
          <p:cNvPr id="3" name="Content Placeholder 2">
            <a:extLst>
              <a:ext uri="{FF2B5EF4-FFF2-40B4-BE49-F238E27FC236}">
                <a16:creationId xmlns:a16="http://schemas.microsoft.com/office/drawing/2014/main" id="{1D65D0AF-A8C9-8D7B-4D2C-DBDBA5EA7765}"/>
              </a:ext>
            </a:extLst>
          </p:cNvPr>
          <p:cNvSpPr>
            <a:spLocks noGrp="1"/>
          </p:cNvSpPr>
          <p:nvPr>
            <p:ph idx="1"/>
          </p:nvPr>
        </p:nvSpPr>
        <p:spPr>
          <a:xfrm>
            <a:off x="222423" y="5535829"/>
            <a:ext cx="11491783" cy="790832"/>
          </a:xfrm>
        </p:spPr>
        <p:txBody>
          <a:bodyPr>
            <a:normAutofit/>
          </a:bodyPr>
          <a:lstStyle/>
          <a:p>
            <a:pPr marL="457200" lvl="1" indent="0">
              <a:buNone/>
            </a:pPr>
            <a:endParaRPr lang="en-US" sz="1400" dirty="0"/>
          </a:p>
          <a:p>
            <a:endParaRPr lang="en-US" dirty="0"/>
          </a:p>
          <a:p>
            <a:pPr marL="0" indent="0">
              <a:buNone/>
            </a:pPr>
            <a:endParaRPr lang="en-US" dirty="0"/>
          </a:p>
        </p:txBody>
      </p:sp>
      <p:sp>
        <p:nvSpPr>
          <p:cNvPr id="6" name="TextBox 5">
            <a:extLst>
              <a:ext uri="{FF2B5EF4-FFF2-40B4-BE49-F238E27FC236}">
                <a16:creationId xmlns:a16="http://schemas.microsoft.com/office/drawing/2014/main" id="{2454BB36-181D-DAB7-0EDF-B9E8E05E75B3}"/>
              </a:ext>
            </a:extLst>
          </p:cNvPr>
          <p:cNvSpPr txBox="1"/>
          <p:nvPr/>
        </p:nvSpPr>
        <p:spPr>
          <a:xfrm>
            <a:off x="104062" y="6426656"/>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Krop IE et al JCO </a:t>
            </a:r>
            <a:r>
              <a:rPr kumimoji="0" lang="it-IT"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2023;41(36):5550-60.</a:t>
            </a:r>
            <a:endPar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pic>
        <p:nvPicPr>
          <p:cNvPr id="4" name="Picture 3">
            <a:extLst>
              <a:ext uri="{FF2B5EF4-FFF2-40B4-BE49-F238E27FC236}">
                <a16:creationId xmlns:a16="http://schemas.microsoft.com/office/drawing/2014/main" id="{948A6235-D323-9E47-AB90-0ACF56BF88E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21391"/>
          <a:stretch/>
        </p:blipFill>
        <p:spPr>
          <a:xfrm>
            <a:off x="0" y="3508737"/>
            <a:ext cx="4397202" cy="2533797"/>
          </a:xfrm>
          <a:prstGeom prst="rect">
            <a:avLst/>
          </a:prstGeom>
        </p:spPr>
      </p:pic>
      <p:pic>
        <p:nvPicPr>
          <p:cNvPr id="5" name="Picture 4">
            <a:extLst>
              <a:ext uri="{FF2B5EF4-FFF2-40B4-BE49-F238E27FC236}">
                <a16:creationId xmlns:a16="http://schemas.microsoft.com/office/drawing/2014/main" id="{1AC669F1-6EF7-5FA1-682F-3A178F3E86A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4014" t="11948" b="21085"/>
          <a:stretch/>
        </p:blipFill>
        <p:spPr>
          <a:xfrm>
            <a:off x="104062" y="1028190"/>
            <a:ext cx="5553788" cy="2430388"/>
          </a:xfrm>
          <a:prstGeom prst="rect">
            <a:avLst/>
          </a:prstGeom>
        </p:spPr>
      </p:pic>
      <p:sp>
        <p:nvSpPr>
          <p:cNvPr id="7" name="TextBox 6">
            <a:extLst>
              <a:ext uri="{FF2B5EF4-FFF2-40B4-BE49-F238E27FC236}">
                <a16:creationId xmlns:a16="http://schemas.microsoft.com/office/drawing/2014/main" id="{5E8BE3FA-6F9D-5063-DC32-BE691D730A1A}"/>
              </a:ext>
            </a:extLst>
          </p:cNvPr>
          <p:cNvSpPr txBox="1"/>
          <p:nvPr/>
        </p:nvSpPr>
        <p:spPr>
          <a:xfrm>
            <a:off x="5591888" y="1217783"/>
            <a:ext cx="6496050" cy="2031325"/>
          </a:xfrm>
          <a:prstGeom prst="rect">
            <a:avLst/>
          </a:prstGeom>
          <a:noFill/>
        </p:spPr>
        <p:txBody>
          <a:bodyPr wrap="square" rtlCol="0">
            <a:spAutoFit/>
          </a:bodyPr>
          <a:lstStyle/>
          <a:p>
            <a:r>
              <a:rPr lang="en-US" dirty="0"/>
              <a:t>HER3 was determined by IHC in archival tumor tissue (pre-treatment samples [&lt;6 months prior to HER3-DXd treatment])</a:t>
            </a:r>
          </a:p>
          <a:p>
            <a:r>
              <a:rPr lang="en-US" dirty="0"/>
              <a:t>-HER3-positive was defined as IHC 2+ and IHC 3+ for DE/DF cohorts and as ≥25% membrane positivity at 10x for DEXP cohorts. </a:t>
            </a:r>
          </a:p>
          <a:p>
            <a:r>
              <a:rPr lang="en-US" dirty="0"/>
              <a:t>-HER3-high was defined as ≥75% membrane positivity at 10x</a:t>
            </a:r>
          </a:p>
          <a:p>
            <a:r>
              <a:rPr lang="en-US" dirty="0"/>
              <a:t>-HER3-low was defined as ≥25% and &lt;75% membrane positivity at 10x</a:t>
            </a:r>
          </a:p>
        </p:txBody>
      </p:sp>
      <p:pic>
        <p:nvPicPr>
          <p:cNvPr id="8" name="Picture 7">
            <a:extLst>
              <a:ext uri="{FF2B5EF4-FFF2-40B4-BE49-F238E27FC236}">
                <a16:creationId xmlns:a16="http://schemas.microsoft.com/office/drawing/2014/main" id="{260109F0-EDFF-AC50-A24F-5215D4711CD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43282" t="14985" b="20456"/>
          <a:stretch/>
        </p:blipFill>
        <p:spPr>
          <a:xfrm>
            <a:off x="4400325" y="3543522"/>
            <a:ext cx="5185461" cy="3190911"/>
          </a:xfrm>
          <a:prstGeom prst="rect">
            <a:avLst/>
          </a:prstGeom>
        </p:spPr>
      </p:pic>
      <p:sp>
        <p:nvSpPr>
          <p:cNvPr id="9" name="Content Placeholder 8">
            <a:extLst>
              <a:ext uri="{FF2B5EF4-FFF2-40B4-BE49-F238E27FC236}">
                <a16:creationId xmlns:a16="http://schemas.microsoft.com/office/drawing/2014/main" id="{FBCEAF32-1C38-28AE-9B83-0CD2B895B746}"/>
              </a:ext>
            </a:extLst>
          </p:cNvPr>
          <p:cNvSpPr txBox="1">
            <a:spLocks/>
          </p:cNvSpPr>
          <p:nvPr/>
        </p:nvSpPr>
        <p:spPr>
          <a:xfrm>
            <a:off x="9374292" y="3608894"/>
            <a:ext cx="2551409" cy="203132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500"/>
              </a:spcBef>
            </a:pPr>
            <a:r>
              <a:rPr lang="en-US" sz="1800" dirty="0"/>
              <a:t>GI and hematologic toxicity were the most common TEAEs</a:t>
            </a:r>
          </a:p>
          <a:p>
            <a:pPr>
              <a:lnSpc>
                <a:spcPct val="120000"/>
              </a:lnSpc>
              <a:spcBef>
                <a:spcPts val="500"/>
              </a:spcBef>
            </a:pPr>
            <a:r>
              <a:rPr lang="en-US" sz="1800" dirty="0"/>
              <a:t>The rate of adjudicated treatment-related ILD was 7%; most cases were grade 1 and 2 </a:t>
            </a:r>
          </a:p>
          <a:p>
            <a:pPr marL="0" indent="0">
              <a:lnSpc>
                <a:spcPct val="120000"/>
              </a:lnSpc>
              <a:spcBef>
                <a:spcPts val="500"/>
              </a:spcBef>
              <a:buFont typeface="Arial" panose="020B0604020202020204" pitchFamily="34" charset="0"/>
              <a:buNone/>
            </a:pPr>
            <a:endParaRPr lang="en-US" sz="1800" dirty="0"/>
          </a:p>
          <a:p>
            <a:pPr>
              <a:lnSpc>
                <a:spcPct val="120000"/>
              </a:lnSpc>
              <a:spcBef>
                <a:spcPts val="500"/>
              </a:spcBef>
            </a:pPr>
            <a:endParaRPr lang="en-US" sz="1800" dirty="0"/>
          </a:p>
        </p:txBody>
      </p:sp>
    </p:spTree>
    <p:extLst>
      <p:ext uri="{BB962C8B-B14F-4D97-AF65-F5344CB8AC3E}">
        <p14:creationId xmlns:p14="http://schemas.microsoft.com/office/powerpoint/2010/main" val="333761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759D3-378C-4CAD-8794-267A972B17EE}"/>
              </a:ext>
            </a:extLst>
          </p:cNvPr>
          <p:cNvSpPr>
            <a:spLocks noGrp="1"/>
          </p:cNvSpPr>
          <p:nvPr>
            <p:ph type="title"/>
          </p:nvPr>
        </p:nvSpPr>
        <p:spPr>
          <a:xfrm>
            <a:off x="301752" y="246888"/>
            <a:ext cx="10781812" cy="524824"/>
          </a:xfrm>
        </p:spPr>
        <p:txBody>
          <a:bodyPr anchor="t"/>
          <a:lstStyle/>
          <a:p>
            <a:r>
              <a:rPr lang="en-US" dirty="0"/>
              <a:t>Clinical Activity of HER3-DXd Across BC Subtypes</a:t>
            </a:r>
          </a:p>
        </p:txBody>
      </p:sp>
      <p:graphicFrame>
        <p:nvGraphicFramePr>
          <p:cNvPr id="8" name="表 7">
            <a:extLst>
              <a:ext uri="{FF2B5EF4-FFF2-40B4-BE49-F238E27FC236}">
                <a16:creationId xmlns:a16="http://schemas.microsoft.com/office/drawing/2014/main" id="{C99F2800-72BE-4120-883D-F3A844145E69}"/>
              </a:ext>
            </a:extLst>
          </p:cNvPr>
          <p:cNvGraphicFramePr>
            <a:graphicFrameLocks noGrp="1"/>
          </p:cNvGraphicFramePr>
          <p:nvPr>
            <p:extLst>
              <p:ext uri="{D42A27DB-BD31-4B8C-83A1-F6EECF244321}">
                <p14:modId xmlns:p14="http://schemas.microsoft.com/office/powerpoint/2010/main" val="3130374258"/>
              </p:ext>
            </p:extLst>
          </p:nvPr>
        </p:nvGraphicFramePr>
        <p:xfrm>
          <a:off x="519431" y="823077"/>
          <a:ext cx="11010901" cy="3909114"/>
        </p:xfrm>
        <a:graphic>
          <a:graphicData uri="http://schemas.openxmlformats.org/drawingml/2006/table">
            <a:tbl>
              <a:tblPr firstRow="1"/>
              <a:tblGrid>
                <a:gridCol w="4171525">
                  <a:extLst>
                    <a:ext uri="{9D8B030D-6E8A-4147-A177-3AD203B41FA5}">
                      <a16:colId xmlns:a16="http://schemas.microsoft.com/office/drawing/2014/main" val="1882883846"/>
                    </a:ext>
                  </a:extLst>
                </a:gridCol>
                <a:gridCol w="2279792">
                  <a:extLst>
                    <a:ext uri="{9D8B030D-6E8A-4147-A177-3AD203B41FA5}">
                      <a16:colId xmlns:a16="http://schemas.microsoft.com/office/drawing/2014/main" val="20003"/>
                    </a:ext>
                  </a:extLst>
                </a:gridCol>
                <a:gridCol w="2279792">
                  <a:extLst>
                    <a:ext uri="{9D8B030D-6E8A-4147-A177-3AD203B41FA5}">
                      <a16:colId xmlns:a16="http://schemas.microsoft.com/office/drawing/2014/main" val="20009"/>
                    </a:ext>
                  </a:extLst>
                </a:gridCol>
                <a:gridCol w="2279792">
                  <a:extLst>
                    <a:ext uri="{9D8B030D-6E8A-4147-A177-3AD203B41FA5}">
                      <a16:colId xmlns:a16="http://schemas.microsoft.com/office/drawing/2014/main" val="2571022004"/>
                    </a:ext>
                  </a:extLst>
                </a:gridCol>
              </a:tblGrid>
              <a:tr h="423904">
                <a:tc rowSpan="2">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algn="l" rtl="0" fontAlgn="ctr">
                        <a:lnSpc>
                          <a:spcPct val="100000"/>
                        </a:lnSpc>
                        <a:spcBef>
                          <a:spcPts val="0"/>
                        </a:spcBef>
                        <a:spcAft>
                          <a:spcPts val="0"/>
                        </a:spcAft>
                      </a:pPr>
                      <a:r>
                        <a:rPr lang="en-US" sz="1600" b="1" u="none" strike="noStrike" kern="1200">
                          <a:solidFill>
                            <a:srgbClr val="002557"/>
                          </a:solidFill>
                          <a:effectLst/>
                          <a:latin typeface="Arial"/>
                          <a:ea typeface="+mn-ea"/>
                          <a:cs typeface="+mn-cs"/>
                        </a:rPr>
                        <a:t>Outcomes (BICR per RECIST 1.1)</a:t>
                      </a:r>
                      <a:endParaRPr lang="en-US" sz="1100" b="1" u="none" strike="noStrike" kern="1200">
                        <a:solidFill>
                          <a:srgbClr val="002557"/>
                        </a:solidFill>
                        <a:effectLst/>
                        <a:latin typeface="Arial"/>
                        <a:ea typeface="+mn-ea"/>
                        <a:cs typeface="+mn-cs"/>
                      </a:endParaRPr>
                    </a:p>
                  </a:txBody>
                  <a:tcPr marR="0" marT="0"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algn="ctr" fontAlgn="ctr">
                        <a:lnSpc>
                          <a:spcPct val="100000"/>
                        </a:lnSpc>
                        <a:spcBef>
                          <a:spcPts val="0"/>
                        </a:spcBef>
                        <a:spcAft>
                          <a:spcPts val="0"/>
                        </a:spcAft>
                      </a:pPr>
                      <a:r>
                        <a:rPr lang="en-US" sz="1400" b="1" u="none" strike="noStrike">
                          <a:solidFill>
                            <a:srgbClr val="002557"/>
                          </a:solidFill>
                          <a:effectLst/>
                          <a:latin typeface="+mn-lt"/>
                        </a:rPr>
                        <a:t>HR+/HER2−</a:t>
                      </a:r>
                    </a:p>
                    <a:p>
                      <a:pPr marL="0" algn="ctr" fontAlgn="ctr">
                        <a:lnSpc>
                          <a:spcPct val="100000"/>
                        </a:lnSpc>
                        <a:spcBef>
                          <a:spcPts val="0"/>
                        </a:spcBef>
                        <a:spcAft>
                          <a:spcPts val="0"/>
                        </a:spcAft>
                      </a:pPr>
                      <a:r>
                        <a:rPr lang="en-US" sz="1400" b="1" u="none" strike="noStrike">
                          <a:solidFill>
                            <a:srgbClr val="002557"/>
                          </a:solidFill>
                          <a:effectLst/>
                          <a:latin typeface="+mn-lt"/>
                        </a:rPr>
                        <a:t>(n=113)</a:t>
                      </a:r>
                      <a:endParaRPr lang="en-US" sz="1400" b="1" i="0" u="none" strike="noStrike">
                        <a:solidFill>
                          <a:srgbClr val="002557"/>
                        </a:solidFill>
                        <a:effectLst/>
                        <a:latin typeface="+mn-lt"/>
                      </a:endParaRPr>
                    </a:p>
                  </a:txBody>
                  <a:tcPr marL="0" marR="0" marT="18288" marB="18288"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algn="ctr" fontAlgn="ctr">
                        <a:lnSpc>
                          <a:spcPct val="100000"/>
                        </a:lnSpc>
                        <a:spcBef>
                          <a:spcPts val="0"/>
                        </a:spcBef>
                        <a:spcAft>
                          <a:spcPts val="0"/>
                        </a:spcAft>
                      </a:pPr>
                      <a:r>
                        <a:rPr lang="en-US" sz="1400" b="1" u="none" strike="noStrike">
                          <a:solidFill>
                            <a:srgbClr val="002557"/>
                          </a:solidFill>
                          <a:effectLst/>
                          <a:latin typeface="+mn-lt"/>
                        </a:rPr>
                        <a:t>TNBC</a:t>
                      </a:r>
                    </a:p>
                    <a:p>
                      <a:pPr marL="0" algn="ctr" fontAlgn="ctr">
                        <a:lnSpc>
                          <a:spcPct val="100000"/>
                        </a:lnSpc>
                        <a:spcBef>
                          <a:spcPts val="0"/>
                        </a:spcBef>
                        <a:spcAft>
                          <a:spcPts val="0"/>
                        </a:spcAft>
                      </a:pPr>
                      <a:r>
                        <a:rPr lang="en-US" sz="1400" b="1" u="none" strike="noStrike">
                          <a:solidFill>
                            <a:srgbClr val="002557"/>
                          </a:solidFill>
                          <a:effectLst/>
                          <a:latin typeface="+mn-lt"/>
                        </a:rPr>
                        <a:t>(n=53)</a:t>
                      </a:r>
                      <a:endParaRPr lang="en-US" sz="1400" b="1" i="0" u="none" strike="noStrike">
                        <a:solidFill>
                          <a:srgbClr val="002557"/>
                        </a:solidFill>
                        <a:effectLst/>
                        <a:latin typeface="+mn-lt"/>
                      </a:endParaRPr>
                    </a:p>
                  </a:txBody>
                  <a:tcPr marL="0" marR="0" marT="18288" marB="18288"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algn="ctr" fontAlgn="ctr">
                        <a:lnSpc>
                          <a:spcPct val="100000"/>
                        </a:lnSpc>
                        <a:spcBef>
                          <a:spcPts val="0"/>
                        </a:spcBef>
                        <a:spcAft>
                          <a:spcPts val="0"/>
                        </a:spcAft>
                      </a:pPr>
                      <a:r>
                        <a:rPr lang="en-US" sz="1400" b="1" u="none" strike="noStrike">
                          <a:solidFill>
                            <a:srgbClr val="002557"/>
                          </a:solidFill>
                          <a:effectLst/>
                          <a:latin typeface="+mn-lt"/>
                        </a:rPr>
                        <a:t>HER2+</a:t>
                      </a:r>
                    </a:p>
                    <a:p>
                      <a:pPr marL="0" algn="ctr" fontAlgn="ctr">
                        <a:lnSpc>
                          <a:spcPct val="100000"/>
                        </a:lnSpc>
                        <a:spcBef>
                          <a:spcPts val="0"/>
                        </a:spcBef>
                        <a:spcAft>
                          <a:spcPts val="0"/>
                        </a:spcAft>
                      </a:pPr>
                      <a:r>
                        <a:rPr lang="en-US" sz="1400" b="1" u="none" strike="noStrike">
                          <a:solidFill>
                            <a:srgbClr val="002557"/>
                          </a:solidFill>
                          <a:effectLst/>
                          <a:latin typeface="+mn-lt"/>
                        </a:rPr>
                        <a:t>(n=14)</a:t>
                      </a:r>
                      <a:endParaRPr lang="en-US" sz="1400" b="1" i="0" u="none" strike="noStrike">
                        <a:solidFill>
                          <a:srgbClr val="002557"/>
                        </a:solidFill>
                        <a:effectLst/>
                        <a:latin typeface="+mn-lt"/>
                      </a:endParaRPr>
                    </a:p>
                  </a:txBody>
                  <a:tcPr marL="0" marR="0" marT="18288" marB="18288"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245418">
                <a:tc vMerge="1">
                  <a:txBody>
                    <a:bodyPr/>
                    <a:lstStyle/>
                    <a:p>
                      <a:pPr marL="0">
                        <a:spcBef>
                          <a:spcPts val="0"/>
                        </a:spcBef>
                        <a:spcAft>
                          <a:spcPts val="0"/>
                        </a:spcAft>
                      </a:pPr>
                      <a:endParaRPr lang="ja-JP" sz="1400" kern="100" dirty="0">
                        <a:solidFill>
                          <a:schemeClr val="bg1"/>
                        </a:solidFill>
                        <a:effectLst/>
                        <a:latin typeface="+mn-ea"/>
                        <a:ea typeface="+mn-ea"/>
                      </a:endParaRPr>
                    </a:p>
                  </a:txBody>
                  <a:tcPr marR="0" marT="0" marB="91440" anchor="ctr">
                    <a:lnL w="12700" cmpd="sng">
                      <a:noFill/>
                    </a:lnL>
                    <a:lnR w="12700" cmpd="sng">
                      <a:noFill/>
                    </a:lnR>
                    <a:lnT w="381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914400" rtl="0" eaLnBrk="1" latinLnBrk="0" hangingPunct="1">
                        <a:spcBef>
                          <a:spcPts val="50"/>
                        </a:spcBef>
                        <a:spcAft>
                          <a:spcPts val="50"/>
                        </a:spcAft>
                      </a:pPr>
                      <a:r>
                        <a:rPr lang="en-US" altLang="ja-JP" sz="1200" b="1" kern="100">
                          <a:solidFill>
                            <a:srgbClr val="002557"/>
                          </a:solidFill>
                          <a:effectLst/>
                          <a:latin typeface="+mj-lt"/>
                          <a:ea typeface="+mn-ea"/>
                          <a:cs typeface="+mn-cs"/>
                        </a:rPr>
                        <a:t>HER3-High and -Low</a:t>
                      </a:r>
                      <a:endParaRPr lang="ja-JP" sz="1200" b="1" kern="100">
                        <a:solidFill>
                          <a:srgbClr val="002557"/>
                        </a:solidFill>
                        <a:effectLst/>
                        <a:latin typeface="+mj-lt"/>
                        <a:ea typeface="+mn-ea"/>
                        <a:cs typeface="+mn-cs"/>
                      </a:endParaRPr>
                    </a:p>
                  </a:txBody>
                  <a:tcPr marL="0" marR="0" marT="0" marB="27432"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altLang="ja-JP" sz="1200" b="1" kern="100">
                          <a:solidFill>
                            <a:srgbClr val="002557"/>
                          </a:solidFill>
                          <a:effectLst/>
                          <a:latin typeface="+mj-lt"/>
                          <a:ea typeface="+mn-ea"/>
                          <a:cs typeface="+mn-cs"/>
                        </a:rPr>
                        <a:t>HER3-High</a:t>
                      </a:r>
                      <a:endParaRPr lang="ja-JP" altLang="en-US" sz="1200" b="1" kern="100">
                        <a:solidFill>
                          <a:srgbClr val="002557"/>
                        </a:solidFill>
                        <a:effectLst/>
                        <a:latin typeface="+mj-lt"/>
                        <a:ea typeface="+mn-ea"/>
                        <a:cs typeface="+mn-cs"/>
                      </a:endParaRPr>
                    </a:p>
                  </a:txBody>
                  <a:tcPr marL="0" marR="0" marT="0" marB="27432"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914400" rtl="0" eaLnBrk="1" latinLnBrk="0" hangingPunct="1">
                        <a:spcBef>
                          <a:spcPts val="50"/>
                        </a:spcBef>
                        <a:spcAft>
                          <a:spcPts val="50"/>
                        </a:spcAft>
                      </a:pPr>
                      <a:r>
                        <a:rPr lang="en-US" altLang="ja-JP" sz="1200" b="1" kern="100">
                          <a:solidFill>
                            <a:srgbClr val="002557"/>
                          </a:solidFill>
                          <a:effectLst/>
                          <a:latin typeface="+mj-lt"/>
                          <a:ea typeface="+mn-ea"/>
                          <a:cs typeface="+mn-cs"/>
                        </a:rPr>
                        <a:t>HER3-High</a:t>
                      </a:r>
                      <a:endParaRPr lang="ja-JP" sz="1200" b="1" kern="100">
                        <a:solidFill>
                          <a:srgbClr val="002557"/>
                        </a:solidFill>
                        <a:effectLst/>
                        <a:latin typeface="+mj-lt"/>
                        <a:ea typeface="+mn-ea"/>
                        <a:cs typeface="+mn-cs"/>
                      </a:endParaRPr>
                    </a:p>
                  </a:txBody>
                  <a:tcPr marL="0" marR="0" marT="0" marB="27432"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1"/>
                  </a:ext>
                </a:extLst>
              </a:tr>
              <a:tr h="3804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0" kern="100">
                          <a:solidFill>
                            <a:srgbClr val="002557"/>
                          </a:solidFill>
                          <a:effectLst/>
                          <a:latin typeface="+mn-lt"/>
                          <a:ea typeface="+mn-ea"/>
                        </a:rPr>
                        <a:t>Confirmed ORR, % (95% CI​</a:t>
                      </a:r>
                      <a:r>
                        <a:rPr lang="en-US" altLang="ja-JP" sz="1400" b="0" kern="100" baseline="30000">
                          <a:solidFill>
                            <a:srgbClr val="7F91AB"/>
                          </a:solidFill>
                          <a:effectLst/>
                          <a:latin typeface="+mn-lt"/>
                          <a:ea typeface="+mn-ea"/>
                        </a:rPr>
                        <a:t>a</a:t>
                      </a:r>
                      <a:r>
                        <a:rPr lang="en-US" altLang="ja-JP" sz="1400" b="0" kern="100">
                          <a:solidFill>
                            <a:srgbClr val="002557"/>
                          </a:solidFill>
                          <a:effectLst/>
                          <a:latin typeface="+mn-lt"/>
                          <a:ea typeface="+mn-ea"/>
                        </a:rPr>
                        <a:t>)</a:t>
                      </a:r>
                      <a:endParaRPr lang="ja-JP" altLang="en-US" sz="1400" b="0" kern="100">
                        <a:solidFill>
                          <a:srgbClr val="7F91AB"/>
                        </a:solidFill>
                        <a:effectLst/>
                        <a:latin typeface="+mn-lt"/>
                        <a:ea typeface="+mn-ea"/>
                      </a:endParaRPr>
                    </a:p>
                  </a:txBody>
                  <a:tcPr marR="0" marT="0"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altLang="ja-JP" sz="1400" b="0" kern="100">
                          <a:solidFill>
                            <a:srgbClr val="002557"/>
                          </a:solidFill>
                          <a:effectLst/>
                          <a:latin typeface="+mn-lt"/>
                          <a:ea typeface="+mn-ea"/>
                        </a:rPr>
                        <a:t>30.1 </a:t>
                      </a:r>
                    </a:p>
                    <a:p>
                      <a:pPr algn="ctr">
                        <a:lnSpc>
                          <a:spcPct val="100000"/>
                        </a:lnSpc>
                        <a:spcBef>
                          <a:spcPts val="0"/>
                        </a:spcBef>
                        <a:spcAft>
                          <a:spcPts val="0"/>
                        </a:spcAft>
                      </a:pPr>
                      <a:r>
                        <a:rPr lang="en-US" altLang="ja-JP" sz="1400" b="0" kern="100">
                          <a:solidFill>
                            <a:srgbClr val="002557"/>
                          </a:solidFill>
                          <a:effectLst/>
                          <a:latin typeface="+mn-lt"/>
                          <a:ea typeface="+mn-ea"/>
                        </a:rPr>
                        <a:t>(21.8-39.4)</a:t>
                      </a:r>
                      <a:endParaRPr lang="ja-JP" sz="1400" b="0" kern="100">
                        <a:solidFill>
                          <a:srgbClr val="002557"/>
                        </a:solidFill>
                        <a:effectLst/>
                        <a:latin typeface="+mn-lt"/>
                        <a:ea typeface="+mn-ea"/>
                      </a:endParaRPr>
                    </a:p>
                  </a:txBody>
                  <a:tcPr marL="0" marR="0" marT="0"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altLang="ja-JP" sz="1400" b="0" kern="100">
                          <a:solidFill>
                            <a:srgbClr val="002557"/>
                          </a:solidFill>
                          <a:effectLst/>
                          <a:latin typeface="+mn-lt"/>
                          <a:ea typeface="+mn-ea"/>
                          <a:cs typeface="Times New Roman" panose="02020603050405020304" pitchFamily="18" charset="0"/>
                        </a:rPr>
                        <a:t>22.6 </a:t>
                      </a:r>
                    </a:p>
                    <a:p>
                      <a:pPr algn="ctr">
                        <a:lnSpc>
                          <a:spcPct val="100000"/>
                        </a:lnSpc>
                        <a:spcBef>
                          <a:spcPts val="0"/>
                        </a:spcBef>
                        <a:spcAft>
                          <a:spcPts val="0"/>
                        </a:spcAft>
                      </a:pPr>
                      <a:r>
                        <a:rPr lang="en-US" altLang="ja-JP" sz="1400" b="0" kern="100">
                          <a:solidFill>
                            <a:srgbClr val="002557"/>
                          </a:solidFill>
                          <a:effectLst/>
                          <a:latin typeface="+mn-lt"/>
                          <a:ea typeface="+mn-ea"/>
                          <a:cs typeface="Times New Roman" panose="02020603050405020304" pitchFamily="18" charset="0"/>
                        </a:rPr>
                        <a:t>(12.3-36.2)</a:t>
                      </a:r>
                      <a:endParaRPr lang="ja-JP" sz="1400" b="0" kern="100">
                        <a:solidFill>
                          <a:srgbClr val="002557"/>
                        </a:solidFill>
                        <a:effectLst/>
                        <a:latin typeface="+mn-lt"/>
                        <a:ea typeface="+mn-ea"/>
                        <a:cs typeface="Times New Roman" panose="02020603050405020304" pitchFamily="18" charset="0"/>
                      </a:endParaRPr>
                    </a:p>
                  </a:txBody>
                  <a:tcPr marL="0" marR="0" marT="0"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altLang="ja-JP" sz="1400" b="0" kern="100" dirty="0">
                          <a:solidFill>
                            <a:srgbClr val="002557"/>
                          </a:solidFill>
                          <a:effectLst/>
                          <a:latin typeface="+mn-lt"/>
                          <a:ea typeface="+mn-ea"/>
                        </a:rPr>
                        <a:t>42.9 </a:t>
                      </a:r>
                    </a:p>
                    <a:p>
                      <a:pPr algn="ctr">
                        <a:lnSpc>
                          <a:spcPct val="100000"/>
                        </a:lnSpc>
                        <a:spcBef>
                          <a:spcPts val="0"/>
                        </a:spcBef>
                        <a:spcAft>
                          <a:spcPts val="0"/>
                        </a:spcAft>
                      </a:pPr>
                      <a:r>
                        <a:rPr lang="en-US" altLang="ja-JP" sz="1400" b="0" kern="100" dirty="0">
                          <a:solidFill>
                            <a:srgbClr val="002557"/>
                          </a:solidFill>
                          <a:effectLst/>
                          <a:latin typeface="+mn-lt"/>
                          <a:ea typeface="+mn-ea"/>
                        </a:rPr>
                        <a:t>(17.7-71.1)</a:t>
                      </a:r>
                      <a:endParaRPr lang="ja-JP" sz="1400" b="0" kern="100">
                        <a:solidFill>
                          <a:srgbClr val="002557"/>
                        </a:solidFill>
                        <a:effectLst/>
                        <a:latin typeface="+mn-lt"/>
                        <a:ea typeface="+mn-ea"/>
                      </a:endParaRPr>
                    </a:p>
                  </a:txBody>
                  <a:tcPr marL="0" marR="0" marT="0"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44385359"/>
                  </a:ext>
                </a:extLst>
              </a:tr>
              <a:tr h="1902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0" kern="100">
                          <a:solidFill>
                            <a:srgbClr val="002557"/>
                          </a:solidFill>
                          <a:effectLst/>
                          <a:latin typeface="+mn-lt"/>
                          <a:ea typeface="+mn-ea"/>
                        </a:rPr>
                        <a:t>Best overall response, %</a:t>
                      </a:r>
                      <a:r>
                        <a:rPr lang="en-US" altLang="ja-JP" sz="1400" b="0" kern="100" baseline="30000">
                          <a:solidFill>
                            <a:srgbClr val="7F91AB"/>
                          </a:solidFill>
                          <a:effectLst/>
                          <a:latin typeface="+mn-lt"/>
                          <a:ea typeface="+mn-ea"/>
                        </a:rPr>
                        <a:t>b</a:t>
                      </a:r>
                      <a:endParaRPr lang="ja-JP" altLang="en-US" sz="1400" b="0" kern="100">
                        <a:solidFill>
                          <a:srgbClr val="7F91AB"/>
                        </a:solidFill>
                        <a:effectLst/>
                        <a:latin typeface="+mn-lt"/>
                        <a:ea typeface="+mn-ea"/>
                      </a:endParaRPr>
                    </a:p>
                  </a:txBody>
                  <a:tcPr marR="0" marT="0"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50"/>
                        </a:spcBef>
                        <a:spcAft>
                          <a:spcPts val="50"/>
                        </a:spcAft>
                      </a:pPr>
                      <a:endParaRPr lang="ja-JP" sz="1400" b="0" kern="100">
                        <a:solidFill>
                          <a:srgbClr val="002557"/>
                        </a:solidFill>
                        <a:effectLst/>
                        <a:latin typeface="+mn-lt"/>
                        <a:ea typeface="+mn-ea"/>
                      </a:endParaRPr>
                    </a:p>
                  </a:txBody>
                  <a:tcPr marL="0" marR="0" marT="0"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50"/>
                        </a:spcBef>
                        <a:spcAft>
                          <a:spcPts val="50"/>
                        </a:spcAft>
                      </a:pPr>
                      <a:endParaRPr lang="ja-JP" sz="1400" b="0" kern="100">
                        <a:solidFill>
                          <a:srgbClr val="002557"/>
                        </a:solidFill>
                        <a:effectLst/>
                        <a:latin typeface="+mn-lt"/>
                        <a:ea typeface="+mn-ea"/>
                        <a:cs typeface="Times New Roman" panose="02020603050405020304" pitchFamily="18" charset="0"/>
                      </a:endParaRPr>
                    </a:p>
                  </a:txBody>
                  <a:tcPr marL="0" marR="0" marT="0"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50"/>
                        </a:spcBef>
                        <a:spcAft>
                          <a:spcPts val="50"/>
                        </a:spcAft>
                      </a:pPr>
                      <a:endParaRPr lang="ja-JP" sz="1400" b="0" kern="100">
                        <a:solidFill>
                          <a:srgbClr val="002557"/>
                        </a:solidFill>
                        <a:effectLst/>
                        <a:latin typeface="+mn-lt"/>
                        <a:ea typeface="+mn-ea"/>
                      </a:endParaRPr>
                    </a:p>
                  </a:txBody>
                  <a:tcPr marL="0" marR="0" marT="0"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76471058"/>
                  </a:ext>
                </a:extLst>
              </a:tr>
              <a:tr h="190238">
                <a:tc>
                  <a:txBody>
                    <a:bodyPr/>
                    <a:lstStyle/>
                    <a:p>
                      <a:pPr marL="400050" indent="0">
                        <a:spcBef>
                          <a:spcPts val="0"/>
                        </a:spcBef>
                        <a:spcAft>
                          <a:spcPts val="0"/>
                        </a:spcAft>
                        <a:tabLst/>
                      </a:pPr>
                      <a:r>
                        <a:rPr lang="en-US" altLang="ja-JP" sz="1400" b="0" kern="100">
                          <a:solidFill>
                            <a:srgbClr val="002557"/>
                          </a:solidFill>
                          <a:effectLst/>
                          <a:latin typeface="+mn-lt"/>
                          <a:ea typeface="+mn-ea"/>
                        </a:rPr>
                        <a:t>PR</a:t>
                      </a:r>
                      <a:endParaRPr lang="ja-JP" altLang="en-US" sz="1400" b="0" kern="100">
                        <a:solidFill>
                          <a:srgbClr val="002557"/>
                        </a:solidFill>
                        <a:effectLst/>
                        <a:latin typeface="+mn-lt"/>
                        <a:ea typeface="+mn-ea"/>
                      </a:endParaRPr>
                    </a:p>
                  </a:txBody>
                  <a:tcPr marR="0" marT="0" marB="0" anchor="ctr">
                    <a:lnL w="12700" cmpd="sng">
                      <a:noFill/>
                    </a:lnL>
                    <a:lnR w="12700" cmpd="sng">
                      <a:noFill/>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sz="1400" b="0" kern="100">
                          <a:solidFill>
                            <a:srgbClr val="002557"/>
                          </a:solidFill>
                          <a:effectLst/>
                          <a:latin typeface="+mn-lt"/>
                          <a:ea typeface="+mn-ea"/>
                        </a:rPr>
                        <a:t>30.1</a:t>
                      </a:r>
                      <a:endParaRPr lang="ja-JP" sz="1400" b="0" kern="100">
                        <a:solidFill>
                          <a:srgbClr val="002557"/>
                        </a:solidFill>
                        <a:effectLst/>
                        <a:latin typeface="+mn-lt"/>
                        <a:ea typeface="+mn-ea"/>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sz="1400" b="0" kern="100">
                          <a:solidFill>
                            <a:srgbClr val="002557"/>
                          </a:solidFill>
                          <a:effectLst/>
                          <a:latin typeface="+mn-lt"/>
                          <a:ea typeface="+mn-ea"/>
                          <a:cs typeface="Times New Roman" panose="02020603050405020304" pitchFamily="18" charset="0"/>
                        </a:rPr>
                        <a:t>22.6</a:t>
                      </a:r>
                      <a:endParaRPr lang="ja-JP" sz="1400" b="0" kern="100">
                        <a:solidFill>
                          <a:srgbClr val="002557"/>
                        </a:solidFill>
                        <a:effectLst/>
                        <a:latin typeface="+mn-lt"/>
                        <a:ea typeface="+mn-ea"/>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sz="1400" b="0" kern="100">
                          <a:solidFill>
                            <a:srgbClr val="002557"/>
                          </a:solidFill>
                          <a:effectLst/>
                          <a:latin typeface="+mn-lt"/>
                          <a:ea typeface="+mn-ea"/>
                        </a:rPr>
                        <a:t>42.9</a:t>
                      </a:r>
                      <a:endParaRPr lang="ja-JP" altLang="en-US" sz="1400" b="0" kern="100">
                        <a:solidFill>
                          <a:srgbClr val="002557"/>
                        </a:solidFill>
                        <a:effectLst/>
                        <a:latin typeface="+mn-lt"/>
                        <a:ea typeface="+mn-ea"/>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90238">
                <a:tc>
                  <a:txBody>
                    <a:bodyPr/>
                    <a:lstStyle/>
                    <a:p>
                      <a:pPr marL="400050" indent="0">
                        <a:spcBef>
                          <a:spcPts val="0"/>
                        </a:spcBef>
                        <a:spcAft>
                          <a:spcPts val="0"/>
                        </a:spcAft>
                        <a:tabLst>
                          <a:tab pos="400050" algn="l"/>
                        </a:tabLst>
                      </a:pPr>
                      <a:r>
                        <a:rPr lang="en-US" altLang="ja-JP" sz="1400" b="0" kern="100">
                          <a:solidFill>
                            <a:srgbClr val="002557"/>
                          </a:solidFill>
                          <a:effectLst/>
                          <a:latin typeface="+mn-lt"/>
                          <a:ea typeface="+mn-ea"/>
                        </a:rPr>
                        <a:t>SD</a:t>
                      </a:r>
                      <a:endParaRPr lang="ja-JP" altLang="en-US" sz="1400" b="0" kern="100">
                        <a:solidFill>
                          <a:srgbClr val="002557"/>
                        </a:solidFill>
                        <a:effectLst/>
                        <a:latin typeface="+mn-lt"/>
                        <a:ea typeface="+mn-ea"/>
                      </a:endParaRPr>
                    </a:p>
                  </a:txBody>
                  <a:tcPr marR="0" marT="0" marB="0" anchor="ctr">
                    <a:lnL w="12700" cmpd="sng">
                      <a:noFill/>
                    </a:lnL>
                    <a:lnR w="12700" cmpd="sng">
                      <a:noFill/>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sz="1400" b="0" kern="100">
                          <a:solidFill>
                            <a:srgbClr val="002557"/>
                          </a:solidFill>
                          <a:effectLst/>
                          <a:latin typeface="+mn-lt"/>
                          <a:ea typeface="+mn-ea"/>
                        </a:rPr>
                        <a:t>50.4</a:t>
                      </a:r>
                      <a:endParaRPr lang="ja-JP" sz="1400" b="0" kern="100">
                        <a:solidFill>
                          <a:srgbClr val="002557"/>
                        </a:solidFill>
                        <a:effectLst/>
                        <a:latin typeface="+mn-lt"/>
                        <a:ea typeface="+mn-ea"/>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sz="1400" b="0" kern="100">
                          <a:solidFill>
                            <a:srgbClr val="002557"/>
                          </a:solidFill>
                          <a:effectLst/>
                          <a:latin typeface="+mn-lt"/>
                          <a:ea typeface="+mn-ea"/>
                          <a:cs typeface="Times New Roman" panose="02020603050405020304" pitchFamily="18" charset="0"/>
                        </a:rPr>
                        <a:t>56.6</a:t>
                      </a:r>
                      <a:endParaRPr lang="ja-JP" sz="1400" b="0" kern="100">
                        <a:solidFill>
                          <a:srgbClr val="002557"/>
                        </a:solidFill>
                        <a:effectLst/>
                        <a:latin typeface="+mn-lt"/>
                        <a:ea typeface="+mn-ea"/>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sz="1400" b="0" kern="100">
                          <a:solidFill>
                            <a:srgbClr val="002557"/>
                          </a:solidFill>
                          <a:effectLst/>
                          <a:latin typeface="+mn-lt"/>
                          <a:ea typeface="+mn-ea"/>
                        </a:rPr>
                        <a:t>50.0</a:t>
                      </a:r>
                      <a:endParaRPr lang="ja-JP" sz="1400" b="0" kern="100">
                        <a:solidFill>
                          <a:srgbClr val="002557"/>
                        </a:solidFill>
                        <a:effectLst/>
                        <a:latin typeface="+mn-lt"/>
                        <a:ea typeface="+mn-ea"/>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190238">
                <a:tc>
                  <a:txBody>
                    <a:bodyPr/>
                    <a:lstStyle/>
                    <a:p>
                      <a:pPr marL="400050" indent="0">
                        <a:spcBef>
                          <a:spcPts val="0"/>
                        </a:spcBef>
                        <a:spcAft>
                          <a:spcPts val="0"/>
                        </a:spcAft>
                      </a:pPr>
                      <a:r>
                        <a:rPr lang="en-US" altLang="ja-JP" sz="1400" b="0" kern="100">
                          <a:solidFill>
                            <a:srgbClr val="002557"/>
                          </a:solidFill>
                          <a:effectLst/>
                          <a:latin typeface="+mn-lt"/>
                          <a:ea typeface="+mn-ea"/>
                        </a:rPr>
                        <a:t>PD</a:t>
                      </a:r>
                      <a:endParaRPr lang="ja-JP" altLang="en-US" sz="1400" b="0" kern="100">
                        <a:solidFill>
                          <a:srgbClr val="002557"/>
                        </a:solidFill>
                        <a:effectLst/>
                        <a:latin typeface="+mn-lt"/>
                        <a:ea typeface="+mn-ea"/>
                      </a:endParaRPr>
                    </a:p>
                  </a:txBody>
                  <a:tcPr marR="0" marT="0" marB="0" anchor="ctr">
                    <a:lnL w="12700" cmpd="sng">
                      <a:noFill/>
                    </a:lnL>
                    <a:lnR w="12700" cmpd="sng">
                      <a:noFill/>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sz="1400" b="0" kern="100">
                          <a:solidFill>
                            <a:srgbClr val="002557"/>
                          </a:solidFill>
                          <a:effectLst/>
                          <a:latin typeface="+mn-lt"/>
                          <a:ea typeface="+mn-ea"/>
                        </a:rPr>
                        <a:t>11.5</a:t>
                      </a:r>
                      <a:endParaRPr lang="ja-JP" sz="1400" b="0" kern="100">
                        <a:solidFill>
                          <a:srgbClr val="002557"/>
                        </a:solidFill>
                        <a:effectLst/>
                        <a:latin typeface="+mn-lt"/>
                        <a:ea typeface="+mn-ea"/>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sz="1400" b="0" kern="100">
                          <a:solidFill>
                            <a:srgbClr val="002557"/>
                          </a:solidFill>
                          <a:effectLst/>
                          <a:latin typeface="+mn-lt"/>
                          <a:ea typeface="+mn-ea"/>
                          <a:cs typeface="Times New Roman" panose="02020603050405020304" pitchFamily="18" charset="0"/>
                        </a:rPr>
                        <a:t>17.0</a:t>
                      </a:r>
                      <a:endParaRPr lang="ja-JP" sz="1400" b="0" kern="100">
                        <a:solidFill>
                          <a:srgbClr val="002557"/>
                        </a:solidFill>
                        <a:effectLst/>
                        <a:latin typeface="+mn-lt"/>
                        <a:ea typeface="+mn-ea"/>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sz="1400" b="0" kern="100">
                          <a:solidFill>
                            <a:srgbClr val="002557"/>
                          </a:solidFill>
                          <a:effectLst/>
                          <a:latin typeface="+mn-lt"/>
                          <a:ea typeface="+mn-ea"/>
                        </a:rPr>
                        <a:t>7.1</a:t>
                      </a:r>
                      <a:endParaRPr lang="ja-JP" sz="1400" b="0" kern="100">
                        <a:solidFill>
                          <a:srgbClr val="002557"/>
                        </a:solidFill>
                        <a:effectLst/>
                        <a:latin typeface="+mn-lt"/>
                        <a:ea typeface="+mn-ea"/>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90238">
                <a:tc>
                  <a:txBody>
                    <a:bodyPr/>
                    <a:lstStyle/>
                    <a:p>
                      <a:pPr marL="400050" indent="0">
                        <a:spcBef>
                          <a:spcPts val="0"/>
                        </a:spcBef>
                        <a:spcAft>
                          <a:spcPts val="0"/>
                        </a:spcAft>
                      </a:pPr>
                      <a:r>
                        <a:rPr lang="en-US" altLang="ja-JP" sz="1400" b="0" kern="100">
                          <a:solidFill>
                            <a:srgbClr val="002557"/>
                          </a:solidFill>
                          <a:effectLst/>
                          <a:latin typeface="+mn-lt"/>
                          <a:ea typeface="+mn-ea"/>
                        </a:rPr>
                        <a:t>NE</a:t>
                      </a:r>
                      <a:endParaRPr lang="ja-JP" altLang="en-US" sz="1400" b="0" kern="100">
                        <a:solidFill>
                          <a:srgbClr val="002557"/>
                        </a:solidFill>
                        <a:effectLst/>
                        <a:latin typeface="+mn-lt"/>
                        <a:ea typeface="+mn-ea"/>
                      </a:endParaRPr>
                    </a:p>
                  </a:txBody>
                  <a:tcPr marR="0" marT="0" marB="0" anchor="ctr">
                    <a:lnL w="12700" cmpd="sng">
                      <a:noFill/>
                    </a:lnL>
                    <a:lnR w="12700" cmpd="sng">
                      <a:noFill/>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sz="1400" b="0" kern="100">
                          <a:solidFill>
                            <a:srgbClr val="002557"/>
                          </a:solidFill>
                          <a:effectLst/>
                          <a:latin typeface="+mn-lt"/>
                          <a:ea typeface="+mn-ea"/>
                        </a:rPr>
                        <a:t>8.0</a:t>
                      </a:r>
                      <a:endParaRPr lang="ja-JP" sz="1400" b="0" kern="100">
                        <a:solidFill>
                          <a:srgbClr val="002557"/>
                        </a:solidFill>
                        <a:effectLst/>
                        <a:latin typeface="+mn-lt"/>
                        <a:ea typeface="+mn-ea"/>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sz="1400" b="0" kern="100">
                          <a:solidFill>
                            <a:srgbClr val="002557"/>
                          </a:solidFill>
                          <a:effectLst/>
                          <a:latin typeface="+mn-lt"/>
                          <a:ea typeface="+mn-ea"/>
                          <a:cs typeface="Times New Roman" panose="02020603050405020304" pitchFamily="18" charset="0"/>
                        </a:rPr>
                        <a:t>3.8</a:t>
                      </a:r>
                      <a:endParaRPr lang="ja-JP" sz="1400" b="0" kern="100">
                        <a:solidFill>
                          <a:srgbClr val="002557"/>
                        </a:solidFill>
                        <a:effectLst/>
                        <a:latin typeface="+mn-lt"/>
                        <a:ea typeface="+mn-ea"/>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spcBef>
                          <a:spcPts val="50"/>
                        </a:spcBef>
                        <a:spcAft>
                          <a:spcPts val="50"/>
                        </a:spcAft>
                      </a:pPr>
                      <a:r>
                        <a:rPr lang="en-US" sz="1400" b="0" kern="100">
                          <a:solidFill>
                            <a:srgbClr val="002557"/>
                          </a:solidFill>
                          <a:effectLst/>
                          <a:latin typeface="+mn-lt"/>
                          <a:ea typeface="+mn-ea"/>
                        </a:rPr>
                        <a:t>0.0</a:t>
                      </a:r>
                      <a:endParaRPr lang="ja-JP" sz="1400" b="0" kern="100">
                        <a:solidFill>
                          <a:srgbClr val="002557"/>
                        </a:solidFill>
                        <a:effectLst/>
                        <a:latin typeface="+mn-lt"/>
                        <a:ea typeface="+mn-ea"/>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38047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187325" algn="l" defTabSz="914400" rtl="0" eaLnBrk="1" fontAlgn="auto" latinLnBrk="0" hangingPunct="1">
                        <a:lnSpc>
                          <a:spcPct val="107000"/>
                        </a:lnSpc>
                        <a:spcBef>
                          <a:spcPts val="0"/>
                        </a:spcBef>
                        <a:spcAft>
                          <a:spcPts val="0"/>
                        </a:spcAft>
                        <a:buClrTx/>
                        <a:buSzTx/>
                        <a:buFontTx/>
                        <a:buNone/>
                        <a:tabLst/>
                        <a:defRPr/>
                      </a:pPr>
                      <a:r>
                        <a:rPr lang="en-US" sz="1400" b="0" kern="1200">
                          <a:solidFill>
                            <a:srgbClr val="002557"/>
                          </a:solidFill>
                          <a:effectLst/>
                          <a:latin typeface="+mn-lt"/>
                          <a:ea typeface="+mn-ea"/>
                          <a:cs typeface="+mn-cs"/>
                        </a:rPr>
                        <a:t>DOR, median (</a:t>
                      </a:r>
                      <a:r>
                        <a:rPr lang="en-US" sz="1400" b="0">
                          <a:solidFill>
                            <a:srgbClr val="002557"/>
                          </a:solidFill>
                          <a:effectLst/>
                          <a:latin typeface="+mn-lt"/>
                          <a:ea typeface="+mn-ea"/>
                          <a:cs typeface="Times New Roman" panose="02020603050405020304" pitchFamily="18" charset="0"/>
                        </a:rPr>
                        <a:t>95% CI</a:t>
                      </a:r>
                      <a:r>
                        <a:rPr lang="en-US" sz="1400" b="0" kern="1200" baseline="0">
                          <a:solidFill>
                            <a:srgbClr val="002557"/>
                          </a:solidFill>
                          <a:effectLst/>
                          <a:latin typeface="+mn-lt"/>
                          <a:ea typeface="+mn-ea"/>
                          <a:cs typeface="+mn-cs"/>
                        </a:rPr>
                        <a:t>), mo</a:t>
                      </a:r>
                      <a:endParaRPr lang="en-US" sz="1400" b="0" baseline="0">
                        <a:solidFill>
                          <a:srgbClr val="002557"/>
                        </a:solidFill>
                        <a:effectLst/>
                        <a:latin typeface="+mn-lt"/>
                        <a:ea typeface="+mn-ea"/>
                        <a:cs typeface="Times New Roman" panose="02020603050405020304" pitchFamily="18" charset="0"/>
                      </a:endParaRPr>
                    </a:p>
                  </a:txBody>
                  <a:tcPr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7.2 </a:t>
                      </a:r>
                      <a:br>
                        <a:rPr lang="en-US" sz="1400" b="0">
                          <a:solidFill>
                            <a:srgbClr val="002557"/>
                          </a:solidFill>
                          <a:effectLst/>
                          <a:latin typeface="+mn-lt"/>
                          <a:ea typeface="+mn-ea"/>
                          <a:cs typeface="Times New Roman" panose="02020603050405020304" pitchFamily="18" charset="0"/>
                        </a:rPr>
                      </a:br>
                      <a:r>
                        <a:rPr lang="en-US" sz="1400" b="0">
                          <a:solidFill>
                            <a:srgbClr val="002557"/>
                          </a:solidFill>
                          <a:effectLst/>
                          <a:latin typeface="+mn-lt"/>
                          <a:ea typeface="+mn-ea"/>
                          <a:cs typeface="Times New Roman" panose="02020603050405020304" pitchFamily="18" charset="0"/>
                        </a:rPr>
                        <a:t>(5.3-NE)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5.9 </a:t>
                      </a:r>
                    </a:p>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(3.0-8.4)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8.3 </a:t>
                      </a:r>
                    </a:p>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(2.8-26.4)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380477">
                <a:tc>
                  <a:txBody>
                    <a:bodyPr/>
                    <a:lstStyle/>
                    <a:p>
                      <a:pPr marL="0" marR="0" lvl="0" indent="-187325" algn="l" defTabSz="914400" rtl="0" eaLnBrk="1" fontAlgn="auto" latinLnBrk="0" hangingPunct="1">
                        <a:lnSpc>
                          <a:spcPct val="107000"/>
                        </a:lnSpc>
                        <a:spcBef>
                          <a:spcPts val="0"/>
                        </a:spcBef>
                        <a:spcAft>
                          <a:spcPts val="0"/>
                        </a:spcAft>
                        <a:buClrTx/>
                        <a:buSzTx/>
                        <a:buFontTx/>
                        <a:buNone/>
                        <a:tabLst/>
                        <a:defRPr/>
                      </a:pPr>
                      <a:r>
                        <a:rPr lang="en-US" sz="1400" b="0" baseline="0">
                          <a:solidFill>
                            <a:srgbClr val="002557"/>
                          </a:solidFill>
                          <a:effectLst/>
                          <a:latin typeface="+mn-lt"/>
                          <a:ea typeface="+mn-ea"/>
                          <a:cs typeface="Times New Roman" panose="02020603050405020304" pitchFamily="18" charset="0"/>
                        </a:rPr>
                        <a:t>PFS, median (95% CI), mo</a:t>
                      </a:r>
                    </a:p>
                  </a:txBody>
                  <a:tcPr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7.4</a:t>
                      </a:r>
                    </a:p>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(4.7-8.4)</a:t>
                      </a: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5.5</a:t>
                      </a:r>
                    </a:p>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(3.9-6.8)</a:t>
                      </a: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11.0 </a:t>
                      </a:r>
                    </a:p>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(4.4-16.4)</a:t>
                      </a: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76755238"/>
                  </a:ext>
                </a:extLst>
              </a:tr>
              <a:tr h="380477">
                <a:tc>
                  <a:txBody>
                    <a:bodyPr/>
                    <a:lstStyle/>
                    <a:p>
                      <a:pPr marL="344488" marR="0" lvl="0" indent="-187325" algn="l" defTabSz="914400" rtl="0" eaLnBrk="1" fontAlgn="auto" latinLnBrk="0" hangingPunct="1">
                        <a:lnSpc>
                          <a:spcPct val="107000"/>
                        </a:lnSpc>
                        <a:spcBef>
                          <a:spcPts val="0"/>
                        </a:spcBef>
                        <a:spcAft>
                          <a:spcPts val="0"/>
                        </a:spcAft>
                        <a:buClrTx/>
                        <a:buSzTx/>
                        <a:buFontTx/>
                        <a:buNone/>
                        <a:tabLst/>
                        <a:defRPr/>
                      </a:pPr>
                      <a:r>
                        <a:rPr lang="en-US" sz="1400" b="0" baseline="0">
                          <a:solidFill>
                            <a:srgbClr val="002557"/>
                          </a:solidFill>
                          <a:effectLst/>
                          <a:latin typeface="+mn-lt"/>
                          <a:ea typeface="+mn-ea"/>
                          <a:cs typeface="Times New Roman" panose="02020603050405020304" pitchFamily="18" charset="0"/>
                        </a:rPr>
                        <a:t>6-month PFS rate, % (95% CI)</a:t>
                      </a:r>
                    </a:p>
                  </a:txBody>
                  <a:tcPr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53.5</a:t>
                      </a:r>
                    </a:p>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(43.4-62.6)</a:t>
                      </a: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38.2</a:t>
                      </a:r>
                    </a:p>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(24.2-52.0)</a:t>
                      </a: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b="0" dirty="0">
                          <a:solidFill>
                            <a:srgbClr val="002557"/>
                          </a:solidFill>
                          <a:effectLst/>
                          <a:latin typeface="+mn-lt"/>
                          <a:ea typeface="+mn-ea"/>
                          <a:cs typeface="Times New Roman" panose="02020603050405020304" pitchFamily="18" charset="0"/>
                        </a:rPr>
                        <a:t>51.6</a:t>
                      </a:r>
                    </a:p>
                    <a:p>
                      <a:pPr marL="0" marR="0" algn="ctr">
                        <a:lnSpc>
                          <a:spcPct val="100000"/>
                        </a:lnSpc>
                        <a:spcBef>
                          <a:spcPts val="0"/>
                        </a:spcBef>
                        <a:spcAft>
                          <a:spcPts val="0"/>
                        </a:spcAft>
                      </a:pPr>
                      <a:r>
                        <a:rPr lang="en-US" sz="1400" b="0" dirty="0">
                          <a:solidFill>
                            <a:srgbClr val="002557"/>
                          </a:solidFill>
                          <a:effectLst/>
                          <a:latin typeface="+mn-lt"/>
                          <a:ea typeface="+mn-ea"/>
                          <a:cs typeface="Times New Roman" panose="02020603050405020304" pitchFamily="18" charset="0"/>
                        </a:rPr>
                        <a:t>(22.1-74.8)</a:t>
                      </a: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5460402"/>
                  </a:ext>
                </a:extLst>
              </a:tr>
              <a:tr h="380477">
                <a:tc>
                  <a:txBody>
                    <a:bodyPr/>
                    <a:lstStyle/>
                    <a:p>
                      <a:pPr marL="0" marR="0" lvl="0" indent="-187325" algn="l" defTabSz="914400" rtl="0" eaLnBrk="1" fontAlgn="auto" latinLnBrk="0" hangingPunct="1">
                        <a:lnSpc>
                          <a:spcPct val="107000"/>
                        </a:lnSpc>
                        <a:spcBef>
                          <a:spcPts val="0"/>
                        </a:spcBef>
                        <a:spcAft>
                          <a:spcPts val="0"/>
                        </a:spcAft>
                        <a:buClrTx/>
                        <a:buSzTx/>
                        <a:buFontTx/>
                        <a:buNone/>
                        <a:tabLst/>
                        <a:defRPr/>
                      </a:pPr>
                      <a:r>
                        <a:rPr lang="en-US" sz="1400" b="0" baseline="0">
                          <a:solidFill>
                            <a:srgbClr val="002557"/>
                          </a:solidFill>
                          <a:effectLst/>
                          <a:latin typeface="+mn-lt"/>
                          <a:ea typeface="+mn-ea"/>
                          <a:cs typeface="Times New Roman" panose="02020603050405020304" pitchFamily="18" charset="0"/>
                        </a:rPr>
                        <a:t>OS, median (95% CI), mo</a:t>
                      </a:r>
                    </a:p>
                  </a:txBody>
                  <a:tcPr marR="0" marT="0" marB="0" anchor="ctr">
                    <a:lnL w="12700" cmpd="sng">
                      <a:noFill/>
                    </a:lnL>
                    <a:lnR w="12700" cmpd="sng">
                      <a:noFill/>
                    </a:lnR>
                    <a:lnT w="12700" cmpd="sng">
                      <a:noFill/>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14.6</a:t>
                      </a:r>
                    </a:p>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(11.3-19.5)</a:t>
                      </a:r>
                    </a:p>
                  </a:txBody>
                  <a:tcPr marL="0" marR="0" marT="0" marB="0" anchor="ctr">
                    <a:lnL w="12700" cmpd="sng">
                      <a:noFill/>
                    </a:lnL>
                    <a:lnR w="12700" cmpd="sng">
                      <a:noFill/>
                    </a:lnR>
                    <a:lnT w="12700" cmpd="sng">
                      <a:noFill/>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14.6</a:t>
                      </a:r>
                    </a:p>
                    <a:p>
                      <a:pPr marL="0" marR="0" algn="ctr">
                        <a:lnSpc>
                          <a:spcPct val="100000"/>
                        </a:lnSpc>
                        <a:spcBef>
                          <a:spcPts val="0"/>
                        </a:spcBef>
                        <a:spcAft>
                          <a:spcPts val="0"/>
                        </a:spcAft>
                      </a:pPr>
                      <a:r>
                        <a:rPr lang="en-US" sz="1400" b="0">
                          <a:solidFill>
                            <a:srgbClr val="002557"/>
                          </a:solidFill>
                          <a:effectLst/>
                          <a:latin typeface="+mn-lt"/>
                          <a:ea typeface="+mn-ea"/>
                          <a:cs typeface="Times New Roman" panose="02020603050405020304" pitchFamily="18" charset="0"/>
                        </a:rPr>
                        <a:t>(11.2-17.2)</a:t>
                      </a:r>
                    </a:p>
                  </a:txBody>
                  <a:tcPr marL="0" marR="0" marT="0" marB="0" anchor="ctr">
                    <a:lnL w="12700" cmpd="sng">
                      <a:noFill/>
                    </a:lnL>
                    <a:lnR w="12700" cmpd="sng">
                      <a:noFill/>
                    </a:lnR>
                    <a:lnT w="12700" cmpd="sng">
                      <a:noFill/>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b="0" dirty="0">
                          <a:solidFill>
                            <a:srgbClr val="002557"/>
                          </a:solidFill>
                          <a:effectLst/>
                          <a:latin typeface="+mn-lt"/>
                          <a:ea typeface="+mn-ea"/>
                          <a:cs typeface="Times New Roman" panose="02020603050405020304" pitchFamily="18" charset="0"/>
                        </a:rPr>
                        <a:t>19.5</a:t>
                      </a:r>
                    </a:p>
                    <a:p>
                      <a:pPr marL="0" marR="0" algn="ctr">
                        <a:lnSpc>
                          <a:spcPct val="100000"/>
                        </a:lnSpc>
                        <a:spcBef>
                          <a:spcPts val="0"/>
                        </a:spcBef>
                        <a:spcAft>
                          <a:spcPts val="0"/>
                        </a:spcAft>
                      </a:pPr>
                      <a:r>
                        <a:rPr lang="en-US" sz="1400" b="0" dirty="0">
                          <a:solidFill>
                            <a:srgbClr val="002557"/>
                          </a:solidFill>
                          <a:effectLst/>
                          <a:latin typeface="+mn-lt"/>
                          <a:ea typeface="+mn-ea"/>
                          <a:cs typeface="Times New Roman" panose="02020603050405020304" pitchFamily="18" charset="0"/>
                        </a:rPr>
                        <a:t>(12.2-NE)</a:t>
                      </a:r>
                    </a:p>
                  </a:txBody>
                  <a:tcPr marL="0" marR="0" marT="0" marB="0" anchor="ctr">
                    <a:lnL w="12700" cmpd="sng">
                      <a:noFill/>
                    </a:lnL>
                    <a:lnR w="12700" cmpd="sng">
                      <a:noFill/>
                    </a:lnR>
                    <a:lnT w="12700" cmpd="sng">
                      <a:noFill/>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43882246"/>
                  </a:ext>
                </a:extLst>
              </a:tr>
            </a:tbl>
          </a:graphicData>
        </a:graphic>
      </p:graphicFrame>
      <p:sp>
        <p:nvSpPr>
          <p:cNvPr id="11" name="Rectangle: Rounded Corners 10">
            <a:extLst>
              <a:ext uri="{FF2B5EF4-FFF2-40B4-BE49-F238E27FC236}">
                <a16:creationId xmlns:a16="http://schemas.microsoft.com/office/drawing/2014/main" id="{9618E032-863A-3F4D-506B-1F6C6EAC5A3F}"/>
              </a:ext>
            </a:extLst>
          </p:cNvPr>
          <p:cNvSpPr/>
          <p:nvPr/>
        </p:nvSpPr>
        <p:spPr>
          <a:xfrm>
            <a:off x="1939330" y="4748340"/>
            <a:ext cx="8749386" cy="646977"/>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57"/>
                </a:solidFill>
                <a:effectLst/>
                <a:uLnTx/>
                <a:uFillTx/>
                <a:latin typeface="Arial" panose="020B0604020202020204"/>
                <a:ea typeface="+mn-ea"/>
                <a:cs typeface="+mn-cs"/>
              </a:rPr>
              <a:t>HER3-DXd demonstrated antitumor activity across BC subtypes</a:t>
            </a:r>
          </a:p>
          <a:p>
            <a:r>
              <a:rPr lang="en-US" dirty="0">
                <a:solidFill>
                  <a:srgbClr val="002557"/>
                </a:solidFill>
                <a:latin typeface="Arial" panose="020B0604020202020204"/>
              </a:rPr>
              <a:t>Antitumor activity was also demonstrated across the range of HER3 expression</a:t>
            </a:r>
          </a:p>
        </p:txBody>
      </p:sp>
      <p:sp>
        <p:nvSpPr>
          <p:cNvPr id="9" name="Rectangle 8">
            <a:extLst>
              <a:ext uri="{FF2B5EF4-FFF2-40B4-BE49-F238E27FC236}">
                <a16:creationId xmlns:a16="http://schemas.microsoft.com/office/drawing/2014/main" id="{D7998784-AFB6-0142-B4AF-90AFF50790A7}"/>
              </a:ext>
            </a:extLst>
          </p:cNvPr>
          <p:cNvSpPr/>
          <p:nvPr/>
        </p:nvSpPr>
        <p:spPr>
          <a:xfrm>
            <a:off x="569894" y="1550126"/>
            <a:ext cx="10641932" cy="4087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C4133ABC-5A8A-634A-B644-361DB34599CF}"/>
              </a:ext>
            </a:extLst>
          </p:cNvPr>
          <p:cNvSpPr/>
          <p:nvPr/>
        </p:nvSpPr>
        <p:spPr>
          <a:xfrm>
            <a:off x="569894" y="3459191"/>
            <a:ext cx="10641932" cy="4087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0ECD64D2-8B17-4441-9994-7357C980F4B4}"/>
              </a:ext>
            </a:extLst>
          </p:cNvPr>
          <p:cNvSpPr/>
          <p:nvPr/>
        </p:nvSpPr>
        <p:spPr>
          <a:xfrm>
            <a:off x="569894" y="3020916"/>
            <a:ext cx="10641932" cy="4087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D71E2F50-E259-3A35-AEBD-EAA3B2B793C8}"/>
              </a:ext>
            </a:extLst>
          </p:cNvPr>
          <p:cNvSpPr txBox="1"/>
          <p:nvPr/>
        </p:nvSpPr>
        <p:spPr>
          <a:xfrm>
            <a:off x="3000375" y="6589078"/>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Krop IE et al </a:t>
            </a:r>
            <a:r>
              <a:rPr kumimoji="0" lang="it-IT"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Clin Oncol 2023;41(36):5550-60.</a:t>
            </a:r>
            <a:endPar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sp>
        <p:nvSpPr>
          <p:cNvPr id="12" name="TextBox 11">
            <a:extLst>
              <a:ext uri="{FF2B5EF4-FFF2-40B4-BE49-F238E27FC236}">
                <a16:creationId xmlns:a16="http://schemas.microsoft.com/office/drawing/2014/main" id="{AF77FA8B-C078-0DD5-2322-50F2B6C0B5F9}"/>
              </a:ext>
            </a:extLst>
          </p:cNvPr>
          <p:cNvSpPr txBox="1"/>
          <p:nvPr/>
        </p:nvSpPr>
        <p:spPr>
          <a:xfrm>
            <a:off x="470200" y="5490747"/>
            <a:ext cx="11050607" cy="780727"/>
          </a:xfrm>
          <a:prstGeom prst="rect">
            <a:avLst/>
          </a:prstGeom>
          <a:noFill/>
        </p:spPr>
        <p:txBody>
          <a:bodyPr wrap="square" rtlCol="0">
            <a:spAutoFit/>
          </a:bodyPr>
          <a:lstStyle/>
          <a:p>
            <a:pPr>
              <a:lnSpc>
                <a:spcPct val="110000"/>
              </a:lnSpc>
              <a:spcBef>
                <a:spcPts val="800"/>
              </a:spcBef>
            </a:pPr>
            <a:r>
              <a:rPr lang="en-US" dirty="0"/>
              <a:t>As a similar safety profile was seen with 4.8 mg/kg and 6.4 mg/kg </a:t>
            </a:r>
          </a:p>
          <a:p>
            <a:pPr>
              <a:lnSpc>
                <a:spcPct val="110000"/>
              </a:lnSpc>
              <a:spcBef>
                <a:spcPts val="800"/>
              </a:spcBef>
            </a:pPr>
            <a:r>
              <a:rPr lang="en-US" dirty="0"/>
              <a:t>5.6 mg/kg dose is being evaluated in BC in many ongoing trials</a:t>
            </a:r>
          </a:p>
        </p:txBody>
      </p:sp>
      <p:sp>
        <p:nvSpPr>
          <p:cNvPr id="4" name="Rectangle 3">
            <a:extLst>
              <a:ext uri="{FF2B5EF4-FFF2-40B4-BE49-F238E27FC236}">
                <a16:creationId xmlns:a16="http://schemas.microsoft.com/office/drawing/2014/main" id="{13239660-9836-DBCD-785A-313FACE8BCF7}"/>
              </a:ext>
            </a:extLst>
          </p:cNvPr>
          <p:cNvSpPr/>
          <p:nvPr/>
        </p:nvSpPr>
        <p:spPr>
          <a:xfrm>
            <a:off x="7687736" y="6402661"/>
            <a:ext cx="2477542" cy="3425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1989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8B043-8B81-F29B-9F4F-6D4094A7BF06}"/>
              </a:ext>
            </a:extLst>
          </p:cNvPr>
          <p:cNvSpPr>
            <a:spLocks noGrp="1"/>
          </p:cNvSpPr>
          <p:nvPr>
            <p:ph type="title"/>
          </p:nvPr>
        </p:nvSpPr>
        <p:spPr>
          <a:xfrm>
            <a:off x="222423" y="190793"/>
            <a:ext cx="11743036" cy="878472"/>
          </a:xfrm>
        </p:spPr>
        <p:txBody>
          <a:bodyPr>
            <a:normAutofit fontScale="90000"/>
          </a:bodyPr>
          <a:lstStyle/>
          <a:p>
            <a:r>
              <a:rPr lang="en-US" sz="3600" b="1" dirty="0">
                <a:solidFill>
                  <a:srgbClr val="002060"/>
                </a:solidFill>
              </a:rPr>
              <a:t>First-in-human/phase I trial of HS-20089, a B7-H4 ADC, in patients with advanced solid tumors. </a:t>
            </a:r>
            <a:endParaRPr lang="en-US" dirty="0">
              <a:solidFill>
                <a:srgbClr val="002060"/>
              </a:solidFill>
            </a:endParaRPr>
          </a:p>
        </p:txBody>
      </p:sp>
      <p:sp>
        <p:nvSpPr>
          <p:cNvPr id="3" name="Content Placeholder 2">
            <a:extLst>
              <a:ext uri="{FF2B5EF4-FFF2-40B4-BE49-F238E27FC236}">
                <a16:creationId xmlns:a16="http://schemas.microsoft.com/office/drawing/2014/main" id="{1D65D0AF-A8C9-8D7B-4D2C-DBDBA5EA7765}"/>
              </a:ext>
            </a:extLst>
          </p:cNvPr>
          <p:cNvSpPr>
            <a:spLocks noGrp="1"/>
          </p:cNvSpPr>
          <p:nvPr>
            <p:ph idx="1"/>
          </p:nvPr>
        </p:nvSpPr>
        <p:spPr>
          <a:xfrm>
            <a:off x="222423" y="5535829"/>
            <a:ext cx="11491783" cy="790832"/>
          </a:xfrm>
        </p:spPr>
        <p:txBody>
          <a:bodyPr>
            <a:normAutofit/>
          </a:bodyPr>
          <a:lstStyle/>
          <a:p>
            <a:pPr marL="457200" lvl="1" indent="0">
              <a:buNone/>
            </a:pPr>
            <a:endParaRPr lang="en-US" sz="1400" dirty="0"/>
          </a:p>
          <a:p>
            <a:endParaRPr lang="en-US" dirty="0"/>
          </a:p>
          <a:p>
            <a:pPr marL="0" indent="0">
              <a:buNone/>
            </a:pPr>
            <a:endParaRPr lang="en-US" dirty="0"/>
          </a:p>
        </p:txBody>
      </p:sp>
      <p:sp>
        <p:nvSpPr>
          <p:cNvPr id="6" name="TextBox 5">
            <a:extLst>
              <a:ext uri="{FF2B5EF4-FFF2-40B4-BE49-F238E27FC236}">
                <a16:creationId xmlns:a16="http://schemas.microsoft.com/office/drawing/2014/main" id="{2454BB36-181D-DAB7-0EDF-B9E8E05E75B3}"/>
              </a:ext>
            </a:extLst>
          </p:cNvPr>
          <p:cNvSpPr txBox="1"/>
          <p:nvPr/>
        </p:nvSpPr>
        <p:spPr>
          <a:xfrm>
            <a:off x="222423" y="6414300"/>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Zhang J et al. ESMO 2023;Abstract 381O. </a:t>
            </a:r>
          </a:p>
        </p:txBody>
      </p:sp>
      <p:pic>
        <p:nvPicPr>
          <p:cNvPr id="5" name="Picture 4">
            <a:extLst>
              <a:ext uri="{FF2B5EF4-FFF2-40B4-BE49-F238E27FC236}">
                <a16:creationId xmlns:a16="http://schemas.microsoft.com/office/drawing/2014/main" id="{3F1844B2-8023-B79E-9357-37797C75ACB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5728" b="12037"/>
          <a:stretch/>
        </p:blipFill>
        <p:spPr>
          <a:xfrm>
            <a:off x="1" y="1343025"/>
            <a:ext cx="5372100" cy="2162176"/>
          </a:xfrm>
          <a:prstGeom prst="rect">
            <a:avLst/>
          </a:prstGeom>
        </p:spPr>
      </p:pic>
      <p:sp>
        <p:nvSpPr>
          <p:cNvPr id="7" name="TextBox 6">
            <a:extLst>
              <a:ext uri="{FF2B5EF4-FFF2-40B4-BE49-F238E27FC236}">
                <a16:creationId xmlns:a16="http://schemas.microsoft.com/office/drawing/2014/main" id="{9E98A2E8-216A-BE44-ECFC-E2DD864E641F}"/>
              </a:ext>
            </a:extLst>
          </p:cNvPr>
          <p:cNvSpPr txBox="1"/>
          <p:nvPr/>
        </p:nvSpPr>
        <p:spPr>
          <a:xfrm>
            <a:off x="69871" y="3573791"/>
            <a:ext cx="5113099" cy="2308324"/>
          </a:xfrm>
          <a:prstGeom prst="rect">
            <a:avLst/>
          </a:prstGeom>
          <a:noFill/>
        </p:spPr>
        <p:txBody>
          <a:bodyPr wrap="square" rtlCol="0">
            <a:spAutoFit/>
          </a:bodyPr>
          <a:lstStyle/>
          <a:p>
            <a:pPr marL="285750" indent="-285750">
              <a:buFont typeface="Wingdings" panose="05000000000000000000" pitchFamily="2" charset="2"/>
              <a:buChar char="Ø"/>
            </a:pPr>
            <a:r>
              <a:rPr lang="en-US" sz="1800" b="0" i="0" u="none" strike="noStrike" baseline="0" dirty="0">
                <a:solidFill>
                  <a:srgbClr val="000000"/>
                </a:solidFill>
              </a:rPr>
              <a:t>B7 homolog 4 protein (B7-H4), a transmembrane glycoprotein in the B7 superfamily, is highly expressed in various types of solid tumors with low expression in normal tissues</a:t>
            </a:r>
          </a:p>
          <a:p>
            <a:pPr marL="285750" indent="-285750">
              <a:buFont typeface="Wingdings" panose="05000000000000000000" pitchFamily="2" charset="2"/>
              <a:buChar char="Ø"/>
            </a:pPr>
            <a:r>
              <a:rPr lang="en-US" sz="1800" b="0" i="0" u="none" strike="noStrike" baseline="0" dirty="0">
                <a:solidFill>
                  <a:srgbClr val="000000"/>
                </a:solidFill>
              </a:rPr>
              <a:t>HS-20089 is a novel B7-H4 targeted ADC</a:t>
            </a:r>
          </a:p>
          <a:p>
            <a:pPr marL="742950" lvl="1" indent="-285750">
              <a:buFont typeface="Wingdings" panose="05000000000000000000" pitchFamily="2" charset="2"/>
              <a:buChar char="Ø"/>
            </a:pPr>
            <a:r>
              <a:rPr lang="en-US" dirty="0">
                <a:solidFill>
                  <a:srgbClr val="000000"/>
                </a:solidFill>
              </a:rPr>
              <a:t>Target; B7-H4, Toxin: topoisomerase I inhibitor  (DAR:6)</a:t>
            </a:r>
          </a:p>
          <a:p>
            <a:pPr marL="742950" lvl="1" indent="-285750">
              <a:buFont typeface="Wingdings" panose="05000000000000000000" pitchFamily="2" charset="2"/>
              <a:buChar char="Ø"/>
            </a:pPr>
            <a:r>
              <a:rPr lang="en-US" dirty="0">
                <a:solidFill>
                  <a:srgbClr val="000000"/>
                </a:solidFill>
              </a:rPr>
              <a:t>protease-cleavable linker</a:t>
            </a:r>
            <a:endParaRPr lang="en-US" sz="1800" b="0" i="0" u="none" strike="noStrike" baseline="0" dirty="0">
              <a:solidFill>
                <a:srgbClr val="000000"/>
              </a:solidFill>
            </a:endParaRPr>
          </a:p>
        </p:txBody>
      </p:sp>
      <p:pic>
        <p:nvPicPr>
          <p:cNvPr id="9" name="Picture 8">
            <a:extLst>
              <a:ext uri="{FF2B5EF4-FFF2-40B4-BE49-F238E27FC236}">
                <a16:creationId xmlns:a16="http://schemas.microsoft.com/office/drawing/2014/main" id="{C55A3B22-0C6B-49FC-2811-9087CBE943A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640626" y="1069264"/>
            <a:ext cx="6178375" cy="3143250"/>
          </a:xfrm>
          <a:prstGeom prst="rect">
            <a:avLst/>
          </a:prstGeom>
        </p:spPr>
      </p:pic>
      <p:sp>
        <p:nvSpPr>
          <p:cNvPr id="10" name="TextBox 9">
            <a:extLst>
              <a:ext uri="{FF2B5EF4-FFF2-40B4-BE49-F238E27FC236}">
                <a16:creationId xmlns:a16="http://schemas.microsoft.com/office/drawing/2014/main" id="{62943C4E-BE46-5E65-C468-C558F7C27AD9}"/>
              </a:ext>
            </a:extLst>
          </p:cNvPr>
          <p:cNvSpPr txBox="1"/>
          <p:nvPr/>
        </p:nvSpPr>
        <p:spPr>
          <a:xfrm>
            <a:off x="5335522" y="4212166"/>
            <a:ext cx="6629937" cy="2308324"/>
          </a:xfrm>
          <a:prstGeom prst="rect">
            <a:avLst/>
          </a:prstGeom>
          <a:noFill/>
        </p:spPr>
        <p:txBody>
          <a:bodyPr wrap="square" rtlCol="0">
            <a:spAutoFit/>
          </a:bodyPr>
          <a:lstStyle/>
          <a:p>
            <a:pPr marL="285750" indent="-285750">
              <a:buFont typeface="Wingdings" panose="05000000000000000000" pitchFamily="2" charset="2"/>
              <a:buChar char="Ø"/>
            </a:pPr>
            <a:r>
              <a:rPr lang="en-US" sz="1800" b="0" i="0" u="none" strike="noStrike" baseline="0" dirty="0">
                <a:solidFill>
                  <a:srgbClr val="000000"/>
                </a:solidFill>
                <a:ea typeface="Calibri" panose="020F0502020204030204" pitchFamily="34" charset="0"/>
                <a:cs typeface="Calibri" panose="020F0502020204030204" pitchFamily="34" charset="0"/>
              </a:rPr>
              <a:t>N=52 patients treated at 6 dose levels</a:t>
            </a:r>
          </a:p>
          <a:p>
            <a:pPr marL="285750" indent="-285750">
              <a:buFont typeface="Wingdings" panose="05000000000000000000" pitchFamily="2" charset="2"/>
              <a:buChar char="Ø"/>
            </a:pPr>
            <a:r>
              <a:rPr lang="en-US" dirty="0">
                <a:solidFill>
                  <a:srgbClr val="000000"/>
                </a:solidFill>
                <a:ea typeface="Calibri" panose="020F0502020204030204" pitchFamily="34" charset="0"/>
                <a:cs typeface="Calibri" panose="020F0502020204030204" pitchFamily="34" charset="0"/>
              </a:rPr>
              <a:t>Mean of 3.7 prior therapy lines: </a:t>
            </a:r>
            <a:endParaRPr lang="en-US" sz="1800" b="0" i="0" u="none" strike="noStrike" baseline="0" dirty="0">
              <a:solidFill>
                <a:srgbClr val="000000"/>
              </a:solidFill>
              <a:ea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sz="1800" b="0" i="0" u="none" strike="noStrike" baseline="0" dirty="0">
                <a:solidFill>
                  <a:srgbClr val="000000"/>
                </a:solidFill>
                <a:ea typeface="Calibri" panose="020F0502020204030204" pitchFamily="34" charset="0"/>
                <a:cs typeface="Calibri" panose="020F0502020204030204" pitchFamily="34" charset="0"/>
              </a:rPr>
              <a:t>N=48 with breast cancer (n=32 TNBC) </a:t>
            </a:r>
          </a:p>
          <a:p>
            <a:pPr marL="285750" indent="-285750">
              <a:buFont typeface="Wingdings" panose="05000000000000000000" pitchFamily="2" charset="2"/>
              <a:buChar char="Ø"/>
            </a:pPr>
            <a:r>
              <a:rPr lang="en-US" sz="1800" b="0" i="0" u="none" strike="noStrike" baseline="0" dirty="0">
                <a:solidFill>
                  <a:srgbClr val="000000"/>
                </a:solidFill>
                <a:ea typeface="Calibri" panose="020F0502020204030204" pitchFamily="34" charset="0"/>
                <a:cs typeface="Calibri" panose="020F0502020204030204" pitchFamily="34" charset="0"/>
              </a:rPr>
              <a:t>MTD: 5.8 mg/kg.</a:t>
            </a:r>
          </a:p>
          <a:p>
            <a:pPr marL="285750" indent="-285750">
              <a:buFont typeface="Wingdings" panose="05000000000000000000" pitchFamily="2" charset="2"/>
              <a:buChar char="Ø"/>
            </a:pPr>
            <a:r>
              <a:rPr lang="en-US" sz="1800" b="0" i="0" u="none" strike="noStrike" baseline="0" dirty="0">
                <a:solidFill>
                  <a:srgbClr val="000000"/>
                </a:solidFill>
                <a:ea typeface="Calibri" panose="020F0502020204030204" pitchFamily="34" charset="0"/>
                <a:cs typeface="Calibri" panose="020F0502020204030204" pitchFamily="34" charset="0"/>
              </a:rPr>
              <a:t>Most common Gr 3 TRAEs were hematological toxicity. Grade 1-2 N/V and LFT increase noted in &gt;20% of patients </a:t>
            </a:r>
          </a:p>
          <a:p>
            <a:pPr marL="285750" indent="-285750">
              <a:buFont typeface="Wingdings" panose="05000000000000000000" pitchFamily="2" charset="2"/>
              <a:buChar char="Ø"/>
            </a:pPr>
            <a:r>
              <a:rPr lang="en-US" sz="1800" b="0" i="0" u="none" strike="noStrike" baseline="0" dirty="0">
                <a:solidFill>
                  <a:srgbClr val="000000"/>
                </a:solidFill>
                <a:ea typeface="Calibri" panose="020F0502020204030204" pitchFamily="34" charset="0"/>
                <a:cs typeface="Calibri" panose="020F0502020204030204" pitchFamily="34" charset="0"/>
              </a:rPr>
              <a:t>There was no adverse event leading to death. No interstitial pneumonia or infusion reactions reported.</a:t>
            </a:r>
          </a:p>
        </p:txBody>
      </p:sp>
    </p:spTree>
    <p:extLst>
      <p:ext uri="{BB962C8B-B14F-4D97-AF65-F5344CB8AC3E}">
        <p14:creationId xmlns:p14="http://schemas.microsoft.com/office/powerpoint/2010/main" val="207843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72DB7-E12B-6193-4B90-8E7A8A47577F}"/>
              </a:ext>
            </a:extLst>
          </p:cNvPr>
          <p:cNvSpPr>
            <a:spLocks noGrp="1"/>
          </p:cNvSpPr>
          <p:nvPr>
            <p:ph type="title"/>
          </p:nvPr>
        </p:nvSpPr>
        <p:spPr>
          <a:xfrm>
            <a:off x="142874" y="146051"/>
            <a:ext cx="11649075" cy="615950"/>
          </a:xfrm>
        </p:spPr>
        <p:txBody>
          <a:bodyPr>
            <a:noAutofit/>
          </a:bodyPr>
          <a:lstStyle/>
          <a:p>
            <a:r>
              <a:rPr lang="en-US" sz="3200" b="1" dirty="0">
                <a:solidFill>
                  <a:srgbClr val="002060"/>
                </a:solidFill>
              </a:rPr>
              <a:t>B7-H4 ADC, in patients with advanced solid tumors: Efficacy in TNBC</a:t>
            </a:r>
            <a:endParaRPr lang="en-US" sz="3200" dirty="0"/>
          </a:p>
        </p:txBody>
      </p:sp>
      <p:pic>
        <p:nvPicPr>
          <p:cNvPr id="5" name="Picture 4">
            <a:extLst>
              <a:ext uri="{FF2B5EF4-FFF2-40B4-BE49-F238E27FC236}">
                <a16:creationId xmlns:a16="http://schemas.microsoft.com/office/drawing/2014/main" id="{3CAA3FED-1AEC-790A-E575-4404153907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30569" y="762001"/>
            <a:ext cx="10291764" cy="4030335"/>
          </a:xfrm>
          <a:prstGeom prst="rect">
            <a:avLst/>
          </a:prstGeom>
        </p:spPr>
      </p:pic>
      <p:sp>
        <p:nvSpPr>
          <p:cNvPr id="6" name="TextBox 5">
            <a:extLst>
              <a:ext uri="{FF2B5EF4-FFF2-40B4-BE49-F238E27FC236}">
                <a16:creationId xmlns:a16="http://schemas.microsoft.com/office/drawing/2014/main" id="{36588647-27A4-1680-3FDB-855DF85EDC65}"/>
              </a:ext>
            </a:extLst>
          </p:cNvPr>
          <p:cNvSpPr txBox="1"/>
          <p:nvPr/>
        </p:nvSpPr>
        <p:spPr>
          <a:xfrm>
            <a:off x="560484" y="4623070"/>
            <a:ext cx="10431934" cy="1754326"/>
          </a:xfrm>
          <a:prstGeom prst="rect">
            <a:avLst/>
          </a:prstGeom>
          <a:noFill/>
        </p:spPr>
        <p:txBody>
          <a:bodyPr wrap="square" rtlCol="0">
            <a:spAutoFit/>
          </a:bodyPr>
          <a:lstStyle/>
          <a:p>
            <a:endParaRPr lang="en-US" dirty="0"/>
          </a:p>
          <a:p>
            <a:pPr marL="285750" indent="-285750">
              <a:buFont typeface="Wingdings" panose="05000000000000000000" pitchFamily="2" charset="2"/>
              <a:buChar char="Ø"/>
            </a:pPr>
            <a:r>
              <a:rPr lang="en-US" dirty="0"/>
              <a:t>At potential target therapeutic doses of 4.8 and 5.8 mg/kg, the ORRs were 33.3% and 27.3%, respectively.</a:t>
            </a:r>
          </a:p>
          <a:p>
            <a:pPr marL="285750" indent="-285750">
              <a:buFont typeface="Wingdings" panose="05000000000000000000" pitchFamily="2" charset="2"/>
              <a:buChar char="Ø"/>
            </a:pPr>
            <a:r>
              <a:rPr lang="en-US" dirty="0"/>
              <a:t>ORR in patients treated with prior IO (n=7): 42%</a:t>
            </a:r>
          </a:p>
          <a:p>
            <a:pPr marL="285750" indent="-285750">
              <a:buFont typeface="Wingdings" panose="05000000000000000000" pitchFamily="2" charset="2"/>
              <a:buChar char="Ø"/>
            </a:pPr>
            <a:r>
              <a:rPr lang="en-US" dirty="0"/>
              <a:t>? ORR in patients treated with prior ADC</a:t>
            </a:r>
          </a:p>
          <a:p>
            <a:pPr marL="285750" indent="-285750">
              <a:buFont typeface="Wingdings" panose="05000000000000000000" pitchFamily="2" charset="2"/>
              <a:buChar char="Ø"/>
            </a:pPr>
            <a:r>
              <a:rPr lang="en-US" dirty="0"/>
              <a:t>PFS and median duration of response not reported </a:t>
            </a:r>
          </a:p>
          <a:p>
            <a:pPr marL="285750" indent="-285750">
              <a:buFont typeface="Wingdings" panose="05000000000000000000" pitchFamily="2" charset="2"/>
              <a:buChar char="Ø"/>
            </a:pPr>
            <a:r>
              <a:rPr lang="en-US" dirty="0"/>
              <a:t>Expansion is ongoing </a:t>
            </a:r>
          </a:p>
        </p:txBody>
      </p:sp>
      <p:sp>
        <p:nvSpPr>
          <p:cNvPr id="7" name="TextBox 6">
            <a:extLst>
              <a:ext uri="{FF2B5EF4-FFF2-40B4-BE49-F238E27FC236}">
                <a16:creationId xmlns:a16="http://schemas.microsoft.com/office/drawing/2014/main" id="{F97BF4E2-24CE-67B0-E025-363AAA2CC0FA}"/>
              </a:ext>
            </a:extLst>
          </p:cNvPr>
          <p:cNvSpPr txBox="1"/>
          <p:nvPr/>
        </p:nvSpPr>
        <p:spPr>
          <a:xfrm>
            <a:off x="222423" y="6414300"/>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Zhang J et al. ESMO 2023;Abstract 381O. </a:t>
            </a:r>
          </a:p>
        </p:txBody>
      </p:sp>
    </p:spTree>
    <p:extLst>
      <p:ext uri="{BB962C8B-B14F-4D97-AF65-F5344CB8AC3E}">
        <p14:creationId xmlns:p14="http://schemas.microsoft.com/office/powerpoint/2010/main" val="31698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6EC66-C090-1691-3A0F-E783DFF183F6}"/>
              </a:ext>
            </a:extLst>
          </p:cNvPr>
          <p:cNvSpPr>
            <a:spLocks noGrp="1"/>
          </p:cNvSpPr>
          <p:nvPr>
            <p:ph type="title"/>
          </p:nvPr>
        </p:nvSpPr>
        <p:spPr>
          <a:xfrm>
            <a:off x="409575" y="82549"/>
            <a:ext cx="10515600" cy="854075"/>
          </a:xfrm>
        </p:spPr>
        <p:txBody>
          <a:bodyPr/>
          <a:lstStyle/>
          <a:p>
            <a:r>
              <a:rPr lang="en-US" sz="4000" b="1" dirty="0">
                <a:solidFill>
                  <a:srgbClr val="002060"/>
                </a:solidFill>
              </a:rPr>
              <a:t>ADCs in TNBC: present and future  </a:t>
            </a:r>
          </a:p>
        </p:txBody>
      </p:sp>
      <p:sp>
        <p:nvSpPr>
          <p:cNvPr id="3" name="Content Placeholder 2">
            <a:extLst>
              <a:ext uri="{FF2B5EF4-FFF2-40B4-BE49-F238E27FC236}">
                <a16:creationId xmlns:a16="http://schemas.microsoft.com/office/drawing/2014/main" id="{D01FCD5F-36FC-D62F-0DB3-522DD2252D80}"/>
              </a:ext>
            </a:extLst>
          </p:cNvPr>
          <p:cNvSpPr>
            <a:spLocks noGrp="1"/>
          </p:cNvSpPr>
          <p:nvPr>
            <p:ph idx="1"/>
          </p:nvPr>
        </p:nvSpPr>
        <p:spPr>
          <a:xfrm>
            <a:off x="152400" y="993774"/>
            <a:ext cx="5943600" cy="4870451"/>
          </a:xfrm>
        </p:spPr>
        <p:txBody>
          <a:bodyPr>
            <a:normAutofit/>
          </a:bodyPr>
          <a:lstStyle/>
          <a:p>
            <a:r>
              <a:rPr lang="en-US" sz="2400" dirty="0"/>
              <a:t>TROP-2 ADCs with Topo-1 payload: SG approved regardless of HER2 low/zero (</a:t>
            </a:r>
            <a:r>
              <a:rPr lang="en-US" sz="2400" u="sng" dirty="0"/>
              <a:t>&gt;</a:t>
            </a:r>
            <a:r>
              <a:rPr lang="en-US" sz="2400" dirty="0"/>
              <a:t>1 Line)</a:t>
            </a:r>
            <a:endParaRPr lang="en-US" sz="2400" u="sng" dirty="0"/>
          </a:p>
          <a:p>
            <a:pPr lvl="1"/>
            <a:r>
              <a:rPr lang="en-US" dirty="0"/>
              <a:t>Dato-</a:t>
            </a:r>
            <a:r>
              <a:rPr lang="en-US" dirty="0" err="1"/>
              <a:t>DXd</a:t>
            </a:r>
            <a:r>
              <a:rPr lang="en-US" dirty="0"/>
              <a:t>, SKB264 (MK-2870)</a:t>
            </a:r>
          </a:p>
          <a:p>
            <a:r>
              <a:rPr lang="en-US" sz="2400" dirty="0"/>
              <a:t>HER2 ADC: T-</a:t>
            </a:r>
            <a:r>
              <a:rPr lang="en-US" sz="2400" dirty="0" err="1"/>
              <a:t>DXd</a:t>
            </a:r>
            <a:r>
              <a:rPr lang="en-US" sz="2400" dirty="0"/>
              <a:t> (Topo-1 payload) Approved for HER2 low </a:t>
            </a:r>
            <a:r>
              <a:rPr lang="en-US" sz="2400" dirty="0" err="1"/>
              <a:t>mTNBC</a:t>
            </a:r>
            <a:r>
              <a:rPr lang="en-US" sz="2400" dirty="0"/>
              <a:t> (</a:t>
            </a:r>
            <a:r>
              <a:rPr lang="en-US" sz="2400" u="sng" dirty="0"/>
              <a:t>&gt;</a:t>
            </a:r>
            <a:r>
              <a:rPr lang="en-US" sz="2400" dirty="0"/>
              <a:t> 1L)</a:t>
            </a:r>
          </a:p>
          <a:p>
            <a:r>
              <a:rPr lang="en-US" sz="2400" dirty="0"/>
              <a:t>HER3 ADC: HER3-DXd (Topo 1 payload): In trials </a:t>
            </a:r>
          </a:p>
          <a:p>
            <a:r>
              <a:rPr lang="en-US" sz="2400" dirty="0"/>
              <a:t>B7-H4 ADC:</a:t>
            </a:r>
            <a:r>
              <a:rPr lang="en-US" sz="2400" b="0" i="0" u="none" strike="noStrike" baseline="0" dirty="0">
                <a:solidFill>
                  <a:srgbClr val="000000"/>
                </a:solidFill>
              </a:rPr>
              <a:t> HS-20089</a:t>
            </a:r>
            <a:r>
              <a:rPr lang="en-US" sz="2400" dirty="0"/>
              <a:t> (Topo 1 payload): In trials </a:t>
            </a:r>
          </a:p>
          <a:p>
            <a:r>
              <a:rPr lang="en-US" sz="2400" dirty="0"/>
              <a:t>Bispecific antibodies: In trials </a:t>
            </a:r>
          </a:p>
        </p:txBody>
      </p:sp>
      <p:sp>
        <p:nvSpPr>
          <p:cNvPr id="4" name="Content Placeholder 2">
            <a:extLst>
              <a:ext uri="{FF2B5EF4-FFF2-40B4-BE49-F238E27FC236}">
                <a16:creationId xmlns:a16="http://schemas.microsoft.com/office/drawing/2014/main" id="{0D84CED5-1773-DB0A-9EF4-79680977C65B}"/>
              </a:ext>
            </a:extLst>
          </p:cNvPr>
          <p:cNvSpPr txBox="1">
            <a:spLocks/>
          </p:cNvSpPr>
          <p:nvPr/>
        </p:nvSpPr>
        <p:spPr>
          <a:xfrm>
            <a:off x="6124574" y="828672"/>
            <a:ext cx="5819776" cy="5416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 ADC with non-Topo 1 payload</a:t>
            </a:r>
          </a:p>
          <a:p>
            <a:r>
              <a:rPr lang="en-US" sz="2400" dirty="0"/>
              <a:t>Very little is known about mechanisms of resistance: </a:t>
            </a:r>
          </a:p>
          <a:p>
            <a:pPr lvl="1"/>
            <a:r>
              <a:rPr lang="en-US" dirty="0"/>
              <a:t>? Target, ? Payload, ? Both ? others</a:t>
            </a:r>
          </a:p>
          <a:p>
            <a:r>
              <a:rPr lang="en-US" sz="2400" dirty="0"/>
              <a:t>? ADC after ADC efficacy:</a:t>
            </a:r>
          </a:p>
          <a:p>
            <a:pPr lvl="1"/>
            <a:r>
              <a:rPr lang="en-US" dirty="0"/>
              <a:t>Optimal sequence for </a:t>
            </a:r>
            <a:r>
              <a:rPr lang="en-US" dirty="0" err="1"/>
              <a:t>mTNBC</a:t>
            </a:r>
            <a:r>
              <a:rPr lang="en-US" dirty="0"/>
              <a:t>?: Should level of target expression guide decisions?  current methods of target level expression (IHC based) are not optimal to guide selection of therapy</a:t>
            </a:r>
          </a:p>
          <a:p>
            <a:pPr lvl="2"/>
            <a:r>
              <a:rPr lang="en-US" sz="2400" dirty="0"/>
              <a:t>Need quantitative assays  </a:t>
            </a:r>
          </a:p>
          <a:p>
            <a:pPr lvl="1"/>
            <a:r>
              <a:rPr lang="en-US" dirty="0"/>
              <a:t>Will be an important question to answer if ADCs move in curative setting (Residual disease and Neoadjuvant trials are ongoing) </a:t>
            </a:r>
          </a:p>
        </p:txBody>
      </p:sp>
      <p:pic>
        <p:nvPicPr>
          <p:cNvPr id="5" name="Picture 4">
            <a:extLst>
              <a:ext uri="{FF2B5EF4-FFF2-40B4-BE49-F238E27FC236}">
                <a16:creationId xmlns:a16="http://schemas.microsoft.com/office/drawing/2014/main" id="{57179074-A46A-30F0-A025-480A8DAFB65D}"/>
              </a:ext>
            </a:extLst>
          </p:cNvPr>
          <p:cNvPicPr>
            <a:picLocks noChangeAspect="1"/>
          </p:cNvPicPr>
          <p:nvPr/>
        </p:nvPicPr>
        <p:blipFill>
          <a:blip r:embed="rId2"/>
          <a:stretch>
            <a:fillRect/>
          </a:stretch>
        </p:blipFill>
        <p:spPr>
          <a:xfrm>
            <a:off x="4157662" y="4957762"/>
            <a:ext cx="2619375" cy="1743075"/>
          </a:xfrm>
          <a:prstGeom prst="rect">
            <a:avLst/>
          </a:prstGeom>
        </p:spPr>
      </p:pic>
    </p:spTree>
    <p:extLst>
      <p:ext uri="{BB962C8B-B14F-4D97-AF65-F5344CB8AC3E}">
        <p14:creationId xmlns:p14="http://schemas.microsoft.com/office/powerpoint/2010/main" val="19863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22BA24E-BAB7-09FD-72CA-5EBB1CB21388}"/>
              </a:ext>
            </a:extLst>
          </p:cNvPr>
          <p:cNvSpPr>
            <a:spLocks noGrp="1"/>
          </p:cNvSpPr>
          <p:nvPr>
            <p:ph type="title"/>
          </p:nvPr>
        </p:nvSpPr>
        <p:spPr>
          <a:xfrm>
            <a:off x="0" y="49021"/>
            <a:ext cx="12192000" cy="950474"/>
          </a:xfrm>
        </p:spPr>
        <p:txBody>
          <a:bodyPr>
            <a:normAutofit/>
          </a:bodyPr>
          <a:lstStyle/>
          <a:p>
            <a:pPr algn="ctr"/>
            <a:r>
              <a:rPr lang="en-US" sz="4000" b="1" dirty="0">
                <a:solidFill>
                  <a:srgbClr val="002060"/>
                </a:solidFill>
                <a:effectLst/>
                <a:latin typeface="Arial" panose="020B0604020202020204" pitchFamily="34" charset="0"/>
                <a:cs typeface="Arial" panose="020B0604020202020204" pitchFamily="34" charset="0"/>
              </a:rPr>
              <a:t>KEYNOTE-522: subgroup analysis</a:t>
            </a:r>
            <a:endParaRPr lang="en-US" sz="3600" b="1" dirty="0">
              <a:solidFill>
                <a:srgbClr val="002060"/>
              </a:solidFill>
              <a:effectLst/>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2097B9D6-8E38-97E2-802C-BDC649216B5E}"/>
              </a:ext>
            </a:extLst>
          </p:cNvPr>
          <p:cNvPicPr>
            <a:picLocks noChangeAspect="1"/>
          </p:cNvPicPr>
          <p:nvPr/>
        </p:nvPicPr>
        <p:blipFill rotWithShape="1">
          <a:blip r:embed="rId2"/>
          <a:srcRect t="22869" b="6284"/>
          <a:stretch/>
        </p:blipFill>
        <p:spPr>
          <a:xfrm>
            <a:off x="111985" y="914400"/>
            <a:ext cx="8482707" cy="2633871"/>
          </a:xfrm>
          <a:prstGeom prst="rect">
            <a:avLst/>
          </a:prstGeom>
        </p:spPr>
      </p:pic>
      <p:pic>
        <p:nvPicPr>
          <p:cNvPr id="16" name="Picture 15">
            <a:extLst>
              <a:ext uri="{FF2B5EF4-FFF2-40B4-BE49-F238E27FC236}">
                <a16:creationId xmlns:a16="http://schemas.microsoft.com/office/drawing/2014/main" id="{4BF8111C-473F-A635-2054-A768CDD2D081}"/>
              </a:ext>
            </a:extLst>
          </p:cNvPr>
          <p:cNvPicPr>
            <a:picLocks noChangeAspect="1"/>
          </p:cNvPicPr>
          <p:nvPr/>
        </p:nvPicPr>
        <p:blipFill rotWithShape="1">
          <a:blip r:embed="rId3"/>
          <a:srcRect t="9424" r="1566" b="6540"/>
          <a:stretch/>
        </p:blipFill>
        <p:spPr>
          <a:xfrm>
            <a:off x="3101009" y="3637723"/>
            <a:ext cx="8746435" cy="2961860"/>
          </a:xfrm>
          <a:prstGeom prst="rect">
            <a:avLst/>
          </a:prstGeom>
        </p:spPr>
      </p:pic>
      <p:sp>
        <p:nvSpPr>
          <p:cNvPr id="18" name="TextBox 17">
            <a:extLst>
              <a:ext uri="{FF2B5EF4-FFF2-40B4-BE49-F238E27FC236}">
                <a16:creationId xmlns:a16="http://schemas.microsoft.com/office/drawing/2014/main" id="{E3D88BD0-D528-D5DE-E4C7-D1940F98025C}"/>
              </a:ext>
            </a:extLst>
          </p:cNvPr>
          <p:cNvSpPr txBox="1"/>
          <p:nvPr/>
        </p:nvSpPr>
        <p:spPr>
          <a:xfrm>
            <a:off x="344556" y="4034522"/>
            <a:ext cx="2882348"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77% of patients with N-</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disease without EFS event with chemotherapy alone</a:t>
            </a: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Not all patients may need treatment escalation beyond chemotherapy</a:t>
            </a:r>
          </a:p>
        </p:txBody>
      </p:sp>
      <p:sp>
        <p:nvSpPr>
          <p:cNvPr id="19" name="TextBox 18">
            <a:extLst>
              <a:ext uri="{FF2B5EF4-FFF2-40B4-BE49-F238E27FC236}">
                <a16:creationId xmlns:a16="http://schemas.microsoft.com/office/drawing/2014/main" id="{C94FEF0A-5561-7DE5-7C8E-21AF444D91B8}"/>
              </a:ext>
            </a:extLst>
          </p:cNvPr>
          <p:cNvSpPr txBox="1"/>
          <p:nvPr/>
        </p:nvSpPr>
        <p:spPr>
          <a:xfrm>
            <a:off x="8773432" y="1097862"/>
            <a:ext cx="323982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32% of patients with EFS event despite pembrolizumab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Need better therapies</a:t>
            </a:r>
          </a:p>
        </p:txBody>
      </p:sp>
      <p:sp>
        <p:nvSpPr>
          <p:cNvPr id="2" name="Text Box 11">
            <a:extLst>
              <a:ext uri="{FF2B5EF4-FFF2-40B4-BE49-F238E27FC236}">
                <a16:creationId xmlns:a16="http://schemas.microsoft.com/office/drawing/2014/main" id="{9BC71AF1-D735-0265-D8D0-FA06A17AE38F}"/>
              </a:ext>
            </a:extLst>
          </p:cNvPr>
          <p:cNvSpPr txBox="1">
            <a:spLocks noChangeArrowheads="1"/>
          </p:cNvSpPr>
          <p:nvPr/>
        </p:nvSpPr>
        <p:spPr bwMode="auto">
          <a:xfrm>
            <a:off x="72161" y="6468778"/>
            <a:ext cx="353315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100" b="0" i="1"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Schmid et al SABCS 2023</a:t>
            </a:r>
          </a:p>
        </p:txBody>
      </p:sp>
      <p:sp>
        <p:nvSpPr>
          <p:cNvPr id="3" name="Arrow: Down 2">
            <a:extLst>
              <a:ext uri="{FF2B5EF4-FFF2-40B4-BE49-F238E27FC236}">
                <a16:creationId xmlns:a16="http://schemas.microsoft.com/office/drawing/2014/main" id="{2C2499D4-CB63-4424-8729-0CDC15DFBDAE}"/>
              </a:ext>
            </a:extLst>
          </p:cNvPr>
          <p:cNvSpPr/>
          <p:nvPr/>
        </p:nvSpPr>
        <p:spPr>
          <a:xfrm rot="2980029">
            <a:off x="8481417" y="1250612"/>
            <a:ext cx="241705" cy="43137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15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8B043-8B81-F29B-9F4F-6D4094A7BF06}"/>
              </a:ext>
            </a:extLst>
          </p:cNvPr>
          <p:cNvSpPr>
            <a:spLocks noGrp="1"/>
          </p:cNvSpPr>
          <p:nvPr>
            <p:ph type="title"/>
          </p:nvPr>
        </p:nvSpPr>
        <p:spPr>
          <a:xfrm>
            <a:off x="222423" y="165874"/>
            <a:ext cx="11743036" cy="790832"/>
          </a:xfrm>
        </p:spPr>
        <p:txBody>
          <a:bodyPr>
            <a:normAutofit fontScale="90000"/>
          </a:bodyPr>
          <a:lstStyle/>
          <a:p>
            <a:br>
              <a:rPr lang="en-US" sz="3600" b="1" dirty="0">
                <a:solidFill>
                  <a:srgbClr val="002060"/>
                </a:solidFill>
              </a:rPr>
            </a:br>
            <a:r>
              <a:rPr lang="en-US" sz="3600" b="1" dirty="0">
                <a:solidFill>
                  <a:srgbClr val="002060"/>
                </a:solidFill>
              </a:rPr>
              <a:t>Randomized Trial of Fixed Dose Capecitabine Compared to Standard Dose Capecitabine in Metastatic Breast Cancer: X-7/7 trial</a:t>
            </a:r>
            <a:br>
              <a:rPr lang="en-US" sz="3600" b="1" dirty="0">
                <a:solidFill>
                  <a:srgbClr val="002060"/>
                </a:solidFill>
              </a:rPr>
            </a:br>
            <a:endParaRPr lang="en-US" dirty="0">
              <a:solidFill>
                <a:srgbClr val="002060"/>
              </a:solidFill>
            </a:endParaRPr>
          </a:p>
        </p:txBody>
      </p:sp>
      <p:sp>
        <p:nvSpPr>
          <p:cNvPr id="3" name="Content Placeholder 2">
            <a:extLst>
              <a:ext uri="{FF2B5EF4-FFF2-40B4-BE49-F238E27FC236}">
                <a16:creationId xmlns:a16="http://schemas.microsoft.com/office/drawing/2014/main" id="{1D65D0AF-A8C9-8D7B-4D2C-DBDBA5EA7765}"/>
              </a:ext>
            </a:extLst>
          </p:cNvPr>
          <p:cNvSpPr>
            <a:spLocks noGrp="1"/>
          </p:cNvSpPr>
          <p:nvPr>
            <p:ph idx="1"/>
          </p:nvPr>
        </p:nvSpPr>
        <p:spPr>
          <a:xfrm>
            <a:off x="222423" y="5535829"/>
            <a:ext cx="11491783" cy="790832"/>
          </a:xfrm>
        </p:spPr>
        <p:txBody>
          <a:bodyPr>
            <a:normAutofit/>
          </a:bodyPr>
          <a:lstStyle/>
          <a:p>
            <a:pPr marL="457200" lvl="1" indent="0">
              <a:buNone/>
            </a:pPr>
            <a:endParaRPr lang="en-US" sz="1400" dirty="0"/>
          </a:p>
          <a:p>
            <a:endParaRPr lang="en-US" dirty="0"/>
          </a:p>
          <a:p>
            <a:pPr marL="0" indent="0">
              <a:buNone/>
            </a:pPr>
            <a:endParaRPr lang="en-US" dirty="0"/>
          </a:p>
        </p:txBody>
      </p:sp>
      <p:sp>
        <p:nvSpPr>
          <p:cNvPr id="6" name="TextBox 5">
            <a:extLst>
              <a:ext uri="{FF2B5EF4-FFF2-40B4-BE49-F238E27FC236}">
                <a16:creationId xmlns:a16="http://schemas.microsoft.com/office/drawing/2014/main" id="{2454BB36-181D-DAB7-0EDF-B9E8E05E75B3}"/>
              </a:ext>
            </a:extLst>
          </p:cNvPr>
          <p:cNvSpPr txBox="1"/>
          <p:nvPr/>
        </p:nvSpPr>
        <p:spPr>
          <a:xfrm>
            <a:off x="104062" y="6426656"/>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Khan et al ASCO 2023</a:t>
            </a:r>
          </a:p>
        </p:txBody>
      </p:sp>
      <p:pic>
        <p:nvPicPr>
          <p:cNvPr id="7" name="Picture 6">
            <a:extLst>
              <a:ext uri="{FF2B5EF4-FFF2-40B4-BE49-F238E27FC236}">
                <a16:creationId xmlns:a16="http://schemas.microsoft.com/office/drawing/2014/main" id="{08E64AA9-2731-9521-782F-2DC9559B10C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11324"/>
          <a:stretch/>
        </p:blipFill>
        <p:spPr>
          <a:xfrm>
            <a:off x="-2588" y="1087414"/>
            <a:ext cx="5742375" cy="3572350"/>
          </a:xfrm>
          <a:prstGeom prst="rect">
            <a:avLst/>
          </a:prstGeom>
        </p:spPr>
      </p:pic>
      <p:sp>
        <p:nvSpPr>
          <p:cNvPr id="8" name="TextBox 7">
            <a:extLst>
              <a:ext uri="{FF2B5EF4-FFF2-40B4-BE49-F238E27FC236}">
                <a16:creationId xmlns:a16="http://schemas.microsoft.com/office/drawing/2014/main" id="{32657B39-5EC2-E258-CB04-B438FD6200D6}"/>
              </a:ext>
            </a:extLst>
          </p:cNvPr>
          <p:cNvSpPr txBox="1"/>
          <p:nvPr/>
        </p:nvSpPr>
        <p:spPr>
          <a:xfrm>
            <a:off x="222423" y="4790472"/>
            <a:ext cx="3854277" cy="923330"/>
          </a:xfrm>
          <a:prstGeom prst="rect">
            <a:avLst/>
          </a:prstGeom>
          <a:noFill/>
        </p:spPr>
        <p:txBody>
          <a:bodyPr wrap="square" rtlCol="0">
            <a:spAutoFit/>
          </a:bodyPr>
          <a:lstStyle/>
          <a:p>
            <a:r>
              <a:rPr lang="en-US" dirty="0"/>
              <a:t>N=153</a:t>
            </a:r>
          </a:p>
          <a:p>
            <a:r>
              <a:rPr lang="en-US" dirty="0"/>
              <a:t>79% HR+ , 11% TNBC</a:t>
            </a:r>
          </a:p>
          <a:p>
            <a:r>
              <a:rPr lang="en-US" dirty="0"/>
              <a:t>58-70% 1L therapy </a:t>
            </a:r>
          </a:p>
        </p:txBody>
      </p:sp>
      <p:pic>
        <p:nvPicPr>
          <p:cNvPr id="9" name="Picture 8">
            <a:extLst>
              <a:ext uri="{FF2B5EF4-FFF2-40B4-BE49-F238E27FC236}">
                <a16:creationId xmlns:a16="http://schemas.microsoft.com/office/drawing/2014/main" id="{42BA552E-55F9-8F51-7BB8-1ADFA45BCC6E}"/>
              </a:ext>
            </a:extLst>
          </p:cNvPr>
          <p:cNvPicPr>
            <a:picLocks noChangeAspect="1"/>
          </p:cNvPicPr>
          <p:nvPr/>
        </p:nvPicPr>
        <p:blipFill rotWithShape="1">
          <a:blip r:embed="rId4"/>
          <a:srcRect t="6115" b="17514"/>
          <a:stretch/>
        </p:blipFill>
        <p:spPr>
          <a:xfrm>
            <a:off x="5739787" y="1074485"/>
            <a:ext cx="6347781" cy="3156117"/>
          </a:xfrm>
          <a:prstGeom prst="rect">
            <a:avLst/>
          </a:prstGeom>
        </p:spPr>
      </p:pic>
      <p:pic>
        <p:nvPicPr>
          <p:cNvPr id="10" name="Picture 9">
            <a:extLst>
              <a:ext uri="{FF2B5EF4-FFF2-40B4-BE49-F238E27FC236}">
                <a16:creationId xmlns:a16="http://schemas.microsoft.com/office/drawing/2014/main" id="{6EB2C76F-38F9-032A-6601-E146B06A30AE}"/>
              </a:ext>
            </a:extLst>
          </p:cNvPr>
          <p:cNvPicPr>
            <a:picLocks noChangeAspect="1"/>
          </p:cNvPicPr>
          <p:nvPr/>
        </p:nvPicPr>
        <p:blipFill rotWithShape="1">
          <a:blip r:embed="rId5"/>
          <a:srcRect b="34446"/>
          <a:stretch/>
        </p:blipFill>
        <p:spPr>
          <a:xfrm>
            <a:off x="5792871" y="4332495"/>
            <a:ext cx="6399129" cy="2359631"/>
          </a:xfrm>
          <a:prstGeom prst="rect">
            <a:avLst/>
          </a:prstGeom>
        </p:spPr>
      </p:pic>
    </p:spTree>
    <p:extLst>
      <p:ext uri="{BB962C8B-B14F-4D97-AF65-F5344CB8AC3E}">
        <p14:creationId xmlns:p14="http://schemas.microsoft.com/office/powerpoint/2010/main" val="305009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9464-B97D-B7AF-AD73-A5C08CBA30DF}"/>
              </a:ext>
            </a:extLst>
          </p:cNvPr>
          <p:cNvSpPr>
            <a:spLocks noGrp="1"/>
          </p:cNvSpPr>
          <p:nvPr>
            <p:ph type="title"/>
          </p:nvPr>
        </p:nvSpPr>
        <p:spPr>
          <a:xfrm>
            <a:off x="152400" y="174626"/>
            <a:ext cx="10515600" cy="701674"/>
          </a:xfrm>
        </p:spPr>
        <p:txBody>
          <a:bodyPr/>
          <a:lstStyle/>
          <a:p>
            <a:r>
              <a:rPr lang="en-US" sz="4400" b="1" dirty="0">
                <a:solidFill>
                  <a:srgbClr val="002060"/>
                </a:solidFill>
              </a:rPr>
              <a:t>X-7/7 trial</a:t>
            </a:r>
            <a:endParaRPr lang="en-US" dirty="0"/>
          </a:p>
        </p:txBody>
      </p:sp>
      <p:pic>
        <p:nvPicPr>
          <p:cNvPr id="4" name="Picture 3">
            <a:extLst>
              <a:ext uri="{FF2B5EF4-FFF2-40B4-BE49-F238E27FC236}">
                <a16:creationId xmlns:a16="http://schemas.microsoft.com/office/drawing/2014/main" id="{A059BF2A-AEB2-6ADE-9A47-EDCDCAAE84C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15285"/>
          <a:stretch/>
        </p:blipFill>
        <p:spPr>
          <a:xfrm>
            <a:off x="80957" y="723900"/>
            <a:ext cx="5548815" cy="3019425"/>
          </a:xfrm>
          <a:prstGeom prst="rect">
            <a:avLst/>
          </a:prstGeom>
        </p:spPr>
      </p:pic>
      <p:pic>
        <p:nvPicPr>
          <p:cNvPr id="5" name="Picture 4">
            <a:extLst>
              <a:ext uri="{FF2B5EF4-FFF2-40B4-BE49-F238E27FC236}">
                <a16:creationId xmlns:a16="http://schemas.microsoft.com/office/drawing/2014/main" id="{21DC4A7C-7042-36D3-C88C-3A74E037FEE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2504" t="5559" r="2973" b="12225"/>
          <a:stretch/>
        </p:blipFill>
        <p:spPr>
          <a:xfrm>
            <a:off x="71939" y="3743325"/>
            <a:ext cx="5427023" cy="2910143"/>
          </a:xfrm>
          <a:prstGeom prst="rect">
            <a:avLst/>
          </a:prstGeom>
        </p:spPr>
      </p:pic>
      <p:pic>
        <p:nvPicPr>
          <p:cNvPr id="6" name="Picture 5">
            <a:extLst>
              <a:ext uri="{FF2B5EF4-FFF2-40B4-BE49-F238E27FC236}">
                <a16:creationId xmlns:a16="http://schemas.microsoft.com/office/drawing/2014/main" id="{C53B6340-C4B8-8660-5F12-95C9F2B6B8E2}"/>
              </a:ext>
            </a:extLst>
          </p:cNvPr>
          <p:cNvPicPr>
            <a:picLocks noChangeAspect="1"/>
          </p:cNvPicPr>
          <p:nvPr/>
        </p:nvPicPr>
        <p:blipFill rotWithShape="1">
          <a:blip r:embed="rId6"/>
          <a:srcRect l="72751" t="16451" b="9796"/>
          <a:stretch/>
        </p:blipFill>
        <p:spPr>
          <a:xfrm>
            <a:off x="5638790" y="1445622"/>
            <a:ext cx="2047874" cy="3800476"/>
          </a:xfrm>
          <a:prstGeom prst="rect">
            <a:avLst/>
          </a:prstGeom>
        </p:spPr>
      </p:pic>
      <p:sp>
        <p:nvSpPr>
          <p:cNvPr id="7" name="TextBox 6">
            <a:extLst>
              <a:ext uri="{FF2B5EF4-FFF2-40B4-BE49-F238E27FC236}">
                <a16:creationId xmlns:a16="http://schemas.microsoft.com/office/drawing/2014/main" id="{B23D518F-B403-854A-203C-FF62BFE70EDA}"/>
              </a:ext>
            </a:extLst>
          </p:cNvPr>
          <p:cNvSpPr txBox="1"/>
          <p:nvPr/>
        </p:nvSpPr>
        <p:spPr>
          <a:xfrm>
            <a:off x="5848344" y="977605"/>
            <a:ext cx="1619250" cy="366712"/>
          </a:xfrm>
          <a:prstGeom prst="rect">
            <a:avLst/>
          </a:prstGeom>
          <a:noFill/>
        </p:spPr>
        <p:txBody>
          <a:bodyPr wrap="square" rtlCol="0">
            <a:spAutoFit/>
          </a:bodyPr>
          <a:lstStyle/>
          <a:p>
            <a:pPr algn="ctr"/>
            <a:r>
              <a:rPr lang="en-US" b="1" dirty="0"/>
              <a:t>Toxicity</a:t>
            </a:r>
          </a:p>
        </p:txBody>
      </p:sp>
      <p:sp>
        <p:nvSpPr>
          <p:cNvPr id="8" name="Content Placeholder 3">
            <a:extLst>
              <a:ext uri="{FF2B5EF4-FFF2-40B4-BE49-F238E27FC236}">
                <a16:creationId xmlns:a16="http://schemas.microsoft.com/office/drawing/2014/main" id="{4EA0ECFF-D3E9-B046-F9D2-8A5082485BBE}"/>
              </a:ext>
            </a:extLst>
          </p:cNvPr>
          <p:cNvSpPr txBox="1">
            <a:spLocks/>
          </p:cNvSpPr>
          <p:nvPr/>
        </p:nvSpPr>
        <p:spPr>
          <a:xfrm>
            <a:off x="7686664" y="1344317"/>
            <a:ext cx="4333886" cy="5063129"/>
          </a:xfrm>
          <a:prstGeom prst="rect">
            <a:avLst/>
          </a:prstGeom>
        </p:spPr>
        <p:txBody>
          <a:bodyPr vert="horz" lIns="91440" tIns="45720" rIns="91440" bIns="45720" rtlCol="0" anchor="t">
            <a:no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000"/>
              </a:spcBef>
              <a:spcAft>
                <a:spcPts val="0"/>
              </a:spcAft>
              <a:buClr>
                <a:srgbClr val="008764"/>
              </a:buClr>
              <a:buSzTx/>
              <a:buFont typeface="Wingdings" pitchFamily="2" charset="2"/>
              <a:buChar char="§"/>
              <a:tabLst/>
              <a:defRPr/>
            </a:pPr>
            <a:r>
              <a:rPr kumimoji="0" lang="en-US" sz="1800" b="0" i="0" u="none" strike="noStrike" kern="1200" cap="none" spc="0" normalizeH="0" baseline="0" noProof="0" dirty="0">
                <a:ln>
                  <a:noFill/>
                </a:ln>
                <a:solidFill>
                  <a:srgbClr val="002557"/>
                </a:solidFill>
                <a:effectLst/>
                <a:uLnTx/>
                <a:uFillTx/>
                <a:latin typeface="Arial" panose="020B0604020202020204"/>
                <a:ea typeface="+mn-ea"/>
                <a:cs typeface="Arial"/>
              </a:rPr>
              <a:t>Fixed-dose capecitabine (1500 mg twice daily) on a 7/7 schedule when compared to BSA-based dose on a 14/7 schedule showed</a:t>
            </a:r>
            <a:endParaRPr kumimoji="0" lang="en-US" sz="1800" b="0" i="0" u="none" strike="noStrike" kern="1200" cap="none" spc="0" normalizeH="0" baseline="0" noProof="0" dirty="0">
              <a:ln>
                <a:noFill/>
              </a:ln>
              <a:solidFill>
                <a:srgbClr val="002557"/>
              </a:solidFill>
              <a:effectLst/>
              <a:uLnTx/>
              <a:uFillTx/>
              <a:latin typeface="Arial" panose="020B0604020202020204"/>
              <a:ea typeface="+mn-ea"/>
              <a:cs typeface="Arial" panose="020B0604020202020204" pitchFamily="34" charset="0"/>
            </a:endParaRPr>
          </a:p>
          <a:p>
            <a:pPr marL="685800" marR="0" lvl="1" indent="-228600" algn="l" defTabSz="914400" rtl="0" eaLnBrk="1" fontAlgn="auto" latinLnBrk="0" hangingPunct="1">
              <a:lnSpc>
                <a:spcPct val="100000"/>
              </a:lnSpc>
              <a:spcBef>
                <a:spcPts val="500"/>
              </a:spcBef>
              <a:spcAft>
                <a:spcPts val="0"/>
              </a:spcAft>
              <a:buClr>
                <a:srgbClr val="00876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2557"/>
                </a:solidFill>
                <a:effectLst/>
                <a:uLnTx/>
                <a:uFillTx/>
                <a:latin typeface="Arial" panose="020B0604020202020204"/>
                <a:ea typeface="+mn-ea"/>
                <a:cs typeface="Arial"/>
              </a:rPr>
              <a:t>Similar efficacy</a:t>
            </a:r>
          </a:p>
          <a:p>
            <a:pPr marL="685800" marR="0" lvl="1" indent="-228600" algn="l" defTabSz="914400" rtl="0" eaLnBrk="1" fontAlgn="auto" latinLnBrk="0" hangingPunct="1">
              <a:lnSpc>
                <a:spcPct val="100000"/>
              </a:lnSpc>
              <a:spcBef>
                <a:spcPts val="500"/>
              </a:spcBef>
              <a:spcAft>
                <a:spcPts val="0"/>
              </a:spcAft>
              <a:buClr>
                <a:srgbClr val="00876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2557"/>
                </a:solidFill>
                <a:effectLst/>
                <a:uLnTx/>
                <a:uFillTx/>
                <a:latin typeface="Arial" panose="020B0604020202020204"/>
                <a:ea typeface="+mn-ea"/>
                <a:cs typeface="Arial"/>
              </a:rPr>
              <a:t>Lower toxicity</a:t>
            </a:r>
          </a:p>
          <a:p>
            <a:pPr marL="685800" marR="0" lvl="1" indent="-228600" algn="l" defTabSz="914400" rtl="0" eaLnBrk="1" fontAlgn="auto" latinLnBrk="0" hangingPunct="1">
              <a:lnSpc>
                <a:spcPct val="100000"/>
              </a:lnSpc>
              <a:spcBef>
                <a:spcPts val="500"/>
              </a:spcBef>
              <a:spcAft>
                <a:spcPts val="0"/>
              </a:spcAft>
              <a:buClr>
                <a:srgbClr val="00876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2557"/>
                </a:solidFill>
                <a:effectLst/>
                <a:uLnTx/>
                <a:uFillTx/>
                <a:latin typeface="Arial" panose="020B0604020202020204"/>
                <a:ea typeface="+mn-ea"/>
                <a:cs typeface="Arial"/>
              </a:rPr>
              <a:t>Fewer treatment discontinuations and dose modifications</a:t>
            </a:r>
          </a:p>
          <a:p>
            <a:pPr marL="342900" marR="0" lvl="0" indent="-342900" algn="l" defTabSz="914400" rtl="0" eaLnBrk="1" fontAlgn="auto" latinLnBrk="0" hangingPunct="1">
              <a:lnSpc>
                <a:spcPct val="100000"/>
              </a:lnSpc>
              <a:spcBef>
                <a:spcPts val="1000"/>
              </a:spcBef>
              <a:spcAft>
                <a:spcPts val="0"/>
              </a:spcAft>
              <a:buClr>
                <a:srgbClr val="008764"/>
              </a:buClr>
              <a:buSzTx/>
              <a:buFont typeface="Wingdings" pitchFamily="2" charset="2"/>
              <a:buChar char="§"/>
              <a:tabLst/>
              <a:defRPr/>
            </a:pPr>
            <a:r>
              <a:rPr lang="en-US" sz="1800" dirty="0">
                <a:latin typeface="Arial" panose="020B0604020202020204"/>
                <a:cs typeface="Arial"/>
              </a:rPr>
              <a:t>Provides an alternative capecitabine schedule for patients with </a:t>
            </a:r>
            <a:r>
              <a:rPr lang="en-US" sz="1800" dirty="0" err="1">
                <a:latin typeface="Arial" panose="020B0604020202020204"/>
                <a:cs typeface="Arial"/>
              </a:rPr>
              <a:t>mBC</a:t>
            </a:r>
            <a:endParaRPr lang="en-US" sz="1800" dirty="0">
              <a:latin typeface="Arial" panose="020B0604020202020204"/>
              <a:cs typeface="Arial"/>
            </a:endParaRPr>
          </a:p>
          <a:p>
            <a:pPr lvl="1" indent="-342900">
              <a:spcBef>
                <a:spcPts val="1000"/>
              </a:spcBef>
            </a:pPr>
            <a:r>
              <a:rPr lang="en-US" sz="1800" dirty="0">
                <a:latin typeface="Arial" panose="020B0604020202020204"/>
                <a:cs typeface="Arial"/>
              </a:rPr>
              <a:t>Few patients with TNBC and HER2+ BC</a:t>
            </a:r>
            <a:endParaRPr kumimoji="0" lang="en-US" sz="1800" b="0" i="0" u="none" strike="noStrike" kern="1200" cap="none" spc="0" normalizeH="0" baseline="0" noProof="0" dirty="0">
              <a:ln>
                <a:noFill/>
              </a:ln>
              <a:solidFill>
                <a:srgbClr val="002557"/>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ts val="1000"/>
              </a:spcBef>
              <a:spcAft>
                <a:spcPts val="0"/>
              </a:spcAft>
              <a:buClr>
                <a:srgbClr val="008764"/>
              </a:buClr>
              <a:buSzTx/>
              <a:buFont typeface="Wingdings" pitchFamily="2" charset="2"/>
              <a:buChar char="§"/>
              <a:tabLst/>
              <a:defRPr/>
            </a:pPr>
            <a:r>
              <a:rPr kumimoji="0" lang="en-US" sz="1800" b="0" i="0" u="none" strike="noStrike" kern="1200" cap="none" spc="0" normalizeH="0" baseline="0" noProof="0" dirty="0">
                <a:ln>
                  <a:noFill/>
                </a:ln>
                <a:solidFill>
                  <a:srgbClr val="002557"/>
                </a:solidFill>
                <a:effectLst/>
                <a:uLnTx/>
                <a:uFillTx/>
                <a:latin typeface="Arial" panose="020B0604020202020204"/>
                <a:ea typeface="+mn-ea"/>
                <a:cs typeface="Arial"/>
              </a:rPr>
              <a:t>Implications for adjuvant Capecitabine in TNBC residual disease </a:t>
            </a:r>
          </a:p>
          <a:p>
            <a:pPr marL="342900" marR="0" lvl="0" indent="-342900" algn="l" defTabSz="914400" rtl="0" eaLnBrk="1" fontAlgn="auto" latinLnBrk="0" hangingPunct="1">
              <a:lnSpc>
                <a:spcPct val="100000"/>
              </a:lnSpc>
              <a:spcBef>
                <a:spcPts val="1000"/>
              </a:spcBef>
              <a:spcAft>
                <a:spcPts val="0"/>
              </a:spcAft>
              <a:buClr>
                <a:srgbClr val="008764"/>
              </a:buClr>
              <a:buSzTx/>
              <a:buFont typeface="Wingdings" pitchFamily="2" charset="2"/>
              <a:buChar char="§"/>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557"/>
              </a:solidFill>
              <a:effectLst/>
              <a:uLnTx/>
              <a:uFillTx/>
              <a:latin typeface="Arial" panose="020B0604020202020204"/>
              <a:ea typeface="+mn-ea"/>
              <a:cs typeface="Arial"/>
            </a:endParaRPr>
          </a:p>
        </p:txBody>
      </p:sp>
      <p:sp>
        <p:nvSpPr>
          <p:cNvPr id="9" name="TextBox 8">
            <a:extLst>
              <a:ext uri="{FF2B5EF4-FFF2-40B4-BE49-F238E27FC236}">
                <a16:creationId xmlns:a16="http://schemas.microsoft.com/office/drawing/2014/main" id="{38512B6B-C586-6542-EF3A-F7706E2CB1F6}"/>
              </a:ext>
            </a:extLst>
          </p:cNvPr>
          <p:cNvSpPr txBox="1"/>
          <p:nvPr/>
        </p:nvSpPr>
        <p:spPr>
          <a:xfrm>
            <a:off x="104062" y="6426656"/>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Khan et al ASCO 2023</a:t>
            </a:r>
          </a:p>
        </p:txBody>
      </p:sp>
    </p:spTree>
    <p:extLst>
      <p:ext uri="{BB962C8B-B14F-4D97-AF65-F5344CB8AC3E}">
        <p14:creationId xmlns:p14="http://schemas.microsoft.com/office/powerpoint/2010/main" val="22137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8B043-8B81-F29B-9F4F-6D4094A7BF06}"/>
              </a:ext>
            </a:extLst>
          </p:cNvPr>
          <p:cNvSpPr>
            <a:spLocks noGrp="1"/>
          </p:cNvSpPr>
          <p:nvPr>
            <p:ph type="title"/>
          </p:nvPr>
        </p:nvSpPr>
        <p:spPr>
          <a:xfrm>
            <a:off x="222422" y="135923"/>
            <a:ext cx="11969577" cy="664976"/>
          </a:xfrm>
        </p:spPr>
        <p:txBody>
          <a:bodyPr>
            <a:normAutofit fontScale="90000"/>
          </a:bodyPr>
          <a:lstStyle/>
          <a:p>
            <a:br>
              <a:rPr lang="en-US" sz="3600" b="1" dirty="0">
                <a:solidFill>
                  <a:srgbClr val="002060"/>
                </a:solidFill>
              </a:rPr>
            </a:br>
            <a:r>
              <a:rPr lang="en-US" sz="3600" b="1" dirty="0" err="1">
                <a:solidFill>
                  <a:srgbClr val="002060"/>
                </a:solidFill>
              </a:rPr>
              <a:t>OlympiAD</a:t>
            </a:r>
            <a:r>
              <a:rPr lang="en-US" sz="3600" b="1" dirty="0">
                <a:solidFill>
                  <a:srgbClr val="002060"/>
                </a:solidFill>
              </a:rPr>
              <a:t> extended follow-up for overall survival and safety</a:t>
            </a:r>
            <a:br>
              <a:rPr lang="en-US" sz="3600" b="1" dirty="0">
                <a:solidFill>
                  <a:srgbClr val="002060"/>
                </a:solidFill>
              </a:rPr>
            </a:br>
            <a:endParaRPr lang="en-US" dirty="0">
              <a:solidFill>
                <a:srgbClr val="002060"/>
              </a:solidFill>
            </a:endParaRPr>
          </a:p>
        </p:txBody>
      </p:sp>
      <p:sp>
        <p:nvSpPr>
          <p:cNvPr id="6" name="TextBox 5">
            <a:extLst>
              <a:ext uri="{FF2B5EF4-FFF2-40B4-BE49-F238E27FC236}">
                <a16:creationId xmlns:a16="http://schemas.microsoft.com/office/drawing/2014/main" id="{2454BB36-181D-DAB7-0EDF-B9E8E05E75B3}"/>
              </a:ext>
            </a:extLst>
          </p:cNvPr>
          <p:cNvSpPr txBox="1"/>
          <p:nvPr/>
        </p:nvSpPr>
        <p:spPr>
          <a:xfrm>
            <a:off x="7705012" y="6550223"/>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Robson et al European Journal of Cancer 184 (2023) 39e47</a:t>
            </a:r>
          </a:p>
        </p:txBody>
      </p:sp>
      <p:pic>
        <p:nvPicPr>
          <p:cNvPr id="5" name="Picture 4">
            <a:extLst>
              <a:ext uri="{FF2B5EF4-FFF2-40B4-BE49-F238E27FC236}">
                <a16:creationId xmlns:a16="http://schemas.microsoft.com/office/drawing/2014/main" id="{BD25EE63-751F-3589-2A0E-0787BF7C302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3791" t="22085" b="18928"/>
          <a:stretch/>
        </p:blipFill>
        <p:spPr>
          <a:xfrm>
            <a:off x="771896" y="696299"/>
            <a:ext cx="4503937" cy="2661296"/>
          </a:xfrm>
          <a:prstGeom prst="rect">
            <a:avLst/>
          </a:prstGeom>
        </p:spPr>
      </p:pic>
      <p:pic>
        <p:nvPicPr>
          <p:cNvPr id="8" name="Picture 7">
            <a:extLst>
              <a:ext uri="{FF2B5EF4-FFF2-40B4-BE49-F238E27FC236}">
                <a16:creationId xmlns:a16="http://schemas.microsoft.com/office/drawing/2014/main" id="{2AEFF2DE-415D-3403-932A-CB6392D67E3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20391" t="28053" r="52981" b="46944"/>
          <a:stretch/>
        </p:blipFill>
        <p:spPr>
          <a:xfrm>
            <a:off x="-12259" y="3234860"/>
            <a:ext cx="5442471" cy="2880139"/>
          </a:xfrm>
          <a:prstGeom prst="rect">
            <a:avLst/>
          </a:prstGeom>
        </p:spPr>
      </p:pic>
      <p:pic>
        <p:nvPicPr>
          <p:cNvPr id="12" name="Picture 11">
            <a:extLst>
              <a:ext uri="{FF2B5EF4-FFF2-40B4-BE49-F238E27FC236}">
                <a16:creationId xmlns:a16="http://schemas.microsoft.com/office/drawing/2014/main" id="{F69CEC6F-F85E-B24B-690B-73437C1AE26A}"/>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9310" r="8297"/>
          <a:stretch/>
        </p:blipFill>
        <p:spPr>
          <a:xfrm>
            <a:off x="5805888" y="926755"/>
            <a:ext cx="6010728" cy="4162592"/>
          </a:xfrm>
          <a:prstGeom prst="rect">
            <a:avLst/>
          </a:prstGeom>
        </p:spPr>
      </p:pic>
      <p:sp>
        <p:nvSpPr>
          <p:cNvPr id="13" name="TextBox 12">
            <a:extLst>
              <a:ext uri="{FF2B5EF4-FFF2-40B4-BE49-F238E27FC236}">
                <a16:creationId xmlns:a16="http://schemas.microsoft.com/office/drawing/2014/main" id="{B19E397A-AB78-E323-9A74-DACCCC7D28FB}"/>
              </a:ext>
            </a:extLst>
          </p:cNvPr>
          <p:cNvSpPr txBox="1"/>
          <p:nvPr/>
        </p:nvSpPr>
        <p:spPr>
          <a:xfrm>
            <a:off x="6207210" y="5215203"/>
            <a:ext cx="5219701" cy="646331"/>
          </a:xfrm>
          <a:prstGeom prst="rect">
            <a:avLst/>
          </a:prstGeom>
          <a:noFill/>
        </p:spPr>
        <p:txBody>
          <a:bodyPr wrap="square" rtlCol="0">
            <a:spAutoFit/>
          </a:bodyPr>
          <a:lstStyle/>
          <a:p>
            <a:pPr algn="l"/>
            <a:r>
              <a:rPr lang="en-US" sz="1800" b="0" i="0" u="none" strike="noStrike" baseline="0" dirty="0">
                <a:latin typeface="AdvPS497E2"/>
              </a:rPr>
              <a:t>Median follow-up:</a:t>
            </a:r>
            <a:r>
              <a:rPr lang="en-US" sz="1800" b="0" i="0" u="none" strike="noStrike" dirty="0">
                <a:latin typeface="AdvPS497E2"/>
              </a:rPr>
              <a:t> </a:t>
            </a:r>
            <a:r>
              <a:rPr lang="en-US" sz="1800" b="0" i="0" u="none" strike="noStrike" baseline="0" dirty="0">
                <a:latin typeface="AdvPS497E2"/>
              </a:rPr>
              <a:t>25.7 months longer than that previously reported for OS and safety</a:t>
            </a:r>
            <a:endParaRPr lang="en-US" dirty="0"/>
          </a:p>
        </p:txBody>
      </p:sp>
      <p:sp>
        <p:nvSpPr>
          <p:cNvPr id="15" name="TextBox 14">
            <a:extLst>
              <a:ext uri="{FF2B5EF4-FFF2-40B4-BE49-F238E27FC236}">
                <a16:creationId xmlns:a16="http://schemas.microsoft.com/office/drawing/2014/main" id="{60DE6570-0BE0-0797-D28E-41111C0FDAC3}"/>
              </a:ext>
            </a:extLst>
          </p:cNvPr>
          <p:cNvSpPr txBox="1"/>
          <p:nvPr/>
        </p:nvSpPr>
        <p:spPr>
          <a:xfrm>
            <a:off x="409575" y="6115000"/>
            <a:ext cx="5686425" cy="646331"/>
          </a:xfrm>
          <a:prstGeom prst="rect">
            <a:avLst/>
          </a:prstGeom>
          <a:noFill/>
        </p:spPr>
        <p:txBody>
          <a:bodyPr wrap="square" rtlCol="0">
            <a:spAutoFit/>
          </a:bodyPr>
          <a:lstStyle/>
          <a:p>
            <a:r>
              <a:rPr lang="en-US" dirty="0"/>
              <a:t>Median OS: Olaparib (19.3 months) vs TPC (17.1 months) HR</a:t>
            </a:r>
            <a:r>
              <a:rPr lang="en-US" sz="1800" b="0" i="0" u="none" strike="noStrike" cap="none" spc="-72" baseline="0" dirty="0">
                <a:ln>
                  <a:noFill/>
                </a:ln>
                <a:solidFill>
                  <a:srgbClr val="0074AA"/>
                </a:solidFill>
                <a:uFillTx/>
                <a:latin typeface="+mn-lt"/>
                <a:ea typeface="+mn-ea"/>
                <a:cs typeface="+mn-cs"/>
                <a:sym typeface="Arial"/>
              </a:rPr>
              <a:t> </a:t>
            </a:r>
            <a:r>
              <a:rPr lang="en-US" sz="1800" b="0" i="0" u="none" strike="noStrike" cap="none" spc="-72" baseline="0" dirty="0">
                <a:ln>
                  <a:noFill/>
                </a:ln>
                <a:uFillTx/>
                <a:latin typeface="+mn-lt"/>
                <a:ea typeface="+mn-ea"/>
                <a:cs typeface="+mn-cs"/>
                <a:sym typeface="Arial"/>
              </a:rPr>
              <a:t>0.90 (0.66 1.23)</a:t>
            </a:r>
          </a:p>
        </p:txBody>
      </p:sp>
    </p:spTree>
    <p:extLst>
      <p:ext uri="{BB962C8B-B14F-4D97-AF65-F5344CB8AC3E}">
        <p14:creationId xmlns:p14="http://schemas.microsoft.com/office/powerpoint/2010/main" val="282435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8B043-8B81-F29B-9F4F-6D4094A7BF06}"/>
              </a:ext>
            </a:extLst>
          </p:cNvPr>
          <p:cNvSpPr>
            <a:spLocks noGrp="1"/>
          </p:cNvSpPr>
          <p:nvPr>
            <p:ph type="title"/>
          </p:nvPr>
        </p:nvSpPr>
        <p:spPr>
          <a:xfrm>
            <a:off x="222423" y="135923"/>
            <a:ext cx="11743036" cy="664976"/>
          </a:xfrm>
        </p:spPr>
        <p:txBody>
          <a:bodyPr>
            <a:normAutofit fontScale="90000"/>
          </a:bodyPr>
          <a:lstStyle/>
          <a:p>
            <a:br>
              <a:rPr lang="en-US" sz="3600" b="1" dirty="0">
                <a:solidFill>
                  <a:srgbClr val="002060"/>
                </a:solidFill>
              </a:rPr>
            </a:br>
            <a:r>
              <a:rPr lang="en-US" sz="3600" b="1" dirty="0" err="1">
                <a:solidFill>
                  <a:srgbClr val="002060"/>
                </a:solidFill>
              </a:rPr>
              <a:t>OlympiAD</a:t>
            </a:r>
            <a:r>
              <a:rPr lang="en-US" sz="3600" b="1" dirty="0">
                <a:solidFill>
                  <a:srgbClr val="002060"/>
                </a:solidFill>
              </a:rPr>
              <a:t> extended follow-up: overall survival and safety</a:t>
            </a:r>
            <a:br>
              <a:rPr lang="en-US" sz="3600" b="1" dirty="0">
                <a:solidFill>
                  <a:srgbClr val="002060"/>
                </a:solidFill>
              </a:rPr>
            </a:br>
            <a:endParaRPr lang="en-US" dirty="0">
              <a:solidFill>
                <a:srgbClr val="002060"/>
              </a:solidFill>
            </a:endParaRPr>
          </a:p>
        </p:txBody>
      </p:sp>
      <p:sp>
        <p:nvSpPr>
          <p:cNvPr id="6" name="TextBox 5">
            <a:extLst>
              <a:ext uri="{FF2B5EF4-FFF2-40B4-BE49-F238E27FC236}">
                <a16:creationId xmlns:a16="http://schemas.microsoft.com/office/drawing/2014/main" id="{2454BB36-181D-DAB7-0EDF-B9E8E05E75B3}"/>
              </a:ext>
            </a:extLst>
          </p:cNvPr>
          <p:cNvSpPr txBox="1"/>
          <p:nvPr/>
        </p:nvSpPr>
        <p:spPr>
          <a:xfrm>
            <a:off x="104062" y="6528454"/>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Robson et al European Journal of Cancer 184 (2023) 39e47</a:t>
            </a:r>
          </a:p>
        </p:txBody>
      </p:sp>
      <p:pic>
        <p:nvPicPr>
          <p:cNvPr id="4" name="Picture 3">
            <a:extLst>
              <a:ext uri="{FF2B5EF4-FFF2-40B4-BE49-F238E27FC236}">
                <a16:creationId xmlns:a16="http://schemas.microsoft.com/office/drawing/2014/main" id="{EA784931-4CB5-1DA0-D414-DCFBC214C3AD}"/>
              </a:ext>
            </a:extLst>
          </p:cNvPr>
          <p:cNvPicPr>
            <a:picLocks noChangeAspect="1"/>
          </p:cNvPicPr>
          <p:nvPr/>
        </p:nvPicPr>
        <p:blipFill>
          <a:blip r:embed="rId3"/>
          <a:stretch>
            <a:fillRect/>
          </a:stretch>
        </p:blipFill>
        <p:spPr>
          <a:xfrm>
            <a:off x="285032" y="800899"/>
            <a:ext cx="8275832" cy="2628101"/>
          </a:xfrm>
          <a:prstGeom prst="rect">
            <a:avLst/>
          </a:prstGeom>
        </p:spPr>
      </p:pic>
      <p:pic>
        <p:nvPicPr>
          <p:cNvPr id="9" name="Picture 8">
            <a:extLst>
              <a:ext uri="{FF2B5EF4-FFF2-40B4-BE49-F238E27FC236}">
                <a16:creationId xmlns:a16="http://schemas.microsoft.com/office/drawing/2014/main" id="{E0CBB6BB-268C-1AEB-7BD0-76C25EAB47B8}"/>
              </a:ext>
            </a:extLst>
          </p:cNvPr>
          <p:cNvPicPr>
            <a:picLocks noChangeAspect="1"/>
          </p:cNvPicPr>
          <p:nvPr/>
        </p:nvPicPr>
        <p:blipFill>
          <a:blip r:embed="rId4"/>
          <a:stretch>
            <a:fillRect/>
          </a:stretch>
        </p:blipFill>
        <p:spPr>
          <a:xfrm>
            <a:off x="222423" y="3599862"/>
            <a:ext cx="8401050" cy="2757730"/>
          </a:xfrm>
          <a:prstGeom prst="rect">
            <a:avLst/>
          </a:prstGeom>
        </p:spPr>
      </p:pic>
      <p:sp>
        <p:nvSpPr>
          <p:cNvPr id="10" name="Oval 9">
            <a:extLst>
              <a:ext uri="{FF2B5EF4-FFF2-40B4-BE49-F238E27FC236}">
                <a16:creationId xmlns:a16="http://schemas.microsoft.com/office/drawing/2014/main" id="{B112F708-54D7-C3CE-2BFB-F1FECADF200B}"/>
              </a:ext>
            </a:extLst>
          </p:cNvPr>
          <p:cNvSpPr/>
          <p:nvPr/>
        </p:nvSpPr>
        <p:spPr>
          <a:xfrm>
            <a:off x="2085975" y="3952875"/>
            <a:ext cx="2171700" cy="1009650"/>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C0F85CE-DB76-AD9E-8710-30680A4AD3BE}"/>
              </a:ext>
            </a:extLst>
          </p:cNvPr>
          <p:cNvSpPr txBox="1"/>
          <p:nvPr/>
        </p:nvSpPr>
        <p:spPr>
          <a:xfrm>
            <a:off x="8887495" y="1450955"/>
            <a:ext cx="2876550" cy="2585323"/>
          </a:xfrm>
          <a:prstGeom prst="rect">
            <a:avLst/>
          </a:prstGeom>
          <a:noFill/>
        </p:spPr>
        <p:txBody>
          <a:bodyPr wrap="square" rtlCol="0">
            <a:spAutoFit/>
          </a:bodyPr>
          <a:lstStyle/>
          <a:p>
            <a:r>
              <a:rPr lang="en-US" dirty="0"/>
              <a:t>-No new SAEs related to </a:t>
            </a:r>
            <a:r>
              <a:rPr lang="en-US" dirty="0" err="1"/>
              <a:t>olaparib</a:t>
            </a:r>
            <a:r>
              <a:rPr lang="en-US" dirty="0"/>
              <a:t> were reported during the extended follow-up period. </a:t>
            </a:r>
          </a:p>
          <a:p>
            <a:r>
              <a:rPr lang="en-US" dirty="0"/>
              <a:t>-No cases of myelodysplastic</a:t>
            </a:r>
          </a:p>
          <a:p>
            <a:r>
              <a:rPr lang="en-US" dirty="0"/>
              <a:t>syndrome, acute myeloid leukemia or pneumonitis were reported throughout the study</a:t>
            </a:r>
          </a:p>
        </p:txBody>
      </p:sp>
    </p:spTree>
    <p:extLst>
      <p:ext uri="{BB962C8B-B14F-4D97-AF65-F5344CB8AC3E}">
        <p14:creationId xmlns:p14="http://schemas.microsoft.com/office/powerpoint/2010/main" val="361069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85CC5-3741-AF06-4291-98049E117243}"/>
              </a:ext>
            </a:extLst>
          </p:cNvPr>
          <p:cNvSpPr>
            <a:spLocks noGrp="1"/>
          </p:cNvSpPr>
          <p:nvPr>
            <p:ph type="title"/>
          </p:nvPr>
        </p:nvSpPr>
        <p:spPr>
          <a:xfrm>
            <a:off x="114300" y="284164"/>
            <a:ext cx="10515600" cy="906462"/>
          </a:xfrm>
        </p:spPr>
        <p:txBody>
          <a:bodyPr/>
          <a:lstStyle/>
          <a:p>
            <a:r>
              <a:rPr lang="en-US" sz="3200" b="1" dirty="0" err="1">
                <a:solidFill>
                  <a:srgbClr val="002060"/>
                </a:solidFill>
              </a:rPr>
              <a:t>PARPi</a:t>
            </a:r>
            <a:r>
              <a:rPr lang="en-US" sz="3200" b="1" dirty="0">
                <a:solidFill>
                  <a:srgbClr val="002060"/>
                </a:solidFill>
              </a:rPr>
              <a:t> for MBC </a:t>
            </a:r>
          </a:p>
        </p:txBody>
      </p:sp>
      <p:pic>
        <p:nvPicPr>
          <p:cNvPr id="5" name="Picture 4">
            <a:extLst>
              <a:ext uri="{FF2B5EF4-FFF2-40B4-BE49-F238E27FC236}">
                <a16:creationId xmlns:a16="http://schemas.microsoft.com/office/drawing/2014/main" id="{8017A35A-386E-0CB8-C988-E663A4A2643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59" t="2596" r="2263" b="34816"/>
          <a:stretch/>
        </p:blipFill>
        <p:spPr>
          <a:xfrm>
            <a:off x="0" y="1304924"/>
            <a:ext cx="6877050" cy="4152901"/>
          </a:xfrm>
          <a:prstGeom prst="rect">
            <a:avLst/>
          </a:prstGeom>
        </p:spPr>
      </p:pic>
      <p:cxnSp>
        <p:nvCxnSpPr>
          <p:cNvPr id="7" name="Straight Connector 6">
            <a:extLst>
              <a:ext uri="{FF2B5EF4-FFF2-40B4-BE49-F238E27FC236}">
                <a16:creationId xmlns:a16="http://schemas.microsoft.com/office/drawing/2014/main" id="{EA323769-6046-7274-185F-5D19FF6E3E4B}"/>
              </a:ext>
            </a:extLst>
          </p:cNvPr>
          <p:cNvCxnSpPr/>
          <p:nvPr/>
        </p:nvCxnSpPr>
        <p:spPr>
          <a:xfrm>
            <a:off x="1019175" y="2847975"/>
            <a:ext cx="63817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E4535E3-DDED-8D5D-132C-CD9852D415D4}"/>
              </a:ext>
            </a:extLst>
          </p:cNvPr>
          <p:cNvCxnSpPr>
            <a:cxnSpLocks/>
          </p:cNvCxnSpPr>
          <p:nvPr/>
        </p:nvCxnSpPr>
        <p:spPr>
          <a:xfrm>
            <a:off x="1152525" y="3352800"/>
            <a:ext cx="51625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E59DC0B-53BC-670E-46F0-0113BB41CDB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307" r="3305"/>
          <a:stretch/>
        </p:blipFill>
        <p:spPr>
          <a:xfrm>
            <a:off x="6810374" y="1304925"/>
            <a:ext cx="5162549" cy="4267198"/>
          </a:xfrm>
          <a:prstGeom prst="rect">
            <a:avLst/>
          </a:prstGeom>
        </p:spPr>
      </p:pic>
      <p:cxnSp>
        <p:nvCxnSpPr>
          <p:cNvPr id="15" name="Straight Connector 14">
            <a:extLst>
              <a:ext uri="{FF2B5EF4-FFF2-40B4-BE49-F238E27FC236}">
                <a16:creationId xmlns:a16="http://schemas.microsoft.com/office/drawing/2014/main" id="{A1C916A6-5D00-CB60-0BDF-82A3C900B3B3}"/>
              </a:ext>
            </a:extLst>
          </p:cNvPr>
          <p:cNvCxnSpPr>
            <a:cxnSpLocks/>
          </p:cNvCxnSpPr>
          <p:nvPr/>
        </p:nvCxnSpPr>
        <p:spPr>
          <a:xfrm>
            <a:off x="6877050" y="3788885"/>
            <a:ext cx="44005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33F940-88D8-E3C9-D277-49CCAF0D0F8C}"/>
              </a:ext>
            </a:extLst>
          </p:cNvPr>
          <p:cNvCxnSpPr>
            <a:cxnSpLocks/>
          </p:cNvCxnSpPr>
          <p:nvPr/>
        </p:nvCxnSpPr>
        <p:spPr>
          <a:xfrm>
            <a:off x="6877050" y="2951602"/>
            <a:ext cx="60340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579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929" y="0"/>
            <a:ext cx="12046226" cy="1028044"/>
          </a:xfrm>
          <a:noFill/>
          <a:ln>
            <a:noFill/>
          </a:ln>
        </p:spPr>
        <p:txBody>
          <a:bodyPr vert="horz" wrap="square" lIns="121920" tIns="60960" rIns="121920" bIns="60960" numCol="1" anchor="ctr" anchorCtr="0" compatLnSpc="1">
            <a:prstTxWarp prst="textNoShape">
              <a:avLst/>
            </a:prstTxWarp>
            <a:noAutofit/>
          </a:bodyPr>
          <a:lstStyle/>
          <a:p>
            <a:r>
              <a:rPr lang="en-US" b="1" dirty="0">
                <a:solidFill>
                  <a:srgbClr val="002060"/>
                </a:solidFill>
                <a:latin typeface="Arial" panose="020B0604020202020204" pitchFamily="34" charset="0"/>
                <a:cs typeface="Arial" panose="020B0604020202020204" pitchFamily="34" charset="0"/>
              </a:rPr>
              <a:t>KN-522: IA6 summary  </a:t>
            </a:r>
          </a:p>
        </p:txBody>
      </p:sp>
      <p:sp>
        <p:nvSpPr>
          <p:cNvPr id="8" name="Oval 7">
            <a:extLst>
              <a:ext uri="{FF2B5EF4-FFF2-40B4-BE49-F238E27FC236}">
                <a16:creationId xmlns:a16="http://schemas.microsoft.com/office/drawing/2014/main" id="{6340804B-1983-493E-9839-7AA65393A0D8}"/>
              </a:ext>
            </a:extLst>
          </p:cNvPr>
          <p:cNvSpPr/>
          <p:nvPr/>
        </p:nvSpPr>
        <p:spPr>
          <a:xfrm>
            <a:off x="8773210" y="4835769"/>
            <a:ext cx="276481" cy="395654"/>
          </a:xfrm>
          <a:prstGeom prst="ellipse">
            <a:avLst/>
          </a:prstGeom>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8824082F-881D-0ED8-6CB5-D539AFDFDC2C}"/>
              </a:ext>
            </a:extLst>
          </p:cNvPr>
          <p:cNvSpPr>
            <a:spLocks noGrp="1"/>
          </p:cNvSpPr>
          <p:nvPr>
            <p:ph idx="1"/>
          </p:nvPr>
        </p:nvSpPr>
        <p:spPr>
          <a:xfrm>
            <a:off x="128954" y="872596"/>
            <a:ext cx="11198087" cy="5482484"/>
          </a:xfrm>
        </p:spPr>
        <p:txBody>
          <a:bodyPr>
            <a:normAutofit lnSpcReduction="10000"/>
          </a:bodyPr>
          <a:lstStyle/>
          <a:p>
            <a:pPr lvl="1">
              <a:lnSpc>
                <a:spcPct val="120000"/>
              </a:lnSpc>
              <a:buFont typeface="Wingdings" panose="05000000000000000000" pitchFamily="2" charset="2"/>
              <a:buChar char="Ø"/>
            </a:pPr>
            <a:r>
              <a:rPr lang="en-US" dirty="0">
                <a:solidFill>
                  <a:srgbClr val="113468"/>
                </a:solidFill>
                <a:latin typeface="Arial" panose="020B0604020202020204" pitchFamily="34" charset="0"/>
                <a:cs typeface="Arial" panose="020B0604020202020204" pitchFamily="34" charset="0"/>
              </a:rPr>
              <a:t>After a median follow-up of &gt;5 years, neoadjuvant </a:t>
            </a:r>
            <a:r>
              <a:rPr lang="en-US" dirty="0" err="1">
                <a:solidFill>
                  <a:srgbClr val="113468"/>
                </a:solidFill>
                <a:latin typeface="Arial" panose="020B0604020202020204" pitchFamily="34" charset="0"/>
                <a:cs typeface="Arial" panose="020B0604020202020204" pitchFamily="34" charset="0"/>
              </a:rPr>
              <a:t>pembro</a:t>
            </a:r>
            <a:r>
              <a:rPr lang="en-US" dirty="0">
                <a:solidFill>
                  <a:srgbClr val="113468"/>
                </a:solidFill>
                <a:latin typeface="Arial" panose="020B0604020202020204" pitchFamily="34" charset="0"/>
                <a:cs typeface="Arial" panose="020B0604020202020204" pitchFamily="34" charset="0"/>
              </a:rPr>
              <a:t> + chemo followed by adjuvant pembrolizumab continues to show a clinically meaningful improvement in EFS compared with neoadjuvant chemo alone</a:t>
            </a:r>
          </a:p>
          <a:p>
            <a:pPr lvl="1">
              <a:lnSpc>
                <a:spcPct val="120000"/>
              </a:lnSpc>
              <a:buFont typeface="Wingdings" panose="05000000000000000000" pitchFamily="2" charset="2"/>
              <a:buChar char="Ø"/>
            </a:pPr>
            <a:r>
              <a:rPr lang="en-US" dirty="0">
                <a:solidFill>
                  <a:srgbClr val="113468"/>
                </a:solidFill>
                <a:latin typeface="Arial" panose="020B0604020202020204" pitchFamily="34" charset="0"/>
                <a:cs typeface="Arial" panose="020B0604020202020204" pitchFamily="34" charset="0"/>
              </a:rPr>
              <a:t>The EFS benefit was generally consistent in subgroups based on TNM stage (II/III) and nodal status (+/-)</a:t>
            </a:r>
          </a:p>
          <a:p>
            <a:pPr lvl="1">
              <a:lnSpc>
                <a:spcPct val="120000"/>
              </a:lnSpc>
              <a:buFont typeface="Wingdings" panose="05000000000000000000" pitchFamily="2" charset="2"/>
              <a:buChar char="Ø"/>
            </a:pPr>
            <a:r>
              <a:rPr lang="en-US" dirty="0">
                <a:solidFill>
                  <a:srgbClr val="113468"/>
                </a:solidFill>
                <a:latin typeface="Arial" panose="020B0604020202020204" pitchFamily="34" charset="0"/>
                <a:cs typeface="Arial" panose="020B0604020202020204" pitchFamily="34" charset="0"/>
              </a:rPr>
              <a:t>Follow-up for OS is ongoing</a:t>
            </a:r>
          </a:p>
          <a:p>
            <a:pPr lvl="1">
              <a:lnSpc>
                <a:spcPct val="120000"/>
              </a:lnSpc>
              <a:buFont typeface="Wingdings" panose="05000000000000000000" pitchFamily="2" charset="2"/>
              <a:buChar char="Ø"/>
            </a:pPr>
            <a:r>
              <a:rPr lang="en-US" dirty="0">
                <a:solidFill>
                  <a:srgbClr val="113468"/>
                </a:solidFill>
                <a:latin typeface="Arial" panose="020B0604020202020204" pitchFamily="34" charset="0"/>
                <a:cs typeface="Arial" panose="020B0604020202020204" pitchFamily="34" charset="0"/>
              </a:rPr>
              <a:t>EFS improvement in pembrolizumab group was observed regardless of pCR outcome</a:t>
            </a:r>
          </a:p>
          <a:p>
            <a:pPr lvl="2">
              <a:lnSpc>
                <a:spcPct val="120000"/>
              </a:lnSpc>
              <a:buFont typeface="Wingdings" panose="05000000000000000000" pitchFamily="2" charset="2"/>
              <a:buChar char="Ø"/>
            </a:pPr>
            <a:r>
              <a:rPr lang="en-US" dirty="0">
                <a:solidFill>
                  <a:srgbClr val="113468"/>
                </a:solidFill>
                <a:latin typeface="Arial" panose="020B0604020202020204" pitchFamily="34" charset="0"/>
                <a:cs typeface="Arial" panose="020B0604020202020204" pitchFamily="34" charset="0"/>
              </a:rPr>
              <a:t>? Driven primarily by neoadjuvant pembrolizumab. ? What is the relative contribution of adjuvant pembrolizumab</a:t>
            </a:r>
          </a:p>
          <a:p>
            <a:pPr lvl="1">
              <a:lnSpc>
                <a:spcPct val="120000"/>
              </a:lnSpc>
              <a:buFont typeface="Wingdings" panose="05000000000000000000" pitchFamily="2" charset="2"/>
              <a:buChar char="Ø"/>
            </a:pPr>
            <a:r>
              <a:rPr lang="en-US" dirty="0">
                <a:solidFill>
                  <a:srgbClr val="113468"/>
                </a:solidFill>
                <a:latin typeface="Arial" panose="020B0604020202020204" pitchFamily="34" charset="0"/>
                <a:cs typeface="Arial" panose="020B0604020202020204" pitchFamily="34" charset="0"/>
              </a:rPr>
              <a:t>pCR/RD: locally assessed. ? Reliability of local assessment of pCR in an international trial </a:t>
            </a:r>
          </a:p>
          <a:p>
            <a:pPr lvl="1">
              <a:lnSpc>
                <a:spcPct val="120000"/>
              </a:lnSpc>
              <a:buFont typeface="Wingdings" panose="05000000000000000000" pitchFamily="2" charset="2"/>
              <a:buChar char="Ø"/>
            </a:pPr>
            <a:endParaRPr lang="en-GB" dirty="0">
              <a:solidFill>
                <a:srgbClr val="11346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2989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7AF0D-1474-4267-9705-DC65240B722C}"/>
              </a:ext>
            </a:extLst>
          </p:cNvPr>
          <p:cNvSpPr>
            <a:spLocks noGrp="1"/>
          </p:cNvSpPr>
          <p:nvPr>
            <p:ph type="title"/>
          </p:nvPr>
        </p:nvSpPr>
        <p:spPr>
          <a:xfrm>
            <a:off x="212035" y="111734"/>
            <a:ext cx="11536017" cy="926962"/>
          </a:xfrm>
        </p:spPr>
        <p:txBody>
          <a:bodyPr>
            <a:normAutofit fontScale="90000"/>
          </a:bodyPr>
          <a:lstStyle/>
          <a:p>
            <a:r>
              <a:rPr kumimoji="0" lang="en-US" sz="3733" b="1" i="0" u="none" strike="noStrike" kern="0" cap="none" spc="0" normalizeH="0" baseline="0" noProof="0" dirty="0">
                <a:ln>
                  <a:noFill/>
                </a:ln>
                <a:solidFill>
                  <a:srgbClr val="002060"/>
                </a:solidFill>
                <a:effectLst/>
                <a:uLnTx/>
                <a:uFillTx/>
                <a:latin typeface="Arial"/>
                <a:ea typeface="ＭＳ Ｐゴシック"/>
              </a:rPr>
              <a:t>NeoTRIPaPDL1: Atezolizumab plus weekly Carboplatin + Nab-paclitaxel</a:t>
            </a:r>
            <a:endParaRPr lang="en-US" dirty="0"/>
          </a:p>
        </p:txBody>
      </p:sp>
      <p:sp>
        <p:nvSpPr>
          <p:cNvPr id="5" name="TextBox 4">
            <a:extLst>
              <a:ext uri="{FF2B5EF4-FFF2-40B4-BE49-F238E27FC236}">
                <a16:creationId xmlns:a16="http://schemas.microsoft.com/office/drawing/2014/main" id="{037ADF4C-BFD4-3BC6-6A39-B598A4C48B11}"/>
              </a:ext>
            </a:extLst>
          </p:cNvPr>
          <p:cNvSpPr txBox="1"/>
          <p:nvPr/>
        </p:nvSpPr>
        <p:spPr>
          <a:xfrm>
            <a:off x="7722704" y="6550223"/>
            <a:ext cx="43807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Gianni et al </a:t>
            </a:r>
            <a:r>
              <a:rPr kumimoji="0" lang="en-US"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Annal Oncol 2022, Gianni et al ESMO 2023 </a:t>
            </a:r>
            <a:endPar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pic>
        <p:nvPicPr>
          <p:cNvPr id="6" name="Picture 5">
            <a:extLst>
              <a:ext uri="{FF2B5EF4-FFF2-40B4-BE49-F238E27FC236}">
                <a16:creationId xmlns:a16="http://schemas.microsoft.com/office/drawing/2014/main" id="{EB522DA7-6354-725C-8E80-69DA572CDF40}"/>
              </a:ext>
            </a:extLst>
          </p:cNvPr>
          <p:cNvPicPr>
            <a:picLocks noChangeAspect="1"/>
          </p:cNvPicPr>
          <p:nvPr/>
        </p:nvPicPr>
        <p:blipFill rotWithShape="1">
          <a:blip r:embed="rId3"/>
          <a:srcRect t="20700" b="-1"/>
          <a:stretch/>
        </p:blipFill>
        <p:spPr>
          <a:xfrm>
            <a:off x="379097" y="1044725"/>
            <a:ext cx="5329945" cy="2917078"/>
          </a:xfrm>
          <a:prstGeom prst="rect">
            <a:avLst/>
          </a:prstGeom>
        </p:spPr>
      </p:pic>
      <p:sp>
        <p:nvSpPr>
          <p:cNvPr id="7" name="Textfeld 2">
            <a:extLst>
              <a:ext uri="{FF2B5EF4-FFF2-40B4-BE49-F238E27FC236}">
                <a16:creationId xmlns:a16="http://schemas.microsoft.com/office/drawing/2014/main" id="{939C53ED-DF71-DFFD-E9BD-5FE0752C618F}"/>
              </a:ext>
            </a:extLst>
          </p:cNvPr>
          <p:cNvSpPr txBox="1"/>
          <p:nvPr/>
        </p:nvSpPr>
        <p:spPr>
          <a:xfrm>
            <a:off x="379097" y="3529287"/>
            <a:ext cx="2275248" cy="400097"/>
          </a:xfrm>
          <a:prstGeom prst="rect">
            <a:avLst/>
          </a:prstGeom>
          <a:noFill/>
        </p:spPr>
        <p:txBody>
          <a:bodyPr wrap="square" lIns="121909" tIns="60954" rIns="121909" bIns="6095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a:ln>
                  <a:noFill/>
                </a:ln>
                <a:solidFill>
                  <a:srgbClr val="00B050"/>
                </a:solidFill>
                <a:effectLst/>
                <a:highlight>
                  <a:srgbClr val="FFFF00"/>
                </a:highlight>
                <a:uLnTx/>
                <a:uFillTx/>
                <a:latin typeface="Arial" panose="020B0604020202020204"/>
                <a:ea typeface="+mn-ea"/>
                <a:cs typeface="+mn-cs"/>
              </a:rPr>
              <a:t>No</a:t>
            </a:r>
            <a:r>
              <a:rPr kumimoji="0" lang="de-DE" sz="1800" b="1" i="0" u="none" strike="noStrike" kern="1200" cap="none" spc="0" normalizeH="0" baseline="0" noProof="0" dirty="0">
                <a:ln>
                  <a:noFill/>
                </a:ln>
                <a:solidFill>
                  <a:srgbClr val="00B050"/>
                </a:solidFill>
                <a:effectLst/>
                <a:highlight>
                  <a:srgbClr val="FFFF00"/>
                </a:highlight>
                <a:uLnTx/>
                <a:uFillTx/>
                <a:latin typeface="Arial" panose="020B0604020202020204"/>
                <a:ea typeface="+mn-ea"/>
                <a:cs typeface="+mn-cs"/>
              </a:rPr>
              <a:t> adjuvant ICB </a:t>
            </a:r>
          </a:p>
        </p:txBody>
      </p:sp>
      <p:pic>
        <p:nvPicPr>
          <p:cNvPr id="8" name="Content Placeholder 3">
            <a:extLst>
              <a:ext uri="{FF2B5EF4-FFF2-40B4-BE49-F238E27FC236}">
                <a16:creationId xmlns:a16="http://schemas.microsoft.com/office/drawing/2014/main" id="{D85677F4-410C-8FA9-3B5D-CF1A219C1548}"/>
              </a:ext>
            </a:extLst>
          </p:cNvPr>
          <p:cNvPicPr>
            <a:picLocks noGrp="1" noChangeAspect="1"/>
          </p:cNvPicPr>
          <p:nvPr>
            <p:ph idx="1"/>
          </p:nvPr>
        </p:nvPicPr>
        <p:blipFill rotWithShape="1">
          <a:blip r:embed="rId4"/>
          <a:srcRect l="10281" t="10552" r="20612" b="657"/>
          <a:stretch/>
        </p:blipFill>
        <p:spPr>
          <a:xfrm>
            <a:off x="2654345" y="4457036"/>
            <a:ext cx="4068722" cy="2247075"/>
          </a:xfrm>
          <a:prstGeom prst="rect">
            <a:avLst/>
          </a:prstGeom>
        </p:spPr>
      </p:pic>
      <p:pic>
        <p:nvPicPr>
          <p:cNvPr id="9" name="Picture 8">
            <a:extLst>
              <a:ext uri="{FF2B5EF4-FFF2-40B4-BE49-F238E27FC236}">
                <a16:creationId xmlns:a16="http://schemas.microsoft.com/office/drawing/2014/main" id="{506CCCF6-E03C-EE1D-1A7C-3C9166DC0B48}"/>
              </a:ext>
            </a:extLst>
          </p:cNvPr>
          <p:cNvPicPr>
            <a:picLocks noChangeAspect="1"/>
          </p:cNvPicPr>
          <p:nvPr/>
        </p:nvPicPr>
        <p:blipFill rotWithShape="1">
          <a:blip r:embed="rId5"/>
          <a:srcRect l="10641" t="2920" r="18993" b="1571"/>
          <a:stretch/>
        </p:blipFill>
        <p:spPr>
          <a:xfrm>
            <a:off x="49984" y="4097454"/>
            <a:ext cx="2604361" cy="2503981"/>
          </a:xfrm>
          <a:prstGeom prst="rect">
            <a:avLst/>
          </a:prstGeom>
        </p:spPr>
      </p:pic>
      <p:sp>
        <p:nvSpPr>
          <p:cNvPr id="10" name="Title 1">
            <a:extLst>
              <a:ext uri="{FF2B5EF4-FFF2-40B4-BE49-F238E27FC236}">
                <a16:creationId xmlns:a16="http://schemas.microsoft.com/office/drawing/2014/main" id="{49F1FB42-BD47-2848-792B-B9035E00DF08}"/>
              </a:ext>
            </a:extLst>
          </p:cNvPr>
          <p:cNvSpPr txBox="1">
            <a:spLocks/>
          </p:cNvSpPr>
          <p:nvPr/>
        </p:nvSpPr>
        <p:spPr>
          <a:xfrm>
            <a:off x="3014868" y="3945904"/>
            <a:ext cx="3478695" cy="5394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PD-L1 status and pCR </a:t>
            </a:r>
          </a:p>
        </p:txBody>
      </p:sp>
      <p:pic>
        <p:nvPicPr>
          <p:cNvPr id="12" name="Picture 11">
            <a:extLst>
              <a:ext uri="{FF2B5EF4-FFF2-40B4-BE49-F238E27FC236}">
                <a16:creationId xmlns:a16="http://schemas.microsoft.com/office/drawing/2014/main" id="{2DC9BA0B-EDF5-039D-3D6B-6D9C38645D10}"/>
              </a:ext>
            </a:extLst>
          </p:cNvPr>
          <p:cNvPicPr>
            <a:picLocks noChangeAspect="1"/>
          </p:cNvPicPr>
          <p:nvPr/>
        </p:nvPicPr>
        <p:blipFill>
          <a:blip r:embed="rId6"/>
          <a:stretch>
            <a:fillRect/>
          </a:stretch>
        </p:blipFill>
        <p:spPr>
          <a:xfrm>
            <a:off x="6662455" y="1230686"/>
            <a:ext cx="5329945" cy="3791237"/>
          </a:xfrm>
          <a:prstGeom prst="rect">
            <a:avLst/>
          </a:prstGeom>
        </p:spPr>
      </p:pic>
      <p:sp>
        <p:nvSpPr>
          <p:cNvPr id="13" name="Title 1">
            <a:extLst>
              <a:ext uri="{FF2B5EF4-FFF2-40B4-BE49-F238E27FC236}">
                <a16:creationId xmlns:a16="http://schemas.microsoft.com/office/drawing/2014/main" id="{8A77EE37-3E59-0AE8-F8DE-65AF36168F58}"/>
              </a:ext>
            </a:extLst>
          </p:cNvPr>
          <p:cNvSpPr txBox="1">
            <a:spLocks/>
          </p:cNvSpPr>
          <p:nvPr/>
        </p:nvSpPr>
        <p:spPr>
          <a:xfrm>
            <a:off x="7648691" y="813892"/>
            <a:ext cx="3478695" cy="5394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EFS </a:t>
            </a:r>
          </a:p>
        </p:txBody>
      </p:sp>
      <p:sp>
        <p:nvSpPr>
          <p:cNvPr id="14" name="CasellaDiTesto 6">
            <a:extLst>
              <a:ext uri="{FF2B5EF4-FFF2-40B4-BE49-F238E27FC236}">
                <a16:creationId xmlns:a16="http://schemas.microsoft.com/office/drawing/2014/main" id="{CE68939E-48C1-93DB-B4C1-972F14D62E87}"/>
              </a:ext>
            </a:extLst>
          </p:cNvPr>
          <p:cNvSpPr txBox="1">
            <a:spLocks/>
          </p:cNvSpPr>
          <p:nvPr/>
        </p:nvSpPr>
        <p:spPr>
          <a:xfrm>
            <a:off x="7009731" y="5021923"/>
            <a:ext cx="4977704" cy="1528300"/>
          </a:xfrm>
          <a:prstGeom prst="rect">
            <a:avLst/>
          </a:prstGeom>
          <a:solidFill>
            <a:srgbClr val="FFFFFF"/>
          </a:solidFill>
          <a:ln w="12700">
            <a:solidFill>
              <a:schemeClr val="accent1"/>
            </a:solidFill>
          </a:ln>
        </p:spPr>
        <p:txBody>
          <a:bodyPr wrap="square" rtlCol="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00000"/>
                </a:solidFill>
                <a:effectLst/>
                <a:uLnTx/>
                <a:uFillTx/>
                <a:latin typeface="Helvetica Neue" panose="02000503000000020004" pitchFamily="2" charset="0"/>
                <a:ea typeface="+mn-ea"/>
                <a:cs typeface="Arial"/>
                <a:sym typeface="Arial"/>
              </a:rPr>
              <a:t>pCR, positive PD-L1, earlier stage</a:t>
            </a:r>
            <a:br>
              <a:rPr kumimoji="0" lang="en-US" sz="1800" b="1" i="0" u="none" strike="noStrike" kern="0" cap="none" spc="0" normalizeH="0" baseline="0" noProof="0" dirty="0">
                <a:ln>
                  <a:noFill/>
                </a:ln>
                <a:solidFill>
                  <a:srgbClr val="000000"/>
                </a:solidFill>
                <a:effectLst/>
                <a:uLnTx/>
                <a:uFillTx/>
                <a:latin typeface="Helvetica Neue" panose="02000503000000020004" pitchFamily="2" charset="0"/>
                <a:ea typeface="+mn-ea"/>
                <a:cs typeface="Arial"/>
                <a:sym typeface="Arial"/>
              </a:rPr>
            </a:br>
            <a:r>
              <a:rPr kumimoji="0" lang="en-US" sz="1800" b="1" i="0" u="none" strike="noStrike" kern="0" cap="none" spc="0" normalizeH="0" baseline="0" noProof="0" dirty="0">
                <a:ln>
                  <a:noFill/>
                </a:ln>
                <a:solidFill>
                  <a:srgbClr val="000000"/>
                </a:solidFill>
                <a:effectLst/>
                <a:uLnTx/>
                <a:uFillTx/>
                <a:latin typeface="Helvetica Neue" panose="02000503000000020004" pitchFamily="2" charset="0"/>
                <a:ea typeface="+mn-ea"/>
                <a:cs typeface="Arial"/>
                <a:sym typeface="Arial"/>
              </a:rPr>
              <a:t> as well as higher </a:t>
            </a:r>
            <a:r>
              <a:rPr kumimoji="0" lang="en-US" sz="1800" b="1" i="0" u="none" strike="noStrike" kern="0" cap="none" spc="0" normalizeH="0" baseline="0" noProof="0" dirty="0" err="1">
                <a:ln>
                  <a:noFill/>
                </a:ln>
                <a:solidFill>
                  <a:srgbClr val="000000"/>
                </a:solidFill>
                <a:effectLst/>
                <a:uLnTx/>
                <a:uFillTx/>
                <a:latin typeface="Helvetica Neue" panose="02000503000000020004" pitchFamily="2" charset="0"/>
                <a:ea typeface="+mn-ea"/>
                <a:cs typeface="Arial"/>
                <a:sym typeface="Arial"/>
              </a:rPr>
              <a:t>sTILs</a:t>
            </a:r>
            <a:br>
              <a:rPr kumimoji="0" lang="en-US" sz="1800" b="1" i="0" u="none" strike="noStrike" kern="0" cap="none" spc="0" normalizeH="0" baseline="0" noProof="0" dirty="0">
                <a:ln>
                  <a:noFill/>
                </a:ln>
                <a:solidFill>
                  <a:srgbClr val="000000"/>
                </a:solidFill>
                <a:effectLst/>
                <a:uLnTx/>
                <a:uFillTx/>
                <a:latin typeface="Helvetica Neue" panose="02000503000000020004" pitchFamily="2" charset="0"/>
                <a:ea typeface="+mn-ea"/>
                <a:cs typeface="Arial"/>
                <a:sym typeface="Arial"/>
              </a:rPr>
            </a:br>
            <a:r>
              <a:rPr kumimoji="0" lang="en-US" sz="1800" b="1" i="0" u="none" strike="noStrike" kern="0" cap="none" spc="0" normalizeH="0" baseline="0" noProof="0" dirty="0">
                <a:ln>
                  <a:noFill/>
                </a:ln>
                <a:solidFill>
                  <a:srgbClr val="000000"/>
                </a:solidFill>
                <a:effectLst/>
                <a:uLnTx/>
                <a:uFillTx/>
                <a:latin typeface="Helvetica Neue" panose="02000503000000020004" pitchFamily="2" charset="0"/>
                <a:ea typeface="+mn-ea"/>
                <a:cs typeface="Arial"/>
                <a:sym typeface="Arial"/>
              </a:rPr>
              <a:t>were all prognostic and linked to better EFS, but they were not predictive of atezolizumab benefit</a:t>
            </a:r>
          </a:p>
        </p:txBody>
      </p:sp>
    </p:spTree>
    <p:extLst>
      <p:ext uri="{BB962C8B-B14F-4D97-AF65-F5344CB8AC3E}">
        <p14:creationId xmlns:p14="http://schemas.microsoft.com/office/powerpoint/2010/main" val="293868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217" y="179170"/>
            <a:ext cx="12046226" cy="1287786"/>
          </a:xfrm>
          <a:noFill/>
          <a:ln>
            <a:noFill/>
          </a:ln>
        </p:spPr>
        <p:txBody>
          <a:bodyPr vert="horz" wrap="square" lIns="121920" tIns="60960" rIns="121920" bIns="60960" numCol="1" anchor="ctr" anchorCtr="0" compatLnSpc="1">
            <a:prstTxWarp prst="textNoShape">
              <a:avLst/>
            </a:prstTxWarp>
            <a:noAutofit/>
          </a:bodyPr>
          <a:lstStyle/>
          <a:p>
            <a:r>
              <a:rPr lang="en-US" b="1" dirty="0">
                <a:solidFill>
                  <a:srgbClr val="002060"/>
                </a:solidFill>
                <a:latin typeface="Arial" panose="020B0604020202020204" pitchFamily="34" charset="0"/>
                <a:cs typeface="Arial" panose="020B0604020202020204" pitchFamily="34" charset="0"/>
              </a:rPr>
              <a:t>Why no pCR or EFS Benefit in NeoTRIPaPDL1? </a:t>
            </a:r>
          </a:p>
        </p:txBody>
      </p:sp>
      <p:sp>
        <p:nvSpPr>
          <p:cNvPr id="8" name="Oval 7">
            <a:extLst>
              <a:ext uri="{FF2B5EF4-FFF2-40B4-BE49-F238E27FC236}">
                <a16:creationId xmlns:a16="http://schemas.microsoft.com/office/drawing/2014/main" id="{6340804B-1983-493E-9839-7AA65393A0D8}"/>
              </a:ext>
            </a:extLst>
          </p:cNvPr>
          <p:cNvSpPr/>
          <p:nvPr/>
        </p:nvSpPr>
        <p:spPr>
          <a:xfrm>
            <a:off x="8773210" y="4835769"/>
            <a:ext cx="276481" cy="395654"/>
          </a:xfrm>
          <a:prstGeom prst="ellipse">
            <a:avLst/>
          </a:prstGeom>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8824082F-881D-0ED8-6CB5-D539AFDFDC2C}"/>
              </a:ext>
            </a:extLst>
          </p:cNvPr>
          <p:cNvSpPr>
            <a:spLocks noGrp="1"/>
          </p:cNvSpPr>
          <p:nvPr>
            <p:ph idx="1"/>
          </p:nvPr>
        </p:nvSpPr>
        <p:spPr>
          <a:xfrm>
            <a:off x="266114" y="1484189"/>
            <a:ext cx="11198087" cy="5032375"/>
          </a:xfrm>
        </p:spPr>
        <p:txBody>
          <a:bodyPr>
            <a:normAutofit/>
          </a:bodyPr>
          <a:lstStyle/>
          <a:p>
            <a:pPr lvl="1">
              <a:lnSpc>
                <a:spcPct val="120000"/>
              </a:lnSpc>
              <a:buFont typeface="Wingdings" panose="05000000000000000000" pitchFamily="2" charset="2"/>
              <a:buChar char="Ø"/>
            </a:pPr>
            <a:r>
              <a:rPr lang="en-GB" dirty="0">
                <a:solidFill>
                  <a:srgbClr val="113468"/>
                </a:solidFill>
                <a:latin typeface="Arial" panose="020B0604020202020204" pitchFamily="34" charset="0"/>
                <a:cs typeface="Arial" panose="020B0604020202020204" pitchFamily="34" charset="0"/>
              </a:rPr>
              <a:t>PDL-1 vs PD-1 inhibitor </a:t>
            </a:r>
          </a:p>
          <a:p>
            <a:pPr lvl="2">
              <a:lnSpc>
                <a:spcPct val="120000"/>
              </a:lnSpc>
              <a:buFont typeface="Wingdings" panose="05000000000000000000" pitchFamily="2" charset="2"/>
              <a:buChar char="Ø"/>
            </a:pPr>
            <a:r>
              <a:rPr lang="en-US" dirty="0">
                <a:solidFill>
                  <a:srgbClr val="002060"/>
                </a:solidFill>
                <a:latin typeface="Arial" panose="020B0604020202020204" pitchFamily="34" charset="0"/>
                <a:cs typeface="Arial" panose="020B0604020202020204" pitchFamily="34" charset="0"/>
              </a:rPr>
              <a:t>IMpassion031: pCR better, EFS numerically better with atezolizumab</a:t>
            </a:r>
          </a:p>
          <a:p>
            <a:pPr lvl="2">
              <a:lnSpc>
                <a:spcPct val="120000"/>
              </a:lnSpc>
              <a:buFont typeface="Wingdings" panose="05000000000000000000" pitchFamily="2" charset="2"/>
              <a:buChar char="Ø"/>
            </a:pPr>
            <a:r>
              <a:rPr lang="en-US" dirty="0" err="1">
                <a:solidFill>
                  <a:srgbClr val="002060"/>
                </a:solidFill>
                <a:latin typeface="Arial" panose="020B0604020202020204" pitchFamily="34" charset="0"/>
                <a:cs typeface="Arial" panose="020B0604020202020204" pitchFamily="34" charset="0"/>
              </a:rPr>
              <a:t>mTNBC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Atezo</a:t>
            </a:r>
            <a:r>
              <a:rPr lang="en-US" dirty="0">
                <a:solidFill>
                  <a:srgbClr val="002060"/>
                </a:solidFill>
                <a:latin typeface="Arial" panose="020B0604020202020204" pitchFamily="34" charset="0"/>
                <a:cs typeface="Arial" panose="020B0604020202020204" pitchFamily="34" charset="0"/>
              </a:rPr>
              <a:t> plus taxane not statistically superior to taxane (IMpassion130, 131) </a:t>
            </a:r>
            <a:endParaRPr lang="en-GB" dirty="0">
              <a:solidFill>
                <a:srgbClr val="002060"/>
              </a:solidFill>
              <a:latin typeface="Arial" panose="020B0604020202020204" pitchFamily="34" charset="0"/>
              <a:cs typeface="Arial" panose="020B0604020202020204" pitchFamily="34" charset="0"/>
            </a:endParaRPr>
          </a:p>
          <a:p>
            <a:pPr lvl="1">
              <a:lnSpc>
                <a:spcPct val="120000"/>
              </a:lnSpc>
              <a:buFont typeface="Wingdings" panose="05000000000000000000" pitchFamily="2" charset="2"/>
              <a:buChar char="Ø"/>
            </a:pPr>
            <a:r>
              <a:rPr lang="en-GB" dirty="0">
                <a:solidFill>
                  <a:srgbClr val="113468"/>
                </a:solidFill>
                <a:latin typeface="Arial" panose="020B0604020202020204" pitchFamily="34" charset="0"/>
                <a:cs typeface="Arial" panose="020B0604020202020204" pitchFamily="34" charset="0"/>
              </a:rPr>
              <a:t>Chemotherapy backbone: no anthracycline  </a:t>
            </a:r>
          </a:p>
          <a:p>
            <a:pPr lvl="1">
              <a:lnSpc>
                <a:spcPct val="120000"/>
              </a:lnSpc>
              <a:buFont typeface="Wingdings" panose="05000000000000000000" pitchFamily="2" charset="2"/>
              <a:buChar char="Ø"/>
            </a:pPr>
            <a:r>
              <a:rPr lang="en-GB" dirty="0">
                <a:solidFill>
                  <a:srgbClr val="113468"/>
                </a:solidFill>
                <a:latin typeface="Arial" panose="020B0604020202020204" pitchFamily="34" charset="0"/>
                <a:cs typeface="Arial" panose="020B0604020202020204" pitchFamily="34" charset="0"/>
              </a:rPr>
              <a:t>Anatomic risk of enrolled population: </a:t>
            </a:r>
          </a:p>
          <a:p>
            <a:pPr lvl="2">
              <a:lnSpc>
                <a:spcPct val="120000"/>
              </a:lnSpc>
              <a:buFont typeface="Wingdings" panose="05000000000000000000" pitchFamily="2" charset="2"/>
              <a:buChar char="Ø"/>
            </a:pPr>
            <a:r>
              <a:rPr lang="en-GB" dirty="0">
                <a:solidFill>
                  <a:srgbClr val="113468"/>
                </a:solidFill>
                <a:latin typeface="Arial" panose="020B0604020202020204" pitchFamily="34" charset="0"/>
                <a:cs typeface="Arial" panose="020B0604020202020204" pitchFamily="34" charset="0"/>
              </a:rPr>
              <a:t>90% with node positive disease (compared to 30% in IMpassion031) </a:t>
            </a:r>
          </a:p>
          <a:p>
            <a:pPr lvl="2">
              <a:lnSpc>
                <a:spcPct val="120000"/>
              </a:lnSpc>
              <a:buFont typeface="Wingdings" panose="05000000000000000000" pitchFamily="2" charset="2"/>
              <a:buChar char="Ø"/>
            </a:pPr>
            <a:r>
              <a:rPr lang="en-GB" dirty="0">
                <a:solidFill>
                  <a:srgbClr val="113468"/>
                </a:solidFill>
                <a:latin typeface="Arial" panose="020B0604020202020204" pitchFamily="34" charset="0"/>
                <a:cs typeface="Arial" panose="020B0604020202020204" pitchFamily="34" charset="0"/>
              </a:rPr>
              <a:t>With high anatomical risk would efficacy be more in line with what is observed in </a:t>
            </a:r>
            <a:r>
              <a:rPr lang="en-GB" dirty="0" err="1">
                <a:solidFill>
                  <a:srgbClr val="113468"/>
                </a:solidFill>
                <a:latin typeface="Arial" panose="020B0604020202020204" pitchFamily="34" charset="0"/>
                <a:cs typeface="Arial" panose="020B0604020202020204" pitchFamily="34" charset="0"/>
              </a:rPr>
              <a:t>mTNBC</a:t>
            </a:r>
            <a:r>
              <a:rPr lang="en-GB" dirty="0">
                <a:solidFill>
                  <a:srgbClr val="113468"/>
                </a:solidFill>
                <a:latin typeface="Arial" panose="020B0604020202020204" pitchFamily="34" charset="0"/>
                <a:cs typeface="Arial" panose="020B0604020202020204" pitchFamily="34" charset="0"/>
              </a:rPr>
              <a:t>?  </a:t>
            </a:r>
          </a:p>
          <a:p>
            <a:pPr lvl="1">
              <a:lnSpc>
                <a:spcPct val="120000"/>
              </a:lnSpc>
              <a:buFont typeface="Wingdings" panose="05000000000000000000" pitchFamily="2" charset="2"/>
              <a:buChar char="Ø"/>
            </a:pPr>
            <a:r>
              <a:rPr lang="en-GB" dirty="0">
                <a:solidFill>
                  <a:srgbClr val="113468"/>
                </a:solidFill>
                <a:latin typeface="Arial" panose="020B0604020202020204" pitchFamily="34" charset="0"/>
                <a:cs typeface="Arial" panose="020B0604020202020204" pitchFamily="34" charset="0"/>
              </a:rPr>
              <a:t>Differences in tumour biology: </a:t>
            </a:r>
            <a:r>
              <a:rPr lang="en-US" kern="0" dirty="0">
                <a:solidFill>
                  <a:srgbClr val="002060"/>
                </a:solidFill>
                <a:latin typeface="Arial"/>
              </a:rPr>
              <a:t>Higher TILs in chemo alone arm giving the control arm inherent better prognosis compared to IO arm</a:t>
            </a:r>
            <a:endParaRPr lang="en-GB" dirty="0">
              <a:solidFill>
                <a:srgbClr val="113468"/>
              </a:solidFill>
              <a:latin typeface="Arial" panose="020B0604020202020204" pitchFamily="34" charset="0"/>
              <a:cs typeface="Arial" panose="020B0604020202020204" pitchFamily="34" charset="0"/>
            </a:endParaRPr>
          </a:p>
          <a:p>
            <a:pPr lvl="1">
              <a:lnSpc>
                <a:spcPct val="120000"/>
              </a:lnSpc>
              <a:buFont typeface="Wingdings" panose="05000000000000000000" pitchFamily="2" charset="2"/>
              <a:buChar char="Ø"/>
            </a:pPr>
            <a:r>
              <a:rPr lang="en-GB" dirty="0">
                <a:solidFill>
                  <a:srgbClr val="113468"/>
                </a:solidFill>
                <a:latin typeface="Arial" panose="020B0604020202020204" pitchFamily="34" charset="0"/>
                <a:cs typeface="Arial" panose="020B0604020202020204" pitchFamily="34" charset="0"/>
              </a:rPr>
              <a:t>Chance </a:t>
            </a:r>
          </a:p>
        </p:txBody>
      </p:sp>
    </p:spTree>
    <p:extLst>
      <p:ext uri="{BB962C8B-B14F-4D97-AF65-F5344CB8AC3E}">
        <p14:creationId xmlns:p14="http://schemas.microsoft.com/office/powerpoint/2010/main" val="1921174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83AF-E1C2-C2FA-30AD-96F9BB50A4D8}"/>
              </a:ext>
            </a:extLst>
          </p:cNvPr>
          <p:cNvSpPr>
            <a:spLocks noGrp="1"/>
          </p:cNvSpPr>
          <p:nvPr>
            <p:ph type="title"/>
          </p:nvPr>
        </p:nvSpPr>
        <p:spPr>
          <a:xfrm>
            <a:off x="506896" y="245232"/>
            <a:ext cx="10515600" cy="926961"/>
          </a:xfrm>
        </p:spPr>
        <p:txBody>
          <a:bodyPr>
            <a:normAutofit fontScale="90000"/>
          </a:bodyPr>
          <a:lstStyle/>
          <a:p>
            <a:pPr algn="ctr">
              <a:defRPr/>
            </a:pPr>
            <a:r>
              <a:rPr lang="en-US" sz="3600" b="1" dirty="0">
                <a:solidFill>
                  <a:srgbClr val="113468"/>
                </a:solidFill>
                <a:latin typeface="Arial" panose="020B0604020202020204"/>
                <a:cs typeface="Arial" panose="020B0604020202020204" pitchFamily="34" charset="0"/>
              </a:rPr>
              <a:t>ALEXANDRA/IMpassion030 phase 3 trial : Adjuvant IO (without neoadjuvant component) </a:t>
            </a:r>
          </a:p>
        </p:txBody>
      </p:sp>
      <p:pic>
        <p:nvPicPr>
          <p:cNvPr id="4" name="Picture 3">
            <a:extLst>
              <a:ext uri="{FF2B5EF4-FFF2-40B4-BE49-F238E27FC236}">
                <a16:creationId xmlns:a16="http://schemas.microsoft.com/office/drawing/2014/main" id="{C20AA6F1-E20B-341C-B438-E8FC1C3963B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16501" b="9145"/>
          <a:stretch/>
        </p:blipFill>
        <p:spPr>
          <a:xfrm>
            <a:off x="258418" y="1539192"/>
            <a:ext cx="6142382" cy="3395746"/>
          </a:xfrm>
          <a:prstGeom prst="rect">
            <a:avLst/>
          </a:prstGeom>
        </p:spPr>
      </p:pic>
      <p:sp>
        <p:nvSpPr>
          <p:cNvPr id="5" name="TextBox 4">
            <a:extLst>
              <a:ext uri="{FF2B5EF4-FFF2-40B4-BE49-F238E27FC236}">
                <a16:creationId xmlns:a16="http://schemas.microsoft.com/office/drawing/2014/main" id="{87EAC070-10C5-10D8-AF24-A9621C476D84}"/>
              </a:ext>
            </a:extLst>
          </p:cNvPr>
          <p:cNvSpPr txBox="1"/>
          <p:nvPr/>
        </p:nvSpPr>
        <p:spPr>
          <a:xfrm>
            <a:off x="116419" y="6550223"/>
            <a:ext cx="468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srgbClr val="000000"/>
                </a:solidFill>
                <a:effectLst/>
                <a:uLnTx/>
                <a:uFillTx/>
                <a:latin typeface="Calibri" panose="020F0502020204030204"/>
                <a:ea typeface="ＭＳ Ｐゴシック"/>
                <a:cs typeface="+mn-cs"/>
              </a:rPr>
              <a:t>Ignatiadis</a:t>
            </a: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 SABCS </a:t>
            </a:r>
            <a:r>
              <a:rPr kumimoji="0" lang="en-US"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2023 </a:t>
            </a:r>
            <a:endPar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pic>
        <p:nvPicPr>
          <p:cNvPr id="6" name="Picture 5">
            <a:extLst>
              <a:ext uri="{FF2B5EF4-FFF2-40B4-BE49-F238E27FC236}">
                <a16:creationId xmlns:a16="http://schemas.microsoft.com/office/drawing/2014/main" id="{D6574C2B-B2D7-E32F-D775-963D0C5DD00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15461" b="7430"/>
          <a:stretch/>
        </p:blipFill>
        <p:spPr>
          <a:xfrm>
            <a:off x="6400800" y="1771912"/>
            <a:ext cx="5532782" cy="3816626"/>
          </a:xfrm>
          <a:prstGeom prst="rect">
            <a:avLst/>
          </a:prstGeom>
        </p:spPr>
      </p:pic>
      <p:sp>
        <p:nvSpPr>
          <p:cNvPr id="7" name="Title 1">
            <a:extLst>
              <a:ext uri="{FF2B5EF4-FFF2-40B4-BE49-F238E27FC236}">
                <a16:creationId xmlns:a16="http://schemas.microsoft.com/office/drawing/2014/main" id="{82A13F71-E14E-CDA4-E942-71176B336A41}"/>
              </a:ext>
            </a:extLst>
          </p:cNvPr>
          <p:cNvSpPr txBox="1">
            <a:spLocks/>
          </p:cNvSpPr>
          <p:nvPr/>
        </p:nvSpPr>
        <p:spPr>
          <a:xfrm>
            <a:off x="7082160" y="1269462"/>
            <a:ext cx="3940336" cy="53946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iDFS: Primary End Point </a:t>
            </a:r>
          </a:p>
        </p:txBody>
      </p:sp>
      <p:sp>
        <p:nvSpPr>
          <p:cNvPr id="3" name="TextBox 2">
            <a:extLst>
              <a:ext uri="{FF2B5EF4-FFF2-40B4-BE49-F238E27FC236}">
                <a16:creationId xmlns:a16="http://schemas.microsoft.com/office/drawing/2014/main" id="{983BCA21-231D-4916-A4D7-332D49C4BE5B}"/>
              </a:ext>
            </a:extLst>
          </p:cNvPr>
          <p:cNvSpPr txBox="1"/>
          <p:nvPr/>
        </p:nvSpPr>
        <p:spPr>
          <a:xfrm>
            <a:off x="792480" y="5586416"/>
            <a:ext cx="10607040" cy="923330"/>
          </a:xfrm>
          <a:prstGeom prst="rect">
            <a:avLst/>
          </a:prstGeom>
          <a:noFill/>
        </p:spPr>
        <p:txBody>
          <a:bodyPr wrap="square" rtlCol="0">
            <a:spAutoFit/>
          </a:bodyPr>
          <a:lstStyle/>
          <a:p>
            <a:r>
              <a:rPr lang="en-US" dirty="0"/>
              <a:t>Timing of IO matters: Neoadjuvant more effective than adjuvant IO</a:t>
            </a:r>
          </a:p>
          <a:p>
            <a:r>
              <a:rPr lang="en-US" dirty="0"/>
              <a:t>Previous Animal data consistent with clinical findings (Liu et al Cancer Discover 2015)</a:t>
            </a:r>
          </a:p>
          <a:p>
            <a:r>
              <a:rPr lang="en-US" dirty="0"/>
              <a:t>Similar observations in other cancer like Melanoma </a:t>
            </a:r>
          </a:p>
        </p:txBody>
      </p:sp>
    </p:spTree>
    <p:extLst>
      <p:ext uri="{BB962C8B-B14F-4D97-AF65-F5344CB8AC3E}">
        <p14:creationId xmlns:p14="http://schemas.microsoft.com/office/powerpoint/2010/main" val="72877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F6687-4BEE-DB4C-6007-27AEA1BFF7B2}"/>
              </a:ext>
            </a:extLst>
          </p:cNvPr>
          <p:cNvSpPr>
            <a:spLocks noGrp="1"/>
          </p:cNvSpPr>
          <p:nvPr>
            <p:ph type="title"/>
          </p:nvPr>
        </p:nvSpPr>
        <p:spPr>
          <a:xfrm>
            <a:off x="349562" y="111129"/>
            <a:ext cx="10515600" cy="618038"/>
          </a:xfrm>
        </p:spPr>
        <p:txBody>
          <a:bodyPr>
            <a:normAutofit/>
          </a:bodyPr>
          <a:lstStyle/>
          <a:p>
            <a:r>
              <a:rPr lang="en-US" sz="3200" b="1" dirty="0" err="1">
                <a:solidFill>
                  <a:srgbClr val="113468"/>
                </a:solidFill>
                <a:latin typeface="Arial" panose="020B0604020202020204"/>
                <a:cs typeface="Arial" panose="020B0604020202020204" pitchFamily="34" charset="0"/>
              </a:rPr>
              <a:t>NeoPACT</a:t>
            </a:r>
            <a:r>
              <a:rPr lang="en-US" sz="3200" b="1" dirty="0">
                <a:solidFill>
                  <a:srgbClr val="113468"/>
                </a:solidFill>
                <a:latin typeface="Arial" panose="020B0604020202020204"/>
                <a:cs typeface="Arial" panose="020B0604020202020204" pitchFamily="34" charset="0"/>
              </a:rPr>
              <a:t>: Carboplatin + Docetaxel+ Pembrolizumab </a:t>
            </a:r>
          </a:p>
        </p:txBody>
      </p:sp>
      <p:pic>
        <p:nvPicPr>
          <p:cNvPr id="4" name="Picture 3">
            <a:extLst>
              <a:ext uri="{FF2B5EF4-FFF2-40B4-BE49-F238E27FC236}">
                <a16:creationId xmlns:a16="http://schemas.microsoft.com/office/drawing/2014/main" id="{74610802-F547-82D1-74B5-F81BACE139E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16669" b="24496"/>
          <a:stretch/>
        </p:blipFill>
        <p:spPr>
          <a:xfrm>
            <a:off x="244065" y="629695"/>
            <a:ext cx="6301250" cy="2397869"/>
          </a:xfrm>
          <a:prstGeom prst="rect">
            <a:avLst/>
          </a:prstGeom>
        </p:spPr>
      </p:pic>
      <p:grpSp>
        <p:nvGrpSpPr>
          <p:cNvPr id="5" name="Group 4">
            <a:extLst>
              <a:ext uri="{FF2B5EF4-FFF2-40B4-BE49-F238E27FC236}">
                <a16:creationId xmlns:a16="http://schemas.microsoft.com/office/drawing/2014/main" id="{6F7C93C6-7947-B9A7-44AB-ABE6B8F80B23}"/>
              </a:ext>
            </a:extLst>
          </p:cNvPr>
          <p:cNvGrpSpPr/>
          <p:nvPr/>
        </p:nvGrpSpPr>
        <p:grpSpPr>
          <a:xfrm>
            <a:off x="0" y="2891263"/>
            <a:ext cx="8211466" cy="3118628"/>
            <a:chOff x="728144" y="912587"/>
            <a:chExt cx="8931190" cy="4272103"/>
          </a:xfrm>
        </p:grpSpPr>
        <p:grpSp>
          <p:nvGrpSpPr>
            <p:cNvPr id="6" name="Group 5">
              <a:extLst>
                <a:ext uri="{FF2B5EF4-FFF2-40B4-BE49-F238E27FC236}">
                  <a16:creationId xmlns:a16="http://schemas.microsoft.com/office/drawing/2014/main" id="{6236B297-09B9-C272-BDF6-F1990EE84F23}"/>
                </a:ext>
              </a:extLst>
            </p:cNvPr>
            <p:cNvGrpSpPr/>
            <p:nvPr/>
          </p:nvGrpSpPr>
          <p:grpSpPr>
            <a:xfrm>
              <a:off x="728144" y="912587"/>
              <a:ext cx="2982413" cy="4272103"/>
              <a:chOff x="728144" y="912587"/>
              <a:chExt cx="2982413" cy="4272103"/>
            </a:xfrm>
          </p:grpSpPr>
          <p:grpSp>
            <p:nvGrpSpPr>
              <p:cNvPr id="20" name="Group 19">
                <a:extLst>
                  <a:ext uri="{FF2B5EF4-FFF2-40B4-BE49-F238E27FC236}">
                    <a16:creationId xmlns:a16="http://schemas.microsoft.com/office/drawing/2014/main" id="{869275DC-9992-19E0-7FE3-E7A5C4F93F75}"/>
                  </a:ext>
                </a:extLst>
              </p:cNvPr>
              <p:cNvGrpSpPr/>
              <p:nvPr/>
            </p:nvGrpSpPr>
            <p:grpSpPr>
              <a:xfrm>
                <a:off x="1422988" y="1457019"/>
                <a:ext cx="1547702" cy="894018"/>
                <a:chOff x="1107567" y="105480"/>
                <a:chExt cx="1547702" cy="894018"/>
              </a:xfrm>
            </p:grpSpPr>
            <p:sp>
              <p:nvSpPr>
                <p:cNvPr id="31" name="TextBox 30">
                  <a:extLst>
                    <a:ext uri="{FF2B5EF4-FFF2-40B4-BE49-F238E27FC236}">
                      <a16:creationId xmlns:a16="http://schemas.microsoft.com/office/drawing/2014/main" id="{41E608C1-CF6C-E8C0-C004-15F647F7D07F}"/>
                    </a:ext>
                  </a:extLst>
                </p:cNvPr>
                <p:cNvSpPr txBox="1"/>
                <p:nvPr/>
              </p:nvSpPr>
              <p:spPr>
                <a:xfrm>
                  <a:off x="1107567" y="630165"/>
                  <a:ext cx="659155" cy="3693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pCR</a:t>
                  </a:r>
                </a:p>
              </p:txBody>
            </p:sp>
            <p:sp>
              <p:nvSpPr>
                <p:cNvPr id="32" name="TextBox 31">
                  <a:extLst>
                    <a:ext uri="{FF2B5EF4-FFF2-40B4-BE49-F238E27FC236}">
                      <a16:creationId xmlns:a16="http://schemas.microsoft.com/office/drawing/2014/main" id="{4A4CBED2-03A6-4E34-1232-76A11B4CC7F0}"/>
                    </a:ext>
                  </a:extLst>
                </p:cNvPr>
                <p:cNvSpPr txBox="1"/>
                <p:nvPr/>
              </p:nvSpPr>
              <p:spPr>
                <a:xfrm>
                  <a:off x="1515213" y="105480"/>
                  <a:ext cx="1140056" cy="3693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RCB 0+1</a:t>
                  </a:r>
                </a:p>
              </p:txBody>
            </p:sp>
          </p:grpSp>
          <p:grpSp>
            <p:nvGrpSpPr>
              <p:cNvPr id="21" name="Group 20">
                <a:extLst>
                  <a:ext uri="{FF2B5EF4-FFF2-40B4-BE49-F238E27FC236}">
                    <a16:creationId xmlns:a16="http://schemas.microsoft.com/office/drawing/2014/main" id="{1A21EA65-F0F2-A975-3FD3-62F8EAC9AF89}"/>
                  </a:ext>
                </a:extLst>
              </p:cNvPr>
              <p:cNvGrpSpPr/>
              <p:nvPr/>
            </p:nvGrpSpPr>
            <p:grpSpPr>
              <a:xfrm>
                <a:off x="728144" y="912587"/>
                <a:ext cx="2982413" cy="4019589"/>
                <a:chOff x="728144" y="912587"/>
                <a:chExt cx="2982413" cy="4019589"/>
              </a:xfrm>
            </p:grpSpPr>
            <p:pic>
              <p:nvPicPr>
                <p:cNvPr id="23" name="Picture 22">
                  <a:extLst>
                    <a:ext uri="{FF2B5EF4-FFF2-40B4-BE49-F238E27FC236}">
                      <a16:creationId xmlns:a16="http://schemas.microsoft.com/office/drawing/2014/main" id="{BEFB280A-2FEA-4FDC-2E1C-626F504AA6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1658"/>
                <a:stretch/>
              </p:blipFill>
              <p:spPr>
                <a:xfrm>
                  <a:off x="1422988" y="1039545"/>
                  <a:ext cx="2287569" cy="3761120"/>
                </a:xfrm>
                <a:prstGeom prst="rect">
                  <a:avLst/>
                </a:prstGeom>
              </p:spPr>
            </p:pic>
            <p:grpSp>
              <p:nvGrpSpPr>
                <p:cNvPr id="24" name="Group 23">
                  <a:extLst>
                    <a:ext uri="{FF2B5EF4-FFF2-40B4-BE49-F238E27FC236}">
                      <a16:creationId xmlns:a16="http://schemas.microsoft.com/office/drawing/2014/main" id="{0C569434-1DDB-CDCB-870A-8913D288EDD5}"/>
                    </a:ext>
                  </a:extLst>
                </p:cNvPr>
                <p:cNvGrpSpPr/>
                <p:nvPr/>
              </p:nvGrpSpPr>
              <p:grpSpPr>
                <a:xfrm>
                  <a:off x="728144" y="912587"/>
                  <a:ext cx="530915" cy="4019589"/>
                  <a:chOff x="17319680" y="4961470"/>
                  <a:chExt cx="530915" cy="4509832"/>
                </a:xfrm>
              </p:grpSpPr>
              <p:sp>
                <p:nvSpPr>
                  <p:cNvPr id="25" name="TextBox 24">
                    <a:extLst>
                      <a:ext uri="{FF2B5EF4-FFF2-40B4-BE49-F238E27FC236}">
                        <a16:creationId xmlns:a16="http://schemas.microsoft.com/office/drawing/2014/main" id="{90DCE7BE-DDA7-019A-A19D-49B7EA9FA30E}"/>
                      </a:ext>
                    </a:extLst>
                  </p:cNvPr>
                  <p:cNvSpPr txBox="1"/>
                  <p:nvPr/>
                </p:nvSpPr>
                <p:spPr>
                  <a:xfrm>
                    <a:off x="17319680" y="4961470"/>
                    <a:ext cx="530915" cy="2848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95959"/>
                        </a:solidFill>
                        <a:effectLst/>
                        <a:uLnTx/>
                        <a:uFillTx/>
                        <a:latin typeface="Arial" panose="020B0604020202020204"/>
                        <a:ea typeface="+mn-ea"/>
                        <a:cs typeface="+mn-cs"/>
                      </a:rPr>
                      <a:t>100%</a:t>
                    </a:r>
                  </a:p>
                </p:txBody>
              </p:sp>
              <p:sp>
                <p:nvSpPr>
                  <p:cNvPr id="26" name="TextBox 25">
                    <a:extLst>
                      <a:ext uri="{FF2B5EF4-FFF2-40B4-BE49-F238E27FC236}">
                        <a16:creationId xmlns:a16="http://schemas.microsoft.com/office/drawing/2014/main" id="{25651043-9C6B-7C09-B6D2-68329DE25C33}"/>
                      </a:ext>
                    </a:extLst>
                  </p:cNvPr>
                  <p:cNvSpPr txBox="1"/>
                  <p:nvPr/>
                </p:nvSpPr>
                <p:spPr>
                  <a:xfrm>
                    <a:off x="17395021" y="5809511"/>
                    <a:ext cx="455574" cy="2848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95959"/>
                        </a:solidFill>
                        <a:effectLst/>
                        <a:uLnTx/>
                        <a:uFillTx/>
                        <a:latin typeface="Arial" panose="020B0604020202020204"/>
                        <a:ea typeface="+mn-ea"/>
                        <a:cs typeface="+mn-cs"/>
                      </a:rPr>
                      <a:t>80%</a:t>
                    </a:r>
                  </a:p>
                </p:txBody>
              </p:sp>
              <p:sp>
                <p:nvSpPr>
                  <p:cNvPr id="27" name="TextBox 26">
                    <a:extLst>
                      <a:ext uri="{FF2B5EF4-FFF2-40B4-BE49-F238E27FC236}">
                        <a16:creationId xmlns:a16="http://schemas.microsoft.com/office/drawing/2014/main" id="{F801CADE-6B3C-E5A6-D5C3-58117ED47C23}"/>
                      </a:ext>
                    </a:extLst>
                  </p:cNvPr>
                  <p:cNvSpPr txBox="1"/>
                  <p:nvPr/>
                </p:nvSpPr>
                <p:spPr>
                  <a:xfrm>
                    <a:off x="17395021" y="6654350"/>
                    <a:ext cx="455574" cy="2848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95959"/>
                        </a:solidFill>
                        <a:effectLst/>
                        <a:uLnTx/>
                        <a:uFillTx/>
                        <a:latin typeface="Arial" panose="020B0604020202020204"/>
                        <a:ea typeface="+mn-ea"/>
                        <a:cs typeface="+mn-cs"/>
                      </a:rPr>
                      <a:t>60%</a:t>
                    </a:r>
                  </a:p>
                </p:txBody>
              </p:sp>
              <p:sp>
                <p:nvSpPr>
                  <p:cNvPr id="28" name="TextBox 27">
                    <a:extLst>
                      <a:ext uri="{FF2B5EF4-FFF2-40B4-BE49-F238E27FC236}">
                        <a16:creationId xmlns:a16="http://schemas.microsoft.com/office/drawing/2014/main" id="{1CD44C1F-6A1B-8E08-538E-DB651D8F4030}"/>
                      </a:ext>
                    </a:extLst>
                  </p:cNvPr>
                  <p:cNvSpPr txBox="1"/>
                  <p:nvPr/>
                </p:nvSpPr>
                <p:spPr>
                  <a:xfrm>
                    <a:off x="17395021" y="7494906"/>
                    <a:ext cx="455574" cy="2848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95959"/>
                        </a:solidFill>
                        <a:effectLst/>
                        <a:uLnTx/>
                        <a:uFillTx/>
                        <a:latin typeface="Arial" panose="020B0604020202020204"/>
                        <a:ea typeface="+mn-ea"/>
                        <a:cs typeface="+mn-cs"/>
                      </a:rPr>
                      <a:t>40%</a:t>
                    </a:r>
                  </a:p>
                </p:txBody>
              </p:sp>
              <p:sp>
                <p:nvSpPr>
                  <p:cNvPr id="29" name="TextBox 28">
                    <a:extLst>
                      <a:ext uri="{FF2B5EF4-FFF2-40B4-BE49-F238E27FC236}">
                        <a16:creationId xmlns:a16="http://schemas.microsoft.com/office/drawing/2014/main" id="{C0D29FC2-24C7-06EF-EBE4-6E6B883B51C2}"/>
                      </a:ext>
                    </a:extLst>
                  </p:cNvPr>
                  <p:cNvSpPr txBox="1"/>
                  <p:nvPr/>
                </p:nvSpPr>
                <p:spPr>
                  <a:xfrm>
                    <a:off x="17395021" y="8338072"/>
                    <a:ext cx="455574" cy="2848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95959"/>
                        </a:solidFill>
                        <a:effectLst/>
                        <a:uLnTx/>
                        <a:uFillTx/>
                        <a:latin typeface="Arial" panose="020B0604020202020204"/>
                        <a:ea typeface="+mn-ea"/>
                        <a:cs typeface="+mn-cs"/>
                      </a:rPr>
                      <a:t>20%</a:t>
                    </a:r>
                  </a:p>
                </p:txBody>
              </p:sp>
              <p:sp>
                <p:nvSpPr>
                  <p:cNvPr id="30" name="TextBox 29">
                    <a:extLst>
                      <a:ext uri="{FF2B5EF4-FFF2-40B4-BE49-F238E27FC236}">
                        <a16:creationId xmlns:a16="http://schemas.microsoft.com/office/drawing/2014/main" id="{CC886228-BEF4-D871-7598-22940AC64D11}"/>
                      </a:ext>
                    </a:extLst>
                  </p:cNvPr>
                  <p:cNvSpPr txBox="1"/>
                  <p:nvPr/>
                </p:nvSpPr>
                <p:spPr>
                  <a:xfrm>
                    <a:off x="17470363" y="9186418"/>
                    <a:ext cx="380232" cy="2848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95959"/>
                        </a:solidFill>
                        <a:effectLst/>
                        <a:uLnTx/>
                        <a:uFillTx/>
                        <a:latin typeface="Arial" panose="020B0604020202020204"/>
                        <a:ea typeface="+mn-ea"/>
                        <a:cs typeface="+mn-cs"/>
                      </a:rPr>
                      <a:t>0%</a:t>
                    </a:r>
                  </a:p>
                </p:txBody>
              </p:sp>
            </p:grpSp>
          </p:grpSp>
          <p:sp>
            <p:nvSpPr>
              <p:cNvPr id="22" name="TextBox 21">
                <a:extLst>
                  <a:ext uri="{FF2B5EF4-FFF2-40B4-BE49-F238E27FC236}">
                    <a16:creationId xmlns:a16="http://schemas.microsoft.com/office/drawing/2014/main" id="{799F0E76-1095-971D-C98B-1751F1F7EA50}"/>
                  </a:ext>
                </a:extLst>
              </p:cNvPr>
              <p:cNvSpPr txBox="1"/>
              <p:nvPr/>
            </p:nvSpPr>
            <p:spPr>
              <a:xfrm>
                <a:off x="2172788" y="4850820"/>
                <a:ext cx="622991" cy="3338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N=111</a:t>
                </a:r>
              </a:p>
            </p:txBody>
          </p:sp>
        </p:grpSp>
        <p:grpSp>
          <p:nvGrpSpPr>
            <p:cNvPr id="7" name="Group 6">
              <a:extLst>
                <a:ext uri="{FF2B5EF4-FFF2-40B4-BE49-F238E27FC236}">
                  <a16:creationId xmlns:a16="http://schemas.microsoft.com/office/drawing/2014/main" id="{B358737F-D2CD-E60B-707E-1892FF6C8205}"/>
                </a:ext>
              </a:extLst>
            </p:cNvPr>
            <p:cNvGrpSpPr/>
            <p:nvPr/>
          </p:nvGrpSpPr>
          <p:grpSpPr>
            <a:xfrm>
              <a:off x="1848307" y="1533235"/>
              <a:ext cx="7811027" cy="2123129"/>
              <a:chOff x="1848307" y="1533235"/>
              <a:chExt cx="7811027" cy="2123129"/>
            </a:xfrm>
          </p:grpSpPr>
          <p:sp>
            <p:nvSpPr>
              <p:cNvPr id="8" name="TextBox 7">
                <a:extLst>
                  <a:ext uri="{FF2B5EF4-FFF2-40B4-BE49-F238E27FC236}">
                    <a16:creationId xmlns:a16="http://schemas.microsoft.com/office/drawing/2014/main" id="{BF0FA35D-C188-AC7C-7AD5-C9628EB627AF}"/>
                  </a:ext>
                </a:extLst>
              </p:cNvPr>
              <p:cNvSpPr txBox="1"/>
              <p:nvPr/>
            </p:nvSpPr>
            <p:spPr>
              <a:xfrm>
                <a:off x="1848307" y="2920105"/>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58%</a:t>
                </a:r>
              </a:p>
            </p:txBody>
          </p:sp>
          <p:sp>
            <p:nvSpPr>
              <p:cNvPr id="9" name="TextBox 8">
                <a:extLst>
                  <a:ext uri="{FF2B5EF4-FFF2-40B4-BE49-F238E27FC236}">
                    <a16:creationId xmlns:a16="http://schemas.microsoft.com/office/drawing/2014/main" id="{DEF36ABB-7ABC-3800-9DDB-3631A41848A4}"/>
                  </a:ext>
                </a:extLst>
              </p:cNvPr>
              <p:cNvSpPr txBox="1"/>
              <p:nvPr/>
            </p:nvSpPr>
            <p:spPr>
              <a:xfrm>
                <a:off x="2552765" y="2532737"/>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69%</a:t>
                </a:r>
              </a:p>
            </p:txBody>
          </p:sp>
          <p:sp>
            <p:nvSpPr>
              <p:cNvPr id="10" name="TextBox 9">
                <a:extLst>
                  <a:ext uri="{FF2B5EF4-FFF2-40B4-BE49-F238E27FC236}">
                    <a16:creationId xmlns:a16="http://schemas.microsoft.com/office/drawing/2014/main" id="{34C952AF-0C64-0B55-3AE5-19D1267D5633}"/>
                  </a:ext>
                </a:extLst>
              </p:cNvPr>
              <p:cNvSpPr txBox="1"/>
              <p:nvPr/>
            </p:nvSpPr>
            <p:spPr>
              <a:xfrm>
                <a:off x="3464951" y="183956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78%</a:t>
                </a:r>
              </a:p>
            </p:txBody>
          </p:sp>
          <p:sp>
            <p:nvSpPr>
              <p:cNvPr id="11" name="TextBox 10">
                <a:extLst>
                  <a:ext uri="{FF2B5EF4-FFF2-40B4-BE49-F238E27FC236}">
                    <a16:creationId xmlns:a16="http://schemas.microsoft.com/office/drawing/2014/main" id="{9FE79EB0-ECF8-C9B4-B99E-2F4CD73DD5A5}"/>
                  </a:ext>
                </a:extLst>
              </p:cNvPr>
              <p:cNvSpPr txBox="1"/>
              <p:nvPr/>
            </p:nvSpPr>
            <p:spPr>
              <a:xfrm>
                <a:off x="3996099" y="3028635"/>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46%</a:t>
                </a:r>
              </a:p>
            </p:txBody>
          </p:sp>
          <p:sp>
            <p:nvSpPr>
              <p:cNvPr id="13" name="TextBox 12">
                <a:extLst>
                  <a:ext uri="{FF2B5EF4-FFF2-40B4-BE49-F238E27FC236}">
                    <a16:creationId xmlns:a16="http://schemas.microsoft.com/office/drawing/2014/main" id="{E8D79F5D-2047-34D0-B8C1-69BD6D604671}"/>
                  </a:ext>
                </a:extLst>
              </p:cNvPr>
              <p:cNvSpPr txBox="1"/>
              <p:nvPr/>
            </p:nvSpPr>
            <p:spPr>
              <a:xfrm>
                <a:off x="5965727" y="2052606"/>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72%</a:t>
                </a:r>
              </a:p>
            </p:txBody>
          </p:sp>
          <p:sp>
            <p:nvSpPr>
              <p:cNvPr id="14" name="TextBox 13">
                <a:extLst>
                  <a:ext uri="{FF2B5EF4-FFF2-40B4-BE49-F238E27FC236}">
                    <a16:creationId xmlns:a16="http://schemas.microsoft.com/office/drawing/2014/main" id="{98FC59D3-4C76-C2A0-EEDB-B4DAFAE5F338}"/>
                  </a:ext>
                </a:extLst>
              </p:cNvPr>
              <p:cNvSpPr txBox="1"/>
              <p:nvPr/>
            </p:nvSpPr>
            <p:spPr>
              <a:xfrm>
                <a:off x="6503818" y="2778953"/>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53%</a:t>
                </a:r>
              </a:p>
            </p:txBody>
          </p:sp>
          <p:sp>
            <p:nvSpPr>
              <p:cNvPr id="16" name="TextBox 15">
                <a:extLst>
                  <a:ext uri="{FF2B5EF4-FFF2-40B4-BE49-F238E27FC236}">
                    <a16:creationId xmlns:a16="http://schemas.microsoft.com/office/drawing/2014/main" id="{96B647E8-A450-E2B0-E193-823B2BFDE8AF}"/>
                  </a:ext>
                </a:extLst>
              </p:cNvPr>
              <p:cNvSpPr txBox="1"/>
              <p:nvPr/>
            </p:nvSpPr>
            <p:spPr>
              <a:xfrm>
                <a:off x="7994396" y="1912115"/>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76%</a:t>
                </a:r>
              </a:p>
            </p:txBody>
          </p:sp>
          <p:sp>
            <p:nvSpPr>
              <p:cNvPr id="17" name="TextBox 16">
                <a:extLst>
                  <a:ext uri="{FF2B5EF4-FFF2-40B4-BE49-F238E27FC236}">
                    <a16:creationId xmlns:a16="http://schemas.microsoft.com/office/drawing/2014/main" id="{08082BDF-584F-EEE9-5BBB-FB7F1120B722}"/>
                  </a:ext>
                </a:extLst>
              </p:cNvPr>
              <p:cNvSpPr txBox="1"/>
              <p:nvPr/>
            </p:nvSpPr>
            <p:spPr>
              <a:xfrm>
                <a:off x="8472880" y="1533235"/>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86%</a:t>
                </a:r>
              </a:p>
            </p:txBody>
          </p:sp>
          <p:sp>
            <p:nvSpPr>
              <p:cNvPr id="18" name="TextBox 17">
                <a:extLst>
                  <a:ext uri="{FF2B5EF4-FFF2-40B4-BE49-F238E27FC236}">
                    <a16:creationId xmlns:a16="http://schemas.microsoft.com/office/drawing/2014/main" id="{630B7C52-CB71-6A41-58BE-3800275251A9}"/>
                  </a:ext>
                </a:extLst>
              </p:cNvPr>
              <p:cNvSpPr txBox="1"/>
              <p:nvPr/>
            </p:nvSpPr>
            <p:spPr>
              <a:xfrm>
                <a:off x="9013003" y="328703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39%</a:t>
                </a:r>
              </a:p>
            </p:txBody>
          </p:sp>
        </p:grpSp>
      </p:grpSp>
      <p:pic>
        <p:nvPicPr>
          <p:cNvPr id="36" name="Picture 35">
            <a:extLst>
              <a:ext uri="{FF2B5EF4-FFF2-40B4-BE49-F238E27FC236}">
                <a16:creationId xmlns:a16="http://schemas.microsoft.com/office/drawing/2014/main" id="{F7D9B300-EA42-C419-7235-5AF3575E4866}"/>
              </a:ext>
            </a:extLst>
          </p:cNvPr>
          <p:cNvPicPr>
            <a:picLocks noChangeAspect="1"/>
          </p:cNvPicPr>
          <p:nvPr/>
        </p:nvPicPr>
        <p:blipFill rotWithShape="1">
          <a:blip r:embed="rId5"/>
          <a:srcRect t="10362" b="4940"/>
          <a:stretch/>
        </p:blipFill>
        <p:spPr>
          <a:xfrm>
            <a:off x="2247971" y="2859736"/>
            <a:ext cx="4944165" cy="3691702"/>
          </a:xfrm>
          <a:prstGeom prst="rect">
            <a:avLst/>
          </a:prstGeom>
        </p:spPr>
      </p:pic>
      <p:pic>
        <p:nvPicPr>
          <p:cNvPr id="37" name="Picture 36">
            <a:extLst>
              <a:ext uri="{FF2B5EF4-FFF2-40B4-BE49-F238E27FC236}">
                <a16:creationId xmlns:a16="http://schemas.microsoft.com/office/drawing/2014/main" id="{F2EC850F-41F1-BC82-21D5-139EDDE5EE5E}"/>
              </a:ext>
            </a:extLst>
          </p:cNvPr>
          <p:cNvPicPr>
            <a:picLocks noChangeAspect="1"/>
          </p:cNvPicPr>
          <p:nvPr/>
        </p:nvPicPr>
        <p:blipFill rotWithShape="1">
          <a:blip r:embed="rId6"/>
          <a:srcRect l="21266" t="19459" r="17911" b="25131"/>
          <a:stretch/>
        </p:blipFill>
        <p:spPr>
          <a:xfrm>
            <a:off x="7068048" y="690326"/>
            <a:ext cx="4965208" cy="3225763"/>
          </a:xfrm>
          <a:prstGeom prst="rect">
            <a:avLst/>
          </a:prstGeom>
        </p:spPr>
      </p:pic>
      <p:sp>
        <p:nvSpPr>
          <p:cNvPr id="38" name="TextBox 37">
            <a:extLst>
              <a:ext uri="{FF2B5EF4-FFF2-40B4-BE49-F238E27FC236}">
                <a16:creationId xmlns:a16="http://schemas.microsoft.com/office/drawing/2014/main" id="{CA34CBDF-AF17-E349-3B63-E24F7B3C1C96}"/>
              </a:ext>
            </a:extLst>
          </p:cNvPr>
          <p:cNvSpPr txBox="1"/>
          <p:nvPr/>
        </p:nvSpPr>
        <p:spPr>
          <a:xfrm>
            <a:off x="6977821" y="5657671"/>
            <a:ext cx="494416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Immune enrichment assessed by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sTILs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PD-L1 or IO response signature was noted in almost 50% of patients and was associated with high pCR rates exceeding 70%.</a:t>
            </a:r>
          </a:p>
        </p:txBody>
      </p:sp>
      <p:sp>
        <p:nvSpPr>
          <p:cNvPr id="40" name="Arrow: Down 39">
            <a:extLst>
              <a:ext uri="{FF2B5EF4-FFF2-40B4-BE49-F238E27FC236}">
                <a16:creationId xmlns:a16="http://schemas.microsoft.com/office/drawing/2014/main" id="{1C8400ED-96E2-5270-8CAD-4739741A09D1}"/>
              </a:ext>
            </a:extLst>
          </p:cNvPr>
          <p:cNvSpPr/>
          <p:nvPr/>
        </p:nvSpPr>
        <p:spPr>
          <a:xfrm rot="2466264">
            <a:off x="3685331" y="3544694"/>
            <a:ext cx="165100" cy="499030"/>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Arrow: Down 40">
            <a:extLst>
              <a:ext uri="{FF2B5EF4-FFF2-40B4-BE49-F238E27FC236}">
                <a16:creationId xmlns:a16="http://schemas.microsoft.com/office/drawing/2014/main" id="{782D237C-E542-BD03-BF63-379EDAC008C0}"/>
              </a:ext>
            </a:extLst>
          </p:cNvPr>
          <p:cNvSpPr/>
          <p:nvPr/>
        </p:nvSpPr>
        <p:spPr>
          <a:xfrm rot="2466264">
            <a:off x="4668685" y="3544694"/>
            <a:ext cx="165100" cy="499030"/>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AC0679B4-7D58-2D0E-AD3C-8FDF9E77D30A}"/>
              </a:ext>
            </a:extLst>
          </p:cNvPr>
          <p:cNvSpPr txBox="1"/>
          <p:nvPr/>
        </p:nvSpPr>
        <p:spPr>
          <a:xfrm>
            <a:off x="152995" y="6492874"/>
            <a:ext cx="274923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rPr>
              <a:t>Sharma et al JAMA Oncology </a:t>
            </a:r>
            <a:r>
              <a:rPr kumimoji="0" lang="en-US"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2023 </a:t>
            </a:r>
            <a:endParaRPr kumimoji="0" lang="en-US" sz="1400" b="0" i="1" u="none" strike="noStrike" kern="1200" cap="none" spc="0" normalizeH="0" baseline="0" noProof="0" dirty="0">
              <a:ln>
                <a:noFill/>
              </a:ln>
              <a:solidFill>
                <a:srgbClr val="000000"/>
              </a:solidFill>
              <a:effectLst/>
              <a:uLnTx/>
              <a:uFillTx/>
              <a:latin typeface="Calibri" panose="020F0502020204030204"/>
              <a:ea typeface="ＭＳ Ｐゴシック"/>
              <a:cs typeface="+mn-cs"/>
            </a:endParaRPr>
          </a:p>
        </p:txBody>
      </p:sp>
      <p:sp>
        <p:nvSpPr>
          <p:cNvPr id="3" name="TextBox 2">
            <a:extLst>
              <a:ext uri="{FF2B5EF4-FFF2-40B4-BE49-F238E27FC236}">
                <a16:creationId xmlns:a16="http://schemas.microsoft.com/office/drawing/2014/main" id="{65CF5B52-05E2-90D5-D995-8B0886ECD5B0}"/>
              </a:ext>
            </a:extLst>
          </p:cNvPr>
          <p:cNvSpPr txBox="1"/>
          <p:nvPr/>
        </p:nvSpPr>
        <p:spPr>
          <a:xfrm>
            <a:off x="6854412" y="3882247"/>
            <a:ext cx="5137563" cy="1754326"/>
          </a:xfrm>
          <a:prstGeom prst="rect">
            <a:avLst/>
          </a:prstGeom>
          <a:noFill/>
          <a:ln>
            <a:solidFill>
              <a:srgbClr val="C00000"/>
            </a:solidFill>
          </a:ln>
        </p:spPr>
        <p:txBody>
          <a:bodyPr wrap="square" rtlCol="0">
            <a:spAutoFit/>
          </a:bodyPr>
          <a:lstStyle/>
          <a:p>
            <a:r>
              <a:rPr lang="en-US" dirty="0">
                <a:solidFill>
                  <a:srgbClr val="C00000"/>
                </a:solidFill>
              </a:rPr>
              <a:t>Provide data on an alternative anthracycline-free chemoimmunotherapy regimen for patients who are not eligible/wish to avoid anthracycline-based regimens and support further evaluation of this regimen as a chemotherapy de-escalation strategy in randomized studies (On going SWOG 2212 trial)</a:t>
            </a:r>
          </a:p>
        </p:txBody>
      </p:sp>
    </p:spTree>
    <p:extLst>
      <p:ext uri="{BB962C8B-B14F-4D97-AF65-F5344CB8AC3E}">
        <p14:creationId xmlns:p14="http://schemas.microsoft.com/office/powerpoint/2010/main" val="347673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animBg="1"/>
      <p:bldP spid="41"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49D2-273D-6CA8-AEDB-1D3595634D92}"/>
              </a:ext>
            </a:extLst>
          </p:cNvPr>
          <p:cNvSpPr>
            <a:spLocks noGrp="1"/>
          </p:cNvSpPr>
          <p:nvPr>
            <p:ph type="title"/>
          </p:nvPr>
        </p:nvSpPr>
        <p:spPr>
          <a:xfrm>
            <a:off x="371060" y="96060"/>
            <a:ext cx="9647583" cy="847445"/>
          </a:xfrm>
        </p:spPr>
        <p:txBody>
          <a:bodyPr>
            <a:normAutofit/>
          </a:bodyPr>
          <a:lstStyle/>
          <a:p>
            <a:r>
              <a:rPr lang="en-US" b="1" dirty="0">
                <a:solidFill>
                  <a:srgbClr val="002060"/>
                </a:solidFill>
                <a:latin typeface="Arial" panose="020B0604020202020204" pitchFamily="34" charset="0"/>
                <a:cs typeface="Arial" panose="020B0604020202020204" pitchFamily="34" charset="0"/>
              </a:rPr>
              <a:t>irAE: KN-522 real world toxicity  </a:t>
            </a:r>
          </a:p>
        </p:txBody>
      </p:sp>
      <p:sp>
        <p:nvSpPr>
          <p:cNvPr id="3" name="Content Placeholder 2">
            <a:extLst>
              <a:ext uri="{FF2B5EF4-FFF2-40B4-BE49-F238E27FC236}">
                <a16:creationId xmlns:a16="http://schemas.microsoft.com/office/drawing/2014/main" id="{D0FBC5F5-8FAA-ABA8-84EF-EA19A1159FAC}"/>
              </a:ext>
            </a:extLst>
          </p:cNvPr>
          <p:cNvSpPr>
            <a:spLocks noGrp="1"/>
          </p:cNvSpPr>
          <p:nvPr>
            <p:ph idx="1"/>
          </p:nvPr>
        </p:nvSpPr>
        <p:spPr>
          <a:xfrm>
            <a:off x="371060" y="1029046"/>
            <a:ext cx="4621284" cy="729601"/>
          </a:xfrm>
        </p:spPr>
        <p:txBody>
          <a:bodyPr>
            <a:normAutofit fontScale="77500" lnSpcReduction="20000"/>
          </a:bodyPr>
          <a:lstStyle/>
          <a:p>
            <a:pPr marL="0" indent="0">
              <a:buNone/>
            </a:pPr>
            <a:r>
              <a:rPr lang="en-US" b="1" dirty="0">
                <a:solidFill>
                  <a:srgbClr val="002060"/>
                </a:solidFill>
              </a:rPr>
              <a:t>Real World data</a:t>
            </a:r>
          </a:p>
          <a:p>
            <a:pPr marL="0" indent="0">
              <a:buNone/>
            </a:pPr>
            <a:r>
              <a:rPr lang="en-US" b="1" dirty="0">
                <a:solidFill>
                  <a:srgbClr val="002060"/>
                </a:solidFill>
              </a:rPr>
              <a:t>N=577 (17 sites), 18.2% Blacks  </a:t>
            </a:r>
          </a:p>
        </p:txBody>
      </p:sp>
      <p:graphicFrame>
        <p:nvGraphicFramePr>
          <p:cNvPr id="6" name="Table 5">
            <a:extLst>
              <a:ext uri="{FF2B5EF4-FFF2-40B4-BE49-F238E27FC236}">
                <a16:creationId xmlns:a16="http://schemas.microsoft.com/office/drawing/2014/main" id="{B43568A8-1A47-77CF-2F97-138B0AB1896A}"/>
              </a:ext>
            </a:extLst>
          </p:cNvPr>
          <p:cNvGraphicFramePr>
            <a:graphicFrameLocks noGrp="1"/>
          </p:cNvGraphicFramePr>
          <p:nvPr>
            <p:extLst>
              <p:ext uri="{D42A27DB-BD31-4B8C-83A1-F6EECF244321}">
                <p14:modId xmlns:p14="http://schemas.microsoft.com/office/powerpoint/2010/main" val="166895301"/>
              </p:ext>
            </p:extLst>
          </p:nvPr>
        </p:nvGraphicFramePr>
        <p:xfrm>
          <a:off x="371060" y="1777255"/>
          <a:ext cx="4181062" cy="2401225"/>
        </p:xfrm>
        <a:graphic>
          <a:graphicData uri="http://schemas.openxmlformats.org/drawingml/2006/table">
            <a:tbl>
              <a:tblPr firstRow="1" bandRow="1">
                <a:tableStyleId>{5C22544A-7EE6-4342-B048-85BDC9FD1C3A}</a:tableStyleId>
              </a:tblPr>
              <a:tblGrid>
                <a:gridCol w="2842180">
                  <a:extLst>
                    <a:ext uri="{9D8B030D-6E8A-4147-A177-3AD203B41FA5}">
                      <a16:colId xmlns:a16="http://schemas.microsoft.com/office/drawing/2014/main" val="2459165274"/>
                    </a:ext>
                  </a:extLst>
                </a:gridCol>
                <a:gridCol w="1338882">
                  <a:extLst>
                    <a:ext uri="{9D8B030D-6E8A-4147-A177-3AD203B41FA5}">
                      <a16:colId xmlns:a16="http://schemas.microsoft.com/office/drawing/2014/main" val="4218640171"/>
                    </a:ext>
                  </a:extLst>
                </a:gridCol>
              </a:tblGrid>
              <a:tr h="344214">
                <a:tc>
                  <a:txBody>
                    <a:bodyPr/>
                    <a:lstStyle/>
                    <a:p>
                      <a:endParaRPr lang="en-US" dirty="0"/>
                    </a:p>
                  </a:txBody>
                  <a:tcPr/>
                </a:tc>
                <a:tc>
                  <a:txBody>
                    <a:bodyPr/>
                    <a:lstStyle/>
                    <a:p>
                      <a:endParaRPr lang="en-US"/>
                    </a:p>
                  </a:txBody>
                  <a:tcPr/>
                </a:tc>
                <a:extLst>
                  <a:ext uri="{0D108BD9-81ED-4DB2-BD59-A6C34878D82A}">
                    <a16:rowId xmlns:a16="http://schemas.microsoft.com/office/drawing/2014/main" val="3036361979"/>
                  </a:ext>
                </a:extLst>
              </a:tr>
              <a:tr h="594123">
                <a:tc>
                  <a:txBody>
                    <a:bodyPr/>
                    <a:lstStyle/>
                    <a:p>
                      <a:r>
                        <a:rPr lang="en-US" dirty="0"/>
                        <a:t>Adverse drug events(ADE) causing dose reduction </a:t>
                      </a:r>
                    </a:p>
                  </a:txBody>
                  <a:tcPr/>
                </a:tc>
                <a:tc>
                  <a:txBody>
                    <a:bodyPr/>
                    <a:lstStyle/>
                    <a:p>
                      <a:r>
                        <a:rPr lang="en-US" dirty="0"/>
                        <a:t>37.6%</a:t>
                      </a:r>
                    </a:p>
                  </a:txBody>
                  <a:tcPr/>
                </a:tc>
                <a:extLst>
                  <a:ext uri="{0D108BD9-81ED-4DB2-BD59-A6C34878D82A}">
                    <a16:rowId xmlns:a16="http://schemas.microsoft.com/office/drawing/2014/main" val="3972137447"/>
                  </a:ext>
                </a:extLst>
              </a:tr>
              <a:tr h="594123">
                <a:tc>
                  <a:txBody>
                    <a:bodyPr/>
                    <a:lstStyle/>
                    <a:p>
                      <a:r>
                        <a:rPr lang="en-US" dirty="0"/>
                        <a:t>ADE leading to early discontinuation </a:t>
                      </a:r>
                    </a:p>
                  </a:txBody>
                  <a:tcPr/>
                </a:tc>
                <a:tc>
                  <a:txBody>
                    <a:bodyPr/>
                    <a:lstStyle/>
                    <a:p>
                      <a:r>
                        <a:rPr lang="en-US" dirty="0">
                          <a:solidFill>
                            <a:srgbClr val="C00000"/>
                          </a:solidFill>
                        </a:rPr>
                        <a:t>39.5%</a:t>
                      </a:r>
                    </a:p>
                  </a:txBody>
                  <a:tcPr/>
                </a:tc>
                <a:extLst>
                  <a:ext uri="{0D108BD9-81ED-4DB2-BD59-A6C34878D82A}">
                    <a16:rowId xmlns:a16="http://schemas.microsoft.com/office/drawing/2014/main" val="349395703"/>
                  </a:ext>
                </a:extLst>
              </a:tr>
              <a:tr h="344214">
                <a:tc>
                  <a:txBody>
                    <a:bodyPr/>
                    <a:lstStyle/>
                    <a:p>
                      <a:r>
                        <a:rPr lang="en-US" dirty="0"/>
                        <a:t>irAE, all grades </a:t>
                      </a:r>
                    </a:p>
                  </a:txBody>
                  <a:tcPr/>
                </a:tc>
                <a:tc>
                  <a:txBody>
                    <a:bodyPr/>
                    <a:lstStyle/>
                    <a:p>
                      <a:r>
                        <a:rPr lang="en-US" dirty="0"/>
                        <a:t>71%</a:t>
                      </a:r>
                    </a:p>
                  </a:txBody>
                  <a:tcPr/>
                </a:tc>
                <a:extLst>
                  <a:ext uri="{0D108BD9-81ED-4DB2-BD59-A6C34878D82A}">
                    <a16:rowId xmlns:a16="http://schemas.microsoft.com/office/drawing/2014/main" val="1755497837"/>
                  </a:ext>
                </a:extLst>
              </a:tr>
              <a:tr h="389545">
                <a:tc>
                  <a:txBody>
                    <a:bodyPr/>
                    <a:lstStyle/>
                    <a:p>
                      <a:r>
                        <a:rPr lang="en-US" u="none" dirty="0"/>
                        <a:t>irAE </a:t>
                      </a:r>
                      <a:r>
                        <a:rPr lang="en-US" u="sng" dirty="0"/>
                        <a:t>&gt;</a:t>
                      </a:r>
                      <a:r>
                        <a:rPr lang="en-US" u="none" dirty="0"/>
                        <a:t> 3</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solidFill>
                            <a:srgbClr val="C00000"/>
                          </a:solidFill>
                        </a:rPr>
                        <a:t>33.5%</a:t>
                      </a:r>
                    </a:p>
                  </a:txBody>
                  <a:tcPr/>
                </a:tc>
                <a:extLst>
                  <a:ext uri="{0D108BD9-81ED-4DB2-BD59-A6C34878D82A}">
                    <a16:rowId xmlns:a16="http://schemas.microsoft.com/office/drawing/2014/main" val="1070639864"/>
                  </a:ext>
                </a:extLst>
              </a:tr>
            </a:tbl>
          </a:graphicData>
        </a:graphic>
      </p:graphicFrame>
      <p:graphicFrame>
        <p:nvGraphicFramePr>
          <p:cNvPr id="7" name="Table 6">
            <a:extLst>
              <a:ext uri="{FF2B5EF4-FFF2-40B4-BE49-F238E27FC236}">
                <a16:creationId xmlns:a16="http://schemas.microsoft.com/office/drawing/2014/main" id="{1CEAC53C-C636-40AA-75F1-DE6051CE0165}"/>
              </a:ext>
            </a:extLst>
          </p:cNvPr>
          <p:cNvGraphicFramePr>
            <a:graphicFrameLocks noGrp="1"/>
          </p:cNvGraphicFramePr>
          <p:nvPr>
            <p:extLst>
              <p:ext uri="{D42A27DB-BD31-4B8C-83A1-F6EECF244321}">
                <p14:modId xmlns:p14="http://schemas.microsoft.com/office/powerpoint/2010/main" val="1157078440"/>
              </p:ext>
            </p:extLst>
          </p:nvPr>
        </p:nvGraphicFramePr>
        <p:xfrm>
          <a:off x="220933" y="4323522"/>
          <a:ext cx="4430580" cy="1981860"/>
        </p:xfrm>
        <a:graphic>
          <a:graphicData uri="http://schemas.openxmlformats.org/drawingml/2006/table">
            <a:tbl>
              <a:tblPr firstRow="1" bandRow="1">
                <a:tableStyleId>{5C22544A-7EE6-4342-B048-85BDC9FD1C3A}</a:tableStyleId>
              </a:tblPr>
              <a:tblGrid>
                <a:gridCol w="1706218">
                  <a:extLst>
                    <a:ext uri="{9D8B030D-6E8A-4147-A177-3AD203B41FA5}">
                      <a16:colId xmlns:a16="http://schemas.microsoft.com/office/drawing/2014/main" val="1007239771"/>
                    </a:ext>
                  </a:extLst>
                </a:gridCol>
                <a:gridCol w="945258">
                  <a:extLst>
                    <a:ext uri="{9D8B030D-6E8A-4147-A177-3AD203B41FA5}">
                      <a16:colId xmlns:a16="http://schemas.microsoft.com/office/drawing/2014/main" val="2459165274"/>
                    </a:ext>
                  </a:extLst>
                </a:gridCol>
                <a:gridCol w="944217">
                  <a:extLst>
                    <a:ext uri="{9D8B030D-6E8A-4147-A177-3AD203B41FA5}">
                      <a16:colId xmlns:a16="http://schemas.microsoft.com/office/drawing/2014/main" val="4218640171"/>
                    </a:ext>
                  </a:extLst>
                </a:gridCol>
                <a:gridCol w="834887">
                  <a:extLst>
                    <a:ext uri="{9D8B030D-6E8A-4147-A177-3AD203B41FA5}">
                      <a16:colId xmlns:a16="http://schemas.microsoft.com/office/drawing/2014/main" val="1977852595"/>
                    </a:ext>
                  </a:extLst>
                </a:gridCol>
              </a:tblGrid>
              <a:tr h="527798">
                <a:tc>
                  <a:txBody>
                    <a:bodyPr/>
                    <a:lstStyle/>
                    <a:p>
                      <a:endParaRPr lang="en-US" dirty="0"/>
                    </a:p>
                  </a:txBody>
                  <a:tcPr/>
                </a:tc>
                <a:tc>
                  <a:txBody>
                    <a:bodyPr/>
                    <a:lstStyle/>
                    <a:p>
                      <a:r>
                        <a:rPr lang="en-US" dirty="0"/>
                        <a:t>Blacks</a:t>
                      </a:r>
                    </a:p>
                  </a:txBody>
                  <a:tcPr/>
                </a:tc>
                <a:tc>
                  <a:txBody>
                    <a:bodyPr/>
                    <a:lstStyle/>
                    <a:p>
                      <a:r>
                        <a:rPr lang="en-US" dirty="0"/>
                        <a:t>Whites </a:t>
                      </a:r>
                    </a:p>
                  </a:txBody>
                  <a:tcPr/>
                </a:tc>
                <a:tc>
                  <a:txBody>
                    <a:bodyPr/>
                    <a:lstStyle/>
                    <a:p>
                      <a:r>
                        <a:rPr lang="en-US" dirty="0"/>
                        <a:t>p</a:t>
                      </a:r>
                    </a:p>
                  </a:txBody>
                  <a:tcPr/>
                </a:tc>
                <a:extLst>
                  <a:ext uri="{0D108BD9-81ED-4DB2-BD59-A6C34878D82A}">
                    <a16:rowId xmlns:a16="http://schemas.microsoft.com/office/drawing/2014/main" val="3036361979"/>
                  </a:ext>
                </a:extLst>
              </a:tr>
              <a:tr h="406991">
                <a:tc>
                  <a:txBody>
                    <a:bodyPr/>
                    <a:lstStyle/>
                    <a:p>
                      <a:r>
                        <a:rPr lang="en-US" dirty="0"/>
                        <a:t>pCR </a:t>
                      </a:r>
                    </a:p>
                  </a:txBody>
                  <a:tcPr/>
                </a:tc>
                <a:tc>
                  <a:txBody>
                    <a:bodyPr/>
                    <a:lstStyle/>
                    <a:p>
                      <a:r>
                        <a:rPr lang="en-US" dirty="0"/>
                        <a:t>52.3%</a:t>
                      </a:r>
                    </a:p>
                  </a:txBody>
                  <a:tcPr/>
                </a:tc>
                <a:tc>
                  <a:txBody>
                    <a:bodyPr/>
                    <a:lstStyle/>
                    <a:p>
                      <a:r>
                        <a:rPr lang="en-US" dirty="0"/>
                        <a:t>55.9%</a:t>
                      </a:r>
                    </a:p>
                  </a:txBody>
                  <a:tcPr/>
                </a:tc>
                <a:tc>
                  <a:txBody>
                    <a:bodyPr/>
                    <a:lstStyle/>
                    <a:p>
                      <a:r>
                        <a:rPr lang="en-US" dirty="0"/>
                        <a:t>0.6</a:t>
                      </a:r>
                    </a:p>
                  </a:txBody>
                  <a:tcPr/>
                </a:tc>
                <a:extLst>
                  <a:ext uri="{0D108BD9-81ED-4DB2-BD59-A6C34878D82A}">
                    <a16:rowId xmlns:a16="http://schemas.microsoft.com/office/drawing/2014/main" val="3972137447"/>
                  </a:ext>
                </a:extLst>
              </a:tr>
              <a:tr h="406991">
                <a:tc>
                  <a:txBody>
                    <a:bodyPr/>
                    <a:lstStyle/>
                    <a:p>
                      <a:r>
                        <a:rPr lang="en-US" u="sng" dirty="0"/>
                        <a:t>&gt;</a:t>
                      </a:r>
                      <a:r>
                        <a:rPr lang="en-US" u="none" dirty="0"/>
                        <a:t> 3 irAE</a:t>
                      </a:r>
                      <a:endParaRPr lang="en-US" dirty="0"/>
                    </a:p>
                  </a:txBody>
                  <a:tcPr/>
                </a:tc>
                <a:tc>
                  <a:txBody>
                    <a:bodyPr/>
                    <a:lstStyle/>
                    <a:p>
                      <a:r>
                        <a:rPr lang="en-US" dirty="0"/>
                        <a:t>20.9%</a:t>
                      </a:r>
                    </a:p>
                  </a:txBody>
                  <a:tcPr/>
                </a:tc>
                <a:tc>
                  <a:txBody>
                    <a:bodyPr/>
                    <a:lstStyle/>
                    <a:p>
                      <a:r>
                        <a:rPr lang="en-US" dirty="0"/>
                        <a:t>33.8%</a:t>
                      </a:r>
                    </a:p>
                  </a:txBody>
                  <a:tcPr/>
                </a:tc>
                <a:tc>
                  <a:txBody>
                    <a:bodyPr/>
                    <a:lstStyle/>
                    <a:p>
                      <a:r>
                        <a:rPr lang="en-US" dirty="0"/>
                        <a:t>0.011</a:t>
                      </a:r>
                    </a:p>
                  </a:txBody>
                  <a:tcPr/>
                </a:tc>
                <a:extLst>
                  <a:ext uri="{0D108BD9-81ED-4DB2-BD59-A6C34878D82A}">
                    <a16:rowId xmlns:a16="http://schemas.microsoft.com/office/drawing/2014/main" val="349395703"/>
                  </a:ext>
                </a:extLst>
              </a:tr>
              <a:tr h="406991">
                <a:tc>
                  <a:txBody>
                    <a:bodyPr/>
                    <a:lstStyle/>
                    <a:p>
                      <a:r>
                        <a:rPr lang="en-US" dirty="0"/>
                        <a:t>Hospitalization rate </a:t>
                      </a:r>
                    </a:p>
                  </a:txBody>
                  <a:tcPr/>
                </a:tc>
                <a:tc>
                  <a:txBody>
                    <a:bodyPr/>
                    <a:lstStyle/>
                    <a:p>
                      <a:r>
                        <a:rPr lang="en-US" dirty="0"/>
                        <a:t>39%</a:t>
                      </a:r>
                    </a:p>
                  </a:txBody>
                  <a:tcPr/>
                </a:tc>
                <a:tc>
                  <a:txBody>
                    <a:bodyPr/>
                    <a:lstStyle/>
                    <a:p>
                      <a:r>
                        <a:rPr lang="en-US" dirty="0"/>
                        <a:t>36%</a:t>
                      </a:r>
                    </a:p>
                  </a:txBody>
                  <a:tcPr/>
                </a:tc>
                <a:tc>
                  <a:txBody>
                    <a:bodyPr/>
                    <a:lstStyle/>
                    <a:p>
                      <a:r>
                        <a:rPr lang="en-US" dirty="0"/>
                        <a:t>0.5</a:t>
                      </a:r>
                    </a:p>
                  </a:txBody>
                  <a:tcPr/>
                </a:tc>
                <a:extLst>
                  <a:ext uri="{0D108BD9-81ED-4DB2-BD59-A6C34878D82A}">
                    <a16:rowId xmlns:a16="http://schemas.microsoft.com/office/drawing/2014/main" val="2191660352"/>
                  </a:ext>
                </a:extLst>
              </a:tr>
            </a:tbl>
          </a:graphicData>
        </a:graphic>
      </p:graphicFrame>
      <p:sp>
        <p:nvSpPr>
          <p:cNvPr id="8" name="TextBox 7">
            <a:extLst>
              <a:ext uri="{FF2B5EF4-FFF2-40B4-BE49-F238E27FC236}">
                <a16:creationId xmlns:a16="http://schemas.microsoft.com/office/drawing/2014/main" id="{55B8D9C1-42A0-6302-478B-C3EEA7FE6B48}"/>
              </a:ext>
            </a:extLst>
          </p:cNvPr>
          <p:cNvSpPr txBox="1"/>
          <p:nvPr/>
        </p:nvSpPr>
        <p:spPr>
          <a:xfrm>
            <a:off x="82414" y="6425255"/>
            <a:ext cx="4554452" cy="31810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1" u="none" strike="noStrike" kern="1200" cap="none" spc="0" normalizeH="0" baseline="0" noProof="0" dirty="0" err="1">
                <a:ln>
                  <a:noFill/>
                </a:ln>
                <a:solidFill>
                  <a:prstClr val="black"/>
                </a:solidFill>
                <a:effectLst/>
                <a:uLnTx/>
                <a:uFillTx/>
                <a:latin typeface="Helvetica" pitchFamily="2" charset="0"/>
                <a:ea typeface="+mn-ea"/>
                <a:cs typeface="+mn-cs"/>
              </a:rPr>
              <a:t>Hofherr</a:t>
            </a:r>
            <a:r>
              <a:rPr kumimoji="0" lang="en-US" sz="1467" b="0" i="1" u="none" strike="noStrike" kern="1200" cap="none" spc="0" normalizeH="0" baseline="0" noProof="0" dirty="0">
                <a:ln>
                  <a:noFill/>
                </a:ln>
                <a:solidFill>
                  <a:prstClr val="black"/>
                </a:solidFill>
                <a:effectLst/>
                <a:uLnTx/>
                <a:uFillTx/>
                <a:latin typeface="Helvetica" pitchFamily="2" charset="0"/>
                <a:ea typeface="+mn-ea"/>
                <a:cs typeface="+mn-cs"/>
              </a:rPr>
              <a:t> et al SABCS 2023, Jacob et al SABCS 2023</a:t>
            </a:r>
          </a:p>
        </p:txBody>
      </p:sp>
      <p:sp>
        <p:nvSpPr>
          <p:cNvPr id="9" name="TextBox 8">
            <a:extLst>
              <a:ext uri="{FF2B5EF4-FFF2-40B4-BE49-F238E27FC236}">
                <a16:creationId xmlns:a16="http://schemas.microsoft.com/office/drawing/2014/main" id="{8004810A-52EB-E9EC-7C42-F03C387C25EC}"/>
              </a:ext>
            </a:extLst>
          </p:cNvPr>
          <p:cNvSpPr txBox="1"/>
          <p:nvPr/>
        </p:nvSpPr>
        <p:spPr>
          <a:xfrm>
            <a:off x="4992344" y="1630328"/>
            <a:ext cx="7004186"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MT"/>
                <a:ea typeface="+mn-ea"/>
                <a:cs typeface="+mn-cs"/>
              </a:rPr>
              <a:t>N=320, Patients with BC undergoing ICI at UCSF</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rgbClr val="000000"/>
                </a:solidFill>
                <a:effectLst/>
                <a:uLnTx/>
                <a:uFillTx/>
                <a:latin typeface="ArialMT"/>
                <a:ea typeface="+mn-ea"/>
                <a:cs typeface="+mn-cs"/>
              </a:rPr>
              <a:t>25%</a:t>
            </a:r>
            <a:r>
              <a:rPr kumimoji="0" lang="en-US" sz="1800" b="0" i="0" u="none" strike="noStrike" kern="1200" cap="none" spc="0" normalizeH="0" baseline="0" noProof="0" dirty="0">
                <a:ln>
                  <a:noFill/>
                </a:ln>
                <a:solidFill>
                  <a:srgbClr val="000000"/>
                </a:solidFill>
                <a:effectLst/>
                <a:uLnTx/>
                <a:uFillTx/>
                <a:latin typeface="ArialMT"/>
                <a:ea typeface="+mn-ea"/>
                <a:cs typeface="+mn-cs"/>
              </a:rPr>
              <a:t> had </a:t>
            </a:r>
            <a:r>
              <a:rPr kumimoji="0" lang="en-US" sz="1800" b="1" i="0" u="none" strike="noStrike" kern="1200" cap="none" spc="0" normalizeH="0" baseline="0" noProof="0" dirty="0">
                <a:ln>
                  <a:noFill/>
                </a:ln>
                <a:solidFill>
                  <a:srgbClr val="000000"/>
                </a:solidFill>
                <a:effectLst/>
                <a:uLnTx/>
                <a:uFillTx/>
                <a:latin typeface="Arial-BoldMT"/>
                <a:ea typeface="+mn-ea"/>
                <a:cs typeface="+mn-cs"/>
              </a:rPr>
              <a:t>Delayed toxicities </a:t>
            </a:r>
            <a:r>
              <a:rPr kumimoji="0" lang="en-US" sz="1800" b="0" i="0" u="none" strike="noStrike" kern="1200" cap="none" spc="0" normalizeH="0" baseline="0" noProof="0" dirty="0">
                <a:ln>
                  <a:noFill/>
                </a:ln>
                <a:solidFill>
                  <a:srgbClr val="000000"/>
                </a:solidFill>
                <a:effectLst/>
                <a:uLnTx/>
                <a:uFillTx/>
                <a:latin typeface="ArialMT"/>
                <a:ea typeface="+mn-ea"/>
                <a:cs typeface="+mn-cs"/>
              </a:rPr>
              <a:t>: &gt; 90d after ICI </a:t>
            </a:r>
            <a:r>
              <a:rPr kumimoji="0" lang="en-US" sz="1800" b="0" i="0" u="none" strike="noStrike" kern="1200" cap="none" spc="0" normalizeH="0" baseline="0" noProof="0" dirty="0">
                <a:ln>
                  <a:noFill/>
                </a:ln>
                <a:solidFill>
                  <a:srgbClr val="000000"/>
                </a:solidFill>
                <a:effectLst/>
                <a:uLnTx/>
                <a:uFillTx/>
                <a:latin typeface="Arial-BoldMT"/>
                <a:ea typeface="+mn-ea"/>
                <a:cs typeface="+mn-cs"/>
              </a:rPr>
              <a:t>START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rgbClr val="000000"/>
                </a:solidFill>
                <a:effectLst/>
                <a:uLnTx/>
                <a:uFillTx/>
                <a:latin typeface="Arial-BoldMT"/>
                <a:ea typeface="+mn-ea"/>
                <a:cs typeface="+mn-cs"/>
              </a:rPr>
              <a:t>Median time to onset 6 months </a:t>
            </a:r>
            <a:r>
              <a:rPr kumimoji="0" lang="en-US" sz="1800" b="0" i="0" u="none" strike="noStrike" kern="1200" cap="none" spc="0" normalizeH="0" baseline="0" noProof="0" dirty="0">
                <a:ln>
                  <a:noFill/>
                </a:ln>
                <a:solidFill>
                  <a:srgbClr val="000000"/>
                </a:solidFill>
                <a:effectLst/>
                <a:uLnTx/>
                <a:uFillTx/>
                <a:latin typeface="ArialMT"/>
                <a:ea typeface="+mn-ea"/>
                <a:cs typeface="+mn-cs"/>
              </a:rPr>
              <a:t>(range 91-1800days )</a:t>
            </a:r>
            <a:endParaRPr kumimoji="0" lang="en-US" sz="1800" b="1" i="0" u="none" strike="noStrike" kern="1200" cap="none" spc="0" normalizeH="0" baseline="0" noProof="0" dirty="0">
              <a:ln>
                <a:noFill/>
              </a:ln>
              <a:solidFill>
                <a:srgbClr val="000000"/>
              </a:solidFill>
              <a:effectLst/>
              <a:uLnTx/>
              <a:uFillTx/>
              <a:latin typeface="Arial-BoldM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rgbClr val="000000"/>
                </a:solidFill>
                <a:effectLst/>
                <a:uLnTx/>
                <a:uFillTx/>
                <a:latin typeface="ArialMT"/>
                <a:ea typeface="+mn-ea"/>
                <a:cs typeface="+mn-cs"/>
              </a:rPr>
              <a:t>7.5%</a:t>
            </a:r>
            <a:r>
              <a:rPr kumimoji="0" lang="en-US" sz="1800" b="0" i="0" u="none" strike="noStrike" kern="1200" cap="none" spc="0" normalizeH="0" baseline="0" noProof="0" dirty="0">
                <a:ln>
                  <a:noFill/>
                </a:ln>
                <a:solidFill>
                  <a:srgbClr val="000000"/>
                </a:solidFill>
                <a:effectLst/>
                <a:uLnTx/>
                <a:uFillTx/>
                <a:latin typeface="ArialMT"/>
                <a:ea typeface="+mn-ea"/>
                <a:cs typeface="+mn-cs"/>
              </a:rPr>
              <a:t> had </a:t>
            </a:r>
            <a:r>
              <a:rPr kumimoji="0" lang="en-US" sz="1800" b="1" i="0" u="none" strike="noStrike" kern="1200" cap="none" spc="0" normalizeH="0" baseline="0" noProof="0" dirty="0">
                <a:ln>
                  <a:noFill/>
                </a:ln>
                <a:solidFill>
                  <a:srgbClr val="000000"/>
                </a:solidFill>
                <a:effectLst/>
                <a:uLnTx/>
                <a:uFillTx/>
                <a:latin typeface="Arial-BoldMT"/>
                <a:ea typeface="+mn-ea"/>
                <a:cs typeface="+mn-cs"/>
              </a:rPr>
              <a:t>Post-treatment toxicities </a:t>
            </a:r>
            <a:r>
              <a:rPr kumimoji="0" lang="en-US" sz="1800" b="0" i="0" u="none" strike="noStrike" kern="1200" cap="none" spc="0" normalizeH="0" baseline="0" noProof="0" dirty="0">
                <a:ln>
                  <a:noFill/>
                </a:ln>
                <a:solidFill>
                  <a:srgbClr val="000000"/>
                </a:solidFill>
                <a:effectLst/>
                <a:uLnTx/>
                <a:uFillTx/>
                <a:latin typeface="ArialMT"/>
                <a:ea typeface="+mn-ea"/>
                <a:cs typeface="+mn-cs"/>
              </a:rPr>
              <a:t>&gt;60d after </a:t>
            </a:r>
            <a:r>
              <a:rPr kumimoji="0" lang="en-US" sz="1800" b="0" i="0" u="none" strike="noStrike" kern="1200" cap="none" spc="0" normalizeH="0" baseline="0" noProof="0" dirty="0">
                <a:ln>
                  <a:noFill/>
                </a:ln>
                <a:solidFill>
                  <a:srgbClr val="000000"/>
                </a:solidFill>
                <a:effectLst/>
                <a:uLnTx/>
                <a:uFillTx/>
                <a:latin typeface="Arial-BoldMT"/>
                <a:ea typeface="+mn-ea"/>
                <a:cs typeface="+mn-cs"/>
              </a:rPr>
              <a:t>STOPPING</a:t>
            </a:r>
            <a:r>
              <a:rPr kumimoji="0" lang="en-US" sz="1800" b="1" i="0" u="none" strike="noStrike" kern="1200" cap="none" spc="0" normalizeH="0" baseline="0" noProof="0" dirty="0">
                <a:ln>
                  <a:noFill/>
                </a:ln>
                <a:solidFill>
                  <a:srgbClr val="000000"/>
                </a:solidFill>
                <a:effectLst/>
                <a:uLnTx/>
                <a:uFillTx/>
                <a:latin typeface="Arial-BoldMT"/>
                <a:ea typeface="+mn-ea"/>
                <a:cs typeface="+mn-cs"/>
              </a:rPr>
              <a:t> </a:t>
            </a:r>
            <a:r>
              <a:rPr kumimoji="0" lang="en-US" sz="1800" b="0" i="0" u="none" strike="noStrike" kern="1200" cap="none" spc="0" normalizeH="0" baseline="0" noProof="0" dirty="0">
                <a:ln>
                  <a:noFill/>
                </a:ln>
                <a:solidFill>
                  <a:srgbClr val="000000"/>
                </a:solidFill>
                <a:effectLst/>
                <a:uLnTx/>
                <a:uFillTx/>
                <a:latin typeface="ArialMT"/>
                <a:ea typeface="+mn-ea"/>
                <a:cs typeface="+mn-cs"/>
              </a:rPr>
              <a:t>ICI</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rgbClr val="000000"/>
                </a:solidFill>
                <a:effectLst/>
                <a:uLnTx/>
                <a:uFillTx/>
                <a:latin typeface="Arial-BoldMT"/>
                <a:ea typeface="+mn-ea"/>
                <a:cs typeface="+mn-cs"/>
              </a:rPr>
              <a:t>Median time to onset 4 months </a:t>
            </a:r>
            <a:r>
              <a:rPr kumimoji="0" lang="en-US" sz="1800" b="0" i="0" u="none" strike="noStrike" kern="1200" cap="none" spc="0" normalizeH="0" baseline="0" noProof="0" dirty="0">
                <a:ln>
                  <a:noFill/>
                </a:ln>
                <a:solidFill>
                  <a:srgbClr val="000000"/>
                </a:solidFill>
                <a:effectLst/>
                <a:uLnTx/>
                <a:uFillTx/>
                <a:latin typeface="ArialMT"/>
                <a:ea typeface="+mn-ea"/>
                <a:cs typeface="+mn-cs"/>
              </a:rPr>
              <a:t>(range 69-1100d)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Arial-BoldMT"/>
                <a:ea typeface="+mn-ea"/>
                <a:cs typeface="+mn-cs"/>
              </a:rPr>
              <a:t>Most common </a:t>
            </a:r>
            <a:r>
              <a:rPr kumimoji="0" lang="en-US" sz="1800" b="0" i="0" u="none" strike="noStrike" kern="1200" cap="none" spc="0" normalizeH="0" baseline="0" noProof="0" dirty="0">
                <a:ln>
                  <a:noFill/>
                </a:ln>
                <a:solidFill>
                  <a:srgbClr val="000000"/>
                </a:solidFill>
                <a:effectLst/>
                <a:uLnTx/>
                <a:uFillTx/>
                <a:latin typeface="ArialMT"/>
                <a:ea typeface="+mn-ea"/>
                <a:cs typeface="+mn-cs"/>
              </a:rPr>
              <a:t>delayed &amp; post-treatment irAEs were </a:t>
            </a:r>
            <a:r>
              <a:rPr kumimoji="0" lang="en-US" sz="1800" b="0" i="0" u="none" strike="noStrike" kern="1200" cap="none" spc="0" normalizeH="0" baseline="0" noProof="0" dirty="0">
                <a:ln>
                  <a:noFill/>
                </a:ln>
                <a:solidFill>
                  <a:srgbClr val="000000"/>
                </a:solidFill>
                <a:effectLst/>
                <a:uLnTx/>
                <a:uFillTx/>
                <a:latin typeface="Arial-BoldMT"/>
                <a:ea typeface="+mn-ea"/>
                <a:cs typeface="+mn-cs"/>
              </a:rPr>
              <a:t>hypothyroidism, colitis, rash ,adrenal insufficiency and hepatitis</a:t>
            </a:r>
          </a:p>
        </p:txBody>
      </p:sp>
      <p:sp>
        <p:nvSpPr>
          <p:cNvPr id="10" name="Content Placeholder 2">
            <a:extLst>
              <a:ext uri="{FF2B5EF4-FFF2-40B4-BE49-F238E27FC236}">
                <a16:creationId xmlns:a16="http://schemas.microsoft.com/office/drawing/2014/main" id="{498BAFFC-4BB5-CFBF-4D86-C20171020346}"/>
              </a:ext>
            </a:extLst>
          </p:cNvPr>
          <p:cNvSpPr txBox="1">
            <a:spLocks/>
          </p:cNvSpPr>
          <p:nvPr/>
        </p:nvSpPr>
        <p:spPr>
          <a:xfrm>
            <a:off x="6573079" y="1203193"/>
            <a:ext cx="3047999" cy="729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Delayed toxicity </a:t>
            </a:r>
          </a:p>
        </p:txBody>
      </p:sp>
      <p:pic>
        <p:nvPicPr>
          <p:cNvPr id="11" name="Picture 10">
            <a:extLst>
              <a:ext uri="{FF2B5EF4-FFF2-40B4-BE49-F238E27FC236}">
                <a16:creationId xmlns:a16="http://schemas.microsoft.com/office/drawing/2014/main" id="{69BE935D-63E7-2C9A-B0FF-E7468262BF76}"/>
              </a:ext>
            </a:extLst>
          </p:cNvPr>
          <p:cNvPicPr>
            <a:picLocks noChangeAspect="1"/>
          </p:cNvPicPr>
          <p:nvPr/>
        </p:nvPicPr>
        <p:blipFill>
          <a:blip r:embed="rId2"/>
          <a:stretch>
            <a:fillRect/>
          </a:stretch>
        </p:blipFill>
        <p:spPr>
          <a:xfrm>
            <a:off x="5168348" y="3852618"/>
            <a:ext cx="5536096" cy="2687282"/>
          </a:xfrm>
          <a:prstGeom prst="rect">
            <a:avLst/>
          </a:prstGeom>
        </p:spPr>
      </p:pic>
      <p:pic>
        <p:nvPicPr>
          <p:cNvPr id="12" name="Picture 11">
            <a:extLst>
              <a:ext uri="{FF2B5EF4-FFF2-40B4-BE49-F238E27FC236}">
                <a16:creationId xmlns:a16="http://schemas.microsoft.com/office/drawing/2014/main" id="{5806588E-5367-91BC-08FB-4EC7BD58351E}"/>
              </a:ext>
            </a:extLst>
          </p:cNvPr>
          <p:cNvPicPr>
            <a:picLocks noChangeAspect="1"/>
          </p:cNvPicPr>
          <p:nvPr/>
        </p:nvPicPr>
        <p:blipFill rotWithShape="1">
          <a:blip r:embed="rId3"/>
          <a:srcRect t="8058" r="53078" b="6310"/>
          <a:stretch/>
        </p:blipFill>
        <p:spPr>
          <a:xfrm>
            <a:off x="4352096" y="1002658"/>
            <a:ext cx="5866576" cy="5508955"/>
          </a:xfrm>
          <a:prstGeom prst="rect">
            <a:avLst/>
          </a:prstGeom>
        </p:spPr>
      </p:pic>
      <p:sp>
        <p:nvSpPr>
          <p:cNvPr id="13" name="Rectangle 12">
            <a:extLst>
              <a:ext uri="{FF2B5EF4-FFF2-40B4-BE49-F238E27FC236}">
                <a16:creationId xmlns:a16="http://schemas.microsoft.com/office/drawing/2014/main" id="{1C08EF93-FFC8-583B-B472-C04C3C59077A}"/>
              </a:ext>
            </a:extLst>
          </p:cNvPr>
          <p:cNvSpPr/>
          <p:nvPr/>
        </p:nvSpPr>
        <p:spPr>
          <a:xfrm rot="19268910">
            <a:off x="4637848" y="3672926"/>
            <a:ext cx="4084983" cy="67555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95000"/>
                    <a:lumOff val="5000"/>
                  </a:prstClr>
                </a:solidFill>
                <a:effectLst/>
                <a:uLnTx/>
                <a:uFillTx/>
                <a:latin typeface="Calibri"/>
                <a:ea typeface="+mn-ea"/>
                <a:cs typeface="+mn-cs"/>
              </a:rPr>
              <a:t>More than what meets the eye </a:t>
            </a:r>
          </a:p>
        </p:txBody>
      </p:sp>
    </p:spTree>
    <p:extLst>
      <p:ext uri="{BB962C8B-B14F-4D97-AF65-F5344CB8AC3E}">
        <p14:creationId xmlns:p14="http://schemas.microsoft.com/office/powerpoint/2010/main" val="343901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_Research Series" id="{6B584DDA-2EB0-415C-8444-6E40C5A8A1C8}" vid="{CC533DA1-D2DF-46ED-B861-0039ABAAF639}"/>
    </a:ext>
  </a:extLst>
</a:theme>
</file>

<file path=ppt/theme/theme3.xml><?xml version="1.0" encoding="utf-8"?>
<a:theme xmlns:a="http://schemas.openxmlformats.org/drawingml/2006/main" name="2022_GSMP_Theme">
  <a:themeElements>
    <a:clrScheme name="2022_GSMP_Colors">
      <a:dk1>
        <a:srgbClr val="000000"/>
      </a:dk1>
      <a:lt1>
        <a:srgbClr val="FFFFFF"/>
      </a:lt1>
      <a:dk2>
        <a:srgbClr val="00857C"/>
      </a:dk2>
      <a:lt2>
        <a:srgbClr val="6ECEB2"/>
      </a:lt2>
      <a:accent1>
        <a:srgbClr val="5450E4"/>
      </a:accent1>
      <a:accent2>
        <a:srgbClr val="69B8F7"/>
      </a:accent2>
      <a:accent3>
        <a:srgbClr val="66840B"/>
      </a:accent3>
      <a:accent4>
        <a:srgbClr val="BFED33"/>
      </a:accent4>
      <a:accent5>
        <a:srgbClr val="600039"/>
      </a:accent5>
      <a:accent6>
        <a:srgbClr val="C09DAD"/>
      </a:accent6>
      <a:hlink>
        <a:srgbClr val="F58B39"/>
      </a:hlink>
      <a:folHlink>
        <a:srgbClr val="F8AC71"/>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extLst>
    <a:ext uri="{05A4C25C-085E-4340-85A3-A5531E510DB2}">
      <thm15:themeFamily xmlns:thm15="http://schemas.microsoft.com/office/thememl/2012/main" name="V2022A-GSMP_Slide_Template_Merck Oncology.potx" id="{DB9E758F-263C-4C86-A239-99738C48D047}" vid="{9BDB032F-6696-4C9D-A1FD-F90C2FBDDE8B}"/>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ef46fcd0903dc71ae342ffa03ef4f548">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22a09f9384c98626205d493fc258a7fc"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21C469-4484-4D40-9C82-FF06D6F4D92C}"/>
</file>

<file path=customXml/itemProps2.xml><?xml version="1.0" encoding="utf-8"?>
<ds:datastoreItem xmlns:ds="http://schemas.openxmlformats.org/officeDocument/2006/customXml" ds:itemID="{8596ED0F-49D5-49AB-B33B-24BB012F2991}"/>
</file>

<file path=docProps/app.xml><?xml version="1.0" encoding="utf-8"?>
<Properties xmlns="http://schemas.openxmlformats.org/officeDocument/2006/extended-properties" xmlns:vt="http://schemas.openxmlformats.org/officeDocument/2006/docPropsVTypes">
  <TotalTime>3891</TotalTime>
  <Words>3875</Words>
  <Application>Microsoft Macintosh PowerPoint</Application>
  <PresentationFormat>Widescreen</PresentationFormat>
  <Paragraphs>500</Paragraphs>
  <Slides>34</Slides>
  <Notes>15</Notes>
  <HiddenSlides>0</HiddenSlides>
  <MMClips>0</MMClips>
  <ScaleCrop>false</ScaleCrop>
  <HeadingPairs>
    <vt:vector size="8" baseType="variant">
      <vt:variant>
        <vt:lpstr>Fonts Used</vt:lpstr>
      </vt:variant>
      <vt:variant>
        <vt:i4>13</vt:i4>
      </vt:variant>
      <vt:variant>
        <vt:lpstr>Theme</vt:lpstr>
      </vt:variant>
      <vt:variant>
        <vt:i4>7</vt:i4>
      </vt:variant>
      <vt:variant>
        <vt:lpstr>Embedded OLE Servers</vt:lpstr>
      </vt:variant>
      <vt:variant>
        <vt:i4>1</vt:i4>
      </vt:variant>
      <vt:variant>
        <vt:lpstr>Slide Titles</vt:lpstr>
      </vt:variant>
      <vt:variant>
        <vt:i4>34</vt:i4>
      </vt:variant>
    </vt:vector>
  </HeadingPairs>
  <TitlesOfParts>
    <vt:vector size="55" baseType="lpstr">
      <vt:lpstr>AdvPS497E2</vt:lpstr>
      <vt:lpstr>Arial</vt:lpstr>
      <vt:lpstr>Arial Black</vt:lpstr>
      <vt:lpstr>Arial Narrow</vt:lpstr>
      <vt:lpstr>Arial-BoldMT</vt:lpstr>
      <vt:lpstr>ArialMT</vt:lpstr>
      <vt:lpstr>Calibri</vt:lpstr>
      <vt:lpstr>Calibri Light</vt:lpstr>
      <vt:lpstr>Courier New</vt:lpstr>
      <vt:lpstr>Helvetica</vt:lpstr>
      <vt:lpstr>Helvetica Neue</vt:lpstr>
      <vt:lpstr>ScalaLancetPro</vt:lpstr>
      <vt:lpstr>Wingdings</vt:lpstr>
      <vt:lpstr>1_Office Theme</vt:lpstr>
      <vt:lpstr>7_Office Theme</vt:lpstr>
      <vt:lpstr>2022_GSMP_Theme</vt:lpstr>
      <vt:lpstr>4_Office Theme</vt:lpstr>
      <vt:lpstr>3_Office Theme</vt:lpstr>
      <vt:lpstr>5_Custom Design</vt:lpstr>
      <vt:lpstr>Office Theme</vt:lpstr>
      <vt:lpstr>Prism 8</vt:lpstr>
      <vt:lpstr>Triple Negative Breast Cancer</vt:lpstr>
      <vt:lpstr>KEYNOTE-522: IA6</vt:lpstr>
      <vt:lpstr>KEYNOTE-522: subgroup analysis</vt:lpstr>
      <vt:lpstr>KN-522: IA6 summary  </vt:lpstr>
      <vt:lpstr>NeoTRIPaPDL1: Atezolizumab plus weekly Carboplatin + Nab-paclitaxel</vt:lpstr>
      <vt:lpstr>Why no pCR or EFS Benefit in NeoTRIPaPDL1? </vt:lpstr>
      <vt:lpstr>ALEXANDRA/IMpassion030 phase 3 trial : Adjuvant IO (without neoadjuvant component) </vt:lpstr>
      <vt:lpstr>NeoPACT: Carboplatin + Docetaxel+ Pembrolizumab </vt:lpstr>
      <vt:lpstr>irAE: KN-522 real world toxicity  </vt:lpstr>
      <vt:lpstr>Metastatic TNBC </vt:lpstr>
      <vt:lpstr>KEYNOTE-355: Outcomes in Patients Who Discontinued Chemotherapy Before Pembrolizumab and in Patients With Immune Mediated AEs</vt:lpstr>
      <vt:lpstr>KEYNOTE-355: Outcomes in Patients Who Discontinued Chemotherapy Before Pembrolizumab and in Patients With Immune Mediated AEs</vt:lpstr>
      <vt:lpstr>TORCHLIGHT: A randomized, double-blind, phase III trial of toripalimab versus placebo, in combination with nab-paclitaxel (nab-P) for patients with metastatic or recurrent triple-negative breast cancer (TNBC). ASCO 2023;Abstract LBA1013</vt:lpstr>
      <vt:lpstr>TORCHLIGHT</vt:lpstr>
      <vt:lpstr>TORCHLIGHT: Summary  </vt:lpstr>
      <vt:lpstr>Health-related quality of life in the phase III ASCENT trial of sacituzumab govitecan versus TPC in metastatic TNBC  </vt:lpstr>
      <vt:lpstr>DB-04: Updated OS and safety  </vt:lpstr>
      <vt:lpstr>PowerPoint Presentation</vt:lpstr>
      <vt:lpstr>DB-04: Updated OS and safety </vt:lpstr>
      <vt:lpstr> Impact of repeat biopsies on HER2-low status among patients with TNBC  </vt:lpstr>
      <vt:lpstr>Impact of repeat biopsies on HER2-low status among patients with TNBC</vt:lpstr>
      <vt:lpstr>  Datopotamab deruxtecan (Dato-DXd) + durvalumab as first-line treatment for unresectable locally advanced/metastatic TNBC: Updated Arm 7 results from phase Ib/II BEGONIA study  </vt:lpstr>
      <vt:lpstr> BEGONIA: Durvalumab plus Dato-DXd  </vt:lpstr>
      <vt:lpstr>ADC plus IO combination in TNBC</vt:lpstr>
      <vt:lpstr> Patritumab deruxtecan (HER3-DXd) in previously treated HER3-expressing metastatic breast cancer: Phase I/II trial </vt:lpstr>
      <vt:lpstr>Clinical Activity of HER3-DXd Across BC Subtypes</vt:lpstr>
      <vt:lpstr>First-in-human/phase I trial of HS-20089, a B7-H4 ADC, in patients with advanced solid tumors. </vt:lpstr>
      <vt:lpstr>B7-H4 ADC, in patients with advanced solid tumors: Efficacy in TNBC</vt:lpstr>
      <vt:lpstr>ADCs in TNBC: present and future  </vt:lpstr>
      <vt:lpstr> Randomized Trial of Fixed Dose Capecitabine Compared to Standard Dose Capecitabine in Metastatic Breast Cancer: X-7/7 trial </vt:lpstr>
      <vt:lpstr>X-7/7 trial</vt:lpstr>
      <vt:lpstr> OlympiAD extended follow-up for overall survival and safety </vt:lpstr>
      <vt:lpstr> OlympiAD extended follow-up: overall survival and safety </vt:lpstr>
      <vt:lpstr>PARPi for MBC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Triple Negative Breast Cancer</dc:title>
  <dc:creator>Priyanka Sharma</dc:creator>
  <cp:lastModifiedBy>Silvana Izquierdo</cp:lastModifiedBy>
  <cp:revision>47</cp:revision>
  <dcterms:created xsi:type="dcterms:W3CDTF">2024-01-10T00:05:06Z</dcterms:created>
  <dcterms:modified xsi:type="dcterms:W3CDTF">2024-01-25T15:08:39Z</dcterms:modified>
</cp:coreProperties>
</file>