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presentation.xml" ContentType="application/vnd.openxmlformats-officedocument.presentationml.presentation.main+xml"/>
  <Override PartName="/ppt/slides/slide115.xml" ContentType="application/vnd.openxmlformats-officedocument.presentationml.slid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89.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6.xml" ContentType="application/vnd.openxmlformats-officedocument.presentationml.tags+xml"/>
  <Override PartName="/ppt/tags/tag7.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ppt/tags/tag3.xml" ContentType="application/vnd.openxmlformats-officedocument.presentationml.tags+xml"/>
  <Override PartName="/ppt/tags/tag9.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10.xml" ContentType="application/vnd.openxmlformats-officedocument.presentationml.tags+xml"/>
  <Override PartName="/ppt/tags/tag1.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650" r:id="rId2"/>
    <p:sldMasterId id="2147484779" r:id="rId3"/>
    <p:sldMasterId id="2147484891" r:id="rId4"/>
    <p:sldMasterId id="2147484909" r:id="rId5"/>
    <p:sldMasterId id="2147484935" r:id="rId6"/>
    <p:sldMasterId id="2147484964" r:id="rId7"/>
    <p:sldMasterId id="2147484986" r:id="rId8"/>
    <p:sldMasterId id="2147485007" r:id="rId9"/>
    <p:sldMasterId id="2147485025" r:id="rId10"/>
    <p:sldMasterId id="2147485037" r:id="rId11"/>
    <p:sldMasterId id="2147485063" r:id="rId12"/>
    <p:sldMasterId id="2147485085" r:id="rId13"/>
  </p:sldMasterIdLst>
  <p:notesMasterIdLst>
    <p:notesMasterId r:id="rId141"/>
  </p:notesMasterIdLst>
  <p:handoutMasterIdLst>
    <p:handoutMasterId r:id="rId142"/>
  </p:handoutMasterIdLst>
  <p:sldIdLst>
    <p:sldId id="2147472710" r:id="rId14"/>
    <p:sldId id="2146846852" r:id="rId15"/>
    <p:sldId id="2147483535" r:id="rId16"/>
    <p:sldId id="2147483536" r:id="rId17"/>
    <p:sldId id="2147472779" r:id="rId18"/>
    <p:sldId id="2135715212" r:id="rId19"/>
    <p:sldId id="2147483537" r:id="rId20"/>
    <p:sldId id="2135715219" r:id="rId21"/>
    <p:sldId id="2135715215" r:id="rId22"/>
    <p:sldId id="2135715216" r:id="rId23"/>
    <p:sldId id="2135715217" r:id="rId24"/>
    <p:sldId id="2135715218" r:id="rId25"/>
    <p:sldId id="2135715185" r:id="rId26"/>
    <p:sldId id="2147472541" r:id="rId27"/>
    <p:sldId id="777" r:id="rId28"/>
    <p:sldId id="2291" r:id="rId29"/>
    <p:sldId id="2292" r:id="rId30"/>
    <p:sldId id="813" r:id="rId31"/>
    <p:sldId id="811" r:id="rId32"/>
    <p:sldId id="812" r:id="rId33"/>
    <p:sldId id="806" r:id="rId34"/>
    <p:sldId id="2147471130" r:id="rId35"/>
    <p:sldId id="2147471132" r:id="rId36"/>
    <p:sldId id="2147471133" r:id="rId37"/>
    <p:sldId id="2147483553" r:id="rId38"/>
    <p:sldId id="2147472535" r:id="rId39"/>
    <p:sldId id="2147483554" r:id="rId40"/>
    <p:sldId id="2147483555" r:id="rId41"/>
    <p:sldId id="2147483556" r:id="rId42"/>
    <p:sldId id="2147472540" r:id="rId43"/>
    <p:sldId id="814" r:id="rId44"/>
    <p:sldId id="820" r:id="rId45"/>
    <p:sldId id="2147472538" r:id="rId46"/>
    <p:sldId id="2147472539" r:id="rId47"/>
    <p:sldId id="2147471141" r:id="rId48"/>
    <p:sldId id="2147471135" r:id="rId49"/>
    <p:sldId id="2147471136" r:id="rId50"/>
    <p:sldId id="516" r:id="rId51"/>
    <p:sldId id="455" r:id="rId52"/>
    <p:sldId id="492" r:id="rId53"/>
    <p:sldId id="801" r:id="rId54"/>
    <p:sldId id="804" r:id="rId55"/>
    <p:sldId id="2147483558" r:id="rId56"/>
    <p:sldId id="2147483559" r:id="rId57"/>
    <p:sldId id="2147483538" r:id="rId58"/>
    <p:sldId id="2135715201" r:id="rId59"/>
    <p:sldId id="2135715203" r:id="rId60"/>
    <p:sldId id="2135715205" r:id="rId61"/>
    <p:sldId id="2135715200" r:id="rId62"/>
    <p:sldId id="2135715202" r:id="rId63"/>
    <p:sldId id="2135715204" r:id="rId64"/>
    <p:sldId id="257" r:id="rId65"/>
    <p:sldId id="258" r:id="rId66"/>
    <p:sldId id="1913" r:id="rId67"/>
    <p:sldId id="272" r:id="rId68"/>
    <p:sldId id="281" r:id="rId69"/>
    <p:sldId id="1950" r:id="rId70"/>
    <p:sldId id="278" r:id="rId71"/>
    <p:sldId id="283" r:id="rId72"/>
    <p:sldId id="1949" r:id="rId73"/>
    <p:sldId id="1945" r:id="rId74"/>
    <p:sldId id="2147479207" r:id="rId75"/>
    <p:sldId id="2147479208" r:id="rId76"/>
    <p:sldId id="2147479209" r:id="rId77"/>
    <p:sldId id="1936" r:id="rId78"/>
    <p:sldId id="1937" r:id="rId79"/>
    <p:sldId id="367" r:id="rId80"/>
    <p:sldId id="364" r:id="rId81"/>
    <p:sldId id="377" r:id="rId82"/>
    <p:sldId id="2147479206" r:id="rId83"/>
    <p:sldId id="502" r:id="rId84"/>
    <p:sldId id="1948" r:id="rId85"/>
    <p:sldId id="2147479212" r:id="rId86"/>
    <p:sldId id="2147479213" r:id="rId87"/>
    <p:sldId id="2147479210" r:id="rId88"/>
    <p:sldId id="2147479211" r:id="rId89"/>
    <p:sldId id="2147483566" r:id="rId90"/>
    <p:sldId id="2147483539" r:id="rId91"/>
    <p:sldId id="2135715197" r:id="rId92"/>
    <p:sldId id="2135715198" r:id="rId93"/>
    <p:sldId id="2135715196" r:id="rId94"/>
    <p:sldId id="387" r:id="rId95"/>
    <p:sldId id="256" r:id="rId96"/>
    <p:sldId id="2147471346" r:id="rId97"/>
    <p:sldId id="2147483541" r:id="rId98"/>
    <p:sldId id="260" r:id="rId99"/>
    <p:sldId id="2147471347" r:id="rId100"/>
    <p:sldId id="2147471348" r:id="rId101"/>
    <p:sldId id="2147471349" r:id="rId102"/>
    <p:sldId id="2147471350" r:id="rId103"/>
    <p:sldId id="2147471351" r:id="rId104"/>
    <p:sldId id="2147471352" r:id="rId105"/>
    <p:sldId id="2147471353" r:id="rId106"/>
    <p:sldId id="2147471354" r:id="rId107"/>
    <p:sldId id="2147471355" r:id="rId108"/>
    <p:sldId id="2147483540" r:id="rId109"/>
    <p:sldId id="2135715190" r:id="rId110"/>
    <p:sldId id="2135715191" r:id="rId111"/>
    <p:sldId id="2135715195" r:id="rId112"/>
    <p:sldId id="2135715199" r:id="rId113"/>
    <p:sldId id="2147483560" r:id="rId114"/>
    <p:sldId id="2147483561" r:id="rId115"/>
    <p:sldId id="287" r:id="rId116"/>
    <p:sldId id="2147483562" r:id="rId117"/>
    <p:sldId id="279" r:id="rId118"/>
    <p:sldId id="288" r:id="rId119"/>
    <p:sldId id="259" r:id="rId120"/>
    <p:sldId id="285" r:id="rId121"/>
    <p:sldId id="286" r:id="rId122"/>
    <p:sldId id="289" r:id="rId123"/>
    <p:sldId id="2147483563" r:id="rId124"/>
    <p:sldId id="274" r:id="rId125"/>
    <p:sldId id="273" r:id="rId126"/>
    <p:sldId id="271" r:id="rId127"/>
    <p:sldId id="275" r:id="rId128"/>
    <p:sldId id="280" r:id="rId129"/>
    <p:sldId id="265" r:id="rId130"/>
    <p:sldId id="290" r:id="rId131"/>
    <p:sldId id="261" r:id="rId132"/>
    <p:sldId id="276" r:id="rId133"/>
    <p:sldId id="262" r:id="rId134"/>
    <p:sldId id="2147483564" r:id="rId135"/>
    <p:sldId id="277" r:id="rId136"/>
    <p:sldId id="2147483565" r:id="rId137"/>
    <p:sldId id="284" r:id="rId138"/>
    <p:sldId id="282" r:id="rId139"/>
    <p:sldId id="2146847037" r:id="rId140"/>
  </p:sldIdLst>
  <p:sldSz cx="12192000" cy="6858000"/>
  <p:notesSz cx="7772400" cy="10058400"/>
  <p:custDataLst>
    <p:tags r:id="rId14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02AFA"/>
    <a:srgbClr val="0022E9"/>
    <a:srgbClr val="000000"/>
    <a:srgbClr val="FFFFFF"/>
    <a:srgbClr val="E8EBEB"/>
    <a:srgbClr val="0000C9"/>
    <a:srgbClr val="13467B"/>
    <a:srgbClr val="002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7" autoAdjust="0"/>
    <p:restoredTop sz="96327" autoAdjust="0"/>
  </p:normalViewPr>
  <p:slideViewPr>
    <p:cSldViewPr>
      <p:cViewPr>
        <p:scale>
          <a:sx n="68" d="100"/>
          <a:sy n="68" d="100"/>
        </p:scale>
        <p:origin x="1408" y="1928"/>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60" d="100"/>
        <a:sy n="16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customXml" Target="../customXml/item1.xml"/><Relationship Id="rId5" Type="http://schemas.openxmlformats.org/officeDocument/2006/relationships/slideMaster" Target="slideMasters/slideMaster5.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customXml" Target="../customXml/item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notesMaster" Target="notesMasters/notesMaster1.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tags" Target="tags/tag1.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commentAuthors" Target="commentAuthors.xml"/><Relationship Id="rId90" Type="http://schemas.openxmlformats.org/officeDocument/2006/relationships/slide" Target="slides/slide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5/9/24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3460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D8864-E32F-9440-BDD8-6CE58882733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4729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91472-C4DC-5D4D-BA4E-538C773B73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020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1875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40910D-4217-4530-AFA3-0B0BE35463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479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40910D-4217-4530-AFA3-0B0BE35463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9564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8EC36-B818-7D44-87EF-EFC960A1E9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0838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8EC36-B818-7D44-87EF-EFC960A1E9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083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D8864-E32F-9440-BDD8-6CE58882733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8893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40910D-4217-4530-AFA3-0B0BE35463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2797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0786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4586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3280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4025476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older the patient, the higher the risk of ovarian insufficiency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D8864-E32F-9440-BDD8-6CE58882733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893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D8864-E32F-9440-BDD8-6CE58882733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7162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4C0F3EF-43D2-4404-A6C0-001518429A2B}" type="slidenum">
              <a:rPr kumimoji="0" lang="en-US" sz="1400" b="0" i="0" u="none" strike="noStrike" kern="0" cap="none" spc="0" normalizeH="0" baseline="0" noProof="0" smtClean="0">
                <a:ln>
                  <a:noFill/>
                </a:ln>
                <a:solidFill>
                  <a:prstClr val="black"/>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lang="en-US"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28893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590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0977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9993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EBA61-67BD-A278-6648-1D9D6A6E3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5F47E-88C8-1BF7-29D8-93419906B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F184E-94A2-0280-D6DF-3151C9D7C9CB}"/>
              </a:ext>
            </a:extLst>
          </p:cNvPr>
          <p:cNvSpPr>
            <a:spLocks noGrp="1"/>
          </p:cNvSpPr>
          <p:nvPr>
            <p:ph type="body" idx="1"/>
          </p:nvPr>
        </p:nvSpPr>
        <p:spPr/>
        <p:txBody>
          <a:bodyPr/>
          <a:lstStyle/>
          <a:p>
            <a:pPr marL="0" lvl="1" algn="l" defTabSz="1612910"/>
            <a:endParaRPr lang="en-US" i="1" dirty="0"/>
          </a:p>
        </p:txBody>
      </p:sp>
      <p:sp>
        <p:nvSpPr>
          <p:cNvPr id="4" name="Slide Number Placeholder 3">
            <a:extLst>
              <a:ext uri="{FF2B5EF4-FFF2-40B4-BE49-F238E27FC236}">
                <a16:creationId xmlns:a16="http://schemas.microsoft.com/office/drawing/2014/main" id="{95C2A38D-151F-54AB-72B9-526870903AF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3162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519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864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404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noRot="1" noChangeAspect="1"/>
          </p:cNvSpPr>
          <p:nvPr>
            <p:ph type="sldImg"/>
          </p:nvPr>
        </p:nvSpPr>
        <p:spPr>
          <a:xfrm>
            <a:off x="533400" y="763588"/>
            <a:ext cx="6705600" cy="3771900"/>
          </a:xfrm>
          <a:prstGeom prst="rect">
            <a:avLst/>
          </a:prstGeom>
        </p:spPr>
      </p:sp>
      <p:sp>
        <p:nvSpPr>
          <p:cNvPr id="70" name="PlaceHolder 2"/>
          <p:cNvSpPr>
            <a:spLocks noGrp="1"/>
          </p:cNvSpPr>
          <p:nvPr>
            <p:ph type="body"/>
          </p:nvPr>
        </p:nvSpPr>
        <p:spPr>
          <a:xfrm>
            <a:off x="777960" y="4776840"/>
            <a:ext cx="6216480" cy="4525200"/>
          </a:xfrm>
          <a:prstGeom prst="rect">
            <a:avLst/>
          </a:prstGeom>
        </p:spPr>
        <p:txBody>
          <a:bodyPr lIns="0" tIns="0" rIns="0" bIns="0"/>
          <a:lstStyle/>
          <a:p>
            <a:endParaRPr lang="en-US" sz="900" b="0" strike="noStrike" spc="-1" dirty="0">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2155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445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7945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0701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40910D-4217-4530-AFA3-0B0BE35463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6339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40910D-4217-4530-AFA3-0B0BE35463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8354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40910D-4217-4530-AFA3-0B0BE35463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9333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40910D-4217-4530-AFA3-0B0BE35463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9920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Master" Target="../slideMasters/slideMaster7.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Master" Target="../slideMasters/slideMaster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mailto:hatemazim@icloud.com" TargetMode="External"/></Relationships>
</file>

<file path=ppt/slideLayouts/_rels/slideLayout133.xml.rels><?xml version="1.0" encoding="UTF-8" standalone="yes"?>
<Relationships xmlns="http://schemas.openxmlformats.org/package/2006/relationships"><Relationship Id="rId3" Type="http://schemas.openxmlformats.org/officeDocument/2006/relationships/hyperlink" Target="mailto:opagani@bluewin.ch" TargetMode="External"/><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hyperlink" Target="mailto:hatemazim@icloud.com" TargetMode="External"/><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hyperlink" Target="mailto:opagani@bluewin.ch" TargetMode="External"/><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hyperlink" Target="mailto:opagani@bluewin.ch" TargetMode="External"/><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hyperlink" Target="mailto:opagani@bluewin.ch" TargetMode="External"/><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hyperlink" Target="mailto:opagani@bluewin.ch" TargetMode="External"/><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mailto:hatemazim@icloud.com" TargetMode="External"/><Relationship Id="rId1" Type="http://schemas.openxmlformats.org/officeDocument/2006/relationships/slideMaster" Target="../slideMasters/slideMaster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Master" Target="../slideMasters/slideMaster8.xml"/><Relationship Id="rId4" Type="http://schemas.openxmlformats.org/officeDocument/2006/relationships/image" Target="../media/image28.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Master" Target="../slideMasters/slideMaster8.xml"/><Relationship Id="rId4" Type="http://schemas.openxmlformats.org/officeDocument/2006/relationships/image" Target="../media/image29.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5.jpeg"/><Relationship Id="rId1" Type="http://schemas.openxmlformats.org/officeDocument/2006/relationships/slideMaster" Target="../slideMasters/slideMaster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mailto:hatemazim@icloud.com" TargetMode="Externa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676657"/>
            <a:ext cx="10820400" cy="51018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5106992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aragraph + 2 Column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1495568"/>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8" y="3242684"/>
            <a:ext cx="5280025" cy="247231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033EA86E-006A-7B43-84FC-FD4176465C5E}"/>
              </a:ext>
            </a:extLst>
          </p:cNvPr>
          <p:cNvSpPr>
            <a:spLocks noGrp="1"/>
          </p:cNvSpPr>
          <p:nvPr>
            <p:ph type="body" sz="quarter" idx="12" hasCustomPrompt="1"/>
          </p:nvPr>
        </p:nvSpPr>
        <p:spPr>
          <a:xfrm>
            <a:off x="6199188" y="3242684"/>
            <a:ext cx="5334000" cy="247231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5139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477259"/>
          </a:xfrm>
          <a:prstGeom prst="rect">
            <a:avLst/>
          </a:prstGeom>
        </p:spPr>
        <p:txBody>
          <a:bodyPr>
            <a:normAutofit/>
          </a:bodyPr>
          <a:lstStyle>
            <a:lvl1pPr marL="0" indent="0">
              <a:spcBef>
                <a:spcPts val="1200"/>
              </a:spcBef>
              <a:buNone/>
              <a:defRPr sz="2400" b="1">
                <a:solidFill>
                  <a:schemeClr val="accent3"/>
                </a:solidFill>
              </a:defRPr>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8" y="2265363"/>
            <a:ext cx="5791921" cy="3553546"/>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26536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23411106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column +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3256539" cy="1953488"/>
          </a:xfrm>
          <a:prstGeom prst="rect">
            <a:avLst/>
          </a:prstGeom>
        </p:spPr>
        <p:txBody>
          <a:bodyPr>
            <a:normAutofit/>
          </a:bodyPr>
          <a:lstStyle>
            <a:lvl1pPr marL="0" indent="0">
              <a:spcBef>
                <a:spcPts val="1200"/>
              </a:spcBef>
              <a:buNone/>
              <a:defRPr sz="14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8" y="3761510"/>
            <a:ext cx="3256539" cy="195348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11F03BB4-41CC-E849-9B55-3687F7E74FB2}"/>
              </a:ext>
            </a:extLst>
          </p:cNvPr>
          <p:cNvSpPr>
            <a:spLocks noGrp="1"/>
          </p:cNvSpPr>
          <p:nvPr>
            <p:ph type="body" sz="quarter" idx="12"/>
          </p:nvPr>
        </p:nvSpPr>
        <p:spPr>
          <a:xfrm>
            <a:off x="4515861" y="1600923"/>
            <a:ext cx="3256539" cy="1953488"/>
          </a:xfrm>
          <a:prstGeom prst="rect">
            <a:avLst/>
          </a:prstGeom>
        </p:spPr>
        <p:txBody>
          <a:bodyPr>
            <a:normAutofit/>
          </a:bodyPr>
          <a:lstStyle>
            <a:lvl1pPr marL="0" indent="0">
              <a:spcBef>
                <a:spcPts val="1200"/>
              </a:spcBef>
              <a:buNone/>
              <a:defRPr sz="14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4E0B8D83-42B6-614A-BF5E-568D4CCB81C5}"/>
              </a:ext>
            </a:extLst>
          </p:cNvPr>
          <p:cNvSpPr>
            <a:spLocks noGrp="1"/>
          </p:cNvSpPr>
          <p:nvPr>
            <p:ph type="body" sz="quarter" idx="13" hasCustomPrompt="1"/>
          </p:nvPr>
        </p:nvSpPr>
        <p:spPr>
          <a:xfrm>
            <a:off x="4515861" y="3761510"/>
            <a:ext cx="3256539" cy="195348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87D397B-C93F-7E45-B774-40EAFDD10394}"/>
              </a:ext>
            </a:extLst>
          </p:cNvPr>
          <p:cNvSpPr>
            <a:spLocks noGrp="1"/>
          </p:cNvSpPr>
          <p:nvPr>
            <p:ph type="body" sz="quarter" idx="14"/>
          </p:nvPr>
        </p:nvSpPr>
        <p:spPr>
          <a:xfrm>
            <a:off x="8318934" y="1600923"/>
            <a:ext cx="3256539" cy="1953488"/>
          </a:xfrm>
          <a:prstGeom prst="rect">
            <a:avLst/>
          </a:prstGeom>
        </p:spPr>
        <p:txBody>
          <a:bodyPr>
            <a:normAutofit/>
          </a:bodyPr>
          <a:lstStyle>
            <a:lvl1pPr marL="0" indent="0">
              <a:spcBef>
                <a:spcPts val="1200"/>
              </a:spcBef>
              <a:buNone/>
              <a:defRPr sz="14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16" name="Text Placeholder 5">
            <a:extLst>
              <a:ext uri="{FF2B5EF4-FFF2-40B4-BE49-F238E27FC236}">
                <a16:creationId xmlns:a16="http://schemas.microsoft.com/office/drawing/2014/main" id="{EC34C2E0-58DE-7A43-AA08-BFAF28E816BD}"/>
              </a:ext>
            </a:extLst>
          </p:cNvPr>
          <p:cNvSpPr>
            <a:spLocks noGrp="1"/>
          </p:cNvSpPr>
          <p:nvPr>
            <p:ph type="body" sz="quarter" idx="15" hasCustomPrompt="1"/>
          </p:nvPr>
        </p:nvSpPr>
        <p:spPr>
          <a:xfrm>
            <a:off x="8318934" y="3761510"/>
            <a:ext cx="3256539" cy="195348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28615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ubhead + Lef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5741987" y="1600923"/>
            <a:ext cx="5791921" cy="502197"/>
          </a:xfrm>
          <a:prstGeom prst="rect">
            <a:avLst/>
          </a:prstGeom>
        </p:spPr>
        <p:txBody>
          <a:bodyPr>
            <a:normAutofit/>
          </a:bodyPr>
          <a:lstStyle>
            <a:lvl1pPr marL="0" indent="0">
              <a:spcBef>
                <a:spcPts val="1200"/>
              </a:spcBef>
              <a:buNone/>
              <a:defRPr sz="2400" b="1">
                <a:solidFill>
                  <a:schemeClr val="accent3"/>
                </a:solidFill>
              </a:defRPr>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5741987" y="2265363"/>
            <a:ext cx="5791921" cy="3553546"/>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713507" y="1600923"/>
            <a:ext cx="4786460" cy="3553546"/>
          </a:xfrm>
          <a:prstGeom prst="rect">
            <a:avLst/>
          </a:prstGeom>
        </p:spPr>
        <p:txBody>
          <a:bodyPr>
            <a:normAutofit/>
          </a:bodyPr>
          <a:lstStyle/>
          <a:p>
            <a:r>
              <a:rPr lang="en-US"/>
              <a:t>Click icon to add picture</a:t>
            </a:r>
            <a:endParaRPr lang="en-US" dirty="0"/>
          </a:p>
        </p:txBody>
      </p:sp>
    </p:spTree>
    <p:extLst>
      <p:ext uri="{BB962C8B-B14F-4D97-AF65-F5344CB8AC3E}">
        <p14:creationId xmlns:p14="http://schemas.microsoft.com/office/powerpoint/2010/main" val="2001818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rrow Graphi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1104838"/>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grpSp>
        <p:nvGrpSpPr>
          <p:cNvPr id="3" name="Group 2">
            <a:extLst>
              <a:ext uri="{FF2B5EF4-FFF2-40B4-BE49-F238E27FC236}">
                <a16:creationId xmlns:a16="http://schemas.microsoft.com/office/drawing/2014/main" id="{9E05FC27-17DE-5341-9B82-5BC8E358862D}"/>
              </a:ext>
            </a:extLst>
          </p:cNvPr>
          <p:cNvGrpSpPr/>
          <p:nvPr userDrawn="1"/>
        </p:nvGrpSpPr>
        <p:grpSpPr>
          <a:xfrm>
            <a:off x="689929" y="3126191"/>
            <a:ext cx="10803008" cy="2296787"/>
            <a:chOff x="435178" y="2479802"/>
            <a:chExt cx="11600741" cy="2466390"/>
          </a:xfrm>
        </p:grpSpPr>
        <p:grpSp>
          <p:nvGrpSpPr>
            <p:cNvPr id="2" name="Group 1">
              <a:extLst>
                <a:ext uri="{FF2B5EF4-FFF2-40B4-BE49-F238E27FC236}">
                  <a16:creationId xmlns:a16="http://schemas.microsoft.com/office/drawing/2014/main" id="{12ED8254-7417-744A-901A-09C5D307E38F}"/>
                </a:ext>
              </a:extLst>
            </p:cNvPr>
            <p:cNvGrpSpPr/>
            <p:nvPr userDrawn="1"/>
          </p:nvGrpSpPr>
          <p:grpSpPr>
            <a:xfrm>
              <a:off x="435178" y="2479802"/>
              <a:ext cx="10483600" cy="2457957"/>
              <a:chOff x="435178" y="2479803"/>
              <a:chExt cx="7003884" cy="1642112"/>
            </a:xfrm>
          </p:grpSpPr>
          <p:sp>
            <p:nvSpPr>
              <p:cNvPr id="8" name="Rectangle 7">
                <a:extLst>
                  <a:ext uri="{FF2B5EF4-FFF2-40B4-BE49-F238E27FC236}">
                    <a16:creationId xmlns:a16="http://schemas.microsoft.com/office/drawing/2014/main" id="{21939AEF-633E-4046-A275-FA291A7C14BB}"/>
                  </a:ext>
                </a:extLst>
              </p:cNvPr>
              <p:cNvSpPr/>
              <p:nvPr userDrawn="1"/>
            </p:nvSpPr>
            <p:spPr>
              <a:xfrm>
                <a:off x="5623319" y="2481373"/>
                <a:ext cx="1815743" cy="1640541"/>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0" name="Rectangle 9">
                <a:extLst>
                  <a:ext uri="{FF2B5EF4-FFF2-40B4-BE49-F238E27FC236}">
                    <a16:creationId xmlns:a16="http://schemas.microsoft.com/office/drawing/2014/main" id="{877CCE8B-EF49-DC4E-A6E5-AFD5248B88BF}"/>
                  </a:ext>
                </a:extLst>
              </p:cNvPr>
              <p:cNvSpPr/>
              <p:nvPr userDrawn="1"/>
            </p:nvSpPr>
            <p:spPr>
              <a:xfrm>
                <a:off x="3923673" y="2481373"/>
                <a:ext cx="1815743" cy="1640541"/>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1" name="Triangle 10">
                <a:extLst>
                  <a:ext uri="{FF2B5EF4-FFF2-40B4-BE49-F238E27FC236}">
                    <a16:creationId xmlns:a16="http://schemas.microsoft.com/office/drawing/2014/main" id="{15FE7054-20A9-154F-A106-AA821961B158}"/>
                  </a:ext>
                </a:extLst>
              </p:cNvPr>
              <p:cNvSpPr/>
              <p:nvPr userDrawn="1"/>
            </p:nvSpPr>
            <p:spPr>
              <a:xfrm rot="5400000">
                <a:off x="5292095" y="2927124"/>
                <a:ext cx="1642112" cy="747470"/>
              </a:xfrm>
              <a:prstGeom prst="triangle">
                <a:avLst>
                  <a:gd name="adj" fmla="val 51638"/>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sp>
            <p:nvSpPr>
              <p:cNvPr id="12" name="Rectangle 11">
                <a:extLst>
                  <a:ext uri="{FF2B5EF4-FFF2-40B4-BE49-F238E27FC236}">
                    <a16:creationId xmlns:a16="http://schemas.microsoft.com/office/drawing/2014/main" id="{7A407B0A-EC50-AC4C-99BF-5BFEF1A9FEE7}"/>
                  </a:ext>
                </a:extLst>
              </p:cNvPr>
              <p:cNvSpPr/>
              <p:nvPr userDrawn="1"/>
            </p:nvSpPr>
            <p:spPr>
              <a:xfrm>
                <a:off x="2215849" y="2481373"/>
                <a:ext cx="1815743" cy="1640541"/>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3" name="Triangle 12">
                <a:extLst>
                  <a:ext uri="{FF2B5EF4-FFF2-40B4-BE49-F238E27FC236}">
                    <a16:creationId xmlns:a16="http://schemas.microsoft.com/office/drawing/2014/main" id="{9318B7BA-B216-614B-8D1A-819F9058314A}"/>
                  </a:ext>
                </a:extLst>
              </p:cNvPr>
              <p:cNvSpPr/>
              <p:nvPr userDrawn="1"/>
            </p:nvSpPr>
            <p:spPr>
              <a:xfrm rot="5400000">
                <a:off x="3584271" y="2927124"/>
                <a:ext cx="1642112" cy="747470"/>
              </a:xfrm>
              <a:prstGeom prst="triangle">
                <a:avLst>
                  <a:gd name="adj" fmla="val 51638"/>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sp>
            <p:nvSpPr>
              <p:cNvPr id="14" name="Rectangle 13">
                <a:extLst>
                  <a:ext uri="{FF2B5EF4-FFF2-40B4-BE49-F238E27FC236}">
                    <a16:creationId xmlns:a16="http://schemas.microsoft.com/office/drawing/2014/main" id="{D04729D5-84B8-9C4D-95A3-423F56EAA772}"/>
                  </a:ext>
                </a:extLst>
              </p:cNvPr>
              <p:cNvSpPr/>
              <p:nvPr userDrawn="1"/>
            </p:nvSpPr>
            <p:spPr>
              <a:xfrm>
                <a:off x="435178" y="2481373"/>
                <a:ext cx="1815743" cy="1640541"/>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5" name="Triangle 14">
                <a:extLst>
                  <a:ext uri="{FF2B5EF4-FFF2-40B4-BE49-F238E27FC236}">
                    <a16:creationId xmlns:a16="http://schemas.microsoft.com/office/drawing/2014/main" id="{98CF6FB9-7F78-C240-A2C0-935EEFA1EB38}"/>
                  </a:ext>
                </a:extLst>
              </p:cNvPr>
              <p:cNvSpPr/>
              <p:nvPr userDrawn="1"/>
            </p:nvSpPr>
            <p:spPr>
              <a:xfrm rot="5400000">
                <a:off x="1803600" y="2927124"/>
                <a:ext cx="1642112" cy="747470"/>
              </a:xfrm>
              <a:prstGeom prst="triangle">
                <a:avLst>
                  <a:gd name="adj" fmla="val 5163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sp>
            <p:nvSpPr>
              <p:cNvPr id="16" name="object 2">
                <a:extLst>
                  <a:ext uri="{FF2B5EF4-FFF2-40B4-BE49-F238E27FC236}">
                    <a16:creationId xmlns:a16="http://schemas.microsoft.com/office/drawing/2014/main" id="{76F91A32-5014-8F49-BB67-4C34C7438A93}"/>
                  </a:ext>
                </a:extLst>
              </p:cNvPr>
              <p:cNvSpPr txBox="1"/>
              <p:nvPr userDrawn="1"/>
            </p:nvSpPr>
            <p:spPr>
              <a:xfrm>
                <a:off x="2754186"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2400" dirty="0">
                    <a:ln>
                      <a:solidFill>
                        <a:schemeClr val="bg1"/>
                      </a:solidFill>
                    </a:ln>
                    <a:solidFill>
                      <a:schemeClr val="bg1"/>
                    </a:solidFill>
                    <a:cs typeface="Trebuchet MS Regular" charset="0"/>
                  </a:rPr>
                  <a:t>1</a:t>
                </a:r>
              </a:p>
            </p:txBody>
          </p:sp>
          <p:sp>
            <p:nvSpPr>
              <p:cNvPr id="17" name="object 2">
                <a:extLst>
                  <a:ext uri="{FF2B5EF4-FFF2-40B4-BE49-F238E27FC236}">
                    <a16:creationId xmlns:a16="http://schemas.microsoft.com/office/drawing/2014/main" id="{1ACC8DE2-EDAC-DF4A-9F52-E473E06373BB}"/>
                  </a:ext>
                </a:extLst>
              </p:cNvPr>
              <p:cNvSpPr txBox="1"/>
              <p:nvPr userDrawn="1"/>
            </p:nvSpPr>
            <p:spPr>
              <a:xfrm>
                <a:off x="4495385"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18" name="object 2">
                <a:extLst>
                  <a:ext uri="{FF2B5EF4-FFF2-40B4-BE49-F238E27FC236}">
                    <a16:creationId xmlns:a16="http://schemas.microsoft.com/office/drawing/2014/main" id="{B1CD7CDA-9EA8-4B43-9792-45DF90C5A629}"/>
                  </a:ext>
                </a:extLst>
              </p:cNvPr>
              <p:cNvSpPr txBox="1"/>
              <p:nvPr userDrawn="1"/>
            </p:nvSpPr>
            <p:spPr>
              <a:xfrm>
                <a:off x="6146830"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grpSp>
        <p:sp>
          <p:nvSpPr>
            <p:cNvPr id="22" name="Triangle 21">
              <a:extLst>
                <a:ext uri="{FF2B5EF4-FFF2-40B4-BE49-F238E27FC236}">
                  <a16:creationId xmlns:a16="http://schemas.microsoft.com/office/drawing/2014/main" id="{3FE8F448-1A63-5E4E-B095-FBF5C7D0129F}"/>
                </a:ext>
              </a:extLst>
            </p:cNvPr>
            <p:cNvSpPr/>
            <p:nvPr userDrawn="1"/>
          </p:nvSpPr>
          <p:spPr>
            <a:xfrm rot="5400000">
              <a:off x="10247525" y="3157799"/>
              <a:ext cx="2457955" cy="1118832"/>
            </a:xfrm>
            <a:prstGeom prst="triangle">
              <a:avLst>
                <a:gd name="adj" fmla="val 51638"/>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grpSp>
      <p:sp>
        <p:nvSpPr>
          <p:cNvPr id="23" name="Text Placeholder 3">
            <a:extLst>
              <a:ext uri="{FF2B5EF4-FFF2-40B4-BE49-F238E27FC236}">
                <a16:creationId xmlns:a16="http://schemas.microsoft.com/office/drawing/2014/main" id="{51DC2F39-3958-DE4B-9287-6C6A2D786D7A}"/>
              </a:ext>
            </a:extLst>
          </p:cNvPr>
          <p:cNvSpPr>
            <a:spLocks noGrp="1"/>
          </p:cNvSpPr>
          <p:nvPr>
            <p:ph type="body" sz="quarter" idx="11"/>
          </p:nvPr>
        </p:nvSpPr>
        <p:spPr>
          <a:xfrm>
            <a:off x="912169" y="3382132"/>
            <a:ext cx="2331576"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C0861EE-4123-8047-B670-BBBAA34E3EB1}"/>
              </a:ext>
            </a:extLst>
          </p:cNvPr>
          <p:cNvSpPr>
            <a:spLocks noGrp="1"/>
          </p:cNvSpPr>
          <p:nvPr>
            <p:ph type="body" sz="quarter" idx="12"/>
          </p:nvPr>
        </p:nvSpPr>
        <p:spPr>
          <a:xfrm>
            <a:off x="4522877" y="3382132"/>
            <a:ext cx="1747973"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5" name="Text Placeholder 3">
            <a:extLst>
              <a:ext uri="{FF2B5EF4-FFF2-40B4-BE49-F238E27FC236}">
                <a16:creationId xmlns:a16="http://schemas.microsoft.com/office/drawing/2014/main" id="{EE95DA5E-0A86-BF4F-B4B6-5087C97589C9}"/>
              </a:ext>
            </a:extLst>
          </p:cNvPr>
          <p:cNvSpPr>
            <a:spLocks noGrp="1"/>
          </p:cNvSpPr>
          <p:nvPr>
            <p:ph type="body" sz="quarter" idx="13"/>
          </p:nvPr>
        </p:nvSpPr>
        <p:spPr>
          <a:xfrm>
            <a:off x="7008170" y="3382132"/>
            <a:ext cx="1747973"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3819518D-0263-F143-990A-1270183732D0}"/>
              </a:ext>
            </a:extLst>
          </p:cNvPr>
          <p:cNvSpPr>
            <a:spLocks noGrp="1"/>
          </p:cNvSpPr>
          <p:nvPr>
            <p:ph type="body" sz="quarter" idx="14"/>
          </p:nvPr>
        </p:nvSpPr>
        <p:spPr>
          <a:xfrm>
            <a:off x="9305893" y="3382132"/>
            <a:ext cx="1747973"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035804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 column graphic">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userDrawn="1"/>
        </p:nvSpPr>
        <p:spPr>
          <a:xfrm>
            <a:off x="713512"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userDrawn="1"/>
        </p:nvSpPr>
        <p:spPr>
          <a:xfrm>
            <a:off x="1278699"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3200" dirty="0">
                <a:ln>
                  <a:solidFill>
                    <a:schemeClr val="bg1"/>
                  </a:solidFill>
                </a:ln>
                <a:solidFill>
                  <a:schemeClr val="bg1"/>
                </a:solidFill>
                <a:cs typeface="Trebuchet MS Regular" charset="0"/>
              </a:rPr>
              <a:t>1</a:t>
            </a: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840715"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2" name="object 14">
            <a:extLst>
              <a:ext uri="{FF2B5EF4-FFF2-40B4-BE49-F238E27FC236}">
                <a16:creationId xmlns:a16="http://schemas.microsoft.com/office/drawing/2014/main" id="{56EAC386-F71E-394D-9875-9F6F1BA21184}"/>
              </a:ext>
            </a:extLst>
          </p:cNvPr>
          <p:cNvSpPr/>
          <p:nvPr userDrawn="1"/>
        </p:nvSpPr>
        <p:spPr>
          <a:xfrm>
            <a:off x="2917451"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FFA300"/>
          </a:solidFill>
          <a:ln w="28956">
            <a:noFill/>
          </a:ln>
        </p:spPr>
        <p:txBody>
          <a:bodyPr wrap="square" lIns="0" tIns="457200" rIns="0" bIns="0" rtlCol="0" anchor="t" anchorCtr="1">
            <a:normAutofit/>
          </a:bodyPr>
          <a:lstStyle/>
          <a:p>
            <a:pPr algn="ctr"/>
            <a:endParaRPr lang="en-US" sz="1400" dirty="0">
              <a:solidFill>
                <a:schemeClr val="accent2"/>
              </a:solidFill>
              <a:cs typeface="Trebuchet MS Regular" charset="0"/>
            </a:endParaRPr>
          </a:p>
        </p:txBody>
      </p:sp>
      <p:sp>
        <p:nvSpPr>
          <p:cNvPr id="33" name="object 2">
            <a:extLst>
              <a:ext uri="{FF2B5EF4-FFF2-40B4-BE49-F238E27FC236}">
                <a16:creationId xmlns:a16="http://schemas.microsoft.com/office/drawing/2014/main" id="{17A80D39-CFFD-D84E-A306-84303C4C5E74}"/>
              </a:ext>
            </a:extLst>
          </p:cNvPr>
          <p:cNvSpPr txBox="1"/>
          <p:nvPr userDrawn="1"/>
        </p:nvSpPr>
        <p:spPr>
          <a:xfrm>
            <a:off x="3482638"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2</a:t>
            </a:r>
            <a:endParaRPr sz="3200" dirty="0">
              <a:ln>
                <a:solidFill>
                  <a:schemeClr val="bg1"/>
                </a:solidFill>
              </a:ln>
              <a:solidFill>
                <a:schemeClr val="bg1"/>
              </a:solidFill>
              <a:cs typeface="Trebuchet MS Regular" charset="0"/>
            </a:endParaRPr>
          </a:p>
        </p:txBody>
      </p:sp>
      <p:sp>
        <p:nvSpPr>
          <p:cNvPr id="34" name="Text Placeholder 3">
            <a:extLst>
              <a:ext uri="{FF2B5EF4-FFF2-40B4-BE49-F238E27FC236}">
                <a16:creationId xmlns:a16="http://schemas.microsoft.com/office/drawing/2014/main" id="{44F683E5-84E2-DE4C-A613-7AB461764426}"/>
              </a:ext>
            </a:extLst>
          </p:cNvPr>
          <p:cNvSpPr>
            <a:spLocks noGrp="1"/>
          </p:cNvSpPr>
          <p:nvPr>
            <p:ph type="body" sz="quarter" idx="19"/>
          </p:nvPr>
        </p:nvSpPr>
        <p:spPr>
          <a:xfrm>
            <a:off x="3044654"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35" name="object 14">
            <a:extLst>
              <a:ext uri="{FF2B5EF4-FFF2-40B4-BE49-F238E27FC236}">
                <a16:creationId xmlns:a16="http://schemas.microsoft.com/office/drawing/2014/main" id="{AFE97A2C-41A9-D845-9557-439DC5057CFF}"/>
              </a:ext>
            </a:extLst>
          </p:cNvPr>
          <p:cNvSpPr/>
          <p:nvPr userDrawn="1"/>
        </p:nvSpPr>
        <p:spPr>
          <a:xfrm>
            <a:off x="5097943"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3"/>
          </a:solidFill>
          <a:ln w="28956">
            <a:noFill/>
          </a:ln>
        </p:spPr>
        <p:txBody>
          <a:bodyPr wrap="square" lIns="0" tIns="457200" rIns="0" bIns="0" rtlCol="0" anchor="t" anchorCtr="1">
            <a:normAutofit/>
          </a:bodyPr>
          <a:lstStyle/>
          <a:p>
            <a:pPr algn="ctr"/>
            <a:endParaRPr lang="en-US" sz="1400" dirty="0">
              <a:solidFill>
                <a:schemeClr val="accent1"/>
              </a:solidFill>
              <a:cs typeface="Trebuchet MS Regular" charset="0"/>
            </a:endParaRPr>
          </a:p>
        </p:txBody>
      </p:sp>
      <p:sp>
        <p:nvSpPr>
          <p:cNvPr id="36" name="object 2">
            <a:extLst>
              <a:ext uri="{FF2B5EF4-FFF2-40B4-BE49-F238E27FC236}">
                <a16:creationId xmlns:a16="http://schemas.microsoft.com/office/drawing/2014/main" id="{E1F85520-2CD3-394D-B726-4816DE4CA42A}"/>
              </a:ext>
            </a:extLst>
          </p:cNvPr>
          <p:cNvSpPr txBox="1"/>
          <p:nvPr userDrawn="1"/>
        </p:nvSpPr>
        <p:spPr>
          <a:xfrm>
            <a:off x="5663130"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3</a:t>
            </a:r>
            <a:endParaRPr sz="3200" dirty="0">
              <a:ln>
                <a:solidFill>
                  <a:schemeClr val="bg1"/>
                </a:solidFill>
              </a:ln>
              <a:solidFill>
                <a:schemeClr val="bg1"/>
              </a:solidFill>
              <a:cs typeface="Trebuchet MS Regular" charset="0"/>
            </a:endParaRPr>
          </a:p>
        </p:txBody>
      </p:sp>
      <p:sp>
        <p:nvSpPr>
          <p:cNvPr id="37" name="Text Placeholder 3">
            <a:extLst>
              <a:ext uri="{FF2B5EF4-FFF2-40B4-BE49-F238E27FC236}">
                <a16:creationId xmlns:a16="http://schemas.microsoft.com/office/drawing/2014/main" id="{E8656522-BC99-5844-8738-27ECE29A301B}"/>
              </a:ext>
            </a:extLst>
          </p:cNvPr>
          <p:cNvSpPr>
            <a:spLocks noGrp="1"/>
          </p:cNvSpPr>
          <p:nvPr>
            <p:ph type="body" sz="quarter" idx="20"/>
          </p:nvPr>
        </p:nvSpPr>
        <p:spPr>
          <a:xfrm>
            <a:off x="5225146"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38" name="object 14">
            <a:extLst>
              <a:ext uri="{FF2B5EF4-FFF2-40B4-BE49-F238E27FC236}">
                <a16:creationId xmlns:a16="http://schemas.microsoft.com/office/drawing/2014/main" id="{AE39ABA2-F7E4-5442-8811-EC9D323489DC}"/>
              </a:ext>
            </a:extLst>
          </p:cNvPr>
          <p:cNvSpPr/>
          <p:nvPr userDrawn="1"/>
        </p:nvSpPr>
        <p:spPr>
          <a:xfrm>
            <a:off x="7278435"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4"/>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39" name="object 2">
            <a:extLst>
              <a:ext uri="{FF2B5EF4-FFF2-40B4-BE49-F238E27FC236}">
                <a16:creationId xmlns:a16="http://schemas.microsoft.com/office/drawing/2014/main" id="{C0231480-94C0-2745-8E91-DD05831DE6FD}"/>
              </a:ext>
            </a:extLst>
          </p:cNvPr>
          <p:cNvSpPr txBox="1"/>
          <p:nvPr userDrawn="1"/>
        </p:nvSpPr>
        <p:spPr>
          <a:xfrm>
            <a:off x="7843622"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4</a:t>
            </a:r>
            <a:endParaRPr sz="3200" dirty="0">
              <a:ln>
                <a:solidFill>
                  <a:schemeClr val="bg1"/>
                </a:solidFill>
              </a:ln>
              <a:solidFill>
                <a:schemeClr val="bg1"/>
              </a:solidFill>
              <a:cs typeface="Trebuchet MS Regular" charset="0"/>
            </a:endParaRPr>
          </a:p>
        </p:txBody>
      </p:sp>
      <p:sp>
        <p:nvSpPr>
          <p:cNvPr id="40" name="Text Placeholder 3">
            <a:extLst>
              <a:ext uri="{FF2B5EF4-FFF2-40B4-BE49-F238E27FC236}">
                <a16:creationId xmlns:a16="http://schemas.microsoft.com/office/drawing/2014/main" id="{C9DDC0D2-6C77-EA4C-AE0D-4B79690EADA0}"/>
              </a:ext>
            </a:extLst>
          </p:cNvPr>
          <p:cNvSpPr>
            <a:spLocks noGrp="1"/>
          </p:cNvSpPr>
          <p:nvPr>
            <p:ph type="body" sz="quarter" idx="21"/>
          </p:nvPr>
        </p:nvSpPr>
        <p:spPr>
          <a:xfrm>
            <a:off x="7405638"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41" name="object 14">
            <a:extLst>
              <a:ext uri="{FF2B5EF4-FFF2-40B4-BE49-F238E27FC236}">
                <a16:creationId xmlns:a16="http://schemas.microsoft.com/office/drawing/2014/main" id="{7D5CB86A-3E99-5A4E-9C2B-48E11E1DDF2A}"/>
              </a:ext>
            </a:extLst>
          </p:cNvPr>
          <p:cNvSpPr/>
          <p:nvPr userDrawn="1"/>
        </p:nvSpPr>
        <p:spPr>
          <a:xfrm>
            <a:off x="9458928"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tx1">
              <a:lumMod val="75000"/>
              <a:lumOff val="25000"/>
            </a:schemeClr>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42" name="object 2">
            <a:extLst>
              <a:ext uri="{FF2B5EF4-FFF2-40B4-BE49-F238E27FC236}">
                <a16:creationId xmlns:a16="http://schemas.microsoft.com/office/drawing/2014/main" id="{DCCC36C8-C2E3-AD4E-9FCA-BDEE1647B946}"/>
              </a:ext>
            </a:extLst>
          </p:cNvPr>
          <p:cNvSpPr txBox="1"/>
          <p:nvPr userDrawn="1"/>
        </p:nvSpPr>
        <p:spPr>
          <a:xfrm>
            <a:off x="10024115"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5</a:t>
            </a:r>
            <a:endParaRPr sz="3200" dirty="0">
              <a:ln>
                <a:solidFill>
                  <a:schemeClr val="bg1"/>
                </a:solidFill>
              </a:ln>
              <a:solidFill>
                <a:schemeClr val="bg1"/>
              </a:solidFill>
              <a:cs typeface="Trebuchet MS Regular" charset="0"/>
            </a:endParaRPr>
          </a:p>
        </p:txBody>
      </p:sp>
      <p:sp>
        <p:nvSpPr>
          <p:cNvPr id="43" name="Text Placeholder 3">
            <a:extLst>
              <a:ext uri="{FF2B5EF4-FFF2-40B4-BE49-F238E27FC236}">
                <a16:creationId xmlns:a16="http://schemas.microsoft.com/office/drawing/2014/main" id="{04FF2AB9-A8CE-D042-BBA0-EC5DADFE1E39}"/>
              </a:ext>
            </a:extLst>
          </p:cNvPr>
          <p:cNvSpPr>
            <a:spLocks noGrp="1"/>
          </p:cNvSpPr>
          <p:nvPr>
            <p:ph type="body" sz="quarter" idx="22"/>
          </p:nvPr>
        </p:nvSpPr>
        <p:spPr>
          <a:xfrm>
            <a:off x="9586131"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E4D993C8-2168-224B-B11B-CBB6658DB1C2}"/>
              </a:ext>
            </a:extLst>
          </p:cNvPr>
          <p:cNvSpPr>
            <a:spLocks noGrp="1"/>
          </p:cNvSpPr>
          <p:nvPr>
            <p:ph type="body" sz="quarter" idx="23" hasCustomPrompt="1"/>
          </p:nvPr>
        </p:nvSpPr>
        <p:spPr>
          <a:xfrm>
            <a:off x="7127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5" name="Text Placeholder 2">
            <a:extLst>
              <a:ext uri="{FF2B5EF4-FFF2-40B4-BE49-F238E27FC236}">
                <a16:creationId xmlns:a16="http://schemas.microsoft.com/office/drawing/2014/main" id="{E9E156A9-63B9-0D4D-A1F8-80EFCA1B2A89}"/>
              </a:ext>
            </a:extLst>
          </p:cNvPr>
          <p:cNvSpPr>
            <a:spLocks noGrp="1"/>
          </p:cNvSpPr>
          <p:nvPr>
            <p:ph type="body" sz="quarter" idx="24" hasCustomPrompt="1"/>
          </p:nvPr>
        </p:nvSpPr>
        <p:spPr>
          <a:xfrm>
            <a:off x="29225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6" name="Text Placeholder 2">
            <a:extLst>
              <a:ext uri="{FF2B5EF4-FFF2-40B4-BE49-F238E27FC236}">
                <a16:creationId xmlns:a16="http://schemas.microsoft.com/office/drawing/2014/main" id="{9273885B-6CDF-A64C-9F9F-94B44588A386}"/>
              </a:ext>
            </a:extLst>
          </p:cNvPr>
          <p:cNvSpPr>
            <a:spLocks noGrp="1"/>
          </p:cNvSpPr>
          <p:nvPr>
            <p:ph type="body" sz="quarter" idx="25" hasCustomPrompt="1"/>
          </p:nvPr>
        </p:nvSpPr>
        <p:spPr>
          <a:xfrm>
            <a:off x="50815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7" name="Text Placeholder 2">
            <a:extLst>
              <a:ext uri="{FF2B5EF4-FFF2-40B4-BE49-F238E27FC236}">
                <a16:creationId xmlns:a16="http://schemas.microsoft.com/office/drawing/2014/main" id="{6769DFBE-A0FB-1247-B7FD-0030539C0E7C}"/>
              </a:ext>
            </a:extLst>
          </p:cNvPr>
          <p:cNvSpPr>
            <a:spLocks noGrp="1"/>
          </p:cNvSpPr>
          <p:nvPr>
            <p:ph type="body" sz="quarter" idx="26" hasCustomPrompt="1"/>
          </p:nvPr>
        </p:nvSpPr>
        <p:spPr>
          <a:xfrm>
            <a:off x="72786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8" name="Text Placeholder 2">
            <a:extLst>
              <a:ext uri="{FF2B5EF4-FFF2-40B4-BE49-F238E27FC236}">
                <a16:creationId xmlns:a16="http://schemas.microsoft.com/office/drawing/2014/main" id="{82D014FC-7138-6D42-B67F-0BD3BAEAD8DF}"/>
              </a:ext>
            </a:extLst>
          </p:cNvPr>
          <p:cNvSpPr>
            <a:spLocks noGrp="1"/>
          </p:cNvSpPr>
          <p:nvPr>
            <p:ph type="body" sz="quarter" idx="27" hasCustomPrompt="1"/>
          </p:nvPr>
        </p:nvSpPr>
        <p:spPr>
          <a:xfrm>
            <a:off x="94503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Tree>
    <p:extLst>
      <p:ext uri="{BB962C8B-B14F-4D97-AF65-F5344CB8AC3E}">
        <p14:creationId xmlns:p14="http://schemas.microsoft.com/office/powerpoint/2010/main" val="25993994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meline graphic">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grpSp>
        <p:nvGrpSpPr>
          <p:cNvPr id="2" name="Group 1">
            <a:extLst>
              <a:ext uri="{FF2B5EF4-FFF2-40B4-BE49-F238E27FC236}">
                <a16:creationId xmlns:a16="http://schemas.microsoft.com/office/drawing/2014/main" id="{42689156-0CAF-CE40-AB00-388566D9D261}"/>
              </a:ext>
            </a:extLst>
          </p:cNvPr>
          <p:cNvGrpSpPr/>
          <p:nvPr userDrawn="1"/>
        </p:nvGrpSpPr>
        <p:grpSpPr>
          <a:xfrm>
            <a:off x="0" y="2359377"/>
            <a:ext cx="12200746" cy="2781276"/>
            <a:chOff x="-73152" y="1883661"/>
            <a:chExt cx="9304020" cy="1975107"/>
          </a:xfrm>
        </p:grpSpPr>
        <p:sp>
          <p:nvSpPr>
            <p:cNvPr id="23" name="Rectangle 22">
              <a:extLst>
                <a:ext uri="{FF2B5EF4-FFF2-40B4-BE49-F238E27FC236}">
                  <a16:creationId xmlns:a16="http://schemas.microsoft.com/office/drawing/2014/main" id="{776CC197-4915-4C47-B8D5-6E22638C80C0}"/>
                </a:ext>
              </a:extLst>
            </p:cNvPr>
            <p:cNvSpPr/>
            <p:nvPr userDrawn="1"/>
          </p:nvSpPr>
          <p:spPr>
            <a:xfrm>
              <a:off x="-73152" y="2651760"/>
              <a:ext cx="1865376" cy="43891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5" name="Rectangle 24">
              <a:extLst>
                <a:ext uri="{FF2B5EF4-FFF2-40B4-BE49-F238E27FC236}">
                  <a16:creationId xmlns:a16="http://schemas.microsoft.com/office/drawing/2014/main" id="{77A78F78-E166-DB4C-BAC1-D0965F345FE1}"/>
                </a:ext>
              </a:extLst>
            </p:cNvPr>
            <p:cNvSpPr/>
            <p:nvPr userDrawn="1"/>
          </p:nvSpPr>
          <p:spPr>
            <a:xfrm>
              <a:off x="1787652" y="2651760"/>
              <a:ext cx="1865376" cy="438912"/>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6" name="Rectangle 25">
              <a:extLst>
                <a:ext uri="{FF2B5EF4-FFF2-40B4-BE49-F238E27FC236}">
                  <a16:creationId xmlns:a16="http://schemas.microsoft.com/office/drawing/2014/main" id="{AE6653D9-1DCF-7C42-9CF2-B7A90E6F7E5A}"/>
                </a:ext>
              </a:extLst>
            </p:cNvPr>
            <p:cNvSpPr/>
            <p:nvPr userDrawn="1"/>
          </p:nvSpPr>
          <p:spPr>
            <a:xfrm>
              <a:off x="3648456" y="2651760"/>
              <a:ext cx="1865376" cy="438912"/>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7" name="Rectangle 26">
              <a:extLst>
                <a:ext uri="{FF2B5EF4-FFF2-40B4-BE49-F238E27FC236}">
                  <a16:creationId xmlns:a16="http://schemas.microsoft.com/office/drawing/2014/main" id="{DA3C1EA2-6262-4B4D-BFDB-372864B53E57}"/>
                </a:ext>
              </a:extLst>
            </p:cNvPr>
            <p:cNvSpPr/>
            <p:nvPr userDrawn="1"/>
          </p:nvSpPr>
          <p:spPr>
            <a:xfrm>
              <a:off x="5509260" y="2651760"/>
              <a:ext cx="1865376" cy="438912"/>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8" name="Rectangle 27">
              <a:extLst>
                <a:ext uri="{FF2B5EF4-FFF2-40B4-BE49-F238E27FC236}">
                  <a16:creationId xmlns:a16="http://schemas.microsoft.com/office/drawing/2014/main" id="{614DC858-5BFD-0A46-ACB2-39AA1F3D801B}"/>
                </a:ext>
              </a:extLst>
            </p:cNvPr>
            <p:cNvSpPr/>
            <p:nvPr userDrawn="1"/>
          </p:nvSpPr>
          <p:spPr>
            <a:xfrm>
              <a:off x="7365492" y="2651760"/>
              <a:ext cx="1865376" cy="4389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9" name="Triangle 28">
              <a:extLst>
                <a:ext uri="{FF2B5EF4-FFF2-40B4-BE49-F238E27FC236}">
                  <a16:creationId xmlns:a16="http://schemas.microsoft.com/office/drawing/2014/main" id="{71F4E3CC-21AD-F945-8372-A18256CF23C7}"/>
                </a:ext>
              </a:extLst>
            </p:cNvPr>
            <p:cNvSpPr/>
            <p:nvPr userDrawn="1"/>
          </p:nvSpPr>
          <p:spPr>
            <a:xfrm>
              <a:off x="587502" y="2267712"/>
              <a:ext cx="539496" cy="384048"/>
            </a:xfrm>
            <a:prstGeom prst="triangl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30" name="Triangle 29">
              <a:extLst>
                <a:ext uri="{FF2B5EF4-FFF2-40B4-BE49-F238E27FC236}">
                  <a16:creationId xmlns:a16="http://schemas.microsoft.com/office/drawing/2014/main" id="{C4A0F0EF-A058-A946-84D5-5634C06D5572}"/>
                </a:ext>
              </a:extLst>
            </p:cNvPr>
            <p:cNvSpPr/>
            <p:nvPr userDrawn="1"/>
          </p:nvSpPr>
          <p:spPr>
            <a:xfrm>
              <a:off x="4318254" y="2267712"/>
              <a:ext cx="539496" cy="384048"/>
            </a:xfrm>
            <a:prstGeom prst="triangle">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31" name="Triangle 30">
              <a:extLst>
                <a:ext uri="{FF2B5EF4-FFF2-40B4-BE49-F238E27FC236}">
                  <a16:creationId xmlns:a16="http://schemas.microsoft.com/office/drawing/2014/main" id="{09A00FEA-B455-6246-AE45-F93A7AABE231}"/>
                </a:ext>
              </a:extLst>
            </p:cNvPr>
            <p:cNvSpPr/>
            <p:nvPr userDrawn="1"/>
          </p:nvSpPr>
          <p:spPr>
            <a:xfrm>
              <a:off x="8026146" y="2267712"/>
              <a:ext cx="539496" cy="38404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44" name="Triangle 43">
              <a:extLst>
                <a:ext uri="{FF2B5EF4-FFF2-40B4-BE49-F238E27FC236}">
                  <a16:creationId xmlns:a16="http://schemas.microsoft.com/office/drawing/2014/main" id="{D708C2CE-884E-044C-932B-64794D7F7EFA}"/>
                </a:ext>
              </a:extLst>
            </p:cNvPr>
            <p:cNvSpPr/>
            <p:nvPr userDrawn="1"/>
          </p:nvSpPr>
          <p:spPr>
            <a:xfrm rot="10800000">
              <a:off x="2450592" y="3090672"/>
              <a:ext cx="539496" cy="384048"/>
            </a:xfrm>
            <a:prstGeom prst="triangl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49" name="Triangle 48">
              <a:extLst>
                <a:ext uri="{FF2B5EF4-FFF2-40B4-BE49-F238E27FC236}">
                  <a16:creationId xmlns:a16="http://schemas.microsoft.com/office/drawing/2014/main" id="{AA98A588-D7EC-E34B-ABBC-C812789AF089}"/>
                </a:ext>
              </a:extLst>
            </p:cNvPr>
            <p:cNvSpPr/>
            <p:nvPr userDrawn="1"/>
          </p:nvSpPr>
          <p:spPr>
            <a:xfrm rot="10800000">
              <a:off x="6165342" y="3090672"/>
              <a:ext cx="539496" cy="384048"/>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50" name="object 2">
              <a:extLst>
                <a:ext uri="{FF2B5EF4-FFF2-40B4-BE49-F238E27FC236}">
                  <a16:creationId xmlns:a16="http://schemas.microsoft.com/office/drawing/2014/main" id="{DDD0F621-D12F-B640-BDDB-0341446D0614}"/>
                </a:ext>
              </a:extLst>
            </p:cNvPr>
            <p:cNvSpPr txBox="1"/>
            <p:nvPr userDrawn="1"/>
          </p:nvSpPr>
          <p:spPr>
            <a:xfrm>
              <a:off x="659345" y="3474720"/>
              <a:ext cx="395810" cy="384048"/>
            </a:xfrm>
            <a:prstGeom prst="ellipse">
              <a:avLst/>
            </a:prstGeom>
            <a:solidFill>
              <a:srgbClr val="41B6E6"/>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2400" dirty="0">
                  <a:ln>
                    <a:solidFill>
                      <a:schemeClr val="bg1"/>
                    </a:solidFill>
                  </a:ln>
                  <a:solidFill>
                    <a:schemeClr val="bg1"/>
                  </a:solidFill>
                  <a:cs typeface="Trebuchet MS Regular" charset="0"/>
                </a:rPr>
                <a:t>1</a:t>
              </a:r>
            </a:p>
          </p:txBody>
        </p:sp>
        <p:sp>
          <p:nvSpPr>
            <p:cNvPr id="51" name="object 2">
              <a:extLst>
                <a:ext uri="{FF2B5EF4-FFF2-40B4-BE49-F238E27FC236}">
                  <a16:creationId xmlns:a16="http://schemas.microsoft.com/office/drawing/2014/main" id="{EFC8C0AC-BF31-8F4C-BEBB-476B23D7965B}"/>
                </a:ext>
              </a:extLst>
            </p:cNvPr>
            <p:cNvSpPr txBox="1"/>
            <p:nvPr userDrawn="1"/>
          </p:nvSpPr>
          <p:spPr>
            <a:xfrm>
              <a:off x="2522434" y="1883662"/>
              <a:ext cx="395810" cy="384048"/>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52" name="object 2">
              <a:extLst>
                <a:ext uri="{FF2B5EF4-FFF2-40B4-BE49-F238E27FC236}">
                  <a16:creationId xmlns:a16="http://schemas.microsoft.com/office/drawing/2014/main" id="{454AF190-49E4-E448-8AF0-2BCBD1BD8AC3}"/>
                </a:ext>
              </a:extLst>
            </p:cNvPr>
            <p:cNvSpPr txBox="1"/>
            <p:nvPr userDrawn="1"/>
          </p:nvSpPr>
          <p:spPr>
            <a:xfrm>
              <a:off x="6208681" y="1883661"/>
              <a:ext cx="395810" cy="384050"/>
            </a:xfrm>
            <a:prstGeom prst="ellipse">
              <a:avLst/>
            </a:prstGeom>
            <a:solidFill>
              <a:srgbClr val="FFA300"/>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53" name="object 2">
              <a:extLst>
                <a:ext uri="{FF2B5EF4-FFF2-40B4-BE49-F238E27FC236}">
                  <a16:creationId xmlns:a16="http://schemas.microsoft.com/office/drawing/2014/main" id="{C8F78263-DA86-F543-A5B8-6D0F3DD0CEF0}"/>
                </a:ext>
              </a:extLst>
            </p:cNvPr>
            <p:cNvSpPr txBox="1"/>
            <p:nvPr userDrawn="1"/>
          </p:nvSpPr>
          <p:spPr>
            <a:xfrm>
              <a:off x="4372620" y="3474720"/>
              <a:ext cx="395810" cy="384048"/>
            </a:xfrm>
            <a:prstGeom prst="ellipse">
              <a:avLst/>
            </a:prstGeom>
            <a:solidFill>
              <a:srgbClr val="00629B"/>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54" name="object 2">
              <a:extLst>
                <a:ext uri="{FF2B5EF4-FFF2-40B4-BE49-F238E27FC236}">
                  <a16:creationId xmlns:a16="http://schemas.microsoft.com/office/drawing/2014/main" id="{17651799-EBB4-DE4B-84C0-AF2BAC4C7ADA}"/>
                </a:ext>
              </a:extLst>
            </p:cNvPr>
            <p:cNvSpPr txBox="1"/>
            <p:nvPr userDrawn="1"/>
          </p:nvSpPr>
          <p:spPr>
            <a:xfrm>
              <a:off x="8101750" y="3474720"/>
              <a:ext cx="395810" cy="384048"/>
            </a:xfrm>
            <a:prstGeom prst="ellipse">
              <a:avLst/>
            </a:prstGeom>
            <a:solidFill>
              <a:schemeClr val="bg2">
                <a:lumMod val="50000"/>
              </a:schemeClr>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5</a:t>
              </a:r>
              <a:endParaRPr sz="2400" dirty="0">
                <a:ln>
                  <a:solidFill>
                    <a:schemeClr val="bg1"/>
                  </a:solidFill>
                </a:ln>
                <a:solidFill>
                  <a:schemeClr val="bg1"/>
                </a:solidFill>
                <a:cs typeface="Trebuchet MS Regular" charset="0"/>
              </a:endParaRPr>
            </a:p>
          </p:txBody>
        </p:sp>
      </p:grpSp>
      <p:sp>
        <p:nvSpPr>
          <p:cNvPr id="55" name="Text Placeholder 3">
            <a:extLst>
              <a:ext uri="{FF2B5EF4-FFF2-40B4-BE49-F238E27FC236}">
                <a16:creationId xmlns:a16="http://schemas.microsoft.com/office/drawing/2014/main" id="{B136F2D4-8120-6745-AF56-12B694637DEA}"/>
              </a:ext>
            </a:extLst>
          </p:cNvPr>
          <p:cNvSpPr>
            <a:spLocks noGrp="1"/>
          </p:cNvSpPr>
          <p:nvPr>
            <p:ph type="body" sz="quarter" idx="10"/>
          </p:nvPr>
        </p:nvSpPr>
        <p:spPr>
          <a:xfrm>
            <a:off x="274321" y="1700784"/>
            <a:ext cx="1993392" cy="1107960"/>
          </a:xfrm>
          <a:prstGeom prst="rect">
            <a:avLst/>
          </a:prstGeom>
        </p:spPr>
        <p:txBody>
          <a:bodyPr anchor="b">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6" name="Text Placeholder 3">
            <a:extLst>
              <a:ext uri="{FF2B5EF4-FFF2-40B4-BE49-F238E27FC236}">
                <a16:creationId xmlns:a16="http://schemas.microsoft.com/office/drawing/2014/main" id="{27D5652B-F0D1-6A47-99A7-4A492E2FAB4E}"/>
              </a:ext>
            </a:extLst>
          </p:cNvPr>
          <p:cNvSpPr>
            <a:spLocks noGrp="1"/>
          </p:cNvSpPr>
          <p:nvPr>
            <p:ph type="body" sz="quarter" idx="11"/>
          </p:nvPr>
        </p:nvSpPr>
        <p:spPr>
          <a:xfrm>
            <a:off x="5120641" y="1700784"/>
            <a:ext cx="1993392" cy="1107960"/>
          </a:xfrm>
          <a:prstGeom prst="rect">
            <a:avLst/>
          </a:prstGeom>
        </p:spPr>
        <p:txBody>
          <a:bodyPr anchor="b">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7" name="Text Placeholder 3">
            <a:extLst>
              <a:ext uri="{FF2B5EF4-FFF2-40B4-BE49-F238E27FC236}">
                <a16:creationId xmlns:a16="http://schemas.microsoft.com/office/drawing/2014/main" id="{3FDEED65-2DAD-8747-8ED2-50CB6D9D368B}"/>
              </a:ext>
            </a:extLst>
          </p:cNvPr>
          <p:cNvSpPr>
            <a:spLocks noGrp="1"/>
          </p:cNvSpPr>
          <p:nvPr>
            <p:ph type="body" sz="quarter" idx="12"/>
          </p:nvPr>
        </p:nvSpPr>
        <p:spPr>
          <a:xfrm>
            <a:off x="9966961" y="1700784"/>
            <a:ext cx="1993392" cy="1107960"/>
          </a:xfrm>
          <a:prstGeom prst="rect">
            <a:avLst/>
          </a:prstGeom>
        </p:spPr>
        <p:txBody>
          <a:bodyPr anchor="b">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8" name="Text Placeholder 3">
            <a:extLst>
              <a:ext uri="{FF2B5EF4-FFF2-40B4-BE49-F238E27FC236}">
                <a16:creationId xmlns:a16="http://schemas.microsoft.com/office/drawing/2014/main" id="{B5017829-45C4-074F-AE45-6F65C3D9CED0}"/>
              </a:ext>
            </a:extLst>
          </p:cNvPr>
          <p:cNvSpPr>
            <a:spLocks noGrp="1"/>
          </p:cNvSpPr>
          <p:nvPr>
            <p:ph type="body" sz="quarter" idx="13"/>
          </p:nvPr>
        </p:nvSpPr>
        <p:spPr>
          <a:xfrm>
            <a:off x="2688337" y="4754880"/>
            <a:ext cx="1993392" cy="1107960"/>
          </a:xfrm>
          <a:prstGeom prst="rect">
            <a:avLst/>
          </a:prstGeom>
        </p:spPr>
        <p:txBody>
          <a:bodyPr anchor="t">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9" name="Text Placeholder 3">
            <a:extLst>
              <a:ext uri="{FF2B5EF4-FFF2-40B4-BE49-F238E27FC236}">
                <a16:creationId xmlns:a16="http://schemas.microsoft.com/office/drawing/2014/main" id="{28A17CA5-B3CD-5A4B-9F57-A8C8AAB64825}"/>
              </a:ext>
            </a:extLst>
          </p:cNvPr>
          <p:cNvSpPr>
            <a:spLocks noGrp="1"/>
          </p:cNvSpPr>
          <p:nvPr>
            <p:ph type="body" sz="quarter" idx="14"/>
          </p:nvPr>
        </p:nvSpPr>
        <p:spPr>
          <a:xfrm>
            <a:off x="7534657" y="4754880"/>
            <a:ext cx="1993392" cy="1107960"/>
          </a:xfrm>
          <a:prstGeom prst="rect">
            <a:avLst/>
          </a:prstGeom>
        </p:spPr>
        <p:txBody>
          <a:bodyPr anchor="t">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4228269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61D80B-A089-8847-B1FB-DF2EB49235C9}"/>
              </a:ext>
            </a:extLst>
          </p:cNvPr>
          <p:cNvGrpSpPr/>
          <p:nvPr userDrawn="1"/>
        </p:nvGrpSpPr>
        <p:grpSpPr>
          <a:xfrm>
            <a:off x="-1" y="0"/>
            <a:ext cx="12192001" cy="6858000"/>
            <a:chOff x="-1" y="0"/>
            <a:chExt cx="9144001" cy="5143500"/>
          </a:xfrm>
        </p:grpSpPr>
        <p:pic>
          <p:nvPicPr>
            <p:cNvPr id="3" name="Picture 2">
              <a:extLst>
                <a:ext uri="{FF2B5EF4-FFF2-40B4-BE49-F238E27FC236}">
                  <a16:creationId xmlns:a16="http://schemas.microsoft.com/office/drawing/2014/main" id="{C2750CA3-5E45-964B-AA6B-27D85A005CB9}"/>
                </a:ext>
              </a:extLst>
            </p:cNvPr>
            <p:cNvPicPr>
              <a:picLocks noChangeAspect="1"/>
            </p:cNvPicPr>
            <p:nvPr userDrawn="1"/>
          </p:nvPicPr>
          <p:blipFill>
            <a:blip r:embed="rId2"/>
            <a:stretch>
              <a:fillRect/>
            </a:stretch>
          </p:blipFill>
          <p:spPr>
            <a:xfrm>
              <a:off x="-1" y="0"/>
              <a:ext cx="9143999" cy="5143500"/>
            </a:xfrm>
            <a:prstGeom prst="rect">
              <a:avLst/>
            </a:prstGeom>
          </p:spPr>
        </p:pic>
        <p:pic>
          <p:nvPicPr>
            <p:cNvPr id="4" name="Picture 3">
              <a:extLst>
                <a:ext uri="{FF2B5EF4-FFF2-40B4-BE49-F238E27FC236}">
                  <a16:creationId xmlns:a16="http://schemas.microsoft.com/office/drawing/2014/main" id="{A6950665-B48B-F947-B7EB-ED058D261ABC}"/>
                </a:ext>
              </a:extLst>
            </p:cNvPr>
            <p:cNvPicPr>
              <a:picLocks noChangeAspect="1"/>
            </p:cNvPicPr>
            <p:nvPr userDrawn="1"/>
          </p:nvPicPr>
          <p:blipFill>
            <a:blip r:embed="rId3"/>
            <a:stretch>
              <a:fillRect/>
            </a:stretch>
          </p:blipFill>
          <p:spPr>
            <a:xfrm>
              <a:off x="0" y="2565492"/>
              <a:ext cx="9144000" cy="1088908"/>
            </a:xfrm>
            <a:prstGeom prst="rect">
              <a:avLst/>
            </a:prstGeom>
          </p:spPr>
        </p:pic>
        <p:sp>
          <p:nvSpPr>
            <p:cNvPr id="6" name="Rectangle 5">
              <a:extLst>
                <a:ext uri="{FF2B5EF4-FFF2-40B4-BE49-F238E27FC236}">
                  <a16:creationId xmlns:a16="http://schemas.microsoft.com/office/drawing/2014/main" id="{9FCAAEDA-A9B2-E64E-B4BE-4ACCC0AC5457}"/>
                </a:ext>
              </a:extLst>
            </p:cNvPr>
            <p:cNvSpPr/>
            <p:nvPr userDrawn="1"/>
          </p:nvSpPr>
          <p:spPr>
            <a:xfrm>
              <a:off x="0" y="2684543"/>
              <a:ext cx="9144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666A"/>
                </a:solidFill>
              </a:endParaRPr>
            </a:p>
          </p:txBody>
        </p:sp>
        <p:pic>
          <p:nvPicPr>
            <p:cNvPr id="7" name="Picture 6">
              <a:extLst>
                <a:ext uri="{FF2B5EF4-FFF2-40B4-BE49-F238E27FC236}">
                  <a16:creationId xmlns:a16="http://schemas.microsoft.com/office/drawing/2014/main" id="{BFB9A60C-A876-034E-BA10-CF0A8D64BDBA}"/>
                </a:ext>
              </a:extLst>
            </p:cNvPr>
            <p:cNvPicPr>
              <a:picLocks noChangeAspect="1"/>
            </p:cNvPicPr>
            <p:nvPr userDrawn="1"/>
          </p:nvPicPr>
          <p:blipFill>
            <a:blip r:embed="rId4"/>
            <a:stretch>
              <a:fillRect/>
            </a:stretch>
          </p:blipFill>
          <p:spPr>
            <a:xfrm>
              <a:off x="445289" y="2812388"/>
              <a:ext cx="2338893" cy="572030"/>
            </a:xfrm>
            <a:prstGeom prst="rect">
              <a:avLst/>
            </a:prstGeom>
          </p:spPr>
        </p:pic>
      </p:grpSp>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24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3626341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61D80B-A089-8847-B1FB-DF2EB49235C9}"/>
              </a:ext>
            </a:extLst>
          </p:cNvPr>
          <p:cNvGrpSpPr/>
          <p:nvPr userDrawn="1"/>
        </p:nvGrpSpPr>
        <p:grpSpPr>
          <a:xfrm>
            <a:off x="-1" y="0"/>
            <a:ext cx="12192001" cy="6858000"/>
            <a:chOff x="-1" y="0"/>
            <a:chExt cx="9144001" cy="5143500"/>
          </a:xfrm>
        </p:grpSpPr>
        <p:pic>
          <p:nvPicPr>
            <p:cNvPr id="3" name="Picture 2">
              <a:extLst>
                <a:ext uri="{FF2B5EF4-FFF2-40B4-BE49-F238E27FC236}">
                  <a16:creationId xmlns:a16="http://schemas.microsoft.com/office/drawing/2014/main" id="{C2750CA3-5E45-964B-AA6B-27D85A005CB9}"/>
                </a:ext>
              </a:extLst>
            </p:cNvPr>
            <p:cNvPicPr>
              <a:picLocks noChangeAspect="1"/>
            </p:cNvPicPr>
            <p:nvPr userDrawn="1"/>
          </p:nvPicPr>
          <p:blipFill>
            <a:blip r:embed="rId2"/>
            <a:stretch>
              <a:fillRect/>
            </a:stretch>
          </p:blipFill>
          <p:spPr>
            <a:xfrm>
              <a:off x="-1" y="0"/>
              <a:ext cx="9143999" cy="5143500"/>
            </a:xfrm>
            <a:prstGeom prst="rect">
              <a:avLst/>
            </a:prstGeom>
          </p:spPr>
        </p:pic>
        <p:pic>
          <p:nvPicPr>
            <p:cNvPr id="4" name="Picture 3">
              <a:extLst>
                <a:ext uri="{FF2B5EF4-FFF2-40B4-BE49-F238E27FC236}">
                  <a16:creationId xmlns:a16="http://schemas.microsoft.com/office/drawing/2014/main" id="{A6950665-B48B-F947-B7EB-ED058D261ABC}"/>
                </a:ext>
              </a:extLst>
            </p:cNvPr>
            <p:cNvPicPr>
              <a:picLocks noChangeAspect="1"/>
            </p:cNvPicPr>
            <p:nvPr userDrawn="1"/>
          </p:nvPicPr>
          <p:blipFill>
            <a:blip r:embed="rId3"/>
            <a:stretch>
              <a:fillRect/>
            </a:stretch>
          </p:blipFill>
          <p:spPr>
            <a:xfrm>
              <a:off x="0" y="2565492"/>
              <a:ext cx="9144000" cy="1088908"/>
            </a:xfrm>
            <a:prstGeom prst="rect">
              <a:avLst/>
            </a:prstGeom>
          </p:spPr>
        </p:pic>
        <p:sp>
          <p:nvSpPr>
            <p:cNvPr id="6" name="Rectangle 5">
              <a:extLst>
                <a:ext uri="{FF2B5EF4-FFF2-40B4-BE49-F238E27FC236}">
                  <a16:creationId xmlns:a16="http://schemas.microsoft.com/office/drawing/2014/main" id="{9FCAAEDA-A9B2-E64E-B4BE-4ACCC0AC5457}"/>
                </a:ext>
              </a:extLst>
            </p:cNvPr>
            <p:cNvSpPr/>
            <p:nvPr userDrawn="1"/>
          </p:nvSpPr>
          <p:spPr>
            <a:xfrm>
              <a:off x="0" y="2684543"/>
              <a:ext cx="9144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666A"/>
                </a:solidFill>
              </a:endParaRPr>
            </a:p>
          </p:txBody>
        </p:sp>
        <p:pic>
          <p:nvPicPr>
            <p:cNvPr id="7" name="Picture 6">
              <a:extLst>
                <a:ext uri="{FF2B5EF4-FFF2-40B4-BE49-F238E27FC236}">
                  <a16:creationId xmlns:a16="http://schemas.microsoft.com/office/drawing/2014/main" id="{BFB9A60C-A876-034E-BA10-CF0A8D64BDBA}"/>
                </a:ext>
              </a:extLst>
            </p:cNvPr>
            <p:cNvPicPr>
              <a:picLocks noChangeAspect="1"/>
            </p:cNvPicPr>
            <p:nvPr userDrawn="1"/>
          </p:nvPicPr>
          <p:blipFill>
            <a:blip r:embed="rId4"/>
            <a:stretch>
              <a:fillRect/>
            </a:stretch>
          </p:blipFill>
          <p:spPr>
            <a:xfrm>
              <a:off x="445289" y="2812388"/>
              <a:ext cx="2338893" cy="572030"/>
            </a:xfrm>
            <a:prstGeom prst="rect">
              <a:avLst/>
            </a:prstGeom>
          </p:spPr>
        </p:pic>
      </p:grpSp>
      <p:sp>
        <p:nvSpPr>
          <p:cNvPr id="8" name="Rectangle 7">
            <a:extLst>
              <a:ext uri="{FF2B5EF4-FFF2-40B4-BE49-F238E27FC236}">
                <a16:creationId xmlns:a16="http://schemas.microsoft.com/office/drawing/2014/main" id="{D6D8052D-5986-104C-991B-DC39F36DDBED}"/>
              </a:ext>
            </a:extLst>
          </p:cNvPr>
          <p:cNvSpPr/>
          <p:nvPr userDrawn="1"/>
        </p:nvSpPr>
        <p:spPr>
          <a:xfrm>
            <a:off x="8391077" y="3851664"/>
            <a:ext cx="2257349" cy="535531"/>
          </a:xfrm>
          <a:prstGeom prst="rect">
            <a:avLst/>
          </a:prstGeom>
        </p:spPr>
        <p:txBody>
          <a:bodyPr wrap="non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A300"/>
                </a:solidFill>
                <a:effectLst/>
                <a:uLnTx/>
                <a:uFillTx/>
                <a:latin typeface="+mn-lt"/>
                <a:ea typeface="+mn-ea"/>
                <a:cs typeface="+mn-cs"/>
              </a:rPr>
              <a:t>Questions?</a:t>
            </a:r>
          </a:p>
        </p:txBody>
      </p:sp>
    </p:spTree>
    <p:extLst>
      <p:ext uri="{BB962C8B-B14F-4D97-AF65-F5344CB8AC3E}">
        <p14:creationId xmlns:p14="http://schemas.microsoft.com/office/powerpoint/2010/main" val="3822798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Imag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E6B4-9AE8-5B3D-AF02-B483F2D7954A}"/>
              </a:ext>
            </a:extLst>
          </p:cNvPr>
          <p:cNvSpPr>
            <a:spLocks noGrp="1"/>
          </p:cNvSpPr>
          <p:nvPr>
            <p:ph type="title"/>
          </p:nvPr>
        </p:nvSpPr>
        <p:spPr>
          <a:xfrm>
            <a:off x="581186" y="18256"/>
            <a:ext cx="10926872" cy="1050524"/>
          </a:xfrm>
          <a:prstGeom prst="rect">
            <a:avLst/>
          </a:prstGeom>
        </p:spPr>
        <p:txBody>
          <a:bodyPr/>
          <a:lstStyle>
            <a:lvl1pPr>
              <a:defRPr b="0"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D37AE2-8BFB-127B-9153-90B5AC485E77}"/>
              </a:ext>
            </a:extLst>
          </p:cNvPr>
          <p:cNvSpPr>
            <a:spLocks noGrp="1"/>
          </p:cNvSpPr>
          <p:nvPr>
            <p:ph sz="half" idx="1"/>
          </p:nvPr>
        </p:nvSpPr>
        <p:spPr>
          <a:xfrm>
            <a:off x="640080" y="1381760"/>
            <a:ext cx="10867978" cy="4524058"/>
          </a:xfrm>
          <a:prstGeom prst="rect">
            <a:avLst/>
          </a:prstGeom>
        </p:spPr>
        <p:txBody>
          <a:bodyPr lIns="182880" tIns="182880"/>
          <a:lstStyle>
            <a:lvl1pPr marL="0" indent="0">
              <a:buNone/>
              <a:defRPr b="0" i="0">
                <a:latin typeface="Arial" panose="020B0604020202020204" pitchFamily="34" charset="0"/>
              </a:defRPr>
            </a:lvl1pPr>
          </a:lstStyle>
          <a:p>
            <a:pPr lvl="0"/>
            <a:endParaRPr lang="en-US"/>
          </a:p>
        </p:txBody>
      </p:sp>
      <p:sp>
        <p:nvSpPr>
          <p:cNvPr id="6" name="Footer Placeholder 5">
            <a:extLst>
              <a:ext uri="{FF2B5EF4-FFF2-40B4-BE49-F238E27FC236}">
                <a16:creationId xmlns:a16="http://schemas.microsoft.com/office/drawing/2014/main" id="{132B5CBA-7B35-B267-0C7B-D89E925218E3}"/>
              </a:ext>
            </a:extLst>
          </p:cNvPr>
          <p:cNvSpPr>
            <a:spLocks noGrp="1"/>
          </p:cNvSpPr>
          <p:nvPr>
            <p:ph type="ftr" sz="quarter" idx="11"/>
          </p:nvPr>
        </p:nvSpPr>
        <p:spPr>
          <a:xfrm>
            <a:off x="0" y="5900386"/>
            <a:ext cx="11096786" cy="365125"/>
          </a:xfrm>
          <a:prstGeom prst="rect">
            <a:avLst/>
          </a:prstGeom>
        </p:spPr>
        <p:txBody>
          <a:bodyPr/>
          <a:lstStyle>
            <a:lvl1pPr>
              <a:defRPr b="0" i="0">
                <a:latin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6B18A992-60FF-EDC5-A52A-A4F7ECAFBC0E}"/>
              </a:ext>
            </a:extLst>
          </p:cNvPr>
          <p:cNvSpPr>
            <a:spLocks noGrp="1"/>
          </p:cNvSpPr>
          <p:nvPr>
            <p:ph type="sldNum" sz="quarter" idx="12"/>
          </p:nvPr>
        </p:nvSpPr>
        <p:spPr>
          <a:xfrm>
            <a:off x="0" y="6492875"/>
            <a:ext cx="683941" cy="365125"/>
          </a:xfrm>
          <a:prstGeom prst="rect">
            <a:avLst/>
          </a:prstGeom>
        </p:spPr>
        <p:txBody>
          <a:bodyPr/>
          <a:lstStyle>
            <a:lvl1pPr>
              <a:defRPr b="0" i="0">
                <a:latin typeface="Arial" panose="020B0604020202020204" pitchFamily="34" charset="0"/>
              </a:defRPr>
            </a:lvl1pPr>
          </a:lstStyle>
          <a:p>
            <a:fld id="{667A3AAA-619B-8841-8E74-43844AEAEF58}" type="slidenum">
              <a:rPr lang="en-US" smtClean="0"/>
              <a:pPr/>
              <a:t>‹#›</a:t>
            </a:fld>
            <a:endParaRPr lang="en-US"/>
          </a:p>
        </p:txBody>
      </p:sp>
    </p:spTree>
    <p:extLst>
      <p:ext uri="{BB962C8B-B14F-4D97-AF65-F5344CB8AC3E}">
        <p14:creationId xmlns:p14="http://schemas.microsoft.com/office/powerpoint/2010/main" val="21269648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3D9DA0"/>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2746480028"/>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2288080543"/>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1948311094"/>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3130544611"/>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519827841"/>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4796536"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2" y="2109717"/>
            <a:ext cx="1309529" cy="4748283"/>
          </a:xfrm>
          <a:prstGeom prst="rect">
            <a:avLst/>
          </a:prstGeom>
        </p:spPr>
      </p:pic>
    </p:spTree>
    <p:extLst>
      <p:ext uri="{BB962C8B-B14F-4D97-AF65-F5344CB8AC3E}">
        <p14:creationId xmlns:p14="http://schemas.microsoft.com/office/powerpoint/2010/main" val="289861719"/>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2" y="2109717"/>
            <a:ext cx="1309529" cy="4748283"/>
          </a:xfrm>
          <a:prstGeom prst="rect">
            <a:avLst/>
          </a:prstGeom>
        </p:spPr>
      </p:pic>
    </p:spTree>
    <p:extLst>
      <p:ext uri="{BB962C8B-B14F-4D97-AF65-F5344CB8AC3E}">
        <p14:creationId xmlns:p14="http://schemas.microsoft.com/office/powerpoint/2010/main" val="653433625"/>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chemeClr val="bg1"/>
                </a:solidFill>
                <a:effectLst/>
                <a:latin typeface="Arial Narrow" panose="020B0606020202030204" pitchFamily="34" charset="0"/>
              </a:rPr>
              <a:t>Content of this presentation is copyright</a:t>
            </a:r>
            <a:r>
              <a:rPr lang="en-CH" sz="1200" b="0" i="0" dirty="0">
                <a:solidFill>
                  <a:schemeClr val="bg1"/>
                </a:solidFill>
                <a:effectLst/>
                <a:latin typeface="Arial Narrow" panose="020B0606020202030204" pitchFamily="34" charset="0"/>
              </a:rPr>
              <a:t> </a:t>
            </a:r>
            <a:r>
              <a:rPr lang="en-US" sz="1200" b="0" i="0" dirty="0">
                <a:solidFill>
                  <a:schemeClr val="bg1"/>
                </a:solidFill>
                <a:effectLst/>
                <a:latin typeface="Arial Narrow" panose="020B0606020202030204" pitchFamily="34" charset="0"/>
              </a:rPr>
              <a:t>and responsibility of the author. Permission is required for re-use</a:t>
            </a:r>
            <a:r>
              <a:rPr lang="en-CH" sz="1200" b="0" i="0" dirty="0">
                <a:solidFill>
                  <a:schemeClr val="bg1"/>
                </a:solidFill>
                <a:effectLst/>
                <a:latin typeface="Arial Narrow" panose="020B0606020202030204" pitchFamily="34" charset="0"/>
              </a:rPr>
              <a:t>.</a:t>
            </a:r>
            <a:endParaRPr lang="en-US" sz="1200" b="0" i="0" dirty="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chemeClr val="bg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3106765504"/>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4067904663"/>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pic>
        <p:nvPicPr>
          <p:cNvPr id="4" name="Picture 3" descr="A picture containing building, tepee&#10;&#10;Description automatically generated">
            <a:extLst>
              <a:ext uri="{FF2B5EF4-FFF2-40B4-BE49-F238E27FC236}">
                <a16:creationId xmlns:a16="http://schemas.microsoft.com/office/drawing/2014/main" id="{D4FB3C3B-298F-4A3C-A3D6-2CEABD7D5F9F}"/>
              </a:ext>
            </a:extLst>
          </p:cNvPr>
          <p:cNvPicPr>
            <a:picLocks noChangeAspect="1"/>
          </p:cNvPicPr>
          <p:nvPr userDrawn="1"/>
        </p:nvPicPr>
        <p:blipFill rotWithShape="1">
          <a:blip r:embed="rId3"/>
          <a:srcRect r="4758" b="4920"/>
          <a:stretch/>
        </p:blipFill>
        <p:spPr>
          <a:xfrm>
            <a:off x="2253674" y="905162"/>
            <a:ext cx="9938327" cy="5952839"/>
          </a:xfrm>
          <a:prstGeom prst="rect">
            <a:avLst/>
          </a:prstGeom>
        </p:spPr>
      </p:pic>
    </p:spTree>
    <p:extLst>
      <p:ext uri="{BB962C8B-B14F-4D97-AF65-F5344CB8AC3E}">
        <p14:creationId xmlns:p14="http://schemas.microsoft.com/office/powerpoint/2010/main" val="1018890497"/>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8" y="6282079"/>
            <a:ext cx="1657927" cy="315572"/>
          </a:xfrm>
          <a:prstGeom prst="rect">
            <a:avLst/>
          </a:prstGeom>
        </p:spPr>
      </p:pic>
    </p:spTree>
    <p:extLst>
      <p:ext uri="{BB962C8B-B14F-4D97-AF65-F5344CB8AC3E}">
        <p14:creationId xmlns:p14="http://schemas.microsoft.com/office/powerpoint/2010/main" val="2059337973"/>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8" y="6282079"/>
            <a:ext cx="1657927" cy="315572"/>
          </a:xfrm>
          <a:prstGeom prst="rect">
            <a:avLst/>
          </a:prstGeom>
        </p:spPr>
      </p:pic>
      <p:sp>
        <p:nvSpPr>
          <p:cNvPr id="7" name="TextBox 6">
            <a:extLst>
              <a:ext uri="{FF2B5EF4-FFF2-40B4-BE49-F238E27FC236}">
                <a16:creationId xmlns:a16="http://schemas.microsoft.com/office/drawing/2014/main" id="{77BF4F1A-021D-4AE7-9A5D-E1651C08B59C}"/>
              </a:ext>
            </a:extLst>
          </p:cNvPr>
          <p:cNvSpPr txBox="1"/>
          <p:nvPr userDrawn="1"/>
        </p:nvSpPr>
        <p:spPr>
          <a:xfrm>
            <a:off x="6062188" y="6402717"/>
            <a:ext cx="3513969" cy="369332"/>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9A022B80-BC6D-4251-97C9-A1DA7C66860E}"/>
              </a:ext>
            </a:extLst>
          </p:cNvPr>
          <p:cNvSpPr txBox="1">
            <a:spLocks noGrp="1"/>
          </p:cNvSpPr>
          <p:nvPr>
            <p:ph type="body" idx="12" hasCustomPrompt="1"/>
          </p:nvPr>
        </p:nvSpPr>
        <p:spPr>
          <a:xfrm>
            <a:off x="2615844"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445599927"/>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descr="A picture containing text, clipart&#10;&#10;Description automatically generated">
            <a:extLst>
              <a:ext uri="{FF2B5EF4-FFF2-40B4-BE49-F238E27FC236}">
                <a16:creationId xmlns:a16="http://schemas.microsoft.com/office/drawing/2014/main" id="{F711112A-D950-4B64-B886-C6A9A0A848BE}"/>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4061589021"/>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16" name="Picture 15" descr="A picture containing text, clipart&#10;&#10;Description automatically generated">
            <a:extLst>
              <a:ext uri="{FF2B5EF4-FFF2-40B4-BE49-F238E27FC236}">
                <a16:creationId xmlns:a16="http://schemas.microsoft.com/office/drawing/2014/main" id="{69604875-8D95-486C-B537-847B7DB4E347}"/>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2206187384"/>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12107051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7" name="Picture 6" descr="A picture containing dark&#10;&#10;Description automatically generated">
            <a:extLst>
              <a:ext uri="{FF2B5EF4-FFF2-40B4-BE49-F238E27FC236}">
                <a16:creationId xmlns:a16="http://schemas.microsoft.com/office/drawing/2014/main" id="{8465EC3E-49EB-462B-8A55-78FD5E2BF441}"/>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7D8FA6A-1143-4434-BFCD-26603B140FF2}"/>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624418" y="2060011"/>
            <a:ext cx="6104332" cy="1502340"/>
          </a:xfrm>
          <a:prstGeom prst="rect">
            <a:avLst/>
          </a:prstGeom>
        </p:spPr>
        <p:txBody>
          <a:bodyPr>
            <a:normAutofit/>
          </a:bodyPr>
          <a:lstStyle>
            <a:lvl1pPr marL="0" indent="0">
              <a:spcBef>
                <a:spcPts val="0"/>
              </a:spcBef>
              <a:buNone/>
              <a:defRPr sz="2133"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Click to add text </a:t>
            </a:r>
            <a:endParaRPr lang="en-GB" dirty="0"/>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506462"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European Society for Medical Oncology (ESMO)</a:t>
            </a: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3D9DA0"/>
                </a:solidFill>
                <a:latin typeface="Arial Narrow"/>
                <a:ea typeface="Arial Narrow"/>
                <a:cs typeface="Arial Narrow"/>
                <a:sym typeface="Arial Narrow"/>
              </a:rPr>
              <a:t>Via Ginevra 4, CH-6900 Lugano</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T. +41 (0)91 973 19 00</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esmo@esmo.org</a:t>
            </a:r>
            <a:br>
              <a:rPr lang="en-US" sz="1600" b="0" i="0" u="none" strike="noStrike" cap="none" dirty="0">
                <a:solidFill>
                  <a:srgbClr val="3D9DA0"/>
                </a:solidFill>
                <a:latin typeface="Arial Narrow"/>
                <a:ea typeface="Arial Narrow"/>
                <a:cs typeface="Arial Narrow"/>
                <a:sym typeface="Arial Narrow"/>
              </a:rPr>
            </a:b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esmo.org</a:t>
            </a:r>
            <a:endParaRPr sz="1600" b="1" i="0" u="none" strike="noStrike" cap="none" dirty="0">
              <a:solidFill>
                <a:srgbClr val="3D9DA0"/>
              </a:solidFill>
              <a:latin typeface="Arial Narrow"/>
              <a:ea typeface="Arial Narrow"/>
              <a:cs typeface="Arial Narrow"/>
              <a:sym typeface="Arial Narrow"/>
            </a:endParaRPr>
          </a:p>
        </p:txBody>
      </p:sp>
    </p:spTree>
    <p:extLst>
      <p:ext uri="{BB962C8B-B14F-4D97-AF65-F5344CB8AC3E}">
        <p14:creationId xmlns:p14="http://schemas.microsoft.com/office/powerpoint/2010/main" val="10050568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style</a:t>
            </a:r>
          </a:p>
        </p:txBody>
      </p:sp>
      <p:sp>
        <p:nvSpPr>
          <p:cNvPr id="3" name="Content Placeholder 2"/>
          <p:cNvSpPr>
            <a:spLocks noGrp="1"/>
          </p:cNvSpPr>
          <p:nvPr>
            <p:ph idx="1" hasCustomPrompt="1"/>
          </p:nvPr>
        </p:nvSpPr>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1A0B1FE-6A75-594F-B314-3A50B1832E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5112E05-9D0E-004B-9A2B-C2C8810F60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6DC44CA-C027-8A4A-87AB-9A3E7985CEDB}"/>
              </a:ext>
            </a:extLst>
          </p:cNvPr>
          <p:cNvSpPr>
            <a:spLocks noGrp="1" noChangeArrowheads="1"/>
          </p:cNvSpPr>
          <p:nvPr>
            <p:ph type="sldNum" sz="quarter" idx="12"/>
          </p:nvPr>
        </p:nvSpPr>
        <p:spPr>
          <a:ln/>
        </p:spPr>
        <p:txBody>
          <a:bodyPr/>
          <a:lstStyle>
            <a:lvl1pPr>
              <a:defRPr/>
            </a:lvl1pPr>
          </a:lstStyle>
          <a:p>
            <a:pPr>
              <a:defRPr/>
            </a:pPr>
            <a:fld id="{5A11E6F2-FE71-524A-8B69-22C43C57E036}" type="slidenum">
              <a:rPr lang="en-US" altLang="en-US"/>
              <a:pPr>
                <a:defRPr/>
              </a:pPr>
              <a:t>‹#›</a:t>
            </a:fld>
            <a:endParaRPr lang="en-US" altLang="en-US"/>
          </a:p>
        </p:txBody>
      </p:sp>
    </p:spTree>
    <p:extLst>
      <p:ext uri="{BB962C8B-B14F-4D97-AF65-F5344CB8AC3E}">
        <p14:creationId xmlns:p14="http://schemas.microsoft.com/office/powerpoint/2010/main" val="17258438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913B-E215-CD47-B593-56ED805BB1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41254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913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6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7053-F1DF-4306-A0C5-7D86D0DD17C8}"/>
              </a:ext>
            </a:extLst>
          </p:cNvPr>
          <p:cNvSpPr>
            <a:spLocks noGrp="1"/>
          </p:cNvSpPr>
          <p:nvPr>
            <p:ph type="ctrTitle" hasCustomPrompt="1"/>
          </p:nvPr>
        </p:nvSpPr>
        <p:spPr>
          <a:xfrm>
            <a:off x="629787" y="3182245"/>
            <a:ext cx="4450403" cy="1960563"/>
          </a:xfrm>
        </p:spPr>
        <p:txBody>
          <a:bodyPr anchor="b">
            <a:noAutofit/>
          </a:bodyPr>
          <a:lstStyle>
            <a:lvl1pPr algn="l">
              <a:defRPr sz="4400">
                <a:solidFill>
                  <a:schemeClr val="tx2"/>
                </a:solidFill>
                <a:latin typeface="Arial" panose="020B0604020202020204" pitchFamily="34" charset="0"/>
                <a:ea typeface="Sharp Sans bold" pitchFamily="2" charset="0"/>
                <a:cs typeface="Arial" panose="020B0604020202020204" pitchFamily="34" charset="0"/>
              </a:defRPr>
            </a:lvl1pPr>
          </a:lstStyle>
          <a:p>
            <a:r>
              <a:rPr lang="en-US" dirty="0"/>
              <a:t>Presentation title here</a:t>
            </a:r>
          </a:p>
        </p:txBody>
      </p:sp>
      <p:sp>
        <p:nvSpPr>
          <p:cNvPr id="3" name="Subtitle 2">
            <a:extLst>
              <a:ext uri="{FF2B5EF4-FFF2-40B4-BE49-F238E27FC236}">
                <a16:creationId xmlns:a16="http://schemas.microsoft.com/office/drawing/2014/main" id="{ADCBFA03-78BF-4971-81AC-B905DB58C1BB}"/>
              </a:ext>
            </a:extLst>
          </p:cNvPr>
          <p:cNvSpPr>
            <a:spLocks noGrp="1"/>
          </p:cNvSpPr>
          <p:nvPr>
            <p:ph type="subTitle" idx="1"/>
          </p:nvPr>
        </p:nvSpPr>
        <p:spPr>
          <a:xfrm>
            <a:off x="629787" y="5293487"/>
            <a:ext cx="4450403" cy="345848"/>
          </a:xfrm>
        </p:spPr>
        <p:txBody>
          <a:bodyPr>
            <a:noAutofit/>
          </a:bodyPr>
          <a:lstStyle>
            <a:lvl1pPr marL="0" indent="0" algn="l">
              <a:buNone/>
              <a:defRPr sz="18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grpSp>
        <p:nvGrpSpPr>
          <p:cNvPr id="34" name="Group 33">
            <a:extLst>
              <a:ext uri="{FF2B5EF4-FFF2-40B4-BE49-F238E27FC236}">
                <a16:creationId xmlns:a16="http://schemas.microsoft.com/office/drawing/2014/main" id="{F5817B18-2CD6-4CAB-8A62-15D10E95F5CC}"/>
              </a:ext>
            </a:extLst>
          </p:cNvPr>
          <p:cNvGrpSpPr/>
          <p:nvPr userDrawn="1"/>
        </p:nvGrpSpPr>
        <p:grpSpPr>
          <a:xfrm>
            <a:off x="0" y="5224324"/>
            <a:ext cx="4450403" cy="64321"/>
            <a:chOff x="0" y="5224323"/>
            <a:chExt cx="2416175" cy="0"/>
          </a:xfrm>
        </p:grpSpPr>
        <p:cxnSp>
          <p:nvCxnSpPr>
            <p:cNvPr id="35" name="Straight Connector 34">
              <a:extLst>
                <a:ext uri="{FF2B5EF4-FFF2-40B4-BE49-F238E27FC236}">
                  <a16:creationId xmlns:a16="http://schemas.microsoft.com/office/drawing/2014/main" id="{08A38716-75DD-46CF-8B21-234CA808235E}"/>
                </a:ext>
              </a:extLst>
            </p:cNvPr>
            <p:cNvCxnSpPr/>
            <p:nvPr userDrawn="1"/>
          </p:nvCxnSpPr>
          <p:spPr>
            <a:xfrm>
              <a:off x="36830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A67F723-688C-408A-A506-A1FB9E1FE2E4}"/>
                </a:ext>
              </a:extLst>
            </p:cNvPr>
            <p:cNvCxnSpPr/>
            <p:nvPr userDrawn="1"/>
          </p:nvCxnSpPr>
          <p:spPr>
            <a:xfrm>
              <a:off x="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C487F1BD-0557-4870-864C-3FAB9A7710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5092" y="417144"/>
            <a:ext cx="1883024" cy="683999"/>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4824658D-BB9E-48AA-A050-020FA43034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421" y="395837"/>
            <a:ext cx="675633" cy="864000"/>
          </a:xfrm>
          <a:prstGeom prst="rect">
            <a:avLst/>
          </a:prstGeom>
        </p:spPr>
      </p:pic>
      <p:sp>
        <p:nvSpPr>
          <p:cNvPr id="15" name="Subtitle 3">
            <a:extLst>
              <a:ext uri="{FF2B5EF4-FFF2-40B4-BE49-F238E27FC236}">
                <a16:creationId xmlns:a16="http://schemas.microsoft.com/office/drawing/2014/main" id="{C6932454-953B-4A23-8A8F-CEF44E5622BF}"/>
              </a:ext>
            </a:extLst>
          </p:cNvPr>
          <p:cNvSpPr txBox="1">
            <a:spLocks/>
          </p:cNvSpPr>
          <p:nvPr userDrawn="1"/>
        </p:nvSpPr>
        <p:spPr>
          <a:xfrm>
            <a:off x="1741090" y="994280"/>
            <a:ext cx="2489959" cy="325133"/>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 dirty="0">
                <a:latin typeface="+mn-lt"/>
              </a:rPr>
              <a:t>Foundation for International Cancer Research</a:t>
            </a:r>
          </a:p>
        </p:txBody>
      </p:sp>
      <p:sp>
        <p:nvSpPr>
          <p:cNvPr id="4" name="Rectangle 3"/>
          <p:cNvSpPr/>
          <p:nvPr userDrawn="1"/>
        </p:nvSpPr>
        <p:spPr>
          <a:xfrm>
            <a:off x="3942541" y="21627"/>
            <a:ext cx="3770593" cy="246221"/>
          </a:xfrm>
          <a:prstGeom prst="rect">
            <a:avLst/>
          </a:prstGeom>
        </p:spPr>
        <p:txBody>
          <a:bodyPr wrap="square">
            <a:spAutoFit/>
          </a:bodyPr>
          <a:lstStyle/>
          <a:p>
            <a:pPr algn="l"/>
            <a:r>
              <a:rPr lang="en-US" sz="1000" dirty="0">
                <a:solidFill>
                  <a:schemeClr val="tx1">
                    <a:lumMod val="65000"/>
                    <a:lumOff val="35000"/>
                  </a:schemeClr>
                </a:solidFill>
                <a:effectLst/>
                <a:latin typeface="+mn-lt"/>
                <a:ea typeface="Times New Roman" panose="02020603050405020304" pitchFamily="18" charset="0"/>
                <a:cs typeface="Arial" panose="020B0604020202020204" pitchFamily="34" charset="0"/>
              </a:rPr>
              <a:t>San Antonio Breast Cancer Symposium – December 6-10, 2022</a:t>
            </a:r>
            <a:endParaRPr lang="en-GB" sz="1000" dirty="0">
              <a:solidFill>
                <a:schemeClr val="tx1">
                  <a:lumMod val="65000"/>
                  <a:lumOff val="35000"/>
                </a:schemeClr>
              </a:solidFill>
              <a:latin typeface="+mn-lt"/>
              <a:cs typeface="Arial" panose="020B0604020202020204" pitchFamily="34" charset="0"/>
            </a:endParaRPr>
          </a:p>
        </p:txBody>
      </p:sp>
      <p:sp>
        <p:nvSpPr>
          <p:cNvPr id="5" name="Rectangle 4"/>
          <p:cNvSpPr/>
          <p:nvPr userDrawn="1"/>
        </p:nvSpPr>
        <p:spPr>
          <a:xfrm>
            <a:off x="1778165" y="6585901"/>
            <a:ext cx="8099345" cy="246221"/>
          </a:xfrm>
          <a:prstGeom prst="rect">
            <a:avLst/>
          </a:prstGeom>
        </p:spPr>
        <p:txBody>
          <a:bodyPr wrap="square">
            <a:spAutoFit/>
          </a:bodyPr>
          <a:lstStyle/>
          <a:p>
            <a:pPr marL="0" lvl="0" indent="0" algn="ctr">
              <a:spcAft>
                <a:spcPts val="0"/>
              </a:spcAft>
              <a:buSzPts val="1000"/>
              <a:buFont typeface="Symbol" panose="05050102010706020507" pitchFamily="18" charset="2"/>
              <a:buNone/>
              <a:tabLst>
                <a:tab pos="457189" algn="l"/>
              </a:tabLst>
            </a:pPr>
            <a:r>
              <a:rPr lang="en-US" sz="1000" dirty="0">
                <a:solidFill>
                  <a:schemeClr val="tx1">
                    <a:lumMod val="65000"/>
                    <a:lumOff val="35000"/>
                  </a:schemeClr>
                </a:solidFill>
                <a:effectLst/>
                <a:latin typeface="+mn-lt"/>
                <a:ea typeface="Times New Roman" panose="02020603050405020304" pitchFamily="18" charset="0"/>
                <a:cs typeface="Arial" panose="020B0604020202020204" pitchFamily="34" charset="0"/>
              </a:rPr>
              <a:t>This presentation is the intellectual property of the author/presenter. Contact opagani@bluewin.ch</a:t>
            </a:r>
            <a:r>
              <a:rPr lang="en-US" sz="1000" baseline="0" dirty="0">
                <a:solidFill>
                  <a:schemeClr val="tx1">
                    <a:lumMod val="65000"/>
                    <a:lumOff val="35000"/>
                  </a:schemeClr>
                </a:solidFill>
                <a:effectLst/>
                <a:latin typeface="+mn-lt"/>
                <a:ea typeface="Times New Roman" panose="02020603050405020304" pitchFamily="18" charset="0"/>
                <a:cs typeface="Arial" panose="020B0604020202020204" pitchFamily="34" charset="0"/>
              </a:rPr>
              <a:t> </a:t>
            </a:r>
            <a:r>
              <a:rPr lang="en-US" sz="1000" dirty="0">
                <a:solidFill>
                  <a:schemeClr val="tx1">
                    <a:lumMod val="65000"/>
                    <a:lumOff val="35000"/>
                  </a:schemeClr>
                </a:solidFill>
                <a:effectLst/>
                <a:latin typeface="+mn-lt"/>
                <a:ea typeface="Times New Roman" panose="02020603050405020304" pitchFamily="18" charset="0"/>
                <a:cs typeface="Arial" panose="020B0604020202020204" pitchFamily="34" charset="0"/>
              </a:rPr>
              <a:t>for permission to reprint and/or distribute</a:t>
            </a:r>
            <a:endParaRPr lang="en-GB" sz="1000" dirty="0">
              <a:solidFill>
                <a:schemeClr val="tx1">
                  <a:lumMod val="65000"/>
                  <a:lumOff val="35000"/>
                </a:schemeClr>
              </a:solidFill>
              <a:effectLst/>
              <a:latin typeface="+mn-lt"/>
              <a:ea typeface="Calibri" panose="020F0502020204030204" pitchFamily="34" charset="0"/>
              <a:cs typeface="Arial" panose="020B0604020202020204" pitchFamily="34" charset="0"/>
            </a:endParaRPr>
          </a:p>
        </p:txBody>
      </p:sp>
      <p:pic>
        <p:nvPicPr>
          <p:cNvPr id="6" name="Picture 5"/>
          <p:cNvPicPr>
            <a:picLocks noChangeAspect="1"/>
          </p:cNvPicPr>
          <p:nvPr userDrawn="1"/>
        </p:nvPicPr>
        <p:blipFill>
          <a:blip r:embed="rId4"/>
          <a:stretch>
            <a:fillRect/>
          </a:stretch>
        </p:blipFill>
        <p:spPr>
          <a:xfrm>
            <a:off x="8588594" y="538011"/>
            <a:ext cx="1683281" cy="756000"/>
          </a:xfrm>
          <a:prstGeom prst="rect">
            <a:avLst/>
          </a:prstGeom>
        </p:spPr>
      </p:pic>
      <p:pic>
        <p:nvPicPr>
          <p:cNvPr id="7" name="Picture 6"/>
          <p:cNvPicPr>
            <a:picLocks noChangeAspect="1"/>
          </p:cNvPicPr>
          <p:nvPr userDrawn="1"/>
        </p:nvPicPr>
        <p:blipFill>
          <a:blip r:embed="rId5"/>
          <a:stretch>
            <a:fillRect/>
          </a:stretch>
        </p:blipFill>
        <p:spPr>
          <a:xfrm>
            <a:off x="10471045" y="395837"/>
            <a:ext cx="1052999" cy="864000"/>
          </a:xfrm>
          <a:prstGeom prst="rect">
            <a:avLst/>
          </a:prstGeom>
        </p:spPr>
      </p:pic>
    </p:spTree>
    <p:extLst>
      <p:ext uri="{BB962C8B-B14F-4D97-AF65-F5344CB8AC3E}">
        <p14:creationId xmlns:p14="http://schemas.microsoft.com/office/powerpoint/2010/main" val="634121185"/>
      </p:ext>
    </p:extLst>
  </p:cSld>
  <p:clrMapOvr>
    <a:masterClrMapping/>
  </p:clrMapOvr>
  <p:extLst>
    <p:ext uri="{DCECCB84-F9BA-43D5-87BE-67443E8EF086}">
      <p15:sldGuideLst xmlns:p15="http://schemas.microsoft.com/office/powerpoint/2012/main">
        <p15:guide id="2" pos="314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0" y="552953"/>
            <a:ext cx="7701144" cy="584775"/>
          </a:xfrm>
        </p:spPr>
        <p:txBody>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grpSp>
        <p:nvGrpSpPr>
          <p:cNvPr id="23" name="Group 22">
            <a:extLst>
              <a:ext uri="{FF2B5EF4-FFF2-40B4-BE49-F238E27FC236}">
                <a16:creationId xmlns:a16="http://schemas.microsoft.com/office/drawing/2014/main" id="{397C08B1-6E51-4E86-8FE0-8D51B9484535}"/>
              </a:ext>
            </a:extLst>
          </p:cNvPr>
          <p:cNvGrpSpPr/>
          <p:nvPr userDrawn="1"/>
        </p:nvGrpSpPr>
        <p:grpSpPr>
          <a:xfrm>
            <a:off x="0" y="457201"/>
            <a:ext cx="2452688" cy="255785"/>
            <a:chOff x="0" y="5224323"/>
            <a:chExt cx="2416175" cy="0"/>
          </a:xfrm>
        </p:grpSpPr>
        <p:cxnSp>
          <p:nvCxnSpPr>
            <p:cNvPr id="24" name="Straight Connector 23">
              <a:extLst>
                <a:ext uri="{FF2B5EF4-FFF2-40B4-BE49-F238E27FC236}">
                  <a16:creationId xmlns:a16="http://schemas.microsoft.com/office/drawing/2014/main" id="{F07D9C6E-2706-4633-9833-9E39D48EDB5C}"/>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FD08C3-287E-4F7F-90F9-C1DB0065552C}"/>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7F0FB3DA-38F0-42E8-96A2-083E084D6F94}"/>
              </a:ext>
            </a:extLst>
          </p:cNvPr>
          <p:cNvSpPr>
            <a:spLocks noGrp="1"/>
          </p:cNvSpPr>
          <p:nvPr>
            <p:ph type="body" sz="quarter" idx="25"/>
          </p:nvPr>
        </p:nvSpPr>
        <p:spPr>
          <a:xfrm>
            <a:off x="609600" y="1346200"/>
            <a:ext cx="10972800" cy="4940301"/>
          </a:xfrm>
        </p:spPr>
        <p:txBody>
          <a:bodyPr/>
          <a:lstStyle>
            <a:lvl1pPr marL="228594" indent="-228594">
              <a:buClr>
                <a:srgbClr val="00A2E1"/>
              </a:buClr>
              <a:buFont typeface="Arial" panose="020B0604020202020204" pitchFamily="34" charset="0"/>
              <a:buChar char="●"/>
              <a:defRPr/>
            </a:lvl1pPr>
            <a:lvl2pPr marL="685783" indent="-228594">
              <a:buClr>
                <a:schemeClr val="accent2"/>
              </a:buClr>
              <a:buFont typeface="Arial" panose="020B0604020202020204" pitchFamily="34" charset="0"/>
              <a:buChar char="●"/>
              <a:defRPr/>
            </a:lvl2pPr>
            <a:lvl3pPr marL="1142971" indent="-228594">
              <a:buClr>
                <a:srgbClr val="151513"/>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p:txBody>
      </p:sp>
      <p:grpSp>
        <p:nvGrpSpPr>
          <p:cNvPr id="20" name="Group 19">
            <a:extLst>
              <a:ext uri="{FF2B5EF4-FFF2-40B4-BE49-F238E27FC236}">
                <a16:creationId xmlns:a16="http://schemas.microsoft.com/office/drawing/2014/main" id="{E36D1471-7489-493C-A9D0-AF437BB515D6}"/>
              </a:ext>
            </a:extLst>
          </p:cNvPr>
          <p:cNvGrpSpPr/>
          <p:nvPr userDrawn="1"/>
        </p:nvGrpSpPr>
        <p:grpSpPr>
          <a:xfrm>
            <a:off x="-1" y="6791325"/>
            <a:ext cx="12192001" cy="66675"/>
            <a:chOff x="-1" y="6233231"/>
            <a:chExt cx="12192001" cy="574675"/>
          </a:xfrm>
        </p:grpSpPr>
        <p:sp>
          <p:nvSpPr>
            <p:cNvPr id="22" name="Rectangle 21">
              <a:extLst>
                <a:ext uri="{FF2B5EF4-FFF2-40B4-BE49-F238E27FC236}">
                  <a16:creationId xmlns:a16="http://schemas.microsoft.com/office/drawing/2014/main" id="{9BEF9CDF-2568-4721-8C4B-29C276F3B9EA}"/>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ndParaRPr>
            </a:p>
          </p:txBody>
        </p:sp>
        <p:sp>
          <p:nvSpPr>
            <p:cNvPr id="26" name="Rectangle 25">
              <a:extLst>
                <a:ext uri="{FF2B5EF4-FFF2-40B4-BE49-F238E27FC236}">
                  <a16:creationId xmlns:a16="http://schemas.microsoft.com/office/drawing/2014/main" id="{FD6EB6BB-61EB-4ECF-B871-156BCD96E143}"/>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ndParaRPr>
            </a:p>
          </p:txBody>
        </p:sp>
      </p:grpSp>
      <p:pic>
        <p:nvPicPr>
          <p:cNvPr id="15" name="Picture 14">
            <a:extLst>
              <a:ext uri="{FF2B5EF4-FFF2-40B4-BE49-F238E27FC236}">
                <a16:creationId xmlns:a16="http://schemas.microsoft.com/office/drawing/2014/main" id="{C43B4718-FC7C-431F-B8CE-325C220956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105" y="495302"/>
            <a:ext cx="534875" cy="683997"/>
          </a:xfrm>
          <a:prstGeom prst="rect">
            <a:avLst/>
          </a:prstGeom>
        </p:spPr>
      </p:pic>
      <p:sp>
        <p:nvSpPr>
          <p:cNvPr id="16" name="Rectangle 15"/>
          <p:cNvSpPr/>
          <p:nvPr userDrawn="1"/>
        </p:nvSpPr>
        <p:spPr>
          <a:xfrm>
            <a:off x="2078823" y="6529480"/>
            <a:ext cx="8872151" cy="246221"/>
          </a:xfrm>
          <a:prstGeom prst="rect">
            <a:avLst/>
          </a:prstGeom>
        </p:spPr>
        <p:txBody>
          <a:bodyPr wrap="square">
            <a:spAutoFit/>
          </a:bodyPr>
          <a:lstStyle/>
          <a:p>
            <a:pPr marL="0" lvl="0" indent="0">
              <a:spcAft>
                <a:spcPts val="0"/>
              </a:spcAft>
              <a:buSzPts val="1000"/>
              <a:buFont typeface="Symbol" panose="05050102010706020507" pitchFamily="18" charset="2"/>
              <a:buNone/>
              <a:tabLst>
                <a:tab pos="457189" algn="l"/>
              </a:tabLst>
            </a:pPr>
            <a:r>
              <a:rPr lang="en-US" sz="1000" dirty="0">
                <a:solidFill>
                  <a:schemeClr val="tx1">
                    <a:lumMod val="65000"/>
                    <a:lumOff val="35000"/>
                  </a:schemeClr>
                </a:solidFill>
                <a:effectLst/>
                <a:latin typeface="+mn-lt"/>
                <a:ea typeface="Times New Roman" panose="02020603050405020304" pitchFamily="18" charset="0"/>
                <a:cs typeface="Arial" panose="020B0604020202020204" pitchFamily="34" charset="0"/>
              </a:rPr>
              <a:t>This presentation is the intellectual property of the author/presenter. Contact opagani@bluewin.ch</a:t>
            </a:r>
            <a:r>
              <a:rPr lang="en-US" sz="1000" baseline="0" dirty="0">
                <a:solidFill>
                  <a:schemeClr val="tx1">
                    <a:lumMod val="65000"/>
                    <a:lumOff val="35000"/>
                  </a:schemeClr>
                </a:solidFill>
                <a:effectLst/>
                <a:latin typeface="+mn-lt"/>
                <a:ea typeface="Times New Roman" panose="02020603050405020304" pitchFamily="18" charset="0"/>
                <a:cs typeface="Arial" panose="020B0604020202020204" pitchFamily="34" charset="0"/>
              </a:rPr>
              <a:t> </a:t>
            </a:r>
            <a:r>
              <a:rPr lang="en-US" sz="1000" dirty="0">
                <a:solidFill>
                  <a:schemeClr val="tx1">
                    <a:lumMod val="65000"/>
                    <a:lumOff val="35000"/>
                  </a:schemeClr>
                </a:solidFill>
                <a:effectLst/>
                <a:latin typeface="+mn-lt"/>
                <a:ea typeface="Times New Roman" panose="02020603050405020304" pitchFamily="18" charset="0"/>
                <a:cs typeface="Arial" panose="020B0604020202020204" pitchFamily="34" charset="0"/>
              </a:rPr>
              <a:t>for permission to reprint and/or distribute</a:t>
            </a:r>
            <a:endParaRPr lang="en-GB" sz="1000" dirty="0">
              <a:solidFill>
                <a:schemeClr val="tx1">
                  <a:lumMod val="65000"/>
                  <a:lumOff val="35000"/>
                </a:schemeClr>
              </a:solidFill>
              <a:effectLst/>
              <a:latin typeface="+mn-lt"/>
              <a:ea typeface="Calibri" panose="020F0502020204030204" pitchFamily="34" charset="0"/>
              <a:cs typeface="Arial" panose="020B0604020202020204" pitchFamily="34" charset="0"/>
            </a:endParaRPr>
          </a:p>
        </p:txBody>
      </p:sp>
      <p:sp>
        <p:nvSpPr>
          <p:cNvPr id="18" name="Rectangle 17"/>
          <p:cNvSpPr/>
          <p:nvPr userDrawn="1"/>
        </p:nvSpPr>
        <p:spPr>
          <a:xfrm>
            <a:off x="4200312" y="17252"/>
            <a:ext cx="3791371" cy="246221"/>
          </a:xfrm>
          <a:prstGeom prst="rect">
            <a:avLst/>
          </a:prstGeom>
        </p:spPr>
        <p:txBody>
          <a:bodyPr wrap="square">
            <a:spAutoFit/>
          </a:bodyPr>
          <a:lstStyle/>
          <a:p>
            <a:r>
              <a:rPr lang="en-US" sz="1000" dirty="0">
                <a:solidFill>
                  <a:schemeClr val="tx1">
                    <a:lumMod val="65000"/>
                    <a:lumOff val="35000"/>
                  </a:schemeClr>
                </a:solidFill>
                <a:effectLst/>
                <a:latin typeface="+mn-lt"/>
                <a:ea typeface="Times New Roman" panose="02020603050405020304" pitchFamily="18" charset="0"/>
                <a:cs typeface="Arial" panose="020B0604020202020204" pitchFamily="34" charset="0"/>
              </a:rPr>
              <a:t>San Antonio Breast Cancer Symposium – December 6-10, 2022</a:t>
            </a:r>
            <a:endParaRPr lang="en-GB" sz="1000" dirty="0">
              <a:solidFill>
                <a:schemeClr val="tx1">
                  <a:lumMod val="65000"/>
                  <a:lumOff val="35000"/>
                </a:schemeClr>
              </a:solidFill>
              <a:latin typeface="+mn-lt"/>
              <a:cs typeface="Arial" panose="020B0604020202020204" pitchFamily="34" charset="0"/>
            </a:endParaRPr>
          </a:p>
        </p:txBody>
      </p:sp>
    </p:spTree>
    <p:extLst>
      <p:ext uri="{BB962C8B-B14F-4D97-AF65-F5344CB8AC3E}">
        <p14:creationId xmlns:p14="http://schemas.microsoft.com/office/powerpoint/2010/main" val="28635280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7053-F1DF-4306-A0C5-7D86D0DD17C8}"/>
              </a:ext>
            </a:extLst>
          </p:cNvPr>
          <p:cNvSpPr>
            <a:spLocks noGrp="1"/>
          </p:cNvSpPr>
          <p:nvPr>
            <p:ph type="ctrTitle" hasCustomPrompt="1"/>
          </p:nvPr>
        </p:nvSpPr>
        <p:spPr>
          <a:xfrm>
            <a:off x="629787" y="3182244"/>
            <a:ext cx="4450402" cy="1960563"/>
          </a:xfrm>
        </p:spPr>
        <p:txBody>
          <a:bodyPr anchor="b">
            <a:noAutofit/>
          </a:bodyPr>
          <a:lstStyle>
            <a:lvl1pPr algn="l">
              <a:defRPr sz="4400">
                <a:solidFill>
                  <a:schemeClr val="tx2"/>
                </a:solidFill>
                <a:latin typeface="Arial" panose="020B0604020202020204" pitchFamily="34" charset="0"/>
                <a:ea typeface="Sharp Sans bold" pitchFamily="2" charset="0"/>
                <a:cs typeface="Arial" panose="020B0604020202020204" pitchFamily="34" charset="0"/>
              </a:defRPr>
            </a:lvl1pPr>
          </a:lstStyle>
          <a:p>
            <a:r>
              <a:rPr lang="en-US" dirty="0"/>
              <a:t>Presentation title here</a:t>
            </a:r>
          </a:p>
        </p:txBody>
      </p:sp>
      <p:sp>
        <p:nvSpPr>
          <p:cNvPr id="3" name="Subtitle 2">
            <a:extLst>
              <a:ext uri="{FF2B5EF4-FFF2-40B4-BE49-F238E27FC236}">
                <a16:creationId xmlns:a16="http://schemas.microsoft.com/office/drawing/2014/main" id="{ADCBFA03-78BF-4971-81AC-B905DB58C1BB}"/>
              </a:ext>
            </a:extLst>
          </p:cNvPr>
          <p:cNvSpPr>
            <a:spLocks noGrp="1"/>
          </p:cNvSpPr>
          <p:nvPr>
            <p:ph type="subTitle" idx="1"/>
          </p:nvPr>
        </p:nvSpPr>
        <p:spPr>
          <a:xfrm>
            <a:off x="629787" y="5293487"/>
            <a:ext cx="4450402" cy="345848"/>
          </a:xfrm>
        </p:spPr>
        <p:txBody>
          <a:bodyPr>
            <a:no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34" name="Group 33">
            <a:extLst>
              <a:ext uri="{FF2B5EF4-FFF2-40B4-BE49-F238E27FC236}">
                <a16:creationId xmlns:a16="http://schemas.microsoft.com/office/drawing/2014/main" id="{F5817B18-2CD6-4CAB-8A62-15D10E95F5CC}"/>
              </a:ext>
            </a:extLst>
          </p:cNvPr>
          <p:cNvGrpSpPr/>
          <p:nvPr userDrawn="1"/>
        </p:nvGrpSpPr>
        <p:grpSpPr>
          <a:xfrm>
            <a:off x="-1" y="5224322"/>
            <a:ext cx="4450403" cy="64321"/>
            <a:chOff x="0" y="5224323"/>
            <a:chExt cx="2416175" cy="0"/>
          </a:xfrm>
        </p:grpSpPr>
        <p:cxnSp>
          <p:nvCxnSpPr>
            <p:cNvPr id="35" name="Straight Connector 34">
              <a:extLst>
                <a:ext uri="{FF2B5EF4-FFF2-40B4-BE49-F238E27FC236}">
                  <a16:creationId xmlns:a16="http://schemas.microsoft.com/office/drawing/2014/main" id="{08A38716-75DD-46CF-8B21-234CA808235E}"/>
                </a:ext>
              </a:extLst>
            </p:cNvPr>
            <p:cNvCxnSpPr/>
            <p:nvPr userDrawn="1"/>
          </p:nvCxnSpPr>
          <p:spPr>
            <a:xfrm>
              <a:off x="36830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A67F723-688C-408A-A506-A1FB9E1FE2E4}"/>
                </a:ext>
              </a:extLst>
            </p:cNvPr>
            <p:cNvCxnSpPr/>
            <p:nvPr userDrawn="1"/>
          </p:nvCxnSpPr>
          <p:spPr>
            <a:xfrm>
              <a:off x="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C487F1BD-0557-4870-864C-3FAB9A7710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417" y="515353"/>
            <a:ext cx="1612655" cy="585789"/>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4824658D-BB9E-48AA-A050-020FA43034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421" y="519891"/>
            <a:ext cx="578624" cy="739945"/>
          </a:xfrm>
          <a:prstGeom prst="rect">
            <a:avLst/>
          </a:prstGeom>
        </p:spPr>
      </p:pic>
      <p:sp>
        <p:nvSpPr>
          <p:cNvPr id="15" name="Subtitle 3">
            <a:extLst>
              <a:ext uri="{FF2B5EF4-FFF2-40B4-BE49-F238E27FC236}">
                <a16:creationId xmlns:a16="http://schemas.microsoft.com/office/drawing/2014/main" id="{C6932454-953B-4A23-8A8F-CEF44E5622BF}"/>
              </a:ext>
            </a:extLst>
          </p:cNvPr>
          <p:cNvSpPr txBox="1">
            <a:spLocks/>
          </p:cNvSpPr>
          <p:nvPr userDrawn="1"/>
        </p:nvSpPr>
        <p:spPr>
          <a:xfrm>
            <a:off x="1636314" y="1049630"/>
            <a:ext cx="2132444" cy="269782"/>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
                <a:latin typeface="+mn-lt"/>
              </a:rPr>
              <a:t>Foundation for International Cancer Research</a:t>
            </a:r>
          </a:p>
        </p:txBody>
      </p:sp>
      <p:sp>
        <p:nvSpPr>
          <p:cNvPr id="4" name="Rectangle 3"/>
          <p:cNvSpPr/>
          <p:nvPr userDrawn="1"/>
        </p:nvSpPr>
        <p:spPr>
          <a:xfrm>
            <a:off x="4191008" y="31565"/>
            <a:ext cx="3809982" cy="261610"/>
          </a:xfrm>
          <a:prstGeom prst="rect">
            <a:avLst/>
          </a:prstGeom>
        </p:spPr>
        <p:txBody>
          <a:bodyPr wrap="square">
            <a:spAutoFit/>
          </a:bodyPr>
          <a:lstStyle/>
          <a:p>
            <a:pPr algn="l"/>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rPr>
              <a:t>San Antonio Breast Cancer Symposium – December 5-9, 2023</a:t>
            </a:r>
            <a:endParaRPr lang="en-GB" sz="1100">
              <a:solidFill>
                <a:schemeClr val="tx1">
                  <a:lumMod val="65000"/>
                  <a:lumOff val="35000"/>
                </a:schemeClr>
              </a:solidFill>
              <a:latin typeface="+mn-lt"/>
              <a:cs typeface="Arial" panose="020B0604020202020204" pitchFamily="34" charset="0"/>
            </a:endParaRPr>
          </a:p>
        </p:txBody>
      </p:sp>
      <p:sp>
        <p:nvSpPr>
          <p:cNvPr id="5" name="Rectangle 4"/>
          <p:cNvSpPr/>
          <p:nvPr userDrawn="1"/>
        </p:nvSpPr>
        <p:spPr>
          <a:xfrm>
            <a:off x="1849144" y="6574764"/>
            <a:ext cx="8493711" cy="261610"/>
          </a:xfrm>
          <a:prstGeom prst="rect">
            <a:avLst/>
          </a:prstGeom>
        </p:spPr>
        <p:txBody>
          <a:bodyPr wrap="square">
            <a:spAutoFit/>
          </a:bodyPr>
          <a:lstStyle/>
          <a:p>
            <a:pPr marL="0" lvl="0" indent="0" algn="ctr">
              <a:spcAft>
                <a:spcPts val="0"/>
              </a:spcAft>
              <a:buSzPts val="1000"/>
              <a:buFont typeface="Symbol" panose="05050102010706020507" pitchFamily="18" charset="2"/>
              <a:buNone/>
              <a:tabLst>
                <a:tab pos="457200" algn="l"/>
              </a:tabLst>
            </a:pPr>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rPr>
              <a:t>This presentation is the intellectual property of the author/presenter. Contact </a:t>
            </a:r>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hlinkClick r:id="rId4"/>
              </a:rPr>
              <a:t>hatemazim@icloud.com</a:t>
            </a:r>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rPr>
              <a:t> for permission to reprint and/or distribute</a:t>
            </a:r>
            <a:endParaRPr lang="en-GB" sz="1100">
              <a:solidFill>
                <a:schemeClr val="tx1">
                  <a:lumMod val="65000"/>
                  <a:lumOff val="35000"/>
                </a:schemeClr>
              </a:solidFill>
              <a:effectLst/>
              <a:latin typeface="+mn-lt"/>
              <a:ea typeface="Calibri" panose="020F0502020204030204" pitchFamily="34" charset="0"/>
              <a:cs typeface="Arial" panose="020B0604020202020204" pitchFamily="34" charset="0"/>
            </a:endParaRPr>
          </a:p>
        </p:txBody>
      </p:sp>
      <p:pic>
        <p:nvPicPr>
          <p:cNvPr id="6" name="Picture 5"/>
          <p:cNvPicPr>
            <a:picLocks noChangeAspect="1"/>
          </p:cNvPicPr>
          <p:nvPr userDrawn="1"/>
        </p:nvPicPr>
        <p:blipFill>
          <a:blip r:embed="rId5"/>
          <a:stretch>
            <a:fillRect/>
          </a:stretch>
        </p:blipFill>
        <p:spPr>
          <a:xfrm>
            <a:off x="9017219" y="646559"/>
            <a:ext cx="1441592" cy="647452"/>
          </a:xfrm>
          <a:prstGeom prst="rect">
            <a:avLst/>
          </a:prstGeom>
        </p:spPr>
      </p:pic>
      <p:pic>
        <p:nvPicPr>
          <p:cNvPr id="7" name="Picture 6"/>
          <p:cNvPicPr>
            <a:picLocks noChangeAspect="1"/>
          </p:cNvPicPr>
          <p:nvPr userDrawn="1"/>
        </p:nvPicPr>
        <p:blipFill>
          <a:blip r:embed="rId6"/>
          <a:stretch>
            <a:fillRect/>
          </a:stretch>
        </p:blipFill>
        <p:spPr>
          <a:xfrm>
            <a:off x="10604393" y="519891"/>
            <a:ext cx="901807" cy="739945"/>
          </a:xfrm>
          <a:prstGeom prst="rect">
            <a:avLst/>
          </a:prstGeom>
        </p:spPr>
      </p:pic>
    </p:spTree>
    <p:extLst>
      <p:ext uri="{BB962C8B-B14F-4D97-AF65-F5344CB8AC3E}">
        <p14:creationId xmlns:p14="http://schemas.microsoft.com/office/powerpoint/2010/main" val="442200480"/>
      </p:ext>
    </p:extLst>
  </p:cSld>
  <p:clrMapOvr>
    <a:masterClrMapping/>
  </p:clrMapOvr>
  <p:extLst>
    <p:ext uri="{DCECCB84-F9BA-43D5-87BE-67443E8EF086}">
      <p15:sldGuideLst xmlns:p15="http://schemas.microsoft.com/office/powerpoint/2012/main">
        <p15:guide id="2" pos="314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EF699CE4-5820-4753-AC77-79BB1765F276}"/>
              </a:ext>
            </a:extLst>
          </p:cNvPr>
          <p:cNvSpPr/>
          <p:nvPr userDrawn="1"/>
        </p:nvSpPr>
        <p:spPr>
          <a:xfrm>
            <a:off x="-56350" y="-38157"/>
            <a:ext cx="4270342" cy="6791325"/>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 name="Text Placeholder 52">
            <a:extLst>
              <a:ext uri="{FF2B5EF4-FFF2-40B4-BE49-F238E27FC236}">
                <a16:creationId xmlns:a16="http://schemas.microsoft.com/office/drawing/2014/main" id="{C5A4BD69-17DF-4233-892F-51AC2827336E}"/>
              </a:ext>
            </a:extLst>
          </p:cNvPr>
          <p:cNvSpPr>
            <a:spLocks noGrp="1"/>
          </p:cNvSpPr>
          <p:nvPr>
            <p:ph type="body" sz="quarter" idx="18" hasCustomPrompt="1"/>
          </p:nvPr>
        </p:nvSpPr>
        <p:spPr>
          <a:xfrm>
            <a:off x="7678580" y="2061100"/>
            <a:ext cx="324408" cy="236822"/>
          </a:xfrm>
        </p:spPr>
        <p:txBody>
          <a:bodyPr lIns="0" tIns="0" rIns="0" bIns="0" anchor="ctr"/>
          <a:lstStyle>
            <a:lvl1pPr marL="0" indent="0" algn="ctr">
              <a:buNone/>
              <a:defRPr sz="1200" b="1" baseline="0">
                <a:solidFill>
                  <a:schemeClr val="tx2"/>
                </a:solidFill>
                <a:latin typeface="Arial" panose="020B0604020202020204" pitchFamily="34" charset="0"/>
                <a:ea typeface="Sharp Sans bold" pitchFamily="2"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00</a:t>
            </a:r>
          </a:p>
        </p:txBody>
      </p:sp>
      <p:sp>
        <p:nvSpPr>
          <p:cNvPr id="6" name="Text Placeholder 52">
            <a:extLst>
              <a:ext uri="{FF2B5EF4-FFF2-40B4-BE49-F238E27FC236}">
                <a16:creationId xmlns:a16="http://schemas.microsoft.com/office/drawing/2014/main" id="{28FC674A-D919-45B5-AC89-090FF2655486}"/>
              </a:ext>
            </a:extLst>
          </p:cNvPr>
          <p:cNvSpPr>
            <a:spLocks noGrp="1"/>
          </p:cNvSpPr>
          <p:nvPr>
            <p:ph type="body" sz="quarter" idx="19" hasCustomPrompt="1"/>
          </p:nvPr>
        </p:nvSpPr>
        <p:spPr>
          <a:xfrm>
            <a:off x="7678580" y="2704239"/>
            <a:ext cx="324408" cy="236822"/>
          </a:xfrm>
        </p:spPr>
        <p:txBody>
          <a:bodyPr lIns="0" tIns="0" rIns="0" bIns="0" anchor="ctr"/>
          <a:lstStyle>
            <a:lvl1pPr marL="0" indent="0" algn="ctr">
              <a:buNone/>
              <a:defRPr sz="1200" b="1" baseline="0">
                <a:solidFill>
                  <a:schemeClr val="tx2"/>
                </a:solidFill>
                <a:latin typeface="Arial" panose="020B0604020202020204" pitchFamily="34" charset="0"/>
                <a:ea typeface="Sharp Sans bold" pitchFamily="2"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00</a:t>
            </a:r>
          </a:p>
        </p:txBody>
      </p:sp>
      <p:sp>
        <p:nvSpPr>
          <p:cNvPr id="7" name="Text Placeholder 52">
            <a:extLst>
              <a:ext uri="{FF2B5EF4-FFF2-40B4-BE49-F238E27FC236}">
                <a16:creationId xmlns:a16="http://schemas.microsoft.com/office/drawing/2014/main" id="{5FFC8957-C3D8-4088-9C90-AB8460DAE480}"/>
              </a:ext>
            </a:extLst>
          </p:cNvPr>
          <p:cNvSpPr>
            <a:spLocks noGrp="1"/>
          </p:cNvSpPr>
          <p:nvPr>
            <p:ph type="body" sz="quarter" idx="20" hasCustomPrompt="1"/>
          </p:nvPr>
        </p:nvSpPr>
        <p:spPr>
          <a:xfrm>
            <a:off x="7678580" y="3342428"/>
            <a:ext cx="324408" cy="236822"/>
          </a:xfrm>
        </p:spPr>
        <p:txBody>
          <a:bodyPr lIns="0" tIns="0" rIns="0" bIns="0" anchor="ctr"/>
          <a:lstStyle>
            <a:lvl1pPr marL="0" indent="0" algn="ctr">
              <a:buNone/>
              <a:defRPr sz="1200" b="1" baseline="0">
                <a:solidFill>
                  <a:schemeClr val="tx2"/>
                </a:solidFill>
                <a:latin typeface="Arial" panose="020B0604020202020204" pitchFamily="34" charset="0"/>
                <a:ea typeface="Sharp Sans bold" pitchFamily="2"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00</a:t>
            </a:r>
          </a:p>
        </p:txBody>
      </p:sp>
      <p:sp>
        <p:nvSpPr>
          <p:cNvPr id="8" name="Text Placeholder 52">
            <a:extLst>
              <a:ext uri="{FF2B5EF4-FFF2-40B4-BE49-F238E27FC236}">
                <a16:creationId xmlns:a16="http://schemas.microsoft.com/office/drawing/2014/main" id="{D1224AA7-6ED9-4D6D-A23D-EA84689CB5BE}"/>
              </a:ext>
            </a:extLst>
          </p:cNvPr>
          <p:cNvSpPr>
            <a:spLocks noGrp="1"/>
          </p:cNvSpPr>
          <p:nvPr>
            <p:ph type="body" sz="quarter" idx="21" hasCustomPrompt="1"/>
          </p:nvPr>
        </p:nvSpPr>
        <p:spPr>
          <a:xfrm>
            <a:off x="7678580" y="3983324"/>
            <a:ext cx="324408" cy="236822"/>
          </a:xfrm>
        </p:spPr>
        <p:txBody>
          <a:bodyPr lIns="0" tIns="0" rIns="0" bIns="0" anchor="ctr"/>
          <a:lstStyle>
            <a:lvl1pPr marL="0" indent="0" algn="ctr">
              <a:buNone/>
              <a:defRPr sz="1200" b="1" baseline="0">
                <a:solidFill>
                  <a:schemeClr val="tx2"/>
                </a:solidFill>
                <a:latin typeface="Arial" panose="020B0604020202020204" pitchFamily="34" charset="0"/>
                <a:ea typeface="Sharp Sans bold" pitchFamily="2"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00</a:t>
            </a:r>
          </a:p>
        </p:txBody>
      </p:sp>
      <p:sp>
        <p:nvSpPr>
          <p:cNvPr id="9" name="Text Placeholder 52">
            <a:extLst>
              <a:ext uri="{FF2B5EF4-FFF2-40B4-BE49-F238E27FC236}">
                <a16:creationId xmlns:a16="http://schemas.microsoft.com/office/drawing/2014/main" id="{F3B11873-02C7-4C35-8326-65076F4A83DF}"/>
              </a:ext>
            </a:extLst>
          </p:cNvPr>
          <p:cNvSpPr>
            <a:spLocks noGrp="1"/>
          </p:cNvSpPr>
          <p:nvPr>
            <p:ph type="body" sz="quarter" idx="22" hasCustomPrompt="1"/>
          </p:nvPr>
        </p:nvSpPr>
        <p:spPr>
          <a:xfrm>
            <a:off x="7678580" y="4630084"/>
            <a:ext cx="324408" cy="236822"/>
          </a:xfrm>
        </p:spPr>
        <p:txBody>
          <a:bodyPr lIns="0" tIns="0" rIns="0" bIns="0" anchor="ctr"/>
          <a:lstStyle>
            <a:lvl1pPr marL="0" indent="0" algn="ctr">
              <a:buNone/>
              <a:defRPr sz="1200" b="1" baseline="0">
                <a:solidFill>
                  <a:schemeClr val="tx2"/>
                </a:solidFill>
                <a:latin typeface="Arial" panose="020B0604020202020204" pitchFamily="34" charset="0"/>
                <a:ea typeface="Sharp Sans bold" pitchFamily="2"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00</a:t>
            </a:r>
          </a:p>
        </p:txBody>
      </p:sp>
      <p:sp>
        <p:nvSpPr>
          <p:cNvPr id="14" name="Text Placeholder 52">
            <a:extLst>
              <a:ext uri="{FF2B5EF4-FFF2-40B4-BE49-F238E27FC236}">
                <a16:creationId xmlns:a16="http://schemas.microsoft.com/office/drawing/2014/main" id="{8D89F32A-32D4-4A70-877A-4F2E9B145DF8}"/>
              </a:ext>
            </a:extLst>
          </p:cNvPr>
          <p:cNvSpPr>
            <a:spLocks noGrp="1"/>
          </p:cNvSpPr>
          <p:nvPr>
            <p:ph type="body" sz="quarter" idx="13"/>
          </p:nvPr>
        </p:nvSpPr>
        <p:spPr>
          <a:xfrm>
            <a:off x="8153478" y="2042623"/>
            <a:ext cx="2851897" cy="273776"/>
          </a:xfrm>
        </p:spPr>
        <p:txBody>
          <a:bodyPr lIns="0" tIns="0" rIns="0" bIns="0" anchor="t"/>
          <a:lstStyle>
            <a:lvl1pPr marL="0" indent="0">
              <a:lnSpc>
                <a:spcPts val="1960"/>
              </a:lnSpc>
              <a:buNone/>
              <a:defRPr sz="1400">
                <a:solidFill>
                  <a:schemeClr val="tx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5" name="Text Placeholder 52">
            <a:extLst>
              <a:ext uri="{FF2B5EF4-FFF2-40B4-BE49-F238E27FC236}">
                <a16:creationId xmlns:a16="http://schemas.microsoft.com/office/drawing/2014/main" id="{DDE75FE2-AA02-43C6-A766-9DFC1220FDEF}"/>
              </a:ext>
            </a:extLst>
          </p:cNvPr>
          <p:cNvSpPr>
            <a:spLocks noGrp="1"/>
          </p:cNvSpPr>
          <p:nvPr>
            <p:ph type="body" sz="quarter" idx="14"/>
          </p:nvPr>
        </p:nvSpPr>
        <p:spPr>
          <a:xfrm>
            <a:off x="8153478" y="2685762"/>
            <a:ext cx="2851897" cy="273776"/>
          </a:xfrm>
        </p:spPr>
        <p:txBody>
          <a:bodyPr lIns="0" tIns="0" rIns="0" bIns="0" anchor="t"/>
          <a:lstStyle>
            <a:lvl1pPr marL="0" indent="0">
              <a:lnSpc>
                <a:spcPts val="1960"/>
              </a:lnSpc>
              <a:buNone/>
              <a:defRPr sz="1400">
                <a:solidFill>
                  <a:schemeClr val="tx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6" name="Text Placeholder 52">
            <a:extLst>
              <a:ext uri="{FF2B5EF4-FFF2-40B4-BE49-F238E27FC236}">
                <a16:creationId xmlns:a16="http://schemas.microsoft.com/office/drawing/2014/main" id="{88F968A2-7F55-4A2C-A615-1154BAAF8F34}"/>
              </a:ext>
            </a:extLst>
          </p:cNvPr>
          <p:cNvSpPr>
            <a:spLocks noGrp="1"/>
          </p:cNvSpPr>
          <p:nvPr>
            <p:ph type="body" sz="quarter" idx="15"/>
          </p:nvPr>
        </p:nvSpPr>
        <p:spPr>
          <a:xfrm>
            <a:off x="8153478" y="3323951"/>
            <a:ext cx="2851897" cy="273776"/>
          </a:xfrm>
        </p:spPr>
        <p:txBody>
          <a:bodyPr lIns="0" tIns="0" rIns="0" bIns="0" anchor="t"/>
          <a:lstStyle>
            <a:lvl1pPr marL="0" indent="0">
              <a:lnSpc>
                <a:spcPts val="1960"/>
              </a:lnSpc>
              <a:buNone/>
              <a:defRPr sz="1400">
                <a:solidFill>
                  <a:schemeClr val="tx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7" name="Text Placeholder 52">
            <a:extLst>
              <a:ext uri="{FF2B5EF4-FFF2-40B4-BE49-F238E27FC236}">
                <a16:creationId xmlns:a16="http://schemas.microsoft.com/office/drawing/2014/main" id="{A4974F9F-5CDE-4C1F-8619-A30428B17EBE}"/>
              </a:ext>
            </a:extLst>
          </p:cNvPr>
          <p:cNvSpPr>
            <a:spLocks noGrp="1"/>
          </p:cNvSpPr>
          <p:nvPr>
            <p:ph type="body" sz="quarter" idx="16"/>
          </p:nvPr>
        </p:nvSpPr>
        <p:spPr>
          <a:xfrm>
            <a:off x="8153478" y="3964847"/>
            <a:ext cx="2851897" cy="273776"/>
          </a:xfrm>
        </p:spPr>
        <p:txBody>
          <a:bodyPr lIns="0" tIns="0" rIns="0" bIns="0" anchor="t"/>
          <a:lstStyle>
            <a:lvl1pPr marL="0" indent="0">
              <a:lnSpc>
                <a:spcPts val="1960"/>
              </a:lnSpc>
              <a:buNone/>
              <a:defRPr sz="1400">
                <a:solidFill>
                  <a:schemeClr val="tx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8" name="Text Placeholder 52">
            <a:extLst>
              <a:ext uri="{FF2B5EF4-FFF2-40B4-BE49-F238E27FC236}">
                <a16:creationId xmlns:a16="http://schemas.microsoft.com/office/drawing/2014/main" id="{D947A0EE-AE83-41B3-A7CD-228D1365C84E}"/>
              </a:ext>
            </a:extLst>
          </p:cNvPr>
          <p:cNvSpPr>
            <a:spLocks noGrp="1"/>
          </p:cNvSpPr>
          <p:nvPr>
            <p:ph type="body" sz="quarter" idx="17"/>
          </p:nvPr>
        </p:nvSpPr>
        <p:spPr>
          <a:xfrm>
            <a:off x="8167972" y="4593130"/>
            <a:ext cx="2851897" cy="273776"/>
          </a:xfrm>
        </p:spPr>
        <p:txBody>
          <a:bodyPr lIns="0" tIns="0" rIns="0" bIns="0" anchor="t"/>
          <a:lstStyle>
            <a:lvl1pPr marL="0" indent="0">
              <a:lnSpc>
                <a:spcPts val="1960"/>
              </a:lnSpc>
              <a:buNone/>
              <a:defRPr sz="1400">
                <a:solidFill>
                  <a:schemeClr val="tx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1" y="1959279"/>
            <a:ext cx="3403600" cy="584775"/>
          </a:xfrm>
        </p:spPr>
        <p:txBody>
          <a:bodyPr/>
          <a:lstStyle>
            <a:lvl1pPr>
              <a:defRPr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Agenda</a:t>
            </a:r>
          </a:p>
        </p:txBody>
      </p:sp>
      <p:grpSp>
        <p:nvGrpSpPr>
          <p:cNvPr id="32" name="Group 31">
            <a:extLst>
              <a:ext uri="{FF2B5EF4-FFF2-40B4-BE49-F238E27FC236}">
                <a16:creationId xmlns:a16="http://schemas.microsoft.com/office/drawing/2014/main" id="{2621B8F7-8716-473E-AEE6-EBE32BAD7C7E}"/>
              </a:ext>
            </a:extLst>
          </p:cNvPr>
          <p:cNvGrpSpPr/>
          <p:nvPr userDrawn="1"/>
        </p:nvGrpSpPr>
        <p:grpSpPr>
          <a:xfrm>
            <a:off x="-1" y="6791325"/>
            <a:ext cx="12192001" cy="66675"/>
            <a:chOff x="-1" y="6233231"/>
            <a:chExt cx="12192001" cy="574675"/>
          </a:xfrm>
        </p:grpSpPr>
        <p:sp>
          <p:nvSpPr>
            <p:cNvPr id="31" name="Rectangle 30">
              <a:extLst>
                <a:ext uri="{FF2B5EF4-FFF2-40B4-BE49-F238E27FC236}">
                  <a16:creationId xmlns:a16="http://schemas.microsoft.com/office/drawing/2014/main" id="{01B1B137-B25A-44E9-8C32-4458727D48C8}"/>
                </a:ext>
              </a:extLst>
            </p:cNvPr>
            <p:cNvSpPr/>
            <p:nvPr userDrawn="1"/>
          </p:nvSpPr>
          <p:spPr>
            <a:xfrm flipV="1">
              <a:off x="3606800" y="6233231"/>
              <a:ext cx="8585200" cy="574675"/>
            </a:xfrm>
            <a:prstGeom prst="rect">
              <a:avLst/>
            </a:prstGeom>
            <a:solidFill>
              <a:srgbClr val="00A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BF267841-F4F3-4F0C-94DB-24C4A4AA10D2}"/>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pic>
        <p:nvPicPr>
          <p:cNvPr id="26" name="Picture 25">
            <a:extLst>
              <a:ext uri="{FF2B5EF4-FFF2-40B4-BE49-F238E27FC236}">
                <a16:creationId xmlns:a16="http://schemas.microsoft.com/office/drawing/2014/main" id="{90497E75-5A7C-4BB5-B7C8-487477B07A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8105" y="495300"/>
            <a:ext cx="534874" cy="684000"/>
          </a:xfrm>
          <a:prstGeom prst="rect">
            <a:avLst/>
          </a:prstGeom>
        </p:spPr>
      </p:pic>
      <p:grpSp>
        <p:nvGrpSpPr>
          <p:cNvPr id="33" name="Group 32">
            <a:extLst>
              <a:ext uri="{FF2B5EF4-FFF2-40B4-BE49-F238E27FC236}">
                <a16:creationId xmlns:a16="http://schemas.microsoft.com/office/drawing/2014/main" id="{397C08B1-6E51-4E86-8FE0-8D51B9484535}"/>
              </a:ext>
            </a:extLst>
          </p:cNvPr>
          <p:cNvGrpSpPr/>
          <p:nvPr userDrawn="1"/>
        </p:nvGrpSpPr>
        <p:grpSpPr>
          <a:xfrm>
            <a:off x="-1" y="1831386"/>
            <a:ext cx="2452688" cy="255785"/>
            <a:chOff x="0" y="5224323"/>
            <a:chExt cx="2416175" cy="0"/>
          </a:xfrm>
        </p:grpSpPr>
        <p:cxnSp>
          <p:nvCxnSpPr>
            <p:cNvPr id="34" name="Straight Connector 33">
              <a:extLst>
                <a:ext uri="{FF2B5EF4-FFF2-40B4-BE49-F238E27FC236}">
                  <a16:creationId xmlns:a16="http://schemas.microsoft.com/office/drawing/2014/main" id="{F07D9C6E-2706-4633-9833-9E39D48EDB5C}"/>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1FD08C3-287E-4F7F-90F9-C1DB0065552C}"/>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sp>
        <p:nvSpPr>
          <p:cNvPr id="23" name="Rectangle 22"/>
          <p:cNvSpPr/>
          <p:nvPr userDrawn="1"/>
        </p:nvSpPr>
        <p:spPr>
          <a:xfrm>
            <a:off x="4364482" y="34868"/>
            <a:ext cx="4503317" cy="261610"/>
          </a:xfrm>
          <a:prstGeom prst="rect">
            <a:avLst/>
          </a:prstGeom>
        </p:spPr>
        <p:txBody>
          <a:bodyPr wrap="square">
            <a:spAutoFit/>
          </a:bodyPr>
          <a:lstStyle/>
          <a:p>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San Antonio Breast Cancer Symposium – December 6-10, 2022</a:t>
            </a:r>
            <a:endParaRPr lang="en-GB" sz="110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ctangle 26"/>
          <p:cNvSpPr/>
          <p:nvPr userDrawn="1"/>
        </p:nvSpPr>
        <p:spPr>
          <a:xfrm>
            <a:off x="1659924" y="6453401"/>
            <a:ext cx="8872151" cy="261610"/>
          </a:xfrm>
          <a:prstGeom prst="rect">
            <a:avLst/>
          </a:prstGeom>
        </p:spPr>
        <p:txBody>
          <a:bodyPr wrap="square">
            <a:spAutoFit/>
          </a:bodyPr>
          <a:lstStyle/>
          <a:p>
            <a:pPr marL="0" lvl="0" indent="0">
              <a:spcAft>
                <a:spcPts val="0"/>
              </a:spcAft>
              <a:buSzPts val="1000"/>
              <a:buFont typeface="Symbol" panose="05050102010706020507" pitchFamily="18" charset="2"/>
              <a:buNone/>
              <a:tabLst>
                <a:tab pos="457200" algn="l"/>
              </a:tabLst>
            </a:pP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This presentation is the intellectual property of the author/presenter. Contact </a:t>
            </a: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hlinkClick r:id="rId3"/>
              </a:rPr>
              <a:t>opagani@bluewin.ch</a:t>
            </a:r>
            <a:r>
              <a:rPr lang="en-US" sz="1100" baseline="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for permission to reprint and/or distribute</a:t>
            </a:r>
            <a:endParaRPr lang="en-GB" sz="110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55232457"/>
      </p:ext>
    </p:extLst>
  </p:cSld>
  <p:clrMapOvr>
    <a:masterClrMapping/>
  </p:clrMapOvr>
  <p:extLst>
    <p:ext uri="{DCECCB84-F9BA-43D5-87BE-67443E8EF086}">
      <p15:sldGuideLst xmlns:p15="http://schemas.microsoft.com/office/powerpoint/2012/main">
        <p15:guide id="1" orient="horz" pos="648">
          <p15:clr>
            <a:srgbClr val="FBAE40"/>
          </p15:clr>
        </p15:guide>
        <p15:guide id="2" orient="horz" pos="312">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F198AAA-62EB-4E9E-9174-AB74B098F2FE}"/>
              </a:ext>
            </a:extLst>
          </p:cNvPr>
          <p:cNvSpPr/>
          <p:nvPr userDrawn="1"/>
        </p:nvSpPr>
        <p:spPr>
          <a:xfrm>
            <a:off x="4270342" y="0"/>
            <a:ext cx="7921658" cy="6791325"/>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 name="Text Placeholder 52">
            <a:extLst>
              <a:ext uri="{FF2B5EF4-FFF2-40B4-BE49-F238E27FC236}">
                <a16:creationId xmlns:a16="http://schemas.microsoft.com/office/drawing/2014/main" id="{C5A4BD69-17DF-4233-892F-51AC2827336E}"/>
              </a:ext>
            </a:extLst>
          </p:cNvPr>
          <p:cNvSpPr>
            <a:spLocks noGrp="1"/>
          </p:cNvSpPr>
          <p:nvPr>
            <p:ph type="body" sz="quarter" idx="18" hasCustomPrompt="1"/>
          </p:nvPr>
        </p:nvSpPr>
        <p:spPr>
          <a:xfrm>
            <a:off x="7678580" y="2061100"/>
            <a:ext cx="324408" cy="236822"/>
          </a:xfrm>
        </p:spPr>
        <p:txBody>
          <a:bodyPr lIns="0" tIns="0" rIns="0" bIns="0" anchor="ctr"/>
          <a:lstStyle>
            <a:lvl1pPr marL="0" indent="0" algn="ctr">
              <a:buNone/>
              <a:defRPr sz="1200" b="1" baseline="0">
                <a:solidFill>
                  <a:schemeClr val="tx2"/>
                </a:solidFill>
                <a:latin typeface="Arial" panose="020B0604020202020204" pitchFamily="34" charset="0"/>
                <a:ea typeface="Sharp Sans bold" pitchFamily="2"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00</a:t>
            </a:r>
          </a:p>
        </p:txBody>
      </p:sp>
      <p:sp>
        <p:nvSpPr>
          <p:cNvPr id="6" name="Text Placeholder 52">
            <a:extLst>
              <a:ext uri="{FF2B5EF4-FFF2-40B4-BE49-F238E27FC236}">
                <a16:creationId xmlns:a16="http://schemas.microsoft.com/office/drawing/2014/main" id="{28FC674A-D919-45B5-AC89-090FF2655486}"/>
              </a:ext>
            </a:extLst>
          </p:cNvPr>
          <p:cNvSpPr>
            <a:spLocks noGrp="1"/>
          </p:cNvSpPr>
          <p:nvPr>
            <p:ph type="body" sz="quarter" idx="19" hasCustomPrompt="1"/>
          </p:nvPr>
        </p:nvSpPr>
        <p:spPr>
          <a:xfrm>
            <a:off x="7678580" y="2704239"/>
            <a:ext cx="324408" cy="236822"/>
          </a:xfrm>
        </p:spPr>
        <p:txBody>
          <a:bodyPr lIns="0" tIns="0" rIns="0" bIns="0" anchor="ctr"/>
          <a:lstStyle>
            <a:lvl1pPr marL="0" indent="0" algn="ctr">
              <a:buNone/>
              <a:defRPr sz="1200" b="1" baseline="0">
                <a:solidFill>
                  <a:schemeClr val="tx2"/>
                </a:solidFill>
                <a:latin typeface="Arial" panose="020B0604020202020204" pitchFamily="34" charset="0"/>
                <a:ea typeface="Sharp Sans bold" pitchFamily="2"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00</a:t>
            </a:r>
          </a:p>
        </p:txBody>
      </p:sp>
      <p:sp>
        <p:nvSpPr>
          <p:cNvPr id="7" name="Text Placeholder 52">
            <a:extLst>
              <a:ext uri="{FF2B5EF4-FFF2-40B4-BE49-F238E27FC236}">
                <a16:creationId xmlns:a16="http://schemas.microsoft.com/office/drawing/2014/main" id="{5FFC8957-C3D8-4088-9C90-AB8460DAE480}"/>
              </a:ext>
            </a:extLst>
          </p:cNvPr>
          <p:cNvSpPr>
            <a:spLocks noGrp="1"/>
          </p:cNvSpPr>
          <p:nvPr>
            <p:ph type="body" sz="quarter" idx="20" hasCustomPrompt="1"/>
          </p:nvPr>
        </p:nvSpPr>
        <p:spPr>
          <a:xfrm>
            <a:off x="7678580" y="3342428"/>
            <a:ext cx="324408" cy="236822"/>
          </a:xfrm>
        </p:spPr>
        <p:txBody>
          <a:bodyPr lIns="0" tIns="0" rIns="0" bIns="0" anchor="ctr"/>
          <a:lstStyle>
            <a:lvl1pPr marL="0" indent="0" algn="ctr">
              <a:buNone/>
              <a:defRPr sz="1200" b="1" baseline="0">
                <a:solidFill>
                  <a:schemeClr val="tx2"/>
                </a:solidFill>
                <a:latin typeface="Arial" panose="020B0604020202020204" pitchFamily="34" charset="0"/>
                <a:ea typeface="Sharp Sans bold" pitchFamily="2"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00</a:t>
            </a:r>
          </a:p>
        </p:txBody>
      </p:sp>
      <p:sp>
        <p:nvSpPr>
          <p:cNvPr id="8" name="Text Placeholder 52">
            <a:extLst>
              <a:ext uri="{FF2B5EF4-FFF2-40B4-BE49-F238E27FC236}">
                <a16:creationId xmlns:a16="http://schemas.microsoft.com/office/drawing/2014/main" id="{D1224AA7-6ED9-4D6D-A23D-EA84689CB5BE}"/>
              </a:ext>
            </a:extLst>
          </p:cNvPr>
          <p:cNvSpPr>
            <a:spLocks noGrp="1"/>
          </p:cNvSpPr>
          <p:nvPr>
            <p:ph type="body" sz="quarter" idx="21" hasCustomPrompt="1"/>
          </p:nvPr>
        </p:nvSpPr>
        <p:spPr>
          <a:xfrm>
            <a:off x="7678580" y="3983324"/>
            <a:ext cx="324408" cy="236822"/>
          </a:xfrm>
        </p:spPr>
        <p:txBody>
          <a:bodyPr lIns="0" tIns="0" rIns="0" bIns="0" anchor="ctr"/>
          <a:lstStyle>
            <a:lvl1pPr marL="0" indent="0" algn="ctr">
              <a:buNone/>
              <a:defRPr sz="1200" b="1" baseline="0">
                <a:solidFill>
                  <a:schemeClr val="tx2"/>
                </a:solidFill>
                <a:latin typeface="Arial" panose="020B0604020202020204" pitchFamily="34" charset="0"/>
                <a:ea typeface="Sharp Sans bold" pitchFamily="2"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00</a:t>
            </a:r>
          </a:p>
        </p:txBody>
      </p:sp>
      <p:sp>
        <p:nvSpPr>
          <p:cNvPr id="9" name="Text Placeholder 52">
            <a:extLst>
              <a:ext uri="{FF2B5EF4-FFF2-40B4-BE49-F238E27FC236}">
                <a16:creationId xmlns:a16="http://schemas.microsoft.com/office/drawing/2014/main" id="{F3B11873-02C7-4C35-8326-65076F4A83DF}"/>
              </a:ext>
            </a:extLst>
          </p:cNvPr>
          <p:cNvSpPr>
            <a:spLocks noGrp="1"/>
          </p:cNvSpPr>
          <p:nvPr>
            <p:ph type="body" sz="quarter" idx="22" hasCustomPrompt="1"/>
          </p:nvPr>
        </p:nvSpPr>
        <p:spPr>
          <a:xfrm>
            <a:off x="7678580" y="4630084"/>
            <a:ext cx="324408" cy="236822"/>
          </a:xfrm>
        </p:spPr>
        <p:txBody>
          <a:bodyPr lIns="0" tIns="0" rIns="0" bIns="0" anchor="ctr"/>
          <a:lstStyle>
            <a:lvl1pPr marL="0" indent="0" algn="ctr">
              <a:buNone/>
              <a:defRPr sz="1200" b="1" baseline="0">
                <a:solidFill>
                  <a:schemeClr val="tx2"/>
                </a:solidFill>
                <a:latin typeface="Arial" panose="020B0604020202020204" pitchFamily="34" charset="0"/>
                <a:ea typeface="Sharp Sans bold" pitchFamily="2"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00</a:t>
            </a:r>
          </a:p>
        </p:txBody>
      </p:sp>
      <p:sp>
        <p:nvSpPr>
          <p:cNvPr id="14" name="Text Placeholder 52">
            <a:extLst>
              <a:ext uri="{FF2B5EF4-FFF2-40B4-BE49-F238E27FC236}">
                <a16:creationId xmlns:a16="http://schemas.microsoft.com/office/drawing/2014/main" id="{8D89F32A-32D4-4A70-877A-4F2E9B145DF8}"/>
              </a:ext>
            </a:extLst>
          </p:cNvPr>
          <p:cNvSpPr>
            <a:spLocks noGrp="1"/>
          </p:cNvSpPr>
          <p:nvPr>
            <p:ph type="body" sz="quarter" idx="13"/>
          </p:nvPr>
        </p:nvSpPr>
        <p:spPr>
          <a:xfrm>
            <a:off x="8153478" y="2042623"/>
            <a:ext cx="2851897" cy="273776"/>
          </a:xfrm>
        </p:spPr>
        <p:txBody>
          <a:bodyPr lIns="0" tIns="0" rIns="0" bIns="0" anchor="t"/>
          <a:lstStyle>
            <a:lvl1pPr marL="0" indent="0">
              <a:lnSpc>
                <a:spcPts val="1960"/>
              </a:lnSpc>
              <a:buNone/>
              <a:defRPr sz="1400">
                <a:solidFill>
                  <a:schemeClr val="tx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5" name="Text Placeholder 52">
            <a:extLst>
              <a:ext uri="{FF2B5EF4-FFF2-40B4-BE49-F238E27FC236}">
                <a16:creationId xmlns:a16="http://schemas.microsoft.com/office/drawing/2014/main" id="{DDE75FE2-AA02-43C6-A766-9DFC1220FDEF}"/>
              </a:ext>
            </a:extLst>
          </p:cNvPr>
          <p:cNvSpPr>
            <a:spLocks noGrp="1"/>
          </p:cNvSpPr>
          <p:nvPr>
            <p:ph type="body" sz="quarter" idx="14"/>
          </p:nvPr>
        </p:nvSpPr>
        <p:spPr>
          <a:xfrm>
            <a:off x="8153478" y="2685762"/>
            <a:ext cx="2851897" cy="273776"/>
          </a:xfrm>
        </p:spPr>
        <p:txBody>
          <a:bodyPr lIns="0" tIns="0" rIns="0" bIns="0" anchor="t"/>
          <a:lstStyle>
            <a:lvl1pPr marL="0" indent="0">
              <a:lnSpc>
                <a:spcPts val="1960"/>
              </a:lnSpc>
              <a:buNone/>
              <a:defRPr sz="1400">
                <a:solidFill>
                  <a:schemeClr val="tx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6" name="Text Placeholder 52">
            <a:extLst>
              <a:ext uri="{FF2B5EF4-FFF2-40B4-BE49-F238E27FC236}">
                <a16:creationId xmlns:a16="http://schemas.microsoft.com/office/drawing/2014/main" id="{88F968A2-7F55-4A2C-A615-1154BAAF8F34}"/>
              </a:ext>
            </a:extLst>
          </p:cNvPr>
          <p:cNvSpPr>
            <a:spLocks noGrp="1"/>
          </p:cNvSpPr>
          <p:nvPr>
            <p:ph type="body" sz="quarter" idx="15"/>
          </p:nvPr>
        </p:nvSpPr>
        <p:spPr>
          <a:xfrm>
            <a:off x="8153478" y="3323951"/>
            <a:ext cx="2851897" cy="273776"/>
          </a:xfrm>
        </p:spPr>
        <p:txBody>
          <a:bodyPr lIns="0" tIns="0" rIns="0" bIns="0" anchor="t"/>
          <a:lstStyle>
            <a:lvl1pPr marL="0" indent="0">
              <a:lnSpc>
                <a:spcPts val="1960"/>
              </a:lnSpc>
              <a:buNone/>
              <a:defRPr sz="1400">
                <a:solidFill>
                  <a:schemeClr val="tx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7" name="Text Placeholder 52">
            <a:extLst>
              <a:ext uri="{FF2B5EF4-FFF2-40B4-BE49-F238E27FC236}">
                <a16:creationId xmlns:a16="http://schemas.microsoft.com/office/drawing/2014/main" id="{A4974F9F-5CDE-4C1F-8619-A30428B17EBE}"/>
              </a:ext>
            </a:extLst>
          </p:cNvPr>
          <p:cNvSpPr>
            <a:spLocks noGrp="1"/>
          </p:cNvSpPr>
          <p:nvPr>
            <p:ph type="body" sz="quarter" idx="16"/>
          </p:nvPr>
        </p:nvSpPr>
        <p:spPr>
          <a:xfrm>
            <a:off x="8153478" y="3964847"/>
            <a:ext cx="2851897" cy="273776"/>
          </a:xfrm>
        </p:spPr>
        <p:txBody>
          <a:bodyPr lIns="0" tIns="0" rIns="0" bIns="0" anchor="t"/>
          <a:lstStyle>
            <a:lvl1pPr marL="0" indent="0">
              <a:lnSpc>
                <a:spcPts val="1960"/>
              </a:lnSpc>
              <a:buNone/>
              <a:defRPr sz="1400">
                <a:solidFill>
                  <a:schemeClr val="tx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8" name="Text Placeholder 52">
            <a:extLst>
              <a:ext uri="{FF2B5EF4-FFF2-40B4-BE49-F238E27FC236}">
                <a16:creationId xmlns:a16="http://schemas.microsoft.com/office/drawing/2014/main" id="{D947A0EE-AE83-41B3-A7CD-228D1365C84E}"/>
              </a:ext>
            </a:extLst>
          </p:cNvPr>
          <p:cNvSpPr>
            <a:spLocks noGrp="1"/>
          </p:cNvSpPr>
          <p:nvPr>
            <p:ph type="body" sz="quarter" idx="17"/>
          </p:nvPr>
        </p:nvSpPr>
        <p:spPr>
          <a:xfrm>
            <a:off x="8153478" y="4611607"/>
            <a:ext cx="2851897" cy="273776"/>
          </a:xfrm>
        </p:spPr>
        <p:txBody>
          <a:bodyPr lIns="0" tIns="0" rIns="0" bIns="0" anchor="t"/>
          <a:lstStyle>
            <a:lvl1pPr marL="0" indent="0">
              <a:lnSpc>
                <a:spcPts val="1960"/>
              </a:lnSpc>
              <a:buNone/>
              <a:defRPr sz="1400">
                <a:solidFill>
                  <a:schemeClr val="tx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1" y="1959279"/>
            <a:ext cx="3403600" cy="584775"/>
          </a:xfrm>
        </p:spPr>
        <p:txBody>
          <a:bodyPr/>
          <a:lstStyle>
            <a:lvl1pPr>
              <a:defRPr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Agenda</a:t>
            </a:r>
          </a:p>
        </p:txBody>
      </p:sp>
      <p:grpSp>
        <p:nvGrpSpPr>
          <p:cNvPr id="23" name="Group 22">
            <a:extLst>
              <a:ext uri="{FF2B5EF4-FFF2-40B4-BE49-F238E27FC236}">
                <a16:creationId xmlns:a16="http://schemas.microsoft.com/office/drawing/2014/main" id="{397C08B1-6E51-4E86-8FE0-8D51B9484535}"/>
              </a:ext>
            </a:extLst>
          </p:cNvPr>
          <p:cNvGrpSpPr/>
          <p:nvPr userDrawn="1"/>
        </p:nvGrpSpPr>
        <p:grpSpPr>
          <a:xfrm>
            <a:off x="0" y="1863528"/>
            <a:ext cx="2452688" cy="255785"/>
            <a:chOff x="0" y="5224323"/>
            <a:chExt cx="2416175" cy="0"/>
          </a:xfrm>
        </p:grpSpPr>
        <p:cxnSp>
          <p:nvCxnSpPr>
            <p:cNvPr id="24" name="Straight Connector 23">
              <a:extLst>
                <a:ext uri="{FF2B5EF4-FFF2-40B4-BE49-F238E27FC236}">
                  <a16:creationId xmlns:a16="http://schemas.microsoft.com/office/drawing/2014/main" id="{F07D9C6E-2706-4633-9833-9E39D48EDB5C}"/>
                </a:ext>
              </a:extLst>
            </p:cNvPr>
            <p:cNvCxnSpPr/>
            <p:nvPr userDrawn="1"/>
          </p:nvCxnSpPr>
          <p:spPr>
            <a:xfrm>
              <a:off x="36830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FD08C3-287E-4F7F-90F9-C1DB0065552C}"/>
                </a:ext>
              </a:extLst>
            </p:cNvPr>
            <p:cNvCxnSpPr/>
            <p:nvPr userDrawn="1"/>
          </p:nvCxnSpPr>
          <p:spPr>
            <a:xfrm>
              <a:off x="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621B8F7-8716-473E-AEE6-EBE32BAD7C7E}"/>
              </a:ext>
            </a:extLst>
          </p:cNvPr>
          <p:cNvGrpSpPr/>
          <p:nvPr userDrawn="1"/>
        </p:nvGrpSpPr>
        <p:grpSpPr>
          <a:xfrm>
            <a:off x="-1" y="6791325"/>
            <a:ext cx="12192001" cy="66675"/>
            <a:chOff x="-1" y="6233231"/>
            <a:chExt cx="12192001" cy="574675"/>
          </a:xfrm>
        </p:grpSpPr>
        <p:sp>
          <p:nvSpPr>
            <p:cNvPr id="31" name="Rectangle 30">
              <a:extLst>
                <a:ext uri="{FF2B5EF4-FFF2-40B4-BE49-F238E27FC236}">
                  <a16:creationId xmlns:a16="http://schemas.microsoft.com/office/drawing/2014/main" id="{01B1B137-B25A-44E9-8C32-4458727D48C8}"/>
                </a:ext>
              </a:extLst>
            </p:cNvPr>
            <p:cNvSpPr/>
            <p:nvPr userDrawn="1"/>
          </p:nvSpPr>
          <p:spPr>
            <a:xfrm flipV="1">
              <a:off x="3606800" y="6233231"/>
              <a:ext cx="8585200" cy="574675"/>
            </a:xfrm>
            <a:prstGeom prst="rect">
              <a:avLst/>
            </a:prstGeom>
            <a:solidFill>
              <a:srgbClr val="00A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BF267841-F4F3-4F0C-94DB-24C4A4AA10D2}"/>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2" name="Group 1">
            <a:extLst>
              <a:ext uri="{FF2B5EF4-FFF2-40B4-BE49-F238E27FC236}">
                <a16:creationId xmlns:a16="http://schemas.microsoft.com/office/drawing/2014/main" id="{CE8EF7B8-A9D4-45E2-B3DB-724064374231}"/>
              </a:ext>
            </a:extLst>
          </p:cNvPr>
          <p:cNvGrpSpPr/>
          <p:nvPr userDrawn="1"/>
        </p:nvGrpSpPr>
        <p:grpSpPr>
          <a:xfrm>
            <a:off x="609601" y="5825654"/>
            <a:ext cx="2498591" cy="590491"/>
            <a:chOff x="8766626" y="457200"/>
            <a:chExt cx="2498591" cy="590491"/>
          </a:xfrm>
        </p:grpSpPr>
        <p:pic>
          <p:nvPicPr>
            <p:cNvPr id="22" name="Picture 21" descr="A picture containing text, clipart&#10;&#10;Description automatically generated">
              <a:extLst>
                <a:ext uri="{FF2B5EF4-FFF2-40B4-BE49-F238E27FC236}">
                  <a16:creationId xmlns:a16="http://schemas.microsoft.com/office/drawing/2014/main" id="{FD43D09D-648B-49AE-A976-88470F9A63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6626" y="457200"/>
              <a:ext cx="1625600" cy="590491"/>
            </a:xfrm>
            <a:prstGeom prst="rect">
              <a:avLst/>
            </a:prstGeom>
          </p:spPr>
        </p:pic>
        <p:pic>
          <p:nvPicPr>
            <p:cNvPr id="26" name="Picture 25">
              <a:extLst>
                <a:ext uri="{FF2B5EF4-FFF2-40B4-BE49-F238E27FC236}">
                  <a16:creationId xmlns:a16="http://schemas.microsoft.com/office/drawing/2014/main" id="{90497E75-5A7C-4BB5-B7C8-487477B07A8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48108" y="495300"/>
              <a:ext cx="417109" cy="533400"/>
            </a:xfrm>
            <a:prstGeom prst="rect">
              <a:avLst/>
            </a:prstGeom>
          </p:spPr>
        </p:pic>
      </p:grpSp>
    </p:spTree>
    <p:extLst>
      <p:ext uri="{BB962C8B-B14F-4D97-AF65-F5344CB8AC3E}">
        <p14:creationId xmlns:p14="http://schemas.microsoft.com/office/powerpoint/2010/main" val="652765986"/>
      </p:ext>
    </p:extLst>
  </p:cSld>
  <p:clrMapOvr>
    <a:masterClrMapping/>
  </p:clrMapOvr>
  <p:extLst>
    <p:ext uri="{DCECCB84-F9BA-43D5-87BE-67443E8EF086}">
      <p15:sldGuideLst xmlns:p15="http://schemas.microsoft.com/office/powerpoint/2012/main">
        <p15:guide id="1" orient="horz" pos="648">
          <p15:clr>
            <a:srgbClr val="FBAE40"/>
          </p15:clr>
        </p15:guide>
        <p15:guide id="2" orient="horz" pos="31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0" y="552951"/>
            <a:ext cx="7701144" cy="584775"/>
          </a:xfrm>
        </p:spPr>
        <p:txBody>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grpSp>
        <p:nvGrpSpPr>
          <p:cNvPr id="23" name="Group 22">
            <a:extLst>
              <a:ext uri="{FF2B5EF4-FFF2-40B4-BE49-F238E27FC236}">
                <a16:creationId xmlns:a16="http://schemas.microsoft.com/office/drawing/2014/main" id="{397C08B1-6E51-4E86-8FE0-8D51B9484535}"/>
              </a:ext>
            </a:extLst>
          </p:cNvPr>
          <p:cNvGrpSpPr/>
          <p:nvPr userDrawn="1"/>
        </p:nvGrpSpPr>
        <p:grpSpPr>
          <a:xfrm>
            <a:off x="0" y="457200"/>
            <a:ext cx="2452688" cy="255785"/>
            <a:chOff x="0" y="5224323"/>
            <a:chExt cx="2416175" cy="0"/>
          </a:xfrm>
        </p:grpSpPr>
        <p:cxnSp>
          <p:nvCxnSpPr>
            <p:cNvPr id="24" name="Straight Connector 23">
              <a:extLst>
                <a:ext uri="{FF2B5EF4-FFF2-40B4-BE49-F238E27FC236}">
                  <a16:creationId xmlns:a16="http://schemas.microsoft.com/office/drawing/2014/main" id="{F07D9C6E-2706-4633-9833-9E39D48EDB5C}"/>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FD08C3-287E-4F7F-90F9-C1DB0065552C}"/>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7F0FB3DA-38F0-42E8-96A2-083E084D6F94}"/>
              </a:ext>
            </a:extLst>
          </p:cNvPr>
          <p:cNvSpPr>
            <a:spLocks noGrp="1"/>
          </p:cNvSpPr>
          <p:nvPr>
            <p:ph type="body" sz="quarter" idx="25"/>
          </p:nvPr>
        </p:nvSpPr>
        <p:spPr>
          <a:xfrm>
            <a:off x="609600" y="1346200"/>
            <a:ext cx="10972800" cy="4940301"/>
          </a:xfrm>
        </p:spPr>
        <p:txBody>
          <a:bodyPr/>
          <a:lstStyle>
            <a:lvl1pPr marL="228600" indent="-228600">
              <a:buClr>
                <a:srgbClr val="00A2E1"/>
              </a:buClr>
              <a:buFont typeface="Arial" panose="020B0604020202020204" pitchFamily="34" charset="0"/>
              <a:buChar char="●"/>
              <a:defRPr/>
            </a:lvl1pPr>
            <a:lvl2pPr marL="685800" indent="-228600">
              <a:buClr>
                <a:schemeClr val="accent2"/>
              </a:buClr>
              <a:buFont typeface="Arial" panose="020B0604020202020204" pitchFamily="34" charset="0"/>
              <a:buChar char="●"/>
              <a:defRPr/>
            </a:lvl2pPr>
            <a:lvl3pPr marL="1143000" indent="-228600">
              <a:buClr>
                <a:srgbClr val="151513"/>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p:txBody>
      </p:sp>
      <p:grpSp>
        <p:nvGrpSpPr>
          <p:cNvPr id="20" name="Group 19">
            <a:extLst>
              <a:ext uri="{FF2B5EF4-FFF2-40B4-BE49-F238E27FC236}">
                <a16:creationId xmlns:a16="http://schemas.microsoft.com/office/drawing/2014/main" id="{E36D1471-7489-493C-A9D0-AF437BB515D6}"/>
              </a:ext>
            </a:extLst>
          </p:cNvPr>
          <p:cNvGrpSpPr/>
          <p:nvPr userDrawn="1"/>
        </p:nvGrpSpPr>
        <p:grpSpPr>
          <a:xfrm>
            <a:off x="-1" y="6791325"/>
            <a:ext cx="12192001" cy="66675"/>
            <a:chOff x="-1" y="6233231"/>
            <a:chExt cx="12192001" cy="574675"/>
          </a:xfrm>
        </p:grpSpPr>
        <p:sp>
          <p:nvSpPr>
            <p:cNvPr id="22" name="Rectangle 21">
              <a:extLst>
                <a:ext uri="{FF2B5EF4-FFF2-40B4-BE49-F238E27FC236}">
                  <a16:creationId xmlns:a16="http://schemas.microsoft.com/office/drawing/2014/main" id="{9BEF9CDF-2568-4721-8C4B-29C276F3B9EA}"/>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Rectangle 25">
              <a:extLst>
                <a:ext uri="{FF2B5EF4-FFF2-40B4-BE49-F238E27FC236}">
                  <a16:creationId xmlns:a16="http://schemas.microsoft.com/office/drawing/2014/main" id="{FD6EB6BB-61EB-4ECF-B871-156BCD96E143}"/>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pic>
        <p:nvPicPr>
          <p:cNvPr id="15" name="Picture 14">
            <a:extLst>
              <a:ext uri="{FF2B5EF4-FFF2-40B4-BE49-F238E27FC236}">
                <a16:creationId xmlns:a16="http://schemas.microsoft.com/office/drawing/2014/main" id="{C43B4718-FC7C-431F-B8CE-325C220956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105" y="495301"/>
            <a:ext cx="534874" cy="683997"/>
          </a:xfrm>
          <a:prstGeom prst="rect">
            <a:avLst/>
          </a:prstGeom>
        </p:spPr>
      </p:pic>
      <p:sp>
        <p:nvSpPr>
          <p:cNvPr id="16" name="Rectangle 15"/>
          <p:cNvSpPr/>
          <p:nvPr userDrawn="1"/>
        </p:nvSpPr>
        <p:spPr>
          <a:xfrm>
            <a:off x="1659920" y="6494975"/>
            <a:ext cx="8872151" cy="261610"/>
          </a:xfrm>
          <a:prstGeom prst="rect">
            <a:avLst/>
          </a:prstGeom>
        </p:spPr>
        <p:txBody>
          <a:bodyPr wrap="square">
            <a:spAutoFit/>
          </a:bodyPr>
          <a:lstStyle/>
          <a:p>
            <a:pPr marL="0" lvl="0" indent="0">
              <a:spcAft>
                <a:spcPts val="0"/>
              </a:spcAft>
              <a:buSzPts val="1000"/>
              <a:buFont typeface="Symbol" panose="05050102010706020507" pitchFamily="18" charset="2"/>
              <a:buNone/>
              <a:tabLst>
                <a:tab pos="457200" algn="l"/>
              </a:tabLst>
            </a:pPr>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rPr>
              <a:t>This presentation is the intellectual property of the author/presenter. Contact </a:t>
            </a:r>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hlinkClick r:id="rId3"/>
              </a:rPr>
              <a:t>hatemazim@icloud.com</a:t>
            </a:r>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rPr>
              <a:t> for permission to reprint and/or distribute</a:t>
            </a:r>
            <a:endParaRPr lang="en-GB" sz="1100">
              <a:solidFill>
                <a:schemeClr val="tx1">
                  <a:lumMod val="65000"/>
                  <a:lumOff val="35000"/>
                </a:schemeClr>
              </a:solidFill>
              <a:effectLst/>
              <a:latin typeface="+mn-lt"/>
              <a:ea typeface="Calibri" panose="020F0502020204030204" pitchFamily="34" charset="0"/>
              <a:cs typeface="Arial" panose="020B0604020202020204" pitchFamily="34" charset="0"/>
            </a:endParaRPr>
          </a:p>
        </p:txBody>
      </p:sp>
      <p:sp>
        <p:nvSpPr>
          <p:cNvPr id="18" name="Rectangle 17"/>
          <p:cNvSpPr/>
          <p:nvPr userDrawn="1"/>
        </p:nvSpPr>
        <p:spPr>
          <a:xfrm>
            <a:off x="4200309" y="48127"/>
            <a:ext cx="3791371" cy="261610"/>
          </a:xfrm>
          <a:prstGeom prst="rect">
            <a:avLst/>
          </a:prstGeom>
        </p:spPr>
        <p:txBody>
          <a:bodyPr wrap="square">
            <a:spAutoFit/>
          </a:bodyPr>
          <a:lstStyle/>
          <a:p>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rPr>
              <a:t>San Antonio Breast Cancer Symposium – December 5-9, 2023</a:t>
            </a:r>
            <a:endParaRPr lang="en-GB" sz="1100">
              <a:solidFill>
                <a:schemeClr val="tx1">
                  <a:lumMod val="65000"/>
                  <a:lumOff val="35000"/>
                </a:schemeClr>
              </a:solidFill>
              <a:latin typeface="+mn-lt"/>
              <a:cs typeface="Arial" panose="020B0604020202020204" pitchFamily="34" charset="0"/>
            </a:endParaRPr>
          </a:p>
        </p:txBody>
      </p:sp>
    </p:spTree>
    <p:extLst>
      <p:ext uri="{BB962C8B-B14F-4D97-AF65-F5344CB8AC3E}">
        <p14:creationId xmlns:p14="http://schemas.microsoft.com/office/powerpoint/2010/main" val="33223289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0" y="552951"/>
            <a:ext cx="7429500" cy="584775"/>
          </a:xfrm>
        </p:spPr>
        <p:txBody>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sp>
        <p:nvSpPr>
          <p:cNvPr id="40" name="Slide Number Placeholder 39">
            <a:extLst>
              <a:ext uri="{FF2B5EF4-FFF2-40B4-BE49-F238E27FC236}">
                <a16:creationId xmlns:a16="http://schemas.microsoft.com/office/drawing/2014/main" id="{B47F0F9C-8806-4FCD-BB43-44A3BBCB74DF}"/>
              </a:ext>
            </a:extLst>
          </p:cNvPr>
          <p:cNvSpPr>
            <a:spLocks noGrp="1"/>
          </p:cNvSpPr>
          <p:nvPr>
            <p:ph type="sldNum" sz="quarter" idx="24"/>
          </p:nvPr>
        </p:nvSpPr>
        <p:spPr/>
        <p:txBody>
          <a:bodyPr/>
          <a:lstStyle/>
          <a:p>
            <a:fld id="{FD6CDD74-04D9-4991-8294-E7F131459BA0}" type="slidenum">
              <a:rPr lang="en-US" smtClean="0"/>
              <a:pPr/>
              <a:t>‹#›</a:t>
            </a:fld>
            <a:endParaRPr lang="en-US"/>
          </a:p>
        </p:txBody>
      </p:sp>
      <p:sp>
        <p:nvSpPr>
          <p:cNvPr id="3" name="Text Placeholder 2">
            <a:extLst>
              <a:ext uri="{FF2B5EF4-FFF2-40B4-BE49-F238E27FC236}">
                <a16:creationId xmlns:a16="http://schemas.microsoft.com/office/drawing/2014/main" id="{7F0FB3DA-38F0-42E8-96A2-083E084D6F94}"/>
              </a:ext>
            </a:extLst>
          </p:cNvPr>
          <p:cNvSpPr>
            <a:spLocks noGrp="1"/>
          </p:cNvSpPr>
          <p:nvPr>
            <p:ph type="body" sz="quarter" idx="25"/>
          </p:nvPr>
        </p:nvSpPr>
        <p:spPr>
          <a:xfrm>
            <a:off x="609600" y="1346200"/>
            <a:ext cx="5003800" cy="4940301"/>
          </a:xfrm>
        </p:spPr>
        <p:txBody>
          <a:bodyPr/>
          <a:lstStyle>
            <a:lvl1pPr marL="228600" indent="-228600">
              <a:buClr>
                <a:srgbClr val="00A2E1"/>
              </a:buClr>
              <a:buFont typeface="Arial" panose="020B0604020202020204" pitchFamily="34" charset="0"/>
              <a:buChar char="●"/>
              <a:defRPr/>
            </a:lvl1pPr>
            <a:lvl2pPr marL="685800" indent="-228600">
              <a:buClr>
                <a:schemeClr val="accent2"/>
              </a:buClr>
              <a:buFont typeface="Arial" panose="020B0604020202020204" pitchFamily="34" charset="0"/>
              <a:buChar char="●"/>
              <a:defRPr/>
            </a:lvl2pPr>
            <a:lvl3pPr marL="1143000" indent="-228600">
              <a:buClr>
                <a:srgbClr val="151513"/>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2">
            <a:extLst>
              <a:ext uri="{FF2B5EF4-FFF2-40B4-BE49-F238E27FC236}">
                <a16:creationId xmlns:a16="http://schemas.microsoft.com/office/drawing/2014/main" id="{696B71B9-C533-4675-8331-01557DD0C8A9}"/>
              </a:ext>
            </a:extLst>
          </p:cNvPr>
          <p:cNvSpPr>
            <a:spLocks noGrp="1"/>
          </p:cNvSpPr>
          <p:nvPr>
            <p:ph type="body" sz="quarter" idx="26"/>
          </p:nvPr>
        </p:nvSpPr>
        <p:spPr>
          <a:xfrm>
            <a:off x="6578600" y="1346200"/>
            <a:ext cx="5003800" cy="4940301"/>
          </a:xfrm>
        </p:spPr>
        <p:txBody>
          <a:bodyPr/>
          <a:lstStyle>
            <a:lvl1pPr marL="228600" indent="-228600">
              <a:buClr>
                <a:srgbClr val="00A2E1"/>
              </a:buClr>
              <a:buFont typeface="Arial" panose="020B0604020202020204" pitchFamily="34" charset="0"/>
              <a:buChar char="●"/>
              <a:defRPr/>
            </a:lvl1pPr>
            <a:lvl2pPr marL="685800" indent="-228600">
              <a:buClr>
                <a:schemeClr val="accent2"/>
              </a:buClr>
              <a:buFont typeface="Arial" panose="020B0604020202020204" pitchFamily="34" charset="0"/>
              <a:buChar char="●"/>
              <a:defRPr/>
            </a:lvl2pPr>
            <a:lvl3pPr marL="1143000" indent="-228600">
              <a:buClr>
                <a:srgbClr val="151513"/>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p:txBody>
      </p:sp>
      <p:grpSp>
        <p:nvGrpSpPr>
          <p:cNvPr id="29" name="Group 28">
            <a:extLst>
              <a:ext uri="{FF2B5EF4-FFF2-40B4-BE49-F238E27FC236}">
                <a16:creationId xmlns:a16="http://schemas.microsoft.com/office/drawing/2014/main" id="{721DD6A8-3F4C-4A5C-B7D3-010C4497B53D}"/>
              </a:ext>
            </a:extLst>
          </p:cNvPr>
          <p:cNvGrpSpPr/>
          <p:nvPr userDrawn="1"/>
        </p:nvGrpSpPr>
        <p:grpSpPr>
          <a:xfrm>
            <a:off x="0" y="457200"/>
            <a:ext cx="2452688" cy="255785"/>
            <a:chOff x="0" y="5224323"/>
            <a:chExt cx="2416175" cy="0"/>
          </a:xfrm>
        </p:grpSpPr>
        <p:cxnSp>
          <p:nvCxnSpPr>
            <p:cNvPr id="33" name="Straight Connector 32">
              <a:extLst>
                <a:ext uri="{FF2B5EF4-FFF2-40B4-BE49-F238E27FC236}">
                  <a16:creationId xmlns:a16="http://schemas.microsoft.com/office/drawing/2014/main" id="{0A725568-5CE4-43AB-9056-7D15684140DB}"/>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FA349F3-B6AE-4163-A13D-283C3EFF251D}"/>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689DB4C7-7423-4F89-968C-963EE8D0022B}"/>
              </a:ext>
            </a:extLst>
          </p:cNvPr>
          <p:cNvGrpSpPr/>
          <p:nvPr userDrawn="1"/>
        </p:nvGrpSpPr>
        <p:grpSpPr>
          <a:xfrm>
            <a:off x="-1" y="6791325"/>
            <a:ext cx="12192001" cy="66675"/>
            <a:chOff x="-1" y="6233231"/>
            <a:chExt cx="12192001" cy="574675"/>
          </a:xfrm>
        </p:grpSpPr>
        <p:sp>
          <p:nvSpPr>
            <p:cNvPr id="36" name="Rectangle 35">
              <a:extLst>
                <a:ext uri="{FF2B5EF4-FFF2-40B4-BE49-F238E27FC236}">
                  <a16:creationId xmlns:a16="http://schemas.microsoft.com/office/drawing/2014/main" id="{3C145ED9-21BE-49A3-8AC6-9C2C8B5FE23A}"/>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extLst>
                <a:ext uri="{FF2B5EF4-FFF2-40B4-BE49-F238E27FC236}">
                  <a16:creationId xmlns:a16="http://schemas.microsoft.com/office/drawing/2014/main" id="{4C5463F9-3A84-4199-AB29-C7017F0B543C}"/>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pic>
        <p:nvPicPr>
          <p:cNvPr id="16" name="Picture 15">
            <a:extLst>
              <a:ext uri="{FF2B5EF4-FFF2-40B4-BE49-F238E27FC236}">
                <a16:creationId xmlns:a16="http://schemas.microsoft.com/office/drawing/2014/main" id="{A728E144-EC17-4EF5-9136-0BC93DD2FB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8105" y="495300"/>
            <a:ext cx="534874" cy="684000"/>
          </a:xfrm>
          <a:prstGeom prst="rect">
            <a:avLst/>
          </a:prstGeom>
        </p:spPr>
      </p:pic>
      <p:sp>
        <p:nvSpPr>
          <p:cNvPr id="15" name="Rectangle 14"/>
          <p:cNvSpPr/>
          <p:nvPr userDrawn="1"/>
        </p:nvSpPr>
        <p:spPr>
          <a:xfrm>
            <a:off x="1659924" y="6453401"/>
            <a:ext cx="8872151" cy="261610"/>
          </a:xfrm>
          <a:prstGeom prst="rect">
            <a:avLst/>
          </a:prstGeom>
        </p:spPr>
        <p:txBody>
          <a:bodyPr wrap="square">
            <a:spAutoFit/>
          </a:bodyPr>
          <a:lstStyle/>
          <a:p>
            <a:pPr marL="0" lvl="0" indent="0">
              <a:spcAft>
                <a:spcPts val="0"/>
              </a:spcAft>
              <a:buSzPts val="1000"/>
              <a:buFont typeface="Symbol" panose="05050102010706020507" pitchFamily="18" charset="2"/>
              <a:buNone/>
              <a:tabLst>
                <a:tab pos="457200" algn="l"/>
              </a:tabLst>
            </a:pP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This presentation is the intellectual property of the author/presenter. Contact </a:t>
            </a: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hlinkClick r:id="rId3"/>
              </a:rPr>
              <a:t>opagani@bluewin.ch</a:t>
            </a:r>
            <a:r>
              <a:rPr lang="en-US" sz="1100" baseline="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for permission to reprint and/or distribute</a:t>
            </a:r>
            <a:endParaRPr lang="en-GB" sz="110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18"/>
          <p:cNvSpPr/>
          <p:nvPr userDrawn="1"/>
        </p:nvSpPr>
        <p:spPr>
          <a:xfrm>
            <a:off x="3844340" y="33216"/>
            <a:ext cx="4503317" cy="261610"/>
          </a:xfrm>
          <a:prstGeom prst="rect">
            <a:avLst/>
          </a:prstGeom>
        </p:spPr>
        <p:txBody>
          <a:bodyPr wrap="square">
            <a:spAutoFit/>
          </a:bodyPr>
          <a:lstStyle/>
          <a:p>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San Antonio Breast Cancer Symposium – December 5-9, 2023</a:t>
            </a:r>
            <a:endParaRPr lang="en-GB" sz="110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7156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0" y="552951"/>
            <a:ext cx="7591425" cy="584775"/>
          </a:xfrm>
        </p:spPr>
        <p:txBody>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sp>
        <p:nvSpPr>
          <p:cNvPr id="40" name="Slide Number Placeholder 39">
            <a:extLst>
              <a:ext uri="{FF2B5EF4-FFF2-40B4-BE49-F238E27FC236}">
                <a16:creationId xmlns:a16="http://schemas.microsoft.com/office/drawing/2014/main" id="{B47F0F9C-8806-4FCD-BB43-44A3BBCB74DF}"/>
              </a:ext>
            </a:extLst>
          </p:cNvPr>
          <p:cNvSpPr>
            <a:spLocks noGrp="1"/>
          </p:cNvSpPr>
          <p:nvPr>
            <p:ph type="sldNum" sz="quarter" idx="24"/>
          </p:nvPr>
        </p:nvSpPr>
        <p:spPr/>
        <p:txBody>
          <a:bodyPr/>
          <a:lstStyle/>
          <a:p>
            <a:fld id="{FD6CDD74-04D9-4991-8294-E7F131459BA0}" type="slidenum">
              <a:rPr lang="en-US" smtClean="0"/>
              <a:pPr/>
              <a:t>‹#›</a:t>
            </a:fld>
            <a:endParaRPr lang="en-US"/>
          </a:p>
        </p:txBody>
      </p:sp>
      <p:sp>
        <p:nvSpPr>
          <p:cNvPr id="4" name="Picture Placeholder 3">
            <a:extLst>
              <a:ext uri="{FF2B5EF4-FFF2-40B4-BE49-F238E27FC236}">
                <a16:creationId xmlns:a16="http://schemas.microsoft.com/office/drawing/2014/main" id="{F5B404D1-3FF0-426C-A00E-1147C0742C4B}"/>
              </a:ext>
            </a:extLst>
          </p:cNvPr>
          <p:cNvSpPr>
            <a:spLocks noGrp="1"/>
          </p:cNvSpPr>
          <p:nvPr>
            <p:ph type="pic" sz="quarter" idx="25"/>
          </p:nvPr>
        </p:nvSpPr>
        <p:spPr>
          <a:xfrm>
            <a:off x="609600" y="1677784"/>
            <a:ext cx="3512457" cy="2074862"/>
          </a:xfrm>
        </p:spPr>
        <p:txBody>
          <a:bodyPr anchor="ctr"/>
          <a:lstStyle>
            <a:lvl1pPr marL="0" indent="0" algn="ctr">
              <a:buNone/>
              <a:defRPr/>
            </a:lvl1pPr>
          </a:lstStyle>
          <a:p>
            <a:endParaRPr lang="en-US"/>
          </a:p>
        </p:txBody>
      </p:sp>
      <p:sp>
        <p:nvSpPr>
          <p:cNvPr id="16" name="Picture Placeholder 3">
            <a:extLst>
              <a:ext uri="{FF2B5EF4-FFF2-40B4-BE49-F238E27FC236}">
                <a16:creationId xmlns:a16="http://schemas.microsoft.com/office/drawing/2014/main" id="{AE3A95FD-B95A-45A6-A170-49EE1977C1CC}"/>
              </a:ext>
            </a:extLst>
          </p:cNvPr>
          <p:cNvSpPr>
            <a:spLocks noGrp="1"/>
          </p:cNvSpPr>
          <p:nvPr>
            <p:ph type="pic" sz="quarter" idx="26"/>
          </p:nvPr>
        </p:nvSpPr>
        <p:spPr>
          <a:xfrm>
            <a:off x="4341586" y="1677784"/>
            <a:ext cx="3512457" cy="2074862"/>
          </a:xfrm>
        </p:spPr>
        <p:txBody>
          <a:bodyPr anchor="ctr"/>
          <a:lstStyle>
            <a:lvl1pPr marL="0" indent="0" algn="ctr">
              <a:buNone/>
              <a:defRPr/>
            </a:lvl1pPr>
          </a:lstStyle>
          <a:p>
            <a:endParaRPr lang="en-US"/>
          </a:p>
        </p:txBody>
      </p:sp>
      <p:sp>
        <p:nvSpPr>
          <p:cNvPr id="17" name="Picture Placeholder 3">
            <a:extLst>
              <a:ext uri="{FF2B5EF4-FFF2-40B4-BE49-F238E27FC236}">
                <a16:creationId xmlns:a16="http://schemas.microsoft.com/office/drawing/2014/main" id="{A75A6856-2E2E-4DA9-A51D-CCAD228F54A5}"/>
              </a:ext>
            </a:extLst>
          </p:cNvPr>
          <p:cNvSpPr>
            <a:spLocks noGrp="1"/>
          </p:cNvSpPr>
          <p:nvPr>
            <p:ph type="pic" sz="quarter" idx="27"/>
          </p:nvPr>
        </p:nvSpPr>
        <p:spPr>
          <a:xfrm>
            <a:off x="8073571" y="1677784"/>
            <a:ext cx="3512457" cy="2074862"/>
          </a:xfrm>
        </p:spPr>
        <p:txBody>
          <a:bodyPr anchor="ctr"/>
          <a:lstStyle>
            <a:lvl1pPr marL="0" indent="0" algn="ctr">
              <a:buNone/>
              <a:defRPr/>
            </a:lvl1pPr>
          </a:lstStyle>
          <a:p>
            <a:endParaRPr lang="en-US"/>
          </a:p>
        </p:txBody>
      </p:sp>
      <p:sp>
        <p:nvSpPr>
          <p:cNvPr id="18" name="Text Placeholder 2">
            <a:extLst>
              <a:ext uri="{FF2B5EF4-FFF2-40B4-BE49-F238E27FC236}">
                <a16:creationId xmlns:a16="http://schemas.microsoft.com/office/drawing/2014/main" id="{C432E2A4-9899-48D6-9C67-F2E2EB8DC603}"/>
              </a:ext>
            </a:extLst>
          </p:cNvPr>
          <p:cNvSpPr>
            <a:spLocks noGrp="1"/>
          </p:cNvSpPr>
          <p:nvPr>
            <p:ph type="body" sz="quarter" idx="28"/>
          </p:nvPr>
        </p:nvSpPr>
        <p:spPr>
          <a:xfrm>
            <a:off x="609600" y="4585698"/>
            <a:ext cx="3508830" cy="1815102"/>
          </a:xfrm>
        </p:spPr>
        <p:txBody>
          <a:bodyPr/>
          <a:lstStyle>
            <a:lvl1pPr marL="0" indent="0" algn="l">
              <a:buClr>
                <a:srgbClr val="00A2E1"/>
              </a:buClr>
              <a:buFont typeface="Arial" panose="020B0604020202020204" pitchFamily="34" charset="0"/>
              <a:buNone/>
              <a:defRPr sz="1400"/>
            </a:lvl1pPr>
            <a:lvl2pPr marL="457200" indent="0" algn="l">
              <a:buClr>
                <a:schemeClr val="accent2"/>
              </a:buClr>
              <a:buFont typeface="Arial" panose="020B0604020202020204" pitchFamily="34" charset="0"/>
              <a:buNone/>
              <a:defRPr sz="1400"/>
            </a:lvl2pPr>
            <a:lvl3pPr marL="914400" indent="0" algn="l">
              <a:buClr>
                <a:srgbClr val="151513"/>
              </a:buClr>
              <a:buFont typeface="Arial" panose="020B0604020202020204" pitchFamily="34" charset="0"/>
              <a:buNone/>
              <a:defRPr sz="1400"/>
            </a:lvl3pPr>
          </a:lstStyle>
          <a:p>
            <a:pPr lvl="0"/>
            <a:r>
              <a:rPr lang="en-US" dirty="0"/>
              <a:t>Click to edit Master text styles</a:t>
            </a:r>
          </a:p>
        </p:txBody>
      </p:sp>
      <p:sp>
        <p:nvSpPr>
          <p:cNvPr id="19" name="Text Placeholder 2">
            <a:extLst>
              <a:ext uri="{FF2B5EF4-FFF2-40B4-BE49-F238E27FC236}">
                <a16:creationId xmlns:a16="http://schemas.microsoft.com/office/drawing/2014/main" id="{957F9C8B-9ECF-4865-84A7-CFAD736A7D8F}"/>
              </a:ext>
            </a:extLst>
          </p:cNvPr>
          <p:cNvSpPr>
            <a:spLocks noGrp="1"/>
          </p:cNvSpPr>
          <p:nvPr>
            <p:ph type="body" sz="quarter" idx="29"/>
          </p:nvPr>
        </p:nvSpPr>
        <p:spPr>
          <a:xfrm>
            <a:off x="4339771" y="4585698"/>
            <a:ext cx="3508830" cy="1815102"/>
          </a:xfrm>
        </p:spPr>
        <p:txBody>
          <a:bodyPr/>
          <a:lstStyle>
            <a:lvl1pPr marL="0" indent="0" algn="l">
              <a:buClr>
                <a:srgbClr val="00A2E1"/>
              </a:buClr>
              <a:buFont typeface="Arial" panose="020B0604020202020204" pitchFamily="34" charset="0"/>
              <a:buNone/>
              <a:defRPr sz="1400"/>
            </a:lvl1pPr>
            <a:lvl2pPr marL="457200" indent="0" algn="l">
              <a:buClr>
                <a:schemeClr val="accent2"/>
              </a:buClr>
              <a:buFont typeface="Arial" panose="020B0604020202020204" pitchFamily="34" charset="0"/>
              <a:buNone/>
              <a:defRPr sz="1400"/>
            </a:lvl2pPr>
            <a:lvl3pPr marL="914400" indent="0" algn="l">
              <a:buClr>
                <a:srgbClr val="151513"/>
              </a:buClr>
              <a:buFont typeface="Arial" panose="020B0604020202020204" pitchFamily="34" charset="0"/>
              <a:buNone/>
              <a:defRPr sz="1400"/>
            </a:lvl3pPr>
          </a:lstStyle>
          <a:p>
            <a:pPr lvl="0"/>
            <a:r>
              <a:rPr lang="en-US" dirty="0"/>
              <a:t>Click to edit Master text styles</a:t>
            </a:r>
          </a:p>
        </p:txBody>
      </p:sp>
      <p:sp>
        <p:nvSpPr>
          <p:cNvPr id="20" name="Text Placeholder 2">
            <a:extLst>
              <a:ext uri="{FF2B5EF4-FFF2-40B4-BE49-F238E27FC236}">
                <a16:creationId xmlns:a16="http://schemas.microsoft.com/office/drawing/2014/main" id="{B9B2DACC-C5B5-4424-90F4-D08259E147A5}"/>
              </a:ext>
            </a:extLst>
          </p:cNvPr>
          <p:cNvSpPr>
            <a:spLocks noGrp="1"/>
          </p:cNvSpPr>
          <p:nvPr>
            <p:ph type="body" sz="quarter" idx="30"/>
          </p:nvPr>
        </p:nvSpPr>
        <p:spPr>
          <a:xfrm>
            <a:off x="8073570" y="4585698"/>
            <a:ext cx="3508830" cy="1815102"/>
          </a:xfrm>
        </p:spPr>
        <p:txBody>
          <a:bodyPr/>
          <a:lstStyle>
            <a:lvl1pPr marL="0" indent="0" algn="l">
              <a:buClr>
                <a:srgbClr val="00A2E1"/>
              </a:buClr>
              <a:buFont typeface="Arial" panose="020B0604020202020204" pitchFamily="34" charset="0"/>
              <a:buNone/>
              <a:defRPr sz="1400"/>
            </a:lvl1pPr>
            <a:lvl2pPr marL="457200" indent="0" algn="l">
              <a:buClr>
                <a:schemeClr val="accent2"/>
              </a:buClr>
              <a:buFont typeface="Arial" panose="020B0604020202020204" pitchFamily="34" charset="0"/>
              <a:buNone/>
              <a:defRPr sz="1400"/>
            </a:lvl2pPr>
            <a:lvl3pPr marL="914400" indent="0" algn="l">
              <a:buClr>
                <a:srgbClr val="151513"/>
              </a:buClr>
              <a:buFont typeface="Arial" panose="020B0604020202020204" pitchFamily="34" charset="0"/>
              <a:buNone/>
              <a:defRPr sz="1400"/>
            </a:lvl3pPr>
          </a:lstStyle>
          <a:p>
            <a:pPr lvl="0"/>
            <a:r>
              <a:rPr lang="en-US" dirty="0"/>
              <a:t>Click to edit Master text styles</a:t>
            </a:r>
          </a:p>
        </p:txBody>
      </p:sp>
      <p:sp>
        <p:nvSpPr>
          <p:cNvPr id="26" name="Text Placeholder 2">
            <a:extLst>
              <a:ext uri="{FF2B5EF4-FFF2-40B4-BE49-F238E27FC236}">
                <a16:creationId xmlns:a16="http://schemas.microsoft.com/office/drawing/2014/main" id="{D1617F8F-CD64-44DF-8019-964E8AE8B4EF}"/>
              </a:ext>
            </a:extLst>
          </p:cNvPr>
          <p:cNvSpPr>
            <a:spLocks noGrp="1"/>
          </p:cNvSpPr>
          <p:nvPr>
            <p:ph type="body" sz="quarter" idx="31"/>
          </p:nvPr>
        </p:nvSpPr>
        <p:spPr>
          <a:xfrm>
            <a:off x="609600" y="4139111"/>
            <a:ext cx="3508830" cy="279900"/>
          </a:xfrm>
        </p:spPr>
        <p:txBody>
          <a:bodyPr/>
          <a:lstStyle>
            <a:lvl1pPr marL="0" indent="0" algn="l">
              <a:buClr>
                <a:srgbClr val="00A2E1"/>
              </a:buClr>
              <a:buFont typeface="Arial" panose="020B0604020202020204" pitchFamily="34" charset="0"/>
              <a:buNone/>
              <a:defRPr sz="1400">
                <a:latin typeface="Arial" panose="020B0604020202020204" pitchFamily="34" charset="0"/>
                <a:ea typeface="Sharp Sans bold" pitchFamily="2" charset="0"/>
                <a:cs typeface="Arial" panose="020B0604020202020204" pitchFamily="34" charset="0"/>
              </a:defRPr>
            </a:lvl1pPr>
            <a:lvl2pPr marL="457200" indent="0" algn="l">
              <a:buClr>
                <a:schemeClr val="accent2"/>
              </a:buClr>
              <a:buFont typeface="Arial" panose="020B0604020202020204" pitchFamily="34" charset="0"/>
              <a:buNone/>
              <a:defRPr sz="1400"/>
            </a:lvl2pPr>
            <a:lvl3pPr marL="914400" indent="0" algn="l">
              <a:buClr>
                <a:srgbClr val="151513"/>
              </a:buClr>
              <a:buFont typeface="Arial" panose="020B0604020202020204" pitchFamily="34" charset="0"/>
              <a:buNone/>
              <a:defRPr sz="1400"/>
            </a:lvl3pPr>
          </a:lstStyle>
          <a:p>
            <a:pPr lvl="0"/>
            <a:r>
              <a:rPr lang="en-US" dirty="0"/>
              <a:t>Click to edit Master text styles</a:t>
            </a:r>
          </a:p>
        </p:txBody>
      </p:sp>
      <p:sp>
        <p:nvSpPr>
          <p:cNvPr id="27" name="Text Placeholder 2">
            <a:extLst>
              <a:ext uri="{FF2B5EF4-FFF2-40B4-BE49-F238E27FC236}">
                <a16:creationId xmlns:a16="http://schemas.microsoft.com/office/drawing/2014/main" id="{EF26D40D-B074-4C17-86FF-057029D9DBCF}"/>
              </a:ext>
            </a:extLst>
          </p:cNvPr>
          <p:cNvSpPr>
            <a:spLocks noGrp="1"/>
          </p:cNvSpPr>
          <p:nvPr>
            <p:ph type="body" sz="quarter" idx="32"/>
          </p:nvPr>
        </p:nvSpPr>
        <p:spPr>
          <a:xfrm>
            <a:off x="4339771" y="4139111"/>
            <a:ext cx="3508830" cy="279900"/>
          </a:xfrm>
        </p:spPr>
        <p:txBody>
          <a:bodyPr/>
          <a:lstStyle>
            <a:lvl1pPr marL="0" indent="0" algn="l">
              <a:buClr>
                <a:srgbClr val="00A2E1"/>
              </a:buClr>
              <a:buFont typeface="Arial" panose="020B0604020202020204" pitchFamily="34" charset="0"/>
              <a:buNone/>
              <a:defRPr sz="1400">
                <a:latin typeface="Arial" panose="020B0604020202020204" pitchFamily="34" charset="0"/>
                <a:ea typeface="Sharp Sans bold" pitchFamily="2" charset="0"/>
                <a:cs typeface="Arial" panose="020B0604020202020204" pitchFamily="34" charset="0"/>
              </a:defRPr>
            </a:lvl1pPr>
            <a:lvl2pPr marL="457200" indent="0" algn="l">
              <a:buClr>
                <a:schemeClr val="accent2"/>
              </a:buClr>
              <a:buFont typeface="Arial" panose="020B0604020202020204" pitchFamily="34" charset="0"/>
              <a:buNone/>
              <a:defRPr sz="1400"/>
            </a:lvl2pPr>
            <a:lvl3pPr marL="914400" indent="0" algn="l">
              <a:buClr>
                <a:srgbClr val="151513"/>
              </a:buClr>
              <a:buFont typeface="Arial" panose="020B0604020202020204" pitchFamily="34" charset="0"/>
              <a:buNone/>
              <a:defRPr sz="1400"/>
            </a:lvl3pPr>
          </a:lstStyle>
          <a:p>
            <a:pPr lvl="0"/>
            <a:r>
              <a:rPr lang="en-US" dirty="0"/>
              <a:t>Click to edit Master text styles</a:t>
            </a:r>
          </a:p>
        </p:txBody>
      </p:sp>
      <p:sp>
        <p:nvSpPr>
          <p:cNvPr id="28" name="Text Placeholder 2">
            <a:extLst>
              <a:ext uri="{FF2B5EF4-FFF2-40B4-BE49-F238E27FC236}">
                <a16:creationId xmlns:a16="http://schemas.microsoft.com/office/drawing/2014/main" id="{FEEAE2DC-259A-4C33-9734-ADB9EAC80A8E}"/>
              </a:ext>
            </a:extLst>
          </p:cNvPr>
          <p:cNvSpPr>
            <a:spLocks noGrp="1"/>
          </p:cNvSpPr>
          <p:nvPr>
            <p:ph type="body" sz="quarter" idx="33"/>
          </p:nvPr>
        </p:nvSpPr>
        <p:spPr>
          <a:xfrm>
            <a:off x="8073570" y="4139111"/>
            <a:ext cx="3508830" cy="279900"/>
          </a:xfrm>
        </p:spPr>
        <p:txBody>
          <a:bodyPr/>
          <a:lstStyle>
            <a:lvl1pPr marL="0" indent="0" algn="l">
              <a:buClr>
                <a:srgbClr val="00A2E1"/>
              </a:buClr>
              <a:buFont typeface="Arial" panose="020B0604020202020204" pitchFamily="34" charset="0"/>
              <a:buNone/>
              <a:defRPr sz="1400">
                <a:latin typeface="Arial" panose="020B0604020202020204" pitchFamily="34" charset="0"/>
                <a:ea typeface="Sharp Sans bold" pitchFamily="2" charset="0"/>
                <a:cs typeface="Arial" panose="020B0604020202020204" pitchFamily="34" charset="0"/>
              </a:defRPr>
            </a:lvl1pPr>
            <a:lvl2pPr marL="457200" indent="0" algn="l">
              <a:buClr>
                <a:schemeClr val="accent2"/>
              </a:buClr>
              <a:buFont typeface="Arial" panose="020B0604020202020204" pitchFamily="34" charset="0"/>
              <a:buNone/>
              <a:defRPr sz="1400"/>
            </a:lvl2pPr>
            <a:lvl3pPr marL="914400" indent="0" algn="l">
              <a:buClr>
                <a:srgbClr val="151513"/>
              </a:buClr>
              <a:buFont typeface="Arial" panose="020B0604020202020204" pitchFamily="34" charset="0"/>
              <a:buNone/>
              <a:defRPr sz="1400"/>
            </a:lvl3pPr>
          </a:lstStyle>
          <a:p>
            <a:pPr lvl="0"/>
            <a:r>
              <a:rPr lang="en-US" dirty="0"/>
              <a:t>Click to edit Master text styles</a:t>
            </a:r>
          </a:p>
        </p:txBody>
      </p:sp>
      <p:grpSp>
        <p:nvGrpSpPr>
          <p:cNvPr id="33" name="Group 32">
            <a:extLst>
              <a:ext uri="{FF2B5EF4-FFF2-40B4-BE49-F238E27FC236}">
                <a16:creationId xmlns:a16="http://schemas.microsoft.com/office/drawing/2014/main" id="{3303BD76-081E-4F2D-950A-3C4F0ADF7A34}"/>
              </a:ext>
            </a:extLst>
          </p:cNvPr>
          <p:cNvGrpSpPr/>
          <p:nvPr userDrawn="1"/>
        </p:nvGrpSpPr>
        <p:grpSpPr>
          <a:xfrm>
            <a:off x="0" y="457200"/>
            <a:ext cx="2452688" cy="255785"/>
            <a:chOff x="0" y="5224323"/>
            <a:chExt cx="2416175" cy="0"/>
          </a:xfrm>
        </p:grpSpPr>
        <p:cxnSp>
          <p:nvCxnSpPr>
            <p:cNvPr id="34" name="Straight Connector 33">
              <a:extLst>
                <a:ext uri="{FF2B5EF4-FFF2-40B4-BE49-F238E27FC236}">
                  <a16:creationId xmlns:a16="http://schemas.microsoft.com/office/drawing/2014/main" id="{9B88213C-8A9C-490D-9D6B-39557A9E9065}"/>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144027-6DAD-4354-9D0C-5436FCD4C2FB}"/>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D161F1A-B2A3-41D9-81A0-10B442098E79}"/>
              </a:ext>
            </a:extLst>
          </p:cNvPr>
          <p:cNvGrpSpPr/>
          <p:nvPr userDrawn="1"/>
        </p:nvGrpSpPr>
        <p:grpSpPr>
          <a:xfrm>
            <a:off x="-1" y="6791325"/>
            <a:ext cx="12192001" cy="66675"/>
            <a:chOff x="-1" y="6233231"/>
            <a:chExt cx="12192001" cy="574675"/>
          </a:xfrm>
        </p:grpSpPr>
        <p:sp>
          <p:nvSpPr>
            <p:cNvPr id="37" name="Rectangle 36">
              <a:extLst>
                <a:ext uri="{FF2B5EF4-FFF2-40B4-BE49-F238E27FC236}">
                  <a16:creationId xmlns:a16="http://schemas.microsoft.com/office/drawing/2014/main" id="{29B26C83-6082-4361-A164-3E7DD457EC43}"/>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47136AC2-DA52-4D84-8629-B59ED2904590}"/>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pic>
        <p:nvPicPr>
          <p:cNvPr id="42" name="Picture 41">
            <a:extLst>
              <a:ext uri="{FF2B5EF4-FFF2-40B4-BE49-F238E27FC236}">
                <a16:creationId xmlns:a16="http://schemas.microsoft.com/office/drawing/2014/main" id="{E08243D6-2A3E-4624-B96B-F1D7845E1F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8105" y="495300"/>
            <a:ext cx="534874" cy="684000"/>
          </a:xfrm>
          <a:prstGeom prst="rect">
            <a:avLst/>
          </a:prstGeom>
        </p:spPr>
      </p:pic>
      <p:sp>
        <p:nvSpPr>
          <p:cNvPr id="23" name="Rectangle 22"/>
          <p:cNvSpPr/>
          <p:nvPr userDrawn="1"/>
        </p:nvSpPr>
        <p:spPr>
          <a:xfrm>
            <a:off x="1659924" y="6453401"/>
            <a:ext cx="8872151" cy="261610"/>
          </a:xfrm>
          <a:prstGeom prst="rect">
            <a:avLst/>
          </a:prstGeom>
        </p:spPr>
        <p:txBody>
          <a:bodyPr wrap="square">
            <a:spAutoFit/>
          </a:bodyPr>
          <a:lstStyle/>
          <a:p>
            <a:pPr marL="0" lvl="0" indent="0">
              <a:spcAft>
                <a:spcPts val="0"/>
              </a:spcAft>
              <a:buSzPts val="1000"/>
              <a:buFont typeface="Symbol" panose="05050102010706020507" pitchFamily="18" charset="2"/>
              <a:buNone/>
              <a:tabLst>
                <a:tab pos="457200" algn="l"/>
              </a:tabLst>
            </a:pP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This presentation is the intellectual property of the author/presenter. Contact </a:t>
            </a: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hlinkClick r:id="rId3"/>
              </a:rPr>
              <a:t>opagani@bluewin.ch</a:t>
            </a:r>
            <a:r>
              <a:rPr lang="en-US" sz="1100" baseline="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for permission to reprint and/or distribute</a:t>
            </a:r>
            <a:endParaRPr lang="en-GB" sz="110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5" name="Rectangle 24"/>
          <p:cNvSpPr/>
          <p:nvPr userDrawn="1"/>
        </p:nvSpPr>
        <p:spPr>
          <a:xfrm>
            <a:off x="3844340" y="33216"/>
            <a:ext cx="4503317" cy="261610"/>
          </a:xfrm>
          <a:prstGeom prst="rect">
            <a:avLst/>
          </a:prstGeom>
        </p:spPr>
        <p:txBody>
          <a:bodyPr wrap="square">
            <a:spAutoFit/>
          </a:bodyPr>
          <a:lstStyle/>
          <a:p>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San Antonio Breast Cancer Symposium – December 5-9, 2023</a:t>
            </a:r>
            <a:endParaRPr lang="en-GB" sz="110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7387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45F882-42EF-4550-B613-9B9A58CD72C7}"/>
              </a:ext>
            </a:extLst>
          </p:cNvPr>
          <p:cNvGrpSpPr/>
          <p:nvPr userDrawn="1"/>
        </p:nvGrpSpPr>
        <p:grpSpPr>
          <a:xfrm>
            <a:off x="628500" y="2095676"/>
            <a:ext cx="3727599" cy="3727599"/>
            <a:chOff x="577850" y="1987550"/>
            <a:chExt cx="2527300" cy="2527300"/>
          </a:xfrm>
        </p:grpSpPr>
        <p:sp>
          <p:nvSpPr>
            <p:cNvPr id="29" name="Partial Circle 28">
              <a:extLst>
                <a:ext uri="{FF2B5EF4-FFF2-40B4-BE49-F238E27FC236}">
                  <a16:creationId xmlns:a16="http://schemas.microsoft.com/office/drawing/2014/main" id="{C2646EF4-8A40-47E2-B82C-5A690660CFD2}"/>
                </a:ext>
              </a:extLst>
            </p:cNvPr>
            <p:cNvSpPr/>
            <p:nvPr userDrawn="1"/>
          </p:nvSpPr>
          <p:spPr>
            <a:xfrm rot="10800000">
              <a:off x="577850" y="1987550"/>
              <a:ext cx="2527300" cy="2527300"/>
            </a:xfrm>
            <a:prstGeom prst="pie">
              <a:avLst>
                <a:gd name="adj1" fmla="val 5463168"/>
                <a:gd name="adj2" fmla="val 658045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Partial Circle 32">
              <a:extLst>
                <a:ext uri="{FF2B5EF4-FFF2-40B4-BE49-F238E27FC236}">
                  <a16:creationId xmlns:a16="http://schemas.microsoft.com/office/drawing/2014/main" id="{E1026272-37FB-4994-A966-BA48AE6AD489}"/>
                </a:ext>
              </a:extLst>
            </p:cNvPr>
            <p:cNvSpPr/>
            <p:nvPr userDrawn="1"/>
          </p:nvSpPr>
          <p:spPr>
            <a:xfrm rot="10800000">
              <a:off x="577850" y="1987550"/>
              <a:ext cx="2527300" cy="2527300"/>
            </a:xfrm>
            <a:prstGeom prst="pie">
              <a:avLst>
                <a:gd name="adj1" fmla="val 6638086"/>
                <a:gd name="adj2" fmla="val 107590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 name="Partial Circle 4">
              <a:extLst>
                <a:ext uri="{FF2B5EF4-FFF2-40B4-BE49-F238E27FC236}">
                  <a16:creationId xmlns:a16="http://schemas.microsoft.com/office/drawing/2014/main" id="{41A62C77-1AC0-4355-8D60-5032E1F3E93E}"/>
                </a:ext>
              </a:extLst>
            </p:cNvPr>
            <p:cNvSpPr/>
            <p:nvPr userDrawn="1"/>
          </p:nvSpPr>
          <p:spPr>
            <a:xfrm>
              <a:off x="577850" y="1987550"/>
              <a:ext cx="2527300" cy="2527300"/>
            </a:xfrm>
            <a:prstGeom prst="pi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0" y="552951"/>
            <a:ext cx="7848600" cy="584775"/>
          </a:xfrm>
        </p:spPr>
        <p:txBody>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sp>
        <p:nvSpPr>
          <p:cNvPr id="40" name="Slide Number Placeholder 39">
            <a:extLst>
              <a:ext uri="{FF2B5EF4-FFF2-40B4-BE49-F238E27FC236}">
                <a16:creationId xmlns:a16="http://schemas.microsoft.com/office/drawing/2014/main" id="{B47F0F9C-8806-4FCD-BB43-44A3BBCB74DF}"/>
              </a:ext>
            </a:extLst>
          </p:cNvPr>
          <p:cNvSpPr>
            <a:spLocks noGrp="1"/>
          </p:cNvSpPr>
          <p:nvPr>
            <p:ph type="sldNum" sz="quarter" idx="24"/>
          </p:nvPr>
        </p:nvSpPr>
        <p:spPr/>
        <p:txBody>
          <a:bodyPr/>
          <a:lstStyle/>
          <a:p>
            <a:fld id="{FD6CDD74-04D9-4991-8294-E7F131459BA0}" type="slidenum">
              <a:rPr lang="en-US" smtClean="0"/>
              <a:pPr/>
              <a:t>‹#›</a:t>
            </a:fld>
            <a:endParaRPr lang="en-US"/>
          </a:p>
        </p:txBody>
      </p:sp>
      <p:sp>
        <p:nvSpPr>
          <p:cNvPr id="3" name="Picture Placeholder 2">
            <a:extLst>
              <a:ext uri="{FF2B5EF4-FFF2-40B4-BE49-F238E27FC236}">
                <a16:creationId xmlns:a16="http://schemas.microsoft.com/office/drawing/2014/main" id="{959DC449-DBFD-4793-AE14-3B3A2EC7B3B0}"/>
              </a:ext>
            </a:extLst>
          </p:cNvPr>
          <p:cNvSpPr>
            <a:spLocks noGrp="1"/>
          </p:cNvSpPr>
          <p:nvPr>
            <p:ph type="pic" sz="quarter" idx="25"/>
          </p:nvPr>
        </p:nvSpPr>
        <p:spPr>
          <a:xfrm>
            <a:off x="757126" y="2224302"/>
            <a:ext cx="3470346" cy="3470346"/>
          </a:xfrm>
          <a:prstGeom prst="ellipse">
            <a:avLst/>
          </a:prstGeom>
          <a:pattFill prst="pct5">
            <a:fgClr>
              <a:schemeClr val="accent1"/>
            </a:fgClr>
            <a:bgClr>
              <a:schemeClr val="bg1"/>
            </a:bgClr>
          </a:pattFill>
        </p:spPr>
        <p:txBody>
          <a:bodyPr/>
          <a:lstStyle>
            <a:lvl1pPr marL="0" indent="0">
              <a:buNone/>
              <a:defRPr/>
            </a:lvl1pPr>
          </a:lstStyle>
          <a:p>
            <a:endParaRPr lang="en-US"/>
          </a:p>
        </p:txBody>
      </p:sp>
      <p:sp>
        <p:nvSpPr>
          <p:cNvPr id="34" name="Text Placeholder 2">
            <a:extLst>
              <a:ext uri="{FF2B5EF4-FFF2-40B4-BE49-F238E27FC236}">
                <a16:creationId xmlns:a16="http://schemas.microsoft.com/office/drawing/2014/main" id="{847D391F-DDBD-4190-A281-6EFE9D6453CC}"/>
              </a:ext>
            </a:extLst>
          </p:cNvPr>
          <p:cNvSpPr>
            <a:spLocks noGrp="1"/>
          </p:cNvSpPr>
          <p:nvPr>
            <p:ph type="body" sz="quarter" idx="28"/>
          </p:nvPr>
        </p:nvSpPr>
        <p:spPr>
          <a:xfrm>
            <a:off x="5016500" y="2072263"/>
            <a:ext cx="6565900" cy="3861616"/>
          </a:xfrm>
        </p:spPr>
        <p:txBody>
          <a:bodyPr/>
          <a:lstStyle>
            <a:lvl1pPr marL="0" indent="0" algn="l">
              <a:buClr>
                <a:srgbClr val="00A2E1"/>
              </a:buClr>
              <a:buFont typeface="Arial" panose="020B0604020202020204" pitchFamily="34" charset="0"/>
              <a:buNone/>
              <a:defRPr sz="1400"/>
            </a:lvl1pPr>
            <a:lvl2pPr marL="457200" indent="0" algn="l">
              <a:buClr>
                <a:schemeClr val="accent2"/>
              </a:buClr>
              <a:buFont typeface="Arial" panose="020B0604020202020204" pitchFamily="34" charset="0"/>
              <a:buNone/>
              <a:defRPr sz="1400"/>
            </a:lvl2pPr>
            <a:lvl3pPr marL="914400" indent="0" algn="l">
              <a:buClr>
                <a:srgbClr val="151513"/>
              </a:buClr>
              <a:buFont typeface="Arial" panose="020B0604020202020204" pitchFamily="34" charset="0"/>
              <a:buNone/>
              <a:defRPr sz="1400"/>
            </a:lvl3pPr>
          </a:lstStyle>
          <a:p>
            <a:pPr lvl="0"/>
            <a:r>
              <a:rPr lang="en-US" dirty="0"/>
              <a:t>Click to edit Master text styles</a:t>
            </a:r>
          </a:p>
        </p:txBody>
      </p:sp>
      <p:sp>
        <p:nvSpPr>
          <p:cNvPr id="35" name="Text Placeholder 2">
            <a:extLst>
              <a:ext uri="{FF2B5EF4-FFF2-40B4-BE49-F238E27FC236}">
                <a16:creationId xmlns:a16="http://schemas.microsoft.com/office/drawing/2014/main" id="{9A3AEA46-BC67-431A-96D8-4035761649E1}"/>
              </a:ext>
            </a:extLst>
          </p:cNvPr>
          <p:cNvSpPr>
            <a:spLocks noGrp="1"/>
          </p:cNvSpPr>
          <p:nvPr>
            <p:ph type="body" sz="quarter" idx="31"/>
          </p:nvPr>
        </p:nvSpPr>
        <p:spPr>
          <a:xfrm>
            <a:off x="5016500" y="1625676"/>
            <a:ext cx="6565900" cy="279900"/>
          </a:xfrm>
        </p:spPr>
        <p:txBody>
          <a:bodyPr/>
          <a:lstStyle>
            <a:lvl1pPr marL="0" indent="0" algn="l">
              <a:buClr>
                <a:srgbClr val="00A2E1"/>
              </a:buClr>
              <a:buFont typeface="Arial" panose="020B0604020202020204" pitchFamily="34" charset="0"/>
              <a:buNone/>
              <a:defRPr sz="1600">
                <a:latin typeface="Arial" panose="020B0604020202020204" pitchFamily="34" charset="0"/>
                <a:ea typeface="Sharp Sans bold" pitchFamily="2" charset="0"/>
                <a:cs typeface="Arial" panose="020B0604020202020204" pitchFamily="34" charset="0"/>
              </a:defRPr>
            </a:lvl1pPr>
            <a:lvl2pPr marL="457200" indent="0" algn="l">
              <a:buClr>
                <a:schemeClr val="accent2"/>
              </a:buClr>
              <a:buFont typeface="Arial" panose="020B0604020202020204" pitchFamily="34" charset="0"/>
              <a:buNone/>
              <a:defRPr sz="1400"/>
            </a:lvl2pPr>
            <a:lvl3pPr marL="914400" indent="0" algn="l">
              <a:buClr>
                <a:srgbClr val="151513"/>
              </a:buClr>
              <a:buFont typeface="Arial" panose="020B0604020202020204" pitchFamily="34" charset="0"/>
              <a:buNone/>
              <a:defRPr sz="1400"/>
            </a:lvl3pPr>
          </a:lstStyle>
          <a:p>
            <a:pPr lvl="0"/>
            <a:r>
              <a:rPr lang="en-US" dirty="0"/>
              <a:t>Click to edit Master text styles</a:t>
            </a:r>
          </a:p>
        </p:txBody>
      </p:sp>
      <p:grpSp>
        <p:nvGrpSpPr>
          <p:cNvPr id="20" name="Group 19">
            <a:extLst>
              <a:ext uri="{FF2B5EF4-FFF2-40B4-BE49-F238E27FC236}">
                <a16:creationId xmlns:a16="http://schemas.microsoft.com/office/drawing/2014/main" id="{0876D0C4-0739-4968-8156-88CFC66D4287}"/>
              </a:ext>
            </a:extLst>
          </p:cNvPr>
          <p:cNvGrpSpPr/>
          <p:nvPr userDrawn="1"/>
        </p:nvGrpSpPr>
        <p:grpSpPr>
          <a:xfrm>
            <a:off x="0" y="457200"/>
            <a:ext cx="2452688" cy="255785"/>
            <a:chOff x="0" y="5224323"/>
            <a:chExt cx="2416175" cy="0"/>
          </a:xfrm>
        </p:grpSpPr>
        <p:cxnSp>
          <p:nvCxnSpPr>
            <p:cNvPr id="22" name="Straight Connector 21">
              <a:extLst>
                <a:ext uri="{FF2B5EF4-FFF2-40B4-BE49-F238E27FC236}">
                  <a16:creationId xmlns:a16="http://schemas.microsoft.com/office/drawing/2014/main" id="{6AB64436-B87A-4663-BFFE-E9B372805EED}"/>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EADD287-283C-460D-96BE-8291B1F44030}"/>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C4CA966-6578-463F-80ED-89D8552A45CC}"/>
              </a:ext>
            </a:extLst>
          </p:cNvPr>
          <p:cNvGrpSpPr/>
          <p:nvPr userDrawn="1"/>
        </p:nvGrpSpPr>
        <p:grpSpPr>
          <a:xfrm>
            <a:off x="-1" y="6791325"/>
            <a:ext cx="12192001" cy="66675"/>
            <a:chOff x="-1" y="6233231"/>
            <a:chExt cx="12192001" cy="574675"/>
          </a:xfrm>
        </p:grpSpPr>
        <p:sp>
          <p:nvSpPr>
            <p:cNvPr id="37" name="Rectangle 36">
              <a:extLst>
                <a:ext uri="{FF2B5EF4-FFF2-40B4-BE49-F238E27FC236}">
                  <a16:creationId xmlns:a16="http://schemas.microsoft.com/office/drawing/2014/main" id="{C317513A-E9FA-44C5-83C2-A97D967E5DCF}"/>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C217F6A5-14FD-4318-8A73-F12AEFB2F593}"/>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pic>
        <p:nvPicPr>
          <p:cNvPr id="24" name="Picture 23">
            <a:extLst>
              <a:ext uri="{FF2B5EF4-FFF2-40B4-BE49-F238E27FC236}">
                <a16:creationId xmlns:a16="http://schemas.microsoft.com/office/drawing/2014/main" id="{F07D34BE-9C6C-43CD-9FEE-2F14F7FC8F7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8105" y="495300"/>
            <a:ext cx="534874" cy="684000"/>
          </a:xfrm>
          <a:prstGeom prst="rect">
            <a:avLst/>
          </a:prstGeom>
        </p:spPr>
      </p:pic>
      <p:sp>
        <p:nvSpPr>
          <p:cNvPr id="19" name="Rectangle 18"/>
          <p:cNvSpPr/>
          <p:nvPr userDrawn="1"/>
        </p:nvSpPr>
        <p:spPr>
          <a:xfrm>
            <a:off x="1659924" y="6453401"/>
            <a:ext cx="8872151" cy="261610"/>
          </a:xfrm>
          <a:prstGeom prst="rect">
            <a:avLst/>
          </a:prstGeom>
        </p:spPr>
        <p:txBody>
          <a:bodyPr wrap="square">
            <a:spAutoFit/>
          </a:bodyPr>
          <a:lstStyle/>
          <a:p>
            <a:pPr marL="0" lvl="0" indent="0">
              <a:spcAft>
                <a:spcPts val="0"/>
              </a:spcAft>
              <a:buSzPts val="1000"/>
              <a:buFont typeface="Symbol" panose="05050102010706020507" pitchFamily="18" charset="2"/>
              <a:buNone/>
              <a:tabLst>
                <a:tab pos="457200" algn="l"/>
              </a:tabLst>
            </a:pP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This presentation is the intellectual property of the author/presenter. Contact </a:t>
            </a: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hlinkClick r:id="rId3"/>
              </a:rPr>
              <a:t>opagani@bluewin.ch</a:t>
            </a:r>
            <a:r>
              <a:rPr lang="en-US" sz="1100" baseline="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for permission to reprint and/or distribute</a:t>
            </a:r>
            <a:endParaRPr lang="en-GB" sz="110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6" name="Rectangle 25"/>
          <p:cNvSpPr/>
          <p:nvPr userDrawn="1"/>
        </p:nvSpPr>
        <p:spPr>
          <a:xfrm>
            <a:off x="3844340" y="33216"/>
            <a:ext cx="4503317" cy="261610"/>
          </a:xfrm>
          <a:prstGeom prst="rect">
            <a:avLst/>
          </a:prstGeom>
        </p:spPr>
        <p:txBody>
          <a:bodyPr wrap="square">
            <a:spAutoFit/>
          </a:bodyPr>
          <a:lstStyle/>
          <a:p>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San Antonio Breast Cancer Symposium – December 5-9, 2023</a:t>
            </a:r>
            <a:endParaRPr lang="en-GB" sz="110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0601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0" y="552951"/>
            <a:ext cx="7943850" cy="584775"/>
          </a:xfrm>
        </p:spPr>
        <p:txBody>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sp>
        <p:nvSpPr>
          <p:cNvPr id="40" name="Slide Number Placeholder 39">
            <a:extLst>
              <a:ext uri="{FF2B5EF4-FFF2-40B4-BE49-F238E27FC236}">
                <a16:creationId xmlns:a16="http://schemas.microsoft.com/office/drawing/2014/main" id="{B47F0F9C-8806-4FCD-BB43-44A3BBCB74DF}"/>
              </a:ext>
            </a:extLst>
          </p:cNvPr>
          <p:cNvSpPr>
            <a:spLocks noGrp="1"/>
          </p:cNvSpPr>
          <p:nvPr>
            <p:ph type="sldNum" sz="quarter" idx="24"/>
          </p:nvPr>
        </p:nvSpPr>
        <p:spPr/>
        <p:txBody>
          <a:bodyPr/>
          <a:lstStyle/>
          <a:p>
            <a:fld id="{FD6CDD74-04D9-4991-8294-E7F131459BA0}" type="slidenum">
              <a:rPr lang="en-US" smtClean="0"/>
              <a:pPr/>
              <a:t>‹#›</a:t>
            </a:fld>
            <a:endParaRPr lang="en-US"/>
          </a:p>
        </p:txBody>
      </p:sp>
      <p:sp>
        <p:nvSpPr>
          <p:cNvPr id="4" name="Content Placeholder 3">
            <a:extLst>
              <a:ext uri="{FF2B5EF4-FFF2-40B4-BE49-F238E27FC236}">
                <a16:creationId xmlns:a16="http://schemas.microsoft.com/office/drawing/2014/main" id="{6AEB59C1-7E32-4EEE-99CD-B0EF27F5DDA6}"/>
              </a:ext>
            </a:extLst>
          </p:cNvPr>
          <p:cNvSpPr>
            <a:spLocks noGrp="1"/>
          </p:cNvSpPr>
          <p:nvPr>
            <p:ph sz="quarter" idx="25"/>
          </p:nvPr>
        </p:nvSpPr>
        <p:spPr>
          <a:xfrm>
            <a:off x="609600" y="1282700"/>
            <a:ext cx="10972800" cy="51181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grpSp>
        <p:nvGrpSpPr>
          <p:cNvPr id="14" name="Group 13">
            <a:extLst>
              <a:ext uri="{FF2B5EF4-FFF2-40B4-BE49-F238E27FC236}">
                <a16:creationId xmlns:a16="http://schemas.microsoft.com/office/drawing/2014/main" id="{9B321B45-A046-4940-972A-6874C76867FB}"/>
              </a:ext>
            </a:extLst>
          </p:cNvPr>
          <p:cNvGrpSpPr/>
          <p:nvPr userDrawn="1"/>
        </p:nvGrpSpPr>
        <p:grpSpPr>
          <a:xfrm>
            <a:off x="0" y="457200"/>
            <a:ext cx="2452688" cy="255785"/>
            <a:chOff x="0" y="5224323"/>
            <a:chExt cx="2416175" cy="0"/>
          </a:xfrm>
        </p:grpSpPr>
        <p:cxnSp>
          <p:nvCxnSpPr>
            <p:cNvPr id="17" name="Straight Connector 16">
              <a:extLst>
                <a:ext uri="{FF2B5EF4-FFF2-40B4-BE49-F238E27FC236}">
                  <a16:creationId xmlns:a16="http://schemas.microsoft.com/office/drawing/2014/main" id="{E174A89E-CE99-49E5-A262-8BAD07318571}"/>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9D013D-2596-45EC-B8CA-018DC481B452}"/>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904EDB40-890D-4EF1-85AF-8F78857860F6}"/>
              </a:ext>
            </a:extLst>
          </p:cNvPr>
          <p:cNvGrpSpPr/>
          <p:nvPr userDrawn="1"/>
        </p:nvGrpSpPr>
        <p:grpSpPr>
          <a:xfrm>
            <a:off x="-1" y="6791325"/>
            <a:ext cx="12192001" cy="66675"/>
            <a:chOff x="-1" y="6233231"/>
            <a:chExt cx="12192001" cy="574675"/>
          </a:xfrm>
        </p:grpSpPr>
        <p:sp>
          <p:nvSpPr>
            <p:cNvPr id="20" name="Rectangle 19">
              <a:extLst>
                <a:ext uri="{FF2B5EF4-FFF2-40B4-BE49-F238E27FC236}">
                  <a16:creationId xmlns:a16="http://schemas.microsoft.com/office/drawing/2014/main" id="{D2524384-8DA5-42A2-B86E-AE0F96768F68}"/>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2" name="Rectangle 21">
              <a:extLst>
                <a:ext uri="{FF2B5EF4-FFF2-40B4-BE49-F238E27FC236}">
                  <a16:creationId xmlns:a16="http://schemas.microsoft.com/office/drawing/2014/main" id="{C3DF2A0A-8E55-4CF9-B2F9-8AB99B35352B}"/>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pic>
        <p:nvPicPr>
          <p:cNvPr id="29" name="Picture 28">
            <a:extLst>
              <a:ext uri="{FF2B5EF4-FFF2-40B4-BE49-F238E27FC236}">
                <a16:creationId xmlns:a16="http://schemas.microsoft.com/office/drawing/2014/main" id="{F7FE6C28-2A9C-465C-926E-7D565CBAEA8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8105" y="495300"/>
            <a:ext cx="534874" cy="684000"/>
          </a:xfrm>
          <a:prstGeom prst="rect">
            <a:avLst/>
          </a:prstGeom>
        </p:spPr>
      </p:pic>
      <p:sp>
        <p:nvSpPr>
          <p:cNvPr id="15" name="Rectangle 14"/>
          <p:cNvSpPr/>
          <p:nvPr userDrawn="1"/>
        </p:nvSpPr>
        <p:spPr>
          <a:xfrm>
            <a:off x="1659924" y="6453401"/>
            <a:ext cx="8872151" cy="261610"/>
          </a:xfrm>
          <a:prstGeom prst="rect">
            <a:avLst/>
          </a:prstGeom>
        </p:spPr>
        <p:txBody>
          <a:bodyPr wrap="square">
            <a:spAutoFit/>
          </a:bodyPr>
          <a:lstStyle/>
          <a:p>
            <a:pPr marL="0" lvl="0" indent="0">
              <a:spcAft>
                <a:spcPts val="0"/>
              </a:spcAft>
              <a:buSzPts val="1000"/>
              <a:buFont typeface="Symbol" panose="05050102010706020507" pitchFamily="18" charset="2"/>
              <a:buNone/>
              <a:tabLst>
                <a:tab pos="457200" algn="l"/>
              </a:tabLst>
            </a:pP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This presentation is the intellectual property of the author/presenter. Contact </a:t>
            </a: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hlinkClick r:id="rId3"/>
              </a:rPr>
              <a:t>opagani@bluewin.ch</a:t>
            </a:r>
            <a:r>
              <a:rPr lang="en-US" sz="1100" baseline="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for permission to reprint and/or distribute</a:t>
            </a:r>
            <a:endParaRPr lang="en-GB" sz="110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userDrawn="1"/>
        </p:nvSpPr>
        <p:spPr>
          <a:xfrm>
            <a:off x="3844340" y="33216"/>
            <a:ext cx="4503317" cy="261610"/>
          </a:xfrm>
          <a:prstGeom prst="rect">
            <a:avLst/>
          </a:prstGeom>
        </p:spPr>
        <p:txBody>
          <a:bodyPr wrap="square">
            <a:spAutoFit/>
          </a:bodyPr>
          <a:lstStyle/>
          <a:p>
            <a:r>
              <a:rPr lang="en-US" sz="11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San Antonio Breast Cancer Symposium – December 5-9, 2023</a:t>
            </a:r>
            <a:endParaRPr lang="en-GB" sz="110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310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621B8F7-8716-473E-AEE6-EBE32BAD7C7E}"/>
              </a:ext>
            </a:extLst>
          </p:cNvPr>
          <p:cNvGrpSpPr/>
          <p:nvPr userDrawn="1"/>
        </p:nvGrpSpPr>
        <p:grpSpPr>
          <a:xfrm>
            <a:off x="-1" y="6791325"/>
            <a:ext cx="12192001" cy="66675"/>
            <a:chOff x="-1" y="6233231"/>
            <a:chExt cx="12192001" cy="574675"/>
          </a:xfrm>
        </p:grpSpPr>
        <p:sp>
          <p:nvSpPr>
            <p:cNvPr id="31" name="Rectangle 30">
              <a:extLst>
                <a:ext uri="{FF2B5EF4-FFF2-40B4-BE49-F238E27FC236}">
                  <a16:creationId xmlns:a16="http://schemas.microsoft.com/office/drawing/2014/main" id="{01B1B137-B25A-44E9-8C32-4458727D48C8}"/>
                </a:ext>
              </a:extLst>
            </p:cNvPr>
            <p:cNvSpPr/>
            <p:nvPr userDrawn="1"/>
          </p:nvSpPr>
          <p:spPr>
            <a:xfrm flipV="1">
              <a:off x="3606800" y="6233231"/>
              <a:ext cx="8585200" cy="574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BF267841-F4F3-4F0C-94DB-24C4A4AA10D2}"/>
                </a:ext>
              </a:extLst>
            </p:cNvPr>
            <p:cNvSpPr/>
            <p:nvPr userDrawn="1"/>
          </p:nvSpPr>
          <p:spPr>
            <a:xfrm flipV="1">
              <a:off x="-1" y="6233231"/>
              <a:ext cx="10220325" cy="574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
        <p:nvSpPr>
          <p:cNvPr id="39" name="Footer Placeholder 38">
            <a:extLst>
              <a:ext uri="{FF2B5EF4-FFF2-40B4-BE49-F238E27FC236}">
                <a16:creationId xmlns:a16="http://schemas.microsoft.com/office/drawing/2014/main" id="{2F7DF548-FD0E-4CB4-BE92-F3F9DA70A0DB}"/>
              </a:ext>
            </a:extLst>
          </p:cNvPr>
          <p:cNvSpPr>
            <a:spLocks noGrp="1"/>
          </p:cNvSpPr>
          <p:nvPr>
            <p:ph type="ftr" sz="quarter" idx="23"/>
          </p:nvPr>
        </p:nvSpPr>
        <p:spPr/>
        <p:txBody>
          <a:bodyPr/>
          <a:lstStyle/>
          <a:p>
            <a:r>
              <a:rPr lang="en-US"/>
              <a:t>Private and Confidential</a:t>
            </a:r>
          </a:p>
        </p:txBody>
      </p:sp>
      <p:sp>
        <p:nvSpPr>
          <p:cNvPr id="40" name="Slide Number Placeholder 39">
            <a:extLst>
              <a:ext uri="{FF2B5EF4-FFF2-40B4-BE49-F238E27FC236}">
                <a16:creationId xmlns:a16="http://schemas.microsoft.com/office/drawing/2014/main" id="{B47F0F9C-8806-4FCD-BB43-44A3BBCB74DF}"/>
              </a:ext>
            </a:extLst>
          </p:cNvPr>
          <p:cNvSpPr>
            <a:spLocks noGrp="1"/>
          </p:cNvSpPr>
          <p:nvPr>
            <p:ph type="sldNum" sz="quarter" idx="24"/>
          </p:nvPr>
        </p:nvSpPr>
        <p:spPr/>
        <p:txBody>
          <a:bodyPr/>
          <a:lstStyle/>
          <a:p>
            <a:fld id="{FD6CDD74-04D9-4991-8294-E7F131459BA0}" type="slidenum">
              <a:rPr lang="en-US" smtClean="0"/>
              <a:pPr/>
              <a:t>‹#›</a:t>
            </a:fld>
            <a:endParaRPr lang="en-US"/>
          </a:p>
        </p:txBody>
      </p:sp>
    </p:spTree>
    <p:extLst>
      <p:ext uri="{BB962C8B-B14F-4D97-AF65-F5344CB8AC3E}">
        <p14:creationId xmlns:p14="http://schemas.microsoft.com/office/powerpoint/2010/main" val="27692007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0" name="Slide Number Placeholder 39">
            <a:extLst>
              <a:ext uri="{FF2B5EF4-FFF2-40B4-BE49-F238E27FC236}">
                <a16:creationId xmlns:a16="http://schemas.microsoft.com/office/drawing/2014/main" id="{B47F0F9C-8806-4FCD-BB43-44A3BBCB74DF}"/>
              </a:ext>
            </a:extLst>
          </p:cNvPr>
          <p:cNvSpPr>
            <a:spLocks noGrp="1"/>
          </p:cNvSpPr>
          <p:nvPr>
            <p:ph type="sldNum" sz="quarter" idx="24"/>
          </p:nvPr>
        </p:nvSpPr>
        <p:spPr/>
        <p:txBody>
          <a:bodyPr/>
          <a:lstStyle/>
          <a:p>
            <a:fld id="{FD6CDD74-04D9-4991-8294-E7F131459BA0}" type="slidenum">
              <a:rPr lang="en-US" smtClean="0"/>
              <a:pPr/>
              <a:t>‹#›</a:t>
            </a:fld>
            <a:endParaRPr lang="en-US"/>
          </a:p>
        </p:txBody>
      </p:sp>
      <p:grpSp>
        <p:nvGrpSpPr>
          <p:cNvPr id="7" name="Group 6">
            <a:extLst>
              <a:ext uri="{FF2B5EF4-FFF2-40B4-BE49-F238E27FC236}">
                <a16:creationId xmlns:a16="http://schemas.microsoft.com/office/drawing/2014/main" id="{61ADE880-3F8E-4547-B694-FE1FDD1E4235}"/>
              </a:ext>
            </a:extLst>
          </p:cNvPr>
          <p:cNvGrpSpPr/>
          <p:nvPr userDrawn="1"/>
        </p:nvGrpSpPr>
        <p:grpSpPr>
          <a:xfrm>
            <a:off x="-1" y="6791325"/>
            <a:ext cx="12192001" cy="66675"/>
            <a:chOff x="-1" y="6233231"/>
            <a:chExt cx="12192001" cy="574675"/>
          </a:xfrm>
        </p:grpSpPr>
        <p:sp>
          <p:nvSpPr>
            <p:cNvPr id="8" name="Rectangle 7">
              <a:extLst>
                <a:ext uri="{FF2B5EF4-FFF2-40B4-BE49-F238E27FC236}">
                  <a16:creationId xmlns:a16="http://schemas.microsoft.com/office/drawing/2014/main" id="{69C4A7D1-3741-40AD-B81D-9B42D9D664DE}"/>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Rectangle 8">
              <a:extLst>
                <a:ext uri="{FF2B5EF4-FFF2-40B4-BE49-F238E27FC236}">
                  <a16:creationId xmlns:a16="http://schemas.microsoft.com/office/drawing/2014/main" id="{44FF0FF0-39B5-42D3-BC2C-657D2716BD2D}"/>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
        <p:nvSpPr>
          <p:cNvPr id="11" name="Rectangle 10"/>
          <p:cNvSpPr/>
          <p:nvPr userDrawn="1"/>
        </p:nvSpPr>
        <p:spPr>
          <a:xfrm>
            <a:off x="4209741" y="14148"/>
            <a:ext cx="3772518" cy="261610"/>
          </a:xfrm>
          <a:prstGeom prst="rect">
            <a:avLst/>
          </a:prstGeom>
        </p:spPr>
        <p:txBody>
          <a:bodyPr wrap="square">
            <a:spAutoFit/>
          </a:bodyPr>
          <a:lstStyle/>
          <a:p>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rPr>
              <a:t>San Antonio Breast Cancer Symposium – December 5-9, 2023</a:t>
            </a:r>
            <a:endParaRPr lang="en-GB" sz="1100">
              <a:solidFill>
                <a:schemeClr val="tx1">
                  <a:lumMod val="65000"/>
                  <a:lumOff val="35000"/>
                </a:schemeClr>
              </a:solidFill>
              <a:latin typeface="+mn-lt"/>
              <a:cs typeface="Arial" panose="020B0604020202020204" pitchFamily="34" charset="0"/>
            </a:endParaRPr>
          </a:p>
        </p:txBody>
      </p:sp>
      <p:sp>
        <p:nvSpPr>
          <p:cNvPr id="14" name="Rectangle 13"/>
          <p:cNvSpPr/>
          <p:nvPr userDrawn="1"/>
        </p:nvSpPr>
        <p:spPr>
          <a:xfrm>
            <a:off x="1659924" y="6480520"/>
            <a:ext cx="8872151" cy="261610"/>
          </a:xfrm>
          <a:prstGeom prst="rect">
            <a:avLst/>
          </a:prstGeom>
        </p:spPr>
        <p:txBody>
          <a:bodyPr wrap="square">
            <a:spAutoFit/>
          </a:bodyPr>
          <a:lstStyle/>
          <a:p>
            <a:pPr marL="0" lvl="0" indent="0">
              <a:spcAft>
                <a:spcPts val="0"/>
              </a:spcAft>
              <a:buSzPts val="1000"/>
              <a:buFont typeface="Symbol" panose="05050102010706020507" pitchFamily="18" charset="2"/>
              <a:buNone/>
              <a:tabLst>
                <a:tab pos="457200" algn="l"/>
              </a:tabLst>
            </a:pPr>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rPr>
              <a:t>This presentation is the intellectual property of the author/presenter. Contact </a:t>
            </a:r>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hlinkClick r:id="rId2"/>
              </a:rPr>
              <a:t>hatemazim@icloud.com</a:t>
            </a:r>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rPr>
              <a:t> for permission to reprint and/or distribute</a:t>
            </a:r>
            <a:endParaRPr lang="en-GB" sz="1100">
              <a:solidFill>
                <a:schemeClr val="tx1">
                  <a:lumMod val="65000"/>
                  <a:lumOff val="35000"/>
                </a:schemeClr>
              </a:solidFill>
              <a:effectLst/>
              <a:latin typeface="+mn-lt"/>
              <a:ea typeface="Calibri" panose="020F0502020204030204" pitchFamily="34" charset="0"/>
              <a:cs typeface="Arial" panose="020B0604020202020204" pitchFamily="34" charset="0"/>
            </a:endParaRPr>
          </a:p>
        </p:txBody>
      </p:sp>
      <p:pic>
        <p:nvPicPr>
          <p:cNvPr id="15" name="Picture 14" descr="A picture containing text, clipart&#10;&#10;Description automatically generated">
            <a:extLst>
              <a:ext uri="{FF2B5EF4-FFF2-40B4-BE49-F238E27FC236}">
                <a16:creationId xmlns:a16="http://schemas.microsoft.com/office/drawing/2014/main" id="{C487F1BD-0557-4870-864C-3FAB9A7710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20761" y="173511"/>
            <a:ext cx="1883024" cy="684000"/>
          </a:xfrm>
          <a:prstGeom prst="rect">
            <a:avLst/>
          </a:prstGeom>
        </p:spPr>
      </p:pic>
      <p:pic>
        <p:nvPicPr>
          <p:cNvPr id="16" name="Picture 15" descr="Logo&#10;&#10;Description automatically generated with low confidence">
            <a:extLst>
              <a:ext uri="{FF2B5EF4-FFF2-40B4-BE49-F238E27FC236}">
                <a16:creationId xmlns:a16="http://schemas.microsoft.com/office/drawing/2014/main" id="{4824658D-BB9E-48AA-A050-020FA43034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7351" y="173511"/>
            <a:ext cx="675633" cy="864000"/>
          </a:xfrm>
          <a:prstGeom prst="rect">
            <a:avLst/>
          </a:prstGeom>
        </p:spPr>
      </p:pic>
      <p:pic>
        <p:nvPicPr>
          <p:cNvPr id="17" name="Picture 16"/>
          <p:cNvPicPr>
            <a:picLocks noChangeAspect="1"/>
          </p:cNvPicPr>
          <p:nvPr userDrawn="1"/>
        </p:nvPicPr>
        <p:blipFill>
          <a:blip r:embed="rId5"/>
          <a:stretch>
            <a:fillRect/>
          </a:stretch>
        </p:blipFill>
        <p:spPr>
          <a:xfrm>
            <a:off x="8850457" y="312322"/>
            <a:ext cx="1612472" cy="724198"/>
          </a:xfrm>
          <a:prstGeom prst="rect">
            <a:avLst/>
          </a:prstGeom>
        </p:spPr>
      </p:pic>
      <p:pic>
        <p:nvPicPr>
          <p:cNvPr id="18" name="Picture 17"/>
          <p:cNvPicPr>
            <a:picLocks noChangeAspect="1"/>
          </p:cNvPicPr>
          <p:nvPr userDrawn="1"/>
        </p:nvPicPr>
        <p:blipFill>
          <a:blip r:embed="rId6"/>
          <a:stretch>
            <a:fillRect/>
          </a:stretch>
        </p:blipFill>
        <p:spPr>
          <a:xfrm>
            <a:off x="10690706" y="173511"/>
            <a:ext cx="1039332" cy="852786"/>
          </a:xfrm>
          <a:prstGeom prst="rect">
            <a:avLst/>
          </a:prstGeom>
        </p:spPr>
      </p:pic>
      <p:sp>
        <p:nvSpPr>
          <p:cNvPr id="19" name="Subtitle 3">
            <a:extLst>
              <a:ext uri="{FF2B5EF4-FFF2-40B4-BE49-F238E27FC236}">
                <a16:creationId xmlns:a16="http://schemas.microsoft.com/office/drawing/2014/main" id="{C6932454-953B-4A23-8A8F-CEF44E5622BF}"/>
              </a:ext>
            </a:extLst>
          </p:cNvPr>
          <p:cNvSpPr txBox="1">
            <a:spLocks/>
          </p:cNvSpPr>
          <p:nvPr userDrawn="1"/>
        </p:nvSpPr>
        <p:spPr>
          <a:xfrm>
            <a:off x="1504859" y="759264"/>
            <a:ext cx="2489958" cy="325133"/>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
                <a:latin typeface="+mn-lt"/>
              </a:rPr>
              <a:t>Foundation for International Cancer Research</a:t>
            </a:r>
          </a:p>
        </p:txBody>
      </p:sp>
    </p:spTree>
    <p:extLst>
      <p:ext uri="{BB962C8B-B14F-4D97-AF65-F5344CB8AC3E}">
        <p14:creationId xmlns:p14="http://schemas.microsoft.com/office/powerpoint/2010/main" val="17111678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599" y="1988051"/>
            <a:ext cx="2286001" cy="1569660"/>
          </a:xfrm>
        </p:spPr>
        <p:txBody>
          <a:bodyPr wrap="square">
            <a:spAutoFit/>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grpSp>
        <p:nvGrpSpPr>
          <p:cNvPr id="23" name="Group 22">
            <a:extLst>
              <a:ext uri="{FF2B5EF4-FFF2-40B4-BE49-F238E27FC236}">
                <a16:creationId xmlns:a16="http://schemas.microsoft.com/office/drawing/2014/main" id="{397C08B1-6E51-4E86-8FE0-8D51B9484535}"/>
              </a:ext>
            </a:extLst>
          </p:cNvPr>
          <p:cNvGrpSpPr/>
          <p:nvPr userDrawn="1"/>
        </p:nvGrpSpPr>
        <p:grpSpPr>
          <a:xfrm>
            <a:off x="-1" y="1892300"/>
            <a:ext cx="2452688" cy="255785"/>
            <a:chOff x="0" y="5224323"/>
            <a:chExt cx="2416175" cy="0"/>
          </a:xfrm>
        </p:grpSpPr>
        <p:cxnSp>
          <p:nvCxnSpPr>
            <p:cNvPr id="24" name="Straight Connector 23">
              <a:extLst>
                <a:ext uri="{FF2B5EF4-FFF2-40B4-BE49-F238E27FC236}">
                  <a16:creationId xmlns:a16="http://schemas.microsoft.com/office/drawing/2014/main" id="{F07D9C6E-2706-4633-9833-9E39D48EDB5C}"/>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FD08C3-287E-4F7F-90F9-C1DB0065552C}"/>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sp>
        <p:nvSpPr>
          <p:cNvPr id="39" name="Footer Placeholder 38">
            <a:extLst>
              <a:ext uri="{FF2B5EF4-FFF2-40B4-BE49-F238E27FC236}">
                <a16:creationId xmlns:a16="http://schemas.microsoft.com/office/drawing/2014/main" id="{2F7DF548-FD0E-4CB4-BE92-F3F9DA70A0DB}"/>
              </a:ext>
            </a:extLst>
          </p:cNvPr>
          <p:cNvSpPr>
            <a:spLocks noGrp="1"/>
          </p:cNvSpPr>
          <p:nvPr>
            <p:ph type="ftr" sz="quarter" idx="23"/>
          </p:nvPr>
        </p:nvSpPr>
        <p:spPr/>
        <p:txBody>
          <a:bodyPr/>
          <a:lstStyle/>
          <a:p>
            <a:r>
              <a:rPr lang="en-US"/>
              <a:t>Private and Confidential</a:t>
            </a:r>
          </a:p>
        </p:txBody>
      </p:sp>
      <p:sp>
        <p:nvSpPr>
          <p:cNvPr id="40" name="Slide Number Placeholder 39">
            <a:extLst>
              <a:ext uri="{FF2B5EF4-FFF2-40B4-BE49-F238E27FC236}">
                <a16:creationId xmlns:a16="http://schemas.microsoft.com/office/drawing/2014/main" id="{B47F0F9C-8806-4FCD-BB43-44A3BBCB74DF}"/>
              </a:ext>
            </a:extLst>
          </p:cNvPr>
          <p:cNvSpPr>
            <a:spLocks noGrp="1"/>
          </p:cNvSpPr>
          <p:nvPr>
            <p:ph type="sldNum" sz="quarter" idx="24"/>
          </p:nvPr>
        </p:nvSpPr>
        <p:spPr/>
        <p:txBody>
          <a:bodyPr/>
          <a:lstStyle/>
          <a:p>
            <a:fld id="{FD6CDD74-04D9-4991-8294-E7F131459BA0}" type="slidenum">
              <a:rPr lang="en-US" smtClean="0"/>
              <a:pPr/>
              <a:t>‹#›</a:t>
            </a:fld>
            <a:endParaRPr lang="en-US"/>
          </a:p>
        </p:txBody>
      </p:sp>
      <p:sp>
        <p:nvSpPr>
          <p:cNvPr id="14" name="Text Placeholder 2">
            <a:extLst>
              <a:ext uri="{FF2B5EF4-FFF2-40B4-BE49-F238E27FC236}">
                <a16:creationId xmlns:a16="http://schemas.microsoft.com/office/drawing/2014/main" id="{696B71B9-C533-4675-8331-01557DD0C8A9}"/>
              </a:ext>
            </a:extLst>
          </p:cNvPr>
          <p:cNvSpPr>
            <a:spLocks noGrp="1"/>
          </p:cNvSpPr>
          <p:nvPr>
            <p:ph type="body" sz="quarter" idx="26"/>
          </p:nvPr>
        </p:nvSpPr>
        <p:spPr>
          <a:xfrm>
            <a:off x="3835718" y="4178299"/>
            <a:ext cx="2197099" cy="2155827"/>
          </a:xfrm>
        </p:spPr>
        <p:txBody>
          <a:bodyPr/>
          <a:lstStyle>
            <a:lvl1pPr marL="0" indent="0">
              <a:buClr>
                <a:srgbClr val="00A2E1"/>
              </a:buClr>
              <a:buFont typeface="Arial" panose="020B0604020202020204" pitchFamily="34" charset="0"/>
              <a:buNone/>
              <a:defRPr sz="1400"/>
            </a:lvl1pPr>
            <a:lvl2pPr marL="457200" indent="0">
              <a:buClr>
                <a:schemeClr val="accent2"/>
              </a:buClr>
              <a:buFont typeface="Arial" panose="020B0604020202020204" pitchFamily="34" charset="0"/>
              <a:buNone/>
              <a:defRPr sz="1200"/>
            </a:lvl2pPr>
            <a:lvl3pPr marL="914400" indent="0">
              <a:buClr>
                <a:srgbClr val="151513"/>
              </a:buClr>
              <a:buFont typeface="Arial" panose="020B0604020202020204" pitchFamily="34" charset="0"/>
              <a:buNone/>
              <a:defRPr sz="1100"/>
            </a:lvl3pPr>
          </a:lstStyle>
          <a:p>
            <a:pPr lvl="0"/>
            <a:r>
              <a:rPr lang="en-US" dirty="0"/>
              <a:t>Click to edit Master text styles</a:t>
            </a:r>
          </a:p>
        </p:txBody>
      </p:sp>
      <p:sp>
        <p:nvSpPr>
          <p:cNvPr id="15" name="Text Placeholder 2">
            <a:extLst>
              <a:ext uri="{FF2B5EF4-FFF2-40B4-BE49-F238E27FC236}">
                <a16:creationId xmlns:a16="http://schemas.microsoft.com/office/drawing/2014/main" id="{C7AEBB59-AA2A-4569-B0A1-959574BD4248}"/>
              </a:ext>
            </a:extLst>
          </p:cNvPr>
          <p:cNvSpPr>
            <a:spLocks noGrp="1"/>
          </p:cNvSpPr>
          <p:nvPr>
            <p:ph type="body" sz="quarter" idx="27"/>
          </p:nvPr>
        </p:nvSpPr>
        <p:spPr>
          <a:xfrm>
            <a:off x="6610510" y="4178299"/>
            <a:ext cx="2197099" cy="2155827"/>
          </a:xfrm>
        </p:spPr>
        <p:txBody>
          <a:bodyPr/>
          <a:lstStyle>
            <a:lvl1pPr marL="0" indent="0">
              <a:buClr>
                <a:srgbClr val="00A2E1"/>
              </a:buClr>
              <a:buFont typeface="Arial" panose="020B0604020202020204" pitchFamily="34" charset="0"/>
              <a:buNone/>
              <a:defRPr sz="1400"/>
            </a:lvl1pPr>
            <a:lvl2pPr marL="457200" indent="0">
              <a:buClr>
                <a:schemeClr val="accent2"/>
              </a:buClr>
              <a:buFont typeface="Arial" panose="020B0604020202020204" pitchFamily="34" charset="0"/>
              <a:buNone/>
              <a:defRPr sz="1200"/>
            </a:lvl2pPr>
            <a:lvl3pPr marL="914400" indent="0">
              <a:buClr>
                <a:srgbClr val="151513"/>
              </a:buClr>
              <a:buFont typeface="Arial" panose="020B0604020202020204" pitchFamily="34" charset="0"/>
              <a:buNone/>
              <a:defRPr sz="1100"/>
            </a:lvl3pPr>
          </a:lstStyle>
          <a:p>
            <a:pPr lvl="0"/>
            <a:r>
              <a:rPr lang="en-US" dirty="0"/>
              <a:t>Click to edit Master text styles</a:t>
            </a:r>
          </a:p>
        </p:txBody>
      </p:sp>
      <p:sp>
        <p:nvSpPr>
          <p:cNvPr id="16" name="Text Placeholder 2">
            <a:extLst>
              <a:ext uri="{FF2B5EF4-FFF2-40B4-BE49-F238E27FC236}">
                <a16:creationId xmlns:a16="http://schemas.microsoft.com/office/drawing/2014/main" id="{57E5411F-AB14-45B9-90AF-B27FF0AD2A12}"/>
              </a:ext>
            </a:extLst>
          </p:cNvPr>
          <p:cNvSpPr>
            <a:spLocks noGrp="1"/>
          </p:cNvSpPr>
          <p:nvPr>
            <p:ph type="body" sz="quarter" idx="28"/>
          </p:nvPr>
        </p:nvSpPr>
        <p:spPr>
          <a:xfrm>
            <a:off x="9385301" y="4178299"/>
            <a:ext cx="2197099" cy="2155827"/>
          </a:xfrm>
        </p:spPr>
        <p:txBody>
          <a:bodyPr/>
          <a:lstStyle>
            <a:lvl1pPr marL="0" indent="0">
              <a:buClr>
                <a:srgbClr val="00A2E1"/>
              </a:buClr>
              <a:buFont typeface="Arial" panose="020B0604020202020204" pitchFamily="34" charset="0"/>
              <a:buNone/>
              <a:defRPr sz="1400"/>
            </a:lvl1pPr>
            <a:lvl2pPr marL="457200" indent="0">
              <a:buClr>
                <a:schemeClr val="accent2"/>
              </a:buClr>
              <a:buFont typeface="Arial" panose="020B0604020202020204" pitchFamily="34" charset="0"/>
              <a:buNone/>
              <a:defRPr sz="1200"/>
            </a:lvl2pPr>
            <a:lvl3pPr marL="914400" indent="0">
              <a:buClr>
                <a:srgbClr val="151513"/>
              </a:buClr>
              <a:buFont typeface="Arial" panose="020B0604020202020204" pitchFamily="34" charset="0"/>
              <a:buNone/>
              <a:defRPr sz="1100"/>
            </a:lvl3pPr>
          </a:lstStyle>
          <a:p>
            <a:pPr lvl="0"/>
            <a:r>
              <a:rPr lang="en-US" dirty="0"/>
              <a:t>Click to edit Master text styles</a:t>
            </a:r>
          </a:p>
        </p:txBody>
      </p:sp>
      <p:sp>
        <p:nvSpPr>
          <p:cNvPr id="2" name="Oval 1">
            <a:extLst>
              <a:ext uri="{FF2B5EF4-FFF2-40B4-BE49-F238E27FC236}">
                <a16:creationId xmlns:a16="http://schemas.microsoft.com/office/drawing/2014/main" id="{FEEEBCC4-3765-4165-A1B8-1114C1BB325F}"/>
              </a:ext>
            </a:extLst>
          </p:cNvPr>
          <p:cNvSpPr/>
          <p:nvPr userDrawn="1"/>
        </p:nvSpPr>
        <p:spPr>
          <a:xfrm>
            <a:off x="4321742" y="1889626"/>
            <a:ext cx="1225049" cy="12250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Oval 16">
            <a:extLst>
              <a:ext uri="{FF2B5EF4-FFF2-40B4-BE49-F238E27FC236}">
                <a16:creationId xmlns:a16="http://schemas.microsoft.com/office/drawing/2014/main" id="{09EA8083-6E3B-4746-9EFD-1FA84DCAB2CE}"/>
              </a:ext>
            </a:extLst>
          </p:cNvPr>
          <p:cNvSpPr/>
          <p:nvPr userDrawn="1"/>
        </p:nvSpPr>
        <p:spPr>
          <a:xfrm>
            <a:off x="7096534" y="1889626"/>
            <a:ext cx="1225049" cy="12250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Oval 17">
            <a:extLst>
              <a:ext uri="{FF2B5EF4-FFF2-40B4-BE49-F238E27FC236}">
                <a16:creationId xmlns:a16="http://schemas.microsoft.com/office/drawing/2014/main" id="{B2E0C0CD-0585-49C0-B391-007C69CB0E57}"/>
              </a:ext>
            </a:extLst>
          </p:cNvPr>
          <p:cNvSpPr/>
          <p:nvPr userDrawn="1"/>
        </p:nvSpPr>
        <p:spPr>
          <a:xfrm>
            <a:off x="9871325" y="1889626"/>
            <a:ext cx="1225049" cy="12250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9" name="Text Placeholder 2">
            <a:extLst>
              <a:ext uri="{FF2B5EF4-FFF2-40B4-BE49-F238E27FC236}">
                <a16:creationId xmlns:a16="http://schemas.microsoft.com/office/drawing/2014/main" id="{9CC1AF6C-3F74-4708-B49F-6083929F3617}"/>
              </a:ext>
            </a:extLst>
          </p:cNvPr>
          <p:cNvSpPr>
            <a:spLocks noGrp="1"/>
          </p:cNvSpPr>
          <p:nvPr>
            <p:ph type="body" sz="quarter" idx="29"/>
          </p:nvPr>
        </p:nvSpPr>
        <p:spPr>
          <a:xfrm>
            <a:off x="3835718" y="3497259"/>
            <a:ext cx="2197099" cy="578647"/>
          </a:xfrm>
        </p:spPr>
        <p:txBody>
          <a:bodyPr/>
          <a:lstStyle>
            <a:lvl1pPr marL="0" indent="0">
              <a:buClr>
                <a:srgbClr val="00A2E1"/>
              </a:buClr>
              <a:buFont typeface="Arial" panose="020B0604020202020204" pitchFamily="34" charset="0"/>
              <a:buNone/>
              <a:defRPr sz="1600">
                <a:latin typeface="Arial" panose="020B0604020202020204" pitchFamily="34" charset="0"/>
              </a:defRPr>
            </a:lvl1pPr>
            <a:lvl2pPr marL="457200" indent="0">
              <a:buClr>
                <a:schemeClr val="accent2"/>
              </a:buClr>
              <a:buFont typeface="Arial" panose="020B0604020202020204" pitchFamily="34" charset="0"/>
              <a:buNone/>
              <a:defRPr sz="1200"/>
            </a:lvl2pPr>
            <a:lvl3pPr marL="914400" indent="0">
              <a:buClr>
                <a:srgbClr val="151513"/>
              </a:buClr>
              <a:buFont typeface="Arial" panose="020B0604020202020204" pitchFamily="34" charset="0"/>
              <a:buNone/>
              <a:defRPr sz="1100"/>
            </a:lvl3pPr>
          </a:lstStyle>
          <a:p>
            <a:pPr lvl="0"/>
            <a:r>
              <a:rPr lang="en-US" dirty="0"/>
              <a:t>Click to edit Master text styles</a:t>
            </a:r>
          </a:p>
        </p:txBody>
      </p:sp>
      <p:sp>
        <p:nvSpPr>
          <p:cNvPr id="20" name="Text Placeholder 2">
            <a:extLst>
              <a:ext uri="{FF2B5EF4-FFF2-40B4-BE49-F238E27FC236}">
                <a16:creationId xmlns:a16="http://schemas.microsoft.com/office/drawing/2014/main" id="{D566EC46-8672-4D2F-BFCB-CBB58E4D1393}"/>
              </a:ext>
            </a:extLst>
          </p:cNvPr>
          <p:cNvSpPr>
            <a:spLocks noGrp="1"/>
          </p:cNvSpPr>
          <p:nvPr>
            <p:ph type="body" sz="quarter" idx="30"/>
          </p:nvPr>
        </p:nvSpPr>
        <p:spPr>
          <a:xfrm>
            <a:off x="6610510" y="3497259"/>
            <a:ext cx="2197099" cy="578647"/>
          </a:xfrm>
        </p:spPr>
        <p:txBody>
          <a:bodyPr/>
          <a:lstStyle>
            <a:lvl1pPr marL="0" indent="0">
              <a:buClr>
                <a:srgbClr val="00A2E1"/>
              </a:buClr>
              <a:buFont typeface="Arial" panose="020B0604020202020204" pitchFamily="34" charset="0"/>
              <a:buNone/>
              <a:defRPr sz="1600">
                <a:latin typeface="Arial" panose="020B0604020202020204" pitchFamily="34" charset="0"/>
              </a:defRPr>
            </a:lvl1pPr>
            <a:lvl2pPr marL="457200" indent="0">
              <a:buClr>
                <a:schemeClr val="accent2"/>
              </a:buClr>
              <a:buFont typeface="Arial" panose="020B0604020202020204" pitchFamily="34" charset="0"/>
              <a:buNone/>
              <a:defRPr sz="1200"/>
            </a:lvl2pPr>
            <a:lvl3pPr marL="914400" indent="0">
              <a:buClr>
                <a:srgbClr val="151513"/>
              </a:buClr>
              <a:buFont typeface="Arial" panose="020B0604020202020204" pitchFamily="34" charset="0"/>
              <a:buNone/>
              <a:defRPr sz="1100"/>
            </a:lvl3pPr>
          </a:lstStyle>
          <a:p>
            <a:pPr lvl="0"/>
            <a:r>
              <a:rPr lang="en-US" dirty="0"/>
              <a:t>Click to edit Master text styles</a:t>
            </a:r>
          </a:p>
        </p:txBody>
      </p:sp>
      <p:sp>
        <p:nvSpPr>
          <p:cNvPr id="26" name="Text Placeholder 2">
            <a:extLst>
              <a:ext uri="{FF2B5EF4-FFF2-40B4-BE49-F238E27FC236}">
                <a16:creationId xmlns:a16="http://schemas.microsoft.com/office/drawing/2014/main" id="{F77BDE21-5908-4792-A75F-3F781FECF723}"/>
              </a:ext>
            </a:extLst>
          </p:cNvPr>
          <p:cNvSpPr>
            <a:spLocks noGrp="1"/>
          </p:cNvSpPr>
          <p:nvPr>
            <p:ph type="body" sz="quarter" idx="31"/>
          </p:nvPr>
        </p:nvSpPr>
        <p:spPr>
          <a:xfrm>
            <a:off x="9385301" y="3497259"/>
            <a:ext cx="2197099" cy="578647"/>
          </a:xfrm>
        </p:spPr>
        <p:txBody>
          <a:bodyPr/>
          <a:lstStyle>
            <a:lvl1pPr marL="0" indent="0">
              <a:buClr>
                <a:srgbClr val="00A2E1"/>
              </a:buClr>
              <a:buFont typeface="Arial" panose="020B0604020202020204" pitchFamily="34" charset="0"/>
              <a:buNone/>
              <a:defRPr sz="1600">
                <a:latin typeface="Arial" panose="020B0604020202020204" pitchFamily="34" charset="0"/>
              </a:defRPr>
            </a:lvl1pPr>
            <a:lvl2pPr marL="457200" indent="0">
              <a:buClr>
                <a:schemeClr val="accent2"/>
              </a:buClr>
              <a:buFont typeface="Arial" panose="020B0604020202020204" pitchFamily="34" charset="0"/>
              <a:buNone/>
              <a:defRPr sz="1200"/>
            </a:lvl2pPr>
            <a:lvl3pPr marL="914400" indent="0">
              <a:buClr>
                <a:srgbClr val="151513"/>
              </a:buClr>
              <a:buFont typeface="Arial" panose="020B0604020202020204" pitchFamily="34" charset="0"/>
              <a:buNone/>
              <a:defRPr sz="1100"/>
            </a:lvl3pPr>
          </a:lstStyle>
          <a:p>
            <a:pPr lvl="0"/>
            <a:r>
              <a:rPr lang="en-US" dirty="0"/>
              <a:t>Click to edit Master text styles</a:t>
            </a:r>
          </a:p>
        </p:txBody>
      </p:sp>
      <p:grpSp>
        <p:nvGrpSpPr>
          <p:cNvPr id="28" name="Group 27">
            <a:extLst>
              <a:ext uri="{FF2B5EF4-FFF2-40B4-BE49-F238E27FC236}">
                <a16:creationId xmlns:a16="http://schemas.microsoft.com/office/drawing/2014/main" id="{86B01E26-507B-4B34-B469-DB02E476643E}"/>
              </a:ext>
            </a:extLst>
          </p:cNvPr>
          <p:cNvGrpSpPr/>
          <p:nvPr userDrawn="1"/>
        </p:nvGrpSpPr>
        <p:grpSpPr>
          <a:xfrm>
            <a:off x="-1" y="6791325"/>
            <a:ext cx="12192001" cy="66675"/>
            <a:chOff x="-1" y="6233231"/>
            <a:chExt cx="12192001" cy="574675"/>
          </a:xfrm>
        </p:grpSpPr>
        <p:sp>
          <p:nvSpPr>
            <p:cNvPr id="29" name="Rectangle 28">
              <a:extLst>
                <a:ext uri="{FF2B5EF4-FFF2-40B4-BE49-F238E27FC236}">
                  <a16:creationId xmlns:a16="http://schemas.microsoft.com/office/drawing/2014/main" id="{F3CD8CD1-26E8-480F-9A5B-317031272CC9}"/>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extLst>
                <a:ext uri="{FF2B5EF4-FFF2-40B4-BE49-F238E27FC236}">
                  <a16:creationId xmlns:a16="http://schemas.microsoft.com/office/drawing/2014/main" id="{BCC00ACD-EFD6-4C81-B94F-8D81D624872F}"/>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pic>
        <p:nvPicPr>
          <p:cNvPr id="35" name="Picture 34">
            <a:extLst>
              <a:ext uri="{FF2B5EF4-FFF2-40B4-BE49-F238E27FC236}">
                <a16:creationId xmlns:a16="http://schemas.microsoft.com/office/drawing/2014/main" id="{D64036C1-6AF4-4D34-A012-A78A81F961F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8105" y="495300"/>
            <a:ext cx="534874" cy="684000"/>
          </a:xfrm>
          <a:prstGeom prst="rect">
            <a:avLst/>
          </a:prstGeom>
        </p:spPr>
      </p:pic>
    </p:spTree>
    <p:extLst>
      <p:ext uri="{BB962C8B-B14F-4D97-AF65-F5344CB8AC3E}">
        <p14:creationId xmlns:p14="http://schemas.microsoft.com/office/powerpoint/2010/main" val="20194489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599" y="1475289"/>
            <a:ext cx="2286001" cy="1569660"/>
          </a:xfrm>
        </p:spPr>
        <p:txBody>
          <a:bodyPr wrap="square">
            <a:spAutoFit/>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grpSp>
        <p:nvGrpSpPr>
          <p:cNvPr id="23" name="Group 22">
            <a:extLst>
              <a:ext uri="{FF2B5EF4-FFF2-40B4-BE49-F238E27FC236}">
                <a16:creationId xmlns:a16="http://schemas.microsoft.com/office/drawing/2014/main" id="{397C08B1-6E51-4E86-8FE0-8D51B9484535}"/>
              </a:ext>
            </a:extLst>
          </p:cNvPr>
          <p:cNvGrpSpPr/>
          <p:nvPr userDrawn="1"/>
        </p:nvGrpSpPr>
        <p:grpSpPr>
          <a:xfrm>
            <a:off x="-1" y="1379538"/>
            <a:ext cx="2452688" cy="255785"/>
            <a:chOff x="0" y="5224323"/>
            <a:chExt cx="2416175" cy="0"/>
          </a:xfrm>
        </p:grpSpPr>
        <p:cxnSp>
          <p:nvCxnSpPr>
            <p:cNvPr id="24" name="Straight Connector 23">
              <a:extLst>
                <a:ext uri="{FF2B5EF4-FFF2-40B4-BE49-F238E27FC236}">
                  <a16:creationId xmlns:a16="http://schemas.microsoft.com/office/drawing/2014/main" id="{F07D9C6E-2706-4633-9833-9E39D48EDB5C}"/>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FD08C3-287E-4F7F-90F9-C1DB0065552C}"/>
                </a:ext>
              </a:extLst>
            </p:cNvPr>
            <p:cNvCxnSpPr/>
            <p:nvPr userDrawn="1"/>
          </p:nvCxnSpPr>
          <p:spPr>
            <a:xfrm>
              <a:off x="0" y="5224323"/>
              <a:ext cx="2047875" cy="0"/>
            </a:xfrm>
            <a:prstGeom prst="line">
              <a:avLst/>
            </a:prstGeom>
            <a:ln w="44450" cap="rnd">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9" name="Footer Placeholder 38">
            <a:extLst>
              <a:ext uri="{FF2B5EF4-FFF2-40B4-BE49-F238E27FC236}">
                <a16:creationId xmlns:a16="http://schemas.microsoft.com/office/drawing/2014/main" id="{2F7DF548-FD0E-4CB4-BE92-F3F9DA70A0DB}"/>
              </a:ext>
            </a:extLst>
          </p:cNvPr>
          <p:cNvSpPr>
            <a:spLocks noGrp="1"/>
          </p:cNvSpPr>
          <p:nvPr>
            <p:ph type="ftr" sz="quarter" idx="23"/>
          </p:nvPr>
        </p:nvSpPr>
        <p:spPr/>
        <p:txBody>
          <a:bodyPr/>
          <a:lstStyle/>
          <a:p>
            <a:r>
              <a:rPr lang="en-US"/>
              <a:t>Private and Confidential</a:t>
            </a:r>
          </a:p>
        </p:txBody>
      </p:sp>
      <p:sp>
        <p:nvSpPr>
          <p:cNvPr id="40" name="Slide Number Placeholder 39">
            <a:extLst>
              <a:ext uri="{FF2B5EF4-FFF2-40B4-BE49-F238E27FC236}">
                <a16:creationId xmlns:a16="http://schemas.microsoft.com/office/drawing/2014/main" id="{B47F0F9C-8806-4FCD-BB43-44A3BBCB74DF}"/>
              </a:ext>
            </a:extLst>
          </p:cNvPr>
          <p:cNvSpPr>
            <a:spLocks noGrp="1"/>
          </p:cNvSpPr>
          <p:nvPr>
            <p:ph type="sldNum" sz="quarter" idx="24"/>
          </p:nvPr>
        </p:nvSpPr>
        <p:spPr/>
        <p:txBody>
          <a:bodyPr/>
          <a:lstStyle/>
          <a:p>
            <a:fld id="{FD6CDD74-04D9-4991-8294-E7F131459BA0}" type="slidenum">
              <a:rPr lang="en-US" smtClean="0"/>
              <a:pPr/>
              <a:t>‹#›</a:t>
            </a:fld>
            <a:endParaRPr lang="en-US"/>
          </a:p>
        </p:txBody>
      </p:sp>
      <p:sp>
        <p:nvSpPr>
          <p:cNvPr id="4" name="Picture Placeholder 3">
            <a:extLst>
              <a:ext uri="{FF2B5EF4-FFF2-40B4-BE49-F238E27FC236}">
                <a16:creationId xmlns:a16="http://schemas.microsoft.com/office/drawing/2014/main" id="{5B56A3DE-FD63-4136-B6D0-AFCEA756D9F7}"/>
              </a:ext>
            </a:extLst>
          </p:cNvPr>
          <p:cNvSpPr>
            <a:spLocks noGrp="1"/>
          </p:cNvSpPr>
          <p:nvPr>
            <p:ph type="pic" sz="quarter" idx="25"/>
          </p:nvPr>
        </p:nvSpPr>
        <p:spPr>
          <a:xfrm>
            <a:off x="4122057" y="1379538"/>
            <a:ext cx="3657600" cy="1843087"/>
          </a:xfrm>
        </p:spPr>
        <p:txBody>
          <a:bodyPr/>
          <a:lstStyle>
            <a:lvl1pPr>
              <a:defRPr/>
            </a:lvl1pPr>
          </a:lstStyle>
          <a:p>
            <a:endParaRPr lang="en-US"/>
          </a:p>
        </p:txBody>
      </p:sp>
      <p:sp>
        <p:nvSpPr>
          <p:cNvPr id="27" name="Picture Placeholder 3">
            <a:extLst>
              <a:ext uri="{FF2B5EF4-FFF2-40B4-BE49-F238E27FC236}">
                <a16:creationId xmlns:a16="http://schemas.microsoft.com/office/drawing/2014/main" id="{55915520-6A97-4374-9DDB-ECB42D845B6D}"/>
              </a:ext>
            </a:extLst>
          </p:cNvPr>
          <p:cNvSpPr>
            <a:spLocks noGrp="1"/>
          </p:cNvSpPr>
          <p:nvPr>
            <p:ph type="pic" sz="quarter" idx="26"/>
          </p:nvPr>
        </p:nvSpPr>
        <p:spPr>
          <a:xfrm>
            <a:off x="7899400" y="1379538"/>
            <a:ext cx="3657600" cy="1843087"/>
          </a:xfrm>
        </p:spPr>
        <p:txBody>
          <a:bodyPr/>
          <a:lstStyle>
            <a:lvl1pPr>
              <a:defRPr/>
            </a:lvl1pPr>
          </a:lstStyle>
          <a:p>
            <a:endParaRPr lang="en-US"/>
          </a:p>
        </p:txBody>
      </p:sp>
      <p:sp>
        <p:nvSpPr>
          <p:cNvPr id="28" name="Picture Placeholder 3">
            <a:extLst>
              <a:ext uri="{FF2B5EF4-FFF2-40B4-BE49-F238E27FC236}">
                <a16:creationId xmlns:a16="http://schemas.microsoft.com/office/drawing/2014/main" id="{58106B72-88E0-4D51-A6CC-B3E62743D872}"/>
              </a:ext>
            </a:extLst>
          </p:cNvPr>
          <p:cNvSpPr>
            <a:spLocks noGrp="1"/>
          </p:cNvSpPr>
          <p:nvPr>
            <p:ph type="pic" sz="quarter" idx="27"/>
          </p:nvPr>
        </p:nvSpPr>
        <p:spPr>
          <a:xfrm>
            <a:off x="4122057" y="4556918"/>
            <a:ext cx="3657600" cy="1843087"/>
          </a:xfrm>
        </p:spPr>
        <p:txBody>
          <a:bodyPr/>
          <a:lstStyle>
            <a:lvl1pPr>
              <a:defRPr/>
            </a:lvl1pPr>
          </a:lstStyle>
          <a:p>
            <a:endParaRPr lang="en-US"/>
          </a:p>
        </p:txBody>
      </p:sp>
      <p:sp>
        <p:nvSpPr>
          <p:cNvPr id="34" name="Picture Placeholder 3">
            <a:extLst>
              <a:ext uri="{FF2B5EF4-FFF2-40B4-BE49-F238E27FC236}">
                <a16:creationId xmlns:a16="http://schemas.microsoft.com/office/drawing/2014/main" id="{59DD9F29-642A-4B6B-9896-7F07C65D967F}"/>
              </a:ext>
            </a:extLst>
          </p:cNvPr>
          <p:cNvSpPr>
            <a:spLocks noGrp="1"/>
          </p:cNvSpPr>
          <p:nvPr>
            <p:ph type="pic" sz="quarter" idx="28"/>
          </p:nvPr>
        </p:nvSpPr>
        <p:spPr>
          <a:xfrm>
            <a:off x="7899400" y="4556918"/>
            <a:ext cx="3657600" cy="1843087"/>
          </a:xfrm>
        </p:spPr>
        <p:txBody>
          <a:bodyPr/>
          <a:lstStyle>
            <a:lvl1pPr>
              <a:defRPr/>
            </a:lvl1pPr>
          </a:lstStyle>
          <a:p>
            <a:endParaRPr lang="en-US"/>
          </a:p>
        </p:txBody>
      </p:sp>
      <p:sp>
        <p:nvSpPr>
          <p:cNvPr id="35" name="Text Placeholder 2">
            <a:extLst>
              <a:ext uri="{FF2B5EF4-FFF2-40B4-BE49-F238E27FC236}">
                <a16:creationId xmlns:a16="http://schemas.microsoft.com/office/drawing/2014/main" id="{AEE4D46F-7378-4387-9F2A-A06E93660D1C}"/>
              </a:ext>
            </a:extLst>
          </p:cNvPr>
          <p:cNvSpPr>
            <a:spLocks noGrp="1"/>
          </p:cNvSpPr>
          <p:nvPr>
            <p:ph type="body" sz="quarter" idx="29"/>
          </p:nvPr>
        </p:nvSpPr>
        <p:spPr>
          <a:xfrm>
            <a:off x="4122057" y="2903535"/>
            <a:ext cx="3657600" cy="371477"/>
          </a:xfrm>
          <a:solidFill>
            <a:srgbClr val="00A2E1"/>
          </a:solidFill>
        </p:spPr>
        <p:txBody>
          <a:bodyPr/>
          <a:lstStyle>
            <a:lvl1pPr marL="0" indent="0">
              <a:buClr>
                <a:srgbClr val="00A2E1"/>
              </a:buClr>
              <a:buFont typeface="Arial" panose="020B0604020202020204" pitchFamily="34" charset="0"/>
              <a:buNone/>
              <a:defRPr sz="1400">
                <a:solidFill>
                  <a:schemeClr val="bg1"/>
                </a:solidFill>
              </a:defRPr>
            </a:lvl1pPr>
            <a:lvl2pPr marL="457200" indent="0">
              <a:buClr>
                <a:schemeClr val="accent2"/>
              </a:buClr>
              <a:buFont typeface="Arial" panose="020B0604020202020204" pitchFamily="34" charset="0"/>
              <a:buNone/>
              <a:defRPr sz="1200"/>
            </a:lvl2pPr>
            <a:lvl3pPr marL="914400" indent="0">
              <a:buClr>
                <a:srgbClr val="151513"/>
              </a:buClr>
              <a:buFont typeface="Arial" panose="020B0604020202020204" pitchFamily="34" charset="0"/>
              <a:buNone/>
              <a:defRPr sz="1100"/>
            </a:lvl3pPr>
          </a:lstStyle>
          <a:p>
            <a:pPr lvl="0"/>
            <a:r>
              <a:rPr lang="en-US" dirty="0"/>
              <a:t>Click to edit Master text styles</a:t>
            </a:r>
          </a:p>
        </p:txBody>
      </p:sp>
      <p:sp>
        <p:nvSpPr>
          <p:cNvPr id="36" name="Text Placeholder 2">
            <a:extLst>
              <a:ext uri="{FF2B5EF4-FFF2-40B4-BE49-F238E27FC236}">
                <a16:creationId xmlns:a16="http://schemas.microsoft.com/office/drawing/2014/main" id="{5D21F151-5C98-4AC3-8D8A-E1D03FAA9969}"/>
              </a:ext>
            </a:extLst>
          </p:cNvPr>
          <p:cNvSpPr>
            <a:spLocks noGrp="1"/>
          </p:cNvSpPr>
          <p:nvPr>
            <p:ph type="body" sz="quarter" idx="30"/>
          </p:nvPr>
        </p:nvSpPr>
        <p:spPr>
          <a:xfrm>
            <a:off x="7924801" y="2903535"/>
            <a:ext cx="3657600" cy="371477"/>
          </a:xfrm>
          <a:solidFill>
            <a:schemeClr val="accent2"/>
          </a:solidFill>
        </p:spPr>
        <p:txBody>
          <a:bodyPr/>
          <a:lstStyle>
            <a:lvl1pPr marL="0" indent="0">
              <a:buClr>
                <a:srgbClr val="00A2E1"/>
              </a:buClr>
              <a:buFont typeface="Arial" panose="020B0604020202020204" pitchFamily="34" charset="0"/>
              <a:buNone/>
              <a:defRPr sz="1400">
                <a:solidFill>
                  <a:schemeClr val="bg1"/>
                </a:solidFill>
              </a:defRPr>
            </a:lvl1pPr>
            <a:lvl2pPr marL="457200" indent="0">
              <a:buClr>
                <a:schemeClr val="accent2"/>
              </a:buClr>
              <a:buFont typeface="Arial" panose="020B0604020202020204" pitchFamily="34" charset="0"/>
              <a:buNone/>
              <a:defRPr sz="1200"/>
            </a:lvl2pPr>
            <a:lvl3pPr marL="914400" indent="0">
              <a:buClr>
                <a:srgbClr val="151513"/>
              </a:buClr>
              <a:buFont typeface="Arial" panose="020B0604020202020204" pitchFamily="34" charset="0"/>
              <a:buNone/>
              <a:defRPr sz="1100"/>
            </a:lvl3pPr>
          </a:lstStyle>
          <a:p>
            <a:pPr lvl="0"/>
            <a:r>
              <a:rPr lang="en-US" dirty="0"/>
              <a:t>Click to edit Master text styles</a:t>
            </a:r>
          </a:p>
        </p:txBody>
      </p:sp>
      <p:sp>
        <p:nvSpPr>
          <p:cNvPr id="37" name="Text Placeholder 2">
            <a:extLst>
              <a:ext uri="{FF2B5EF4-FFF2-40B4-BE49-F238E27FC236}">
                <a16:creationId xmlns:a16="http://schemas.microsoft.com/office/drawing/2014/main" id="{228CB259-21EF-41B4-8916-6ECD6F1A15FE}"/>
              </a:ext>
            </a:extLst>
          </p:cNvPr>
          <p:cNvSpPr>
            <a:spLocks noGrp="1"/>
          </p:cNvSpPr>
          <p:nvPr>
            <p:ph type="body" sz="quarter" idx="31"/>
          </p:nvPr>
        </p:nvSpPr>
        <p:spPr>
          <a:xfrm>
            <a:off x="4122057" y="6023536"/>
            <a:ext cx="3657600" cy="371477"/>
          </a:xfrm>
          <a:solidFill>
            <a:schemeClr val="accent2"/>
          </a:solidFill>
        </p:spPr>
        <p:txBody>
          <a:bodyPr/>
          <a:lstStyle>
            <a:lvl1pPr marL="0" indent="0">
              <a:buClr>
                <a:srgbClr val="00A2E1"/>
              </a:buClr>
              <a:buFont typeface="Arial" panose="020B0604020202020204" pitchFamily="34" charset="0"/>
              <a:buNone/>
              <a:defRPr sz="1400">
                <a:solidFill>
                  <a:schemeClr val="bg1"/>
                </a:solidFill>
              </a:defRPr>
            </a:lvl1pPr>
            <a:lvl2pPr marL="457200" indent="0">
              <a:buClr>
                <a:schemeClr val="accent2"/>
              </a:buClr>
              <a:buFont typeface="Arial" panose="020B0604020202020204" pitchFamily="34" charset="0"/>
              <a:buNone/>
              <a:defRPr sz="1200"/>
            </a:lvl2pPr>
            <a:lvl3pPr marL="914400" indent="0">
              <a:buClr>
                <a:srgbClr val="151513"/>
              </a:buClr>
              <a:buFont typeface="Arial" panose="020B0604020202020204" pitchFamily="34" charset="0"/>
              <a:buNone/>
              <a:defRPr sz="1100"/>
            </a:lvl3pPr>
          </a:lstStyle>
          <a:p>
            <a:pPr lvl="0"/>
            <a:r>
              <a:rPr lang="en-US" dirty="0"/>
              <a:t>Click to edit Master text styles</a:t>
            </a:r>
          </a:p>
        </p:txBody>
      </p:sp>
      <p:sp>
        <p:nvSpPr>
          <p:cNvPr id="38" name="Text Placeholder 2">
            <a:extLst>
              <a:ext uri="{FF2B5EF4-FFF2-40B4-BE49-F238E27FC236}">
                <a16:creationId xmlns:a16="http://schemas.microsoft.com/office/drawing/2014/main" id="{A025A529-BCC7-49F0-9CFA-FA4CC0FFD74F}"/>
              </a:ext>
            </a:extLst>
          </p:cNvPr>
          <p:cNvSpPr>
            <a:spLocks noGrp="1"/>
          </p:cNvSpPr>
          <p:nvPr>
            <p:ph type="body" sz="quarter" idx="32"/>
          </p:nvPr>
        </p:nvSpPr>
        <p:spPr>
          <a:xfrm>
            <a:off x="7924801" y="6023536"/>
            <a:ext cx="3657600" cy="371477"/>
          </a:xfrm>
          <a:solidFill>
            <a:srgbClr val="00A2E1"/>
          </a:solidFill>
        </p:spPr>
        <p:txBody>
          <a:bodyPr/>
          <a:lstStyle>
            <a:lvl1pPr marL="0" indent="0">
              <a:buClr>
                <a:srgbClr val="00A2E1"/>
              </a:buClr>
              <a:buFont typeface="Arial" panose="020B0604020202020204" pitchFamily="34" charset="0"/>
              <a:buNone/>
              <a:defRPr sz="1400">
                <a:solidFill>
                  <a:schemeClr val="bg1"/>
                </a:solidFill>
              </a:defRPr>
            </a:lvl1pPr>
            <a:lvl2pPr marL="457200" indent="0">
              <a:buClr>
                <a:schemeClr val="accent2"/>
              </a:buClr>
              <a:buFont typeface="Arial" panose="020B0604020202020204" pitchFamily="34" charset="0"/>
              <a:buNone/>
              <a:defRPr sz="1200"/>
            </a:lvl2pPr>
            <a:lvl3pPr marL="914400" indent="0">
              <a:buClr>
                <a:srgbClr val="151513"/>
              </a:buClr>
              <a:buFont typeface="Arial" panose="020B0604020202020204" pitchFamily="34" charset="0"/>
              <a:buNone/>
              <a:defRPr sz="1100"/>
            </a:lvl3pPr>
          </a:lstStyle>
          <a:p>
            <a:pPr lvl="0"/>
            <a:r>
              <a:rPr lang="en-US" dirty="0"/>
              <a:t>Click to edit Master text styles</a:t>
            </a:r>
          </a:p>
        </p:txBody>
      </p:sp>
      <p:grpSp>
        <p:nvGrpSpPr>
          <p:cNvPr id="29" name="Group 28">
            <a:extLst>
              <a:ext uri="{FF2B5EF4-FFF2-40B4-BE49-F238E27FC236}">
                <a16:creationId xmlns:a16="http://schemas.microsoft.com/office/drawing/2014/main" id="{EA82395B-D1B0-4CD6-BF55-0F745D7B3CE0}"/>
              </a:ext>
            </a:extLst>
          </p:cNvPr>
          <p:cNvGrpSpPr/>
          <p:nvPr userDrawn="1"/>
        </p:nvGrpSpPr>
        <p:grpSpPr>
          <a:xfrm>
            <a:off x="-1" y="6791325"/>
            <a:ext cx="12192001" cy="66675"/>
            <a:chOff x="-1" y="6233231"/>
            <a:chExt cx="12192001" cy="574675"/>
          </a:xfrm>
        </p:grpSpPr>
        <p:sp>
          <p:nvSpPr>
            <p:cNvPr id="33" name="Rectangle 32">
              <a:extLst>
                <a:ext uri="{FF2B5EF4-FFF2-40B4-BE49-F238E27FC236}">
                  <a16:creationId xmlns:a16="http://schemas.microsoft.com/office/drawing/2014/main" id="{A834E760-EBC3-4F93-8309-542016417558}"/>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extLst>
                <a:ext uri="{FF2B5EF4-FFF2-40B4-BE49-F238E27FC236}">
                  <a16:creationId xmlns:a16="http://schemas.microsoft.com/office/drawing/2014/main" id="{0A2255BF-8863-4FD3-A523-6C8D2C47AD8D}"/>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pic>
        <p:nvPicPr>
          <p:cNvPr id="43" name="Picture 42">
            <a:extLst>
              <a:ext uri="{FF2B5EF4-FFF2-40B4-BE49-F238E27FC236}">
                <a16:creationId xmlns:a16="http://schemas.microsoft.com/office/drawing/2014/main" id="{0B192C6D-BEE5-4BC2-95A6-CF5FCDBCC80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48105" y="495300"/>
            <a:ext cx="534874" cy="684000"/>
          </a:xfrm>
          <a:prstGeom prst="rect">
            <a:avLst/>
          </a:prstGeom>
        </p:spPr>
      </p:pic>
    </p:spTree>
    <p:extLst>
      <p:ext uri="{BB962C8B-B14F-4D97-AF65-F5344CB8AC3E}">
        <p14:creationId xmlns:p14="http://schemas.microsoft.com/office/powerpoint/2010/main" val="34466209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621B8F7-8716-473E-AEE6-EBE32BAD7C7E}"/>
              </a:ext>
            </a:extLst>
          </p:cNvPr>
          <p:cNvGrpSpPr/>
          <p:nvPr userDrawn="1"/>
        </p:nvGrpSpPr>
        <p:grpSpPr>
          <a:xfrm>
            <a:off x="-1" y="6791325"/>
            <a:ext cx="12192001" cy="66675"/>
            <a:chOff x="-1" y="6233231"/>
            <a:chExt cx="12192001" cy="574675"/>
          </a:xfrm>
        </p:grpSpPr>
        <p:sp>
          <p:nvSpPr>
            <p:cNvPr id="31" name="Rectangle 30">
              <a:extLst>
                <a:ext uri="{FF2B5EF4-FFF2-40B4-BE49-F238E27FC236}">
                  <a16:creationId xmlns:a16="http://schemas.microsoft.com/office/drawing/2014/main" id="{01B1B137-B25A-44E9-8C32-4458727D48C8}"/>
                </a:ext>
              </a:extLst>
            </p:cNvPr>
            <p:cNvSpPr/>
            <p:nvPr userDrawn="1"/>
          </p:nvSpPr>
          <p:spPr>
            <a:xfrm flipV="1">
              <a:off x="3606800" y="6233231"/>
              <a:ext cx="8585200" cy="574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BF267841-F4F3-4F0C-94DB-24C4A4AA10D2}"/>
                </a:ext>
              </a:extLst>
            </p:cNvPr>
            <p:cNvSpPr/>
            <p:nvPr userDrawn="1"/>
          </p:nvSpPr>
          <p:spPr>
            <a:xfrm flipV="1">
              <a:off x="-1" y="6233231"/>
              <a:ext cx="10220325" cy="574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
        <p:nvSpPr>
          <p:cNvPr id="39" name="Footer Placeholder 38">
            <a:extLst>
              <a:ext uri="{FF2B5EF4-FFF2-40B4-BE49-F238E27FC236}">
                <a16:creationId xmlns:a16="http://schemas.microsoft.com/office/drawing/2014/main" id="{2F7DF548-FD0E-4CB4-BE92-F3F9DA70A0DB}"/>
              </a:ext>
            </a:extLst>
          </p:cNvPr>
          <p:cNvSpPr>
            <a:spLocks noGrp="1"/>
          </p:cNvSpPr>
          <p:nvPr>
            <p:ph type="ftr" sz="quarter" idx="23"/>
          </p:nvPr>
        </p:nvSpPr>
        <p:spPr/>
        <p:txBody>
          <a:bodyPr/>
          <a:lstStyle/>
          <a:p>
            <a:r>
              <a:rPr lang="en-US"/>
              <a:t>Private and Confidential</a:t>
            </a:r>
          </a:p>
        </p:txBody>
      </p:sp>
      <p:sp>
        <p:nvSpPr>
          <p:cNvPr id="40" name="Slide Number Placeholder 39">
            <a:extLst>
              <a:ext uri="{FF2B5EF4-FFF2-40B4-BE49-F238E27FC236}">
                <a16:creationId xmlns:a16="http://schemas.microsoft.com/office/drawing/2014/main" id="{B47F0F9C-8806-4FCD-BB43-44A3BBCB74DF}"/>
              </a:ext>
            </a:extLst>
          </p:cNvPr>
          <p:cNvSpPr>
            <a:spLocks noGrp="1"/>
          </p:cNvSpPr>
          <p:nvPr>
            <p:ph type="sldNum" sz="quarter" idx="24"/>
          </p:nvPr>
        </p:nvSpPr>
        <p:spPr/>
        <p:txBody>
          <a:bodyPr/>
          <a:lstStyle/>
          <a:p>
            <a:fld id="{FD6CDD74-04D9-4991-8294-E7F131459BA0}" type="slidenum">
              <a:rPr lang="en-US" smtClean="0"/>
              <a:pPr/>
              <a:t>‹#›</a:t>
            </a:fld>
            <a:endParaRPr lang="en-US"/>
          </a:p>
        </p:txBody>
      </p:sp>
      <p:sp>
        <p:nvSpPr>
          <p:cNvPr id="43" name="Picture Placeholder 3">
            <a:extLst>
              <a:ext uri="{FF2B5EF4-FFF2-40B4-BE49-F238E27FC236}">
                <a16:creationId xmlns:a16="http://schemas.microsoft.com/office/drawing/2014/main" id="{A90CF5A8-65A1-4817-BD35-7ED262BD8183}"/>
              </a:ext>
            </a:extLst>
          </p:cNvPr>
          <p:cNvSpPr>
            <a:spLocks noGrp="1"/>
          </p:cNvSpPr>
          <p:nvPr>
            <p:ph type="pic" sz="quarter" idx="25"/>
          </p:nvPr>
        </p:nvSpPr>
        <p:spPr>
          <a:xfrm>
            <a:off x="4574315" y="293914"/>
            <a:ext cx="3727858" cy="2852740"/>
          </a:xfrm>
        </p:spPr>
        <p:txBody>
          <a:bodyPr/>
          <a:lstStyle>
            <a:lvl1pPr>
              <a:defRPr/>
            </a:lvl1pPr>
          </a:lstStyle>
          <a:p>
            <a:endParaRPr lang="en-US"/>
          </a:p>
        </p:txBody>
      </p:sp>
      <p:sp>
        <p:nvSpPr>
          <p:cNvPr id="44" name="Picture Placeholder 3">
            <a:extLst>
              <a:ext uri="{FF2B5EF4-FFF2-40B4-BE49-F238E27FC236}">
                <a16:creationId xmlns:a16="http://schemas.microsoft.com/office/drawing/2014/main" id="{6884D589-CB3A-4FD4-A046-CFF9063CA32B}"/>
              </a:ext>
            </a:extLst>
          </p:cNvPr>
          <p:cNvSpPr>
            <a:spLocks noGrp="1"/>
          </p:cNvSpPr>
          <p:nvPr>
            <p:ph type="pic" sz="quarter" idx="26"/>
          </p:nvPr>
        </p:nvSpPr>
        <p:spPr>
          <a:xfrm>
            <a:off x="8461830" y="293914"/>
            <a:ext cx="3727858" cy="2852740"/>
          </a:xfrm>
        </p:spPr>
        <p:txBody>
          <a:bodyPr/>
          <a:lstStyle>
            <a:lvl1pPr>
              <a:defRPr/>
            </a:lvl1pPr>
          </a:lstStyle>
          <a:p>
            <a:endParaRPr lang="en-US"/>
          </a:p>
        </p:txBody>
      </p:sp>
      <p:sp>
        <p:nvSpPr>
          <p:cNvPr id="46" name="Picture Placeholder 3">
            <a:extLst>
              <a:ext uri="{FF2B5EF4-FFF2-40B4-BE49-F238E27FC236}">
                <a16:creationId xmlns:a16="http://schemas.microsoft.com/office/drawing/2014/main" id="{0853FE5C-6F8C-472C-ADB5-AA7C513E2B59}"/>
              </a:ext>
            </a:extLst>
          </p:cNvPr>
          <p:cNvSpPr>
            <a:spLocks noGrp="1"/>
          </p:cNvSpPr>
          <p:nvPr>
            <p:ph type="pic" sz="quarter" idx="28"/>
          </p:nvPr>
        </p:nvSpPr>
        <p:spPr>
          <a:xfrm>
            <a:off x="609764" y="3269342"/>
            <a:ext cx="2813464" cy="2852740"/>
          </a:xfrm>
        </p:spPr>
        <p:txBody>
          <a:bodyPr/>
          <a:lstStyle>
            <a:lvl1pPr>
              <a:defRPr/>
            </a:lvl1pPr>
          </a:lstStyle>
          <a:p>
            <a:endParaRPr lang="en-US"/>
          </a:p>
        </p:txBody>
      </p:sp>
      <p:sp>
        <p:nvSpPr>
          <p:cNvPr id="47" name="Picture Placeholder 3">
            <a:extLst>
              <a:ext uri="{FF2B5EF4-FFF2-40B4-BE49-F238E27FC236}">
                <a16:creationId xmlns:a16="http://schemas.microsoft.com/office/drawing/2014/main" id="{CF4EDDA5-FF17-43DC-8832-5D5125633F48}"/>
              </a:ext>
            </a:extLst>
          </p:cNvPr>
          <p:cNvSpPr>
            <a:spLocks noGrp="1"/>
          </p:cNvSpPr>
          <p:nvPr>
            <p:ph type="pic" sz="quarter" idx="29"/>
          </p:nvPr>
        </p:nvSpPr>
        <p:spPr>
          <a:xfrm>
            <a:off x="3547967" y="3269342"/>
            <a:ext cx="2765312" cy="2852740"/>
          </a:xfrm>
        </p:spPr>
        <p:txBody>
          <a:bodyPr/>
          <a:lstStyle>
            <a:lvl1pPr>
              <a:defRPr/>
            </a:lvl1pPr>
          </a:lstStyle>
          <a:p>
            <a:endParaRPr lang="en-US"/>
          </a:p>
        </p:txBody>
      </p:sp>
      <p:sp>
        <p:nvSpPr>
          <p:cNvPr id="48" name="Picture Placeholder 3">
            <a:extLst>
              <a:ext uri="{FF2B5EF4-FFF2-40B4-BE49-F238E27FC236}">
                <a16:creationId xmlns:a16="http://schemas.microsoft.com/office/drawing/2014/main" id="{0DA9803D-B44E-4216-8DBB-5533F8A3361F}"/>
              </a:ext>
            </a:extLst>
          </p:cNvPr>
          <p:cNvSpPr>
            <a:spLocks noGrp="1"/>
          </p:cNvSpPr>
          <p:nvPr>
            <p:ph type="pic" sz="quarter" idx="30"/>
          </p:nvPr>
        </p:nvSpPr>
        <p:spPr>
          <a:xfrm>
            <a:off x="6438018" y="3269342"/>
            <a:ext cx="2813464" cy="2852740"/>
          </a:xfrm>
        </p:spPr>
        <p:txBody>
          <a:bodyPr/>
          <a:lstStyle>
            <a:lvl1pPr>
              <a:defRPr/>
            </a:lvl1pPr>
          </a:lstStyle>
          <a:p>
            <a:endParaRPr lang="en-US"/>
          </a:p>
        </p:txBody>
      </p:sp>
      <p:sp>
        <p:nvSpPr>
          <p:cNvPr id="49" name="Picture Placeholder 3">
            <a:extLst>
              <a:ext uri="{FF2B5EF4-FFF2-40B4-BE49-F238E27FC236}">
                <a16:creationId xmlns:a16="http://schemas.microsoft.com/office/drawing/2014/main" id="{2633F7D7-1702-4AEF-95C8-D2D79FEB52CA}"/>
              </a:ext>
            </a:extLst>
          </p:cNvPr>
          <p:cNvSpPr>
            <a:spLocks noGrp="1"/>
          </p:cNvSpPr>
          <p:nvPr>
            <p:ph type="pic" sz="quarter" idx="31"/>
          </p:nvPr>
        </p:nvSpPr>
        <p:spPr>
          <a:xfrm>
            <a:off x="9376220" y="3269342"/>
            <a:ext cx="2813464" cy="2852740"/>
          </a:xfrm>
        </p:spPr>
        <p:txBody>
          <a:bodyPr/>
          <a:lstStyle>
            <a:lvl1pPr>
              <a:defRPr/>
            </a:lvl1pPr>
          </a:lstStyle>
          <a:p>
            <a:endParaRPr lang="en-US"/>
          </a:p>
        </p:txBody>
      </p:sp>
      <p:sp>
        <p:nvSpPr>
          <p:cNvPr id="50" name="Title 20">
            <a:extLst>
              <a:ext uri="{FF2B5EF4-FFF2-40B4-BE49-F238E27FC236}">
                <a16:creationId xmlns:a16="http://schemas.microsoft.com/office/drawing/2014/main" id="{D2B7F8BB-D723-45F5-97DA-A2039796EC06}"/>
              </a:ext>
            </a:extLst>
          </p:cNvPr>
          <p:cNvSpPr>
            <a:spLocks noGrp="1"/>
          </p:cNvSpPr>
          <p:nvPr>
            <p:ph type="title" hasCustomPrompt="1"/>
          </p:nvPr>
        </p:nvSpPr>
        <p:spPr>
          <a:xfrm>
            <a:off x="609599" y="582158"/>
            <a:ext cx="3280230" cy="1077218"/>
          </a:xfrm>
        </p:spPr>
        <p:txBody>
          <a:bodyPr wrap="square">
            <a:spAutoFit/>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grpSp>
        <p:nvGrpSpPr>
          <p:cNvPr id="51" name="Group 50">
            <a:extLst>
              <a:ext uri="{FF2B5EF4-FFF2-40B4-BE49-F238E27FC236}">
                <a16:creationId xmlns:a16="http://schemas.microsoft.com/office/drawing/2014/main" id="{3410D641-6E43-43B7-904E-03F84B1909B4}"/>
              </a:ext>
            </a:extLst>
          </p:cNvPr>
          <p:cNvGrpSpPr/>
          <p:nvPr userDrawn="1"/>
        </p:nvGrpSpPr>
        <p:grpSpPr>
          <a:xfrm>
            <a:off x="-1" y="486408"/>
            <a:ext cx="2452688" cy="255785"/>
            <a:chOff x="0" y="5224323"/>
            <a:chExt cx="2416175" cy="0"/>
          </a:xfrm>
        </p:grpSpPr>
        <p:cxnSp>
          <p:nvCxnSpPr>
            <p:cNvPr id="52" name="Straight Connector 51">
              <a:extLst>
                <a:ext uri="{FF2B5EF4-FFF2-40B4-BE49-F238E27FC236}">
                  <a16:creationId xmlns:a16="http://schemas.microsoft.com/office/drawing/2014/main" id="{FA04BCAF-3121-4608-A61F-DC5B0024FEA9}"/>
                </a:ext>
              </a:extLst>
            </p:cNvPr>
            <p:cNvCxnSpPr/>
            <p:nvPr userDrawn="1"/>
          </p:nvCxnSpPr>
          <p:spPr>
            <a:xfrm>
              <a:off x="36830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18B56F8-3A79-4CFB-8030-4E59341942DE}"/>
                </a:ext>
              </a:extLst>
            </p:cNvPr>
            <p:cNvCxnSpPr/>
            <p:nvPr userDrawn="1"/>
          </p:nvCxnSpPr>
          <p:spPr>
            <a:xfrm>
              <a:off x="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38283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621B8F7-8716-473E-AEE6-EBE32BAD7C7E}"/>
              </a:ext>
            </a:extLst>
          </p:cNvPr>
          <p:cNvGrpSpPr/>
          <p:nvPr userDrawn="1"/>
        </p:nvGrpSpPr>
        <p:grpSpPr>
          <a:xfrm>
            <a:off x="-1" y="6791325"/>
            <a:ext cx="12192001" cy="66675"/>
            <a:chOff x="-1" y="6233231"/>
            <a:chExt cx="12192001" cy="574675"/>
          </a:xfrm>
        </p:grpSpPr>
        <p:sp>
          <p:nvSpPr>
            <p:cNvPr id="31" name="Rectangle 30">
              <a:extLst>
                <a:ext uri="{FF2B5EF4-FFF2-40B4-BE49-F238E27FC236}">
                  <a16:creationId xmlns:a16="http://schemas.microsoft.com/office/drawing/2014/main" id="{01B1B137-B25A-44E9-8C32-4458727D48C8}"/>
                </a:ext>
              </a:extLst>
            </p:cNvPr>
            <p:cNvSpPr/>
            <p:nvPr userDrawn="1"/>
          </p:nvSpPr>
          <p:spPr>
            <a:xfrm flipV="1">
              <a:off x="3606800" y="6233231"/>
              <a:ext cx="8585200" cy="574675"/>
            </a:xfrm>
            <a:prstGeom prst="rect">
              <a:avLst/>
            </a:prstGeom>
            <a:solidFill>
              <a:srgbClr val="00A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BF267841-F4F3-4F0C-94DB-24C4A4AA10D2}"/>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
        <p:nvSpPr>
          <p:cNvPr id="39" name="Footer Placeholder 38">
            <a:extLst>
              <a:ext uri="{FF2B5EF4-FFF2-40B4-BE49-F238E27FC236}">
                <a16:creationId xmlns:a16="http://schemas.microsoft.com/office/drawing/2014/main" id="{2F7DF548-FD0E-4CB4-BE92-F3F9DA70A0DB}"/>
              </a:ext>
            </a:extLst>
          </p:cNvPr>
          <p:cNvSpPr>
            <a:spLocks noGrp="1"/>
          </p:cNvSpPr>
          <p:nvPr>
            <p:ph type="ftr" sz="quarter" idx="23"/>
          </p:nvPr>
        </p:nvSpPr>
        <p:spPr/>
        <p:txBody>
          <a:bodyPr/>
          <a:lstStyle/>
          <a:p>
            <a:r>
              <a:rPr lang="en-US"/>
              <a:t>Private and Confidential</a:t>
            </a:r>
          </a:p>
        </p:txBody>
      </p:sp>
      <p:sp>
        <p:nvSpPr>
          <p:cNvPr id="40" name="Slide Number Placeholder 39">
            <a:extLst>
              <a:ext uri="{FF2B5EF4-FFF2-40B4-BE49-F238E27FC236}">
                <a16:creationId xmlns:a16="http://schemas.microsoft.com/office/drawing/2014/main" id="{B47F0F9C-8806-4FCD-BB43-44A3BBCB74DF}"/>
              </a:ext>
            </a:extLst>
          </p:cNvPr>
          <p:cNvSpPr>
            <a:spLocks noGrp="1"/>
          </p:cNvSpPr>
          <p:nvPr>
            <p:ph type="sldNum" sz="quarter" idx="24"/>
          </p:nvPr>
        </p:nvSpPr>
        <p:spPr/>
        <p:txBody>
          <a:bodyPr/>
          <a:lstStyle/>
          <a:p>
            <a:fld id="{FD6CDD74-04D9-4991-8294-E7F131459BA0}" type="slidenum">
              <a:rPr lang="en-US" smtClean="0"/>
              <a:pPr/>
              <a:t>‹#›</a:t>
            </a:fld>
            <a:endParaRPr lang="en-US"/>
          </a:p>
        </p:txBody>
      </p:sp>
      <p:sp>
        <p:nvSpPr>
          <p:cNvPr id="43" name="Picture Placeholder 3">
            <a:extLst>
              <a:ext uri="{FF2B5EF4-FFF2-40B4-BE49-F238E27FC236}">
                <a16:creationId xmlns:a16="http://schemas.microsoft.com/office/drawing/2014/main" id="{A90CF5A8-65A1-4817-BD35-7ED262BD8183}"/>
              </a:ext>
            </a:extLst>
          </p:cNvPr>
          <p:cNvSpPr>
            <a:spLocks noGrp="1"/>
          </p:cNvSpPr>
          <p:nvPr>
            <p:ph type="pic" sz="quarter" idx="25"/>
          </p:nvPr>
        </p:nvSpPr>
        <p:spPr>
          <a:xfrm>
            <a:off x="4574315" y="293914"/>
            <a:ext cx="3727858" cy="2852740"/>
          </a:xfrm>
        </p:spPr>
        <p:txBody>
          <a:bodyPr/>
          <a:lstStyle>
            <a:lvl1pPr>
              <a:defRPr/>
            </a:lvl1pPr>
          </a:lstStyle>
          <a:p>
            <a:endParaRPr lang="en-US"/>
          </a:p>
        </p:txBody>
      </p:sp>
      <p:sp>
        <p:nvSpPr>
          <p:cNvPr id="44" name="Picture Placeholder 3">
            <a:extLst>
              <a:ext uri="{FF2B5EF4-FFF2-40B4-BE49-F238E27FC236}">
                <a16:creationId xmlns:a16="http://schemas.microsoft.com/office/drawing/2014/main" id="{6884D589-CB3A-4FD4-A046-CFF9063CA32B}"/>
              </a:ext>
            </a:extLst>
          </p:cNvPr>
          <p:cNvSpPr>
            <a:spLocks noGrp="1"/>
          </p:cNvSpPr>
          <p:nvPr>
            <p:ph type="pic" sz="quarter" idx="26"/>
          </p:nvPr>
        </p:nvSpPr>
        <p:spPr>
          <a:xfrm>
            <a:off x="8461830" y="293914"/>
            <a:ext cx="3727858" cy="2852740"/>
          </a:xfrm>
        </p:spPr>
        <p:txBody>
          <a:bodyPr/>
          <a:lstStyle>
            <a:lvl1pPr>
              <a:defRPr/>
            </a:lvl1pPr>
          </a:lstStyle>
          <a:p>
            <a:endParaRPr lang="en-US"/>
          </a:p>
        </p:txBody>
      </p:sp>
      <p:sp>
        <p:nvSpPr>
          <p:cNvPr id="46" name="Picture Placeholder 3">
            <a:extLst>
              <a:ext uri="{FF2B5EF4-FFF2-40B4-BE49-F238E27FC236}">
                <a16:creationId xmlns:a16="http://schemas.microsoft.com/office/drawing/2014/main" id="{0853FE5C-6F8C-472C-ADB5-AA7C513E2B59}"/>
              </a:ext>
            </a:extLst>
          </p:cNvPr>
          <p:cNvSpPr>
            <a:spLocks noGrp="1"/>
          </p:cNvSpPr>
          <p:nvPr>
            <p:ph type="pic" sz="quarter" idx="28"/>
          </p:nvPr>
        </p:nvSpPr>
        <p:spPr>
          <a:xfrm>
            <a:off x="609764" y="3269342"/>
            <a:ext cx="2813464" cy="2852740"/>
          </a:xfrm>
        </p:spPr>
        <p:txBody>
          <a:bodyPr/>
          <a:lstStyle>
            <a:lvl1pPr>
              <a:defRPr/>
            </a:lvl1pPr>
          </a:lstStyle>
          <a:p>
            <a:endParaRPr lang="en-US"/>
          </a:p>
        </p:txBody>
      </p:sp>
      <p:sp>
        <p:nvSpPr>
          <p:cNvPr id="47" name="Picture Placeholder 3">
            <a:extLst>
              <a:ext uri="{FF2B5EF4-FFF2-40B4-BE49-F238E27FC236}">
                <a16:creationId xmlns:a16="http://schemas.microsoft.com/office/drawing/2014/main" id="{CF4EDDA5-FF17-43DC-8832-5D5125633F48}"/>
              </a:ext>
            </a:extLst>
          </p:cNvPr>
          <p:cNvSpPr>
            <a:spLocks noGrp="1"/>
          </p:cNvSpPr>
          <p:nvPr>
            <p:ph type="pic" sz="quarter" idx="29"/>
          </p:nvPr>
        </p:nvSpPr>
        <p:spPr>
          <a:xfrm>
            <a:off x="3547967" y="3269342"/>
            <a:ext cx="2765312" cy="2852740"/>
          </a:xfrm>
        </p:spPr>
        <p:txBody>
          <a:bodyPr/>
          <a:lstStyle>
            <a:lvl1pPr>
              <a:defRPr/>
            </a:lvl1pPr>
          </a:lstStyle>
          <a:p>
            <a:endParaRPr lang="en-US"/>
          </a:p>
        </p:txBody>
      </p:sp>
      <p:sp>
        <p:nvSpPr>
          <p:cNvPr id="48" name="Picture Placeholder 3">
            <a:extLst>
              <a:ext uri="{FF2B5EF4-FFF2-40B4-BE49-F238E27FC236}">
                <a16:creationId xmlns:a16="http://schemas.microsoft.com/office/drawing/2014/main" id="{0DA9803D-B44E-4216-8DBB-5533F8A3361F}"/>
              </a:ext>
            </a:extLst>
          </p:cNvPr>
          <p:cNvSpPr>
            <a:spLocks noGrp="1"/>
          </p:cNvSpPr>
          <p:nvPr>
            <p:ph type="pic" sz="quarter" idx="30"/>
          </p:nvPr>
        </p:nvSpPr>
        <p:spPr>
          <a:xfrm>
            <a:off x="6438018" y="3269342"/>
            <a:ext cx="2813464" cy="2852740"/>
          </a:xfrm>
        </p:spPr>
        <p:txBody>
          <a:bodyPr/>
          <a:lstStyle>
            <a:lvl1pPr>
              <a:defRPr/>
            </a:lvl1pPr>
          </a:lstStyle>
          <a:p>
            <a:endParaRPr lang="en-US"/>
          </a:p>
        </p:txBody>
      </p:sp>
      <p:sp>
        <p:nvSpPr>
          <p:cNvPr id="49" name="Picture Placeholder 3">
            <a:extLst>
              <a:ext uri="{FF2B5EF4-FFF2-40B4-BE49-F238E27FC236}">
                <a16:creationId xmlns:a16="http://schemas.microsoft.com/office/drawing/2014/main" id="{2633F7D7-1702-4AEF-95C8-D2D79FEB52CA}"/>
              </a:ext>
            </a:extLst>
          </p:cNvPr>
          <p:cNvSpPr>
            <a:spLocks noGrp="1"/>
          </p:cNvSpPr>
          <p:nvPr>
            <p:ph type="pic" sz="quarter" idx="31"/>
          </p:nvPr>
        </p:nvSpPr>
        <p:spPr>
          <a:xfrm>
            <a:off x="9376220" y="3269342"/>
            <a:ext cx="2813464" cy="2852740"/>
          </a:xfrm>
        </p:spPr>
        <p:txBody>
          <a:bodyPr/>
          <a:lstStyle>
            <a:lvl1pPr>
              <a:defRPr/>
            </a:lvl1pPr>
          </a:lstStyle>
          <a:p>
            <a:endParaRPr lang="en-US"/>
          </a:p>
        </p:txBody>
      </p:sp>
      <p:sp>
        <p:nvSpPr>
          <p:cNvPr id="50" name="Title 20">
            <a:extLst>
              <a:ext uri="{FF2B5EF4-FFF2-40B4-BE49-F238E27FC236}">
                <a16:creationId xmlns:a16="http://schemas.microsoft.com/office/drawing/2014/main" id="{D2B7F8BB-D723-45F5-97DA-A2039796EC06}"/>
              </a:ext>
            </a:extLst>
          </p:cNvPr>
          <p:cNvSpPr>
            <a:spLocks noGrp="1"/>
          </p:cNvSpPr>
          <p:nvPr>
            <p:ph type="title" hasCustomPrompt="1"/>
          </p:nvPr>
        </p:nvSpPr>
        <p:spPr>
          <a:xfrm>
            <a:off x="609599" y="582158"/>
            <a:ext cx="3280230" cy="1077218"/>
          </a:xfrm>
        </p:spPr>
        <p:txBody>
          <a:bodyPr wrap="square">
            <a:spAutoFit/>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grpSp>
        <p:nvGrpSpPr>
          <p:cNvPr id="51" name="Group 50">
            <a:extLst>
              <a:ext uri="{FF2B5EF4-FFF2-40B4-BE49-F238E27FC236}">
                <a16:creationId xmlns:a16="http://schemas.microsoft.com/office/drawing/2014/main" id="{3410D641-6E43-43B7-904E-03F84B1909B4}"/>
              </a:ext>
            </a:extLst>
          </p:cNvPr>
          <p:cNvGrpSpPr/>
          <p:nvPr userDrawn="1"/>
        </p:nvGrpSpPr>
        <p:grpSpPr>
          <a:xfrm>
            <a:off x="-1" y="486408"/>
            <a:ext cx="2452688" cy="255785"/>
            <a:chOff x="0" y="5224323"/>
            <a:chExt cx="2416175" cy="0"/>
          </a:xfrm>
        </p:grpSpPr>
        <p:cxnSp>
          <p:nvCxnSpPr>
            <p:cNvPr id="52" name="Straight Connector 51">
              <a:extLst>
                <a:ext uri="{FF2B5EF4-FFF2-40B4-BE49-F238E27FC236}">
                  <a16:creationId xmlns:a16="http://schemas.microsoft.com/office/drawing/2014/main" id="{FA04BCAF-3121-4608-A61F-DC5B0024FEA9}"/>
                </a:ext>
              </a:extLst>
            </p:cNvPr>
            <p:cNvCxnSpPr/>
            <p:nvPr userDrawn="1"/>
          </p:nvCxnSpPr>
          <p:spPr>
            <a:xfrm>
              <a:off x="36830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18B56F8-3A79-4CFB-8030-4E59341942DE}"/>
                </a:ext>
              </a:extLst>
            </p:cNvPr>
            <p:cNvCxnSpPr/>
            <p:nvPr userDrawn="1"/>
          </p:nvCxnSpPr>
          <p:spPr>
            <a:xfrm>
              <a:off x="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10189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599" y="1988051"/>
            <a:ext cx="2286001" cy="1569660"/>
          </a:xfrm>
        </p:spPr>
        <p:txBody>
          <a:bodyPr wrap="square">
            <a:spAutoFit/>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grpSp>
        <p:nvGrpSpPr>
          <p:cNvPr id="23" name="Group 22">
            <a:extLst>
              <a:ext uri="{FF2B5EF4-FFF2-40B4-BE49-F238E27FC236}">
                <a16:creationId xmlns:a16="http://schemas.microsoft.com/office/drawing/2014/main" id="{397C08B1-6E51-4E86-8FE0-8D51B9484535}"/>
              </a:ext>
            </a:extLst>
          </p:cNvPr>
          <p:cNvGrpSpPr/>
          <p:nvPr userDrawn="1"/>
        </p:nvGrpSpPr>
        <p:grpSpPr>
          <a:xfrm>
            <a:off x="-1" y="1892300"/>
            <a:ext cx="2452688" cy="255785"/>
            <a:chOff x="0" y="5224323"/>
            <a:chExt cx="2416175" cy="0"/>
          </a:xfrm>
        </p:grpSpPr>
        <p:cxnSp>
          <p:nvCxnSpPr>
            <p:cNvPr id="24" name="Straight Connector 23">
              <a:extLst>
                <a:ext uri="{FF2B5EF4-FFF2-40B4-BE49-F238E27FC236}">
                  <a16:creationId xmlns:a16="http://schemas.microsoft.com/office/drawing/2014/main" id="{F07D9C6E-2706-4633-9833-9E39D48EDB5C}"/>
                </a:ext>
              </a:extLst>
            </p:cNvPr>
            <p:cNvCxnSpPr/>
            <p:nvPr userDrawn="1"/>
          </p:nvCxnSpPr>
          <p:spPr>
            <a:xfrm>
              <a:off x="368300" y="5224323"/>
              <a:ext cx="2047875" cy="0"/>
            </a:xfrm>
            <a:prstGeom prst="line">
              <a:avLst/>
            </a:prstGeom>
            <a:ln w="444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FD08C3-287E-4F7F-90F9-C1DB0065552C}"/>
                </a:ext>
              </a:extLst>
            </p:cNvPr>
            <p:cNvCxnSpPr/>
            <p:nvPr userDrawn="1"/>
          </p:nvCxnSpPr>
          <p:spPr>
            <a:xfrm>
              <a:off x="0" y="5224323"/>
              <a:ext cx="2047875" cy="0"/>
            </a:xfrm>
            <a:prstGeom prst="line">
              <a:avLst/>
            </a:prstGeom>
            <a:ln w="44450" cap="rnd">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9" name="Footer Placeholder 38">
            <a:extLst>
              <a:ext uri="{FF2B5EF4-FFF2-40B4-BE49-F238E27FC236}">
                <a16:creationId xmlns:a16="http://schemas.microsoft.com/office/drawing/2014/main" id="{2F7DF548-FD0E-4CB4-BE92-F3F9DA70A0DB}"/>
              </a:ext>
            </a:extLst>
          </p:cNvPr>
          <p:cNvSpPr>
            <a:spLocks noGrp="1"/>
          </p:cNvSpPr>
          <p:nvPr>
            <p:ph type="ftr" sz="quarter" idx="23"/>
          </p:nvPr>
        </p:nvSpPr>
        <p:spPr/>
        <p:txBody>
          <a:bodyPr/>
          <a:lstStyle/>
          <a:p>
            <a:r>
              <a:rPr lang="en-US"/>
              <a:t>Private and Confidential</a:t>
            </a:r>
          </a:p>
        </p:txBody>
      </p:sp>
      <p:sp>
        <p:nvSpPr>
          <p:cNvPr id="40" name="Slide Number Placeholder 39">
            <a:extLst>
              <a:ext uri="{FF2B5EF4-FFF2-40B4-BE49-F238E27FC236}">
                <a16:creationId xmlns:a16="http://schemas.microsoft.com/office/drawing/2014/main" id="{B47F0F9C-8806-4FCD-BB43-44A3BBCB74DF}"/>
              </a:ext>
            </a:extLst>
          </p:cNvPr>
          <p:cNvSpPr>
            <a:spLocks noGrp="1"/>
          </p:cNvSpPr>
          <p:nvPr>
            <p:ph type="sldNum" sz="quarter" idx="24"/>
          </p:nvPr>
        </p:nvSpPr>
        <p:spPr/>
        <p:txBody>
          <a:bodyPr/>
          <a:lstStyle/>
          <a:p>
            <a:fld id="{FD6CDD74-04D9-4991-8294-E7F131459BA0}" type="slidenum">
              <a:rPr lang="en-US" smtClean="0"/>
              <a:pPr/>
              <a:t>‹#›</a:t>
            </a:fld>
            <a:endParaRPr lang="en-US"/>
          </a:p>
        </p:txBody>
      </p:sp>
      <p:sp>
        <p:nvSpPr>
          <p:cNvPr id="27" name="Text Placeholder 2">
            <a:extLst>
              <a:ext uri="{FF2B5EF4-FFF2-40B4-BE49-F238E27FC236}">
                <a16:creationId xmlns:a16="http://schemas.microsoft.com/office/drawing/2014/main" id="{D1F894EE-DA74-4EDB-B4D3-A0EA08BB5114}"/>
              </a:ext>
            </a:extLst>
          </p:cNvPr>
          <p:cNvSpPr>
            <a:spLocks noGrp="1"/>
          </p:cNvSpPr>
          <p:nvPr>
            <p:ph type="body" sz="quarter" idx="25"/>
          </p:nvPr>
        </p:nvSpPr>
        <p:spPr>
          <a:xfrm>
            <a:off x="4267200" y="1228789"/>
            <a:ext cx="7315200" cy="4657844"/>
          </a:xfrm>
        </p:spPr>
        <p:txBody>
          <a:bodyPr/>
          <a:lstStyle>
            <a:lvl1pPr marL="228600" indent="-228600">
              <a:buClr>
                <a:srgbClr val="00A2E1"/>
              </a:buClr>
              <a:buFont typeface="Arial" panose="020B0604020202020204" pitchFamily="34" charset="0"/>
              <a:buChar char="●"/>
              <a:defRPr/>
            </a:lvl1pPr>
            <a:lvl2pPr marL="685800" indent="-228600">
              <a:buClr>
                <a:schemeClr val="accent2"/>
              </a:buClr>
              <a:buFont typeface="Arial" panose="020B0604020202020204" pitchFamily="34" charset="0"/>
              <a:buChar char="●"/>
              <a:defRPr/>
            </a:lvl2pPr>
            <a:lvl3pPr marL="1143000" indent="-228600">
              <a:buClr>
                <a:srgbClr val="151513"/>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p:txBody>
      </p:sp>
      <p:grpSp>
        <p:nvGrpSpPr>
          <p:cNvPr id="15" name="Group 14">
            <a:extLst>
              <a:ext uri="{FF2B5EF4-FFF2-40B4-BE49-F238E27FC236}">
                <a16:creationId xmlns:a16="http://schemas.microsoft.com/office/drawing/2014/main" id="{8A7001C0-C1CD-458C-989E-75569F9B605D}"/>
              </a:ext>
            </a:extLst>
          </p:cNvPr>
          <p:cNvGrpSpPr/>
          <p:nvPr userDrawn="1"/>
        </p:nvGrpSpPr>
        <p:grpSpPr>
          <a:xfrm>
            <a:off x="-1" y="6791325"/>
            <a:ext cx="12192001" cy="66675"/>
            <a:chOff x="-1" y="6233231"/>
            <a:chExt cx="12192001" cy="574675"/>
          </a:xfrm>
        </p:grpSpPr>
        <p:sp>
          <p:nvSpPr>
            <p:cNvPr id="16" name="Rectangle 15">
              <a:extLst>
                <a:ext uri="{FF2B5EF4-FFF2-40B4-BE49-F238E27FC236}">
                  <a16:creationId xmlns:a16="http://schemas.microsoft.com/office/drawing/2014/main" id="{CED2E286-A3AF-40E2-9E80-6779F45B54CB}"/>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extLst>
                <a:ext uri="{FF2B5EF4-FFF2-40B4-BE49-F238E27FC236}">
                  <a16:creationId xmlns:a16="http://schemas.microsoft.com/office/drawing/2014/main" id="{954C317E-C2B9-4EC0-8010-99DEAB29DE07}"/>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pic>
        <p:nvPicPr>
          <p:cNvPr id="19" name="Picture 18" descr="A picture containing text, clipart&#10;&#10;Description automatically generated">
            <a:extLst>
              <a:ext uri="{FF2B5EF4-FFF2-40B4-BE49-F238E27FC236}">
                <a16:creationId xmlns:a16="http://schemas.microsoft.com/office/drawing/2014/main" id="{9CAD2C61-4F89-459B-A015-070E2FDA6B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6626" y="457200"/>
            <a:ext cx="1625600" cy="590491"/>
          </a:xfrm>
          <a:prstGeom prst="rect">
            <a:avLst/>
          </a:prstGeom>
        </p:spPr>
      </p:pic>
      <p:pic>
        <p:nvPicPr>
          <p:cNvPr id="20" name="Picture 19">
            <a:extLst>
              <a:ext uri="{FF2B5EF4-FFF2-40B4-BE49-F238E27FC236}">
                <a16:creationId xmlns:a16="http://schemas.microsoft.com/office/drawing/2014/main" id="{1DBABD2A-29C5-47B1-BB62-4504929ADAD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48108" y="495300"/>
            <a:ext cx="417109" cy="533400"/>
          </a:xfrm>
          <a:prstGeom prst="rect">
            <a:avLst/>
          </a:prstGeom>
        </p:spPr>
      </p:pic>
    </p:spTree>
    <p:extLst>
      <p:ext uri="{BB962C8B-B14F-4D97-AF65-F5344CB8AC3E}">
        <p14:creationId xmlns:p14="http://schemas.microsoft.com/office/powerpoint/2010/main" val="17676046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84A49E4-8258-4529-A9A6-DA242818D9D8}"/>
              </a:ext>
            </a:extLst>
          </p:cNvPr>
          <p:cNvSpPr>
            <a:spLocks noGrp="1"/>
          </p:cNvSpPr>
          <p:nvPr>
            <p:ph type="pic" sz="quarter" idx="25"/>
          </p:nvPr>
        </p:nvSpPr>
        <p:spPr>
          <a:xfrm>
            <a:off x="0" y="457200"/>
            <a:ext cx="12192000" cy="2971800"/>
          </a:xfrm>
        </p:spPr>
        <p:txBody>
          <a:bodyPr anchor="ctr"/>
          <a:lstStyle>
            <a:lvl1pPr marL="0" indent="0" algn="ctr">
              <a:buNone/>
              <a:defRPr/>
            </a:lvl1pPr>
          </a:lstStyle>
          <a:p>
            <a:endParaRPr lang="en-US"/>
          </a:p>
        </p:txBody>
      </p:sp>
      <p:grpSp>
        <p:nvGrpSpPr>
          <p:cNvPr id="32" name="Group 31">
            <a:extLst>
              <a:ext uri="{FF2B5EF4-FFF2-40B4-BE49-F238E27FC236}">
                <a16:creationId xmlns:a16="http://schemas.microsoft.com/office/drawing/2014/main" id="{2621B8F7-8716-473E-AEE6-EBE32BAD7C7E}"/>
              </a:ext>
            </a:extLst>
          </p:cNvPr>
          <p:cNvGrpSpPr/>
          <p:nvPr userDrawn="1"/>
        </p:nvGrpSpPr>
        <p:grpSpPr>
          <a:xfrm>
            <a:off x="-1" y="6791325"/>
            <a:ext cx="12192001" cy="66675"/>
            <a:chOff x="-1" y="6233231"/>
            <a:chExt cx="12192001" cy="574675"/>
          </a:xfrm>
        </p:grpSpPr>
        <p:sp>
          <p:nvSpPr>
            <p:cNvPr id="31" name="Rectangle 30">
              <a:extLst>
                <a:ext uri="{FF2B5EF4-FFF2-40B4-BE49-F238E27FC236}">
                  <a16:creationId xmlns:a16="http://schemas.microsoft.com/office/drawing/2014/main" id="{01B1B137-B25A-44E9-8C32-4458727D48C8}"/>
                </a:ext>
              </a:extLst>
            </p:cNvPr>
            <p:cNvSpPr/>
            <p:nvPr userDrawn="1"/>
          </p:nvSpPr>
          <p:spPr>
            <a:xfrm flipV="1">
              <a:off x="3606800" y="6233231"/>
              <a:ext cx="8585200" cy="574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BF267841-F4F3-4F0C-94DB-24C4A4AA10D2}"/>
                </a:ext>
              </a:extLst>
            </p:cNvPr>
            <p:cNvSpPr/>
            <p:nvPr userDrawn="1"/>
          </p:nvSpPr>
          <p:spPr>
            <a:xfrm flipV="1">
              <a:off x="-1" y="6233231"/>
              <a:ext cx="10220325" cy="574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
        <p:nvSpPr>
          <p:cNvPr id="39" name="Footer Placeholder 38">
            <a:extLst>
              <a:ext uri="{FF2B5EF4-FFF2-40B4-BE49-F238E27FC236}">
                <a16:creationId xmlns:a16="http://schemas.microsoft.com/office/drawing/2014/main" id="{2F7DF548-FD0E-4CB4-BE92-F3F9DA70A0DB}"/>
              </a:ext>
            </a:extLst>
          </p:cNvPr>
          <p:cNvSpPr>
            <a:spLocks noGrp="1"/>
          </p:cNvSpPr>
          <p:nvPr>
            <p:ph type="ftr" sz="quarter" idx="23"/>
          </p:nvPr>
        </p:nvSpPr>
        <p:spPr/>
        <p:txBody>
          <a:bodyPr/>
          <a:lstStyle/>
          <a:p>
            <a:r>
              <a:rPr lang="en-US"/>
              <a:t>Private and Confidential</a:t>
            </a:r>
          </a:p>
        </p:txBody>
      </p:sp>
      <p:sp>
        <p:nvSpPr>
          <p:cNvPr id="40" name="Slide Number Placeholder 39">
            <a:extLst>
              <a:ext uri="{FF2B5EF4-FFF2-40B4-BE49-F238E27FC236}">
                <a16:creationId xmlns:a16="http://schemas.microsoft.com/office/drawing/2014/main" id="{B47F0F9C-8806-4FCD-BB43-44A3BBCB74DF}"/>
              </a:ext>
            </a:extLst>
          </p:cNvPr>
          <p:cNvSpPr>
            <a:spLocks noGrp="1"/>
          </p:cNvSpPr>
          <p:nvPr>
            <p:ph type="sldNum" sz="quarter" idx="24"/>
          </p:nvPr>
        </p:nvSpPr>
        <p:spPr/>
        <p:txBody>
          <a:bodyPr/>
          <a:lstStyle/>
          <a:p>
            <a:fld id="{FD6CDD74-04D9-4991-8294-E7F131459BA0}" type="slidenum">
              <a:rPr lang="en-US" smtClean="0"/>
              <a:pPr/>
              <a:t>‹#›</a:t>
            </a:fld>
            <a:endParaRPr lang="en-US"/>
          </a:p>
        </p:txBody>
      </p:sp>
      <p:sp>
        <p:nvSpPr>
          <p:cNvPr id="35" name="Title 20">
            <a:extLst>
              <a:ext uri="{FF2B5EF4-FFF2-40B4-BE49-F238E27FC236}">
                <a16:creationId xmlns:a16="http://schemas.microsoft.com/office/drawing/2014/main" id="{847BB9D4-02F9-4070-A6A5-40823EE430CC}"/>
              </a:ext>
            </a:extLst>
          </p:cNvPr>
          <p:cNvSpPr>
            <a:spLocks noGrp="1"/>
          </p:cNvSpPr>
          <p:nvPr>
            <p:ph type="title" hasCustomPrompt="1"/>
          </p:nvPr>
        </p:nvSpPr>
        <p:spPr>
          <a:xfrm>
            <a:off x="609599" y="4083551"/>
            <a:ext cx="2286001" cy="1569660"/>
          </a:xfrm>
        </p:spPr>
        <p:txBody>
          <a:bodyPr wrap="square">
            <a:spAutoFit/>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sp>
        <p:nvSpPr>
          <p:cNvPr id="36" name="Text Placeholder 2">
            <a:extLst>
              <a:ext uri="{FF2B5EF4-FFF2-40B4-BE49-F238E27FC236}">
                <a16:creationId xmlns:a16="http://schemas.microsoft.com/office/drawing/2014/main" id="{D4F31DA0-730D-49EE-BECD-D34E76A775A4}"/>
              </a:ext>
            </a:extLst>
          </p:cNvPr>
          <p:cNvSpPr>
            <a:spLocks noGrp="1"/>
          </p:cNvSpPr>
          <p:nvPr>
            <p:ph type="body" sz="quarter" idx="26"/>
          </p:nvPr>
        </p:nvSpPr>
        <p:spPr>
          <a:xfrm>
            <a:off x="6096000" y="4083550"/>
            <a:ext cx="5486400" cy="1856873"/>
          </a:xfrm>
        </p:spPr>
        <p:txBody>
          <a:bodyPr/>
          <a:lstStyle>
            <a:lvl1pPr marL="0" indent="0">
              <a:buClr>
                <a:srgbClr val="00A2E1"/>
              </a:buClr>
              <a:buFont typeface="Arial" panose="020B0604020202020204" pitchFamily="34" charset="0"/>
              <a:buNone/>
              <a:defRPr/>
            </a:lvl1pPr>
            <a:lvl2pPr marL="457200" indent="0">
              <a:buClr>
                <a:schemeClr val="accent2"/>
              </a:buClr>
              <a:buFont typeface="Arial" panose="020B0604020202020204" pitchFamily="34" charset="0"/>
              <a:buNone/>
              <a:defRPr/>
            </a:lvl2pPr>
            <a:lvl3pPr marL="914400" indent="0">
              <a:buClr>
                <a:srgbClr val="151513"/>
              </a:buClr>
              <a:buFont typeface="Arial" panose="020B0604020202020204" pitchFamily="34" charset="0"/>
              <a:buNone/>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890353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0ADB9099-A6D7-4155-95FE-BA31B6B665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15" b="25098"/>
          <a:stretch/>
        </p:blipFill>
        <p:spPr>
          <a:xfrm>
            <a:off x="0" y="3428999"/>
            <a:ext cx="12192000" cy="3428999"/>
          </a:xfrm>
          <a:prstGeom prst="rect">
            <a:avLst/>
          </a:prstGeom>
        </p:spPr>
      </p:pic>
      <p:sp>
        <p:nvSpPr>
          <p:cNvPr id="2" name="Rectangle 1">
            <a:extLst>
              <a:ext uri="{FF2B5EF4-FFF2-40B4-BE49-F238E27FC236}">
                <a16:creationId xmlns:a16="http://schemas.microsoft.com/office/drawing/2014/main" id="{6AFF4618-961D-47E6-9F5E-7AE43E37B22E}"/>
              </a:ext>
            </a:extLst>
          </p:cNvPr>
          <p:cNvSpPr/>
          <p:nvPr userDrawn="1"/>
        </p:nvSpPr>
        <p:spPr>
          <a:xfrm>
            <a:off x="0" y="3428998"/>
            <a:ext cx="12192000" cy="3429002"/>
          </a:xfrm>
          <a:prstGeom prst="rect">
            <a:avLst/>
          </a:prstGeom>
          <a:gradFill>
            <a:gsLst>
              <a:gs pos="100000">
                <a:schemeClr val="accent1">
                  <a:alpha val="90000"/>
                </a:schemeClr>
              </a:gs>
              <a:gs pos="6000">
                <a:schemeClr val="accent2">
                  <a:alpha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itle 5">
            <a:extLst>
              <a:ext uri="{FF2B5EF4-FFF2-40B4-BE49-F238E27FC236}">
                <a16:creationId xmlns:a16="http://schemas.microsoft.com/office/drawing/2014/main" id="{6C29FF5F-CE3D-4197-B3D7-FE680D7AE48C}"/>
              </a:ext>
            </a:extLst>
          </p:cNvPr>
          <p:cNvSpPr>
            <a:spLocks noGrp="1"/>
          </p:cNvSpPr>
          <p:nvPr>
            <p:ph type="title" hasCustomPrompt="1"/>
          </p:nvPr>
        </p:nvSpPr>
        <p:spPr>
          <a:xfrm>
            <a:off x="609600" y="3725167"/>
            <a:ext cx="10972800" cy="923330"/>
          </a:xfrm>
        </p:spPr>
        <p:txBody>
          <a:bodyPr/>
          <a:lstStyle>
            <a:lvl1pPr algn="l">
              <a:defRPr sz="5400">
                <a:solidFill>
                  <a:schemeClr val="bg1"/>
                </a:solidFill>
              </a:defRPr>
            </a:lvl1pPr>
          </a:lstStyle>
          <a:p>
            <a:r>
              <a:rPr lang="en-US" dirty="0"/>
              <a:t>Thank You</a:t>
            </a:r>
          </a:p>
        </p:txBody>
      </p:sp>
      <p:grpSp>
        <p:nvGrpSpPr>
          <p:cNvPr id="32" name="Group 31">
            <a:extLst>
              <a:ext uri="{FF2B5EF4-FFF2-40B4-BE49-F238E27FC236}">
                <a16:creationId xmlns:a16="http://schemas.microsoft.com/office/drawing/2014/main" id="{2621B8F7-8716-473E-AEE6-EBE32BAD7C7E}"/>
              </a:ext>
            </a:extLst>
          </p:cNvPr>
          <p:cNvGrpSpPr/>
          <p:nvPr userDrawn="1"/>
        </p:nvGrpSpPr>
        <p:grpSpPr>
          <a:xfrm>
            <a:off x="-1" y="6791325"/>
            <a:ext cx="12192001" cy="66675"/>
            <a:chOff x="-1" y="6233231"/>
            <a:chExt cx="12192001" cy="574675"/>
          </a:xfrm>
        </p:grpSpPr>
        <p:sp>
          <p:nvSpPr>
            <p:cNvPr id="31" name="Rectangle 30">
              <a:extLst>
                <a:ext uri="{FF2B5EF4-FFF2-40B4-BE49-F238E27FC236}">
                  <a16:creationId xmlns:a16="http://schemas.microsoft.com/office/drawing/2014/main" id="{01B1B137-B25A-44E9-8C32-4458727D48C8}"/>
                </a:ext>
              </a:extLst>
            </p:cNvPr>
            <p:cNvSpPr/>
            <p:nvPr userDrawn="1"/>
          </p:nvSpPr>
          <p:spPr>
            <a:xfrm flipV="1">
              <a:off x="3606800" y="6233231"/>
              <a:ext cx="8585200" cy="574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BF267841-F4F3-4F0C-94DB-24C4A4AA10D2}"/>
                </a:ext>
              </a:extLst>
            </p:cNvPr>
            <p:cNvSpPr/>
            <p:nvPr userDrawn="1"/>
          </p:nvSpPr>
          <p:spPr>
            <a:xfrm flipV="1">
              <a:off x="-1" y="6233231"/>
              <a:ext cx="10220325" cy="574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
        <p:nvSpPr>
          <p:cNvPr id="11" name="Text Placeholder 21">
            <a:extLst>
              <a:ext uri="{FF2B5EF4-FFF2-40B4-BE49-F238E27FC236}">
                <a16:creationId xmlns:a16="http://schemas.microsoft.com/office/drawing/2014/main" id="{8CDC2C9E-1449-497C-8D9A-323D63D38505}"/>
              </a:ext>
            </a:extLst>
          </p:cNvPr>
          <p:cNvSpPr>
            <a:spLocks noGrp="1"/>
          </p:cNvSpPr>
          <p:nvPr>
            <p:ph type="body" sz="quarter" idx="14" hasCustomPrompt="1"/>
          </p:nvPr>
        </p:nvSpPr>
        <p:spPr>
          <a:xfrm>
            <a:off x="609600" y="4820711"/>
            <a:ext cx="4115825" cy="341554"/>
          </a:xfrm>
        </p:spPr>
        <p:txBody>
          <a:bodyPr anchor="ctr"/>
          <a:lstStyle>
            <a:lvl1pPr marL="0" indent="0" algn="l">
              <a:buNone/>
              <a:defRPr>
                <a:solidFill>
                  <a:schemeClr val="bg1"/>
                </a:solidFill>
              </a:defRPr>
            </a:lvl1pPr>
          </a:lstStyle>
          <a:p>
            <a:pPr lvl="0"/>
            <a:r>
              <a:rPr lang="en-US" dirty="0"/>
              <a:t>Contact Us: </a:t>
            </a:r>
          </a:p>
        </p:txBody>
      </p:sp>
      <p:sp>
        <p:nvSpPr>
          <p:cNvPr id="16" name="Text Placeholder 21">
            <a:extLst>
              <a:ext uri="{FF2B5EF4-FFF2-40B4-BE49-F238E27FC236}">
                <a16:creationId xmlns:a16="http://schemas.microsoft.com/office/drawing/2014/main" id="{9B4E2E6B-9CF6-4DC5-98EB-567D6351E257}"/>
              </a:ext>
            </a:extLst>
          </p:cNvPr>
          <p:cNvSpPr>
            <a:spLocks noGrp="1"/>
          </p:cNvSpPr>
          <p:nvPr>
            <p:ph type="body" sz="quarter" idx="11" hasCustomPrompt="1"/>
          </p:nvPr>
        </p:nvSpPr>
        <p:spPr>
          <a:xfrm>
            <a:off x="1048633" y="5344723"/>
            <a:ext cx="2927019" cy="341554"/>
          </a:xfrm>
        </p:spPr>
        <p:txBody>
          <a:bodyPr anchor="ctr"/>
          <a:lstStyle>
            <a:lvl1pPr marL="0" indent="0" algn="l">
              <a:buNone/>
              <a:defRPr sz="1400">
                <a:solidFill>
                  <a:schemeClr val="bg1"/>
                </a:solidFill>
              </a:defRPr>
            </a:lvl1pPr>
          </a:lstStyle>
          <a:p>
            <a:pPr lvl="0"/>
            <a:r>
              <a:rPr lang="en-US" dirty="0"/>
              <a:t>Add Location</a:t>
            </a:r>
          </a:p>
        </p:txBody>
      </p:sp>
      <p:sp>
        <p:nvSpPr>
          <p:cNvPr id="17" name="Text Placeholder 21">
            <a:extLst>
              <a:ext uri="{FF2B5EF4-FFF2-40B4-BE49-F238E27FC236}">
                <a16:creationId xmlns:a16="http://schemas.microsoft.com/office/drawing/2014/main" id="{FBF83541-0749-44B7-8AEE-E59D9994FC84}"/>
              </a:ext>
            </a:extLst>
          </p:cNvPr>
          <p:cNvSpPr>
            <a:spLocks noGrp="1"/>
          </p:cNvSpPr>
          <p:nvPr>
            <p:ph type="body" sz="quarter" idx="12" hasCustomPrompt="1"/>
          </p:nvPr>
        </p:nvSpPr>
        <p:spPr>
          <a:xfrm>
            <a:off x="1048633" y="5771040"/>
            <a:ext cx="2552474" cy="341554"/>
          </a:xfrm>
        </p:spPr>
        <p:txBody>
          <a:bodyPr anchor="ctr"/>
          <a:lstStyle>
            <a:lvl1pPr marL="0" indent="0" algn="l">
              <a:buNone/>
              <a:defRPr sz="1400">
                <a:solidFill>
                  <a:schemeClr val="bg1"/>
                </a:solidFill>
              </a:defRPr>
            </a:lvl1pPr>
          </a:lstStyle>
          <a:p>
            <a:pPr lvl="0"/>
            <a:r>
              <a:rPr lang="en-US" dirty="0"/>
              <a:t>Add phone</a:t>
            </a:r>
          </a:p>
        </p:txBody>
      </p:sp>
      <p:sp>
        <p:nvSpPr>
          <p:cNvPr id="18" name="Text Placeholder 21">
            <a:extLst>
              <a:ext uri="{FF2B5EF4-FFF2-40B4-BE49-F238E27FC236}">
                <a16:creationId xmlns:a16="http://schemas.microsoft.com/office/drawing/2014/main" id="{9930F9FB-E194-4C92-B1A3-924BE9A53421}"/>
              </a:ext>
            </a:extLst>
          </p:cNvPr>
          <p:cNvSpPr>
            <a:spLocks noGrp="1"/>
          </p:cNvSpPr>
          <p:nvPr>
            <p:ph type="body" sz="quarter" idx="13" hasCustomPrompt="1"/>
          </p:nvPr>
        </p:nvSpPr>
        <p:spPr>
          <a:xfrm>
            <a:off x="1048633" y="6197358"/>
            <a:ext cx="3175449" cy="341554"/>
          </a:xfrm>
        </p:spPr>
        <p:txBody>
          <a:bodyPr anchor="ctr"/>
          <a:lstStyle>
            <a:lvl1pPr marL="0" indent="0" algn="l">
              <a:buNone/>
              <a:defRPr sz="1400">
                <a:solidFill>
                  <a:schemeClr val="bg1"/>
                </a:solidFill>
              </a:defRPr>
            </a:lvl1pPr>
          </a:lstStyle>
          <a:p>
            <a:pPr lvl="0"/>
            <a:r>
              <a:rPr lang="en-US" dirty="0"/>
              <a:t>Add Email</a:t>
            </a:r>
          </a:p>
        </p:txBody>
      </p:sp>
      <p:pic>
        <p:nvPicPr>
          <p:cNvPr id="20" name="Picture 19" descr="A picture containing text, clipart&#10;&#10;Description automatically generated">
            <a:extLst>
              <a:ext uri="{FF2B5EF4-FFF2-40B4-BE49-F238E27FC236}">
                <a16:creationId xmlns:a16="http://schemas.microsoft.com/office/drawing/2014/main" id="{E5F00D82-A6CF-4E8A-A14A-B705A2C2E3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393" y="365931"/>
            <a:ext cx="4587767" cy="1666483"/>
          </a:xfrm>
          <a:prstGeom prst="rect">
            <a:avLst/>
          </a:prstGeom>
        </p:spPr>
      </p:pic>
      <p:pic>
        <p:nvPicPr>
          <p:cNvPr id="21" name="Picture 20">
            <a:extLst>
              <a:ext uri="{FF2B5EF4-FFF2-40B4-BE49-F238E27FC236}">
                <a16:creationId xmlns:a16="http://schemas.microsoft.com/office/drawing/2014/main" id="{7D0575B3-9B2B-4D24-B029-18AE51A6937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478836" y="1808012"/>
            <a:ext cx="1056893" cy="1351557"/>
          </a:xfrm>
          <a:prstGeom prst="rect">
            <a:avLst/>
          </a:prstGeom>
        </p:spPr>
      </p:pic>
    </p:spTree>
    <p:extLst>
      <p:ext uri="{BB962C8B-B14F-4D97-AF65-F5344CB8AC3E}">
        <p14:creationId xmlns:p14="http://schemas.microsoft.com/office/powerpoint/2010/main" val="5562560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0ADB9099-A6D7-4155-95FE-BA31B6B665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15" b="25098"/>
          <a:stretch/>
        </p:blipFill>
        <p:spPr>
          <a:xfrm>
            <a:off x="0" y="3428999"/>
            <a:ext cx="12192000" cy="3428999"/>
          </a:xfrm>
          <a:prstGeom prst="rect">
            <a:avLst/>
          </a:prstGeom>
        </p:spPr>
      </p:pic>
      <p:sp>
        <p:nvSpPr>
          <p:cNvPr id="2" name="Rectangle 1">
            <a:extLst>
              <a:ext uri="{FF2B5EF4-FFF2-40B4-BE49-F238E27FC236}">
                <a16:creationId xmlns:a16="http://schemas.microsoft.com/office/drawing/2014/main" id="{6AFF4618-961D-47E6-9F5E-7AE43E37B22E}"/>
              </a:ext>
            </a:extLst>
          </p:cNvPr>
          <p:cNvSpPr/>
          <p:nvPr userDrawn="1"/>
        </p:nvSpPr>
        <p:spPr>
          <a:xfrm>
            <a:off x="0" y="3428998"/>
            <a:ext cx="12192000" cy="3429002"/>
          </a:xfrm>
          <a:prstGeom prst="rect">
            <a:avLst/>
          </a:prstGeom>
          <a:gradFill>
            <a:gsLst>
              <a:gs pos="86000">
                <a:schemeClr val="accent1">
                  <a:alpha val="90000"/>
                </a:schemeClr>
              </a:gs>
              <a:gs pos="15000">
                <a:schemeClr val="accent2">
                  <a:alpha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itle 5">
            <a:extLst>
              <a:ext uri="{FF2B5EF4-FFF2-40B4-BE49-F238E27FC236}">
                <a16:creationId xmlns:a16="http://schemas.microsoft.com/office/drawing/2014/main" id="{6C29FF5F-CE3D-4197-B3D7-FE680D7AE48C}"/>
              </a:ext>
            </a:extLst>
          </p:cNvPr>
          <p:cNvSpPr>
            <a:spLocks noGrp="1"/>
          </p:cNvSpPr>
          <p:nvPr>
            <p:ph type="title" hasCustomPrompt="1"/>
          </p:nvPr>
        </p:nvSpPr>
        <p:spPr>
          <a:xfrm>
            <a:off x="609600" y="3725167"/>
            <a:ext cx="10972800" cy="923330"/>
          </a:xfrm>
        </p:spPr>
        <p:txBody>
          <a:bodyPr/>
          <a:lstStyle>
            <a:lvl1pPr algn="l">
              <a:defRPr sz="5400">
                <a:solidFill>
                  <a:schemeClr val="bg1"/>
                </a:solidFill>
              </a:defRPr>
            </a:lvl1pPr>
          </a:lstStyle>
          <a:p>
            <a:r>
              <a:rPr lang="en-US" dirty="0"/>
              <a:t>Thank You</a:t>
            </a:r>
          </a:p>
        </p:txBody>
      </p:sp>
      <p:sp>
        <p:nvSpPr>
          <p:cNvPr id="11" name="Text Placeholder 21">
            <a:extLst>
              <a:ext uri="{FF2B5EF4-FFF2-40B4-BE49-F238E27FC236}">
                <a16:creationId xmlns:a16="http://schemas.microsoft.com/office/drawing/2014/main" id="{8CDC2C9E-1449-497C-8D9A-323D63D38505}"/>
              </a:ext>
            </a:extLst>
          </p:cNvPr>
          <p:cNvSpPr>
            <a:spLocks noGrp="1"/>
          </p:cNvSpPr>
          <p:nvPr>
            <p:ph type="body" sz="quarter" idx="14" hasCustomPrompt="1"/>
          </p:nvPr>
        </p:nvSpPr>
        <p:spPr>
          <a:xfrm>
            <a:off x="609600" y="4820711"/>
            <a:ext cx="4115825" cy="341554"/>
          </a:xfrm>
        </p:spPr>
        <p:txBody>
          <a:bodyPr anchor="ctr"/>
          <a:lstStyle>
            <a:lvl1pPr marL="0" indent="0" algn="l">
              <a:buNone/>
              <a:defRPr>
                <a:solidFill>
                  <a:schemeClr val="bg1"/>
                </a:solidFill>
              </a:defRPr>
            </a:lvl1pPr>
          </a:lstStyle>
          <a:p>
            <a:pPr lvl="0"/>
            <a:r>
              <a:rPr lang="en-US" dirty="0"/>
              <a:t>Contact Us: </a:t>
            </a:r>
          </a:p>
        </p:txBody>
      </p:sp>
      <p:sp>
        <p:nvSpPr>
          <p:cNvPr id="16" name="Text Placeholder 21">
            <a:extLst>
              <a:ext uri="{FF2B5EF4-FFF2-40B4-BE49-F238E27FC236}">
                <a16:creationId xmlns:a16="http://schemas.microsoft.com/office/drawing/2014/main" id="{9B4E2E6B-9CF6-4DC5-98EB-567D6351E257}"/>
              </a:ext>
            </a:extLst>
          </p:cNvPr>
          <p:cNvSpPr>
            <a:spLocks noGrp="1"/>
          </p:cNvSpPr>
          <p:nvPr>
            <p:ph type="body" sz="quarter" idx="11" hasCustomPrompt="1"/>
          </p:nvPr>
        </p:nvSpPr>
        <p:spPr>
          <a:xfrm>
            <a:off x="1048633" y="5344723"/>
            <a:ext cx="2927019" cy="341554"/>
          </a:xfrm>
        </p:spPr>
        <p:txBody>
          <a:bodyPr anchor="ctr"/>
          <a:lstStyle>
            <a:lvl1pPr marL="0" indent="0" algn="l">
              <a:buNone/>
              <a:defRPr sz="1400">
                <a:solidFill>
                  <a:schemeClr val="bg1"/>
                </a:solidFill>
              </a:defRPr>
            </a:lvl1pPr>
          </a:lstStyle>
          <a:p>
            <a:pPr lvl="0"/>
            <a:r>
              <a:rPr lang="en-US" dirty="0"/>
              <a:t>Add Location</a:t>
            </a:r>
          </a:p>
        </p:txBody>
      </p:sp>
      <p:sp>
        <p:nvSpPr>
          <p:cNvPr id="17" name="Text Placeholder 21">
            <a:extLst>
              <a:ext uri="{FF2B5EF4-FFF2-40B4-BE49-F238E27FC236}">
                <a16:creationId xmlns:a16="http://schemas.microsoft.com/office/drawing/2014/main" id="{FBF83541-0749-44B7-8AEE-E59D9994FC84}"/>
              </a:ext>
            </a:extLst>
          </p:cNvPr>
          <p:cNvSpPr>
            <a:spLocks noGrp="1"/>
          </p:cNvSpPr>
          <p:nvPr>
            <p:ph type="body" sz="quarter" idx="12" hasCustomPrompt="1"/>
          </p:nvPr>
        </p:nvSpPr>
        <p:spPr>
          <a:xfrm>
            <a:off x="1048633" y="5771040"/>
            <a:ext cx="2552474" cy="341554"/>
          </a:xfrm>
        </p:spPr>
        <p:txBody>
          <a:bodyPr anchor="ctr"/>
          <a:lstStyle>
            <a:lvl1pPr marL="0" indent="0" algn="l">
              <a:buNone/>
              <a:defRPr sz="1400">
                <a:solidFill>
                  <a:schemeClr val="bg1"/>
                </a:solidFill>
              </a:defRPr>
            </a:lvl1pPr>
          </a:lstStyle>
          <a:p>
            <a:pPr lvl="0"/>
            <a:r>
              <a:rPr lang="en-US" dirty="0"/>
              <a:t>Add phone</a:t>
            </a:r>
          </a:p>
        </p:txBody>
      </p:sp>
      <p:sp>
        <p:nvSpPr>
          <p:cNvPr id="18" name="Text Placeholder 21">
            <a:extLst>
              <a:ext uri="{FF2B5EF4-FFF2-40B4-BE49-F238E27FC236}">
                <a16:creationId xmlns:a16="http://schemas.microsoft.com/office/drawing/2014/main" id="{9930F9FB-E194-4C92-B1A3-924BE9A53421}"/>
              </a:ext>
            </a:extLst>
          </p:cNvPr>
          <p:cNvSpPr>
            <a:spLocks noGrp="1"/>
          </p:cNvSpPr>
          <p:nvPr>
            <p:ph type="body" sz="quarter" idx="13" hasCustomPrompt="1"/>
          </p:nvPr>
        </p:nvSpPr>
        <p:spPr>
          <a:xfrm>
            <a:off x="1048633" y="6197358"/>
            <a:ext cx="3175449" cy="341554"/>
          </a:xfrm>
        </p:spPr>
        <p:txBody>
          <a:bodyPr anchor="ctr"/>
          <a:lstStyle>
            <a:lvl1pPr marL="0" indent="0" algn="l">
              <a:buNone/>
              <a:defRPr sz="1400">
                <a:solidFill>
                  <a:schemeClr val="bg1"/>
                </a:solidFill>
              </a:defRPr>
            </a:lvl1pPr>
          </a:lstStyle>
          <a:p>
            <a:pPr lvl="0"/>
            <a:r>
              <a:rPr lang="en-US" dirty="0"/>
              <a:t>Add Email</a:t>
            </a:r>
          </a:p>
        </p:txBody>
      </p:sp>
      <p:grpSp>
        <p:nvGrpSpPr>
          <p:cNvPr id="3" name="Group 2">
            <a:extLst>
              <a:ext uri="{FF2B5EF4-FFF2-40B4-BE49-F238E27FC236}">
                <a16:creationId xmlns:a16="http://schemas.microsoft.com/office/drawing/2014/main" id="{13D193A9-8E73-4D0A-9268-79BB49403AEB}"/>
              </a:ext>
            </a:extLst>
          </p:cNvPr>
          <p:cNvGrpSpPr/>
          <p:nvPr userDrawn="1"/>
        </p:nvGrpSpPr>
        <p:grpSpPr>
          <a:xfrm>
            <a:off x="918187" y="510608"/>
            <a:ext cx="6981213" cy="2024947"/>
            <a:chOff x="3608443" y="2188185"/>
            <a:chExt cx="2973386" cy="862449"/>
          </a:xfrm>
        </p:grpSpPr>
        <p:pic>
          <p:nvPicPr>
            <p:cNvPr id="20" name="Picture 19" descr="A picture containing text, clipart&#10;&#10;Description automatically generated">
              <a:extLst>
                <a:ext uri="{FF2B5EF4-FFF2-40B4-BE49-F238E27FC236}">
                  <a16:creationId xmlns:a16="http://schemas.microsoft.com/office/drawing/2014/main" id="{E5F00D82-A6CF-4E8A-A14A-B705A2C2E3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27842" y="2188185"/>
              <a:ext cx="1953987" cy="709776"/>
            </a:xfrm>
            <a:prstGeom prst="rect">
              <a:avLst/>
            </a:prstGeom>
          </p:spPr>
        </p:pic>
        <p:pic>
          <p:nvPicPr>
            <p:cNvPr id="19" name="Picture 18">
              <a:extLst>
                <a:ext uri="{FF2B5EF4-FFF2-40B4-BE49-F238E27FC236}">
                  <a16:creationId xmlns:a16="http://schemas.microsoft.com/office/drawing/2014/main" id="{C81F92FE-A7DC-4657-AE2A-79E87327C91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08443" y="2191996"/>
              <a:ext cx="671440" cy="858638"/>
            </a:xfrm>
            <a:prstGeom prst="rect">
              <a:avLst/>
            </a:prstGeom>
          </p:spPr>
        </p:pic>
      </p:grpSp>
      <p:grpSp>
        <p:nvGrpSpPr>
          <p:cNvPr id="21" name="Group 20">
            <a:extLst>
              <a:ext uri="{FF2B5EF4-FFF2-40B4-BE49-F238E27FC236}">
                <a16:creationId xmlns:a16="http://schemas.microsoft.com/office/drawing/2014/main" id="{556410B2-CAAA-4EC8-9748-0D10622B7BD2}"/>
              </a:ext>
            </a:extLst>
          </p:cNvPr>
          <p:cNvGrpSpPr/>
          <p:nvPr userDrawn="1"/>
        </p:nvGrpSpPr>
        <p:grpSpPr>
          <a:xfrm>
            <a:off x="-1" y="6791325"/>
            <a:ext cx="12192001" cy="66675"/>
            <a:chOff x="-1" y="6233231"/>
            <a:chExt cx="12192001" cy="574675"/>
          </a:xfrm>
        </p:grpSpPr>
        <p:sp>
          <p:nvSpPr>
            <p:cNvPr id="22" name="Rectangle 21">
              <a:extLst>
                <a:ext uri="{FF2B5EF4-FFF2-40B4-BE49-F238E27FC236}">
                  <a16:creationId xmlns:a16="http://schemas.microsoft.com/office/drawing/2014/main" id="{A5652405-29FD-4F95-AF32-34A78E2F9465}"/>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extLst>
                <a:ext uri="{FF2B5EF4-FFF2-40B4-BE49-F238E27FC236}">
                  <a16:creationId xmlns:a16="http://schemas.microsoft.com/office/drawing/2014/main" id="{C3F8BD90-2657-4BFC-9FB5-800E6C2A6D0B}"/>
                </a:ext>
              </a:extLst>
            </p:cNvPr>
            <p:cNvSpPr/>
            <p:nvPr userDrawn="1"/>
          </p:nvSpPr>
          <p:spPr>
            <a:xfrm flipV="1">
              <a:off x="-1" y="6233231"/>
              <a:ext cx="10220325" cy="574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
        <p:nvSpPr>
          <p:cNvPr id="24" name="Subtitle 3">
            <a:extLst>
              <a:ext uri="{FF2B5EF4-FFF2-40B4-BE49-F238E27FC236}">
                <a16:creationId xmlns:a16="http://schemas.microsoft.com/office/drawing/2014/main" id="{C6932454-953B-4A23-8A8F-CEF44E5622BF}"/>
              </a:ext>
            </a:extLst>
          </p:cNvPr>
          <p:cNvSpPr txBox="1">
            <a:spLocks/>
          </p:cNvSpPr>
          <p:nvPr userDrawn="1"/>
        </p:nvSpPr>
        <p:spPr>
          <a:xfrm>
            <a:off x="3870073" y="2340185"/>
            <a:ext cx="5035030" cy="173160"/>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a:latin typeface="Montserrat regular" panose="00000500000000000000" pitchFamily="2" charset="0"/>
              </a:rPr>
              <a:t>Foundation for International Cancer Research</a:t>
            </a:r>
          </a:p>
        </p:txBody>
      </p:sp>
      <p:sp>
        <p:nvSpPr>
          <p:cNvPr id="26" name="Rectangle 25"/>
          <p:cNvSpPr/>
          <p:nvPr userDrawn="1"/>
        </p:nvSpPr>
        <p:spPr>
          <a:xfrm>
            <a:off x="1706424" y="6526047"/>
            <a:ext cx="8872151" cy="261610"/>
          </a:xfrm>
          <a:prstGeom prst="rect">
            <a:avLst/>
          </a:prstGeom>
        </p:spPr>
        <p:txBody>
          <a:bodyPr wrap="square">
            <a:spAutoFit/>
          </a:bodyPr>
          <a:lstStyle/>
          <a:p>
            <a:pPr marL="0" lvl="0" indent="0">
              <a:spcAft>
                <a:spcPts val="0"/>
              </a:spcAft>
              <a:buSzPts val="1000"/>
              <a:buFont typeface="Symbol" panose="05050102010706020507" pitchFamily="18" charset="2"/>
              <a:buNone/>
              <a:tabLst>
                <a:tab pos="457200" algn="l"/>
              </a:tabLst>
            </a:pPr>
            <a:r>
              <a:rPr lang="en-US" sz="1100">
                <a:solidFill>
                  <a:schemeClr val="bg1"/>
                </a:solidFill>
                <a:effectLst/>
                <a:latin typeface="Arial" panose="020B0604020202020204" pitchFamily="34" charset="0"/>
                <a:ea typeface="Times New Roman" panose="02020603050405020304" pitchFamily="18" charset="0"/>
                <a:cs typeface="Arial" panose="020B0604020202020204" pitchFamily="34" charset="0"/>
              </a:rPr>
              <a:t>This presentation is the intellectual property of the author/presenter. Contact opagani@bluewin.ch</a:t>
            </a:r>
            <a:r>
              <a:rPr lang="en-US" sz="1100" baseline="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1100">
                <a:solidFill>
                  <a:schemeClr val="bg1"/>
                </a:solidFill>
                <a:effectLst/>
                <a:latin typeface="Arial" panose="020B0604020202020204" pitchFamily="34" charset="0"/>
                <a:ea typeface="Times New Roman" panose="02020603050405020304" pitchFamily="18" charset="0"/>
                <a:cs typeface="Arial" panose="020B0604020202020204" pitchFamily="34" charset="0"/>
              </a:rPr>
              <a:t>for permission to reprint and/or distribute</a:t>
            </a:r>
            <a:endParaRPr lang="en-GB" sz="1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7" name="Rectangle 26"/>
          <p:cNvSpPr/>
          <p:nvPr userDrawn="1"/>
        </p:nvSpPr>
        <p:spPr>
          <a:xfrm>
            <a:off x="3844340" y="33216"/>
            <a:ext cx="4503317" cy="276999"/>
          </a:xfrm>
          <a:prstGeom prst="rect">
            <a:avLst/>
          </a:prstGeom>
        </p:spPr>
        <p:txBody>
          <a:bodyPr wrap="square">
            <a:spAutoFit/>
          </a:bodyPr>
          <a:lstStyle/>
          <a:p>
            <a:r>
              <a:rPr lang="en-US" sz="12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San Antonio Breast Cancer Symposium – December 6-10, 2022</a:t>
            </a:r>
            <a:endParaRPr lang="en-GB" sz="120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960289"/>
      </p:ext>
    </p:extLst>
  </p:cSld>
  <p:clrMapOvr>
    <a:masterClrMapping/>
  </p:clrMapOvr>
  <p:extLst>
    <p:ext uri="{DCECCB84-F9BA-43D5-87BE-67443E8EF086}">
      <p15:sldGuideLst xmlns:p15="http://schemas.microsoft.com/office/powerpoint/2012/main">
        <p15:guide id="1" orient="horz" pos="1536">
          <p15:clr>
            <a:srgbClr val="FBAE40"/>
          </p15:clr>
        </p15:guide>
        <p15:guide id="2" orient="horz" pos="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7053-F1DF-4306-A0C5-7D86D0DD17C8}"/>
              </a:ext>
            </a:extLst>
          </p:cNvPr>
          <p:cNvSpPr>
            <a:spLocks noGrp="1"/>
          </p:cNvSpPr>
          <p:nvPr>
            <p:ph type="ctrTitle" hasCustomPrompt="1"/>
          </p:nvPr>
        </p:nvSpPr>
        <p:spPr>
          <a:xfrm>
            <a:off x="629787" y="3182244"/>
            <a:ext cx="4450402" cy="1960563"/>
          </a:xfrm>
        </p:spPr>
        <p:txBody>
          <a:bodyPr anchor="b">
            <a:noAutofit/>
          </a:bodyPr>
          <a:lstStyle>
            <a:lvl1pPr algn="l">
              <a:defRPr sz="4400">
                <a:solidFill>
                  <a:schemeClr val="tx2"/>
                </a:solidFill>
                <a:latin typeface="Arial" panose="020B0604020202020204" pitchFamily="34" charset="0"/>
                <a:ea typeface="Sharp Sans bold" pitchFamily="2" charset="0"/>
                <a:cs typeface="Arial" panose="020B0604020202020204" pitchFamily="34" charset="0"/>
              </a:defRPr>
            </a:lvl1pPr>
          </a:lstStyle>
          <a:p>
            <a:r>
              <a:rPr lang="en-US" dirty="0"/>
              <a:t>Presentation title here</a:t>
            </a:r>
          </a:p>
        </p:txBody>
      </p:sp>
      <p:sp>
        <p:nvSpPr>
          <p:cNvPr id="3" name="Subtitle 2">
            <a:extLst>
              <a:ext uri="{FF2B5EF4-FFF2-40B4-BE49-F238E27FC236}">
                <a16:creationId xmlns:a16="http://schemas.microsoft.com/office/drawing/2014/main" id="{ADCBFA03-78BF-4971-81AC-B905DB58C1BB}"/>
              </a:ext>
            </a:extLst>
          </p:cNvPr>
          <p:cNvSpPr>
            <a:spLocks noGrp="1"/>
          </p:cNvSpPr>
          <p:nvPr>
            <p:ph type="subTitle" idx="1"/>
          </p:nvPr>
        </p:nvSpPr>
        <p:spPr>
          <a:xfrm>
            <a:off x="629787" y="5293487"/>
            <a:ext cx="4450402" cy="345848"/>
          </a:xfrm>
        </p:spPr>
        <p:txBody>
          <a:bodyPr>
            <a:no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descr="A picture containing text, clipart&#10;&#10;Description automatically generated">
            <a:extLst>
              <a:ext uri="{FF2B5EF4-FFF2-40B4-BE49-F238E27FC236}">
                <a16:creationId xmlns:a16="http://schemas.microsoft.com/office/drawing/2014/main" id="{C487F1BD-0557-4870-864C-3FAB9A7710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5092" y="601775"/>
            <a:ext cx="1883024" cy="684000"/>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4824658D-BB9E-48AA-A050-020FA43034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8379" y="580469"/>
            <a:ext cx="675633" cy="864000"/>
          </a:xfrm>
          <a:prstGeom prst="rect">
            <a:avLst/>
          </a:prstGeom>
        </p:spPr>
      </p:pic>
      <p:sp>
        <p:nvSpPr>
          <p:cNvPr id="13" name="Freeform: Shape 12">
            <a:extLst>
              <a:ext uri="{FF2B5EF4-FFF2-40B4-BE49-F238E27FC236}">
                <a16:creationId xmlns:a16="http://schemas.microsoft.com/office/drawing/2014/main" id="{8B11A9E6-AF58-4A51-AF1C-FD62A3568712}"/>
              </a:ext>
            </a:extLst>
          </p:cNvPr>
          <p:cNvSpPr/>
          <p:nvPr userDrawn="1"/>
        </p:nvSpPr>
        <p:spPr>
          <a:xfrm flipH="1">
            <a:off x="7425244" y="0"/>
            <a:ext cx="4749015" cy="6858000"/>
          </a:xfrm>
          <a:custGeom>
            <a:avLst/>
            <a:gdLst>
              <a:gd name="connsiteX0" fmla="*/ 3227109 w 4749015"/>
              <a:gd name="connsiteY0" fmla="*/ 0 h 6858000"/>
              <a:gd name="connsiteX1" fmla="*/ 0 w 4749015"/>
              <a:gd name="connsiteY1" fmla="*/ 0 h 6858000"/>
              <a:gd name="connsiteX2" fmla="*/ 0 w 4749015"/>
              <a:gd name="connsiteY2" fmla="*/ 6858000 h 6858000"/>
              <a:gd name="connsiteX3" fmla="*/ 2867245 w 4749015"/>
              <a:gd name="connsiteY3" fmla="*/ 6858000 h 6858000"/>
              <a:gd name="connsiteX4" fmla="*/ 2943521 w 4749015"/>
              <a:gd name="connsiteY4" fmla="*/ 6805056 h 6858000"/>
              <a:gd name="connsiteX5" fmla="*/ 4749015 w 4749015"/>
              <a:gd name="connsiteY5" fmla="*/ 3289300 h 6858000"/>
              <a:gd name="connsiteX6" fmla="*/ 3276413 w 4749015"/>
              <a:gd name="connsiteY6" fmla="*/ 416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9015" h="6858000">
                <a:moveTo>
                  <a:pt x="3227109" y="0"/>
                </a:moveTo>
                <a:lnTo>
                  <a:pt x="0" y="0"/>
                </a:lnTo>
                <a:lnTo>
                  <a:pt x="0" y="6858000"/>
                </a:lnTo>
                <a:lnTo>
                  <a:pt x="2867245" y="6858000"/>
                </a:lnTo>
                <a:lnTo>
                  <a:pt x="2943521" y="6805056"/>
                </a:lnTo>
                <a:cubicBezTo>
                  <a:pt x="4039567" y="6004966"/>
                  <a:pt x="4749015" y="4728003"/>
                  <a:pt x="4749015" y="3289300"/>
                </a:cubicBezTo>
                <a:cubicBezTo>
                  <a:pt x="4749015" y="2002039"/>
                  <a:pt x="4181064" y="844260"/>
                  <a:pt x="3276413" y="4168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C3E13D40-5809-405B-A12B-D4F513D82092}"/>
              </a:ext>
            </a:extLst>
          </p:cNvPr>
          <p:cNvSpPr/>
          <p:nvPr userDrawn="1"/>
        </p:nvSpPr>
        <p:spPr>
          <a:xfrm flipH="1">
            <a:off x="7523895" y="0"/>
            <a:ext cx="4555893" cy="6858000"/>
          </a:xfrm>
          <a:custGeom>
            <a:avLst/>
            <a:gdLst>
              <a:gd name="connsiteX0" fmla="*/ 2535028 w 4555893"/>
              <a:gd name="connsiteY0" fmla="*/ 0 h 6858000"/>
              <a:gd name="connsiteX1" fmla="*/ 0 w 4555893"/>
              <a:gd name="connsiteY1" fmla="*/ 0 h 6858000"/>
              <a:gd name="connsiteX2" fmla="*/ 0 w 4555893"/>
              <a:gd name="connsiteY2" fmla="*/ 6858000 h 6858000"/>
              <a:gd name="connsiteX3" fmla="*/ 3127242 w 4555893"/>
              <a:gd name="connsiteY3" fmla="*/ 6858000 h 6858000"/>
              <a:gd name="connsiteX4" fmla="*/ 3143176 w 4555893"/>
              <a:gd name="connsiteY4" fmla="*/ 6844198 h 6858000"/>
              <a:gd name="connsiteX5" fmla="*/ 4555893 w 4555893"/>
              <a:gd name="connsiteY5" fmla="*/ 3652359 h 6858000"/>
              <a:gd name="connsiteX6" fmla="*/ 2654761 w 4555893"/>
              <a:gd name="connsiteY6" fmla="*/ 767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5893" h="6858000">
                <a:moveTo>
                  <a:pt x="2535028" y="0"/>
                </a:moveTo>
                <a:lnTo>
                  <a:pt x="0" y="0"/>
                </a:lnTo>
                <a:lnTo>
                  <a:pt x="0" y="6858000"/>
                </a:lnTo>
                <a:lnTo>
                  <a:pt x="3127242" y="6858000"/>
                </a:lnTo>
                <a:lnTo>
                  <a:pt x="3143176" y="6844198"/>
                </a:lnTo>
                <a:cubicBezTo>
                  <a:pt x="4011038" y="6055409"/>
                  <a:pt x="4555893" y="4917513"/>
                  <a:pt x="4555893" y="3652359"/>
                </a:cubicBezTo>
                <a:cubicBezTo>
                  <a:pt x="4555893" y="2163943"/>
                  <a:pt x="3801768" y="851662"/>
                  <a:pt x="2654761" y="7675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Picture Placeholder 31">
            <a:extLst>
              <a:ext uri="{FF2B5EF4-FFF2-40B4-BE49-F238E27FC236}">
                <a16:creationId xmlns:a16="http://schemas.microsoft.com/office/drawing/2014/main" id="{D6A6BCA1-0DA5-4187-83E1-762D7F1A083A}"/>
              </a:ext>
            </a:extLst>
          </p:cNvPr>
          <p:cNvSpPr>
            <a:spLocks noGrp="1"/>
          </p:cNvSpPr>
          <p:nvPr>
            <p:ph type="pic" sz="quarter" idx="11"/>
          </p:nvPr>
        </p:nvSpPr>
        <p:spPr>
          <a:xfrm>
            <a:off x="7636107" y="0"/>
            <a:ext cx="4555893" cy="6858000"/>
          </a:xfrm>
          <a:custGeom>
            <a:avLst/>
            <a:gdLst>
              <a:gd name="connsiteX0" fmla="*/ 1705086 w 4555893"/>
              <a:gd name="connsiteY0" fmla="*/ 0 h 6858000"/>
              <a:gd name="connsiteX1" fmla="*/ 4555893 w 4555893"/>
              <a:gd name="connsiteY1" fmla="*/ 0 h 6858000"/>
              <a:gd name="connsiteX2" fmla="*/ 4555893 w 4555893"/>
              <a:gd name="connsiteY2" fmla="*/ 6858000 h 6858000"/>
              <a:gd name="connsiteX3" fmla="*/ 1705088 w 4555893"/>
              <a:gd name="connsiteY3" fmla="*/ 6858000 h 6858000"/>
              <a:gd name="connsiteX4" fmla="*/ 1569177 w 4555893"/>
              <a:gd name="connsiteY4" fmla="*/ 6756368 h 6858000"/>
              <a:gd name="connsiteX5" fmla="*/ 0 w 4555893"/>
              <a:gd name="connsiteY5" fmla="*/ 3429000 h 6858000"/>
              <a:gd name="connsiteX6" fmla="*/ 1569177 w 4555893"/>
              <a:gd name="connsiteY6" fmla="*/ 1016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5893" h="6858000">
                <a:moveTo>
                  <a:pt x="1705086" y="0"/>
                </a:moveTo>
                <a:lnTo>
                  <a:pt x="4555893" y="0"/>
                </a:lnTo>
                <a:lnTo>
                  <a:pt x="4555893" y="6858000"/>
                </a:lnTo>
                <a:lnTo>
                  <a:pt x="1705088" y="6858000"/>
                </a:lnTo>
                <a:lnTo>
                  <a:pt x="1569177" y="6756368"/>
                </a:lnTo>
                <a:cubicBezTo>
                  <a:pt x="610842" y="5965479"/>
                  <a:pt x="0" y="4768574"/>
                  <a:pt x="0" y="3429000"/>
                </a:cubicBezTo>
                <a:cubicBezTo>
                  <a:pt x="0" y="2089425"/>
                  <a:pt x="610842" y="892520"/>
                  <a:pt x="1569177" y="101631"/>
                </a:cubicBezTo>
                <a:close/>
              </a:path>
            </a:pathLst>
          </a:custGeom>
          <a:solidFill>
            <a:schemeClr val="bg1"/>
          </a:solidFill>
        </p:spPr>
        <p:txBody>
          <a:bodyPr wrap="square" anchor="ctr">
            <a:noAutofit/>
          </a:bodyPr>
          <a:lstStyle>
            <a:lvl1pPr algn="ctr">
              <a:defRPr/>
            </a:lvl1pPr>
          </a:lstStyle>
          <a:p>
            <a:endParaRPr lang="en-US"/>
          </a:p>
        </p:txBody>
      </p:sp>
      <p:sp>
        <p:nvSpPr>
          <p:cNvPr id="15" name="Subtitle 3">
            <a:extLst>
              <a:ext uri="{FF2B5EF4-FFF2-40B4-BE49-F238E27FC236}">
                <a16:creationId xmlns:a16="http://schemas.microsoft.com/office/drawing/2014/main" id="{C6932454-953B-4A23-8A8F-CEF44E5622BF}"/>
              </a:ext>
            </a:extLst>
          </p:cNvPr>
          <p:cNvSpPr txBox="1">
            <a:spLocks/>
          </p:cNvSpPr>
          <p:nvPr userDrawn="1"/>
        </p:nvSpPr>
        <p:spPr>
          <a:xfrm>
            <a:off x="1749956" y="1174267"/>
            <a:ext cx="2489958" cy="325133"/>
          </a:xfrm>
          <a:prstGeom prst="rect">
            <a:avLst/>
          </a:prstGeom>
        </p:spPr>
        <p:txBody>
          <a:bodyPr vert="horz" lIns="91440" tIns="45720" rIns="91440" bIns="45720" rtlCol="0" anchor="b">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
                <a:latin typeface="+mn-lt"/>
              </a:rPr>
              <a:t>Foundation for International Cancer Research</a:t>
            </a:r>
          </a:p>
        </p:txBody>
      </p:sp>
      <p:sp>
        <p:nvSpPr>
          <p:cNvPr id="4" name="Rectangle 3"/>
          <p:cNvSpPr/>
          <p:nvPr userDrawn="1"/>
        </p:nvSpPr>
        <p:spPr>
          <a:xfrm>
            <a:off x="2094802" y="35817"/>
            <a:ext cx="3865685" cy="261610"/>
          </a:xfrm>
          <a:prstGeom prst="rect">
            <a:avLst/>
          </a:prstGeom>
        </p:spPr>
        <p:txBody>
          <a:bodyPr wrap="square">
            <a:spAutoFit/>
          </a:bodyPr>
          <a:lstStyle/>
          <a:p>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rPr>
              <a:t>San Antonio Breast Cancer Symposium – December 5-9, 2023</a:t>
            </a:r>
            <a:endParaRPr lang="en-GB" sz="1100">
              <a:solidFill>
                <a:schemeClr val="tx1">
                  <a:lumMod val="65000"/>
                  <a:lumOff val="35000"/>
                </a:schemeClr>
              </a:solidFill>
              <a:latin typeface="+mn-lt"/>
              <a:cs typeface="Arial" panose="020B0604020202020204" pitchFamily="34" charset="0"/>
            </a:endParaRPr>
          </a:p>
        </p:txBody>
      </p:sp>
      <p:sp>
        <p:nvSpPr>
          <p:cNvPr id="5" name="Rectangle 4"/>
          <p:cNvSpPr/>
          <p:nvPr userDrawn="1"/>
        </p:nvSpPr>
        <p:spPr>
          <a:xfrm>
            <a:off x="132913" y="6540925"/>
            <a:ext cx="9894551" cy="261610"/>
          </a:xfrm>
          <a:prstGeom prst="rect">
            <a:avLst/>
          </a:prstGeom>
        </p:spPr>
        <p:txBody>
          <a:bodyPr wrap="square">
            <a:spAutoFit/>
          </a:bodyPr>
          <a:lstStyle/>
          <a:p>
            <a:pPr marL="0" lvl="0" indent="0">
              <a:spcAft>
                <a:spcPts val="0"/>
              </a:spcAft>
              <a:buSzPts val="1000"/>
              <a:buFont typeface="Symbol" panose="05050102010706020507" pitchFamily="18" charset="2"/>
              <a:buNone/>
              <a:tabLst>
                <a:tab pos="457200" algn="l"/>
              </a:tabLst>
            </a:pPr>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rPr>
              <a:t>This presentation is the intellectual property of the author/presenter. Contact </a:t>
            </a:r>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hlinkClick r:id="rId4"/>
              </a:rPr>
              <a:t>hatemazim@icloud.com</a:t>
            </a:r>
            <a:r>
              <a:rPr lang="en-US" sz="1100">
                <a:solidFill>
                  <a:schemeClr val="tx1">
                    <a:lumMod val="65000"/>
                    <a:lumOff val="35000"/>
                  </a:schemeClr>
                </a:solidFill>
                <a:effectLst/>
                <a:latin typeface="+mn-lt"/>
                <a:ea typeface="Times New Roman" panose="02020603050405020304" pitchFamily="18" charset="0"/>
                <a:cs typeface="Arial" panose="020B0604020202020204" pitchFamily="34" charset="0"/>
              </a:rPr>
              <a:t> for permission to reprint and/or distribute</a:t>
            </a:r>
            <a:endParaRPr lang="en-GB" sz="1100">
              <a:solidFill>
                <a:schemeClr val="tx1">
                  <a:lumMod val="65000"/>
                  <a:lumOff val="35000"/>
                </a:schemeClr>
              </a:solidFill>
              <a:effectLst/>
              <a:latin typeface="+mn-lt"/>
              <a:ea typeface="Calibri" panose="020F0502020204030204" pitchFamily="34" charset="0"/>
              <a:cs typeface="Arial" panose="020B0604020202020204" pitchFamily="34" charset="0"/>
            </a:endParaRPr>
          </a:p>
        </p:txBody>
      </p:sp>
      <p:pic>
        <p:nvPicPr>
          <p:cNvPr id="6" name="Picture 5"/>
          <p:cNvPicPr>
            <a:picLocks noChangeAspect="1"/>
          </p:cNvPicPr>
          <p:nvPr userDrawn="1"/>
        </p:nvPicPr>
        <p:blipFill>
          <a:blip r:embed="rId5"/>
          <a:stretch>
            <a:fillRect/>
          </a:stretch>
        </p:blipFill>
        <p:spPr>
          <a:xfrm>
            <a:off x="4651215" y="752231"/>
            <a:ext cx="1612472" cy="724198"/>
          </a:xfrm>
          <a:prstGeom prst="rect">
            <a:avLst/>
          </a:prstGeom>
        </p:spPr>
      </p:pic>
      <p:pic>
        <p:nvPicPr>
          <p:cNvPr id="7" name="Picture 6"/>
          <p:cNvPicPr>
            <a:picLocks noChangeAspect="1"/>
          </p:cNvPicPr>
          <p:nvPr userDrawn="1"/>
        </p:nvPicPr>
        <p:blipFill>
          <a:blip r:embed="rId6"/>
          <a:stretch>
            <a:fillRect/>
          </a:stretch>
        </p:blipFill>
        <p:spPr>
          <a:xfrm>
            <a:off x="6443295" y="590570"/>
            <a:ext cx="1039332" cy="852786"/>
          </a:xfrm>
          <a:prstGeom prst="rect">
            <a:avLst/>
          </a:prstGeom>
        </p:spPr>
      </p:pic>
    </p:spTree>
    <p:extLst>
      <p:ext uri="{BB962C8B-B14F-4D97-AF65-F5344CB8AC3E}">
        <p14:creationId xmlns:p14="http://schemas.microsoft.com/office/powerpoint/2010/main" val="2766904567"/>
      </p:ext>
    </p:extLst>
  </p:cSld>
  <p:clrMapOvr>
    <a:masterClrMapping/>
  </p:clrMapOvr>
  <p:extLst>
    <p:ext uri="{DCECCB84-F9BA-43D5-87BE-67443E8EF086}">
      <p15:sldGuideLst xmlns:p15="http://schemas.microsoft.com/office/powerpoint/2012/main">
        <p15:guide id="1" pos="3144">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77122F-97EF-3DB3-C3DF-9C49AC40B8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379083"/>
            <a:ext cx="7737296" cy="625877"/>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242867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TITL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2"/>
            <a:ext cx="12191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lt1"/>
              </a:solidFill>
              <a:latin typeface="Goudy Oldstyle Std Regular" charset="0"/>
            </a:endParaRPr>
          </a:p>
        </p:txBody>
      </p:sp>
      <p:sp>
        <p:nvSpPr>
          <p:cNvPr id="5" name="Text Placeholder 4"/>
          <p:cNvSpPr>
            <a:spLocks noGrp="1"/>
          </p:cNvSpPr>
          <p:nvPr>
            <p:ph type="body" sz="quarter" idx="10" hasCustomPrompt="1"/>
          </p:nvPr>
        </p:nvSpPr>
        <p:spPr>
          <a:xfrm>
            <a:off x="929857" y="1255212"/>
            <a:ext cx="9718347" cy="2715557"/>
          </a:xfrm>
        </p:spPr>
        <p:txBody>
          <a:bodyPr anchor="b" anchorCtr="0">
            <a:noAutofit/>
          </a:bodyPr>
          <a:lstStyle>
            <a:lvl1pPr marL="0" indent="0">
              <a:lnSpc>
                <a:spcPct val="90000"/>
              </a:lnSpc>
              <a:spcBef>
                <a:spcPts val="0"/>
              </a:spcBef>
              <a:buNone/>
              <a:defRPr sz="6000" baseline="0">
                <a:solidFill>
                  <a:schemeClr val="bg1"/>
                </a:solidFill>
              </a:defRPr>
            </a:lvl1pPr>
          </a:lstStyle>
          <a:p>
            <a:pPr lvl="0"/>
            <a:r>
              <a:rPr lang="en-US" dirty="0"/>
              <a:t>Presentation Title</a:t>
            </a:r>
          </a:p>
          <a:p>
            <a:pPr lvl="0"/>
            <a:r>
              <a:rPr lang="en-US" dirty="0"/>
              <a:t>Goes Here</a:t>
            </a:r>
          </a:p>
        </p:txBody>
      </p:sp>
      <p:pic>
        <p:nvPicPr>
          <p:cNvPr id="3" name="Picture 2" descr="PREFERRED_full-color_MAYS-UTH-MDA_h.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160" y="5120640"/>
            <a:ext cx="3747008" cy="1174170"/>
          </a:xfrm>
          <a:prstGeom prst="rect">
            <a:avLst/>
          </a:prstGeom>
        </p:spPr>
      </p:pic>
    </p:spTree>
    <p:extLst>
      <p:ext uri="{BB962C8B-B14F-4D97-AF65-F5344CB8AC3E}">
        <p14:creationId xmlns:p14="http://schemas.microsoft.com/office/powerpoint/2010/main" val="23656973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Divider Blu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0"/>
            <a:ext cx="12191999"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929857" y="1177155"/>
            <a:ext cx="9718347" cy="2715557"/>
          </a:xfrm>
        </p:spPr>
        <p:txBody>
          <a:bodyPr anchor="b" anchorCtr="0">
            <a:noAutofit/>
          </a:bodyPr>
          <a:lstStyle>
            <a:lvl1pPr marL="0" indent="0">
              <a:lnSpc>
                <a:spcPct val="90000"/>
              </a:lnSpc>
              <a:spcBef>
                <a:spcPts val="0"/>
              </a:spcBef>
              <a:buNone/>
              <a:defRPr sz="45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287526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ection Divider Green">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0"/>
            <a:ext cx="12191999"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929857" y="1177156"/>
            <a:ext cx="9718347" cy="2715557"/>
          </a:xfrm>
        </p:spPr>
        <p:txBody>
          <a:bodyPr anchor="b" anchorCtr="0">
            <a:noAutofit/>
          </a:bodyPr>
          <a:lstStyle>
            <a:lvl1pPr marL="0" indent="0">
              <a:lnSpc>
                <a:spcPct val="90000"/>
              </a:lnSpc>
              <a:spcBef>
                <a:spcPts val="0"/>
              </a:spcBef>
              <a:buNone/>
              <a:defRPr sz="45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3323249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ection Divider Orange">
    <p:spTree>
      <p:nvGrpSpPr>
        <p:cNvPr id="1" name=""/>
        <p:cNvGrpSpPr/>
        <p:nvPr/>
      </p:nvGrpSpPr>
      <p:grpSpPr>
        <a:xfrm>
          <a:off x="0" y="0"/>
          <a:ext cx="0" cy="0"/>
          <a:chOff x="0" y="0"/>
          <a:chExt cx="0" cy="0"/>
        </a:xfrm>
      </p:grpSpPr>
      <p:sp>
        <p:nvSpPr>
          <p:cNvPr id="3" name="Rectangle 2"/>
          <p:cNvSpPr/>
          <p:nvPr userDrawn="1"/>
        </p:nvSpPr>
        <p:spPr>
          <a:xfrm>
            <a:off x="2" y="-2"/>
            <a:ext cx="12191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lt1"/>
              </a:solidFill>
              <a:latin typeface="Goudy Oldstyle Std Regular" charset="0"/>
            </a:endParaRPr>
          </a:p>
        </p:txBody>
      </p:sp>
      <p:sp>
        <p:nvSpPr>
          <p:cNvPr id="2" name="Title 1"/>
          <p:cNvSpPr>
            <a:spLocks noGrp="1"/>
          </p:cNvSpPr>
          <p:nvPr>
            <p:ph type="title" hasCustomPrompt="1"/>
          </p:nvPr>
        </p:nvSpPr>
        <p:spPr>
          <a:xfrm>
            <a:off x="926592" y="1179576"/>
            <a:ext cx="9729216" cy="2715768"/>
          </a:xfrm>
        </p:spPr>
        <p:txBody>
          <a:bodyPr anchor="b" anchorCtr="0">
            <a:noAutofit/>
          </a:bodyPr>
          <a:lstStyle>
            <a:lvl1pPr>
              <a:defRPr sz="4500" baseline="0">
                <a:solidFill>
                  <a:schemeClr val="bg2"/>
                </a:solidFill>
              </a:defRPr>
            </a:lvl1pPr>
          </a:lstStyle>
          <a:p>
            <a:pPr lvl="0"/>
            <a:r>
              <a:rPr lang="en-US" dirty="0"/>
              <a:t>Section Headline</a:t>
            </a:r>
            <a:br>
              <a:rPr lang="en-US" dirty="0"/>
            </a:br>
            <a:r>
              <a:rPr lang="en-US" dirty="0"/>
              <a:t>Goes Here</a:t>
            </a:r>
          </a:p>
        </p:txBody>
      </p:sp>
    </p:spTree>
    <p:extLst>
      <p:ext uri="{BB962C8B-B14F-4D97-AF65-F5344CB8AC3E}">
        <p14:creationId xmlns:p14="http://schemas.microsoft.com/office/powerpoint/2010/main" val="28973370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Photo +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64460"/>
            <a:ext cx="10515600" cy="1063486"/>
          </a:xfrm>
          <a:solidFill>
            <a:schemeClr val="tx1"/>
          </a:solidFill>
          <a:ln>
            <a:noFill/>
          </a:ln>
        </p:spPr>
        <p:txBody>
          <a:bodyPr lIns="182880" tIns="91440" rIns="274320" bIns="274320" anchor="t" anchorCtr="0">
            <a:normAutofit/>
          </a:bodyPr>
          <a:lstStyle>
            <a:lvl1pPr>
              <a:lnSpc>
                <a:spcPct val="100000"/>
              </a:lnSpc>
              <a:defRPr sz="2400">
                <a:solidFill>
                  <a:schemeClr val="bg2"/>
                </a:solidFill>
              </a:defRPr>
            </a:lvl1pPr>
          </a:lstStyle>
          <a:p>
            <a:r>
              <a:rPr lang="en-US" dirty="0"/>
              <a:t>Click to insert photo caption.</a:t>
            </a:r>
          </a:p>
        </p:txBody>
      </p:sp>
      <p:sp>
        <p:nvSpPr>
          <p:cNvPr id="5" name="Picture Placeholder 4"/>
          <p:cNvSpPr>
            <a:spLocks noGrp="1"/>
          </p:cNvSpPr>
          <p:nvPr>
            <p:ph type="pic" sz="quarter" idx="10"/>
          </p:nvPr>
        </p:nvSpPr>
        <p:spPr>
          <a:xfrm>
            <a:off x="838200" y="685835"/>
            <a:ext cx="10515600" cy="3778624"/>
          </a:xfrm>
        </p:spPr>
        <p:txBody>
          <a:bodyPr anchor="ctr" anchorCtr="0"/>
          <a:lstStyle>
            <a:lvl1pPr marL="0" indent="0" algn="ctr">
              <a:buNone/>
              <a:defRPr>
                <a:solidFill>
                  <a:schemeClr val="accent2"/>
                </a:solidFill>
              </a:defRPr>
            </a:lvl1pPr>
          </a:lstStyle>
          <a:p>
            <a:r>
              <a:rPr lang="en-US"/>
              <a:t>Click icon to add picture</a:t>
            </a:r>
            <a:endParaRPr lang="en-US" dirty="0"/>
          </a:p>
        </p:txBody>
      </p:sp>
    </p:spTree>
    <p:extLst>
      <p:ext uri="{BB962C8B-B14F-4D97-AF65-F5344CB8AC3E}">
        <p14:creationId xmlns:p14="http://schemas.microsoft.com/office/powerpoint/2010/main" val="25785721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 Column Tex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1191092"/>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839789" y="1922930"/>
            <a:ext cx="5157787" cy="4172604"/>
          </a:xfrm>
        </p:spPr>
        <p:txBody>
          <a:bodyPr>
            <a:normAutofit/>
          </a:bodyPr>
          <a:lstStyle>
            <a:lvl1pPr marL="0" indent="0">
              <a:buNone/>
              <a:defRPr sz="2200">
                <a:solidFill>
                  <a:schemeClr val="tx2"/>
                </a:solidFill>
              </a:defRPr>
            </a:lvl1pPr>
          </a:lstStyle>
          <a:p>
            <a:pPr lvl="0"/>
            <a:r>
              <a:rPr lang="en-US" dirty="0"/>
              <a:t>Click to insert text</a:t>
            </a:r>
          </a:p>
        </p:txBody>
      </p:sp>
      <p:sp>
        <p:nvSpPr>
          <p:cNvPr id="11" name="Picture Placeholder 10"/>
          <p:cNvSpPr>
            <a:spLocks noGrp="1"/>
          </p:cNvSpPr>
          <p:nvPr>
            <p:ph type="pic" sz="quarter" idx="10"/>
          </p:nvPr>
        </p:nvSpPr>
        <p:spPr>
          <a:xfrm>
            <a:off x="6484937" y="1922930"/>
            <a:ext cx="4870451" cy="3671046"/>
          </a:xfrm>
        </p:spPr>
        <p:txBody>
          <a:bodyPr anchor="ctr" anchorCtr="0"/>
          <a:lstStyle>
            <a:lvl1pPr marL="0" indent="0" algn="ctr">
              <a:buNone/>
              <a:defRPr>
                <a:solidFill>
                  <a:schemeClr val="accent2"/>
                </a:solidFill>
              </a:defRPr>
            </a:lvl1pPr>
          </a:lstStyle>
          <a:p>
            <a:r>
              <a:rPr lang="en-US"/>
              <a:t>Click icon to add picture</a:t>
            </a:r>
          </a:p>
        </p:txBody>
      </p:sp>
    </p:spTree>
    <p:extLst>
      <p:ext uri="{BB962C8B-B14F-4D97-AF65-F5344CB8AC3E}">
        <p14:creationId xmlns:p14="http://schemas.microsoft.com/office/powerpoint/2010/main" val="26225372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3 Subhead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5" y="1044076"/>
            <a:ext cx="3352800" cy="569572"/>
          </a:xfrm>
        </p:spPr>
        <p:txBody>
          <a:bodyPr>
            <a:normAutofit/>
          </a:bodyPr>
          <a:lstStyle>
            <a:lvl1pPr>
              <a:defRPr sz="2700" baseline="0">
                <a:solidFill>
                  <a:schemeClr val="accent1"/>
                </a:solidFill>
              </a:defRPr>
            </a:lvl1pPr>
          </a:lstStyle>
          <a:p>
            <a:r>
              <a:rPr lang="en-US" dirty="0"/>
              <a:t>Headline 1</a:t>
            </a:r>
          </a:p>
        </p:txBody>
      </p:sp>
      <p:sp>
        <p:nvSpPr>
          <p:cNvPr id="4" name="Content Placeholder 3"/>
          <p:cNvSpPr>
            <a:spLocks noGrp="1"/>
          </p:cNvSpPr>
          <p:nvPr>
            <p:ph sz="half" idx="2" hasCustomPrompt="1"/>
          </p:nvPr>
        </p:nvSpPr>
        <p:spPr>
          <a:xfrm>
            <a:off x="839787" y="1775015"/>
            <a:ext cx="3352800" cy="3757657"/>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6" name="Content Placeholder 3"/>
          <p:cNvSpPr>
            <a:spLocks noGrp="1"/>
          </p:cNvSpPr>
          <p:nvPr>
            <p:ph sz="half" idx="10" hasCustomPrompt="1"/>
          </p:nvPr>
        </p:nvSpPr>
        <p:spPr>
          <a:xfrm>
            <a:off x="4384353" y="1775015"/>
            <a:ext cx="3352800" cy="3757657"/>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8" name="Content Placeholder 3"/>
          <p:cNvSpPr>
            <a:spLocks noGrp="1"/>
          </p:cNvSpPr>
          <p:nvPr>
            <p:ph sz="half" idx="11" hasCustomPrompt="1"/>
          </p:nvPr>
        </p:nvSpPr>
        <p:spPr>
          <a:xfrm>
            <a:off x="7928920" y="1775015"/>
            <a:ext cx="3352800" cy="3757656"/>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11" name="Text Placeholder 10"/>
          <p:cNvSpPr>
            <a:spLocks noGrp="1"/>
          </p:cNvSpPr>
          <p:nvPr>
            <p:ph type="body" sz="quarter" idx="12" hasCustomPrompt="1"/>
          </p:nvPr>
        </p:nvSpPr>
        <p:spPr>
          <a:xfrm>
            <a:off x="4384351" y="1043609"/>
            <a:ext cx="3352800" cy="569572"/>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Headline 2</a:t>
            </a:r>
          </a:p>
        </p:txBody>
      </p:sp>
      <p:sp>
        <p:nvSpPr>
          <p:cNvPr id="13" name="Text Placeholder 12"/>
          <p:cNvSpPr>
            <a:spLocks noGrp="1"/>
          </p:cNvSpPr>
          <p:nvPr>
            <p:ph type="body" sz="quarter" idx="13" hasCustomPrompt="1"/>
          </p:nvPr>
        </p:nvSpPr>
        <p:spPr>
          <a:xfrm>
            <a:off x="7928919" y="1043063"/>
            <a:ext cx="3352800" cy="569837"/>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Headline 3</a:t>
            </a:r>
          </a:p>
        </p:txBody>
      </p:sp>
    </p:spTree>
    <p:extLst>
      <p:ext uri="{BB962C8B-B14F-4D97-AF65-F5344CB8AC3E}">
        <p14:creationId xmlns:p14="http://schemas.microsoft.com/office/powerpoint/2010/main" val="8653864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871004"/>
            <a:ext cx="10515600" cy="699379"/>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839788" y="2268588"/>
            <a:ext cx="5050024" cy="3273927"/>
          </a:xfrm>
        </p:spPr>
        <p:txBody>
          <a:bodyPr>
            <a:normAutofit/>
          </a:bodyPr>
          <a:lstStyle>
            <a:lvl1pPr marL="0" indent="0">
              <a:buNone/>
              <a:defRPr sz="2200">
                <a:solidFill>
                  <a:schemeClr val="tx2"/>
                </a:solidFill>
              </a:defRPr>
            </a:lvl1pPr>
          </a:lstStyle>
          <a:p>
            <a:pPr lvl="0"/>
            <a:r>
              <a:rPr lang="en-US" dirty="0"/>
              <a:t>Click to insert text</a:t>
            </a:r>
          </a:p>
        </p:txBody>
      </p:sp>
      <p:sp>
        <p:nvSpPr>
          <p:cNvPr id="7" name="Content Placeholder 3"/>
          <p:cNvSpPr>
            <a:spLocks noGrp="1"/>
          </p:cNvSpPr>
          <p:nvPr>
            <p:ph sz="half" idx="10" hasCustomPrompt="1"/>
          </p:nvPr>
        </p:nvSpPr>
        <p:spPr>
          <a:xfrm>
            <a:off x="6306672" y="2268588"/>
            <a:ext cx="5048717" cy="3273927"/>
          </a:xfrm>
        </p:spPr>
        <p:txBody>
          <a:bodyPr>
            <a:normAutofit/>
          </a:bodyPr>
          <a:lstStyle>
            <a:lvl1pPr marL="0" indent="0">
              <a:buNone/>
              <a:defRPr sz="2200">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839788" y="1632479"/>
            <a:ext cx="5049835" cy="544194"/>
          </a:xfrm>
        </p:spPr>
        <p:txBody>
          <a:bodyPr anchor="ctr" anchorCtr="0">
            <a:normAutofit/>
          </a:bodyPr>
          <a:lstStyle>
            <a:lvl1pPr marL="0" indent="0">
              <a:spcBef>
                <a:spcPts val="0"/>
              </a:spcBef>
              <a:buNone/>
              <a:defRPr sz="2700" baseline="0">
                <a:solidFill>
                  <a:schemeClr val="accent1"/>
                </a:solidFill>
              </a:defRPr>
            </a:lvl1pPr>
            <a:lvl2pPr>
              <a:defRPr sz="2700">
                <a:solidFill>
                  <a:schemeClr val="accent1">
                    <a:lumMod val="40000"/>
                    <a:lumOff val="60000"/>
                  </a:schemeClr>
                </a:solidFill>
              </a:defRPr>
            </a:lvl2pPr>
            <a:lvl3pPr>
              <a:defRPr sz="2700">
                <a:solidFill>
                  <a:schemeClr val="accent1">
                    <a:lumMod val="40000"/>
                    <a:lumOff val="60000"/>
                  </a:schemeClr>
                </a:solidFill>
              </a:defRPr>
            </a:lvl3pPr>
            <a:lvl4pPr>
              <a:defRPr sz="2700">
                <a:solidFill>
                  <a:schemeClr val="accent1">
                    <a:lumMod val="40000"/>
                    <a:lumOff val="60000"/>
                  </a:schemeClr>
                </a:solidFill>
              </a:defRPr>
            </a:lvl4pPr>
            <a:lvl5pPr>
              <a:defRPr sz="2700">
                <a:solidFill>
                  <a:schemeClr val="accent1">
                    <a:lumMod val="40000"/>
                    <a:lumOff val="60000"/>
                  </a:schemeClr>
                </a:solidFill>
              </a:defRPr>
            </a:lvl5pPr>
          </a:lstStyle>
          <a:p>
            <a:pPr lvl="0"/>
            <a:r>
              <a:rPr lang="en-US" dirty="0"/>
              <a:t>Insert Subhead</a:t>
            </a:r>
          </a:p>
        </p:txBody>
      </p:sp>
      <p:sp>
        <p:nvSpPr>
          <p:cNvPr id="10" name="Text Placeholder 9"/>
          <p:cNvSpPr>
            <a:spLocks noGrp="1"/>
          </p:cNvSpPr>
          <p:nvPr>
            <p:ph type="body" sz="quarter" idx="12" hasCustomPrompt="1"/>
          </p:nvPr>
        </p:nvSpPr>
        <p:spPr>
          <a:xfrm>
            <a:off x="6306672" y="1632852"/>
            <a:ext cx="5048717" cy="544194"/>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Insert Subhead</a:t>
            </a:r>
          </a:p>
        </p:txBody>
      </p:sp>
    </p:spTree>
    <p:extLst>
      <p:ext uri="{BB962C8B-B14F-4D97-AF65-F5344CB8AC3E}">
        <p14:creationId xmlns:p14="http://schemas.microsoft.com/office/powerpoint/2010/main" val="18815861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 Column Text + Subhead">
    <p:spTree>
      <p:nvGrpSpPr>
        <p:cNvPr id="1" name=""/>
        <p:cNvGrpSpPr/>
        <p:nvPr/>
      </p:nvGrpSpPr>
      <p:grpSpPr>
        <a:xfrm>
          <a:off x="0" y="0"/>
          <a:ext cx="0" cy="0"/>
          <a:chOff x="0" y="0"/>
          <a:chExt cx="0" cy="0"/>
        </a:xfrm>
      </p:grpSpPr>
      <p:sp>
        <p:nvSpPr>
          <p:cNvPr id="2" name="Title 1"/>
          <p:cNvSpPr>
            <a:spLocks noGrp="1"/>
          </p:cNvSpPr>
          <p:nvPr>
            <p:ph type="title"/>
          </p:nvPr>
        </p:nvSpPr>
        <p:spPr>
          <a:xfrm>
            <a:off x="838200" y="877814"/>
            <a:ext cx="10515600" cy="696323"/>
          </a:xfrm>
        </p:spPr>
        <p:txBody>
          <a:bodyPr>
            <a:normAutofit/>
          </a:bodyPr>
          <a:lstStyle>
            <a:lvl1pPr>
              <a:defRPr sz="4000"/>
            </a:lvl1pPr>
          </a:lstStyle>
          <a:p>
            <a:r>
              <a:rPr lang="en-US"/>
              <a:t>Click to edit Master title style</a:t>
            </a:r>
            <a:endParaRPr lang="en-US" dirty="0"/>
          </a:p>
        </p:txBody>
      </p:sp>
      <p:sp>
        <p:nvSpPr>
          <p:cNvPr id="4" name="Content Placeholder 3"/>
          <p:cNvSpPr>
            <a:spLocks noGrp="1"/>
          </p:cNvSpPr>
          <p:nvPr>
            <p:ph sz="half" idx="2" hasCustomPrompt="1"/>
          </p:nvPr>
        </p:nvSpPr>
        <p:spPr>
          <a:xfrm>
            <a:off x="838200" y="2373021"/>
            <a:ext cx="10515600" cy="3238407"/>
          </a:xfrm>
        </p:spPr>
        <p:txBody>
          <a:bodyPr numCol="3" spcCol="274320">
            <a:normAutofit/>
          </a:bodyPr>
          <a:lstStyle>
            <a:lvl1pPr marL="0" indent="0">
              <a:buNone/>
              <a:defRPr sz="2000">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838200" y="1623831"/>
            <a:ext cx="10515600" cy="552839"/>
          </a:xfrm>
        </p:spPr>
        <p:txBody>
          <a:bodyPr anchor="ctr" anchorCtr="0">
            <a:normAutofit/>
          </a:bodyPr>
          <a:lstStyle>
            <a:lvl1pPr marL="0" indent="0">
              <a:spcBef>
                <a:spcPts val="0"/>
              </a:spcBef>
              <a:buNone/>
              <a:defRPr sz="2700" baseline="0">
                <a:solidFill>
                  <a:schemeClr val="accent1"/>
                </a:solidFill>
              </a:defRPr>
            </a:lvl1pPr>
            <a:lvl2pPr>
              <a:defRPr sz="3600">
                <a:solidFill>
                  <a:schemeClr val="accent1">
                    <a:lumMod val="40000"/>
                    <a:lumOff val="60000"/>
                  </a:schemeClr>
                </a:solidFill>
              </a:defRPr>
            </a:lvl2pPr>
            <a:lvl3pPr>
              <a:defRPr sz="3600">
                <a:solidFill>
                  <a:schemeClr val="accent1">
                    <a:lumMod val="40000"/>
                    <a:lumOff val="60000"/>
                  </a:schemeClr>
                </a:solidFill>
              </a:defRPr>
            </a:lvl3pPr>
            <a:lvl4pPr>
              <a:defRPr sz="3600">
                <a:solidFill>
                  <a:schemeClr val="accent1">
                    <a:lumMod val="40000"/>
                    <a:lumOff val="60000"/>
                  </a:schemeClr>
                </a:solidFill>
              </a:defRPr>
            </a:lvl4pPr>
            <a:lvl5pPr>
              <a:defRPr sz="3600">
                <a:solidFill>
                  <a:schemeClr val="accent1">
                    <a:lumMod val="40000"/>
                    <a:lumOff val="60000"/>
                  </a:schemeClr>
                </a:solidFill>
              </a:defRPr>
            </a:lvl5pPr>
          </a:lstStyle>
          <a:p>
            <a:pPr lvl="0"/>
            <a:r>
              <a:rPr lang="en-US" dirty="0"/>
              <a:t>Insert Subhead</a:t>
            </a:r>
          </a:p>
        </p:txBody>
      </p:sp>
    </p:spTree>
    <p:extLst>
      <p:ext uri="{BB962C8B-B14F-4D97-AF65-F5344CB8AC3E}">
        <p14:creationId xmlns:p14="http://schemas.microsoft.com/office/powerpoint/2010/main" val="17415083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 Column Text + Footnote">
    <p:spTree>
      <p:nvGrpSpPr>
        <p:cNvPr id="1" name=""/>
        <p:cNvGrpSpPr/>
        <p:nvPr/>
      </p:nvGrpSpPr>
      <p:grpSpPr>
        <a:xfrm>
          <a:off x="0" y="0"/>
          <a:ext cx="0" cy="0"/>
          <a:chOff x="0" y="0"/>
          <a:chExt cx="0" cy="0"/>
        </a:xfrm>
      </p:grpSpPr>
      <p:sp>
        <p:nvSpPr>
          <p:cNvPr id="2" name="Title 1"/>
          <p:cNvSpPr>
            <a:spLocks noGrp="1"/>
          </p:cNvSpPr>
          <p:nvPr>
            <p:ph type="title"/>
          </p:nvPr>
        </p:nvSpPr>
        <p:spPr>
          <a:xfrm>
            <a:off x="838200" y="799084"/>
            <a:ext cx="10515600" cy="586992"/>
          </a:xfrm>
        </p:spPr>
        <p:txBody>
          <a:bodyPr>
            <a:normAutofit/>
          </a:bodyPr>
          <a:lstStyle>
            <a:lvl1pPr>
              <a:defRPr sz="2700"/>
            </a:lvl1pPr>
          </a:lstStyle>
          <a:p>
            <a:r>
              <a:rPr lang="en-US"/>
              <a:t>Click to edit Master title style</a:t>
            </a:r>
          </a:p>
        </p:txBody>
      </p:sp>
      <p:sp>
        <p:nvSpPr>
          <p:cNvPr id="7" name="Content Placeholder 3"/>
          <p:cNvSpPr>
            <a:spLocks noGrp="1"/>
          </p:cNvSpPr>
          <p:nvPr>
            <p:ph sz="half" idx="2" hasCustomPrompt="1"/>
          </p:nvPr>
        </p:nvSpPr>
        <p:spPr>
          <a:xfrm>
            <a:off x="838202" y="1788611"/>
            <a:ext cx="10515599" cy="3111381"/>
          </a:xfrm>
        </p:spPr>
        <p:txBody>
          <a:bodyPr numCol="4" spcCol="274320">
            <a:normAutofit/>
          </a:bodyPr>
          <a:lstStyle>
            <a:lvl1pPr marL="0" indent="0">
              <a:lnSpc>
                <a:spcPct val="90000"/>
              </a:lnSpc>
              <a:spcBef>
                <a:spcPts val="1000"/>
              </a:spcBef>
              <a:buNone/>
              <a:defRPr sz="1600">
                <a:solidFill>
                  <a:schemeClr val="tx2"/>
                </a:solidFill>
              </a:defRPr>
            </a:lvl1pPr>
          </a:lstStyle>
          <a:p>
            <a:pPr lvl="0"/>
            <a:r>
              <a:rPr lang="en-US" dirty="0"/>
              <a:t>Click to insert text</a:t>
            </a:r>
          </a:p>
        </p:txBody>
      </p:sp>
      <p:sp>
        <p:nvSpPr>
          <p:cNvPr id="8" name="Text Placeholder 4"/>
          <p:cNvSpPr>
            <a:spLocks noGrp="1"/>
          </p:cNvSpPr>
          <p:nvPr>
            <p:ph type="body" sz="quarter" idx="10" hasCustomPrompt="1"/>
          </p:nvPr>
        </p:nvSpPr>
        <p:spPr>
          <a:xfrm>
            <a:off x="838201" y="5874027"/>
            <a:ext cx="7852087" cy="728397"/>
          </a:xfrm>
        </p:spPr>
        <p:txBody>
          <a:bodyPr anchor="t" anchorCtr="0">
            <a:normAutofit/>
          </a:bodyPr>
          <a:lstStyle>
            <a:lvl1pPr>
              <a:lnSpc>
                <a:spcPct val="110000"/>
              </a:lnSpc>
              <a:defRPr sz="1100">
                <a:solidFill>
                  <a:schemeClr val="tx2">
                    <a:lumMod val="50000"/>
                    <a:lumOff val="50000"/>
                  </a:schemeClr>
                </a:solidFill>
              </a:defRPr>
            </a:lvl1pPr>
            <a:lvl2pPr>
              <a:defRPr sz="1500">
                <a:solidFill>
                  <a:schemeClr val="tx2">
                    <a:lumMod val="50000"/>
                    <a:lumOff val="50000"/>
                  </a:schemeClr>
                </a:solidFill>
              </a:defRPr>
            </a:lvl2pPr>
            <a:lvl3pPr>
              <a:defRPr sz="1500">
                <a:solidFill>
                  <a:schemeClr val="tx2">
                    <a:lumMod val="50000"/>
                    <a:lumOff val="50000"/>
                  </a:schemeClr>
                </a:solidFill>
              </a:defRPr>
            </a:lvl3pPr>
            <a:lvl4pPr>
              <a:defRPr sz="1500">
                <a:solidFill>
                  <a:schemeClr val="tx2">
                    <a:lumMod val="50000"/>
                    <a:lumOff val="50000"/>
                  </a:schemeClr>
                </a:solidFill>
              </a:defRPr>
            </a:lvl4pPr>
            <a:lvl5pPr>
              <a:defRPr sz="1500">
                <a:solidFill>
                  <a:schemeClr val="tx2">
                    <a:lumMod val="50000"/>
                    <a:lumOff val="50000"/>
                  </a:schemeClr>
                </a:solidFill>
              </a:defRPr>
            </a:lvl5pPr>
          </a:lstStyle>
          <a:p>
            <a:pPr lvl="0"/>
            <a:r>
              <a:rPr lang="en-US" dirty="0"/>
              <a:t>Click to insert footer content. </a:t>
            </a:r>
          </a:p>
        </p:txBody>
      </p:sp>
    </p:spTree>
    <p:extLst>
      <p:ext uri="{BB962C8B-B14F-4D97-AF65-F5344CB8AC3E}">
        <p14:creationId xmlns:p14="http://schemas.microsoft.com/office/powerpoint/2010/main" val="3238796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804489"/>
            <a:ext cx="10515600" cy="586991"/>
          </a:xfrm>
        </p:spPr>
        <p:txBody>
          <a:bodyPr>
            <a:normAutofit/>
          </a:bodyPr>
          <a:lstStyle>
            <a:lvl1pPr>
              <a:defRPr sz="2700"/>
            </a:lvl1pPr>
          </a:lstStyle>
          <a:p>
            <a:r>
              <a:rPr lang="en-US"/>
              <a:t>Click to edit Master title style</a:t>
            </a:r>
          </a:p>
        </p:txBody>
      </p:sp>
      <p:sp>
        <p:nvSpPr>
          <p:cNvPr id="4" name="Content Placeholder 3"/>
          <p:cNvSpPr>
            <a:spLocks noGrp="1"/>
          </p:cNvSpPr>
          <p:nvPr>
            <p:ph sz="half" idx="2" hasCustomPrompt="1"/>
          </p:nvPr>
        </p:nvSpPr>
        <p:spPr>
          <a:xfrm>
            <a:off x="838202" y="1788660"/>
            <a:ext cx="10515599" cy="3628167"/>
          </a:xfrm>
        </p:spPr>
        <p:txBody>
          <a:bodyPr numCol="3" spcCol="274320">
            <a:normAutofit/>
          </a:bodyPr>
          <a:lstStyle>
            <a:lvl1pPr marL="0" indent="0">
              <a:lnSpc>
                <a:spcPct val="90000"/>
              </a:lnSpc>
              <a:spcBef>
                <a:spcPts val="1000"/>
              </a:spcBef>
              <a:buNone/>
              <a:defRPr sz="1800" b="0">
                <a:solidFill>
                  <a:schemeClr val="tx2"/>
                </a:solidFill>
              </a:defRPr>
            </a:lvl1pPr>
          </a:lstStyle>
          <a:p>
            <a:pPr lvl="0"/>
            <a:r>
              <a:rPr lang="en-US" dirty="0"/>
              <a:t>Click to insert text</a:t>
            </a:r>
          </a:p>
        </p:txBody>
      </p:sp>
    </p:spTree>
    <p:extLst>
      <p:ext uri="{BB962C8B-B14F-4D97-AF65-F5344CB8AC3E}">
        <p14:creationId xmlns:p14="http://schemas.microsoft.com/office/powerpoint/2010/main" val="29760057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Numbers">
    <p:spTree>
      <p:nvGrpSpPr>
        <p:cNvPr id="1" name=""/>
        <p:cNvGrpSpPr/>
        <p:nvPr/>
      </p:nvGrpSpPr>
      <p:grpSpPr>
        <a:xfrm>
          <a:off x="0" y="0"/>
          <a:ext cx="0" cy="0"/>
          <a:chOff x="0" y="0"/>
          <a:chExt cx="0" cy="0"/>
        </a:xfrm>
      </p:grpSpPr>
      <p:sp>
        <p:nvSpPr>
          <p:cNvPr id="9" name="Content Placeholder 3"/>
          <p:cNvSpPr>
            <a:spLocks noGrp="1"/>
          </p:cNvSpPr>
          <p:nvPr>
            <p:ph sz="half" idx="2" hasCustomPrompt="1"/>
          </p:nvPr>
        </p:nvSpPr>
        <p:spPr>
          <a:xfrm>
            <a:off x="839790"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0" name="Content Placeholder 3"/>
          <p:cNvSpPr>
            <a:spLocks noGrp="1"/>
          </p:cNvSpPr>
          <p:nvPr>
            <p:ph sz="half" idx="10" hasCustomPrompt="1"/>
          </p:nvPr>
        </p:nvSpPr>
        <p:spPr>
          <a:xfrm>
            <a:off x="3532563"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1" name="Content Placeholder 3"/>
          <p:cNvSpPr>
            <a:spLocks noGrp="1"/>
          </p:cNvSpPr>
          <p:nvPr>
            <p:ph sz="half" idx="11" hasCustomPrompt="1"/>
          </p:nvPr>
        </p:nvSpPr>
        <p:spPr>
          <a:xfrm>
            <a:off x="6225335"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2" name="Content Placeholder 3"/>
          <p:cNvSpPr>
            <a:spLocks noGrp="1"/>
          </p:cNvSpPr>
          <p:nvPr>
            <p:ph sz="half" idx="12" hasCustomPrompt="1"/>
          </p:nvPr>
        </p:nvSpPr>
        <p:spPr>
          <a:xfrm>
            <a:off x="8918109"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8" name="TextBox 17"/>
          <p:cNvSpPr txBox="1"/>
          <p:nvPr/>
        </p:nvSpPr>
        <p:spPr>
          <a:xfrm>
            <a:off x="4141041" y="1563452"/>
            <a:ext cx="1062319" cy="1107996"/>
          </a:xfrm>
          <a:prstGeom prst="rect">
            <a:avLst/>
          </a:prstGeom>
          <a:noFill/>
        </p:spPr>
        <p:txBody>
          <a:bodyPr wrap="square" rtlCol="0">
            <a:spAutoFit/>
          </a:bodyPr>
          <a:lstStyle/>
          <a:p>
            <a:pPr algn="ctr"/>
            <a:r>
              <a:rPr lang="en-US" sz="6600" b="0" i="0" dirty="0">
                <a:solidFill>
                  <a:schemeClr val="bg2"/>
                </a:solidFill>
                <a:latin typeface="Goudy Oldstyle Std Regular" charset="0"/>
                <a:ea typeface="Goudy Oldstyle Std Regular" charset="0"/>
                <a:cs typeface="Goudy Oldstyle Std Regular" charset="0"/>
              </a:rPr>
              <a:t>2</a:t>
            </a:r>
          </a:p>
        </p:txBody>
      </p:sp>
      <p:sp>
        <p:nvSpPr>
          <p:cNvPr id="24" name="Text Placeholder 23"/>
          <p:cNvSpPr>
            <a:spLocks noGrp="1"/>
          </p:cNvSpPr>
          <p:nvPr>
            <p:ph type="body" sz="quarter" idx="14" hasCustomPrompt="1"/>
          </p:nvPr>
        </p:nvSpPr>
        <p:spPr>
          <a:xfrm>
            <a:off x="839789" y="1415777"/>
            <a:ext cx="2178424" cy="1636776"/>
          </a:xfrm>
          <a:prstGeom prst="ellipse">
            <a:avLst/>
          </a:prstGeom>
          <a:solidFill>
            <a:schemeClr val="accent4"/>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5" name="Text Placeholder 23"/>
          <p:cNvSpPr>
            <a:spLocks noGrp="1"/>
          </p:cNvSpPr>
          <p:nvPr>
            <p:ph type="body" sz="quarter" idx="15" hasCustomPrompt="1"/>
          </p:nvPr>
        </p:nvSpPr>
        <p:spPr>
          <a:xfrm>
            <a:off x="3539287" y="1415777"/>
            <a:ext cx="2178424" cy="1636776"/>
          </a:xfrm>
          <a:prstGeom prst="ellipse">
            <a:avLst/>
          </a:prstGeom>
          <a:solidFill>
            <a:schemeClr val="accent2"/>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6" name="Text Placeholder 23"/>
          <p:cNvSpPr>
            <a:spLocks noGrp="1"/>
          </p:cNvSpPr>
          <p:nvPr>
            <p:ph type="body" sz="quarter" idx="16" hasCustomPrompt="1"/>
          </p:nvPr>
        </p:nvSpPr>
        <p:spPr>
          <a:xfrm>
            <a:off x="6225335" y="1415777"/>
            <a:ext cx="2178424" cy="1636776"/>
          </a:xfrm>
          <a:prstGeom prst="ellipse">
            <a:avLst/>
          </a:prstGeom>
          <a:solidFill>
            <a:schemeClr val="accent1"/>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7" name="Text Placeholder 23"/>
          <p:cNvSpPr>
            <a:spLocks noGrp="1"/>
          </p:cNvSpPr>
          <p:nvPr>
            <p:ph type="body" sz="quarter" idx="17" hasCustomPrompt="1"/>
          </p:nvPr>
        </p:nvSpPr>
        <p:spPr>
          <a:xfrm>
            <a:off x="8911384" y="1415777"/>
            <a:ext cx="2178424" cy="1636776"/>
          </a:xfrm>
          <a:prstGeom prst="ellipse">
            <a:avLst/>
          </a:prstGeom>
          <a:solidFill>
            <a:schemeClr val="accent3"/>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Tree>
    <p:extLst>
      <p:ext uri="{BB962C8B-B14F-4D97-AF65-F5344CB8AC3E}">
        <p14:creationId xmlns:p14="http://schemas.microsoft.com/office/powerpoint/2010/main" val="41506624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831851" y="1371509"/>
            <a:ext cx="10597029" cy="3886293"/>
          </a:xfrm>
        </p:spPr>
        <p:txBody>
          <a:bodyPr anchor="ctr" anchorCtr="0">
            <a:norm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6000" baseline="0">
                <a:solidFill>
                  <a:schemeClr val="bg1"/>
                </a:solidFill>
              </a:defRPr>
            </a:lvl1pPr>
            <a:lvl2pPr marL="342900" indent="0">
              <a:buNone/>
              <a:defRPr sz="4500">
                <a:solidFill>
                  <a:schemeClr val="bg1"/>
                </a:solidFill>
              </a:defRPr>
            </a:lvl2pPr>
            <a:lvl3pPr marL="685800" indent="0">
              <a:buNone/>
              <a:defRPr sz="4500">
                <a:solidFill>
                  <a:schemeClr val="bg1"/>
                </a:solidFill>
              </a:defRPr>
            </a:lvl3pPr>
            <a:lvl4pPr marL="1028700" indent="0">
              <a:buNone/>
              <a:defRPr sz="4500">
                <a:solidFill>
                  <a:schemeClr val="bg1"/>
                </a:solidFill>
              </a:defRPr>
            </a:lvl4pPr>
            <a:lvl5pPr marL="1371600" indent="0">
              <a:buNone/>
              <a:defRPr sz="4500">
                <a:solidFill>
                  <a:schemeClr val="bg1"/>
                </a:solidFill>
              </a:defRPr>
            </a:lvl5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Insert inspiring quote here. Insert inspiring quote here.</a:t>
            </a:r>
          </a:p>
        </p:txBody>
      </p:sp>
      <p:pic>
        <p:nvPicPr>
          <p:cNvPr id="2" name="Picture 1" descr="PREFERRED_full-reverse_MAYS-UTH-MDA-h.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3804" y="5852161"/>
            <a:ext cx="2609088" cy="662981"/>
          </a:xfrm>
          <a:prstGeom prst="rect">
            <a:avLst/>
          </a:prstGeom>
        </p:spPr>
      </p:pic>
    </p:spTree>
    <p:extLst>
      <p:ext uri="{BB962C8B-B14F-4D97-AF65-F5344CB8AC3E}">
        <p14:creationId xmlns:p14="http://schemas.microsoft.com/office/powerpoint/2010/main" val="859228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806889"/>
          </a:xfrm>
        </p:spPr>
        <p:txBody>
          <a:bodyPr>
            <a:normAutofit/>
          </a:bodyPr>
          <a:lstStyle>
            <a:lvl1pPr>
              <a:defRPr sz="2700" baseline="0"/>
            </a:lvl1pPr>
          </a:lstStyle>
          <a:p>
            <a:r>
              <a:rPr lang="en-US" dirty="0"/>
              <a:t>Click to insert Chart Title</a:t>
            </a:r>
          </a:p>
        </p:txBody>
      </p:sp>
      <p:sp>
        <p:nvSpPr>
          <p:cNvPr id="5" name="Chart Placeholder 4"/>
          <p:cNvSpPr>
            <a:spLocks noGrp="1"/>
          </p:cNvSpPr>
          <p:nvPr>
            <p:ph type="chart" sz="quarter" idx="10"/>
          </p:nvPr>
        </p:nvSpPr>
        <p:spPr>
          <a:xfrm>
            <a:off x="839789" y="1567544"/>
            <a:ext cx="10515601" cy="4034038"/>
          </a:xfrm>
        </p:spPr>
        <p:txBody>
          <a:bodyPr anchor="ctr" anchorCtr="0"/>
          <a:lstStyle>
            <a:lvl1pPr algn="ctr">
              <a:defRPr>
                <a:solidFill>
                  <a:schemeClr val="accent2"/>
                </a:solidFill>
              </a:defRPr>
            </a:lvl1pPr>
          </a:lstStyle>
          <a:p>
            <a:r>
              <a:rPr lang="en-US"/>
              <a:t>Click icon to add chart</a:t>
            </a:r>
          </a:p>
        </p:txBody>
      </p:sp>
    </p:spTree>
    <p:extLst>
      <p:ext uri="{BB962C8B-B14F-4D97-AF65-F5344CB8AC3E}">
        <p14:creationId xmlns:p14="http://schemas.microsoft.com/office/powerpoint/2010/main" val="38190771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9126073" y="4666131"/>
            <a:ext cx="3065929" cy="219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785058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80999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1393994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1ED9-4A06-8D43-962C-D28FF8D161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EC2EF1-159A-984D-AD6D-79AFEC7EB4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E429CB-DBD6-DD46-812E-E0065AD99239}"/>
              </a:ext>
            </a:extLst>
          </p:cNvPr>
          <p:cNvSpPr>
            <a:spLocks noGrp="1"/>
          </p:cNvSpPr>
          <p:nvPr>
            <p:ph type="dt" sz="half" idx="10"/>
          </p:nvPr>
        </p:nvSpPr>
        <p:spPr/>
        <p:txBody>
          <a:bodyPr/>
          <a:lstStyle/>
          <a:p>
            <a:fld id="{B6349236-33FE-0648-A586-2DE4D9E9BC23}" type="datetimeFigureOut">
              <a:rPr lang="en-US" smtClean="0"/>
              <a:t>5/9/24</a:t>
            </a:fld>
            <a:endParaRPr lang="en-US"/>
          </a:p>
        </p:txBody>
      </p:sp>
      <p:sp>
        <p:nvSpPr>
          <p:cNvPr id="5" name="Footer Placeholder 4">
            <a:extLst>
              <a:ext uri="{FF2B5EF4-FFF2-40B4-BE49-F238E27FC236}">
                <a16:creationId xmlns:a16="http://schemas.microsoft.com/office/drawing/2014/main" id="{7AA28CF8-150B-474B-B5A2-3397CD4EB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594CC-B7DE-8F44-91A8-663CC585E7B4}"/>
              </a:ext>
            </a:extLst>
          </p:cNvPr>
          <p:cNvSpPr>
            <a:spLocks noGrp="1"/>
          </p:cNvSpPr>
          <p:nvPr>
            <p:ph type="sldNum" sz="quarter" idx="12"/>
          </p:nvPr>
        </p:nvSpPr>
        <p:spPr/>
        <p:txBody>
          <a:bodyPr/>
          <a:lstStyle/>
          <a:p>
            <a:fld id="{C5D8A4A7-6B82-F34C-B1C9-54415619F231}" type="slidenum">
              <a:rPr lang="en-US" smtClean="0"/>
              <a:t>‹#›</a:t>
            </a:fld>
            <a:endParaRPr lang="en-US"/>
          </a:p>
        </p:txBody>
      </p:sp>
    </p:spTree>
    <p:extLst>
      <p:ext uri="{BB962C8B-B14F-4D97-AF65-F5344CB8AC3E}">
        <p14:creationId xmlns:p14="http://schemas.microsoft.com/office/powerpoint/2010/main" val="918177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A2A28-ED43-A242-8B10-AB4D95EDD9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2F0BEC-813B-6C46-A696-0C56E2BAF4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BFC15-A3B5-CD42-AE07-3C02EE3C0A79}"/>
              </a:ext>
            </a:extLst>
          </p:cNvPr>
          <p:cNvSpPr>
            <a:spLocks noGrp="1"/>
          </p:cNvSpPr>
          <p:nvPr>
            <p:ph type="dt" sz="half" idx="10"/>
          </p:nvPr>
        </p:nvSpPr>
        <p:spPr/>
        <p:txBody>
          <a:bodyPr/>
          <a:lstStyle/>
          <a:p>
            <a:fld id="{B6349236-33FE-0648-A586-2DE4D9E9BC23}" type="datetimeFigureOut">
              <a:rPr lang="en-US" smtClean="0"/>
              <a:t>5/9/24</a:t>
            </a:fld>
            <a:endParaRPr lang="en-US"/>
          </a:p>
        </p:txBody>
      </p:sp>
      <p:sp>
        <p:nvSpPr>
          <p:cNvPr id="5" name="Footer Placeholder 4">
            <a:extLst>
              <a:ext uri="{FF2B5EF4-FFF2-40B4-BE49-F238E27FC236}">
                <a16:creationId xmlns:a16="http://schemas.microsoft.com/office/drawing/2014/main" id="{38C82F49-B300-8945-85FD-A79AE37FE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45137-3CFA-E641-ACB9-8327962BB8EE}"/>
              </a:ext>
            </a:extLst>
          </p:cNvPr>
          <p:cNvSpPr>
            <a:spLocks noGrp="1"/>
          </p:cNvSpPr>
          <p:nvPr>
            <p:ph type="sldNum" sz="quarter" idx="12"/>
          </p:nvPr>
        </p:nvSpPr>
        <p:spPr/>
        <p:txBody>
          <a:bodyPr/>
          <a:lstStyle/>
          <a:p>
            <a:fld id="{C5D8A4A7-6B82-F34C-B1C9-54415619F231}" type="slidenum">
              <a:rPr lang="en-US" smtClean="0"/>
              <a:t>‹#›</a:t>
            </a:fld>
            <a:endParaRPr lang="en-US"/>
          </a:p>
        </p:txBody>
      </p:sp>
    </p:spTree>
    <p:extLst>
      <p:ext uri="{BB962C8B-B14F-4D97-AF65-F5344CB8AC3E}">
        <p14:creationId xmlns:p14="http://schemas.microsoft.com/office/powerpoint/2010/main" val="36790579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CD25-C29F-D54D-A7B6-20A7EA3CEF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5AC6F7-3AE3-AD41-A170-ED62282743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02CAD3-43BF-FC40-83EA-43A5066DF010}"/>
              </a:ext>
            </a:extLst>
          </p:cNvPr>
          <p:cNvSpPr>
            <a:spLocks noGrp="1"/>
          </p:cNvSpPr>
          <p:nvPr>
            <p:ph type="dt" sz="half" idx="10"/>
          </p:nvPr>
        </p:nvSpPr>
        <p:spPr/>
        <p:txBody>
          <a:bodyPr/>
          <a:lstStyle/>
          <a:p>
            <a:fld id="{B6349236-33FE-0648-A586-2DE4D9E9BC23}" type="datetimeFigureOut">
              <a:rPr lang="en-US" smtClean="0"/>
              <a:t>5/9/24</a:t>
            </a:fld>
            <a:endParaRPr lang="en-US"/>
          </a:p>
        </p:txBody>
      </p:sp>
      <p:sp>
        <p:nvSpPr>
          <p:cNvPr id="5" name="Footer Placeholder 4">
            <a:extLst>
              <a:ext uri="{FF2B5EF4-FFF2-40B4-BE49-F238E27FC236}">
                <a16:creationId xmlns:a16="http://schemas.microsoft.com/office/drawing/2014/main" id="{F500A846-436C-0146-B62C-BA7E4F25EE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C38A3-1641-8C4C-9117-8D0BFF131066}"/>
              </a:ext>
            </a:extLst>
          </p:cNvPr>
          <p:cNvSpPr>
            <a:spLocks noGrp="1"/>
          </p:cNvSpPr>
          <p:nvPr>
            <p:ph type="sldNum" sz="quarter" idx="12"/>
          </p:nvPr>
        </p:nvSpPr>
        <p:spPr/>
        <p:txBody>
          <a:bodyPr/>
          <a:lstStyle/>
          <a:p>
            <a:fld id="{C5D8A4A7-6B82-F34C-B1C9-54415619F231}" type="slidenum">
              <a:rPr lang="en-US" smtClean="0"/>
              <a:t>‹#›</a:t>
            </a:fld>
            <a:endParaRPr lang="en-US"/>
          </a:p>
        </p:txBody>
      </p:sp>
    </p:spTree>
    <p:extLst>
      <p:ext uri="{BB962C8B-B14F-4D97-AF65-F5344CB8AC3E}">
        <p14:creationId xmlns:p14="http://schemas.microsoft.com/office/powerpoint/2010/main" val="9111815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7402F-877E-1D4C-A5AD-CAD5CE7DCF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2E74B9-BB2B-DA48-859A-6D1050CC4B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B46175-D418-4945-A738-E9E307B082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C8CA40-A216-1C4A-ACDE-B264F92478A5}"/>
              </a:ext>
            </a:extLst>
          </p:cNvPr>
          <p:cNvSpPr>
            <a:spLocks noGrp="1"/>
          </p:cNvSpPr>
          <p:nvPr>
            <p:ph type="dt" sz="half" idx="10"/>
          </p:nvPr>
        </p:nvSpPr>
        <p:spPr/>
        <p:txBody>
          <a:bodyPr/>
          <a:lstStyle/>
          <a:p>
            <a:fld id="{B6349236-33FE-0648-A586-2DE4D9E9BC23}" type="datetimeFigureOut">
              <a:rPr lang="en-US" smtClean="0"/>
              <a:t>5/9/24</a:t>
            </a:fld>
            <a:endParaRPr lang="en-US"/>
          </a:p>
        </p:txBody>
      </p:sp>
      <p:sp>
        <p:nvSpPr>
          <p:cNvPr id="6" name="Footer Placeholder 5">
            <a:extLst>
              <a:ext uri="{FF2B5EF4-FFF2-40B4-BE49-F238E27FC236}">
                <a16:creationId xmlns:a16="http://schemas.microsoft.com/office/drawing/2014/main" id="{2FDAA62E-E418-9A46-B89C-12204BB7FD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5F7C92-DDA7-E942-B8D1-CB65BD16FA1A}"/>
              </a:ext>
            </a:extLst>
          </p:cNvPr>
          <p:cNvSpPr>
            <a:spLocks noGrp="1"/>
          </p:cNvSpPr>
          <p:nvPr>
            <p:ph type="sldNum" sz="quarter" idx="12"/>
          </p:nvPr>
        </p:nvSpPr>
        <p:spPr/>
        <p:txBody>
          <a:bodyPr/>
          <a:lstStyle/>
          <a:p>
            <a:fld id="{C5D8A4A7-6B82-F34C-B1C9-54415619F231}" type="slidenum">
              <a:rPr lang="en-US" smtClean="0"/>
              <a:t>‹#›</a:t>
            </a:fld>
            <a:endParaRPr lang="en-US"/>
          </a:p>
        </p:txBody>
      </p:sp>
    </p:spTree>
    <p:extLst>
      <p:ext uri="{BB962C8B-B14F-4D97-AF65-F5344CB8AC3E}">
        <p14:creationId xmlns:p14="http://schemas.microsoft.com/office/powerpoint/2010/main" val="22946928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6429-7147-D54A-83D5-FDE0F1251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D89EE5-A304-BF49-A0DA-8AB9D9DCEB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A11DA-CA3A-474B-A582-684C8A825D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EAF019-56A8-6847-8221-949C8A5F25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F10AC1-A95F-CC47-825C-D6FBCEED30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8C531D-76E9-5B45-B1DA-0FC191947F3E}"/>
              </a:ext>
            </a:extLst>
          </p:cNvPr>
          <p:cNvSpPr>
            <a:spLocks noGrp="1"/>
          </p:cNvSpPr>
          <p:nvPr>
            <p:ph type="dt" sz="half" idx="10"/>
          </p:nvPr>
        </p:nvSpPr>
        <p:spPr/>
        <p:txBody>
          <a:bodyPr/>
          <a:lstStyle/>
          <a:p>
            <a:fld id="{B6349236-33FE-0648-A586-2DE4D9E9BC23}" type="datetimeFigureOut">
              <a:rPr lang="en-US" smtClean="0"/>
              <a:t>5/9/24</a:t>
            </a:fld>
            <a:endParaRPr lang="en-US"/>
          </a:p>
        </p:txBody>
      </p:sp>
      <p:sp>
        <p:nvSpPr>
          <p:cNvPr id="8" name="Footer Placeholder 7">
            <a:extLst>
              <a:ext uri="{FF2B5EF4-FFF2-40B4-BE49-F238E27FC236}">
                <a16:creationId xmlns:a16="http://schemas.microsoft.com/office/drawing/2014/main" id="{ACC80E1E-5FF0-C74D-81A0-0A603784C1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894854-6BCC-5742-870D-BFBF9A429D78}"/>
              </a:ext>
            </a:extLst>
          </p:cNvPr>
          <p:cNvSpPr>
            <a:spLocks noGrp="1"/>
          </p:cNvSpPr>
          <p:nvPr>
            <p:ph type="sldNum" sz="quarter" idx="12"/>
          </p:nvPr>
        </p:nvSpPr>
        <p:spPr/>
        <p:txBody>
          <a:bodyPr/>
          <a:lstStyle/>
          <a:p>
            <a:fld id="{C5D8A4A7-6B82-F34C-B1C9-54415619F231}" type="slidenum">
              <a:rPr lang="en-US" smtClean="0"/>
              <a:t>‹#›</a:t>
            </a:fld>
            <a:endParaRPr lang="en-US"/>
          </a:p>
        </p:txBody>
      </p:sp>
    </p:spTree>
    <p:extLst>
      <p:ext uri="{BB962C8B-B14F-4D97-AF65-F5344CB8AC3E}">
        <p14:creationId xmlns:p14="http://schemas.microsoft.com/office/powerpoint/2010/main" val="35115539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6FB4-C99D-DB49-A1B9-40C477FD35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4103C9-80A9-BC47-B7B9-93F1CEFBD6CE}"/>
              </a:ext>
            </a:extLst>
          </p:cNvPr>
          <p:cNvSpPr>
            <a:spLocks noGrp="1"/>
          </p:cNvSpPr>
          <p:nvPr>
            <p:ph type="dt" sz="half" idx="10"/>
          </p:nvPr>
        </p:nvSpPr>
        <p:spPr/>
        <p:txBody>
          <a:bodyPr/>
          <a:lstStyle/>
          <a:p>
            <a:fld id="{B6349236-33FE-0648-A586-2DE4D9E9BC23}" type="datetimeFigureOut">
              <a:rPr lang="en-US" smtClean="0"/>
              <a:t>5/9/24</a:t>
            </a:fld>
            <a:endParaRPr lang="en-US"/>
          </a:p>
        </p:txBody>
      </p:sp>
      <p:sp>
        <p:nvSpPr>
          <p:cNvPr id="4" name="Footer Placeholder 3">
            <a:extLst>
              <a:ext uri="{FF2B5EF4-FFF2-40B4-BE49-F238E27FC236}">
                <a16:creationId xmlns:a16="http://schemas.microsoft.com/office/drawing/2014/main" id="{B7D6BB58-C85D-384A-A29C-BC4EB630F2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0A95ED-6F43-F54A-9D2F-BD1E2E9435C8}"/>
              </a:ext>
            </a:extLst>
          </p:cNvPr>
          <p:cNvSpPr>
            <a:spLocks noGrp="1"/>
          </p:cNvSpPr>
          <p:nvPr>
            <p:ph type="sldNum" sz="quarter" idx="12"/>
          </p:nvPr>
        </p:nvSpPr>
        <p:spPr/>
        <p:txBody>
          <a:bodyPr/>
          <a:lstStyle/>
          <a:p>
            <a:fld id="{C5D8A4A7-6B82-F34C-B1C9-54415619F231}" type="slidenum">
              <a:rPr lang="en-US" smtClean="0"/>
              <a:t>‹#›</a:t>
            </a:fld>
            <a:endParaRPr lang="en-US"/>
          </a:p>
        </p:txBody>
      </p:sp>
    </p:spTree>
    <p:extLst>
      <p:ext uri="{BB962C8B-B14F-4D97-AF65-F5344CB8AC3E}">
        <p14:creationId xmlns:p14="http://schemas.microsoft.com/office/powerpoint/2010/main" val="331447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257C32-6F8A-044E-8940-2AB9D1590FB3}"/>
              </a:ext>
            </a:extLst>
          </p:cNvPr>
          <p:cNvSpPr>
            <a:spLocks noGrp="1"/>
          </p:cNvSpPr>
          <p:nvPr>
            <p:ph type="dt" sz="half" idx="10"/>
          </p:nvPr>
        </p:nvSpPr>
        <p:spPr/>
        <p:txBody>
          <a:bodyPr/>
          <a:lstStyle/>
          <a:p>
            <a:fld id="{B6349236-33FE-0648-A586-2DE4D9E9BC23}" type="datetimeFigureOut">
              <a:rPr lang="en-US" smtClean="0"/>
              <a:t>5/9/24</a:t>
            </a:fld>
            <a:endParaRPr lang="en-US"/>
          </a:p>
        </p:txBody>
      </p:sp>
      <p:sp>
        <p:nvSpPr>
          <p:cNvPr id="3" name="Footer Placeholder 2">
            <a:extLst>
              <a:ext uri="{FF2B5EF4-FFF2-40B4-BE49-F238E27FC236}">
                <a16:creationId xmlns:a16="http://schemas.microsoft.com/office/drawing/2014/main" id="{CE0058AD-75D7-9948-8262-5389EF9920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FE22D0-2774-2A49-8A72-07D1AE9B5804}"/>
              </a:ext>
            </a:extLst>
          </p:cNvPr>
          <p:cNvSpPr>
            <a:spLocks noGrp="1"/>
          </p:cNvSpPr>
          <p:nvPr>
            <p:ph type="sldNum" sz="quarter" idx="12"/>
          </p:nvPr>
        </p:nvSpPr>
        <p:spPr/>
        <p:txBody>
          <a:bodyPr/>
          <a:lstStyle/>
          <a:p>
            <a:fld id="{C5D8A4A7-6B82-F34C-B1C9-54415619F231}" type="slidenum">
              <a:rPr lang="en-US" smtClean="0"/>
              <a:t>‹#›</a:t>
            </a:fld>
            <a:endParaRPr lang="en-US"/>
          </a:p>
        </p:txBody>
      </p:sp>
    </p:spTree>
    <p:extLst>
      <p:ext uri="{BB962C8B-B14F-4D97-AF65-F5344CB8AC3E}">
        <p14:creationId xmlns:p14="http://schemas.microsoft.com/office/powerpoint/2010/main" val="30528381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CDB0-63C9-AF45-A766-6B30CBFABA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686376-D0C2-424F-B669-D794025741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0244A3-39C7-9F43-8FF3-C47BFF8274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7666BB-6EE7-5E47-93A6-3E6BD6723FB9}"/>
              </a:ext>
            </a:extLst>
          </p:cNvPr>
          <p:cNvSpPr>
            <a:spLocks noGrp="1"/>
          </p:cNvSpPr>
          <p:nvPr>
            <p:ph type="dt" sz="half" idx="10"/>
          </p:nvPr>
        </p:nvSpPr>
        <p:spPr/>
        <p:txBody>
          <a:bodyPr/>
          <a:lstStyle/>
          <a:p>
            <a:fld id="{B6349236-33FE-0648-A586-2DE4D9E9BC23}" type="datetimeFigureOut">
              <a:rPr lang="en-US" smtClean="0"/>
              <a:t>5/9/24</a:t>
            </a:fld>
            <a:endParaRPr lang="en-US"/>
          </a:p>
        </p:txBody>
      </p:sp>
      <p:sp>
        <p:nvSpPr>
          <p:cNvPr id="6" name="Footer Placeholder 5">
            <a:extLst>
              <a:ext uri="{FF2B5EF4-FFF2-40B4-BE49-F238E27FC236}">
                <a16:creationId xmlns:a16="http://schemas.microsoft.com/office/drawing/2014/main" id="{FC81FA70-ADEF-BF4F-84FE-0667D410F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12634-B105-674C-A9A2-1873C952A51B}"/>
              </a:ext>
            </a:extLst>
          </p:cNvPr>
          <p:cNvSpPr>
            <a:spLocks noGrp="1"/>
          </p:cNvSpPr>
          <p:nvPr>
            <p:ph type="sldNum" sz="quarter" idx="12"/>
          </p:nvPr>
        </p:nvSpPr>
        <p:spPr/>
        <p:txBody>
          <a:bodyPr/>
          <a:lstStyle/>
          <a:p>
            <a:fld id="{C5D8A4A7-6B82-F34C-B1C9-54415619F231}" type="slidenum">
              <a:rPr lang="en-US" smtClean="0"/>
              <a:t>‹#›</a:t>
            </a:fld>
            <a:endParaRPr lang="en-US"/>
          </a:p>
        </p:txBody>
      </p:sp>
    </p:spTree>
    <p:extLst>
      <p:ext uri="{BB962C8B-B14F-4D97-AF65-F5344CB8AC3E}">
        <p14:creationId xmlns:p14="http://schemas.microsoft.com/office/powerpoint/2010/main" val="31488711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63532-B2A0-7B42-B002-036F2A315B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FD461-4595-B04F-AD96-8D66CDC2F1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CD9365-CEAE-164A-A56F-8C5551FDDD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062A7C-3AA5-BF4C-B9F0-6F7AF051673F}"/>
              </a:ext>
            </a:extLst>
          </p:cNvPr>
          <p:cNvSpPr>
            <a:spLocks noGrp="1"/>
          </p:cNvSpPr>
          <p:nvPr>
            <p:ph type="dt" sz="half" idx="10"/>
          </p:nvPr>
        </p:nvSpPr>
        <p:spPr/>
        <p:txBody>
          <a:bodyPr/>
          <a:lstStyle/>
          <a:p>
            <a:fld id="{B6349236-33FE-0648-A586-2DE4D9E9BC23}" type="datetimeFigureOut">
              <a:rPr lang="en-US" smtClean="0"/>
              <a:t>5/9/24</a:t>
            </a:fld>
            <a:endParaRPr lang="en-US"/>
          </a:p>
        </p:txBody>
      </p:sp>
      <p:sp>
        <p:nvSpPr>
          <p:cNvPr id="6" name="Footer Placeholder 5">
            <a:extLst>
              <a:ext uri="{FF2B5EF4-FFF2-40B4-BE49-F238E27FC236}">
                <a16:creationId xmlns:a16="http://schemas.microsoft.com/office/drawing/2014/main" id="{6A13B296-F95E-174C-9EB7-C38071577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F4BBEF-B2B5-AB4D-863C-BA690453DEE0}"/>
              </a:ext>
            </a:extLst>
          </p:cNvPr>
          <p:cNvSpPr>
            <a:spLocks noGrp="1"/>
          </p:cNvSpPr>
          <p:nvPr>
            <p:ph type="sldNum" sz="quarter" idx="12"/>
          </p:nvPr>
        </p:nvSpPr>
        <p:spPr/>
        <p:txBody>
          <a:bodyPr/>
          <a:lstStyle/>
          <a:p>
            <a:fld id="{C5D8A4A7-6B82-F34C-B1C9-54415619F231}" type="slidenum">
              <a:rPr lang="en-US" smtClean="0"/>
              <a:t>‹#›</a:t>
            </a:fld>
            <a:endParaRPr lang="en-US"/>
          </a:p>
        </p:txBody>
      </p:sp>
    </p:spTree>
    <p:extLst>
      <p:ext uri="{BB962C8B-B14F-4D97-AF65-F5344CB8AC3E}">
        <p14:creationId xmlns:p14="http://schemas.microsoft.com/office/powerpoint/2010/main" val="10985085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E048-B2CF-944B-80C0-19F2B2143C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85FB97-D519-5E46-B42A-B944CEA307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557C2-C799-9440-A20C-2D2594E9A461}"/>
              </a:ext>
            </a:extLst>
          </p:cNvPr>
          <p:cNvSpPr>
            <a:spLocks noGrp="1"/>
          </p:cNvSpPr>
          <p:nvPr>
            <p:ph type="dt" sz="half" idx="10"/>
          </p:nvPr>
        </p:nvSpPr>
        <p:spPr/>
        <p:txBody>
          <a:bodyPr/>
          <a:lstStyle/>
          <a:p>
            <a:fld id="{B6349236-33FE-0648-A586-2DE4D9E9BC23}" type="datetimeFigureOut">
              <a:rPr lang="en-US" smtClean="0"/>
              <a:t>5/9/24</a:t>
            </a:fld>
            <a:endParaRPr lang="en-US"/>
          </a:p>
        </p:txBody>
      </p:sp>
      <p:sp>
        <p:nvSpPr>
          <p:cNvPr id="5" name="Footer Placeholder 4">
            <a:extLst>
              <a:ext uri="{FF2B5EF4-FFF2-40B4-BE49-F238E27FC236}">
                <a16:creationId xmlns:a16="http://schemas.microsoft.com/office/drawing/2014/main" id="{9DD4F504-C2AC-6844-AE80-0BFE54264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54CDE-9DE7-2049-ADDF-35D134812563}"/>
              </a:ext>
            </a:extLst>
          </p:cNvPr>
          <p:cNvSpPr>
            <a:spLocks noGrp="1"/>
          </p:cNvSpPr>
          <p:nvPr>
            <p:ph type="sldNum" sz="quarter" idx="12"/>
          </p:nvPr>
        </p:nvSpPr>
        <p:spPr/>
        <p:txBody>
          <a:bodyPr/>
          <a:lstStyle/>
          <a:p>
            <a:fld id="{C5D8A4A7-6B82-F34C-B1C9-54415619F231}" type="slidenum">
              <a:rPr lang="en-US" smtClean="0"/>
              <a:t>‹#›</a:t>
            </a:fld>
            <a:endParaRPr lang="en-US"/>
          </a:p>
        </p:txBody>
      </p:sp>
    </p:spTree>
    <p:extLst>
      <p:ext uri="{BB962C8B-B14F-4D97-AF65-F5344CB8AC3E}">
        <p14:creationId xmlns:p14="http://schemas.microsoft.com/office/powerpoint/2010/main" val="15869988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E1D25F-9A5C-8440-B878-9C05B9A3A0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5C0E67-0158-154C-9F38-48C8659F97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04069-2F7A-5A4A-ACB7-5648ADD401CF}"/>
              </a:ext>
            </a:extLst>
          </p:cNvPr>
          <p:cNvSpPr>
            <a:spLocks noGrp="1"/>
          </p:cNvSpPr>
          <p:nvPr>
            <p:ph type="dt" sz="half" idx="10"/>
          </p:nvPr>
        </p:nvSpPr>
        <p:spPr/>
        <p:txBody>
          <a:bodyPr/>
          <a:lstStyle/>
          <a:p>
            <a:fld id="{B6349236-33FE-0648-A586-2DE4D9E9BC23}" type="datetimeFigureOut">
              <a:rPr lang="en-US" smtClean="0"/>
              <a:t>5/9/24</a:t>
            </a:fld>
            <a:endParaRPr lang="en-US"/>
          </a:p>
        </p:txBody>
      </p:sp>
      <p:sp>
        <p:nvSpPr>
          <p:cNvPr id="5" name="Footer Placeholder 4">
            <a:extLst>
              <a:ext uri="{FF2B5EF4-FFF2-40B4-BE49-F238E27FC236}">
                <a16:creationId xmlns:a16="http://schemas.microsoft.com/office/drawing/2014/main" id="{DC8D7EB2-93EE-1849-843B-F4DDB218D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B67F5-2F66-9349-AC24-4A45B94DF707}"/>
              </a:ext>
            </a:extLst>
          </p:cNvPr>
          <p:cNvSpPr>
            <a:spLocks noGrp="1"/>
          </p:cNvSpPr>
          <p:nvPr>
            <p:ph type="sldNum" sz="quarter" idx="12"/>
          </p:nvPr>
        </p:nvSpPr>
        <p:spPr/>
        <p:txBody>
          <a:bodyPr/>
          <a:lstStyle/>
          <a:p>
            <a:fld id="{C5D8A4A7-6B82-F34C-B1C9-54415619F231}" type="slidenum">
              <a:rPr lang="en-US" smtClean="0"/>
              <a:t>‹#›</a:t>
            </a:fld>
            <a:endParaRPr lang="en-US"/>
          </a:p>
        </p:txBody>
      </p:sp>
    </p:spTree>
    <p:extLst>
      <p:ext uri="{BB962C8B-B14F-4D97-AF65-F5344CB8AC3E}">
        <p14:creationId xmlns:p14="http://schemas.microsoft.com/office/powerpoint/2010/main" val="1342756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794671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12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25946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197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785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6548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022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48775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17770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723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09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159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148509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19785835"/>
      </p:ext>
    </p:extLst>
  </p:cSld>
  <p:clrMapOvr>
    <a:masterClrMapping/>
  </p:clrMapOvr>
  <p:transition spd="slow" advClick="0"/>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22856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406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8288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66124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66124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BEBDF627-841C-BD47-924A-0F07ED0F51B2}"/>
              </a:ext>
            </a:extLst>
          </p:cNvPr>
          <p:cNvSpPr>
            <a:spLocks noGrp="1"/>
          </p:cNvSpPr>
          <p:nvPr>
            <p:ph idx="59" hasCustomPrompt="1"/>
          </p:nvPr>
        </p:nvSpPr>
        <p:spPr>
          <a:xfrm>
            <a:off x="7300732"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66124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66124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912285" y="116632"/>
            <a:ext cx="10358967" cy="1080120"/>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3593864"/>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3593864"/>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3593864"/>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3593864"/>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4274800"/>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4274800"/>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4274800"/>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4274800"/>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179271"/>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179271"/>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179271"/>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179271"/>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2893031"/>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2893031"/>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2893031"/>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2893031"/>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951129"/>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951129"/>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951129"/>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951129"/>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6444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Tree>
    <p:extLst>
      <p:ext uri="{BB962C8B-B14F-4D97-AF65-F5344CB8AC3E}">
        <p14:creationId xmlns:p14="http://schemas.microsoft.com/office/powerpoint/2010/main" val="1857792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59619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4301877"/>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20413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90981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014484"/>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59619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92280" y="4301877"/>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220413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290981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5014484"/>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720164"/>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5720164"/>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1340982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597140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79776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599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675512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815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079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9530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199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2567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15390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922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331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401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376559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3736518"/>
      </p:ext>
    </p:extLst>
  </p:cSld>
  <p:clrMapOvr>
    <a:masterClrMapping/>
  </p:clrMapOvr>
  <p:transition spd="slow" advClick="0"/>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483561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02514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62051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2276872"/>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8449056"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07AB2A2B-0315-5140-84A2-057522638243}"/>
              </a:ext>
            </a:extLst>
          </p:cNvPr>
          <p:cNvSpPr>
            <a:spLocks noGrp="1"/>
          </p:cNvSpPr>
          <p:nvPr>
            <p:ph idx="36" hasCustomPrompt="1"/>
          </p:nvPr>
        </p:nvSpPr>
        <p:spPr>
          <a:xfrm>
            <a:off x="2971800" y="4799100"/>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CECE3FC-47CC-B44D-974D-B32F05053FAE}"/>
              </a:ext>
            </a:extLst>
          </p:cNvPr>
          <p:cNvSpPr>
            <a:spLocks noGrp="1"/>
          </p:cNvSpPr>
          <p:nvPr>
            <p:ph idx="41" hasCustomPrompt="1"/>
          </p:nvPr>
        </p:nvSpPr>
        <p:spPr>
          <a:xfrm>
            <a:off x="2971800"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2971800" y="2564904"/>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14C2105C-0684-074C-9207-048D345069E3}"/>
              </a:ext>
            </a:extLst>
          </p:cNvPr>
          <p:cNvSpPr>
            <a:spLocks noGrp="1"/>
          </p:cNvSpPr>
          <p:nvPr>
            <p:ph idx="45" hasCustomPrompt="1"/>
          </p:nvPr>
        </p:nvSpPr>
        <p:spPr>
          <a:xfrm>
            <a:off x="8449056" y="4795198"/>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8449056" y="2564904"/>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788197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89739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87704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999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8420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439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5116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4791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820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7269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22493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99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418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588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131375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5467506"/>
      </p:ext>
    </p:extLst>
  </p:cSld>
  <p:clrMapOvr>
    <a:masterClrMapping/>
  </p:clrMapOvr>
  <p:transition spd="slow" advClick="0"/>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43247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2284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69779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66124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66124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BEBDF627-841C-BD47-924A-0F07ED0F51B2}"/>
              </a:ext>
            </a:extLst>
          </p:cNvPr>
          <p:cNvSpPr>
            <a:spLocks noGrp="1"/>
          </p:cNvSpPr>
          <p:nvPr>
            <p:ph idx="59" hasCustomPrompt="1"/>
          </p:nvPr>
        </p:nvSpPr>
        <p:spPr>
          <a:xfrm>
            <a:off x="7300732"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66124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66124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2178746"/>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2178746"/>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2178746"/>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2178746"/>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3561596"/>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3561596"/>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3561596"/>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3561596"/>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4268074"/>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4268074"/>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4268074"/>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4268074"/>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2877421"/>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2877421"/>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2877421"/>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2877421"/>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951129"/>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951129"/>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951129"/>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951129"/>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6444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Tree>
    <p:extLst>
      <p:ext uri="{BB962C8B-B14F-4D97-AF65-F5344CB8AC3E}">
        <p14:creationId xmlns:p14="http://schemas.microsoft.com/office/powerpoint/2010/main" val="118987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19177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0312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4308804"/>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911638"/>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014484"/>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19177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92280" y="360312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4308804"/>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2911638"/>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5014484"/>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720164"/>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5720164"/>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1548967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19858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4" name="shpTitleLine"/>
          <p:cNvSpPr>
            <a:spLocks noChangeShapeType="1"/>
          </p:cNvSpPr>
          <p:nvPr/>
        </p:nvSpPr>
        <p:spPr bwMode="auto">
          <a:xfrm>
            <a:off x="116" y="1738313"/>
            <a:ext cx="10882313" cy="0"/>
          </a:xfrm>
          <a:prstGeom prst="line">
            <a:avLst/>
          </a:prstGeom>
          <a:noFill/>
          <a:ln w="12700">
            <a:solidFill>
              <a:schemeClr val="tx1"/>
            </a:solidFill>
            <a:round/>
            <a:headEnd/>
            <a:tailEnd/>
          </a:ln>
          <a:effectLst/>
        </p:spPr>
        <p:txBody>
          <a:bodyPr>
            <a:spAutoFit/>
          </a:bodyPr>
          <a:lstStyle/>
          <a:p>
            <a:pPr eaLnBrk="0" fontAlgn="base" hangingPunct="0">
              <a:spcBef>
                <a:spcPct val="50000"/>
              </a:spcBef>
              <a:spcAft>
                <a:spcPct val="0"/>
              </a:spcAft>
              <a:defRPr/>
            </a:pPr>
            <a:endParaRPr lang="pl-PL" sz="1662">
              <a:solidFill>
                <a:srgbClr val="000000"/>
              </a:solidFill>
            </a:endParaRPr>
          </a:p>
        </p:txBody>
      </p:sp>
      <p:sp>
        <p:nvSpPr>
          <p:cNvPr id="12" name="shpPlaceholderTitle"/>
          <p:cNvSpPr>
            <a:spLocks noGrp="1" noChangeArrowheads="1"/>
          </p:cNvSpPr>
          <p:nvPr>
            <p:ph type="ctrTitle"/>
          </p:nvPr>
        </p:nvSpPr>
        <p:spPr>
          <a:xfrm>
            <a:off x="511908" y="2602302"/>
            <a:ext cx="11168184" cy="1008063"/>
          </a:xfrm>
        </p:spPr>
        <p:txBody>
          <a:bodyPr/>
          <a:lstStyle>
            <a:lvl1pPr>
              <a:defRPr sz="2800" b="1">
                <a:solidFill>
                  <a:schemeClr val="bg2"/>
                </a:solidFill>
              </a:defRPr>
            </a:lvl1pPr>
          </a:lstStyle>
          <a:p>
            <a:pPr lvl="0"/>
            <a:r>
              <a:rPr lang="en-US" noProof="0" dirty="0"/>
              <a:t>Click to edit Master title style</a:t>
            </a:r>
            <a:endParaRPr lang="fr-CH" noProof="0" dirty="0"/>
          </a:p>
        </p:txBody>
      </p:sp>
      <p:sp>
        <p:nvSpPr>
          <p:cNvPr id="13" name="shpPlaceholderMain"/>
          <p:cNvSpPr>
            <a:spLocks noGrp="1" noChangeArrowheads="1"/>
          </p:cNvSpPr>
          <p:nvPr>
            <p:ph type="subTitle" idx="1"/>
          </p:nvPr>
        </p:nvSpPr>
        <p:spPr>
          <a:xfrm>
            <a:off x="531576" y="3644936"/>
            <a:ext cx="11148647" cy="576263"/>
          </a:xfrm>
        </p:spPr>
        <p:txBody>
          <a:bodyPr/>
          <a:lstStyle>
            <a:lvl1pPr marL="0" indent="0">
              <a:buFontTx/>
              <a:buNone/>
              <a:defRPr sz="1846" b="0" i="0">
                <a:latin typeface="+mn-lt"/>
              </a:defRPr>
            </a:lvl1pPr>
          </a:lstStyle>
          <a:p>
            <a:pPr lvl="0"/>
            <a:r>
              <a:rPr lang="en-US" noProof="0" dirty="0"/>
              <a:t>Click to edit Master subtitle style</a:t>
            </a:r>
            <a:endParaRPr lang="fr-CH" noProof="0" dirty="0"/>
          </a:p>
        </p:txBody>
      </p:sp>
      <p:sp>
        <p:nvSpPr>
          <p:cNvPr id="5" name="Slide Number Placeholder 4"/>
          <p:cNvSpPr>
            <a:spLocks noGrp="1"/>
          </p:cNvSpPr>
          <p:nvPr>
            <p:ph type="sldNum" sz="quarter" idx="10"/>
          </p:nvPr>
        </p:nvSpPr>
        <p:spPr/>
        <p:txBody>
          <a:bodyPr/>
          <a:lstStyle>
            <a:lvl1pPr>
              <a:defRPr/>
            </a:lvl1pPr>
          </a:lstStyle>
          <a:p>
            <a:pPr>
              <a:defRPr/>
            </a:pPr>
            <a:fld id="{E0DE9193-691C-4A61-A252-ED7A7351A717}" type="slidenum">
              <a:rPr lang="en-GB" altLang="en-US"/>
              <a:pPr>
                <a:defRPr/>
              </a:pPr>
              <a:t>‹#›</a:t>
            </a:fld>
            <a:endParaRPr lang="en-GB" altLang="en-US"/>
          </a:p>
        </p:txBody>
      </p:sp>
    </p:spTree>
    <p:extLst>
      <p:ext uri="{BB962C8B-B14F-4D97-AF65-F5344CB8AC3E}">
        <p14:creationId xmlns:p14="http://schemas.microsoft.com/office/powerpoint/2010/main" val="1185302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4" name="shpTitleLine"/>
          <p:cNvSpPr>
            <a:spLocks noChangeShapeType="1"/>
          </p:cNvSpPr>
          <p:nvPr/>
        </p:nvSpPr>
        <p:spPr bwMode="auto">
          <a:xfrm>
            <a:off x="116" y="1738313"/>
            <a:ext cx="108823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GB" sz="1800">
              <a:solidFill>
                <a:srgbClr val="000000"/>
              </a:solidFill>
            </a:endParaRPr>
          </a:p>
        </p:txBody>
      </p:sp>
      <p:sp>
        <p:nvSpPr>
          <p:cNvPr id="5" name="shpTitleLine"/>
          <p:cNvSpPr>
            <a:spLocks noChangeShapeType="1"/>
          </p:cNvSpPr>
          <p:nvPr/>
        </p:nvSpPr>
        <p:spPr bwMode="auto">
          <a:xfrm>
            <a:off x="116" y="1738313"/>
            <a:ext cx="108823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GB" sz="1800">
              <a:solidFill>
                <a:srgbClr val="000000"/>
              </a:solidFill>
            </a:endParaRPr>
          </a:p>
        </p:txBody>
      </p:sp>
      <p:sp>
        <p:nvSpPr>
          <p:cNvPr id="8" name="shpTitleLine"/>
          <p:cNvSpPr>
            <a:spLocks noChangeShapeType="1"/>
          </p:cNvSpPr>
          <p:nvPr userDrawn="1"/>
        </p:nvSpPr>
        <p:spPr bwMode="auto">
          <a:xfrm>
            <a:off x="116" y="1738313"/>
            <a:ext cx="108823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GB" sz="1800">
              <a:solidFill>
                <a:srgbClr val="000000"/>
              </a:solidFill>
            </a:endParaRPr>
          </a:p>
        </p:txBody>
      </p:sp>
      <p:sp>
        <p:nvSpPr>
          <p:cNvPr id="6" name="shpPlaceholderMain"/>
          <p:cNvSpPr>
            <a:spLocks noGrp="1" noChangeArrowheads="1"/>
          </p:cNvSpPr>
          <p:nvPr>
            <p:ph type="subTitle" idx="1"/>
          </p:nvPr>
        </p:nvSpPr>
        <p:spPr>
          <a:xfrm>
            <a:off x="531576" y="3644936"/>
            <a:ext cx="11148647" cy="576263"/>
          </a:xfrm>
        </p:spPr>
        <p:txBody>
          <a:bodyPr/>
          <a:lstStyle>
            <a:lvl1pPr marL="0" indent="0">
              <a:buFontTx/>
              <a:buNone/>
              <a:defRPr sz="1800" b="0" i="0">
                <a:latin typeface="+mn-lt"/>
              </a:defRPr>
            </a:lvl1pPr>
          </a:lstStyle>
          <a:p>
            <a:pPr lvl="0"/>
            <a:r>
              <a:rPr lang="en-US" noProof="0"/>
              <a:t>Click to edit Master subtitle style</a:t>
            </a:r>
            <a:endParaRPr lang="fr-CH" noProof="0" dirty="0"/>
          </a:p>
        </p:txBody>
      </p:sp>
      <p:sp>
        <p:nvSpPr>
          <p:cNvPr id="7" name="shpPlaceholderTitle"/>
          <p:cNvSpPr>
            <a:spLocks noGrp="1" noChangeArrowheads="1"/>
          </p:cNvSpPr>
          <p:nvPr>
            <p:ph type="ctrTitle"/>
          </p:nvPr>
        </p:nvSpPr>
        <p:spPr>
          <a:xfrm>
            <a:off x="511908" y="2602302"/>
            <a:ext cx="11168184" cy="1008063"/>
          </a:xfrm>
        </p:spPr>
        <p:txBody>
          <a:bodyPr>
            <a:noAutofit/>
          </a:bodyPr>
          <a:lstStyle>
            <a:lvl1pPr>
              <a:defRPr sz="2800" b="1">
                <a:solidFill>
                  <a:schemeClr val="bg2"/>
                </a:solidFill>
              </a:defRPr>
            </a:lvl1pPr>
          </a:lstStyle>
          <a:p>
            <a:pPr lvl="0"/>
            <a:r>
              <a:rPr lang="en-US" noProof="0"/>
              <a:t>Click to edit Master title style</a:t>
            </a:r>
            <a:endParaRPr lang="fr-CH" noProof="0" dirty="0"/>
          </a:p>
        </p:txBody>
      </p:sp>
      <p:sp>
        <p:nvSpPr>
          <p:cNvPr id="9" name="Slide Number Placeholder 4"/>
          <p:cNvSpPr>
            <a:spLocks noGrp="1"/>
          </p:cNvSpPr>
          <p:nvPr>
            <p:ph type="sldNum" sz="quarter" idx="10"/>
          </p:nvPr>
        </p:nvSpPr>
        <p:spPr/>
        <p:txBody>
          <a:bodyPr/>
          <a:lstStyle>
            <a:lvl1pPr>
              <a:defRPr/>
            </a:lvl1pPr>
          </a:lstStyle>
          <a:p>
            <a:pPr>
              <a:defRPr/>
            </a:pPr>
            <a:fld id="{08D1B1FA-2C9C-42FB-95E1-325B7AD0C17C}" type="slidenum">
              <a:rPr lang="en-GB" altLang="en-US"/>
              <a:pPr>
                <a:defRPr/>
              </a:pPr>
              <a:t>‹#›</a:t>
            </a:fld>
            <a:endParaRPr lang="en-GB" altLang="en-US"/>
          </a:p>
        </p:txBody>
      </p:sp>
    </p:spTree>
    <p:extLst>
      <p:ext uri="{BB962C8B-B14F-4D97-AF65-F5344CB8AC3E}">
        <p14:creationId xmlns:p14="http://schemas.microsoft.com/office/powerpoint/2010/main" val="4125530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Text Placeholder 8"/>
          <p:cNvSpPr>
            <a:spLocks noGrp="1"/>
          </p:cNvSpPr>
          <p:nvPr>
            <p:ph type="body" sz="quarter" idx="10"/>
          </p:nvPr>
        </p:nvSpPr>
        <p:spPr>
          <a:xfrm>
            <a:off x="552451" y="6658688"/>
            <a:ext cx="5376000" cy="138499"/>
          </a:xfrm>
        </p:spPr>
        <p:txBody>
          <a:bodyPr anchor="b">
            <a:spAutoFit/>
          </a:bodyPr>
          <a:lstStyle>
            <a:lvl1pPr marL="0" indent="0">
              <a:buNone/>
              <a:defRPr sz="900"/>
            </a:lvl1pPr>
          </a:lstStyle>
          <a:p>
            <a:pPr lvl="0"/>
            <a:r>
              <a:rPr lang="en-US"/>
              <a:t>Click to edit Master text styles</a:t>
            </a:r>
          </a:p>
        </p:txBody>
      </p:sp>
      <p:sp>
        <p:nvSpPr>
          <p:cNvPr id="14" name="Text Placeholder 8"/>
          <p:cNvSpPr>
            <a:spLocks noGrp="1"/>
          </p:cNvSpPr>
          <p:nvPr>
            <p:ph type="body" sz="quarter" idx="11"/>
          </p:nvPr>
        </p:nvSpPr>
        <p:spPr>
          <a:xfrm>
            <a:off x="6281032" y="6658688"/>
            <a:ext cx="5376000" cy="138499"/>
          </a:xfrm>
        </p:spPr>
        <p:txBody>
          <a:bodyPr anchor="b">
            <a:spAutoFit/>
          </a:bodyPr>
          <a:lstStyle>
            <a:lvl1pPr marL="0" indent="0" algn="r">
              <a:buNone/>
              <a:defRPr sz="900"/>
            </a:lvl1pPr>
          </a:lstStyle>
          <a:p>
            <a:pPr lvl="0"/>
            <a:r>
              <a:rPr lang="en-US"/>
              <a:t>Click to edit Master text styles</a:t>
            </a:r>
          </a:p>
        </p:txBody>
      </p:sp>
      <p:sp>
        <p:nvSpPr>
          <p:cNvPr id="5" name="Slide Number Placeholder 4"/>
          <p:cNvSpPr>
            <a:spLocks noGrp="1"/>
          </p:cNvSpPr>
          <p:nvPr>
            <p:ph type="sldNum" sz="quarter" idx="12"/>
          </p:nvPr>
        </p:nvSpPr>
        <p:spPr/>
        <p:txBody>
          <a:bodyPr/>
          <a:lstStyle>
            <a:lvl1pPr>
              <a:defRPr/>
            </a:lvl1pPr>
          </a:lstStyle>
          <a:p>
            <a:pPr>
              <a:defRPr/>
            </a:pPr>
            <a:fld id="{F5C955F5-C2D2-442B-BAFB-953A3E6A741E}" type="slidenum">
              <a:rPr lang="en-GB" altLang="en-US"/>
              <a:pPr>
                <a:defRPr/>
              </a:pPr>
              <a:t>‹#›</a:t>
            </a:fld>
            <a:endParaRPr lang="en-GB" altLang="en-US"/>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49265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085" y="1275349"/>
            <a:ext cx="11140800" cy="5003053"/>
          </a:xfrm>
        </p:spPr>
        <p:txBody>
          <a:bodyPr/>
          <a:lstStyle>
            <a:lvl1pPr marL="342900" marR="0" indent="-342900" algn="l" defTabSz="914400" rtl="0" eaLnBrk="1" fontAlgn="base" latinLnBrk="0" hangingPunct="1">
              <a:lnSpc>
                <a:spcPct val="100000"/>
              </a:lnSpc>
              <a:spcBef>
                <a:spcPts val="1662"/>
              </a:spcBef>
              <a:spcAft>
                <a:spcPct val="0"/>
              </a:spcAft>
              <a:buClrTx/>
              <a:buSzPct val="100000"/>
              <a:buFont typeface="Arial" panose="020B0604020202020204" pitchFamily="34" charset="0"/>
              <a:buChar char="•"/>
              <a:tabLst/>
              <a:defRPr sz="1800"/>
            </a:lvl1pPr>
            <a:lvl2pPr marL="704510" marR="0" indent="-265853" algn="l" defTabSz="914400" rtl="0" eaLnBrk="1" fontAlgn="base" latinLnBrk="0" hangingPunct="1">
              <a:lnSpc>
                <a:spcPct val="100000"/>
              </a:lnSpc>
              <a:spcBef>
                <a:spcPct val="30000"/>
              </a:spcBef>
              <a:spcAft>
                <a:spcPct val="0"/>
              </a:spcAft>
              <a:buClrTx/>
              <a:buSzTx/>
              <a:buFontTx/>
              <a:buChar char="–"/>
              <a:tabLst/>
              <a:defRPr sz="1600"/>
            </a:lvl2pPr>
            <a:lvl3pPr marL="1146490" marR="0" indent="-265853" algn="l" defTabSz="914400" rtl="0" eaLnBrk="1" fontAlgn="base" latinLnBrk="0" hangingPunct="1">
              <a:lnSpc>
                <a:spcPct val="100000"/>
              </a:lnSpc>
              <a:spcBef>
                <a:spcPct val="20000"/>
              </a:spcBef>
              <a:spcAft>
                <a:spcPct val="0"/>
              </a:spcAft>
              <a:buClrTx/>
              <a:buSzTx/>
              <a:buFontTx/>
              <a:buChar char="•"/>
              <a:tabLst/>
              <a:defRPr sz="1400"/>
            </a:lvl3pPr>
            <a:lvl4pPr marL="1588470" marR="0" indent="-265853" algn="l" defTabSz="914400" rtl="0" eaLnBrk="1" fontAlgn="base" latinLnBrk="0" hangingPunct="1">
              <a:lnSpc>
                <a:spcPct val="100000"/>
              </a:lnSpc>
              <a:spcBef>
                <a:spcPct val="20000"/>
              </a:spcBef>
              <a:spcAft>
                <a:spcPct val="0"/>
              </a:spcAft>
              <a:buClrTx/>
              <a:buSzTx/>
              <a:buFontTx/>
              <a:buChar char="–"/>
              <a:tabLst/>
              <a:defRPr sz="1400"/>
            </a:lvl4pPr>
            <a:lvl5pPr marL="2027128" marR="0" indent="-262530" algn="l" defTabSz="914400" rtl="0" eaLnBrk="1" fontAlgn="base" latinLnBrk="0" hangingPunct="1">
              <a:lnSpc>
                <a:spcPct val="100000"/>
              </a:lnSpc>
              <a:spcBef>
                <a:spcPct val="20000"/>
              </a:spcBef>
              <a:spcAft>
                <a:spcPct val="0"/>
              </a:spcAft>
              <a:buClrTx/>
              <a:buSzTx/>
              <a:buFontTx/>
              <a:buChar char="»"/>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8"/>
          <p:cNvSpPr>
            <a:spLocks noGrp="1"/>
          </p:cNvSpPr>
          <p:nvPr>
            <p:ph type="body" sz="quarter" idx="10"/>
          </p:nvPr>
        </p:nvSpPr>
        <p:spPr>
          <a:xfrm>
            <a:off x="552451" y="6658688"/>
            <a:ext cx="5376000" cy="138499"/>
          </a:xfrm>
        </p:spPr>
        <p:txBody>
          <a:bodyPr anchor="b">
            <a:spAutoFit/>
          </a:bodyPr>
          <a:lstStyle>
            <a:lvl1pPr marL="0" indent="0">
              <a:buNone/>
              <a:defRPr sz="900"/>
            </a:lvl1pPr>
          </a:lstStyle>
          <a:p>
            <a:pPr lvl="0"/>
            <a:r>
              <a:rPr lang="en-US"/>
              <a:t>Click to edit Master text styles</a:t>
            </a:r>
          </a:p>
        </p:txBody>
      </p:sp>
      <p:sp>
        <p:nvSpPr>
          <p:cNvPr id="13" name="Text Placeholder 8"/>
          <p:cNvSpPr>
            <a:spLocks noGrp="1"/>
          </p:cNvSpPr>
          <p:nvPr>
            <p:ph type="body" sz="quarter" idx="11"/>
          </p:nvPr>
        </p:nvSpPr>
        <p:spPr>
          <a:xfrm>
            <a:off x="6281032" y="6658688"/>
            <a:ext cx="5376000" cy="138499"/>
          </a:xfrm>
        </p:spPr>
        <p:txBody>
          <a:bodyPr anchor="b">
            <a:spAutoFit/>
          </a:bodyPr>
          <a:lstStyle>
            <a:lvl1pPr marL="0" indent="0" algn="r">
              <a:buNone/>
              <a:defRPr sz="900"/>
            </a:lvl1pPr>
          </a:lstStyle>
          <a:p>
            <a:pPr lvl="0"/>
            <a:r>
              <a:rPr lang="en-US"/>
              <a:t>Click to edit Master text styles</a:t>
            </a:r>
          </a:p>
        </p:txBody>
      </p:sp>
      <p:sp>
        <p:nvSpPr>
          <p:cNvPr id="6" name="Slide Number Placeholder 4"/>
          <p:cNvSpPr>
            <a:spLocks noGrp="1"/>
          </p:cNvSpPr>
          <p:nvPr>
            <p:ph type="sldNum" sz="quarter" idx="12"/>
          </p:nvPr>
        </p:nvSpPr>
        <p:spPr/>
        <p:txBody>
          <a:bodyPr/>
          <a:lstStyle>
            <a:lvl1pPr>
              <a:defRPr/>
            </a:lvl1pPr>
          </a:lstStyle>
          <a:p>
            <a:pPr>
              <a:defRPr/>
            </a:pPr>
            <a:fld id="{4E8AF721-2040-432A-A838-BA1C331CB2EF}" type="slidenum">
              <a:rPr lang="en-GB" altLang="en-US"/>
              <a:pPr>
                <a:defRPr/>
              </a:pPr>
              <a:t>‹#›</a:t>
            </a:fld>
            <a:endParaRPr lang="en-GB" altLang="en-US"/>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5779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s">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556656" y="1275348"/>
            <a:ext cx="5376000" cy="5003055"/>
          </a:xfrm>
        </p:spPr>
        <p:txBody>
          <a:bodyPr/>
          <a:lstStyle>
            <a:lvl1pPr>
              <a:defRPr sz="1800"/>
            </a:lvl1pPr>
            <a:lvl2pPr>
              <a:defRPr sz="1600"/>
            </a:lvl2pPr>
            <a:lvl3pPr>
              <a:defRPr sz="14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4"/>
          <p:cNvSpPr>
            <a:spLocks noGrp="1"/>
          </p:cNvSpPr>
          <p:nvPr>
            <p:ph sz="quarter" idx="16"/>
          </p:nvPr>
        </p:nvSpPr>
        <p:spPr>
          <a:xfrm>
            <a:off x="6296183" y="1275348"/>
            <a:ext cx="5376000" cy="5003055"/>
          </a:xfrm>
        </p:spPr>
        <p:txBody>
          <a:bodyPr/>
          <a:lstStyle>
            <a:lvl1pPr>
              <a:defRPr sz="1800"/>
            </a:lvl1pPr>
            <a:lvl2pPr>
              <a:defRPr sz="1600"/>
            </a:lvl2pPr>
            <a:lvl3pPr>
              <a:defRPr sz="14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8"/>
          <p:cNvSpPr>
            <a:spLocks noGrp="1"/>
          </p:cNvSpPr>
          <p:nvPr>
            <p:ph type="body" sz="quarter" idx="10"/>
          </p:nvPr>
        </p:nvSpPr>
        <p:spPr>
          <a:xfrm>
            <a:off x="552451" y="6658688"/>
            <a:ext cx="5376000" cy="138499"/>
          </a:xfrm>
        </p:spPr>
        <p:txBody>
          <a:bodyPr anchor="b">
            <a:spAutoFit/>
          </a:bodyPr>
          <a:lstStyle>
            <a:lvl1pPr marL="0" indent="0">
              <a:buNone/>
              <a:defRPr sz="900"/>
            </a:lvl1pPr>
          </a:lstStyle>
          <a:p>
            <a:pPr lvl="0"/>
            <a:r>
              <a:rPr lang="en-US"/>
              <a:t>Click to edit Master text styles</a:t>
            </a:r>
          </a:p>
        </p:txBody>
      </p:sp>
      <p:sp>
        <p:nvSpPr>
          <p:cNvPr id="12" name="Text Placeholder 8"/>
          <p:cNvSpPr>
            <a:spLocks noGrp="1"/>
          </p:cNvSpPr>
          <p:nvPr>
            <p:ph type="body" sz="quarter" idx="11"/>
          </p:nvPr>
        </p:nvSpPr>
        <p:spPr>
          <a:xfrm>
            <a:off x="6281032" y="6658688"/>
            <a:ext cx="5376000" cy="138499"/>
          </a:xfrm>
        </p:spPr>
        <p:txBody>
          <a:bodyPr anchor="b">
            <a:spAutoFit/>
          </a:bodyPr>
          <a:lstStyle>
            <a:lvl1pPr marL="0" indent="0" algn="r">
              <a:buNone/>
              <a:defRPr sz="900"/>
            </a:lvl1pPr>
          </a:lstStyle>
          <a:p>
            <a:pPr lvl="0"/>
            <a:r>
              <a:rPr lang="en-US"/>
              <a:t>Click to edit Master text styles</a:t>
            </a:r>
          </a:p>
        </p:txBody>
      </p:sp>
      <p:sp>
        <p:nvSpPr>
          <p:cNvPr id="7" name="Slide Number Placeholder 4"/>
          <p:cNvSpPr>
            <a:spLocks noGrp="1"/>
          </p:cNvSpPr>
          <p:nvPr>
            <p:ph type="sldNum" sz="quarter" idx="17"/>
          </p:nvPr>
        </p:nvSpPr>
        <p:spPr/>
        <p:txBody>
          <a:bodyPr/>
          <a:lstStyle>
            <a:lvl1pPr>
              <a:defRPr/>
            </a:lvl1pPr>
          </a:lstStyle>
          <a:p>
            <a:pPr>
              <a:defRPr/>
            </a:pPr>
            <a:fld id="{CB957868-3A42-4630-BCC0-BD92DDAF2990}" type="slidenum">
              <a:rPr lang="en-GB" altLang="en-US"/>
              <a:pPr>
                <a:defRPr/>
              </a:pPr>
              <a:t>‹#›</a:t>
            </a:fld>
            <a:endParaRPr lang="en-GB" altLang="en-US"/>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06239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_for black triangle">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lvl1pPr>
          </a:lstStyle>
          <a:p>
            <a:pPr>
              <a:defRPr/>
            </a:pPr>
            <a:fld id="{D1ACA735-72F2-4D7B-B8E8-2940F42EB31C}" type="slidenum">
              <a:rPr lang="en-GB" altLang="en-US"/>
              <a:pPr>
                <a:defRPr/>
              </a:pPr>
              <a:t>‹#›</a:t>
            </a:fld>
            <a:endParaRPr lang="en-GB" altLang="en-US"/>
          </a:p>
        </p:txBody>
      </p:sp>
    </p:spTree>
    <p:extLst>
      <p:ext uri="{BB962C8B-B14F-4D97-AF65-F5344CB8AC3E}">
        <p14:creationId xmlns:p14="http://schemas.microsoft.com/office/powerpoint/2010/main" val="211274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Placeholder - blank">
    <p:spTree>
      <p:nvGrpSpPr>
        <p:cNvPr id="1" name=""/>
        <p:cNvGrpSpPr/>
        <p:nvPr/>
      </p:nvGrpSpPr>
      <p:grpSpPr>
        <a:xfrm>
          <a:off x="0" y="0"/>
          <a:ext cx="0" cy="0"/>
          <a:chOff x="0" y="0"/>
          <a:chExt cx="0" cy="0"/>
        </a:xfrm>
      </p:grpSpPr>
      <p:sp>
        <p:nvSpPr>
          <p:cNvPr id="2" name="TextBox 1"/>
          <p:cNvSpPr txBox="1"/>
          <p:nvPr/>
        </p:nvSpPr>
        <p:spPr>
          <a:xfrm>
            <a:off x="2019471" y="2835275"/>
            <a:ext cx="6131807" cy="1029834"/>
          </a:xfrm>
          <a:prstGeom prst="rect">
            <a:avLst/>
          </a:prstGeom>
          <a:noFill/>
        </p:spPr>
        <p:txBody>
          <a:bodyPr wrap="none">
            <a:spAutoFit/>
          </a:bodyPr>
          <a:lstStyle/>
          <a:p>
            <a:pPr>
              <a:defRPr/>
            </a:pPr>
            <a:r>
              <a:rPr lang="de-CH" sz="6092" b="1">
                <a:solidFill>
                  <a:srgbClr val="0066CC"/>
                </a:solidFill>
              </a:rPr>
              <a:t>PLACEHOLDER</a:t>
            </a:r>
            <a:endParaRPr lang="en-GB" sz="6092" b="1" dirty="0">
              <a:solidFill>
                <a:srgbClr val="0066CC"/>
              </a:solidFill>
            </a:endParaRPr>
          </a:p>
        </p:txBody>
      </p:sp>
      <p:sp>
        <p:nvSpPr>
          <p:cNvPr id="3" name="TextBox 2"/>
          <p:cNvSpPr txBox="1"/>
          <p:nvPr/>
        </p:nvSpPr>
        <p:spPr>
          <a:xfrm>
            <a:off x="2019471" y="2835275"/>
            <a:ext cx="6131807" cy="1029834"/>
          </a:xfrm>
          <a:prstGeom prst="rect">
            <a:avLst/>
          </a:prstGeom>
          <a:noFill/>
        </p:spPr>
        <p:txBody>
          <a:bodyPr wrap="none">
            <a:spAutoFit/>
          </a:bodyPr>
          <a:lstStyle/>
          <a:p>
            <a:pPr>
              <a:defRPr/>
            </a:pPr>
            <a:r>
              <a:rPr lang="de-CH" sz="6092" b="1">
                <a:solidFill>
                  <a:srgbClr val="0075C5"/>
                </a:solidFill>
              </a:rPr>
              <a:t>PLACEHOLDER</a:t>
            </a:r>
            <a:endParaRPr lang="en-GB" sz="6092" b="1" dirty="0">
              <a:solidFill>
                <a:srgbClr val="0075C5"/>
              </a:solidFill>
            </a:endParaRPr>
          </a:p>
        </p:txBody>
      </p:sp>
      <p:sp>
        <p:nvSpPr>
          <p:cNvPr id="4" name="TextBox 3"/>
          <p:cNvSpPr txBox="1"/>
          <p:nvPr userDrawn="1"/>
        </p:nvSpPr>
        <p:spPr>
          <a:xfrm>
            <a:off x="2019471" y="2835275"/>
            <a:ext cx="6131807" cy="1029834"/>
          </a:xfrm>
          <a:prstGeom prst="rect">
            <a:avLst/>
          </a:prstGeom>
          <a:noFill/>
        </p:spPr>
        <p:txBody>
          <a:bodyPr wrap="none">
            <a:spAutoFit/>
          </a:bodyPr>
          <a:lstStyle/>
          <a:p>
            <a:pPr>
              <a:defRPr/>
            </a:pPr>
            <a:r>
              <a:rPr lang="de-CH" sz="6092" b="1">
                <a:solidFill>
                  <a:srgbClr val="0075C5"/>
                </a:solidFill>
              </a:rPr>
              <a:t>PLACEHOLDER</a:t>
            </a:r>
            <a:endParaRPr lang="en-GB" sz="6092" b="1" dirty="0">
              <a:solidFill>
                <a:srgbClr val="0075C5"/>
              </a:solidFill>
            </a:endParaRPr>
          </a:p>
        </p:txBody>
      </p:sp>
      <p:sp>
        <p:nvSpPr>
          <p:cNvPr id="5" name="Slide Number Placeholder 4"/>
          <p:cNvSpPr>
            <a:spLocks noGrp="1"/>
          </p:cNvSpPr>
          <p:nvPr>
            <p:ph type="sldNum" sz="quarter" idx="10"/>
          </p:nvPr>
        </p:nvSpPr>
        <p:spPr/>
        <p:txBody>
          <a:bodyPr/>
          <a:lstStyle>
            <a:lvl1pPr>
              <a:defRPr/>
            </a:lvl1pPr>
          </a:lstStyle>
          <a:p>
            <a:pPr>
              <a:defRPr/>
            </a:pPr>
            <a:fld id="{7B064634-BAAE-4063-A22C-D30339526F77}" type="slidenum">
              <a:rPr lang="en-GB" altLang="en-US"/>
              <a:pPr>
                <a:defRPr/>
              </a:pPr>
              <a:t>‹#›</a:t>
            </a:fld>
            <a:endParaRPr lang="en-GB" altLang="en-US"/>
          </a:p>
        </p:txBody>
      </p:sp>
    </p:spTree>
    <p:extLst>
      <p:ext uri="{BB962C8B-B14F-4D97-AF65-F5344CB8AC3E}">
        <p14:creationId xmlns:p14="http://schemas.microsoft.com/office/powerpoint/2010/main" val="2651862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2813051"/>
            <a:ext cx="122174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10"/>
          </p:nvPr>
        </p:nvSpPr>
        <p:spPr/>
        <p:txBody>
          <a:bodyPr/>
          <a:lstStyle>
            <a:lvl1pPr>
              <a:defRPr/>
            </a:lvl1pPr>
          </a:lstStyle>
          <a:p>
            <a:pPr>
              <a:defRPr/>
            </a:pPr>
            <a:fld id="{A951F71E-596B-44F3-B298-DA69ACA257BB}" type="slidenum">
              <a:rPr lang="en-GB" altLang="en-US"/>
              <a:pPr>
                <a:defRPr/>
              </a:pPr>
              <a:t>‹#›</a:t>
            </a:fld>
            <a:endParaRPr lang="en-GB" altLang="en-US"/>
          </a:p>
        </p:txBody>
      </p:sp>
    </p:spTree>
    <p:extLst>
      <p:ext uri="{BB962C8B-B14F-4D97-AF65-F5344CB8AC3E}">
        <p14:creationId xmlns:p14="http://schemas.microsoft.com/office/powerpoint/2010/main" val="1371656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609600" y="6302653"/>
            <a:ext cx="5373992" cy="369888"/>
          </a:xfrm>
        </p:spPr>
        <p:txBody>
          <a:bodyPr anchor="b">
            <a:noAutofit/>
          </a:bodyPr>
          <a:lstStyle>
            <a:lvl1pPr marL="0" indent="0">
              <a:spcBef>
                <a:spcPts val="0"/>
              </a:spcBef>
              <a:buNone/>
              <a:defRPr sz="1000" baseline="0"/>
            </a:lvl1pPr>
          </a:lstStyle>
          <a:p>
            <a:pPr lvl="0"/>
            <a:r>
              <a:rPr lang="en-GB" dirty="0"/>
              <a:t>Footnotes</a:t>
            </a:r>
          </a:p>
        </p:txBody>
      </p:sp>
      <p:sp>
        <p:nvSpPr>
          <p:cNvPr id="7" name="Text Placeholder 12"/>
          <p:cNvSpPr>
            <a:spLocks noGrp="1"/>
          </p:cNvSpPr>
          <p:nvPr>
            <p:ph type="body" sz="quarter" idx="11" hasCustomPrompt="1"/>
          </p:nvPr>
        </p:nvSpPr>
        <p:spPr>
          <a:xfrm>
            <a:off x="6208408" y="6302653"/>
            <a:ext cx="5373992" cy="369888"/>
          </a:xfrm>
        </p:spPr>
        <p:txBody>
          <a:bodyPr anchor="b">
            <a:noAutofit/>
          </a:bodyPr>
          <a:lstStyle>
            <a:lvl1pPr marL="0" indent="0" algn="r">
              <a:spcBef>
                <a:spcPts val="0"/>
              </a:spcBef>
              <a:buNone/>
              <a:defRPr sz="1000" baseline="0"/>
            </a:lvl1pPr>
          </a:lstStyle>
          <a:p>
            <a:pPr lvl="0"/>
            <a:r>
              <a:rPr lang="en-GB" dirty="0"/>
              <a:t>References</a:t>
            </a:r>
          </a:p>
        </p:txBody>
      </p:sp>
      <p:sp>
        <p:nvSpPr>
          <p:cNvPr id="11" name="Title Placeholder 1"/>
          <p:cNvSpPr>
            <a:spLocks noGrp="1"/>
          </p:cNvSpPr>
          <p:nvPr>
            <p:ph type="title"/>
          </p:nvPr>
        </p:nvSpPr>
        <p:spPr>
          <a:xfrm>
            <a:off x="609600" y="122472"/>
            <a:ext cx="109728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72171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6" cy="1016168"/>
          </a:xfrm>
          <a:prstGeom prst="rect">
            <a:avLst/>
          </a:prstGeom>
        </p:spPr>
      </p:pic>
    </p:spTree>
    <p:extLst>
      <p:ext uri="{BB962C8B-B14F-4D97-AF65-F5344CB8AC3E}">
        <p14:creationId xmlns:p14="http://schemas.microsoft.com/office/powerpoint/2010/main" val="4036542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FD1CA-1529-402F-BB2E-BBBCD9A254F0}"/>
              </a:ext>
            </a:extLst>
          </p:cNvPr>
          <p:cNvSpPr>
            <a:spLocks noGrp="1"/>
          </p:cNvSpPr>
          <p:nvPr>
            <p:ph type="dt" sz="half" idx="10"/>
          </p:nvPr>
        </p:nvSpPr>
        <p:spPr/>
        <p:txBody>
          <a:bodyPr/>
          <a:lstStyle/>
          <a:p>
            <a:fld id="{0B8038AF-080F-4D34-9054-CFA989512E2F}" type="datetimeFigureOut">
              <a:rPr lang="en-CH" smtClean="0"/>
              <a:t>5/9/24</a:t>
            </a:fld>
            <a:endParaRPr lang="en-CH"/>
          </a:p>
        </p:txBody>
      </p:sp>
      <p:sp>
        <p:nvSpPr>
          <p:cNvPr id="3" name="Footer Placeholder 2">
            <a:extLst>
              <a:ext uri="{FF2B5EF4-FFF2-40B4-BE49-F238E27FC236}">
                <a16:creationId xmlns:a16="http://schemas.microsoft.com/office/drawing/2014/main" id="{EBC223FA-5B21-4556-A6FE-A7CB9CC0A578}"/>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56A69B7A-5C5B-4DAB-AC1A-EA6E3B535EC9}"/>
              </a:ext>
            </a:extLst>
          </p:cNvPr>
          <p:cNvSpPr>
            <a:spLocks noGrp="1"/>
          </p:cNvSpPr>
          <p:nvPr>
            <p:ph type="sldNum" sz="quarter" idx="12"/>
          </p:nvPr>
        </p:nvSpPr>
        <p:spPr/>
        <p:txBody>
          <a:bodyPr/>
          <a:lstStyle/>
          <a:p>
            <a:fld id="{B3459AEB-60C8-4D4C-A685-A85E86D31FC5}" type="slidenum">
              <a:rPr lang="en-CH" smtClean="0"/>
              <a:t>‹#›</a:t>
            </a:fld>
            <a:endParaRPr lang="en-CH"/>
          </a:p>
        </p:txBody>
      </p:sp>
    </p:spTree>
    <p:extLst>
      <p:ext uri="{BB962C8B-B14F-4D97-AF65-F5344CB8AC3E}">
        <p14:creationId xmlns:p14="http://schemas.microsoft.com/office/powerpoint/2010/main" val="4189574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4"/>
          <p:cNvSpPr>
            <a:spLocks noGrp="1"/>
          </p:cNvSpPr>
          <p:nvPr>
            <p:ph type="body" sz="quarter" idx="10"/>
          </p:nvPr>
        </p:nvSpPr>
        <p:spPr>
          <a:xfrm>
            <a:off x="393267" y="6381330"/>
            <a:ext cx="5702733" cy="307084"/>
          </a:xfrm>
        </p:spPr>
        <p:txBody>
          <a:bodyPr tIns="0" rIns="0" bIns="0" anchor="b"/>
          <a:lstStyle>
            <a:lvl1pPr marL="0" indent="0">
              <a:buNone/>
              <a:defRPr sz="1200"/>
            </a:lvl1pPr>
          </a:lstStyle>
          <a:p>
            <a:pPr lvl="0"/>
            <a:r>
              <a:rPr lang="en-US"/>
              <a:t>Click to edit Master text styles</a:t>
            </a:r>
          </a:p>
        </p:txBody>
      </p:sp>
      <p:sp>
        <p:nvSpPr>
          <p:cNvPr id="4" name="Text Placeholder 4"/>
          <p:cNvSpPr>
            <a:spLocks noGrp="1"/>
          </p:cNvSpPr>
          <p:nvPr>
            <p:ph type="body" sz="quarter" idx="11"/>
          </p:nvPr>
        </p:nvSpPr>
        <p:spPr>
          <a:xfrm>
            <a:off x="6096000" y="6381330"/>
            <a:ext cx="5666317" cy="307084"/>
          </a:xfrm>
        </p:spPr>
        <p:txBody>
          <a:bodyPr tIns="0" rIns="0" bIns="0" anchor="b"/>
          <a:lstStyle>
            <a:lvl1pPr marL="0" indent="0" algn="r">
              <a:buNone/>
              <a:defRPr sz="1200"/>
            </a:lvl1pPr>
          </a:lstStyle>
          <a:p>
            <a:pPr lvl="0"/>
            <a:r>
              <a:rPr lang="en-US"/>
              <a:t>Click to edit Master text styles</a:t>
            </a:r>
          </a:p>
        </p:txBody>
      </p:sp>
    </p:spTree>
    <p:extLst>
      <p:ext uri="{BB962C8B-B14F-4D97-AF65-F5344CB8AC3E}">
        <p14:creationId xmlns:p14="http://schemas.microsoft.com/office/powerpoint/2010/main" val="327041411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89408823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600381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209532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513934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3E7E-9F8D-407F-913B-26542D690A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9E4192C-2810-4421-8311-8967343F62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F445F1F-81C1-4F28-9B53-B4456C3A4105}"/>
              </a:ext>
            </a:extLst>
          </p:cNvPr>
          <p:cNvSpPr>
            <a:spLocks noGrp="1"/>
          </p:cNvSpPr>
          <p:nvPr>
            <p:ph type="dt" sz="half" idx="10"/>
          </p:nvPr>
        </p:nvSpPr>
        <p:spPr/>
        <p:txBody>
          <a:bodyPr/>
          <a:lstStyle/>
          <a:p>
            <a:fld id="{AF23FA0E-8B59-440F-96E9-F4E79D763936}" type="datetimeFigureOut">
              <a:rPr lang="en-AU" smtClean="0"/>
              <a:t>9/5/2024</a:t>
            </a:fld>
            <a:endParaRPr lang="en-AU"/>
          </a:p>
        </p:txBody>
      </p:sp>
      <p:sp>
        <p:nvSpPr>
          <p:cNvPr id="5" name="Footer Placeholder 4">
            <a:extLst>
              <a:ext uri="{FF2B5EF4-FFF2-40B4-BE49-F238E27FC236}">
                <a16:creationId xmlns:a16="http://schemas.microsoft.com/office/drawing/2014/main" id="{F7F43CA2-DD58-48E6-A351-92508A1966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43A27DF-71C0-4D73-BE7F-E95E93D4C3CE}"/>
              </a:ext>
            </a:extLst>
          </p:cNvPr>
          <p:cNvSpPr>
            <a:spLocks noGrp="1"/>
          </p:cNvSpPr>
          <p:nvPr>
            <p:ph type="sldNum" sz="quarter" idx="12"/>
          </p:nvPr>
        </p:nvSpPr>
        <p:spPr/>
        <p:txBody>
          <a:bodyPr/>
          <a:lstStyle/>
          <a:p>
            <a:fld id="{B765D3E1-A81F-4993-A1AC-C6876F55142C}" type="slidenum">
              <a:rPr lang="en-AU" smtClean="0"/>
              <a:t>‹#›</a:t>
            </a:fld>
            <a:endParaRPr lang="en-AU"/>
          </a:p>
        </p:txBody>
      </p:sp>
    </p:spTree>
    <p:extLst>
      <p:ext uri="{BB962C8B-B14F-4D97-AF65-F5344CB8AC3E}">
        <p14:creationId xmlns:p14="http://schemas.microsoft.com/office/powerpoint/2010/main" val="3514234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F8589-EE31-0D30-00AC-E9A8AB3E3500}"/>
              </a:ext>
            </a:extLst>
          </p:cNvPr>
          <p:cNvSpPr>
            <a:spLocks noGrp="1"/>
          </p:cNvSpPr>
          <p:nvPr>
            <p:ph type="dt" sz="half" idx="10"/>
          </p:nvPr>
        </p:nvSpPr>
        <p:spPr/>
        <p:txBody>
          <a:bodyPr/>
          <a:lstStyle/>
          <a:p>
            <a:fld id="{9CCA856E-2F3B-4AD9-888C-27E749F76275}" type="datetimeFigureOut">
              <a:rPr lang="en-US" smtClean="0"/>
              <a:t>5/9/24</a:t>
            </a:fld>
            <a:endParaRPr lang="en-US"/>
          </a:p>
        </p:txBody>
      </p:sp>
      <p:sp>
        <p:nvSpPr>
          <p:cNvPr id="3" name="Footer Placeholder 2">
            <a:extLst>
              <a:ext uri="{FF2B5EF4-FFF2-40B4-BE49-F238E27FC236}">
                <a16:creationId xmlns:a16="http://schemas.microsoft.com/office/drawing/2014/main" id="{949CA3E0-5594-35DC-236D-0376B3A386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EE8CA2-F1A1-A9CC-B588-66B83340C8AD}"/>
              </a:ext>
            </a:extLst>
          </p:cNvPr>
          <p:cNvSpPr>
            <a:spLocks noGrp="1"/>
          </p:cNvSpPr>
          <p:nvPr>
            <p:ph type="sldNum" sz="quarter" idx="12"/>
          </p:nvPr>
        </p:nvSpPr>
        <p:spPr/>
        <p:txBody>
          <a:bodyPr/>
          <a:lstStyle/>
          <a:p>
            <a:fld id="{6894E875-666F-4783-ADE5-E0E758DD5B3D}" type="slidenum">
              <a:rPr lang="en-US" smtClean="0"/>
              <a:t>‹#›</a:t>
            </a:fld>
            <a:endParaRPr lang="en-US"/>
          </a:p>
        </p:txBody>
      </p:sp>
    </p:spTree>
    <p:extLst>
      <p:ext uri="{BB962C8B-B14F-4D97-AF65-F5344CB8AC3E}">
        <p14:creationId xmlns:p14="http://schemas.microsoft.com/office/powerpoint/2010/main" val="103404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413461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2389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11688530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0343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96866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999567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92296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1024197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6281023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19319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14027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06689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62652605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531219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7289608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487852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487367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37601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303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200066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76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649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6130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207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24199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36244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24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495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287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60206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764623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437384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51980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79127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5/9/24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906968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1564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66385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99795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131543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85898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062565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863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AEF79-C163-5234-BE97-3D59F51F25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CE5C44-9678-4075-F758-20E548944F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16F5FA-8410-8288-A3EA-6F4DDA8A10D8}"/>
              </a:ext>
            </a:extLst>
          </p:cNvPr>
          <p:cNvSpPr>
            <a:spLocks noGrp="1"/>
          </p:cNvSpPr>
          <p:nvPr>
            <p:ph type="dt" sz="half" idx="10"/>
          </p:nvPr>
        </p:nvSpPr>
        <p:spPr/>
        <p:txBody>
          <a:bodyPr/>
          <a:lstStyle/>
          <a:p>
            <a:fld id="{DFEBFC53-3F03-844E-86C2-0BE210FEB3C6}" type="datetimeFigureOut">
              <a:rPr lang="en-US" smtClean="0"/>
              <a:t>5/9/24</a:t>
            </a:fld>
            <a:endParaRPr lang="en-US"/>
          </a:p>
        </p:txBody>
      </p:sp>
      <p:sp>
        <p:nvSpPr>
          <p:cNvPr id="5" name="Footer Placeholder 4">
            <a:extLst>
              <a:ext uri="{FF2B5EF4-FFF2-40B4-BE49-F238E27FC236}">
                <a16:creationId xmlns:a16="http://schemas.microsoft.com/office/drawing/2014/main" id="{FAFA75F6-251A-8608-79EF-F7242F910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DDE35-A8A4-9007-ED0E-B5A9C79765E9}"/>
              </a:ext>
            </a:extLst>
          </p:cNvPr>
          <p:cNvSpPr>
            <a:spLocks noGrp="1"/>
          </p:cNvSpPr>
          <p:nvPr>
            <p:ph type="sldNum" sz="quarter" idx="12"/>
          </p:nvPr>
        </p:nvSpPr>
        <p:spPr/>
        <p:txBody>
          <a:bodyPr/>
          <a:lstStyle/>
          <a:p>
            <a:fld id="{6B23AF3D-0AD0-D64F-B604-4830F77AD5EB}" type="slidenum">
              <a:rPr lang="en-US" smtClean="0"/>
              <a:t>‹#›</a:t>
            </a:fld>
            <a:endParaRPr lang="en-US"/>
          </a:p>
        </p:txBody>
      </p:sp>
    </p:spTree>
    <p:extLst>
      <p:ext uri="{BB962C8B-B14F-4D97-AF65-F5344CB8AC3E}">
        <p14:creationId xmlns:p14="http://schemas.microsoft.com/office/powerpoint/2010/main" val="41111116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C4404-E871-E89C-D0FD-25403B7CCE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BFE84B-1A65-183B-0341-14FAD807F3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24B9E-FF72-802B-F6EF-56E106099171}"/>
              </a:ext>
            </a:extLst>
          </p:cNvPr>
          <p:cNvSpPr>
            <a:spLocks noGrp="1"/>
          </p:cNvSpPr>
          <p:nvPr>
            <p:ph type="dt" sz="half" idx="10"/>
          </p:nvPr>
        </p:nvSpPr>
        <p:spPr/>
        <p:txBody>
          <a:bodyPr/>
          <a:lstStyle/>
          <a:p>
            <a:fld id="{DFEBFC53-3F03-844E-86C2-0BE210FEB3C6}" type="datetimeFigureOut">
              <a:rPr lang="en-US" smtClean="0"/>
              <a:t>5/9/24</a:t>
            </a:fld>
            <a:endParaRPr lang="en-US"/>
          </a:p>
        </p:txBody>
      </p:sp>
      <p:sp>
        <p:nvSpPr>
          <p:cNvPr id="5" name="Footer Placeholder 4">
            <a:extLst>
              <a:ext uri="{FF2B5EF4-FFF2-40B4-BE49-F238E27FC236}">
                <a16:creationId xmlns:a16="http://schemas.microsoft.com/office/drawing/2014/main" id="{08744A3B-A4EF-52F8-82E7-392FF43E9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8A000-D016-B471-0DED-535240085B1C}"/>
              </a:ext>
            </a:extLst>
          </p:cNvPr>
          <p:cNvSpPr>
            <a:spLocks noGrp="1"/>
          </p:cNvSpPr>
          <p:nvPr>
            <p:ph type="sldNum" sz="quarter" idx="12"/>
          </p:nvPr>
        </p:nvSpPr>
        <p:spPr/>
        <p:txBody>
          <a:bodyPr/>
          <a:lstStyle/>
          <a:p>
            <a:fld id="{6B23AF3D-0AD0-D64F-B604-4830F77AD5EB}" type="slidenum">
              <a:rPr lang="en-US" smtClean="0"/>
              <a:t>‹#›</a:t>
            </a:fld>
            <a:endParaRPr lang="en-US"/>
          </a:p>
        </p:txBody>
      </p:sp>
    </p:spTree>
    <p:extLst>
      <p:ext uri="{BB962C8B-B14F-4D97-AF65-F5344CB8AC3E}">
        <p14:creationId xmlns:p14="http://schemas.microsoft.com/office/powerpoint/2010/main" val="42720757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AE46-E606-2604-08DF-6E2E5269D0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404EC0-4ABC-D8E3-B02A-5312D853E0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526EF1-176F-6501-6A16-DA6AAFC880A4}"/>
              </a:ext>
            </a:extLst>
          </p:cNvPr>
          <p:cNvSpPr>
            <a:spLocks noGrp="1"/>
          </p:cNvSpPr>
          <p:nvPr>
            <p:ph type="dt" sz="half" idx="10"/>
          </p:nvPr>
        </p:nvSpPr>
        <p:spPr/>
        <p:txBody>
          <a:bodyPr/>
          <a:lstStyle/>
          <a:p>
            <a:fld id="{DFEBFC53-3F03-844E-86C2-0BE210FEB3C6}" type="datetimeFigureOut">
              <a:rPr lang="en-US" smtClean="0"/>
              <a:t>5/9/24</a:t>
            </a:fld>
            <a:endParaRPr lang="en-US"/>
          </a:p>
        </p:txBody>
      </p:sp>
      <p:sp>
        <p:nvSpPr>
          <p:cNvPr id="5" name="Footer Placeholder 4">
            <a:extLst>
              <a:ext uri="{FF2B5EF4-FFF2-40B4-BE49-F238E27FC236}">
                <a16:creationId xmlns:a16="http://schemas.microsoft.com/office/drawing/2014/main" id="{EDE0DFB4-B76E-F48A-BF1C-3398D32AE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A8726-BB92-BABE-7D27-DF14DE8E17E2}"/>
              </a:ext>
            </a:extLst>
          </p:cNvPr>
          <p:cNvSpPr>
            <a:spLocks noGrp="1"/>
          </p:cNvSpPr>
          <p:nvPr>
            <p:ph type="sldNum" sz="quarter" idx="12"/>
          </p:nvPr>
        </p:nvSpPr>
        <p:spPr/>
        <p:txBody>
          <a:bodyPr/>
          <a:lstStyle/>
          <a:p>
            <a:fld id="{6B23AF3D-0AD0-D64F-B604-4830F77AD5EB}" type="slidenum">
              <a:rPr lang="en-US" smtClean="0"/>
              <a:t>‹#›</a:t>
            </a:fld>
            <a:endParaRPr lang="en-US"/>
          </a:p>
        </p:txBody>
      </p:sp>
    </p:spTree>
    <p:extLst>
      <p:ext uri="{BB962C8B-B14F-4D97-AF65-F5344CB8AC3E}">
        <p14:creationId xmlns:p14="http://schemas.microsoft.com/office/powerpoint/2010/main" val="23543974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50BD-6E94-7684-ECA1-C824BD760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BE9663-7429-DB36-E8EE-27ACCCDEF7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FBBF23-DCE6-AF62-C56D-23D7EFC4D5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057AA8-9422-3872-F848-D9366BAEE40F}"/>
              </a:ext>
            </a:extLst>
          </p:cNvPr>
          <p:cNvSpPr>
            <a:spLocks noGrp="1"/>
          </p:cNvSpPr>
          <p:nvPr>
            <p:ph type="dt" sz="half" idx="10"/>
          </p:nvPr>
        </p:nvSpPr>
        <p:spPr/>
        <p:txBody>
          <a:bodyPr/>
          <a:lstStyle/>
          <a:p>
            <a:fld id="{DFEBFC53-3F03-844E-86C2-0BE210FEB3C6}" type="datetimeFigureOut">
              <a:rPr lang="en-US" smtClean="0"/>
              <a:t>5/9/24</a:t>
            </a:fld>
            <a:endParaRPr lang="en-US"/>
          </a:p>
        </p:txBody>
      </p:sp>
      <p:sp>
        <p:nvSpPr>
          <p:cNvPr id="6" name="Footer Placeholder 5">
            <a:extLst>
              <a:ext uri="{FF2B5EF4-FFF2-40B4-BE49-F238E27FC236}">
                <a16:creationId xmlns:a16="http://schemas.microsoft.com/office/drawing/2014/main" id="{C4FF8A0E-D6A8-A0EF-E770-FBDEA7B4EF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D7E16-C170-85E6-22F0-108827C18EA4}"/>
              </a:ext>
            </a:extLst>
          </p:cNvPr>
          <p:cNvSpPr>
            <a:spLocks noGrp="1"/>
          </p:cNvSpPr>
          <p:nvPr>
            <p:ph type="sldNum" sz="quarter" idx="12"/>
          </p:nvPr>
        </p:nvSpPr>
        <p:spPr/>
        <p:txBody>
          <a:bodyPr/>
          <a:lstStyle/>
          <a:p>
            <a:fld id="{6B23AF3D-0AD0-D64F-B604-4830F77AD5EB}" type="slidenum">
              <a:rPr lang="en-US" smtClean="0"/>
              <a:t>‹#›</a:t>
            </a:fld>
            <a:endParaRPr lang="en-US"/>
          </a:p>
        </p:txBody>
      </p:sp>
    </p:spTree>
    <p:extLst>
      <p:ext uri="{BB962C8B-B14F-4D97-AF65-F5344CB8AC3E}">
        <p14:creationId xmlns:p14="http://schemas.microsoft.com/office/powerpoint/2010/main" val="9299106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6F6D-842B-A773-DA45-1D8A543CB9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A48C4B-F912-C4A7-46B4-297436D1C8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7CABE1-4C49-2487-B12E-EA1AC0C4FD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AB914E-9696-5938-427E-22F0F69DDA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F108B-79AE-BDE5-834C-767A262BAE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753E56-4041-07EF-EA6A-7822FA20479A}"/>
              </a:ext>
            </a:extLst>
          </p:cNvPr>
          <p:cNvSpPr>
            <a:spLocks noGrp="1"/>
          </p:cNvSpPr>
          <p:nvPr>
            <p:ph type="dt" sz="half" idx="10"/>
          </p:nvPr>
        </p:nvSpPr>
        <p:spPr/>
        <p:txBody>
          <a:bodyPr/>
          <a:lstStyle/>
          <a:p>
            <a:fld id="{DFEBFC53-3F03-844E-86C2-0BE210FEB3C6}" type="datetimeFigureOut">
              <a:rPr lang="en-US" smtClean="0"/>
              <a:t>5/9/24</a:t>
            </a:fld>
            <a:endParaRPr lang="en-US"/>
          </a:p>
        </p:txBody>
      </p:sp>
      <p:sp>
        <p:nvSpPr>
          <p:cNvPr id="8" name="Footer Placeholder 7">
            <a:extLst>
              <a:ext uri="{FF2B5EF4-FFF2-40B4-BE49-F238E27FC236}">
                <a16:creationId xmlns:a16="http://schemas.microsoft.com/office/drawing/2014/main" id="{7B7FC04D-38E4-FEAF-1734-49F564E233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8DBEB6-7CCA-6580-E11D-B7861CFE8EF5}"/>
              </a:ext>
            </a:extLst>
          </p:cNvPr>
          <p:cNvSpPr>
            <a:spLocks noGrp="1"/>
          </p:cNvSpPr>
          <p:nvPr>
            <p:ph type="sldNum" sz="quarter" idx="12"/>
          </p:nvPr>
        </p:nvSpPr>
        <p:spPr/>
        <p:txBody>
          <a:bodyPr/>
          <a:lstStyle/>
          <a:p>
            <a:fld id="{6B23AF3D-0AD0-D64F-B604-4830F77AD5EB}" type="slidenum">
              <a:rPr lang="en-US" smtClean="0"/>
              <a:t>‹#›</a:t>
            </a:fld>
            <a:endParaRPr lang="en-US"/>
          </a:p>
        </p:txBody>
      </p:sp>
    </p:spTree>
    <p:extLst>
      <p:ext uri="{BB962C8B-B14F-4D97-AF65-F5344CB8AC3E}">
        <p14:creationId xmlns:p14="http://schemas.microsoft.com/office/powerpoint/2010/main" val="19709869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487F-E6A9-365E-42EC-050C81812C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7134DA-4633-FBF8-8B18-12C23C2927DA}"/>
              </a:ext>
            </a:extLst>
          </p:cNvPr>
          <p:cNvSpPr>
            <a:spLocks noGrp="1"/>
          </p:cNvSpPr>
          <p:nvPr>
            <p:ph type="dt" sz="half" idx="10"/>
          </p:nvPr>
        </p:nvSpPr>
        <p:spPr/>
        <p:txBody>
          <a:bodyPr/>
          <a:lstStyle/>
          <a:p>
            <a:fld id="{DFEBFC53-3F03-844E-86C2-0BE210FEB3C6}" type="datetimeFigureOut">
              <a:rPr lang="en-US" smtClean="0"/>
              <a:t>5/9/24</a:t>
            </a:fld>
            <a:endParaRPr lang="en-US"/>
          </a:p>
        </p:txBody>
      </p:sp>
      <p:sp>
        <p:nvSpPr>
          <p:cNvPr id="4" name="Footer Placeholder 3">
            <a:extLst>
              <a:ext uri="{FF2B5EF4-FFF2-40B4-BE49-F238E27FC236}">
                <a16:creationId xmlns:a16="http://schemas.microsoft.com/office/drawing/2014/main" id="{2F1598D4-6074-59D5-F349-7F7F5FCA8A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ABA006-C618-9113-FF20-2E34AA3AA087}"/>
              </a:ext>
            </a:extLst>
          </p:cNvPr>
          <p:cNvSpPr>
            <a:spLocks noGrp="1"/>
          </p:cNvSpPr>
          <p:nvPr>
            <p:ph type="sldNum" sz="quarter" idx="12"/>
          </p:nvPr>
        </p:nvSpPr>
        <p:spPr/>
        <p:txBody>
          <a:bodyPr/>
          <a:lstStyle/>
          <a:p>
            <a:fld id="{6B23AF3D-0AD0-D64F-B604-4830F77AD5EB}" type="slidenum">
              <a:rPr lang="en-US" smtClean="0"/>
              <a:t>‹#›</a:t>
            </a:fld>
            <a:endParaRPr lang="en-US"/>
          </a:p>
        </p:txBody>
      </p:sp>
    </p:spTree>
    <p:extLst>
      <p:ext uri="{BB962C8B-B14F-4D97-AF65-F5344CB8AC3E}">
        <p14:creationId xmlns:p14="http://schemas.microsoft.com/office/powerpoint/2010/main" val="195086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30FE7D-3D67-EB16-326C-F1FFBA7EB7CC}"/>
              </a:ext>
            </a:extLst>
          </p:cNvPr>
          <p:cNvSpPr>
            <a:spLocks noGrp="1"/>
          </p:cNvSpPr>
          <p:nvPr>
            <p:ph type="dt" sz="half" idx="10"/>
          </p:nvPr>
        </p:nvSpPr>
        <p:spPr/>
        <p:txBody>
          <a:bodyPr/>
          <a:lstStyle/>
          <a:p>
            <a:fld id="{DFEBFC53-3F03-844E-86C2-0BE210FEB3C6}" type="datetimeFigureOut">
              <a:rPr lang="en-US" smtClean="0"/>
              <a:t>5/9/24</a:t>
            </a:fld>
            <a:endParaRPr lang="en-US"/>
          </a:p>
        </p:txBody>
      </p:sp>
      <p:sp>
        <p:nvSpPr>
          <p:cNvPr id="3" name="Footer Placeholder 2">
            <a:extLst>
              <a:ext uri="{FF2B5EF4-FFF2-40B4-BE49-F238E27FC236}">
                <a16:creationId xmlns:a16="http://schemas.microsoft.com/office/drawing/2014/main" id="{361FE3FF-434F-234C-D7CF-64DDD6ADE4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313F90-3F31-08E3-E3AB-E54797AA9EFC}"/>
              </a:ext>
            </a:extLst>
          </p:cNvPr>
          <p:cNvSpPr>
            <a:spLocks noGrp="1"/>
          </p:cNvSpPr>
          <p:nvPr>
            <p:ph type="sldNum" sz="quarter" idx="12"/>
          </p:nvPr>
        </p:nvSpPr>
        <p:spPr/>
        <p:txBody>
          <a:bodyPr/>
          <a:lstStyle/>
          <a:p>
            <a:fld id="{6B23AF3D-0AD0-D64F-B604-4830F77AD5EB}" type="slidenum">
              <a:rPr lang="en-US" smtClean="0"/>
              <a:t>‹#›</a:t>
            </a:fld>
            <a:endParaRPr lang="en-US"/>
          </a:p>
        </p:txBody>
      </p:sp>
    </p:spTree>
    <p:extLst>
      <p:ext uri="{BB962C8B-B14F-4D97-AF65-F5344CB8AC3E}">
        <p14:creationId xmlns:p14="http://schemas.microsoft.com/office/powerpoint/2010/main" val="38815389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F2E08-6633-C798-112E-07674E844A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FB3C9B-441A-E567-7910-29A53FDB49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0620D5-BA86-3BFF-68F4-2959991D7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C5FEC6-0EBD-A2A7-AADE-F5A36E17FA31}"/>
              </a:ext>
            </a:extLst>
          </p:cNvPr>
          <p:cNvSpPr>
            <a:spLocks noGrp="1"/>
          </p:cNvSpPr>
          <p:nvPr>
            <p:ph type="dt" sz="half" idx="10"/>
          </p:nvPr>
        </p:nvSpPr>
        <p:spPr/>
        <p:txBody>
          <a:bodyPr/>
          <a:lstStyle/>
          <a:p>
            <a:fld id="{DFEBFC53-3F03-844E-86C2-0BE210FEB3C6}" type="datetimeFigureOut">
              <a:rPr lang="en-US" smtClean="0"/>
              <a:t>5/9/24</a:t>
            </a:fld>
            <a:endParaRPr lang="en-US"/>
          </a:p>
        </p:txBody>
      </p:sp>
      <p:sp>
        <p:nvSpPr>
          <p:cNvPr id="6" name="Footer Placeholder 5">
            <a:extLst>
              <a:ext uri="{FF2B5EF4-FFF2-40B4-BE49-F238E27FC236}">
                <a16:creationId xmlns:a16="http://schemas.microsoft.com/office/drawing/2014/main" id="{355627DD-2254-4B58-1FB3-32E645F9D6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47A8A6-1E49-D44E-BBF4-43F4EE0C4B84}"/>
              </a:ext>
            </a:extLst>
          </p:cNvPr>
          <p:cNvSpPr>
            <a:spLocks noGrp="1"/>
          </p:cNvSpPr>
          <p:nvPr>
            <p:ph type="sldNum" sz="quarter" idx="12"/>
          </p:nvPr>
        </p:nvSpPr>
        <p:spPr/>
        <p:txBody>
          <a:bodyPr/>
          <a:lstStyle/>
          <a:p>
            <a:fld id="{6B23AF3D-0AD0-D64F-B604-4830F77AD5EB}" type="slidenum">
              <a:rPr lang="en-US" smtClean="0"/>
              <a:t>‹#›</a:t>
            </a:fld>
            <a:endParaRPr lang="en-US"/>
          </a:p>
        </p:txBody>
      </p:sp>
    </p:spTree>
    <p:extLst>
      <p:ext uri="{BB962C8B-B14F-4D97-AF65-F5344CB8AC3E}">
        <p14:creationId xmlns:p14="http://schemas.microsoft.com/office/powerpoint/2010/main" val="6914726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F9EAE-49EA-1E2B-C729-BDEC4E1541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24D72F-C1D3-3A00-3C23-FF8B88A6D4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BEE78-ED91-ACDA-28D8-C3591D36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90D8BD-01A6-D595-B8A1-08CD6882FE21}"/>
              </a:ext>
            </a:extLst>
          </p:cNvPr>
          <p:cNvSpPr>
            <a:spLocks noGrp="1"/>
          </p:cNvSpPr>
          <p:nvPr>
            <p:ph type="dt" sz="half" idx="10"/>
          </p:nvPr>
        </p:nvSpPr>
        <p:spPr/>
        <p:txBody>
          <a:bodyPr/>
          <a:lstStyle/>
          <a:p>
            <a:fld id="{DFEBFC53-3F03-844E-86C2-0BE210FEB3C6}" type="datetimeFigureOut">
              <a:rPr lang="en-US" smtClean="0"/>
              <a:t>5/9/24</a:t>
            </a:fld>
            <a:endParaRPr lang="en-US"/>
          </a:p>
        </p:txBody>
      </p:sp>
      <p:sp>
        <p:nvSpPr>
          <p:cNvPr id="6" name="Footer Placeholder 5">
            <a:extLst>
              <a:ext uri="{FF2B5EF4-FFF2-40B4-BE49-F238E27FC236}">
                <a16:creationId xmlns:a16="http://schemas.microsoft.com/office/drawing/2014/main" id="{7A68EDF4-4237-BD78-A13F-03B92FE2B8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B28F7-DB6B-BD4F-226B-6E3429727695}"/>
              </a:ext>
            </a:extLst>
          </p:cNvPr>
          <p:cNvSpPr>
            <a:spLocks noGrp="1"/>
          </p:cNvSpPr>
          <p:nvPr>
            <p:ph type="sldNum" sz="quarter" idx="12"/>
          </p:nvPr>
        </p:nvSpPr>
        <p:spPr/>
        <p:txBody>
          <a:bodyPr/>
          <a:lstStyle/>
          <a:p>
            <a:fld id="{6B23AF3D-0AD0-D64F-B604-4830F77AD5EB}" type="slidenum">
              <a:rPr lang="en-US" smtClean="0"/>
              <a:t>‹#›</a:t>
            </a:fld>
            <a:endParaRPr lang="en-US"/>
          </a:p>
        </p:txBody>
      </p:sp>
    </p:spTree>
    <p:extLst>
      <p:ext uri="{BB962C8B-B14F-4D97-AF65-F5344CB8AC3E}">
        <p14:creationId xmlns:p14="http://schemas.microsoft.com/office/powerpoint/2010/main" val="30824610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3D33-C059-83B0-70BA-4E3E827912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C9CDC6-494F-ACE2-965E-8495BF556B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56E5C-1093-6F38-1D7B-60DED49072C2}"/>
              </a:ext>
            </a:extLst>
          </p:cNvPr>
          <p:cNvSpPr>
            <a:spLocks noGrp="1"/>
          </p:cNvSpPr>
          <p:nvPr>
            <p:ph type="dt" sz="half" idx="10"/>
          </p:nvPr>
        </p:nvSpPr>
        <p:spPr/>
        <p:txBody>
          <a:bodyPr/>
          <a:lstStyle/>
          <a:p>
            <a:fld id="{DFEBFC53-3F03-844E-86C2-0BE210FEB3C6}" type="datetimeFigureOut">
              <a:rPr lang="en-US" smtClean="0"/>
              <a:t>5/9/24</a:t>
            </a:fld>
            <a:endParaRPr lang="en-US"/>
          </a:p>
        </p:txBody>
      </p:sp>
      <p:sp>
        <p:nvSpPr>
          <p:cNvPr id="5" name="Footer Placeholder 4">
            <a:extLst>
              <a:ext uri="{FF2B5EF4-FFF2-40B4-BE49-F238E27FC236}">
                <a16:creationId xmlns:a16="http://schemas.microsoft.com/office/drawing/2014/main" id="{2CA1EC53-651E-7741-0DAC-92B307B7E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39343-4F27-94A4-E8DB-16CF32C644C0}"/>
              </a:ext>
            </a:extLst>
          </p:cNvPr>
          <p:cNvSpPr>
            <a:spLocks noGrp="1"/>
          </p:cNvSpPr>
          <p:nvPr>
            <p:ph type="sldNum" sz="quarter" idx="12"/>
          </p:nvPr>
        </p:nvSpPr>
        <p:spPr/>
        <p:txBody>
          <a:bodyPr/>
          <a:lstStyle/>
          <a:p>
            <a:fld id="{6B23AF3D-0AD0-D64F-B604-4830F77AD5EB}" type="slidenum">
              <a:rPr lang="en-US" smtClean="0"/>
              <a:t>‹#›</a:t>
            </a:fld>
            <a:endParaRPr lang="en-US"/>
          </a:p>
        </p:txBody>
      </p:sp>
    </p:spTree>
    <p:extLst>
      <p:ext uri="{BB962C8B-B14F-4D97-AF65-F5344CB8AC3E}">
        <p14:creationId xmlns:p14="http://schemas.microsoft.com/office/powerpoint/2010/main" val="24090256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35E674-16D8-C498-3ED4-57C1F0F0A0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CDE43-570F-6441-9D6D-659E2AEAF9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DD37C-0112-A5D8-75EF-8FFFF24F3AB6}"/>
              </a:ext>
            </a:extLst>
          </p:cNvPr>
          <p:cNvSpPr>
            <a:spLocks noGrp="1"/>
          </p:cNvSpPr>
          <p:nvPr>
            <p:ph type="dt" sz="half" idx="10"/>
          </p:nvPr>
        </p:nvSpPr>
        <p:spPr/>
        <p:txBody>
          <a:bodyPr/>
          <a:lstStyle/>
          <a:p>
            <a:fld id="{DFEBFC53-3F03-844E-86C2-0BE210FEB3C6}" type="datetimeFigureOut">
              <a:rPr lang="en-US" smtClean="0"/>
              <a:t>5/9/24</a:t>
            </a:fld>
            <a:endParaRPr lang="en-US"/>
          </a:p>
        </p:txBody>
      </p:sp>
      <p:sp>
        <p:nvSpPr>
          <p:cNvPr id="5" name="Footer Placeholder 4">
            <a:extLst>
              <a:ext uri="{FF2B5EF4-FFF2-40B4-BE49-F238E27FC236}">
                <a16:creationId xmlns:a16="http://schemas.microsoft.com/office/drawing/2014/main" id="{38B7F546-6790-04B9-F026-4DA806327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395A3-887F-1960-CB1C-1422CB02DC2F}"/>
              </a:ext>
            </a:extLst>
          </p:cNvPr>
          <p:cNvSpPr>
            <a:spLocks noGrp="1"/>
          </p:cNvSpPr>
          <p:nvPr>
            <p:ph type="sldNum" sz="quarter" idx="12"/>
          </p:nvPr>
        </p:nvSpPr>
        <p:spPr/>
        <p:txBody>
          <a:bodyPr/>
          <a:lstStyle/>
          <a:p>
            <a:fld id="{6B23AF3D-0AD0-D64F-B604-4830F77AD5EB}" type="slidenum">
              <a:rPr lang="en-US" smtClean="0"/>
              <a:t>‹#›</a:t>
            </a:fld>
            <a:endParaRPr lang="en-US"/>
          </a:p>
        </p:txBody>
      </p:sp>
    </p:spTree>
    <p:extLst>
      <p:ext uri="{BB962C8B-B14F-4D97-AF65-F5344CB8AC3E}">
        <p14:creationId xmlns:p14="http://schemas.microsoft.com/office/powerpoint/2010/main" val="1015223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88258C1-ACB2-3045-B060-C58DBE8899E0}"/>
              </a:ext>
            </a:extLst>
          </p:cNvPr>
          <p:cNvGrpSpPr/>
          <p:nvPr userDrawn="1"/>
        </p:nvGrpSpPr>
        <p:grpSpPr>
          <a:xfrm>
            <a:off x="-1" y="0"/>
            <a:ext cx="12192001" cy="6858000"/>
            <a:chOff x="-1" y="0"/>
            <a:chExt cx="9144001" cy="5143500"/>
          </a:xfrm>
        </p:grpSpPr>
        <p:pic>
          <p:nvPicPr>
            <p:cNvPr id="7" name="Picture 6">
              <a:extLst>
                <a:ext uri="{FF2B5EF4-FFF2-40B4-BE49-F238E27FC236}">
                  <a16:creationId xmlns:a16="http://schemas.microsoft.com/office/drawing/2014/main" id="{188013D9-AE45-F247-9726-EC36D50329D3}"/>
                </a:ext>
              </a:extLst>
            </p:cNvPr>
            <p:cNvPicPr>
              <a:picLocks noChangeAspect="1"/>
            </p:cNvPicPr>
            <p:nvPr userDrawn="1"/>
          </p:nvPicPr>
          <p:blipFill>
            <a:blip r:embed="rId2"/>
            <a:stretch>
              <a:fillRect/>
            </a:stretch>
          </p:blipFill>
          <p:spPr>
            <a:xfrm>
              <a:off x="-1" y="0"/>
              <a:ext cx="9143999" cy="5143500"/>
            </a:xfrm>
            <a:prstGeom prst="rect">
              <a:avLst/>
            </a:prstGeom>
          </p:spPr>
        </p:pic>
        <p:pic>
          <p:nvPicPr>
            <p:cNvPr id="8" name="Picture 7">
              <a:extLst>
                <a:ext uri="{FF2B5EF4-FFF2-40B4-BE49-F238E27FC236}">
                  <a16:creationId xmlns:a16="http://schemas.microsoft.com/office/drawing/2014/main" id="{457D1E32-E224-D344-B7E4-9F326B0E1277}"/>
                </a:ext>
              </a:extLst>
            </p:cNvPr>
            <p:cNvPicPr>
              <a:picLocks noChangeAspect="1"/>
            </p:cNvPicPr>
            <p:nvPr userDrawn="1"/>
          </p:nvPicPr>
          <p:blipFill>
            <a:blip r:embed="rId3"/>
            <a:stretch>
              <a:fillRect/>
            </a:stretch>
          </p:blipFill>
          <p:spPr>
            <a:xfrm>
              <a:off x="0" y="272223"/>
              <a:ext cx="9144000" cy="1088908"/>
            </a:xfrm>
            <a:prstGeom prst="rect">
              <a:avLst/>
            </a:prstGeom>
          </p:spPr>
        </p:pic>
        <p:sp>
          <p:nvSpPr>
            <p:cNvPr id="9" name="Rectangle 8">
              <a:extLst>
                <a:ext uri="{FF2B5EF4-FFF2-40B4-BE49-F238E27FC236}">
                  <a16:creationId xmlns:a16="http://schemas.microsoft.com/office/drawing/2014/main" id="{E406B3C5-2D20-7C42-BD33-AF3E9D158878}"/>
                </a:ext>
              </a:extLst>
            </p:cNvPr>
            <p:cNvSpPr/>
            <p:nvPr userDrawn="1"/>
          </p:nvSpPr>
          <p:spPr>
            <a:xfrm>
              <a:off x="0" y="391274"/>
              <a:ext cx="9144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solidFill>
                  <a:srgbClr val="63666A"/>
                </a:solidFill>
              </a:endParaRPr>
            </a:p>
          </p:txBody>
        </p:sp>
        <p:pic>
          <p:nvPicPr>
            <p:cNvPr id="10" name="Picture 9">
              <a:extLst>
                <a:ext uri="{FF2B5EF4-FFF2-40B4-BE49-F238E27FC236}">
                  <a16:creationId xmlns:a16="http://schemas.microsoft.com/office/drawing/2014/main" id="{9E324F32-7176-6C43-94B3-A80CEDCEEA58}"/>
                </a:ext>
              </a:extLst>
            </p:cNvPr>
            <p:cNvPicPr>
              <a:picLocks noChangeAspect="1"/>
            </p:cNvPicPr>
            <p:nvPr userDrawn="1"/>
          </p:nvPicPr>
          <p:blipFill>
            <a:blip r:embed="rId4"/>
            <a:stretch>
              <a:fillRect/>
            </a:stretch>
          </p:blipFill>
          <p:spPr>
            <a:xfrm>
              <a:off x="6148074" y="519119"/>
              <a:ext cx="2338893" cy="572030"/>
            </a:xfrm>
            <a:prstGeom prst="rect">
              <a:avLst/>
            </a:prstGeom>
          </p:spPr>
        </p:pic>
      </p:gr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7" y="4456644"/>
            <a:ext cx="10820401" cy="1451877"/>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4" y="5954325"/>
            <a:ext cx="10820400" cy="499147"/>
          </a:xfrm>
          <a:prstGeom prst="rect">
            <a:avLst/>
          </a:prstGeom>
        </p:spPr>
        <p:txBody>
          <a:bodyPr anchor="t">
            <a:normAutofit/>
          </a:bodyPr>
          <a:lstStyle>
            <a:lvl1pPr marL="0" indent="0" algn="l">
              <a:buNone/>
              <a:defRPr sz="2000" b="0">
                <a:solidFill>
                  <a:srgbClr val="FFA3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Arial Bold Uppercase</a:t>
            </a:r>
          </a:p>
        </p:txBody>
      </p:sp>
    </p:spTree>
    <p:extLst>
      <p:ext uri="{BB962C8B-B14F-4D97-AF65-F5344CB8AC3E}">
        <p14:creationId xmlns:p14="http://schemas.microsoft.com/office/powerpoint/2010/main" val="36176795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913B-E215-CD47-B593-56ED805BB1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73855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573213"/>
            <a:ext cx="10820400" cy="4205287"/>
          </a:xfrm>
          <a:prstGeom prst="rect">
            <a:avLst/>
          </a:prstGeom>
        </p:spPr>
        <p:txBody>
          <a:bodyPr>
            <a:normAutofit/>
          </a:bodyPr>
          <a:lstStyle/>
          <a:p>
            <a:pPr lvl="0"/>
            <a:r>
              <a:rPr lang="en-US"/>
              <a:t>Click to edit Master text styles</a:t>
            </a:r>
          </a:p>
        </p:txBody>
      </p:sp>
    </p:spTree>
    <p:extLst>
      <p:ext uri="{BB962C8B-B14F-4D97-AF65-F5344CB8AC3E}">
        <p14:creationId xmlns:p14="http://schemas.microsoft.com/office/powerpoint/2010/main" val="4828083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0" y="552951"/>
            <a:ext cx="7701144" cy="584775"/>
          </a:xfrm>
        </p:spPr>
        <p:txBody>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grpSp>
        <p:nvGrpSpPr>
          <p:cNvPr id="23" name="Group 22">
            <a:extLst>
              <a:ext uri="{FF2B5EF4-FFF2-40B4-BE49-F238E27FC236}">
                <a16:creationId xmlns:a16="http://schemas.microsoft.com/office/drawing/2014/main" id="{397C08B1-6E51-4E86-8FE0-8D51B9484535}"/>
              </a:ext>
            </a:extLst>
          </p:cNvPr>
          <p:cNvGrpSpPr/>
          <p:nvPr userDrawn="1"/>
        </p:nvGrpSpPr>
        <p:grpSpPr>
          <a:xfrm>
            <a:off x="0" y="457200"/>
            <a:ext cx="2452688" cy="255785"/>
            <a:chOff x="0" y="5224323"/>
            <a:chExt cx="2416175" cy="0"/>
          </a:xfrm>
        </p:grpSpPr>
        <p:cxnSp>
          <p:nvCxnSpPr>
            <p:cNvPr id="24" name="Straight Connector 23">
              <a:extLst>
                <a:ext uri="{FF2B5EF4-FFF2-40B4-BE49-F238E27FC236}">
                  <a16:creationId xmlns:a16="http://schemas.microsoft.com/office/drawing/2014/main" id="{F07D9C6E-2706-4633-9833-9E39D48EDB5C}"/>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FD08C3-287E-4F7F-90F9-C1DB0065552C}"/>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7F0FB3DA-38F0-42E8-96A2-083E084D6F94}"/>
              </a:ext>
            </a:extLst>
          </p:cNvPr>
          <p:cNvSpPr>
            <a:spLocks noGrp="1"/>
          </p:cNvSpPr>
          <p:nvPr>
            <p:ph type="body" sz="quarter" idx="25"/>
          </p:nvPr>
        </p:nvSpPr>
        <p:spPr>
          <a:xfrm>
            <a:off x="609600" y="1346200"/>
            <a:ext cx="10972800" cy="4940301"/>
          </a:xfrm>
        </p:spPr>
        <p:txBody>
          <a:bodyPr/>
          <a:lstStyle>
            <a:lvl1pPr marL="228600" indent="-228600">
              <a:buClr>
                <a:srgbClr val="00A2E1"/>
              </a:buClr>
              <a:buFont typeface="Arial" panose="020B0604020202020204" pitchFamily="34" charset="0"/>
              <a:buChar char="●"/>
              <a:defRPr/>
            </a:lvl1pPr>
            <a:lvl2pPr marL="685800" indent="-228600">
              <a:buClr>
                <a:schemeClr val="accent2"/>
              </a:buClr>
              <a:buFont typeface="Arial" panose="020B0604020202020204" pitchFamily="34" charset="0"/>
              <a:buChar char="●"/>
              <a:defRPr/>
            </a:lvl2pPr>
            <a:lvl3pPr marL="1143000" indent="-228600">
              <a:buClr>
                <a:srgbClr val="151513"/>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p:txBody>
      </p:sp>
      <p:grpSp>
        <p:nvGrpSpPr>
          <p:cNvPr id="20" name="Group 19">
            <a:extLst>
              <a:ext uri="{FF2B5EF4-FFF2-40B4-BE49-F238E27FC236}">
                <a16:creationId xmlns:a16="http://schemas.microsoft.com/office/drawing/2014/main" id="{E36D1471-7489-493C-A9D0-AF437BB515D6}"/>
              </a:ext>
            </a:extLst>
          </p:cNvPr>
          <p:cNvGrpSpPr/>
          <p:nvPr userDrawn="1"/>
        </p:nvGrpSpPr>
        <p:grpSpPr>
          <a:xfrm>
            <a:off x="-1" y="6791325"/>
            <a:ext cx="12192001" cy="66675"/>
            <a:chOff x="-1" y="6233231"/>
            <a:chExt cx="12192001" cy="574675"/>
          </a:xfrm>
        </p:grpSpPr>
        <p:sp>
          <p:nvSpPr>
            <p:cNvPr id="22" name="Rectangle 21">
              <a:extLst>
                <a:ext uri="{FF2B5EF4-FFF2-40B4-BE49-F238E27FC236}">
                  <a16:creationId xmlns:a16="http://schemas.microsoft.com/office/drawing/2014/main" id="{9BEF9CDF-2568-4721-8C4B-29C276F3B9EA}"/>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6" name="Rectangle 25">
              <a:extLst>
                <a:ext uri="{FF2B5EF4-FFF2-40B4-BE49-F238E27FC236}">
                  <a16:creationId xmlns:a16="http://schemas.microsoft.com/office/drawing/2014/main" id="{FD6EB6BB-61EB-4ECF-B871-156BCD96E143}"/>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pic>
        <p:nvPicPr>
          <p:cNvPr id="15" name="Picture 14">
            <a:extLst>
              <a:ext uri="{FF2B5EF4-FFF2-40B4-BE49-F238E27FC236}">
                <a16:creationId xmlns:a16="http://schemas.microsoft.com/office/drawing/2014/main" id="{C43B4718-FC7C-431F-B8CE-325C220956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105" y="495301"/>
            <a:ext cx="534874" cy="683997"/>
          </a:xfrm>
          <a:prstGeom prst="rect">
            <a:avLst/>
          </a:prstGeom>
        </p:spPr>
      </p:pic>
      <p:sp>
        <p:nvSpPr>
          <p:cNvPr id="16" name="Rectangle 15"/>
          <p:cNvSpPr/>
          <p:nvPr userDrawn="1"/>
        </p:nvSpPr>
        <p:spPr>
          <a:xfrm>
            <a:off x="2078822" y="6529479"/>
            <a:ext cx="8872151" cy="246221"/>
          </a:xfrm>
          <a:prstGeom prst="rect">
            <a:avLst/>
          </a:prstGeom>
        </p:spPr>
        <p:txBody>
          <a:bodyPr wrap="square">
            <a:spAutoFit/>
          </a:bodyPr>
          <a:lstStyle/>
          <a:p>
            <a:pPr marL="0" lvl="0" indent="0">
              <a:spcAft>
                <a:spcPts val="0"/>
              </a:spcAft>
              <a:buSzPts val="1000"/>
              <a:buFont typeface="Symbol" panose="05050102010706020507" pitchFamily="18" charset="2"/>
              <a:buNone/>
              <a:tabLst>
                <a:tab pos="457200" algn="l"/>
              </a:tabLst>
            </a:pPr>
            <a:r>
              <a:rPr lang="en-US" sz="1000" dirty="0">
                <a:solidFill>
                  <a:schemeClr val="tx1">
                    <a:lumMod val="65000"/>
                    <a:lumOff val="35000"/>
                  </a:schemeClr>
                </a:solidFill>
                <a:effectLst/>
                <a:latin typeface="+mn-lt"/>
                <a:ea typeface="Times New Roman" panose="02020603050405020304" pitchFamily="18" charset="0"/>
                <a:cs typeface="Arial" panose="020B0604020202020204" pitchFamily="34" charset="0"/>
              </a:rPr>
              <a:t>This presentation is the intellectual property of the author/presenter. Contact opagani@bluewin.ch</a:t>
            </a:r>
            <a:r>
              <a:rPr lang="en-US" sz="1000" baseline="0" dirty="0">
                <a:solidFill>
                  <a:schemeClr val="tx1">
                    <a:lumMod val="65000"/>
                    <a:lumOff val="35000"/>
                  </a:schemeClr>
                </a:solidFill>
                <a:effectLst/>
                <a:latin typeface="+mn-lt"/>
                <a:ea typeface="Times New Roman" panose="02020603050405020304" pitchFamily="18" charset="0"/>
                <a:cs typeface="Arial" panose="020B0604020202020204" pitchFamily="34" charset="0"/>
              </a:rPr>
              <a:t> </a:t>
            </a:r>
            <a:r>
              <a:rPr lang="en-US" sz="1000" dirty="0">
                <a:solidFill>
                  <a:schemeClr val="tx1">
                    <a:lumMod val="65000"/>
                    <a:lumOff val="35000"/>
                  </a:schemeClr>
                </a:solidFill>
                <a:effectLst/>
                <a:latin typeface="+mn-lt"/>
                <a:ea typeface="Times New Roman" panose="02020603050405020304" pitchFamily="18" charset="0"/>
                <a:cs typeface="Arial" panose="020B0604020202020204" pitchFamily="34" charset="0"/>
              </a:rPr>
              <a:t>for permission to reprint and/or distribute</a:t>
            </a:r>
            <a:endParaRPr lang="en-GB" sz="1000" dirty="0">
              <a:solidFill>
                <a:schemeClr val="tx1">
                  <a:lumMod val="65000"/>
                  <a:lumOff val="35000"/>
                </a:schemeClr>
              </a:solidFill>
              <a:effectLst/>
              <a:latin typeface="+mn-lt"/>
              <a:ea typeface="Calibri" panose="020F0502020204030204" pitchFamily="34" charset="0"/>
              <a:cs typeface="Arial" panose="020B0604020202020204" pitchFamily="34" charset="0"/>
            </a:endParaRPr>
          </a:p>
        </p:txBody>
      </p:sp>
      <p:sp>
        <p:nvSpPr>
          <p:cNvPr id="18" name="Rectangle 17"/>
          <p:cNvSpPr/>
          <p:nvPr userDrawn="1"/>
        </p:nvSpPr>
        <p:spPr>
          <a:xfrm>
            <a:off x="4200311" y="17252"/>
            <a:ext cx="3791371" cy="246221"/>
          </a:xfrm>
          <a:prstGeom prst="rect">
            <a:avLst/>
          </a:prstGeom>
        </p:spPr>
        <p:txBody>
          <a:bodyPr wrap="square">
            <a:spAutoFit/>
          </a:bodyPr>
          <a:lstStyle/>
          <a:p>
            <a:r>
              <a:rPr lang="en-US" sz="1000" dirty="0">
                <a:solidFill>
                  <a:schemeClr val="tx1">
                    <a:lumMod val="65000"/>
                    <a:lumOff val="35000"/>
                  </a:schemeClr>
                </a:solidFill>
                <a:effectLst/>
                <a:latin typeface="+mn-lt"/>
                <a:ea typeface="Times New Roman" panose="02020603050405020304" pitchFamily="18" charset="0"/>
                <a:cs typeface="Arial" panose="020B0604020202020204" pitchFamily="34" charset="0"/>
              </a:rPr>
              <a:t>San Antonio Breast Cancer Symposium – December 6-10, 2022</a:t>
            </a:r>
            <a:endParaRPr lang="en-GB" sz="1000" dirty="0">
              <a:solidFill>
                <a:schemeClr val="tx1">
                  <a:lumMod val="65000"/>
                  <a:lumOff val="35000"/>
                </a:schemeClr>
              </a:solidFill>
              <a:latin typeface="+mn-lt"/>
              <a:cs typeface="Arial" panose="020B0604020202020204" pitchFamily="34" charset="0"/>
            </a:endParaRPr>
          </a:p>
        </p:txBody>
      </p:sp>
    </p:spTree>
    <p:extLst>
      <p:ext uri="{BB962C8B-B14F-4D97-AF65-F5344CB8AC3E}">
        <p14:creationId xmlns:p14="http://schemas.microsoft.com/office/powerpoint/2010/main" val="30256997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4259262"/>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1531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3" Type="http://schemas.openxmlformats.org/officeDocument/2006/relationships/slideLayout" Target="../slideLayouts/slideLayout182.xml"/><Relationship Id="rId21" Type="http://schemas.openxmlformats.org/officeDocument/2006/relationships/theme" Target="../theme/theme11.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3" Type="http://schemas.openxmlformats.org/officeDocument/2006/relationships/slideLayout" Target="../slideLayouts/slideLayout202.xml"/><Relationship Id="rId21" Type="http://schemas.openxmlformats.org/officeDocument/2006/relationships/image" Target="../media/image1.png"/><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theme" Target="../theme/theme12.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3" Type="http://schemas.openxmlformats.org/officeDocument/2006/relationships/slideLayout" Target="../slideLayouts/slideLayout221.xml"/><Relationship Id="rId21" Type="http://schemas.openxmlformats.org/officeDocument/2006/relationships/theme" Target="../theme/theme13.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theme" Target="../theme/theme5.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theme" Target="../theme/theme6.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theme" Target="../theme/theme8.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theme" Target="../theme/theme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19" Type="http://schemas.openxmlformats.org/officeDocument/2006/relationships/image" Target="../media/image31.png"/><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5">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50"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E96485-DBEE-6049-936F-51707AA820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B7F41-DD08-8141-BDE7-8321FBD891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C1424-DD85-1742-A6D5-4173DDC55E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49236-33FE-0648-A586-2DE4D9E9BC23}" type="datetimeFigureOut">
              <a:rPr lang="en-US" smtClean="0"/>
              <a:t>5/9/24</a:t>
            </a:fld>
            <a:endParaRPr lang="en-US"/>
          </a:p>
        </p:txBody>
      </p:sp>
      <p:sp>
        <p:nvSpPr>
          <p:cNvPr id="5" name="Footer Placeholder 4">
            <a:extLst>
              <a:ext uri="{FF2B5EF4-FFF2-40B4-BE49-F238E27FC236}">
                <a16:creationId xmlns:a16="http://schemas.microsoft.com/office/drawing/2014/main" id="{A7E9B0A5-5E06-8F4C-A5C0-20533D28E0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21C804-C513-234A-8220-ED275EA47C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8A4A7-6B82-F34C-B1C9-54415619F231}" type="slidenum">
              <a:rPr lang="en-US" smtClean="0"/>
              <a:t>‹#›</a:t>
            </a:fld>
            <a:endParaRPr lang="en-US"/>
          </a:p>
        </p:txBody>
      </p:sp>
    </p:spTree>
    <p:extLst>
      <p:ext uri="{BB962C8B-B14F-4D97-AF65-F5344CB8AC3E}">
        <p14:creationId xmlns:p14="http://schemas.microsoft.com/office/powerpoint/2010/main" val="1730327834"/>
      </p:ext>
    </p:extLst>
  </p:cSld>
  <p:clrMap bg1="lt1" tx1="dk1" bg2="lt2" tx2="dk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2211442680"/>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 id="2147485049" r:id="rId12"/>
    <p:sldLayoutId id="2147485050" r:id="rId13"/>
    <p:sldLayoutId id="2147485051" r:id="rId14"/>
    <p:sldLayoutId id="2147485052" r:id="rId15"/>
    <p:sldLayoutId id="2147485053" r:id="rId16"/>
    <p:sldLayoutId id="2147485054" r:id="rId17"/>
    <p:sldLayoutId id="2147485057" r:id="rId18"/>
    <p:sldLayoutId id="2147485058" r:id="rId19"/>
    <p:sldLayoutId id="2147485059"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875682596"/>
      </p:ext>
    </p:extLst>
  </p:cSld>
  <p:clrMap bg1="lt1" tx1="dk1" bg2="lt2" tx2="dk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 id="2147485076" r:id="rId13"/>
    <p:sldLayoutId id="2147485077" r:id="rId14"/>
    <p:sldLayoutId id="2147485078" r:id="rId15"/>
    <p:sldLayoutId id="2147485079" r:id="rId16"/>
    <p:sldLayoutId id="2147485080" r:id="rId17"/>
    <p:sldLayoutId id="2147485083" r:id="rId18"/>
    <p:sldLayoutId id="2147485084"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4181885466"/>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 id="2147485097" r:id="rId12"/>
    <p:sldLayoutId id="2147485098" r:id="rId13"/>
    <p:sldLayoutId id="2147485099" r:id="rId14"/>
    <p:sldLayoutId id="2147485100" r:id="rId15"/>
    <p:sldLayoutId id="2147485101" r:id="rId16"/>
    <p:sldLayoutId id="2147485102" r:id="rId17"/>
    <p:sldLayoutId id="2147485103" r:id="rId18"/>
    <p:sldLayoutId id="2147485104" r:id="rId19"/>
    <p:sldLayoutId id="2147485105"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9113" y="561979"/>
            <a:ext cx="102520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544544" y="1274763"/>
            <a:ext cx="11139487"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8" name="Picture 6"/>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969832" y="179392"/>
            <a:ext cx="93662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
          </p:nvPr>
        </p:nvSpPr>
        <p:spPr>
          <a:xfrm>
            <a:off x="11896949" y="6290135"/>
            <a:ext cx="141064" cy="138499"/>
          </a:xfrm>
          <a:prstGeom prst="rect">
            <a:avLst/>
          </a:prstGeom>
        </p:spPr>
        <p:txBody>
          <a:bodyPr vert="horz" wrap="none" lIns="0" tIns="0" rIns="0" bIns="0" numCol="1" anchor="t" anchorCtr="0" compatLnSpc="1">
            <a:prstTxWarp prst="textNoShape">
              <a:avLst/>
            </a:prstTxWarp>
            <a:spAutoFit/>
          </a:bodyPr>
          <a:lstStyle>
            <a:lvl1pPr algn="r" eaLnBrk="1" hangingPunct="1">
              <a:defRPr sz="900">
                <a:solidFill>
                  <a:srgbClr val="000000"/>
                </a:solidFill>
              </a:defRPr>
            </a:lvl1pPr>
          </a:lstStyle>
          <a:p>
            <a:pPr fontAlgn="base">
              <a:spcBef>
                <a:spcPct val="0"/>
              </a:spcBef>
              <a:spcAft>
                <a:spcPct val="0"/>
              </a:spcAft>
              <a:defRPr/>
            </a:pPr>
            <a:fld id="{E7E682A9-E2A1-46A2-8928-41391BBB530A}" type="slidenum">
              <a:rPr lang="en-GB" altLang="en-US"/>
              <a:pPr fontAlgn="base">
                <a:spcBef>
                  <a:spcPct val="0"/>
                </a:spcBef>
                <a:spcAft>
                  <a:spcPct val="0"/>
                </a:spcAft>
                <a:defRPr/>
              </a:pPr>
              <a:t>‹#›</a:t>
            </a:fld>
            <a:endParaRPr lang="en-GB" altLang="en-US"/>
          </a:p>
        </p:txBody>
      </p:sp>
      <p:sp>
        <p:nvSpPr>
          <p:cNvPr id="10" name="Rectangle 9"/>
          <p:cNvSpPr/>
          <p:nvPr userDrawn="1"/>
        </p:nvSpPr>
        <p:spPr>
          <a:xfrm>
            <a:off x="3864386" y="82549"/>
            <a:ext cx="4479110" cy="234360"/>
          </a:xfrm>
          <a:prstGeom prst="rect">
            <a:avLst/>
          </a:prstGeom>
        </p:spPr>
        <p:txBody>
          <a:bodyPr wrap="none">
            <a:spAutoFit/>
          </a:bodyPr>
          <a:lstStyle/>
          <a:p>
            <a:pPr algn="ctr">
              <a:defRPr/>
            </a:pPr>
            <a:r>
              <a:rPr lang="de-CH" sz="923" dirty="0">
                <a:solidFill>
                  <a:srgbClr val="000000"/>
                </a:solidFill>
              </a:rPr>
              <a:t>CONFIDENTIAL </a:t>
            </a:r>
            <a:r>
              <a:rPr lang="de-CH" sz="923" dirty="0">
                <a:solidFill>
                  <a:srgbClr val="000000"/>
                </a:solidFill>
                <a:cs typeface="Arial" panose="020B0604020202020204" pitchFamily="34" charset="0"/>
              </a:rPr>
              <a:t>– </a:t>
            </a:r>
            <a:r>
              <a:rPr lang="en-GB" sz="900" dirty="0">
                <a:solidFill>
                  <a:srgbClr val="000000"/>
                </a:solidFill>
              </a:rPr>
              <a:t>F</a:t>
            </a:r>
            <a:r>
              <a:rPr lang="en-GB" altLang="en-US" sz="900" dirty="0">
                <a:solidFill>
                  <a:srgbClr val="000000"/>
                </a:solidFill>
              </a:rPr>
              <a:t>inal version approved by the engagement owner: 02 June 2017</a:t>
            </a:r>
            <a:endParaRPr lang="en-GB" sz="923" dirty="0">
              <a:solidFill>
                <a:srgbClr val="000000"/>
              </a:solidFill>
            </a:endParaRPr>
          </a:p>
        </p:txBody>
      </p:sp>
    </p:spTree>
    <p:extLst>
      <p:ext uri="{BB962C8B-B14F-4D97-AF65-F5344CB8AC3E}">
        <p14:creationId xmlns:p14="http://schemas.microsoft.com/office/powerpoint/2010/main" val="279748672"/>
      </p:ext>
    </p:extLst>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60" r:id="rId9"/>
    <p:sldLayoutId id="2147484661" r:id="rId10"/>
    <p:sldLayoutId id="2147484662" r:id="rId11"/>
    <p:sldLayoutId id="2147484663" r:id="rId12"/>
  </p:sldLayoutIdLst>
  <p:hf hdr="0" ftr="0" dt="0"/>
  <p:txStyles>
    <p:titleStyle>
      <a:lvl1pPr algn="l" defTabSz="685800" rtl="0" eaLnBrk="0" fontAlgn="base" hangingPunct="0">
        <a:lnSpc>
          <a:spcPct val="90000"/>
        </a:lnSpc>
        <a:spcBef>
          <a:spcPct val="0"/>
        </a:spcBef>
        <a:spcAft>
          <a:spcPct val="0"/>
        </a:spcAft>
        <a:defRPr sz="2400" b="1"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2400" b="1">
          <a:solidFill>
            <a:schemeClr val="tx1"/>
          </a:solidFill>
          <a:latin typeface="Arial" panose="020B0604020202020204" pitchFamily="34" charset="0"/>
        </a:defRPr>
      </a:lvl2pPr>
      <a:lvl3pPr algn="l" defTabSz="685800" rtl="0" eaLnBrk="0" fontAlgn="base" hangingPunct="0">
        <a:lnSpc>
          <a:spcPct val="90000"/>
        </a:lnSpc>
        <a:spcBef>
          <a:spcPct val="0"/>
        </a:spcBef>
        <a:spcAft>
          <a:spcPct val="0"/>
        </a:spcAft>
        <a:defRPr sz="2400" b="1">
          <a:solidFill>
            <a:schemeClr val="tx1"/>
          </a:solidFill>
          <a:latin typeface="Arial" panose="020B0604020202020204" pitchFamily="34" charset="0"/>
        </a:defRPr>
      </a:lvl3pPr>
      <a:lvl4pPr algn="l" defTabSz="685800" rtl="0" eaLnBrk="0" fontAlgn="base" hangingPunct="0">
        <a:lnSpc>
          <a:spcPct val="90000"/>
        </a:lnSpc>
        <a:spcBef>
          <a:spcPct val="0"/>
        </a:spcBef>
        <a:spcAft>
          <a:spcPct val="0"/>
        </a:spcAft>
        <a:defRPr sz="2400" b="1">
          <a:solidFill>
            <a:schemeClr val="tx1"/>
          </a:solidFill>
          <a:latin typeface="Arial" panose="020B0604020202020204" pitchFamily="34" charset="0"/>
        </a:defRPr>
      </a:lvl4pPr>
      <a:lvl5pPr algn="l" defTabSz="685800" rtl="0" eaLnBrk="0" fontAlgn="base" hangingPunct="0">
        <a:lnSpc>
          <a:spcPct val="90000"/>
        </a:lnSpc>
        <a:spcBef>
          <a:spcPct val="0"/>
        </a:spcBef>
        <a:spcAft>
          <a:spcPct val="0"/>
        </a:spcAft>
        <a:defRPr sz="2400" b="1">
          <a:solidFill>
            <a:schemeClr val="tx1"/>
          </a:solidFill>
          <a:latin typeface="Arial" panose="020B0604020202020204" pitchFamily="34" charset="0"/>
        </a:defRPr>
      </a:lvl5pPr>
      <a:lvl6pPr marL="457200" algn="l" defTabSz="685800" rtl="0" fontAlgn="base">
        <a:lnSpc>
          <a:spcPct val="90000"/>
        </a:lnSpc>
        <a:spcBef>
          <a:spcPct val="0"/>
        </a:spcBef>
        <a:spcAft>
          <a:spcPct val="0"/>
        </a:spcAft>
        <a:defRPr sz="2400" b="1">
          <a:solidFill>
            <a:schemeClr val="tx1"/>
          </a:solidFill>
          <a:latin typeface="Arial" panose="020B0604020202020204" pitchFamily="34" charset="0"/>
        </a:defRPr>
      </a:lvl6pPr>
      <a:lvl7pPr marL="914400" algn="l" defTabSz="685800" rtl="0" fontAlgn="base">
        <a:lnSpc>
          <a:spcPct val="90000"/>
        </a:lnSpc>
        <a:spcBef>
          <a:spcPct val="0"/>
        </a:spcBef>
        <a:spcAft>
          <a:spcPct val="0"/>
        </a:spcAft>
        <a:defRPr sz="2400" b="1">
          <a:solidFill>
            <a:schemeClr val="tx1"/>
          </a:solidFill>
          <a:latin typeface="Arial" panose="020B0604020202020204" pitchFamily="34" charset="0"/>
        </a:defRPr>
      </a:lvl7pPr>
      <a:lvl8pPr marL="1371600" algn="l" defTabSz="685800" rtl="0" fontAlgn="base">
        <a:lnSpc>
          <a:spcPct val="90000"/>
        </a:lnSpc>
        <a:spcBef>
          <a:spcPct val="0"/>
        </a:spcBef>
        <a:spcAft>
          <a:spcPct val="0"/>
        </a:spcAft>
        <a:defRPr sz="2400" b="1">
          <a:solidFill>
            <a:schemeClr val="tx1"/>
          </a:solidFill>
          <a:latin typeface="Arial" panose="020B0604020202020204" pitchFamily="34" charset="0"/>
        </a:defRPr>
      </a:lvl8pPr>
      <a:lvl9pPr marL="1828800" algn="l" defTabSz="685800" rtl="0" fontAlgn="base">
        <a:lnSpc>
          <a:spcPct val="90000"/>
        </a:lnSpc>
        <a:spcBef>
          <a:spcPct val="0"/>
        </a:spcBef>
        <a:spcAft>
          <a:spcPct val="0"/>
        </a:spcAft>
        <a:defRPr sz="2400" b="1">
          <a:solidFill>
            <a:schemeClr val="tx1"/>
          </a:solidFill>
          <a:latin typeface="Arial" panose="020B0604020202020204" pitchFamily="34" charset="0"/>
        </a:defRPr>
      </a:lvl9pPr>
    </p:titleStyle>
    <p:bodyStyle>
      <a:lvl1pPr marL="342900" indent="-342900" algn="l" rtl="0" eaLnBrk="0" fontAlgn="base" hangingPunct="0">
        <a:spcBef>
          <a:spcPts val="1663"/>
        </a:spcBef>
        <a:spcAft>
          <a:spcPct val="0"/>
        </a:spcAft>
        <a:buSzPct val="100000"/>
        <a:buFont typeface="Arial" panose="020B0604020202020204" pitchFamily="34" charset="0"/>
        <a:buChar char="•"/>
        <a:defRPr lang="en-US" kern="1200">
          <a:solidFill>
            <a:schemeClr val="tx1"/>
          </a:solidFill>
          <a:latin typeface="+mn-lt"/>
          <a:ea typeface="+mn-ea"/>
          <a:cs typeface="+mn-cs"/>
        </a:defRPr>
      </a:lvl1pPr>
      <a:lvl2pPr marL="703263" indent="-265113" algn="l" rtl="0" eaLnBrk="0" fontAlgn="base" hangingPunct="0">
        <a:spcBef>
          <a:spcPct val="30000"/>
        </a:spcBef>
        <a:spcAft>
          <a:spcPct val="0"/>
        </a:spcAft>
        <a:buChar char="–"/>
        <a:defRPr kern="1200">
          <a:solidFill>
            <a:schemeClr val="tx1"/>
          </a:solidFill>
          <a:latin typeface="+mn-lt"/>
          <a:ea typeface="+mn-ea"/>
          <a:cs typeface="+mn-cs"/>
        </a:defRPr>
      </a:lvl2pPr>
      <a:lvl3pPr marL="1146175" indent="-265113" algn="l" rtl="0" eaLnBrk="0" fontAlgn="base" hangingPunct="0">
        <a:spcBef>
          <a:spcPct val="20000"/>
        </a:spcBef>
        <a:spcAft>
          <a:spcPct val="0"/>
        </a:spcAft>
        <a:buChar char="•"/>
        <a:defRPr kern="1200">
          <a:solidFill>
            <a:schemeClr val="tx1"/>
          </a:solidFill>
          <a:latin typeface="+mn-lt"/>
          <a:ea typeface="+mn-ea"/>
          <a:cs typeface="+mn-cs"/>
        </a:defRPr>
      </a:lvl3pPr>
      <a:lvl4pPr marL="1587500" indent="-265113" algn="l" rtl="0" eaLnBrk="0" fontAlgn="base" hangingPunct="0">
        <a:spcBef>
          <a:spcPct val="20000"/>
        </a:spcBef>
        <a:spcAft>
          <a:spcPct val="0"/>
        </a:spcAft>
        <a:buChar char="–"/>
        <a:defRPr kern="1200">
          <a:solidFill>
            <a:schemeClr val="tx1"/>
          </a:solidFill>
          <a:latin typeface="+mn-lt"/>
          <a:ea typeface="+mn-ea"/>
          <a:cs typeface="+mn-cs"/>
        </a:defRPr>
      </a:lvl4pPr>
      <a:lvl5pPr marL="2025650" indent="-261938" algn="l" rtl="0" eaLnBrk="0" fontAlgn="base" hangingPunct="0">
        <a:spcBef>
          <a:spcPct val="20000"/>
        </a:spcBef>
        <a:spcAft>
          <a:spcPct val="0"/>
        </a:spcAft>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46"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46"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2042004471"/>
      </p:ext>
    </p:extLst>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55913411"/>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 id="2147484903" r:id="rId12"/>
    <p:sldLayoutId id="2147484904" r:id="rId13"/>
    <p:sldLayoutId id="2147484905" r:id="rId14"/>
    <p:sldLayoutId id="2147484906" r:id="rId15"/>
    <p:sldLayoutId id="2147484907" r:id="rId16"/>
    <p:sldLayoutId id="2147484908" r:id="rId17"/>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003037673"/>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 id="2147484921" r:id="rId12"/>
    <p:sldLayoutId id="2147484922" r:id="rId13"/>
    <p:sldLayoutId id="2147484923" r:id="rId14"/>
    <p:sldLayoutId id="2147484924" r:id="rId15"/>
    <p:sldLayoutId id="2147484925" r:id="rId16"/>
    <p:sldLayoutId id="2147484926" r:id="rId17"/>
    <p:sldLayoutId id="2147484927" r:id="rId18"/>
    <p:sldLayoutId id="2147484928" r:id="rId19"/>
    <p:sldLayoutId id="2147484929" r:id="rId20"/>
    <p:sldLayoutId id="2147484930" r:id="rId21"/>
    <p:sldLayoutId id="2147484931" r:id="rId22"/>
    <p:sldLayoutId id="2147484932" r:id="rId23"/>
    <p:sldLayoutId id="2147484933" r:id="rId24"/>
    <p:sldLayoutId id="2147484934"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11EAD-AFD6-01F3-4D96-70189C3CD7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BB3A51-AD72-D9AA-59FB-AC73824E5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B7F03-CC4F-3631-3DFD-4F9A316487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EBFC53-3F03-844E-86C2-0BE210FEB3C6}" type="datetimeFigureOut">
              <a:rPr lang="en-US" smtClean="0"/>
              <a:t>5/9/24</a:t>
            </a:fld>
            <a:endParaRPr lang="en-US"/>
          </a:p>
        </p:txBody>
      </p:sp>
      <p:sp>
        <p:nvSpPr>
          <p:cNvPr id="5" name="Footer Placeholder 4">
            <a:extLst>
              <a:ext uri="{FF2B5EF4-FFF2-40B4-BE49-F238E27FC236}">
                <a16:creationId xmlns:a16="http://schemas.microsoft.com/office/drawing/2014/main" id="{8BFF9BF2-9255-C6E7-E2D0-6CBDB1904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92507B-B1FF-5526-17A6-F1074BEE97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23AF3D-0AD0-D64F-B604-4830F77AD5EB}" type="slidenum">
              <a:rPr lang="en-US" smtClean="0"/>
              <a:t>‹#›</a:t>
            </a:fld>
            <a:endParaRPr lang="en-US"/>
          </a:p>
        </p:txBody>
      </p:sp>
    </p:spTree>
    <p:extLst>
      <p:ext uri="{BB962C8B-B14F-4D97-AF65-F5344CB8AC3E}">
        <p14:creationId xmlns:p14="http://schemas.microsoft.com/office/powerpoint/2010/main" val="4291037922"/>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 id="2147484946" r:id="rId11"/>
    <p:sldLayoutId id="2147484947" r:id="rId12"/>
    <p:sldLayoutId id="2147484948" r:id="rId13"/>
    <p:sldLayoutId id="2147484949" r:id="rId14"/>
    <p:sldLayoutId id="2147484950" r:id="rId15"/>
    <p:sldLayoutId id="2147484952" r:id="rId16"/>
    <p:sldLayoutId id="2147484953" r:id="rId17"/>
    <p:sldLayoutId id="2147484954" r:id="rId18"/>
    <p:sldLayoutId id="2147484955" r:id="rId19"/>
    <p:sldLayoutId id="2147484956" r:id="rId20"/>
    <p:sldLayoutId id="2147484957" r:id="rId21"/>
    <p:sldLayoutId id="2147484958" r:id="rId22"/>
    <p:sldLayoutId id="2147484959" r:id="rId23"/>
    <p:sldLayoutId id="2147484960" r:id="rId24"/>
    <p:sldLayoutId id="2147484961" r:id="rId25"/>
    <p:sldLayoutId id="2147484962" r:id="rId26"/>
    <p:sldLayoutId id="214748496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480632166"/>
      </p:ext>
    </p:extLst>
  </p:cSld>
  <p:clrMap bg1="lt1" tx1="dk1" bg2="dk2" tx2="lt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 id="2147484976" r:id="rId12"/>
    <p:sldLayoutId id="2147484977" r:id="rId13"/>
    <p:sldLayoutId id="2147484978" r:id="rId14"/>
    <p:sldLayoutId id="2147484979" r:id="rId15"/>
    <p:sldLayoutId id="2147484980" r:id="rId16"/>
    <p:sldLayoutId id="2147484981" r:id="rId17"/>
    <p:sldLayoutId id="2147484982" r:id="rId18"/>
    <p:sldLayoutId id="2147484983" r:id="rId19"/>
    <p:sldLayoutId id="2147484984" r:id="rId20"/>
    <p:sldLayoutId id="214748498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677433-DE76-4B8F-B27F-030C0F6C7CDE}"/>
              </a:ext>
            </a:extLst>
          </p:cNvPr>
          <p:cNvSpPr>
            <a:spLocks noGrp="1"/>
          </p:cNvSpPr>
          <p:nvPr>
            <p:ph type="title"/>
          </p:nvPr>
        </p:nvSpPr>
        <p:spPr>
          <a:xfrm>
            <a:off x="609600" y="365125"/>
            <a:ext cx="10972800" cy="584775"/>
          </a:xfrm>
          <a:prstGeom prst="rect">
            <a:avLst/>
          </a:prstGeom>
        </p:spPr>
        <p:txBody>
          <a:bodyPr vert="horz" lIns="91440" tIns="45720" rIns="91440" bIns="45720" rtlCol="0" anchor="t">
            <a:spAutoFit/>
          </a:bodyPr>
          <a:lstStyle/>
          <a:p>
            <a:r>
              <a:rPr lang="en-US" dirty="0"/>
              <a:t>Click to edit Master title style</a:t>
            </a:r>
          </a:p>
        </p:txBody>
      </p:sp>
      <p:sp>
        <p:nvSpPr>
          <p:cNvPr id="3" name="Text Placeholder 2">
            <a:extLst>
              <a:ext uri="{FF2B5EF4-FFF2-40B4-BE49-F238E27FC236}">
                <a16:creationId xmlns:a16="http://schemas.microsoft.com/office/drawing/2014/main" id="{15D01527-3482-4B12-887F-B89DFC16756D}"/>
              </a:ext>
            </a:extLst>
          </p:cNvPr>
          <p:cNvSpPr>
            <a:spLocks noGrp="1"/>
          </p:cNvSpPr>
          <p:nvPr>
            <p:ph type="body" idx="1"/>
          </p:nvPr>
        </p:nvSpPr>
        <p:spPr>
          <a:xfrm>
            <a:off x="609600" y="1472406"/>
            <a:ext cx="109728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DDEA4B4-6422-469E-9CDE-CC30EB43E7FA}"/>
              </a:ext>
            </a:extLst>
          </p:cNvPr>
          <p:cNvSpPr>
            <a:spLocks noGrp="1"/>
          </p:cNvSpPr>
          <p:nvPr>
            <p:ph type="ftr" sz="quarter" idx="3"/>
          </p:nvPr>
        </p:nvSpPr>
        <p:spPr>
          <a:xfrm>
            <a:off x="8708196" y="6538912"/>
            <a:ext cx="2633221" cy="200026"/>
          </a:xfrm>
          <a:prstGeom prst="rect">
            <a:avLst/>
          </a:prstGeom>
        </p:spPr>
        <p:txBody>
          <a:bodyPr vert="horz" lIns="91440" tIns="45720" rIns="91440" bIns="45720" rtlCol="0" anchor="ctr">
            <a:noAutofit/>
          </a:bodyPr>
          <a:lstStyle>
            <a:lvl1pPr algn="r">
              <a:defRPr sz="1000">
                <a:solidFill>
                  <a:schemeClr val="tx1">
                    <a:tint val="75000"/>
                  </a:schemeClr>
                </a:solidFill>
                <a:latin typeface="Arial" panose="020B0604020202020204" pitchFamily="34" charset="0"/>
              </a:defRPr>
            </a:lvl1pPr>
          </a:lstStyle>
          <a:p>
            <a:r>
              <a:rPr lang="en-US"/>
              <a:t>Private and Confidential</a:t>
            </a:r>
          </a:p>
        </p:txBody>
      </p:sp>
      <p:sp>
        <p:nvSpPr>
          <p:cNvPr id="6" name="Slide Number Placeholder 5">
            <a:extLst>
              <a:ext uri="{FF2B5EF4-FFF2-40B4-BE49-F238E27FC236}">
                <a16:creationId xmlns:a16="http://schemas.microsoft.com/office/drawing/2014/main" id="{6B567EA0-3ED1-43F3-9FBD-9C6701B59DF1}"/>
              </a:ext>
            </a:extLst>
          </p:cNvPr>
          <p:cNvSpPr>
            <a:spLocks noGrp="1"/>
          </p:cNvSpPr>
          <p:nvPr>
            <p:ph type="sldNum" sz="quarter" idx="4"/>
          </p:nvPr>
        </p:nvSpPr>
        <p:spPr>
          <a:xfrm>
            <a:off x="11341418" y="6538912"/>
            <a:ext cx="388620" cy="200026"/>
          </a:xfrm>
          <a:prstGeom prst="rect">
            <a:avLst/>
          </a:prstGeom>
        </p:spPr>
        <p:txBody>
          <a:bodyPr vert="horz" lIns="91440" tIns="45720" rIns="91440" bIns="45720" rtlCol="0" anchor="ctr">
            <a:noAutofit/>
          </a:bodyPr>
          <a:lstStyle>
            <a:lvl1pPr algn="ctr">
              <a:defRPr sz="1000">
                <a:solidFill>
                  <a:schemeClr val="tx1">
                    <a:tint val="75000"/>
                  </a:schemeClr>
                </a:solidFill>
                <a:latin typeface="Arial" panose="020B0604020202020204" pitchFamily="34" charset="0"/>
              </a:defRPr>
            </a:lvl1pPr>
          </a:lstStyle>
          <a:p>
            <a:fld id="{FD6CDD74-04D9-4991-8294-E7F131459BA0}" type="slidenum">
              <a:rPr lang="en-US" smtClean="0"/>
              <a:pPr/>
              <a:t>‹#›</a:t>
            </a:fld>
            <a:endParaRPr lang="en-US"/>
          </a:p>
        </p:txBody>
      </p:sp>
      <p:sp>
        <p:nvSpPr>
          <p:cNvPr id="8" name="Rectangle 7">
            <a:extLst>
              <a:ext uri="{FF2B5EF4-FFF2-40B4-BE49-F238E27FC236}">
                <a16:creationId xmlns:a16="http://schemas.microsoft.com/office/drawing/2014/main" id="{13AB1BF2-D37B-4DE9-8584-04501525D04E}"/>
              </a:ext>
            </a:extLst>
          </p:cNvPr>
          <p:cNvSpPr/>
          <p:nvPr userDrawn="1"/>
        </p:nvSpPr>
        <p:spPr>
          <a:xfrm flipH="1">
            <a:off x="11327702" y="6577806"/>
            <a:ext cx="27432" cy="1222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628648019"/>
      </p:ext>
    </p:extLst>
  </p:cSld>
  <p:clrMap bg1="lt1" tx1="dk1" bg2="lt2" tx2="dk2" accent1="accent1" accent2="accent2" accent3="accent3" accent4="accent4" accent5="accent5" accent6="accent6" hlink="hlink" folHlink="folHlink"/>
  <p:sldLayoutIdLst>
    <p:sldLayoutId id="2147484987"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 id="2147484997" r:id="rId11"/>
    <p:sldLayoutId id="2147484998" r:id="rId12"/>
    <p:sldLayoutId id="2147484999" r:id="rId13"/>
    <p:sldLayoutId id="2147485000" r:id="rId14"/>
    <p:sldLayoutId id="2147485001" r:id="rId15"/>
    <p:sldLayoutId id="2147485002" r:id="rId16"/>
    <p:sldLayoutId id="2147485003" r:id="rId17"/>
    <p:sldLayoutId id="2147485004" r:id="rId18"/>
    <p:sldLayoutId id="2147485005" r:id="rId19"/>
    <p:sldLayoutId id="2147485006" r:id="rId20"/>
  </p:sldLayoutIdLst>
  <p:hf hdr="0" dt="0"/>
  <p:txStyles>
    <p:titleStyle>
      <a:lvl1pPr algn="l" defTabSz="914400" rtl="0" eaLnBrk="1" latinLnBrk="0" hangingPunct="1">
        <a:lnSpc>
          <a:spcPct val="100000"/>
        </a:lnSpc>
        <a:spcBef>
          <a:spcPct val="0"/>
        </a:spcBef>
        <a:buNone/>
        <a:defRPr sz="3200" b="1" kern="1200">
          <a:solidFill>
            <a:schemeClr val="tx1"/>
          </a:solidFill>
          <a:latin typeface="Arial" panose="020B0604020202020204" pitchFamily="34" charset="0"/>
          <a:ea typeface="Sharp Sans Medium" pitchFamily="2" charset="0"/>
          <a:cs typeface="Sharp Sans Medium" pitchFamily="2" charset="0"/>
        </a:defRPr>
      </a:lvl1pPr>
    </p:titleStyle>
    <p:bodyStyle>
      <a:lvl1pPr marL="228600" indent="-228600" algn="l" defTabSz="914400" rtl="0" eaLnBrk="1" latinLnBrk="0" hangingPunct="1">
        <a:lnSpc>
          <a:spcPct val="110000"/>
        </a:lnSpc>
        <a:spcBef>
          <a:spcPts val="0"/>
        </a:spcBef>
        <a:spcAft>
          <a:spcPts val="1800"/>
        </a:spcAft>
        <a:buFont typeface="Arial" panose="020B0604020202020204" pitchFamily="34" charset="0"/>
        <a:buChar char="•"/>
        <a:defRPr sz="1800" kern="1200">
          <a:solidFill>
            <a:schemeClr val="tx1"/>
          </a:solidFill>
          <a:latin typeface="Arial" panose="020B0604020202020204" pitchFamily="34" charset="0"/>
          <a:ea typeface="Sharp Sans" pitchFamily="2" charset="0"/>
          <a:cs typeface="Arial" panose="020B0604020202020204" pitchFamily="34" charset="0"/>
        </a:defRPr>
      </a:lvl1pPr>
      <a:lvl2pPr marL="685800" indent="-228600" algn="l" defTabSz="914400" rtl="0" eaLnBrk="1" latinLnBrk="0" hangingPunct="1">
        <a:lnSpc>
          <a:spcPct val="110000"/>
        </a:lnSpc>
        <a:spcBef>
          <a:spcPts val="0"/>
        </a:spcBef>
        <a:spcAft>
          <a:spcPts val="1800"/>
        </a:spcAft>
        <a:buFont typeface="Arial" panose="020B0604020202020204" pitchFamily="34" charset="0"/>
        <a:buChar char="•"/>
        <a:defRPr sz="1600" kern="1200">
          <a:solidFill>
            <a:schemeClr val="tx1"/>
          </a:solidFill>
          <a:latin typeface="Arial" panose="020B0604020202020204" pitchFamily="34" charset="0"/>
          <a:ea typeface="Sharp Sans" pitchFamily="2" charset="0"/>
          <a:cs typeface="Arial" panose="020B0604020202020204" pitchFamily="34" charset="0"/>
        </a:defRPr>
      </a:lvl2pPr>
      <a:lvl3pPr marL="1143000" indent="-228600" algn="l" defTabSz="914400" rtl="0" eaLnBrk="1" latinLnBrk="0" hangingPunct="1">
        <a:lnSpc>
          <a:spcPct val="110000"/>
        </a:lnSpc>
        <a:spcBef>
          <a:spcPts val="0"/>
        </a:spcBef>
        <a:spcAft>
          <a:spcPts val="1800"/>
        </a:spcAft>
        <a:buFont typeface="Arial" panose="020B0604020202020204" pitchFamily="34" charset="0"/>
        <a:buChar char="•"/>
        <a:defRPr sz="1400" kern="1200">
          <a:solidFill>
            <a:schemeClr val="tx1"/>
          </a:solidFill>
          <a:latin typeface="Arial" panose="020B0604020202020204" pitchFamily="34" charset="0"/>
          <a:ea typeface="Sharp Sans" pitchFamily="2" charset="0"/>
          <a:cs typeface="Arial" panose="020B0604020202020204" pitchFamily="34" charset="0"/>
        </a:defRPr>
      </a:lvl3pPr>
      <a:lvl4pPr marL="1600200" indent="-228600" algn="l" defTabSz="914400" rtl="0" eaLnBrk="1" latinLnBrk="0" hangingPunct="1">
        <a:lnSpc>
          <a:spcPct val="110000"/>
        </a:lnSpc>
        <a:spcBef>
          <a:spcPts val="0"/>
        </a:spcBef>
        <a:spcAft>
          <a:spcPts val="1800"/>
        </a:spcAft>
        <a:buFont typeface="Arial" panose="020B0604020202020204" pitchFamily="34" charset="0"/>
        <a:buChar char="•"/>
        <a:defRPr sz="1200" kern="1200">
          <a:solidFill>
            <a:schemeClr val="tx1"/>
          </a:solidFill>
          <a:latin typeface="Arial" panose="020B0604020202020204" pitchFamily="34" charset="0"/>
          <a:ea typeface="Sharp Sans" pitchFamily="2" charset="0"/>
          <a:cs typeface="Arial" panose="020B0604020202020204" pitchFamily="34" charset="0"/>
        </a:defRPr>
      </a:lvl4pPr>
      <a:lvl5pPr marL="2057400" indent="-228600" algn="l" defTabSz="914400" rtl="0" eaLnBrk="1" latinLnBrk="0" hangingPunct="1">
        <a:lnSpc>
          <a:spcPct val="110000"/>
        </a:lnSpc>
        <a:spcBef>
          <a:spcPts val="0"/>
        </a:spcBef>
        <a:spcAft>
          <a:spcPts val="1800"/>
        </a:spcAft>
        <a:buFont typeface="Arial" panose="020B0604020202020204" pitchFamily="34" charset="0"/>
        <a:buChar char="•"/>
        <a:defRPr sz="1200" kern="1200">
          <a:solidFill>
            <a:schemeClr val="tx1"/>
          </a:solidFill>
          <a:latin typeface="Arial" panose="020B0604020202020204" pitchFamily="34" charset="0"/>
          <a:ea typeface="Sharp Sans"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84">
          <p15:clr>
            <a:srgbClr val="F26B43"/>
          </p15:clr>
        </p15:guide>
        <p15:guide id="3" pos="7296">
          <p15:clr>
            <a:srgbClr val="F26B43"/>
          </p15:clr>
        </p15:guide>
        <p15:guide id="4" orient="horz" pos="4032">
          <p15:clr>
            <a:srgbClr val="F26B43"/>
          </p15:clr>
        </p15:guide>
        <p15:guide id="5" pos="2688">
          <p15:clr>
            <a:srgbClr val="F26B43"/>
          </p15:clr>
        </p15:guide>
        <p15:guide id="6" pos="4992">
          <p15:clr>
            <a:srgbClr val="F26B43"/>
          </p15:clr>
        </p15:guide>
        <p15:guide id="7" pos="1824">
          <p15:clr>
            <a:srgbClr val="F26B43"/>
          </p15:clr>
        </p15:guide>
        <p15:guide id="8" pos="643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45461"/>
            <a:ext cx="10515600" cy="104522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3746423"/>
          </a:xfrm>
          <a:prstGeom prst="rect">
            <a:avLst/>
          </a:prstGeom>
        </p:spPr>
        <p:txBody>
          <a:bodyPr vert="horz" lIns="91440" tIns="45720" rIns="91440" bIns="45720" rtlCol="0">
            <a:normAutofit/>
          </a:bodyPr>
          <a:lstStyle/>
          <a:p>
            <a:pPr lvl="0"/>
            <a:r>
              <a:rPr lang="en-US" dirty="0"/>
              <a:t>Click to edit Master text styles</a:t>
            </a:r>
          </a:p>
          <a:p>
            <a:pPr lvl="0"/>
            <a:endParaRPr lang="en-US" dirty="0"/>
          </a:p>
        </p:txBody>
      </p:sp>
      <p:pic>
        <p:nvPicPr>
          <p:cNvPr id="4" name="Picture 3" descr="PREFERRED_full-color_MAYS-UTH-MDA_h.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438640" y="5852160"/>
            <a:ext cx="2362373" cy="661016"/>
          </a:xfrm>
          <a:prstGeom prst="rect">
            <a:avLst/>
          </a:prstGeom>
        </p:spPr>
      </p:pic>
    </p:spTree>
    <p:extLst>
      <p:ext uri="{BB962C8B-B14F-4D97-AF65-F5344CB8AC3E}">
        <p14:creationId xmlns:p14="http://schemas.microsoft.com/office/powerpoint/2010/main" val="203069409"/>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 id="2147485021" r:id="rId14"/>
    <p:sldLayoutId id="2147485022" r:id="rId15"/>
    <p:sldLayoutId id="2147485023" r:id="rId16"/>
    <p:sldLayoutId id="2147485024"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685800" rtl="0" eaLnBrk="1" latinLnBrk="0" hangingPunct="1">
        <a:lnSpc>
          <a:spcPct val="90000"/>
        </a:lnSpc>
        <a:spcBef>
          <a:spcPct val="0"/>
        </a:spcBef>
        <a:buNone/>
        <a:defRPr sz="3300" b="0" i="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a:buNone/>
        <a:defRPr sz="1800" b="0" i="0" kern="1200">
          <a:solidFill>
            <a:schemeClr val="tx2"/>
          </a:solidFill>
          <a:latin typeface="+mn-lt"/>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7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7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7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7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74.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74.xml"/></Relationships>
</file>

<file path=ppt/slides/_rels/slide11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17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174.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17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19.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17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174.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174.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174.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17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90.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85.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9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85.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90.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rconnect.dfci.harvard.edu/CompositeRiskSTEPP/" TargetMode="External"/><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96.xml"/><Relationship Id="rId6" Type="http://schemas.microsoft.com/office/2007/relationships/hdphoto" Target="../media/hdphoto5.wdp"/><Relationship Id="rId5" Type="http://schemas.openxmlformats.org/officeDocument/2006/relationships/image" Target="../media/image78.png"/><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1.png"/><Relationship Id="rId1" Type="http://schemas.openxmlformats.org/officeDocument/2006/relationships/slideLayout" Target="../slideLayouts/slideLayout85.xml"/><Relationship Id="rId5" Type="http://schemas.microsoft.com/office/2007/relationships/hdphoto" Target="../media/hdphoto7.wdp"/><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3.png"/><Relationship Id="rId1" Type="http://schemas.openxmlformats.org/officeDocument/2006/relationships/slideLayout" Target="../slideLayouts/slideLayout97.xml"/></Relationships>
</file>

<file path=ppt/slides/_rels/slide6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4.png"/><Relationship Id="rId1" Type="http://schemas.openxmlformats.org/officeDocument/2006/relationships/slideLayout" Target="../slideLayouts/slideLayout97.xml"/></Relationships>
</file>

<file path=ppt/slides/_rels/slide6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5.png"/><Relationship Id="rId1"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6.png"/><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7.png"/><Relationship Id="rId1" Type="http://schemas.openxmlformats.org/officeDocument/2006/relationships/slideLayout" Target="../slideLayouts/slideLayout96.xml"/></Relationships>
</file>

<file path=ppt/slides/_rels/slide6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8.png"/><Relationship Id="rId1" Type="http://schemas.openxmlformats.org/officeDocument/2006/relationships/slideLayout" Target="../slideLayouts/slideLayout96.xml"/><Relationship Id="rId5" Type="http://schemas.microsoft.com/office/2007/relationships/hdphoto" Target="../media/hdphoto14.wdp"/><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151.xml"/><Relationship Id="rId6" Type="http://schemas.microsoft.com/office/2007/relationships/hdphoto" Target="../media/hdphoto16.wdp"/><Relationship Id="rId5" Type="http://schemas.openxmlformats.org/officeDocument/2006/relationships/image" Target="../media/image92.png"/><Relationship Id="rId4" Type="http://schemas.microsoft.com/office/2007/relationships/hdphoto" Target="../media/hdphoto15.wdp"/></Relationships>
</file>

<file path=ppt/slides/_rels/slide7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3.png"/><Relationship Id="rId1" Type="http://schemas.openxmlformats.org/officeDocument/2006/relationships/slideLayout" Target="../slideLayouts/slideLayout1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9.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85.xml"/><Relationship Id="rId5" Type="http://schemas.openxmlformats.org/officeDocument/2006/relationships/image" Target="../media/image97.png"/><Relationship Id="rId4" Type="http://schemas.microsoft.com/office/2007/relationships/hdphoto" Target="../media/hdphoto18.wdp"/></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90.xml"/><Relationship Id="rId6" Type="http://schemas.microsoft.com/office/2007/relationships/hdphoto" Target="../media/hdphoto20.wdp"/><Relationship Id="rId5" Type="http://schemas.openxmlformats.org/officeDocument/2006/relationships/image" Target="../media/image99.png"/><Relationship Id="rId4" Type="http://schemas.microsoft.com/office/2007/relationships/hdphoto" Target="../media/hdphoto19.wdp"/></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0.xml"/><Relationship Id="rId4" Type="http://schemas.microsoft.com/office/2007/relationships/hdphoto" Target="../media/hdphoto21.wdp"/></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9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03.png"/><Relationship Id="rId1" Type="http://schemas.openxmlformats.org/officeDocument/2006/relationships/slideLayout" Target="../slideLayouts/slideLayout85.xml"/><Relationship Id="rId5" Type="http://schemas.microsoft.com/office/2007/relationships/hdphoto" Target="../media/hdphoto23.wdp"/><Relationship Id="rId4" Type="http://schemas.openxmlformats.org/officeDocument/2006/relationships/image" Target="../media/image104.png"/></Relationships>
</file>

<file path=ppt/slides/_rels/slide91.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05.png"/><Relationship Id="rId1" Type="http://schemas.openxmlformats.org/officeDocument/2006/relationships/slideLayout" Target="../slideLayouts/slideLayout85.xml"/></Relationships>
</file>

<file path=ppt/slides/_rels/slide92.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06.png"/><Relationship Id="rId1" Type="http://schemas.openxmlformats.org/officeDocument/2006/relationships/slideLayout" Target="../slideLayouts/slideLayout85.xml"/></Relationships>
</file>

<file path=ppt/slides/_rels/slide93.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07.png"/><Relationship Id="rId1" Type="http://schemas.openxmlformats.org/officeDocument/2006/relationships/slideLayout" Target="../slideLayouts/slideLayout8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436209"/>
            <a:ext cx="12192000" cy="1143000"/>
          </a:xfrm>
        </p:spPr>
        <p:txBody>
          <a:bodyPr wrap="square" anchor="ctr">
            <a:noAutofit/>
          </a:bodyPr>
          <a:lstStyle/>
          <a:p>
            <a:r>
              <a:rPr lang="en-US" sz="3800" dirty="0"/>
              <a:t>Striving for Consensus: </a:t>
            </a:r>
            <a:br>
              <a:rPr lang="en-US" sz="3800" dirty="0"/>
            </a:br>
            <a:r>
              <a:rPr lang="en-US" sz="3800" dirty="0"/>
              <a:t>Exploring the Current Role of Ovarian Suppression </a:t>
            </a:r>
            <a:br>
              <a:rPr lang="en-US" sz="3800" dirty="0"/>
            </a:br>
            <a:r>
              <a:rPr lang="en-US" sz="3800" dirty="0"/>
              <a:t>in the Management of Breast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73325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13661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197608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April 18, 2024</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12:30</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PM – </a:t>
            </a:r>
            <a:r>
              <a:rPr lang="en-US" sz="3200" dirty="0">
                <a:solidFill>
                  <a:srgbClr val="002060"/>
                </a:solidFill>
                <a:latin typeface="Calibri" panose="020F0502020204030204" pitchFamily="34" charset="0"/>
                <a:cs typeface="Calibri" panose="020F0502020204030204" pitchFamily="34" charset="0"/>
              </a:rPr>
              <a:t>2:40</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531912" y="3712096"/>
            <a:ext cx="11128176"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William J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Gradishar</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p>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Erica Mayer, MD, MPH, FASCO</a:t>
            </a: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Seth Wander, MD, PhD</a:t>
            </a:r>
          </a:p>
        </p:txBody>
      </p:sp>
    </p:spTree>
    <p:custDataLst>
      <p:tags r:id="rId1"/>
    </p:custDataLst>
    <p:extLst>
      <p:ext uri="{BB962C8B-B14F-4D97-AF65-F5344CB8AC3E}">
        <p14:creationId xmlns:p14="http://schemas.microsoft.com/office/powerpoint/2010/main" val="70228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1D422-85F5-5944-895F-9E22971C1529}"/>
              </a:ext>
            </a:extLst>
          </p:cNvPr>
          <p:cNvSpPr>
            <a:spLocks noGrp="1"/>
          </p:cNvSpPr>
          <p:nvPr>
            <p:ph idx="46"/>
          </p:nvPr>
        </p:nvSpPr>
        <p:spPr/>
        <p:txBody>
          <a:bodyPr/>
          <a:lstStyle/>
          <a:p>
            <a:r>
              <a:rPr lang="en-US" sz="2400" dirty="0"/>
              <a:t>Tamoxifen</a:t>
            </a:r>
          </a:p>
        </p:txBody>
      </p:sp>
      <p:sp>
        <p:nvSpPr>
          <p:cNvPr id="3" name="Content Placeholder 2">
            <a:extLst>
              <a:ext uri="{FF2B5EF4-FFF2-40B4-BE49-F238E27FC236}">
                <a16:creationId xmlns:a16="http://schemas.microsoft.com/office/drawing/2014/main" id="{7A987659-2FE8-784C-9D3B-54FAE52DC9B6}"/>
              </a:ext>
            </a:extLst>
          </p:cNvPr>
          <p:cNvSpPr>
            <a:spLocks noGrp="1"/>
          </p:cNvSpPr>
          <p:nvPr>
            <p:ph idx="47"/>
          </p:nvPr>
        </p:nvSpPr>
        <p:spPr/>
        <p:txBody>
          <a:bodyPr/>
          <a:lstStyle/>
          <a:p>
            <a:r>
              <a:rPr lang="en-US" sz="2400" dirty="0"/>
              <a:t>Tamoxifen</a:t>
            </a:r>
          </a:p>
        </p:txBody>
      </p:sp>
      <p:sp>
        <p:nvSpPr>
          <p:cNvPr id="4" name="Content Placeholder 3">
            <a:extLst>
              <a:ext uri="{FF2B5EF4-FFF2-40B4-BE49-F238E27FC236}">
                <a16:creationId xmlns:a16="http://schemas.microsoft.com/office/drawing/2014/main" id="{E61D39EA-08F9-6141-B333-B4E9CBD15549}"/>
              </a:ext>
            </a:extLst>
          </p:cNvPr>
          <p:cNvSpPr>
            <a:spLocks noGrp="1"/>
          </p:cNvSpPr>
          <p:nvPr>
            <p:ph idx="48"/>
          </p:nvPr>
        </p:nvSpPr>
        <p:spPr/>
        <p:txBody>
          <a:bodyPr/>
          <a:lstStyle/>
          <a:p>
            <a:r>
              <a:rPr lang="en-US" sz="2400" dirty="0"/>
              <a:t>OFS/ablation</a:t>
            </a:r>
          </a:p>
        </p:txBody>
      </p:sp>
      <p:sp>
        <p:nvSpPr>
          <p:cNvPr id="5" name="Content Placeholder 4">
            <a:extLst>
              <a:ext uri="{FF2B5EF4-FFF2-40B4-BE49-F238E27FC236}">
                <a16:creationId xmlns:a16="http://schemas.microsoft.com/office/drawing/2014/main" id="{1C9307E6-B86D-6649-81F8-664B320B1CCF}"/>
              </a:ext>
            </a:extLst>
          </p:cNvPr>
          <p:cNvSpPr>
            <a:spLocks noGrp="1"/>
          </p:cNvSpPr>
          <p:nvPr>
            <p:ph idx="49"/>
          </p:nvPr>
        </p:nvSpPr>
        <p:spPr/>
        <p:txBody>
          <a:bodyPr/>
          <a:lstStyle/>
          <a:p>
            <a:r>
              <a:rPr lang="en-US" sz="2400" dirty="0"/>
              <a:t>Tamoxifen</a:t>
            </a:r>
          </a:p>
        </p:txBody>
      </p:sp>
      <p:sp>
        <p:nvSpPr>
          <p:cNvPr id="6" name="Content Placeholder 5">
            <a:extLst>
              <a:ext uri="{FF2B5EF4-FFF2-40B4-BE49-F238E27FC236}">
                <a16:creationId xmlns:a16="http://schemas.microsoft.com/office/drawing/2014/main" id="{FD62CE93-59C4-3648-832F-BE828D59B36C}"/>
              </a:ext>
            </a:extLst>
          </p:cNvPr>
          <p:cNvSpPr>
            <a:spLocks noGrp="1"/>
          </p:cNvSpPr>
          <p:nvPr>
            <p:ph idx="50"/>
          </p:nvPr>
        </p:nvSpPr>
        <p:spPr/>
        <p:txBody>
          <a:bodyPr/>
          <a:lstStyle/>
          <a:p>
            <a:r>
              <a:rPr lang="en-US" sz="2400" dirty="0"/>
              <a:t>Tamoxifen</a:t>
            </a:r>
          </a:p>
        </p:txBody>
      </p:sp>
      <p:sp>
        <p:nvSpPr>
          <p:cNvPr id="7" name="Content Placeholder 6">
            <a:extLst>
              <a:ext uri="{FF2B5EF4-FFF2-40B4-BE49-F238E27FC236}">
                <a16:creationId xmlns:a16="http://schemas.microsoft.com/office/drawing/2014/main" id="{96B94BAB-3CD5-CA41-B6C6-8E562AC02F3A}"/>
              </a:ext>
            </a:extLst>
          </p:cNvPr>
          <p:cNvSpPr>
            <a:spLocks noGrp="1"/>
          </p:cNvSpPr>
          <p:nvPr>
            <p:ph idx="58"/>
          </p:nvPr>
        </p:nvSpPr>
        <p:spPr/>
        <p:txBody>
          <a:bodyPr/>
          <a:lstStyle/>
          <a:p>
            <a:pPr>
              <a:lnSpc>
                <a:spcPts val="2380"/>
              </a:lnSpc>
            </a:pPr>
            <a:r>
              <a:rPr lang="en-US" dirty="0"/>
              <a:t>RS = 8</a:t>
            </a:r>
            <a:br>
              <a:rPr lang="en-US" dirty="0"/>
            </a:br>
            <a:r>
              <a:rPr lang="en-US" dirty="0"/>
              <a:t>Endocrine Tx </a:t>
            </a:r>
          </a:p>
        </p:txBody>
      </p:sp>
      <p:sp>
        <p:nvSpPr>
          <p:cNvPr id="8" name="Content Placeholder 7">
            <a:extLst>
              <a:ext uri="{FF2B5EF4-FFF2-40B4-BE49-F238E27FC236}">
                <a16:creationId xmlns:a16="http://schemas.microsoft.com/office/drawing/2014/main" id="{24F3B2A9-0354-BF4A-AB62-AD309D1B76F3}"/>
              </a:ext>
            </a:extLst>
          </p:cNvPr>
          <p:cNvSpPr>
            <a:spLocks noGrp="1"/>
          </p:cNvSpPr>
          <p:nvPr>
            <p:ph idx="59"/>
          </p:nvPr>
        </p:nvSpPr>
        <p:spPr/>
        <p:txBody>
          <a:bodyPr/>
          <a:lstStyle/>
          <a:p>
            <a:r>
              <a:rPr lang="en-US" sz="2400" dirty="0"/>
              <a:t>OFS/ablation and tamoxifen </a:t>
            </a:r>
          </a:p>
        </p:txBody>
      </p:sp>
      <p:sp>
        <p:nvSpPr>
          <p:cNvPr id="9" name="Content Placeholder 8">
            <a:extLst>
              <a:ext uri="{FF2B5EF4-FFF2-40B4-BE49-F238E27FC236}">
                <a16:creationId xmlns:a16="http://schemas.microsoft.com/office/drawing/2014/main" id="{EC54ADAE-3B82-2645-B19F-4348FE2C308C}"/>
              </a:ext>
            </a:extLst>
          </p:cNvPr>
          <p:cNvSpPr>
            <a:spLocks noGrp="1"/>
          </p:cNvSpPr>
          <p:nvPr>
            <p:ph idx="60"/>
          </p:nvPr>
        </p:nvSpPr>
        <p:spPr/>
        <p:txBody>
          <a:bodyPr/>
          <a:lstStyle/>
          <a:p>
            <a:r>
              <a:rPr lang="en-US" sz="2400" dirty="0"/>
              <a:t>Discuss OFS with tamoxifen/AI </a:t>
            </a:r>
          </a:p>
        </p:txBody>
      </p:sp>
      <p:sp>
        <p:nvSpPr>
          <p:cNvPr id="10" name="Content Placeholder 9">
            <a:extLst>
              <a:ext uri="{FF2B5EF4-FFF2-40B4-BE49-F238E27FC236}">
                <a16:creationId xmlns:a16="http://schemas.microsoft.com/office/drawing/2014/main" id="{2EC929D4-ADF2-F44E-B573-B96B5BA4F925}"/>
              </a:ext>
            </a:extLst>
          </p:cNvPr>
          <p:cNvSpPr>
            <a:spLocks noGrp="1"/>
          </p:cNvSpPr>
          <p:nvPr>
            <p:ph idx="61"/>
          </p:nvPr>
        </p:nvSpPr>
        <p:spPr/>
        <p:txBody>
          <a:bodyPr/>
          <a:lstStyle/>
          <a:p>
            <a:r>
              <a:rPr lang="en-US" sz="2400" dirty="0"/>
              <a:t>OFS/ablation</a:t>
            </a:r>
          </a:p>
        </p:txBody>
      </p:sp>
      <p:sp>
        <p:nvSpPr>
          <p:cNvPr id="11" name="Content Placeholder 10">
            <a:extLst>
              <a:ext uri="{FF2B5EF4-FFF2-40B4-BE49-F238E27FC236}">
                <a16:creationId xmlns:a16="http://schemas.microsoft.com/office/drawing/2014/main" id="{22D9C402-A226-5942-9480-AF1D2DFD5C18}"/>
              </a:ext>
            </a:extLst>
          </p:cNvPr>
          <p:cNvSpPr>
            <a:spLocks noGrp="1"/>
          </p:cNvSpPr>
          <p:nvPr>
            <p:ph idx="62"/>
          </p:nvPr>
        </p:nvSpPr>
        <p:spPr/>
        <p:txBody>
          <a:bodyPr/>
          <a:lstStyle/>
          <a:p>
            <a:r>
              <a:rPr lang="en-US" sz="2400" dirty="0"/>
              <a:t>OFS/ablation and letrozole </a:t>
            </a:r>
          </a:p>
        </p:txBody>
      </p:sp>
      <p:sp>
        <p:nvSpPr>
          <p:cNvPr id="12" name="Content Placeholder 11">
            <a:extLst>
              <a:ext uri="{FF2B5EF4-FFF2-40B4-BE49-F238E27FC236}">
                <a16:creationId xmlns:a16="http://schemas.microsoft.com/office/drawing/2014/main" id="{37715B3E-7ADF-0845-9D74-576AC1A407AE}"/>
              </a:ext>
            </a:extLst>
          </p:cNvPr>
          <p:cNvSpPr>
            <a:spLocks noGrp="1"/>
          </p:cNvSpPr>
          <p:nvPr>
            <p:ph idx="63"/>
          </p:nvPr>
        </p:nvSpPr>
        <p:spPr/>
        <p:txBody>
          <a:bodyPr/>
          <a:lstStyle/>
          <a:p>
            <a:r>
              <a:rPr lang="en-US" sz="2400" dirty="0"/>
              <a:t>OFS/ablation and exemestane </a:t>
            </a:r>
          </a:p>
        </p:txBody>
      </p:sp>
      <p:sp>
        <p:nvSpPr>
          <p:cNvPr id="13" name="Content Placeholder 12">
            <a:extLst>
              <a:ext uri="{FF2B5EF4-FFF2-40B4-BE49-F238E27FC236}">
                <a16:creationId xmlns:a16="http://schemas.microsoft.com/office/drawing/2014/main" id="{F1C71D3A-4FE9-B745-91AE-3CC85BD379E6}"/>
              </a:ext>
            </a:extLst>
          </p:cNvPr>
          <p:cNvSpPr>
            <a:spLocks noGrp="1"/>
          </p:cNvSpPr>
          <p:nvPr>
            <p:ph idx="64"/>
          </p:nvPr>
        </p:nvSpPr>
        <p:spPr/>
        <p:txBody>
          <a:bodyPr/>
          <a:lstStyle/>
          <a:p>
            <a:r>
              <a:rPr lang="en-US" dirty="0"/>
              <a:t>RS = 20</a:t>
            </a:r>
            <a:br>
              <a:rPr lang="en-US" dirty="0"/>
            </a:br>
            <a:r>
              <a:rPr lang="en-US" dirty="0"/>
              <a:t>Endocrine Tx</a:t>
            </a:r>
          </a:p>
        </p:txBody>
      </p:sp>
      <p:sp>
        <p:nvSpPr>
          <p:cNvPr id="14" name="Content Placeholder 13">
            <a:extLst>
              <a:ext uri="{FF2B5EF4-FFF2-40B4-BE49-F238E27FC236}">
                <a16:creationId xmlns:a16="http://schemas.microsoft.com/office/drawing/2014/main" id="{0E42F629-8BF0-C94E-B633-CB230206F653}"/>
              </a:ext>
            </a:extLst>
          </p:cNvPr>
          <p:cNvSpPr>
            <a:spLocks noGrp="1"/>
          </p:cNvSpPr>
          <p:nvPr>
            <p:ph idx="71"/>
          </p:nvPr>
        </p:nvSpPr>
        <p:spPr/>
        <p:txBody>
          <a:bodyPr/>
          <a:lstStyle/>
          <a:p>
            <a:r>
              <a:rPr lang="en-US" sz="2400" dirty="0"/>
              <a:t>Tamoxifen</a:t>
            </a:r>
          </a:p>
        </p:txBody>
      </p:sp>
      <p:sp>
        <p:nvSpPr>
          <p:cNvPr id="15" name="Content Placeholder 14">
            <a:extLst>
              <a:ext uri="{FF2B5EF4-FFF2-40B4-BE49-F238E27FC236}">
                <a16:creationId xmlns:a16="http://schemas.microsoft.com/office/drawing/2014/main" id="{2270A526-94E5-E042-9DCD-5B9DF43E880B}"/>
              </a:ext>
            </a:extLst>
          </p:cNvPr>
          <p:cNvSpPr>
            <a:spLocks noGrp="1"/>
          </p:cNvSpPr>
          <p:nvPr>
            <p:ph idx="72"/>
          </p:nvPr>
        </p:nvSpPr>
        <p:spPr/>
        <p:txBody>
          <a:bodyPr/>
          <a:lstStyle/>
          <a:p>
            <a:r>
              <a:rPr lang="en-US" sz="2400" dirty="0"/>
              <a:t>OFS/ablation and exemestane </a:t>
            </a:r>
          </a:p>
        </p:txBody>
      </p:sp>
      <p:sp>
        <p:nvSpPr>
          <p:cNvPr id="16" name="Title 15">
            <a:extLst>
              <a:ext uri="{FF2B5EF4-FFF2-40B4-BE49-F238E27FC236}">
                <a16:creationId xmlns:a16="http://schemas.microsoft.com/office/drawing/2014/main" id="{18CF60B5-5BF6-A54D-A478-E426CA6098D1}"/>
              </a:ext>
            </a:extLst>
          </p:cNvPr>
          <p:cNvSpPr>
            <a:spLocks noGrp="1"/>
          </p:cNvSpPr>
          <p:nvPr>
            <p:ph type="title"/>
          </p:nvPr>
        </p:nvSpPr>
        <p:spPr/>
        <p:txBody>
          <a:bodyPr/>
          <a:lstStyle/>
          <a:p>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Which adjuvant treatment would you most likely recommend for a </a:t>
            </a:r>
            <a:b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br>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30-year-old premenopausal woman with </a:t>
            </a:r>
            <a:r>
              <a:rPr lang="en-US" sz="2400" b="1" u="sng"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1.5-cm</a:t>
            </a:r>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 ER-positive, HER2-negative, node-negative localized breast cancer and the RS below?</a:t>
            </a:r>
            <a:endParaRPr lang="en-US" dirty="0"/>
          </a:p>
        </p:txBody>
      </p:sp>
    </p:spTree>
    <p:extLst>
      <p:ext uri="{BB962C8B-B14F-4D97-AF65-F5344CB8AC3E}">
        <p14:creationId xmlns:p14="http://schemas.microsoft.com/office/powerpoint/2010/main" val="74931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A2094-3643-E34F-9598-5B8404989C36}"/>
              </a:ext>
            </a:extLst>
          </p:cNvPr>
          <p:cNvSpPr>
            <a:spLocks noGrp="1"/>
          </p:cNvSpPr>
          <p:nvPr>
            <p:ph type="title"/>
          </p:nvPr>
        </p:nvSpPr>
        <p:spPr>
          <a:xfrm>
            <a:off x="912285" y="0"/>
            <a:ext cx="10152267" cy="2276872"/>
          </a:xfrm>
        </p:spPr>
        <p:txBody>
          <a:bodyPr/>
          <a:lstStyle/>
          <a:p>
            <a:r>
              <a:rPr lang="en-US" sz="2600" dirty="0"/>
              <a:t>A 28-year-old premenopausal woman with a 2.8-cm, ER/PR-positive, HER2-positive IDC who is interested in preserving fertility is going to receive neoadjuvant paclitaxel/trastuzumab/</a:t>
            </a:r>
            <a:r>
              <a:rPr lang="en-US" sz="2600" dirty="0" err="1"/>
              <a:t>pertuzumab</a:t>
            </a:r>
            <a:r>
              <a:rPr lang="en-US" sz="2600" dirty="0"/>
              <a:t>. When, if at all, would you initiate a </a:t>
            </a:r>
            <a:r>
              <a:rPr lang="en-US" sz="2600" dirty="0" err="1"/>
              <a:t>GnRHa</a:t>
            </a:r>
            <a:r>
              <a:rPr lang="en-US" sz="2600" dirty="0"/>
              <a:t>? Would your approach to the use of a </a:t>
            </a:r>
            <a:r>
              <a:rPr lang="en-US" sz="2600" dirty="0" err="1"/>
              <a:t>GnRHa</a:t>
            </a:r>
            <a:r>
              <a:rPr lang="en-US" sz="2600" dirty="0"/>
              <a:t> change if the patient experienced a pathologic complete response to neoadjuvant treatment?</a:t>
            </a:r>
          </a:p>
        </p:txBody>
      </p:sp>
      <p:sp>
        <p:nvSpPr>
          <p:cNvPr id="3" name="Content Placeholder 2">
            <a:extLst>
              <a:ext uri="{FF2B5EF4-FFF2-40B4-BE49-F238E27FC236}">
                <a16:creationId xmlns:a16="http://schemas.microsoft.com/office/drawing/2014/main" id="{1F0324E3-6739-9343-9162-3EDBD2F077A7}"/>
              </a:ext>
            </a:extLst>
          </p:cNvPr>
          <p:cNvSpPr>
            <a:spLocks noGrp="1"/>
          </p:cNvSpPr>
          <p:nvPr>
            <p:ph idx="35"/>
          </p:nvPr>
        </p:nvSpPr>
        <p:spPr/>
        <p:txBody>
          <a:bodyPr/>
          <a:lstStyle/>
          <a:p>
            <a:r>
              <a:rPr lang="en-US" dirty="0"/>
              <a:t>Prior to neoadjuvant treatment; No </a:t>
            </a:r>
          </a:p>
        </p:txBody>
      </p:sp>
      <p:sp>
        <p:nvSpPr>
          <p:cNvPr id="4" name="Content Placeholder 3">
            <a:extLst>
              <a:ext uri="{FF2B5EF4-FFF2-40B4-BE49-F238E27FC236}">
                <a16:creationId xmlns:a16="http://schemas.microsoft.com/office/drawing/2014/main" id="{D1C23302-D256-1449-AEEF-7AC4400A3929}"/>
              </a:ext>
            </a:extLst>
          </p:cNvPr>
          <p:cNvSpPr>
            <a:spLocks noGrp="1"/>
          </p:cNvSpPr>
          <p:nvPr>
            <p:ph idx="36"/>
          </p:nvPr>
        </p:nvSpPr>
        <p:spPr/>
        <p:txBody>
          <a:bodyPr/>
          <a:lstStyle/>
          <a:p>
            <a:r>
              <a:rPr lang="en-US" dirty="0">
                <a:effectLst/>
              </a:rPr>
              <a:t>Concurrently with neoadjuvant treatment; No</a:t>
            </a:r>
            <a:endParaRPr lang="en-US" dirty="0"/>
          </a:p>
        </p:txBody>
      </p:sp>
      <p:sp>
        <p:nvSpPr>
          <p:cNvPr id="5" name="Content Placeholder 4">
            <a:extLst>
              <a:ext uri="{FF2B5EF4-FFF2-40B4-BE49-F238E27FC236}">
                <a16:creationId xmlns:a16="http://schemas.microsoft.com/office/drawing/2014/main" id="{DB13FF6A-6BFE-BF49-8806-1154EC8D4BA6}"/>
              </a:ext>
            </a:extLst>
          </p:cNvPr>
          <p:cNvSpPr>
            <a:spLocks noGrp="1"/>
          </p:cNvSpPr>
          <p:nvPr>
            <p:ph idx="41"/>
          </p:nvPr>
        </p:nvSpPr>
        <p:spPr/>
        <p:txBody>
          <a:bodyPr/>
          <a:lstStyle/>
          <a:p>
            <a:r>
              <a:rPr lang="en-US" dirty="0"/>
              <a:t>Prior to neoadjuvant treatment; No </a:t>
            </a:r>
          </a:p>
        </p:txBody>
      </p:sp>
      <p:sp>
        <p:nvSpPr>
          <p:cNvPr id="6" name="Content Placeholder 5">
            <a:extLst>
              <a:ext uri="{FF2B5EF4-FFF2-40B4-BE49-F238E27FC236}">
                <a16:creationId xmlns:a16="http://schemas.microsoft.com/office/drawing/2014/main" id="{7B0A6D8D-A5B5-1A47-BDE3-09E32ECA5E13}"/>
              </a:ext>
            </a:extLst>
          </p:cNvPr>
          <p:cNvSpPr>
            <a:spLocks noGrp="1"/>
          </p:cNvSpPr>
          <p:nvPr>
            <p:ph idx="44"/>
          </p:nvPr>
        </p:nvSpPr>
        <p:spPr/>
        <p:txBody>
          <a:bodyPr/>
          <a:lstStyle/>
          <a:p>
            <a:r>
              <a:rPr lang="en-US" dirty="0"/>
              <a:t>Prior to neoadjuvant treatment; No </a:t>
            </a:r>
          </a:p>
        </p:txBody>
      </p:sp>
      <p:sp>
        <p:nvSpPr>
          <p:cNvPr id="7" name="Content Placeholder 6">
            <a:extLst>
              <a:ext uri="{FF2B5EF4-FFF2-40B4-BE49-F238E27FC236}">
                <a16:creationId xmlns:a16="http://schemas.microsoft.com/office/drawing/2014/main" id="{03728CD0-777F-684A-BCD1-A01DECD967AA}"/>
              </a:ext>
            </a:extLst>
          </p:cNvPr>
          <p:cNvSpPr>
            <a:spLocks noGrp="1"/>
          </p:cNvSpPr>
          <p:nvPr>
            <p:ph idx="45"/>
          </p:nvPr>
        </p:nvSpPr>
        <p:spPr/>
        <p:txBody>
          <a:bodyPr/>
          <a:lstStyle/>
          <a:p>
            <a:r>
              <a:rPr lang="en-US" dirty="0">
                <a:effectLst/>
              </a:rPr>
              <a:t>Concurrently with neoadjuvant treatment; No</a:t>
            </a:r>
            <a:endParaRPr lang="en-US" dirty="0"/>
          </a:p>
        </p:txBody>
      </p:sp>
      <p:sp>
        <p:nvSpPr>
          <p:cNvPr id="8" name="Content Placeholder 7">
            <a:extLst>
              <a:ext uri="{FF2B5EF4-FFF2-40B4-BE49-F238E27FC236}">
                <a16:creationId xmlns:a16="http://schemas.microsoft.com/office/drawing/2014/main" id="{179E5226-861D-4C48-BA28-5B30571B2165}"/>
              </a:ext>
            </a:extLst>
          </p:cNvPr>
          <p:cNvSpPr>
            <a:spLocks noGrp="1"/>
          </p:cNvSpPr>
          <p:nvPr>
            <p:ph idx="46"/>
          </p:nvPr>
        </p:nvSpPr>
        <p:spPr/>
        <p:txBody>
          <a:bodyPr/>
          <a:lstStyle/>
          <a:p>
            <a:endParaRPr lang="en-US" dirty="0"/>
          </a:p>
          <a:p>
            <a:r>
              <a:rPr lang="en-US" dirty="0">
                <a:effectLst/>
              </a:rPr>
              <a:t>Concurrently with neoadjuvant treatment; Yes</a:t>
            </a:r>
            <a:endParaRPr lang="en-US" dirty="0"/>
          </a:p>
          <a:p>
            <a:endParaRPr lang="en-US" dirty="0"/>
          </a:p>
        </p:txBody>
      </p:sp>
      <p:sp>
        <p:nvSpPr>
          <p:cNvPr id="9" name="TextBox 8">
            <a:extLst>
              <a:ext uri="{FF2B5EF4-FFF2-40B4-BE49-F238E27FC236}">
                <a16:creationId xmlns:a16="http://schemas.microsoft.com/office/drawing/2014/main" id="{98E7C1FC-858A-E641-AD4A-129ED461CD3C}"/>
              </a:ext>
            </a:extLst>
          </p:cNvPr>
          <p:cNvSpPr txBox="1"/>
          <p:nvPr/>
        </p:nvSpPr>
        <p:spPr>
          <a:xfrm>
            <a:off x="407368" y="5981254"/>
            <a:ext cx="610222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IDC = invasive ductal carcinoma</a:t>
            </a:r>
          </a:p>
        </p:txBody>
      </p:sp>
    </p:spTree>
    <p:extLst>
      <p:ext uri="{BB962C8B-B14F-4D97-AF65-F5344CB8AC3E}">
        <p14:creationId xmlns:p14="http://schemas.microsoft.com/office/powerpoint/2010/main" val="2151830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22DAD4-A97E-5F46-B7F8-34A46AFBC48E}"/>
              </a:ext>
            </a:extLst>
          </p:cNvPr>
          <p:cNvSpPr txBox="1"/>
          <p:nvPr/>
        </p:nvSpPr>
        <p:spPr>
          <a:xfrm>
            <a:off x="971784" y="358924"/>
            <a:ext cx="10391434"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42424"/>
                </a:solidFill>
                <a:effectLst/>
                <a:uLnTx/>
                <a:uFillTx/>
                <a:latin typeface="Calibri Light" panose="020F0302020204030204"/>
                <a:ea typeface="+mn-ea"/>
                <a:cs typeface="+mn-cs"/>
              </a:rPr>
              <a:t>Ovarian Suppression in the Management of Patients with Breast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mn-cs"/>
              </a:rPr>
              <a:t>Other Practical Considerations in the Application of OFS </a:t>
            </a:r>
            <a:endPar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88BAD641-446D-A542-B9DF-FC4E44E1B826}"/>
              </a:ext>
            </a:extLst>
          </p:cNvPr>
          <p:cNvSpPr txBox="1"/>
          <p:nvPr/>
        </p:nvSpPr>
        <p:spPr>
          <a:xfrm>
            <a:off x="971784" y="3531741"/>
            <a:ext cx="8268629"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424"/>
                </a:solidFill>
                <a:effectLst/>
                <a:uLnTx/>
                <a:uFillTx/>
                <a:latin typeface="Calibri Light" panose="020F0302020204030204"/>
                <a:ea typeface="+mn-ea"/>
                <a:cs typeface="+mn-cs"/>
              </a:rPr>
              <a:t>Research To Practice Virtual Think Tank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424"/>
                </a:solidFill>
                <a:effectLst/>
                <a:uLnTx/>
                <a:uFillTx/>
                <a:latin typeface="Calibri Light" panose="020F0302020204030204"/>
                <a:ea typeface="+mn-ea"/>
                <a:cs typeface="+mn-cs"/>
              </a:rPr>
              <a:t>April 18</a:t>
            </a:r>
            <a:r>
              <a:rPr kumimoji="0" lang="en-US" sz="2400" b="1" i="0" u="none" strike="noStrike" kern="1200" cap="none" spc="0" normalizeH="0" baseline="30000" noProof="0" dirty="0">
                <a:ln>
                  <a:noFill/>
                </a:ln>
                <a:solidFill>
                  <a:srgbClr val="242424"/>
                </a:solidFill>
                <a:effectLst/>
                <a:uLnTx/>
                <a:uFillTx/>
                <a:latin typeface="Calibri Light" panose="020F0302020204030204"/>
                <a:ea typeface="+mn-ea"/>
                <a:cs typeface="+mn-cs"/>
              </a:rPr>
              <a:t>th</a:t>
            </a:r>
            <a:r>
              <a:rPr kumimoji="0" lang="en-US" sz="2400" b="1" i="0" u="none" strike="noStrike" kern="1200" cap="none" spc="0" normalizeH="0" baseline="0" noProof="0" dirty="0">
                <a:ln>
                  <a:noFill/>
                </a:ln>
                <a:solidFill>
                  <a:srgbClr val="242424"/>
                </a:solidFill>
                <a:effectLst/>
                <a:uLnTx/>
                <a:uFillTx/>
                <a:latin typeface="Calibri Light" panose="020F0302020204030204"/>
                <a:ea typeface="+mn-ea"/>
                <a:cs typeface="+mn-cs"/>
              </a:rPr>
              <a:t>,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42424"/>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424"/>
                </a:solidFill>
                <a:effectLst/>
                <a:uLnTx/>
                <a:uFillTx/>
                <a:latin typeface="Calibri Light" panose="020F0302020204030204"/>
                <a:ea typeface="+mn-ea"/>
                <a:cs typeface="+mn-cs"/>
              </a:rPr>
              <a:t>Seth A. Wander, MD,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424"/>
                </a:solidFill>
                <a:effectLst/>
                <a:uLnTx/>
                <a:uFillTx/>
                <a:latin typeface="Calibri Light" panose="020F0302020204030204"/>
                <a:ea typeface="+mn-ea"/>
                <a:cs typeface="+mn-cs"/>
              </a:rPr>
              <a:t>Assistant Professor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424"/>
                </a:solidFill>
                <a:effectLst/>
                <a:uLnTx/>
                <a:uFillTx/>
                <a:latin typeface="Calibri Light" panose="020F0302020204030204"/>
                <a:ea typeface="+mn-ea"/>
                <a:cs typeface="+mn-cs"/>
              </a:rPr>
              <a:t>Harvard Medical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424"/>
                </a:solidFill>
                <a:effectLst/>
                <a:uLnTx/>
                <a:uFillTx/>
                <a:latin typeface="Calibri Light" panose="020F0302020204030204"/>
                <a:ea typeface="+mn-ea"/>
                <a:cs typeface="+mn-cs"/>
              </a:rPr>
              <a:t>Massachusetts General Hospital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42424"/>
                </a:solidFill>
                <a:effectLst/>
                <a:uLnTx/>
                <a:uFillTx/>
                <a:latin typeface="Calibri Light" panose="020F0302020204030204"/>
                <a:ea typeface="+mn-ea"/>
                <a:cs typeface="+mn-cs"/>
              </a:rPr>
              <a:t>swander@mgh.harvard.edu</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9625806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0"/>
            <a:ext cx="10515600" cy="1325563"/>
          </a:xfrm>
        </p:spPr>
        <p:txBody>
          <a:bodyPr/>
          <a:lstStyle/>
          <a:p>
            <a:r>
              <a:rPr lang="en-US" dirty="0"/>
              <a:t>Ovarian Suppression, Practical Considerations</a:t>
            </a:r>
          </a:p>
        </p:txBody>
      </p:sp>
      <p:sp>
        <p:nvSpPr>
          <p:cNvPr id="7" name="TextBox 6">
            <a:extLst>
              <a:ext uri="{FF2B5EF4-FFF2-40B4-BE49-F238E27FC236}">
                <a16:creationId xmlns:a16="http://schemas.microsoft.com/office/drawing/2014/main" id="{2054A5BD-0641-A84B-A879-BA8827D41A35}"/>
              </a:ext>
            </a:extLst>
          </p:cNvPr>
          <p:cNvSpPr txBox="1"/>
          <p:nvPr/>
        </p:nvSpPr>
        <p:spPr>
          <a:xfrm>
            <a:off x="267807" y="1659285"/>
            <a:ext cx="11656385" cy="35394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Defining and assessing menopausal status in patients with breast cancer.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Optimal timing of ovarian suppression initiation (and fertility preservation).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Appropriate duration of ovarian suppression treatment.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Long- vs short-acting GnRH formulations.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5609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0"/>
            <a:ext cx="10515600" cy="1325563"/>
          </a:xfrm>
        </p:spPr>
        <p:txBody>
          <a:bodyPr/>
          <a:lstStyle/>
          <a:p>
            <a:r>
              <a:rPr lang="en-US" dirty="0"/>
              <a:t>Ovarian Suppression, Practical Considerations</a:t>
            </a:r>
          </a:p>
        </p:txBody>
      </p:sp>
      <p:sp>
        <p:nvSpPr>
          <p:cNvPr id="7" name="TextBox 6">
            <a:extLst>
              <a:ext uri="{FF2B5EF4-FFF2-40B4-BE49-F238E27FC236}">
                <a16:creationId xmlns:a16="http://schemas.microsoft.com/office/drawing/2014/main" id="{2054A5BD-0641-A84B-A879-BA8827D41A35}"/>
              </a:ext>
            </a:extLst>
          </p:cNvPr>
          <p:cNvSpPr txBox="1"/>
          <p:nvPr/>
        </p:nvSpPr>
        <p:spPr>
          <a:xfrm>
            <a:off x="267807" y="1659285"/>
            <a:ext cx="11656385" cy="35394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Defining and assessing menopausal status in patients with breast cancer.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Optimal timing of ovarian suppression initiation (and fertility preservation).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Appropriate duration of ovarian suppression treatment.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Long- vs short-acting GnRH formulations.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752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0"/>
            <a:ext cx="10515600" cy="1325563"/>
          </a:xfrm>
        </p:spPr>
        <p:txBody>
          <a:bodyPr/>
          <a:lstStyle/>
          <a:p>
            <a:r>
              <a:rPr lang="en-US" dirty="0"/>
              <a:t>Methods to Assess Menopausal Status</a:t>
            </a:r>
          </a:p>
        </p:txBody>
      </p:sp>
      <p:pic>
        <p:nvPicPr>
          <p:cNvPr id="3" name="Picture 2">
            <a:extLst>
              <a:ext uri="{FF2B5EF4-FFF2-40B4-BE49-F238E27FC236}">
                <a16:creationId xmlns:a16="http://schemas.microsoft.com/office/drawing/2014/main" id="{53DD4659-746B-2444-BAB8-C2C9928229C0}"/>
              </a:ext>
            </a:extLst>
          </p:cNvPr>
          <p:cNvPicPr>
            <a:picLocks noChangeAspect="1"/>
          </p:cNvPicPr>
          <p:nvPr/>
        </p:nvPicPr>
        <p:blipFill>
          <a:blip r:embed="rId2"/>
          <a:stretch>
            <a:fillRect/>
          </a:stretch>
        </p:blipFill>
        <p:spPr>
          <a:xfrm>
            <a:off x="154231" y="1055029"/>
            <a:ext cx="6421171" cy="5143750"/>
          </a:xfrm>
          <a:prstGeom prst="rect">
            <a:avLst/>
          </a:prstGeom>
        </p:spPr>
      </p:pic>
      <p:sp>
        <p:nvSpPr>
          <p:cNvPr id="4" name="TextBox 3">
            <a:extLst>
              <a:ext uri="{FF2B5EF4-FFF2-40B4-BE49-F238E27FC236}">
                <a16:creationId xmlns:a16="http://schemas.microsoft.com/office/drawing/2014/main" id="{C52F3674-163D-3B44-932F-3B1CD8E1703A}"/>
              </a:ext>
            </a:extLst>
          </p:cNvPr>
          <p:cNvSpPr txBox="1"/>
          <p:nvPr/>
        </p:nvSpPr>
        <p:spPr>
          <a:xfrm>
            <a:off x="0" y="6198779"/>
            <a:ext cx="84176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McCann KE et al NPJ Breast Ca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2323"/>
                </a:solidFill>
                <a:effectLst/>
                <a:uLnTx/>
                <a:uFillTx/>
                <a:latin typeface="Noto Sans" panose="020B0502040504020204" pitchFamily="34" charset="0"/>
                <a:ea typeface="+mn-ea"/>
                <a:cs typeface="+mn-cs"/>
              </a:rPr>
              <a:t>NCCN Clinical Practice Guidelines in Oncology: Breast cancer. Version 4.2023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A8922E9-2D1E-B34D-B2F0-D9EB2313CBBB}"/>
              </a:ext>
            </a:extLst>
          </p:cNvPr>
          <p:cNvSpPr txBox="1"/>
          <p:nvPr/>
        </p:nvSpPr>
        <p:spPr>
          <a:xfrm>
            <a:off x="6570921" y="1267091"/>
            <a:ext cx="5220586"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 NCCN Guidelines: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Prior bilateral oophorectomy.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Age ≥60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Age &lt;60 with amenorrhea for ≥12m in the absence of prior chemotherapy,  tamoxifen, toremifene, or ovarian suppression, and estradiol and follicle-stimulating hormone (FSH) in the postmenopausal range.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Age &lt;60 years: chemotherapy-induced amenorrhea for ≥12 months and estradiol and FSH in the postmenopausal range on serial measurements.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708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0"/>
            <a:ext cx="10515600" cy="1325563"/>
          </a:xfrm>
        </p:spPr>
        <p:txBody>
          <a:bodyPr/>
          <a:lstStyle/>
          <a:p>
            <a:r>
              <a:rPr lang="en-US" dirty="0"/>
              <a:t>Methods to Assess Menopausal Status</a:t>
            </a:r>
          </a:p>
        </p:txBody>
      </p:sp>
      <p:sp>
        <p:nvSpPr>
          <p:cNvPr id="4" name="TextBox 3">
            <a:extLst>
              <a:ext uri="{FF2B5EF4-FFF2-40B4-BE49-F238E27FC236}">
                <a16:creationId xmlns:a16="http://schemas.microsoft.com/office/drawing/2014/main" id="{C52F3674-163D-3B44-932F-3B1CD8E1703A}"/>
              </a:ext>
            </a:extLst>
          </p:cNvPr>
          <p:cNvSpPr txBox="1"/>
          <p:nvPr/>
        </p:nvSpPr>
        <p:spPr>
          <a:xfrm>
            <a:off x="0" y="6488668"/>
            <a:ext cx="81851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Consensus Statement on Reproductive Aging: Harlow SD et al J Clin Endo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Metab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2012</a:t>
            </a:r>
          </a:p>
        </p:txBody>
      </p:sp>
      <p:pic>
        <p:nvPicPr>
          <p:cNvPr id="5" name="Picture 4">
            <a:extLst>
              <a:ext uri="{FF2B5EF4-FFF2-40B4-BE49-F238E27FC236}">
                <a16:creationId xmlns:a16="http://schemas.microsoft.com/office/drawing/2014/main" id="{9825A060-BF01-2D40-87DC-B5FE6BB841CC}"/>
              </a:ext>
            </a:extLst>
          </p:cNvPr>
          <p:cNvPicPr>
            <a:picLocks noChangeAspect="1"/>
          </p:cNvPicPr>
          <p:nvPr/>
        </p:nvPicPr>
        <p:blipFill>
          <a:blip r:embed="rId2"/>
          <a:stretch>
            <a:fillRect/>
          </a:stretch>
        </p:blipFill>
        <p:spPr>
          <a:xfrm>
            <a:off x="2050311" y="949841"/>
            <a:ext cx="8091377" cy="5442630"/>
          </a:xfrm>
          <a:prstGeom prst="rect">
            <a:avLst/>
          </a:prstGeom>
        </p:spPr>
      </p:pic>
    </p:spTree>
    <p:extLst>
      <p:ext uri="{BB962C8B-B14F-4D97-AF65-F5344CB8AC3E}">
        <p14:creationId xmlns:p14="http://schemas.microsoft.com/office/powerpoint/2010/main" val="11221508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0"/>
            <a:ext cx="10515600" cy="1325563"/>
          </a:xfrm>
        </p:spPr>
        <p:txBody>
          <a:bodyPr/>
          <a:lstStyle/>
          <a:p>
            <a:r>
              <a:rPr lang="en-US" dirty="0"/>
              <a:t>Ovarian Suppression, Practical Considerations</a:t>
            </a:r>
          </a:p>
        </p:txBody>
      </p:sp>
      <p:sp>
        <p:nvSpPr>
          <p:cNvPr id="7" name="TextBox 6">
            <a:extLst>
              <a:ext uri="{FF2B5EF4-FFF2-40B4-BE49-F238E27FC236}">
                <a16:creationId xmlns:a16="http://schemas.microsoft.com/office/drawing/2014/main" id="{2054A5BD-0641-A84B-A879-BA8827D41A35}"/>
              </a:ext>
            </a:extLst>
          </p:cNvPr>
          <p:cNvSpPr txBox="1"/>
          <p:nvPr/>
        </p:nvSpPr>
        <p:spPr>
          <a:xfrm>
            <a:off x="267807" y="1659285"/>
            <a:ext cx="11656385" cy="35394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Defining and assessing menopausal status in patients with breast cancer.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Optimal timing of ovarian suppression initiation (and fertility preservation).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Appropriate duration of ovarian suppression treatment.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Long- vs short-acting GnRH formulations.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9101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0"/>
            <a:ext cx="10515600" cy="1325563"/>
          </a:xfrm>
        </p:spPr>
        <p:txBody>
          <a:bodyPr/>
          <a:lstStyle/>
          <a:p>
            <a:r>
              <a:rPr lang="en-US" dirty="0"/>
              <a:t>GnRH Initiation Timing and Fertility </a:t>
            </a:r>
          </a:p>
        </p:txBody>
      </p:sp>
      <p:sp>
        <p:nvSpPr>
          <p:cNvPr id="5" name="TextBox 4">
            <a:extLst>
              <a:ext uri="{FF2B5EF4-FFF2-40B4-BE49-F238E27FC236}">
                <a16:creationId xmlns:a16="http://schemas.microsoft.com/office/drawing/2014/main" id="{48EE7249-EB24-D642-B591-C234202D290F}"/>
              </a:ext>
            </a:extLst>
          </p:cNvPr>
          <p:cNvSpPr txBox="1"/>
          <p:nvPr/>
        </p:nvSpPr>
        <p:spPr>
          <a:xfrm>
            <a:off x="-1773" y="6488668"/>
            <a:ext cx="1057397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Moore HCF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2015;372(10):923-932.    Moore HCF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 Natl Cancer Inst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2019;111(2):210-213. </a:t>
            </a:r>
          </a:p>
        </p:txBody>
      </p:sp>
      <p:sp>
        <p:nvSpPr>
          <p:cNvPr id="6" name="TextBox 5">
            <a:extLst>
              <a:ext uri="{FF2B5EF4-FFF2-40B4-BE49-F238E27FC236}">
                <a16:creationId xmlns:a16="http://schemas.microsoft.com/office/drawing/2014/main" id="{CEB9BDEA-52F9-D549-B4DF-5FFEB764C729}"/>
              </a:ext>
            </a:extLst>
          </p:cNvPr>
          <p:cNvSpPr txBox="1"/>
          <p:nvPr/>
        </p:nvSpPr>
        <p:spPr>
          <a:xfrm>
            <a:off x="74986" y="1325563"/>
            <a:ext cx="5220028"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GnRH agonists have been used DURING chemo to improve fertility, though data is mixed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N=218, HR-, premenopausal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Standard chemo +/-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goserelin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Primary endpoint: rate of ovarian failure at 2y (menstrual history + FSH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Secondary endpoints: pregnancy rates, DFS, OS</a:t>
            </a:r>
          </a:p>
        </p:txBody>
      </p:sp>
      <p:pic>
        <p:nvPicPr>
          <p:cNvPr id="7" name="Picture 6">
            <a:extLst>
              <a:ext uri="{FF2B5EF4-FFF2-40B4-BE49-F238E27FC236}">
                <a16:creationId xmlns:a16="http://schemas.microsoft.com/office/drawing/2014/main" id="{FAD6BB56-642D-C749-8A3B-EFD5E1B3D095}"/>
              </a:ext>
            </a:extLst>
          </p:cNvPr>
          <p:cNvPicPr>
            <a:picLocks noChangeAspect="1"/>
          </p:cNvPicPr>
          <p:nvPr/>
        </p:nvPicPr>
        <p:blipFill>
          <a:blip r:embed="rId2"/>
          <a:stretch>
            <a:fillRect/>
          </a:stretch>
        </p:blipFill>
        <p:spPr>
          <a:xfrm>
            <a:off x="5133877" y="1325562"/>
            <a:ext cx="6983138" cy="4016999"/>
          </a:xfrm>
          <a:prstGeom prst="rect">
            <a:avLst/>
          </a:prstGeom>
        </p:spPr>
      </p:pic>
    </p:spTree>
    <p:extLst>
      <p:ext uri="{BB962C8B-B14F-4D97-AF65-F5344CB8AC3E}">
        <p14:creationId xmlns:p14="http://schemas.microsoft.com/office/powerpoint/2010/main" val="22916193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0"/>
            <a:ext cx="10515600" cy="1325563"/>
          </a:xfrm>
        </p:spPr>
        <p:txBody>
          <a:bodyPr/>
          <a:lstStyle/>
          <a:p>
            <a:r>
              <a:rPr lang="en-US" dirty="0"/>
              <a:t>GnRH Initiation Timing and Fertility </a:t>
            </a:r>
          </a:p>
        </p:txBody>
      </p:sp>
      <p:sp>
        <p:nvSpPr>
          <p:cNvPr id="6" name="TextBox 5">
            <a:extLst>
              <a:ext uri="{FF2B5EF4-FFF2-40B4-BE49-F238E27FC236}">
                <a16:creationId xmlns:a16="http://schemas.microsoft.com/office/drawing/2014/main" id="{CEB9BDEA-52F9-D549-B4DF-5FFEB764C729}"/>
              </a:ext>
            </a:extLst>
          </p:cNvPr>
          <p:cNvSpPr txBox="1"/>
          <p:nvPr/>
        </p:nvSpPr>
        <p:spPr>
          <a:xfrm>
            <a:off x="74986" y="1325563"/>
            <a:ext cx="485661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Potential concerns: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insights related to reproductive endocrinology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Higher numbers of patients attempted pregnancy in the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goserelin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Preclinical data suggests that chemo impacts ovarian follicles regardless of GnRH</a:t>
            </a:r>
          </a:p>
        </p:txBody>
      </p:sp>
      <p:pic>
        <p:nvPicPr>
          <p:cNvPr id="7" name="Picture 6">
            <a:extLst>
              <a:ext uri="{FF2B5EF4-FFF2-40B4-BE49-F238E27FC236}">
                <a16:creationId xmlns:a16="http://schemas.microsoft.com/office/drawing/2014/main" id="{FAD6BB56-642D-C749-8A3B-EFD5E1B3D095}"/>
              </a:ext>
            </a:extLst>
          </p:cNvPr>
          <p:cNvPicPr>
            <a:picLocks noChangeAspect="1"/>
          </p:cNvPicPr>
          <p:nvPr/>
        </p:nvPicPr>
        <p:blipFill>
          <a:blip r:embed="rId2"/>
          <a:stretch>
            <a:fillRect/>
          </a:stretch>
        </p:blipFill>
        <p:spPr>
          <a:xfrm>
            <a:off x="5110912" y="1325562"/>
            <a:ext cx="7006102" cy="4030209"/>
          </a:xfrm>
          <a:prstGeom prst="rect">
            <a:avLst/>
          </a:prstGeom>
        </p:spPr>
      </p:pic>
      <p:sp>
        <p:nvSpPr>
          <p:cNvPr id="3" name="TextBox 2">
            <a:extLst>
              <a:ext uri="{FF2B5EF4-FFF2-40B4-BE49-F238E27FC236}">
                <a16:creationId xmlns:a16="http://schemas.microsoft.com/office/drawing/2014/main" id="{826A08BC-3B48-13CB-6F59-52ABA9E830CF}"/>
              </a:ext>
            </a:extLst>
          </p:cNvPr>
          <p:cNvSpPr txBox="1"/>
          <p:nvPr/>
        </p:nvSpPr>
        <p:spPr>
          <a:xfrm>
            <a:off x="-1773" y="6488668"/>
            <a:ext cx="1057397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Moore HCF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2015;372(10):923-932.    Moore HCF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 Natl Cancer Inst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2019;111(2):210-213. </a:t>
            </a:r>
          </a:p>
        </p:txBody>
      </p:sp>
    </p:spTree>
    <p:extLst>
      <p:ext uri="{BB962C8B-B14F-4D97-AF65-F5344CB8AC3E}">
        <p14:creationId xmlns:p14="http://schemas.microsoft.com/office/powerpoint/2010/main" val="2179782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0"/>
            <a:ext cx="10515600" cy="1325563"/>
          </a:xfrm>
        </p:spPr>
        <p:txBody>
          <a:bodyPr/>
          <a:lstStyle/>
          <a:p>
            <a:r>
              <a:rPr lang="en-US" dirty="0"/>
              <a:t>GnRH Initiation Timing: Clinical Approach</a:t>
            </a:r>
          </a:p>
        </p:txBody>
      </p:sp>
      <p:sp>
        <p:nvSpPr>
          <p:cNvPr id="6" name="TextBox 5">
            <a:extLst>
              <a:ext uri="{FF2B5EF4-FFF2-40B4-BE49-F238E27FC236}">
                <a16:creationId xmlns:a16="http://schemas.microsoft.com/office/drawing/2014/main" id="{CEB9BDEA-52F9-D549-B4DF-5FFEB764C729}"/>
              </a:ext>
            </a:extLst>
          </p:cNvPr>
          <p:cNvSpPr txBox="1"/>
          <p:nvPr/>
        </p:nvSpPr>
        <p:spPr>
          <a:xfrm>
            <a:off x="181311" y="1325563"/>
            <a:ext cx="1138691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Key Questions for Clinical Decision-Making: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is the goal for GnRH use? Fertility preservation or cancer-risk reduction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is the patient’s current menopausal status at diagnosis? Is chemotherapy likely to induce menopause?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are the disease characteristics? Higher risk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node positive) vs lower risk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Should GnRH initiation precede antiestrogen treatment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begin during XRT)? Is there value in initiating treatment with tamoxifen and transitioning to AI for younger patients?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85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ECAC71-3DDF-A544-A55D-C5F55BBE5E77}"/>
              </a:ext>
            </a:extLst>
          </p:cNvPr>
          <p:cNvSpPr>
            <a:spLocks noGrp="1"/>
          </p:cNvSpPr>
          <p:nvPr>
            <p:ph idx="46"/>
          </p:nvPr>
        </p:nvSpPr>
        <p:spPr/>
        <p:txBody>
          <a:bodyPr/>
          <a:lstStyle/>
          <a:p>
            <a:r>
              <a:rPr lang="en-US" sz="2400" dirty="0"/>
              <a:t>OFS/ablation and tamoxifen </a:t>
            </a:r>
          </a:p>
        </p:txBody>
      </p:sp>
      <p:sp>
        <p:nvSpPr>
          <p:cNvPr id="3" name="Content Placeholder 2">
            <a:extLst>
              <a:ext uri="{FF2B5EF4-FFF2-40B4-BE49-F238E27FC236}">
                <a16:creationId xmlns:a16="http://schemas.microsoft.com/office/drawing/2014/main" id="{705956FC-CA71-1B44-8C24-7DFEE0B669D2}"/>
              </a:ext>
            </a:extLst>
          </p:cNvPr>
          <p:cNvSpPr>
            <a:spLocks noGrp="1"/>
          </p:cNvSpPr>
          <p:nvPr>
            <p:ph idx="47"/>
          </p:nvPr>
        </p:nvSpPr>
        <p:spPr/>
        <p:txBody>
          <a:bodyPr/>
          <a:lstStyle/>
          <a:p>
            <a:r>
              <a:rPr lang="en-US" sz="2400" dirty="0"/>
              <a:t>Tamoxifen</a:t>
            </a:r>
          </a:p>
        </p:txBody>
      </p:sp>
      <p:sp>
        <p:nvSpPr>
          <p:cNvPr id="4" name="Content Placeholder 3">
            <a:extLst>
              <a:ext uri="{FF2B5EF4-FFF2-40B4-BE49-F238E27FC236}">
                <a16:creationId xmlns:a16="http://schemas.microsoft.com/office/drawing/2014/main" id="{FAB2BF8B-30EE-844D-8492-085F79FA7695}"/>
              </a:ext>
            </a:extLst>
          </p:cNvPr>
          <p:cNvSpPr>
            <a:spLocks noGrp="1"/>
          </p:cNvSpPr>
          <p:nvPr>
            <p:ph idx="48"/>
          </p:nvPr>
        </p:nvSpPr>
        <p:spPr/>
        <p:txBody>
          <a:bodyPr/>
          <a:lstStyle/>
          <a:p>
            <a:r>
              <a:rPr lang="en-US" sz="2400" dirty="0"/>
              <a:t>OFS/ablation</a:t>
            </a:r>
          </a:p>
        </p:txBody>
      </p:sp>
      <p:sp>
        <p:nvSpPr>
          <p:cNvPr id="5" name="Content Placeholder 4">
            <a:extLst>
              <a:ext uri="{FF2B5EF4-FFF2-40B4-BE49-F238E27FC236}">
                <a16:creationId xmlns:a16="http://schemas.microsoft.com/office/drawing/2014/main" id="{9EB7DD7E-4DC6-AE44-ADA9-4BE3731D6B9F}"/>
              </a:ext>
            </a:extLst>
          </p:cNvPr>
          <p:cNvSpPr>
            <a:spLocks noGrp="1"/>
          </p:cNvSpPr>
          <p:nvPr>
            <p:ph idx="49"/>
          </p:nvPr>
        </p:nvSpPr>
        <p:spPr/>
        <p:txBody>
          <a:bodyPr/>
          <a:lstStyle/>
          <a:p>
            <a:r>
              <a:rPr lang="en-US" sz="2400" dirty="0"/>
              <a:t>OFS/ablation and letrozole</a:t>
            </a:r>
          </a:p>
        </p:txBody>
      </p:sp>
      <p:sp>
        <p:nvSpPr>
          <p:cNvPr id="6" name="Content Placeholder 5">
            <a:extLst>
              <a:ext uri="{FF2B5EF4-FFF2-40B4-BE49-F238E27FC236}">
                <a16:creationId xmlns:a16="http://schemas.microsoft.com/office/drawing/2014/main" id="{C2F8DCA6-CC47-9B43-A5A9-3CA27BEF44CD}"/>
              </a:ext>
            </a:extLst>
          </p:cNvPr>
          <p:cNvSpPr>
            <a:spLocks noGrp="1"/>
          </p:cNvSpPr>
          <p:nvPr>
            <p:ph idx="50"/>
          </p:nvPr>
        </p:nvSpPr>
        <p:spPr/>
        <p:txBody>
          <a:bodyPr/>
          <a:lstStyle/>
          <a:p>
            <a:r>
              <a:rPr lang="en-US" sz="2400" dirty="0"/>
              <a:t>Tamoxifen</a:t>
            </a:r>
          </a:p>
        </p:txBody>
      </p:sp>
      <p:sp>
        <p:nvSpPr>
          <p:cNvPr id="7" name="Content Placeholder 6">
            <a:extLst>
              <a:ext uri="{FF2B5EF4-FFF2-40B4-BE49-F238E27FC236}">
                <a16:creationId xmlns:a16="http://schemas.microsoft.com/office/drawing/2014/main" id="{12963ED1-F244-234F-9063-C6F11379DE6C}"/>
              </a:ext>
            </a:extLst>
          </p:cNvPr>
          <p:cNvSpPr>
            <a:spLocks noGrp="1"/>
          </p:cNvSpPr>
          <p:nvPr>
            <p:ph idx="58"/>
          </p:nvPr>
        </p:nvSpPr>
        <p:spPr/>
        <p:txBody>
          <a:bodyPr/>
          <a:lstStyle/>
          <a:p>
            <a:r>
              <a:rPr lang="en-US" dirty="0"/>
              <a:t>RS = 8</a:t>
            </a:r>
            <a:br>
              <a:rPr lang="en-US" dirty="0"/>
            </a:br>
            <a:r>
              <a:rPr lang="en-US" dirty="0"/>
              <a:t>Endocrine Tx </a:t>
            </a:r>
          </a:p>
        </p:txBody>
      </p:sp>
      <p:sp>
        <p:nvSpPr>
          <p:cNvPr id="8" name="Content Placeholder 7">
            <a:extLst>
              <a:ext uri="{FF2B5EF4-FFF2-40B4-BE49-F238E27FC236}">
                <a16:creationId xmlns:a16="http://schemas.microsoft.com/office/drawing/2014/main" id="{23484593-CB9B-0549-9DEA-89CEF787EECA}"/>
              </a:ext>
            </a:extLst>
          </p:cNvPr>
          <p:cNvSpPr>
            <a:spLocks noGrp="1"/>
          </p:cNvSpPr>
          <p:nvPr>
            <p:ph idx="59"/>
          </p:nvPr>
        </p:nvSpPr>
        <p:spPr/>
        <p:txBody>
          <a:bodyPr/>
          <a:lstStyle/>
          <a:p>
            <a:r>
              <a:rPr lang="en-US" sz="2400" dirty="0"/>
              <a:t>OFS/ablation and tamoxifen </a:t>
            </a:r>
          </a:p>
        </p:txBody>
      </p:sp>
      <p:sp>
        <p:nvSpPr>
          <p:cNvPr id="9" name="Content Placeholder 8">
            <a:extLst>
              <a:ext uri="{FF2B5EF4-FFF2-40B4-BE49-F238E27FC236}">
                <a16:creationId xmlns:a16="http://schemas.microsoft.com/office/drawing/2014/main" id="{228B8C50-205B-694C-8F72-484056BED054}"/>
              </a:ext>
            </a:extLst>
          </p:cNvPr>
          <p:cNvSpPr>
            <a:spLocks noGrp="1"/>
          </p:cNvSpPr>
          <p:nvPr>
            <p:ph idx="60"/>
          </p:nvPr>
        </p:nvSpPr>
        <p:spPr/>
        <p:txBody>
          <a:bodyPr/>
          <a:lstStyle/>
          <a:p>
            <a:r>
              <a:rPr lang="en-US" sz="2400" dirty="0"/>
              <a:t>Discuss OFS with tamoxifen/AI </a:t>
            </a:r>
          </a:p>
        </p:txBody>
      </p:sp>
      <p:sp>
        <p:nvSpPr>
          <p:cNvPr id="10" name="Content Placeholder 9">
            <a:extLst>
              <a:ext uri="{FF2B5EF4-FFF2-40B4-BE49-F238E27FC236}">
                <a16:creationId xmlns:a16="http://schemas.microsoft.com/office/drawing/2014/main" id="{890E5D01-C016-4C45-A1A9-C247A714DA49}"/>
              </a:ext>
            </a:extLst>
          </p:cNvPr>
          <p:cNvSpPr>
            <a:spLocks noGrp="1"/>
          </p:cNvSpPr>
          <p:nvPr>
            <p:ph idx="61"/>
          </p:nvPr>
        </p:nvSpPr>
        <p:spPr/>
        <p:txBody>
          <a:bodyPr/>
          <a:lstStyle/>
          <a:p>
            <a:r>
              <a:rPr lang="en-US" sz="2400" dirty="0"/>
              <a:t>OFS/ablation</a:t>
            </a:r>
          </a:p>
        </p:txBody>
      </p:sp>
      <p:sp>
        <p:nvSpPr>
          <p:cNvPr id="11" name="Content Placeholder 10">
            <a:extLst>
              <a:ext uri="{FF2B5EF4-FFF2-40B4-BE49-F238E27FC236}">
                <a16:creationId xmlns:a16="http://schemas.microsoft.com/office/drawing/2014/main" id="{CD5523CB-63C4-7A4D-B6B5-B15AC1D4A1B5}"/>
              </a:ext>
            </a:extLst>
          </p:cNvPr>
          <p:cNvSpPr>
            <a:spLocks noGrp="1"/>
          </p:cNvSpPr>
          <p:nvPr>
            <p:ph idx="62"/>
          </p:nvPr>
        </p:nvSpPr>
        <p:spPr/>
        <p:txBody>
          <a:bodyPr/>
          <a:lstStyle/>
          <a:p>
            <a:r>
              <a:rPr lang="en-US" sz="2400" dirty="0"/>
              <a:t>OFS/ablation and letrozole </a:t>
            </a:r>
          </a:p>
        </p:txBody>
      </p:sp>
      <p:sp>
        <p:nvSpPr>
          <p:cNvPr id="12" name="Content Placeholder 11">
            <a:extLst>
              <a:ext uri="{FF2B5EF4-FFF2-40B4-BE49-F238E27FC236}">
                <a16:creationId xmlns:a16="http://schemas.microsoft.com/office/drawing/2014/main" id="{C738BBA6-C268-AB4D-A825-428813299C3F}"/>
              </a:ext>
            </a:extLst>
          </p:cNvPr>
          <p:cNvSpPr>
            <a:spLocks noGrp="1"/>
          </p:cNvSpPr>
          <p:nvPr>
            <p:ph idx="63"/>
          </p:nvPr>
        </p:nvSpPr>
        <p:spPr/>
        <p:txBody>
          <a:bodyPr/>
          <a:lstStyle/>
          <a:p>
            <a:r>
              <a:rPr lang="en-US" sz="2400" dirty="0"/>
              <a:t>OFS/ablation and exemestane </a:t>
            </a:r>
          </a:p>
        </p:txBody>
      </p:sp>
      <p:sp>
        <p:nvSpPr>
          <p:cNvPr id="13" name="Content Placeholder 12">
            <a:extLst>
              <a:ext uri="{FF2B5EF4-FFF2-40B4-BE49-F238E27FC236}">
                <a16:creationId xmlns:a16="http://schemas.microsoft.com/office/drawing/2014/main" id="{E115822C-8DE8-CE4B-9EBA-9BDE98C9F053}"/>
              </a:ext>
            </a:extLst>
          </p:cNvPr>
          <p:cNvSpPr>
            <a:spLocks noGrp="1"/>
          </p:cNvSpPr>
          <p:nvPr>
            <p:ph idx="64"/>
          </p:nvPr>
        </p:nvSpPr>
        <p:spPr/>
        <p:txBody>
          <a:bodyPr/>
          <a:lstStyle/>
          <a:p>
            <a:r>
              <a:rPr lang="en-US" dirty="0"/>
              <a:t>RS = 20</a:t>
            </a:r>
            <a:br>
              <a:rPr lang="en-US" dirty="0"/>
            </a:br>
            <a:r>
              <a:rPr lang="en-US" dirty="0"/>
              <a:t>Endocrine Tx</a:t>
            </a:r>
          </a:p>
        </p:txBody>
      </p:sp>
      <p:sp>
        <p:nvSpPr>
          <p:cNvPr id="14" name="Content Placeholder 13">
            <a:extLst>
              <a:ext uri="{FF2B5EF4-FFF2-40B4-BE49-F238E27FC236}">
                <a16:creationId xmlns:a16="http://schemas.microsoft.com/office/drawing/2014/main" id="{FDE65585-8D6C-4147-A0E5-93517757D8A5}"/>
              </a:ext>
            </a:extLst>
          </p:cNvPr>
          <p:cNvSpPr>
            <a:spLocks noGrp="1"/>
          </p:cNvSpPr>
          <p:nvPr>
            <p:ph idx="71"/>
          </p:nvPr>
        </p:nvSpPr>
        <p:spPr/>
        <p:txBody>
          <a:bodyPr/>
          <a:lstStyle/>
          <a:p>
            <a:r>
              <a:rPr lang="en-US" sz="2400" dirty="0"/>
              <a:t>Tamoxifen</a:t>
            </a:r>
          </a:p>
        </p:txBody>
      </p:sp>
      <p:sp>
        <p:nvSpPr>
          <p:cNvPr id="15" name="Content Placeholder 14">
            <a:extLst>
              <a:ext uri="{FF2B5EF4-FFF2-40B4-BE49-F238E27FC236}">
                <a16:creationId xmlns:a16="http://schemas.microsoft.com/office/drawing/2014/main" id="{0D819923-7438-C446-95DB-D85C233F1218}"/>
              </a:ext>
            </a:extLst>
          </p:cNvPr>
          <p:cNvSpPr>
            <a:spLocks noGrp="1"/>
          </p:cNvSpPr>
          <p:nvPr>
            <p:ph idx="72"/>
          </p:nvPr>
        </p:nvSpPr>
        <p:spPr/>
        <p:txBody>
          <a:bodyPr/>
          <a:lstStyle/>
          <a:p>
            <a:r>
              <a:rPr lang="en-US" sz="2400" dirty="0"/>
              <a:t>OFS/ablation and letrozole </a:t>
            </a:r>
          </a:p>
        </p:txBody>
      </p:sp>
      <p:sp>
        <p:nvSpPr>
          <p:cNvPr id="16" name="Title 15">
            <a:extLst>
              <a:ext uri="{FF2B5EF4-FFF2-40B4-BE49-F238E27FC236}">
                <a16:creationId xmlns:a16="http://schemas.microsoft.com/office/drawing/2014/main" id="{E4BC76A2-0DB9-A94D-A581-908FB01EC3FB}"/>
              </a:ext>
            </a:extLst>
          </p:cNvPr>
          <p:cNvSpPr>
            <a:spLocks noGrp="1"/>
          </p:cNvSpPr>
          <p:nvPr>
            <p:ph type="title"/>
          </p:nvPr>
        </p:nvSpPr>
        <p:spPr>
          <a:xfrm>
            <a:off x="912285" y="0"/>
            <a:ext cx="10152267" cy="1196752"/>
          </a:xfrm>
        </p:spPr>
        <p:txBody>
          <a:bodyPr/>
          <a:lstStyle/>
          <a:p>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Which adjuvant treatment would you most likely recommend for a </a:t>
            </a:r>
            <a:b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br>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30-year-old premenopausal woman with </a:t>
            </a:r>
            <a:r>
              <a:rPr lang="en-US" sz="2400" b="1" u="sng"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2-cm</a:t>
            </a:r>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 ER-positive, HER2-negative, node-negative localized breast cancer and the RS below?</a:t>
            </a:r>
            <a:endParaRPr lang="en-US" dirty="0"/>
          </a:p>
        </p:txBody>
      </p:sp>
    </p:spTree>
    <p:extLst>
      <p:ext uri="{BB962C8B-B14F-4D97-AF65-F5344CB8AC3E}">
        <p14:creationId xmlns:p14="http://schemas.microsoft.com/office/powerpoint/2010/main" val="1332279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0"/>
            <a:ext cx="10515600" cy="1325563"/>
          </a:xfrm>
        </p:spPr>
        <p:txBody>
          <a:bodyPr/>
          <a:lstStyle/>
          <a:p>
            <a:r>
              <a:rPr lang="en-US" dirty="0"/>
              <a:t>Ovarian Suppression, Practical Considerations</a:t>
            </a:r>
          </a:p>
        </p:txBody>
      </p:sp>
      <p:sp>
        <p:nvSpPr>
          <p:cNvPr id="7" name="TextBox 6">
            <a:extLst>
              <a:ext uri="{FF2B5EF4-FFF2-40B4-BE49-F238E27FC236}">
                <a16:creationId xmlns:a16="http://schemas.microsoft.com/office/drawing/2014/main" id="{2054A5BD-0641-A84B-A879-BA8827D41A35}"/>
              </a:ext>
            </a:extLst>
          </p:cNvPr>
          <p:cNvSpPr txBox="1"/>
          <p:nvPr/>
        </p:nvSpPr>
        <p:spPr>
          <a:xfrm>
            <a:off x="267807" y="1659285"/>
            <a:ext cx="11656385" cy="35394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Defining and assessing menopausal status in patients with breast cancer.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Optimal timing of ovarian suppression initiation (and fertility preservation).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Appropriate duration of ovarian suppression treatment.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Long- vs short-acting GnRH formulations.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2380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57149"/>
            <a:ext cx="10515600" cy="1325563"/>
          </a:xfrm>
        </p:spPr>
        <p:txBody>
          <a:bodyPr/>
          <a:lstStyle/>
          <a:p>
            <a:r>
              <a:rPr lang="en-US" dirty="0"/>
              <a:t>GnRH Therapy Duration</a:t>
            </a:r>
          </a:p>
        </p:txBody>
      </p:sp>
      <p:sp>
        <p:nvSpPr>
          <p:cNvPr id="6" name="TextBox 5">
            <a:extLst>
              <a:ext uri="{FF2B5EF4-FFF2-40B4-BE49-F238E27FC236}">
                <a16:creationId xmlns:a16="http://schemas.microsoft.com/office/drawing/2014/main" id="{3D45758C-2750-1A49-902C-85BFF37E105D}"/>
              </a:ext>
            </a:extLst>
          </p:cNvPr>
          <p:cNvSpPr txBox="1"/>
          <p:nvPr/>
        </p:nvSpPr>
        <p:spPr>
          <a:xfrm>
            <a:off x="0" y="6488668"/>
            <a:ext cx="46735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Shiba E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Breast Cancer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2016;23(3):499-509.</a:t>
            </a:r>
          </a:p>
        </p:txBody>
      </p:sp>
      <p:pic>
        <p:nvPicPr>
          <p:cNvPr id="10" name="Picture 9">
            <a:extLst>
              <a:ext uri="{FF2B5EF4-FFF2-40B4-BE49-F238E27FC236}">
                <a16:creationId xmlns:a16="http://schemas.microsoft.com/office/drawing/2014/main" id="{7FB205B6-7250-6347-9426-1CDF41EBDF8D}"/>
              </a:ext>
            </a:extLst>
          </p:cNvPr>
          <p:cNvPicPr>
            <a:picLocks noChangeAspect="1"/>
          </p:cNvPicPr>
          <p:nvPr/>
        </p:nvPicPr>
        <p:blipFill>
          <a:blip r:embed="rId2"/>
          <a:stretch>
            <a:fillRect/>
          </a:stretch>
        </p:blipFill>
        <p:spPr>
          <a:xfrm>
            <a:off x="6751637" y="0"/>
            <a:ext cx="5221287" cy="6902948"/>
          </a:xfrm>
          <a:prstGeom prst="rect">
            <a:avLst/>
          </a:prstGeom>
        </p:spPr>
      </p:pic>
      <p:sp>
        <p:nvSpPr>
          <p:cNvPr id="12" name="TextBox 11">
            <a:extLst>
              <a:ext uri="{FF2B5EF4-FFF2-40B4-BE49-F238E27FC236}">
                <a16:creationId xmlns:a16="http://schemas.microsoft.com/office/drawing/2014/main" id="{EF63C025-0FDA-274A-8D09-0ACE05F6DFF6}"/>
              </a:ext>
            </a:extLst>
          </p:cNvPr>
          <p:cNvSpPr txBox="1"/>
          <p:nvPr/>
        </p:nvSpPr>
        <p:spPr>
          <a:xfrm>
            <a:off x="723572" y="1806287"/>
            <a:ext cx="4867999" cy="34163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Open-label, randomized pilot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N=222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&gt;60% Stage I; &gt;90% Stage I-II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Leuprorelin q3m x2y vs 3-5y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 Tamoxifen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Primary end-point: DFS and Safety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8791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57149"/>
            <a:ext cx="10515600" cy="1325563"/>
          </a:xfrm>
        </p:spPr>
        <p:txBody>
          <a:bodyPr/>
          <a:lstStyle/>
          <a:p>
            <a:r>
              <a:rPr lang="en-US" dirty="0"/>
              <a:t>GnRH Therapy Duration</a:t>
            </a:r>
          </a:p>
        </p:txBody>
      </p:sp>
      <p:pic>
        <p:nvPicPr>
          <p:cNvPr id="4" name="Picture 3">
            <a:extLst>
              <a:ext uri="{FF2B5EF4-FFF2-40B4-BE49-F238E27FC236}">
                <a16:creationId xmlns:a16="http://schemas.microsoft.com/office/drawing/2014/main" id="{5FF26D7D-17D5-C946-0102-1CD13DFF1F51}"/>
              </a:ext>
            </a:extLst>
          </p:cNvPr>
          <p:cNvPicPr>
            <a:picLocks noChangeAspect="1"/>
          </p:cNvPicPr>
          <p:nvPr/>
        </p:nvPicPr>
        <p:blipFill>
          <a:blip r:embed="rId2"/>
          <a:stretch>
            <a:fillRect/>
          </a:stretch>
        </p:blipFill>
        <p:spPr>
          <a:xfrm>
            <a:off x="623392" y="1077912"/>
            <a:ext cx="7693572" cy="4858001"/>
          </a:xfrm>
          <a:prstGeom prst="rect">
            <a:avLst/>
          </a:prstGeom>
        </p:spPr>
      </p:pic>
      <p:sp>
        <p:nvSpPr>
          <p:cNvPr id="5" name="TextBox 4">
            <a:extLst>
              <a:ext uri="{FF2B5EF4-FFF2-40B4-BE49-F238E27FC236}">
                <a16:creationId xmlns:a16="http://schemas.microsoft.com/office/drawing/2014/main" id="{278563E3-72EF-C823-DF1A-C4CBB61650D3}"/>
              </a:ext>
            </a:extLst>
          </p:cNvPr>
          <p:cNvSpPr txBox="1"/>
          <p:nvPr/>
        </p:nvSpPr>
        <p:spPr>
          <a:xfrm>
            <a:off x="0" y="6488668"/>
            <a:ext cx="46735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Shiba E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Breast Cancer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2016;23(3):499-509.</a:t>
            </a:r>
          </a:p>
        </p:txBody>
      </p:sp>
      <p:sp>
        <p:nvSpPr>
          <p:cNvPr id="7" name="TextBox 6">
            <a:extLst>
              <a:ext uri="{FF2B5EF4-FFF2-40B4-BE49-F238E27FC236}">
                <a16:creationId xmlns:a16="http://schemas.microsoft.com/office/drawing/2014/main" id="{C5362CBB-CAEA-504A-8397-4076C48070A1}"/>
              </a:ext>
            </a:extLst>
          </p:cNvPr>
          <p:cNvSpPr txBox="1"/>
          <p:nvPr/>
        </p:nvSpPr>
        <p:spPr>
          <a:xfrm>
            <a:off x="7248128" y="2498120"/>
            <a:ext cx="612933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DFS Rates (3-5y vs 2y):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@Year 5: 94.1 vs 91.8%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@Year 7: 90.8 vs 90.4%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OS Rates: 100% @ Years 3-5 (both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2739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57149"/>
            <a:ext cx="10515600" cy="1325563"/>
          </a:xfrm>
        </p:spPr>
        <p:txBody>
          <a:bodyPr/>
          <a:lstStyle/>
          <a:p>
            <a:r>
              <a:rPr lang="en-US" dirty="0"/>
              <a:t>GnRH Therapy Duration</a:t>
            </a:r>
          </a:p>
        </p:txBody>
      </p:sp>
      <p:pic>
        <p:nvPicPr>
          <p:cNvPr id="4" name="Picture 3">
            <a:extLst>
              <a:ext uri="{FF2B5EF4-FFF2-40B4-BE49-F238E27FC236}">
                <a16:creationId xmlns:a16="http://schemas.microsoft.com/office/drawing/2014/main" id="{7546DFFF-48FE-ED4D-B3C5-9D99FA07F9A5}"/>
              </a:ext>
            </a:extLst>
          </p:cNvPr>
          <p:cNvPicPr>
            <a:picLocks noChangeAspect="1"/>
          </p:cNvPicPr>
          <p:nvPr/>
        </p:nvPicPr>
        <p:blipFill>
          <a:blip r:embed="rId2"/>
          <a:stretch>
            <a:fillRect/>
          </a:stretch>
        </p:blipFill>
        <p:spPr>
          <a:xfrm>
            <a:off x="0" y="1229628"/>
            <a:ext cx="6426009" cy="4203609"/>
          </a:xfrm>
          <a:prstGeom prst="rect">
            <a:avLst/>
          </a:prstGeom>
        </p:spPr>
      </p:pic>
      <p:pic>
        <p:nvPicPr>
          <p:cNvPr id="5" name="Picture 4">
            <a:extLst>
              <a:ext uri="{FF2B5EF4-FFF2-40B4-BE49-F238E27FC236}">
                <a16:creationId xmlns:a16="http://schemas.microsoft.com/office/drawing/2014/main" id="{5660E4BD-C9ED-D743-9D63-FDC31AE43E0A}"/>
              </a:ext>
            </a:extLst>
          </p:cNvPr>
          <p:cNvPicPr>
            <a:picLocks noChangeAspect="1"/>
          </p:cNvPicPr>
          <p:nvPr/>
        </p:nvPicPr>
        <p:blipFill>
          <a:blip r:embed="rId3"/>
          <a:stretch>
            <a:fillRect/>
          </a:stretch>
        </p:blipFill>
        <p:spPr>
          <a:xfrm>
            <a:off x="6426009" y="805460"/>
            <a:ext cx="5765991" cy="5688905"/>
          </a:xfrm>
          <a:prstGeom prst="rect">
            <a:avLst/>
          </a:prstGeom>
        </p:spPr>
      </p:pic>
      <p:sp>
        <p:nvSpPr>
          <p:cNvPr id="3" name="TextBox 2">
            <a:extLst>
              <a:ext uri="{FF2B5EF4-FFF2-40B4-BE49-F238E27FC236}">
                <a16:creationId xmlns:a16="http://schemas.microsoft.com/office/drawing/2014/main" id="{28B8746F-A0DC-C516-53F6-412B44CA6ECF}"/>
              </a:ext>
            </a:extLst>
          </p:cNvPr>
          <p:cNvSpPr txBox="1"/>
          <p:nvPr/>
        </p:nvSpPr>
        <p:spPr>
          <a:xfrm>
            <a:off x="0" y="6488668"/>
            <a:ext cx="46735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Shiba E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Breast Cancer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2016;23(3):499-509.</a:t>
            </a:r>
          </a:p>
        </p:txBody>
      </p:sp>
    </p:spTree>
    <p:extLst>
      <p:ext uri="{BB962C8B-B14F-4D97-AF65-F5344CB8AC3E}">
        <p14:creationId xmlns:p14="http://schemas.microsoft.com/office/powerpoint/2010/main" val="15585035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27384"/>
            <a:ext cx="10515600" cy="1325563"/>
          </a:xfrm>
        </p:spPr>
        <p:txBody>
          <a:bodyPr/>
          <a:lstStyle/>
          <a:p>
            <a:r>
              <a:rPr lang="en-US" dirty="0"/>
              <a:t>GnRH Therapy Duration – ASTRRA Trial</a:t>
            </a:r>
          </a:p>
        </p:txBody>
      </p:sp>
      <p:pic>
        <p:nvPicPr>
          <p:cNvPr id="7" name="Picture 6">
            <a:extLst>
              <a:ext uri="{FF2B5EF4-FFF2-40B4-BE49-F238E27FC236}">
                <a16:creationId xmlns:a16="http://schemas.microsoft.com/office/drawing/2014/main" id="{F8958847-437C-0E47-9DF9-02CB1927EC19}"/>
              </a:ext>
            </a:extLst>
          </p:cNvPr>
          <p:cNvPicPr>
            <a:picLocks noChangeAspect="1"/>
          </p:cNvPicPr>
          <p:nvPr/>
        </p:nvPicPr>
        <p:blipFill>
          <a:blip r:embed="rId2"/>
          <a:stretch>
            <a:fillRect/>
          </a:stretch>
        </p:blipFill>
        <p:spPr>
          <a:xfrm>
            <a:off x="3034843" y="1666635"/>
            <a:ext cx="4575644" cy="4263251"/>
          </a:xfrm>
          <a:prstGeom prst="rect">
            <a:avLst/>
          </a:prstGeom>
        </p:spPr>
      </p:pic>
      <p:pic>
        <p:nvPicPr>
          <p:cNvPr id="10" name="Picture 9">
            <a:extLst>
              <a:ext uri="{FF2B5EF4-FFF2-40B4-BE49-F238E27FC236}">
                <a16:creationId xmlns:a16="http://schemas.microsoft.com/office/drawing/2014/main" id="{DB6002B4-A62A-894B-BADD-8729728E5A10}"/>
              </a:ext>
            </a:extLst>
          </p:cNvPr>
          <p:cNvPicPr>
            <a:picLocks noChangeAspect="1"/>
          </p:cNvPicPr>
          <p:nvPr/>
        </p:nvPicPr>
        <p:blipFill>
          <a:blip r:embed="rId3"/>
          <a:stretch>
            <a:fillRect/>
          </a:stretch>
        </p:blipFill>
        <p:spPr>
          <a:xfrm>
            <a:off x="7541659" y="1685011"/>
            <a:ext cx="4483764" cy="4244875"/>
          </a:xfrm>
          <a:prstGeom prst="rect">
            <a:avLst/>
          </a:prstGeom>
        </p:spPr>
      </p:pic>
      <p:sp>
        <p:nvSpPr>
          <p:cNvPr id="14" name="TextBox 13">
            <a:extLst>
              <a:ext uri="{FF2B5EF4-FFF2-40B4-BE49-F238E27FC236}">
                <a16:creationId xmlns:a16="http://schemas.microsoft.com/office/drawing/2014/main" id="{B63CC79E-7CAC-934F-8F44-92982DE07A58}"/>
              </a:ext>
            </a:extLst>
          </p:cNvPr>
          <p:cNvSpPr txBox="1"/>
          <p:nvPr/>
        </p:nvSpPr>
        <p:spPr>
          <a:xfrm>
            <a:off x="91880" y="1911729"/>
            <a:ext cx="3034843" cy="317009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Randomized phase III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N=1483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Premenopausal, &lt;45y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Stage I-III, +chemo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Tamoxifen x5y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1:1 +/- OFS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goserelin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x2y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Primary endpoint: DFS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Secondary endpoint: OS</a:t>
            </a:r>
          </a:p>
        </p:txBody>
      </p:sp>
      <p:sp>
        <p:nvSpPr>
          <p:cNvPr id="3" name="TextBox 2">
            <a:extLst>
              <a:ext uri="{FF2B5EF4-FFF2-40B4-BE49-F238E27FC236}">
                <a16:creationId xmlns:a16="http://schemas.microsoft.com/office/drawing/2014/main" id="{7EC076A9-664B-079E-8FD7-F4FD68EC17A2}"/>
              </a:ext>
            </a:extLst>
          </p:cNvPr>
          <p:cNvSpPr txBox="1"/>
          <p:nvPr/>
        </p:nvSpPr>
        <p:spPr>
          <a:xfrm>
            <a:off x="0" y="6488668"/>
            <a:ext cx="49850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Baek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SY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 Clin Oncol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2023;41(31):4864-4871. </a:t>
            </a:r>
          </a:p>
        </p:txBody>
      </p:sp>
    </p:spTree>
    <p:extLst>
      <p:ext uri="{BB962C8B-B14F-4D97-AF65-F5344CB8AC3E}">
        <p14:creationId xmlns:p14="http://schemas.microsoft.com/office/powerpoint/2010/main" val="6687871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45758C-2750-1A49-902C-85BFF37E105D}"/>
              </a:ext>
            </a:extLst>
          </p:cNvPr>
          <p:cNvSpPr txBox="1"/>
          <p:nvPr/>
        </p:nvSpPr>
        <p:spPr>
          <a:xfrm>
            <a:off x="0" y="6488668"/>
            <a:ext cx="49850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Baek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SY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 Clin Oncol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2023;41(31):4864-4871. </a:t>
            </a:r>
          </a:p>
        </p:txBody>
      </p:sp>
      <p:pic>
        <p:nvPicPr>
          <p:cNvPr id="11" name="Picture 10">
            <a:extLst>
              <a:ext uri="{FF2B5EF4-FFF2-40B4-BE49-F238E27FC236}">
                <a16:creationId xmlns:a16="http://schemas.microsoft.com/office/drawing/2014/main" id="{DFADE087-0D1C-0443-AF1F-7074FF4EC25D}"/>
              </a:ext>
            </a:extLst>
          </p:cNvPr>
          <p:cNvPicPr>
            <a:picLocks noChangeAspect="1"/>
          </p:cNvPicPr>
          <p:nvPr/>
        </p:nvPicPr>
        <p:blipFill>
          <a:blip r:embed="rId2"/>
          <a:stretch>
            <a:fillRect/>
          </a:stretch>
        </p:blipFill>
        <p:spPr>
          <a:xfrm>
            <a:off x="476767" y="1129663"/>
            <a:ext cx="11238466" cy="5232104"/>
          </a:xfrm>
          <a:prstGeom prst="rect">
            <a:avLst/>
          </a:prstGeom>
        </p:spPr>
      </p:pic>
      <p:sp>
        <p:nvSpPr>
          <p:cNvPr id="13" name="Title 1">
            <a:extLst>
              <a:ext uri="{FF2B5EF4-FFF2-40B4-BE49-F238E27FC236}">
                <a16:creationId xmlns:a16="http://schemas.microsoft.com/office/drawing/2014/main" id="{DB8C96B1-DB6D-F74D-A405-F19669B77F0E}"/>
              </a:ext>
            </a:extLst>
          </p:cNvPr>
          <p:cNvSpPr txBox="1">
            <a:spLocks/>
          </p:cNvSpPr>
          <p:nvPr/>
        </p:nvSpPr>
        <p:spPr>
          <a:xfrm>
            <a:off x="838200" y="273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GnRH Therapy Duration – ASTRRA Trial</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5730670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0" y="0"/>
            <a:ext cx="12192000" cy="1325563"/>
          </a:xfrm>
        </p:spPr>
        <p:txBody>
          <a:bodyPr/>
          <a:lstStyle/>
          <a:p>
            <a:pPr algn="ctr"/>
            <a:r>
              <a:rPr lang="en-US" dirty="0"/>
              <a:t>Dr Wander – Case #1:</a:t>
            </a:r>
            <a:br>
              <a:rPr lang="en-US" dirty="0"/>
            </a:br>
            <a:r>
              <a:rPr lang="en-US" dirty="0"/>
              <a:t>Considering GnRH Initiation/Resumption</a:t>
            </a:r>
          </a:p>
        </p:txBody>
      </p:sp>
      <p:sp>
        <p:nvSpPr>
          <p:cNvPr id="6" name="TextBox 5">
            <a:extLst>
              <a:ext uri="{FF2B5EF4-FFF2-40B4-BE49-F238E27FC236}">
                <a16:creationId xmlns:a16="http://schemas.microsoft.com/office/drawing/2014/main" id="{554F5EF4-03BC-5A49-966F-D1FE4E33DFDC}"/>
              </a:ext>
            </a:extLst>
          </p:cNvPr>
          <p:cNvSpPr txBox="1"/>
          <p:nvPr/>
        </p:nvSpPr>
        <p:spPr>
          <a:xfrm>
            <a:off x="249864" y="1325563"/>
            <a:ext cx="11414052"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50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yo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woman was diagnosed with R breast cancer.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Perimenopausal at the time of diagnosis with irregular cycles.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MRI with 1.0cm lesion in the R breast at 0900, no abnormal adenopathy.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Core biopsy with grade 2 invasive lobular carcinoma. ER/PR+ (&gt;90%, strong), HER2 IHC 2+ FISH negative.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 breast excision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pathology with invasive lobular carcinoma, diameter 1.1cm, grade 2, no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lymphovascular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invasion. 1/2 sentinel lymph nodes with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macrometastatic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disease (5mm).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pT1cN1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Discussions related to Onco</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type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DX use in peri-/pre-menopausal patients pursued, patient reluctant to consider chemotherapy. Onco</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type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DX 15; chemotherapy declined.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Adjuvant XRT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completed.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Adjuvant leuprolide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initiated (monthly), followed by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letrozole…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1776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D4A2D01-AAD3-CF4A-A454-54398775B319}"/>
              </a:ext>
            </a:extLst>
          </p:cNvPr>
          <p:cNvGraphicFramePr>
            <a:graphicFrameLocks noGrp="1"/>
          </p:cNvGraphicFramePr>
          <p:nvPr>
            <p:extLst>
              <p:ext uri="{D42A27DB-BD31-4B8C-83A1-F6EECF244321}">
                <p14:modId xmlns:p14="http://schemas.microsoft.com/office/powerpoint/2010/main" val="903158687"/>
              </p:ext>
            </p:extLst>
          </p:nvPr>
        </p:nvGraphicFramePr>
        <p:xfrm>
          <a:off x="263160" y="3264629"/>
          <a:ext cx="11665680" cy="1539240"/>
        </p:xfrm>
        <a:graphic>
          <a:graphicData uri="http://schemas.openxmlformats.org/drawingml/2006/table">
            <a:tbl>
              <a:tblPr/>
              <a:tblGrid>
                <a:gridCol w="2480310">
                  <a:extLst>
                    <a:ext uri="{9D8B030D-6E8A-4147-A177-3AD203B41FA5}">
                      <a16:colId xmlns:a16="http://schemas.microsoft.com/office/drawing/2014/main" val="716325828"/>
                    </a:ext>
                  </a:extLst>
                </a:gridCol>
                <a:gridCol w="2311415">
                  <a:extLst>
                    <a:ext uri="{9D8B030D-6E8A-4147-A177-3AD203B41FA5}">
                      <a16:colId xmlns:a16="http://schemas.microsoft.com/office/drawing/2014/main" val="1073520726"/>
                    </a:ext>
                  </a:extLst>
                </a:gridCol>
                <a:gridCol w="2260315">
                  <a:extLst>
                    <a:ext uri="{9D8B030D-6E8A-4147-A177-3AD203B41FA5}">
                      <a16:colId xmlns:a16="http://schemas.microsoft.com/office/drawing/2014/main" val="3085274595"/>
                    </a:ext>
                  </a:extLst>
                </a:gridCol>
                <a:gridCol w="2239766">
                  <a:extLst>
                    <a:ext uri="{9D8B030D-6E8A-4147-A177-3AD203B41FA5}">
                      <a16:colId xmlns:a16="http://schemas.microsoft.com/office/drawing/2014/main" val="2972239174"/>
                    </a:ext>
                  </a:extLst>
                </a:gridCol>
                <a:gridCol w="2373874">
                  <a:extLst>
                    <a:ext uri="{9D8B030D-6E8A-4147-A177-3AD203B41FA5}">
                      <a16:colId xmlns:a16="http://schemas.microsoft.com/office/drawing/2014/main" val="1190597873"/>
                    </a:ext>
                  </a:extLst>
                </a:gridCol>
              </a:tblGrid>
              <a:tr h="0">
                <a:tc>
                  <a:txBody>
                    <a:bodyPr/>
                    <a:lstStyle/>
                    <a:p>
                      <a:br>
                        <a:rPr lang="en-US" dirty="0">
                          <a:effectLst/>
                          <a:latin typeface="Helvetica" pitchFamily="2" charset="0"/>
                        </a:rPr>
                      </a:br>
                      <a:endParaRPr lang="en-US" dirty="0">
                        <a:effectLst/>
                        <a:latin typeface="Helvetica" pitchFamily="2" charset="0"/>
                      </a:endParaRP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solidFill>
                      <a:srgbClr val="ECE9D8"/>
                    </a:solidFill>
                  </a:tcPr>
                </a:tc>
                <a:tc>
                  <a:txBody>
                    <a:bodyPr/>
                    <a:lstStyle/>
                    <a:p>
                      <a:pPr algn="ctr"/>
                      <a:r>
                        <a:rPr lang="en-US" dirty="0">
                          <a:effectLst/>
                          <a:latin typeface="Helvetica" pitchFamily="2" charset="0"/>
                        </a:rPr>
                        <a:t>Leuprolide Held +3m</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solidFill>
                      <a:srgbClr val="ECE9D8"/>
                    </a:solidFill>
                  </a:tcPr>
                </a:tc>
                <a:tc>
                  <a:txBody>
                    <a:bodyPr/>
                    <a:lstStyle/>
                    <a:p>
                      <a:pPr algn="ctr"/>
                      <a:r>
                        <a:rPr lang="en-US" dirty="0">
                          <a:effectLst/>
                          <a:latin typeface="Helvetica" pitchFamily="2" charset="0"/>
                        </a:rPr>
                        <a:t>Leuprolide Held +6m</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solidFill>
                      <a:srgbClr val="ECE9D8"/>
                    </a:solidFill>
                  </a:tcPr>
                </a:tc>
                <a:tc>
                  <a:txBody>
                    <a:bodyPr/>
                    <a:lstStyle/>
                    <a:p>
                      <a:pPr algn="ctr"/>
                      <a:r>
                        <a:rPr lang="en-US" dirty="0">
                          <a:effectLst/>
                          <a:latin typeface="Helvetica" pitchFamily="2" charset="0"/>
                        </a:rPr>
                        <a:t>Leuprolide Held +8m</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solidFill>
                      <a:srgbClr val="ECE9D8"/>
                    </a:solidFill>
                  </a:tcPr>
                </a:tc>
                <a:tc>
                  <a:txBody>
                    <a:bodyPr/>
                    <a:lstStyle/>
                    <a:p>
                      <a:pPr algn="ctr"/>
                      <a:r>
                        <a:rPr lang="en-US" dirty="0">
                          <a:effectLst/>
                          <a:latin typeface="Helvetica" pitchFamily="2" charset="0"/>
                        </a:rPr>
                        <a:t>Leuprolide Held +12m</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solidFill>
                      <a:srgbClr val="ECE9D8"/>
                    </a:solidFill>
                  </a:tcPr>
                </a:tc>
                <a:extLst>
                  <a:ext uri="{0D108BD9-81ED-4DB2-BD59-A6C34878D82A}">
                    <a16:rowId xmlns:a16="http://schemas.microsoft.com/office/drawing/2014/main" val="2583231430"/>
                  </a:ext>
                </a:extLst>
              </a:tr>
              <a:tr h="0">
                <a:tc>
                  <a:txBody>
                    <a:bodyPr/>
                    <a:lstStyle/>
                    <a:p>
                      <a:r>
                        <a:rPr lang="en-US">
                          <a:effectLst/>
                          <a:latin typeface="Helvetica" pitchFamily="2" charset="0"/>
                        </a:rPr>
                        <a:t>Estradiol (pg/mL)pg/mL</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solidFill>
                      <a:srgbClr val="ECE9D8"/>
                    </a:solidFill>
                  </a:tcPr>
                </a:tc>
                <a:tc>
                  <a:txBody>
                    <a:bodyPr/>
                    <a:lstStyle/>
                    <a:p>
                      <a:pPr algn="ctr"/>
                      <a:r>
                        <a:rPr lang="en-US" dirty="0">
                          <a:effectLst/>
                          <a:latin typeface="Helvetica" pitchFamily="2" charset="0"/>
                        </a:rPr>
                        <a:t>&lt;5</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tcPr>
                </a:tc>
                <a:tc>
                  <a:txBody>
                    <a:bodyPr/>
                    <a:lstStyle/>
                    <a:p>
                      <a:pPr algn="ctr"/>
                      <a:r>
                        <a:rPr lang="en-US">
                          <a:effectLst/>
                          <a:latin typeface="Helvetica" pitchFamily="2" charset="0"/>
                        </a:rPr>
                        <a:t>41</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tcPr>
                </a:tc>
                <a:tc>
                  <a:txBody>
                    <a:bodyPr/>
                    <a:lstStyle/>
                    <a:p>
                      <a:pPr algn="ctr"/>
                      <a:r>
                        <a:rPr lang="en-US" dirty="0">
                          <a:effectLst/>
                          <a:latin typeface="Helvetica" pitchFamily="2" charset="0"/>
                        </a:rPr>
                        <a:t>&lt;5</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tcPr>
                </a:tc>
                <a:tc>
                  <a:txBody>
                    <a:bodyPr/>
                    <a:lstStyle/>
                    <a:p>
                      <a:pPr algn="ctr"/>
                      <a:r>
                        <a:rPr lang="en-US" dirty="0">
                          <a:effectLst/>
                          <a:latin typeface="Helvetica" pitchFamily="2" charset="0"/>
                        </a:rPr>
                        <a:t>&lt;5</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253074664"/>
                  </a:ext>
                </a:extLst>
              </a:tr>
              <a:tr h="0">
                <a:tc>
                  <a:txBody>
                    <a:bodyPr/>
                    <a:lstStyle/>
                    <a:p>
                      <a:r>
                        <a:rPr lang="en-US" dirty="0">
                          <a:effectLst/>
                          <a:latin typeface="Helvetica" pitchFamily="2" charset="0"/>
                        </a:rPr>
                        <a:t>FSH IU/L</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solidFill>
                      <a:srgbClr val="ECE9D8"/>
                    </a:solidFill>
                  </a:tcPr>
                </a:tc>
                <a:tc>
                  <a:txBody>
                    <a:bodyPr/>
                    <a:lstStyle/>
                    <a:p>
                      <a:pPr algn="ctr"/>
                      <a:r>
                        <a:rPr lang="en-US">
                          <a:effectLst/>
                          <a:latin typeface="Helvetica" pitchFamily="2" charset="0"/>
                        </a:rPr>
                        <a:t>107.4</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tcPr>
                </a:tc>
                <a:tc>
                  <a:txBody>
                    <a:bodyPr/>
                    <a:lstStyle/>
                    <a:p>
                      <a:pPr algn="ctr"/>
                      <a:r>
                        <a:rPr lang="en-US">
                          <a:effectLst/>
                          <a:latin typeface="Helvetica" pitchFamily="2" charset="0"/>
                        </a:rPr>
                        <a:t>87.7</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tcPr>
                </a:tc>
                <a:tc>
                  <a:txBody>
                    <a:bodyPr/>
                    <a:lstStyle/>
                    <a:p>
                      <a:pPr algn="ctr"/>
                      <a:r>
                        <a:rPr lang="en-US">
                          <a:effectLst/>
                          <a:latin typeface="Helvetica" pitchFamily="2" charset="0"/>
                        </a:rPr>
                        <a:t>126.0</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tcPr>
                </a:tc>
                <a:tc>
                  <a:txBody>
                    <a:bodyPr/>
                    <a:lstStyle/>
                    <a:p>
                      <a:pPr algn="ctr"/>
                      <a:r>
                        <a:rPr lang="en-US" dirty="0">
                          <a:effectLst/>
                          <a:latin typeface="Helvetica" pitchFamily="2" charset="0"/>
                        </a:rPr>
                        <a:t>142.7</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529262271"/>
                  </a:ext>
                </a:extLst>
              </a:tr>
              <a:tr h="0">
                <a:tc>
                  <a:txBody>
                    <a:bodyPr/>
                    <a:lstStyle/>
                    <a:p>
                      <a:r>
                        <a:rPr lang="en-US" dirty="0">
                          <a:effectLst/>
                          <a:latin typeface="Helvetica" pitchFamily="2" charset="0"/>
                        </a:rPr>
                        <a:t>LH IU/L</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solidFill>
                      <a:srgbClr val="ECE9D8"/>
                    </a:solidFill>
                  </a:tcPr>
                </a:tc>
                <a:tc>
                  <a:txBody>
                    <a:bodyPr/>
                    <a:lstStyle/>
                    <a:p>
                      <a:pPr algn="ctr"/>
                      <a:r>
                        <a:rPr lang="en-US" dirty="0">
                          <a:effectLst/>
                          <a:latin typeface="Helvetica" pitchFamily="2" charset="0"/>
                        </a:rPr>
                        <a:t>57.5</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tcPr>
                </a:tc>
                <a:tc>
                  <a:txBody>
                    <a:bodyPr/>
                    <a:lstStyle/>
                    <a:p>
                      <a:pPr algn="ctr"/>
                      <a:r>
                        <a:rPr lang="en-US">
                          <a:effectLst/>
                          <a:latin typeface="Helvetica" pitchFamily="2" charset="0"/>
                        </a:rPr>
                        <a:t>54.4</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tcPr>
                </a:tc>
                <a:tc>
                  <a:txBody>
                    <a:bodyPr/>
                    <a:lstStyle/>
                    <a:p>
                      <a:pPr algn="ctr"/>
                      <a:r>
                        <a:rPr lang="en-US">
                          <a:effectLst/>
                          <a:latin typeface="Helvetica" pitchFamily="2" charset="0"/>
                        </a:rPr>
                        <a:t>65.3</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tcPr>
                </a:tc>
                <a:tc>
                  <a:txBody>
                    <a:bodyPr/>
                    <a:lstStyle/>
                    <a:p>
                      <a:pPr algn="ctr"/>
                      <a:r>
                        <a:rPr lang="en-US" dirty="0">
                          <a:effectLst/>
                          <a:latin typeface="Helvetica" pitchFamily="2" charset="0"/>
                        </a:rPr>
                        <a:t>64.5</a:t>
                      </a:r>
                    </a:p>
                  </a:txBody>
                  <a:tcPr marL="20955" marR="20955" marT="20955" marB="20955" anchor="ctr">
                    <a:lnL w="7620" cap="flat" cmpd="sng" algn="ctr">
                      <a:solidFill>
                        <a:srgbClr val="C0C0C0"/>
                      </a:solidFill>
                      <a:prstDash val="solid"/>
                      <a:round/>
                      <a:headEnd type="none" w="med" len="med"/>
                      <a:tailEnd type="none" w="med" len="med"/>
                    </a:lnL>
                    <a:lnR w="7620" cap="flat" cmpd="sng" algn="ctr">
                      <a:solidFill>
                        <a:srgbClr val="C0C0C0"/>
                      </a:solidFill>
                      <a:prstDash val="solid"/>
                      <a:round/>
                      <a:headEnd type="none" w="med" len="med"/>
                      <a:tailEnd type="none" w="med" len="med"/>
                    </a:lnR>
                    <a:lnT w="7620" cap="flat" cmpd="sng" algn="ctr">
                      <a:solidFill>
                        <a:srgbClr val="C0C0C0"/>
                      </a:solidFill>
                      <a:prstDash val="solid"/>
                      <a:round/>
                      <a:headEnd type="none" w="med" len="med"/>
                      <a:tailEnd type="none" w="med" len="med"/>
                    </a:lnT>
                    <a:lnB w="7620"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4276286326"/>
                  </a:ext>
                </a:extLst>
              </a:tr>
            </a:tbl>
          </a:graphicData>
        </a:graphic>
      </p:graphicFrame>
      <p:sp>
        <p:nvSpPr>
          <p:cNvPr id="7" name="TextBox 6">
            <a:extLst>
              <a:ext uri="{FF2B5EF4-FFF2-40B4-BE49-F238E27FC236}">
                <a16:creationId xmlns:a16="http://schemas.microsoft.com/office/drawing/2014/main" id="{D73585E7-CEEE-E747-B1F7-A847D0EC9F1F}"/>
              </a:ext>
            </a:extLst>
          </p:cNvPr>
          <p:cNvSpPr txBox="1"/>
          <p:nvPr/>
        </p:nvSpPr>
        <p:spPr>
          <a:xfrm>
            <a:off x="419986" y="1434112"/>
            <a:ext cx="8210208" cy="163121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One year after initiating Leuprolide + Letrozole…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patient expressed a preference to hold Leuprolide (now age 52y).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 menstrual cycles or spotting occurred during or after Leuprolide hold.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Estradiol/FSH/LH checked every 3-4m after stopping…</a:t>
            </a:r>
          </a:p>
        </p:txBody>
      </p:sp>
      <p:sp>
        <p:nvSpPr>
          <p:cNvPr id="5" name="Title 1">
            <a:extLst>
              <a:ext uri="{FF2B5EF4-FFF2-40B4-BE49-F238E27FC236}">
                <a16:creationId xmlns:a16="http://schemas.microsoft.com/office/drawing/2014/main" id="{5A3D6AE9-1CD2-354C-9DAA-E8C7802580D6}"/>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Dr Wander – Case #1: Continued</a:t>
            </a:r>
          </a:p>
        </p:txBody>
      </p:sp>
      <p:sp>
        <p:nvSpPr>
          <p:cNvPr id="6" name="TextBox 5">
            <a:extLst>
              <a:ext uri="{FF2B5EF4-FFF2-40B4-BE49-F238E27FC236}">
                <a16:creationId xmlns:a16="http://schemas.microsoft.com/office/drawing/2014/main" id="{47BE925E-D420-5344-9EE6-DDE90A3DE23F}"/>
              </a:ext>
            </a:extLst>
          </p:cNvPr>
          <p:cNvSpPr txBox="1"/>
          <p:nvPr/>
        </p:nvSpPr>
        <p:spPr>
          <a:xfrm>
            <a:off x="418388" y="5285665"/>
            <a:ext cx="1140501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Key Questions/Considerations: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Best approach to ovarian suppression in this age group? 1m vs 3m dosing? Duration before discontinuation?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Response to transient increase in estradiol without any menstrual spotting or symptoms? Optimal approach to monitoring with laboratory studies?</a:t>
            </a:r>
          </a:p>
        </p:txBody>
      </p:sp>
    </p:spTree>
    <p:extLst>
      <p:ext uri="{BB962C8B-B14F-4D97-AF65-F5344CB8AC3E}">
        <p14:creationId xmlns:p14="http://schemas.microsoft.com/office/powerpoint/2010/main" val="33333142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0"/>
            <a:ext cx="10515600" cy="1325563"/>
          </a:xfrm>
        </p:spPr>
        <p:txBody>
          <a:bodyPr/>
          <a:lstStyle/>
          <a:p>
            <a:r>
              <a:rPr lang="en-US" dirty="0"/>
              <a:t>Ovarian Suppression, Practical Considerations</a:t>
            </a:r>
          </a:p>
        </p:txBody>
      </p:sp>
      <p:sp>
        <p:nvSpPr>
          <p:cNvPr id="7" name="TextBox 6">
            <a:extLst>
              <a:ext uri="{FF2B5EF4-FFF2-40B4-BE49-F238E27FC236}">
                <a16:creationId xmlns:a16="http://schemas.microsoft.com/office/drawing/2014/main" id="{2054A5BD-0641-A84B-A879-BA8827D41A35}"/>
              </a:ext>
            </a:extLst>
          </p:cNvPr>
          <p:cNvSpPr txBox="1"/>
          <p:nvPr/>
        </p:nvSpPr>
        <p:spPr>
          <a:xfrm>
            <a:off x="267807" y="1659285"/>
            <a:ext cx="11656385" cy="35394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Defining and assessing menopausal status in patients with breast cancer.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Optimal timing of ovarian suppression initiation (and fertility preservation).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Appropriate duration of ovarian suppression treatment.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Long- vs short-acting GnRH formulations.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797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0" y="0"/>
            <a:ext cx="10515600" cy="1325563"/>
          </a:xfrm>
        </p:spPr>
        <p:txBody>
          <a:bodyPr/>
          <a:lstStyle/>
          <a:p>
            <a:r>
              <a:rPr lang="en-US" dirty="0"/>
              <a:t>Long vs Short-Acting GnRH</a:t>
            </a:r>
          </a:p>
        </p:txBody>
      </p:sp>
      <p:pic>
        <p:nvPicPr>
          <p:cNvPr id="5" name="Picture 4">
            <a:extLst>
              <a:ext uri="{FF2B5EF4-FFF2-40B4-BE49-F238E27FC236}">
                <a16:creationId xmlns:a16="http://schemas.microsoft.com/office/drawing/2014/main" id="{49A638F3-E2FE-904B-9260-1B4E74512BC5}"/>
              </a:ext>
            </a:extLst>
          </p:cNvPr>
          <p:cNvPicPr>
            <a:picLocks noChangeAspect="1"/>
          </p:cNvPicPr>
          <p:nvPr/>
        </p:nvPicPr>
        <p:blipFill>
          <a:blip r:embed="rId2"/>
          <a:stretch>
            <a:fillRect/>
          </a:stretch>
        </p:blipFill>
        <p:spPr>
          <a:xfrm>
            <a:off x="6324010" y="314214"/>
            <a:ext cx="5790015" cy="6229571"/>
          </a:xfrm>
          <a:prstGeom prst="rect">
            <a:avLst/>
          </a:prstGeom>
        </p:spPr>
      </p:pic>
      <p:sp>
        <p:nvSpPr>
          <p:cNvPr id="7" name="TextBox 6">
            <a:extLst>
              <a:ext uri="{FF2B5EF4-FFF2-40B4-BE49-F238E27FC236}">
                <a16:creationId xmlns:a16="http://schemas.microsoft.com/office/drawing/2014/main" id="{E15A70BB-6524-7D49-AB94-6125D8137367}"/>
              </a:ext>
            </a:extLst>
          </p:cNvPr>
          <p:cNvSpPr txBox="1"/>
          <p:nvPr/>
        </p:nvSpPr>
        <p:spPr>
          <a:xfrm>
            <a:off x="0" y="6488668"/>
            <a:ext cx="26562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Masuda N et al BCRT 2011</a:t>
            </a:r>
          </a:p>
        </p:txBody>
      </p:sp>
      <p:sp>
        <p:nvSpPr>
          <p:cNvPr id="8" name="TextBox 7">
            <a:extLst>
              <a:ext uri="{FF2B5EF4-FFF2-40B4-BE49-F238E27FC236}">
                <a16:creationId xmlns:a16="http://schemas.microsoft.com/office/drawing/2014/main" id="{F65D6177-5BC6-D543-890E-D8E972B2A205}"/>
              </a:ext>
            </a:extLst>
          </p:cNvPr>
          <p:cNvSpPr txBox="1"/>
          <p:nvPr/>
        </p:nvSpPr>
        <p:spPr>
          <a:xfrm>
            <a:off x="332794" y="1580745"/>
            <a:ext cx="5313093" cy="378565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Multicenter, open-label, randomized group study (Japan)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Premenopausal HR+ early breast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N=170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goserelin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10.8mg (3m) vs 3.6mg (monthly)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Primary endpoint: non-inferiority of E2 AUC over 24 weeks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Secondary endpoints: E2, FSH, menstrual cycle pattern, safety</a:t>
            </a:r>
          </a:p>
        </p:txBody>
      </p:sp>
    </p:spTree>
    <p:extLst>
      <p:ext uri="{BB962C8B-B14F-4D97-AF65-F5344CB8AC3E}">
        <p14:creationId xmlns:p14="http://schemas.microsoft.com/office/powerpoint/2010/main" val="1787798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134576-714A-2C4A-94B1-E4A8CE186025}"/>
              </a:ext>
            </a:extLst>
          </p:cNvPr>
          <p:cNvSpPr>
            <a:spLocks noGrp="1"/>
          </p:cNvSpPr>
          <p:nvPr>
            <p:ph idx="46"/>
          </p:nvPr>
        </p:nvSpPr>
        <p:spPr/>
        <p:txBody>
          <a:bodyPr/>
          <a:lstStyle/>
          <a:p>
            <a:r>
              <a:rPr lang="en-US" sz="2400" dirty="0"/>
              <a:t>OFS/ablation and tamoxifen </a:t>
            </a:r>
          </a:p>
        </p:txBody>
      </p:sp>
      <p:sp>
        <p:nvSpPr>
          <p:cNvPr id="3" name="Content Placeholder 2">
            <a:extLst>
              <a:ext uri="{FF2B5EF4-FFF2-40B4-BE49-F238E27FC236}">
                <a16:creationId xmlns:a16="http://schemas.microsoft.com/office/drawing/2014/main" id="{17F86E7E-26E2-C843-84DC-E0A5EBA545F8}"/>
              </a:ext>
            </a:extLst>
          </p:cNvPr>
          <p:cNvSpPr>
            <a:spLocks noGrp="1"/>
          </p:cNvSpPr>
          <p:nvPr>
            <p:ph idx="47"/>
          </p:nvPr>
        </p:nvSpPr>
        <p:spPr/>
        <p:txBody>
          <a:bodyPr/>
          <a:lstStyle/>
          <a:p>
            <a:r>
              <a:rPr lang="en-US" sz="2400" dirty="0"/>
              <a:t>Discuss OFS with tamoxifen/AI </a:t>
            </a:r>
          </a:p>
        </p:txBody>
      </p:sp>
      <p:sp>
        <p:nvSpPr>
          <p:cNvPr id="4" name="Content Placeholder 3">
            <a:extLst>
              <a:ext uri="{FF2B5EF4-FFF2-40B4-BE49-F238E27FC236}">
                <a16:creationId xmlns:a16="http://schemas.microsoft.com/office/drawing/2014/main" id="{2C54D4AE-C15A-034B-8631-0599F4AFC9B5}"/>
              </a:ext>
            </a:extLst>
          </p:cNvPr>
          <p:cNvSpPr>
            <a:spLocks noGrp="1"/>
          </p:cNvSpPr>
          <p:nvPr>
            <p:ph idx="48"/>
          </p:nvPr>
        </p:nvSpPr>
        <p:spPr/>
        <p:txBody>
          <a:bodyPr/>
          <a:lstStyle/>
          <a:p>
            <a:r>
              <a:rPr lang="en-US" sz="2400" dirty="0"/>
              <a:t>OFS/ablation</a:t>
            </a:r>
          </a:p>
        </p:txBody>
      </p:sp>
      <p:sp>
        <p:nvSpPr>
          <p:cNvPr id="5" name="Content Placeholder 4">
            <a:extLst>
              <a:ext uri="{FF2B5EF4-FFF2-40B4-BE49-F238E27FC236}">
                <a16:creationId xmlns:a16="http://schemas.microsoft.com/office/drawing/2014/main" id="{5EEEE568-0A13-5F46-9030-12096E6A62F7}"/>
              </a:ext>
            </a:extLst>
          </p:cNvPr>
          <p:cNvSpPr>
            <a:spLocks noGrp="1"/>
          </p:cNvSpPr>
          <p:nvPr>
            <p:ph idx="49"/>
          </p:nvPr>
        </p:nvSpPr>
        <p:spPr/>
        <p:txBody>
          <a:bodyPr/>
          <a:lstStyle/>
          <a:p>
            <a:r>
              <a:rPr lang="en-US" sz="2400" dirty="0"/>
              <a:t>OFS/ablation and letrozole</a:t>
            </a:r>
          </a:p>
        </p:txBody>
      </p:sp>
      <p:sp>
        <p:nvSpPr>
          <p:cNvPr id="6" name="Content Placeholder 5">
            <a:extLst>
              <a:ext uri="{FF2B5EF4-FFF2-40B4-BE49-F238E27FC236}">
                <a16:creationId xmlns:a16="http://schemas.microsoft.com/office/drawing/2014/main" id="{31AEE054-6287-1D46-A935-A7B7B1D11E1D}"/>
              </a:ext>
            </a:extLst>
          </p:cNvPr>
          <p:cNvSpPr>
            <a:spLocks noGrp="1"/>
          </p:cNvSpPr>
          <p:nvPr>
            <p:ph idx="50"/>
          </p:nvPr>
        </p:nvSpPr>
        <p:spPr/>
        <p:txBody>
          <a:bodyPr/>
          <a:lstStyle/>
          <a:p>
            <a:r>
              <a:rPr lang="en-US" sz="2400" dirty="0"/>
              <a:t>Tamoxifen</a:t>
            </a:r>
          </a:p>
        </p:txBody>
      </p:sp>
      <p:sp>
        <p:nvSpPr>
          <p:cNvPr id="7" name="Content Placeholder 6">
            <a:extLst>
              <a:ext uri="{FF2B5EF4-FFF2-40B4-BE49-F238E27FC236}">
                <a16:creationId xmlns:a16="http://schemas.microsoft.com/office/drawing/2014/main" id="{9A78B771-967D-A840-86B0-E3EDE1319688}"/>
              </a:ext>
            </a:extLst>
          </p:cNvPr>
          <p:cNvSpPr>
            <a:spLocks noGrp="1"/>
          </p:cNvSpPr>
          <p:nvPr>
            <p:ph idx="58"/>
          </p:nvPr>
        </p:nvSpPr>
        <p:spPr/>
        <p:txBody>
          <a:bodyPr/>
          <a:lstStyle/>
          <a:p>
            <a:r>
              <a:rPr lang="en-US" dirty="0"/>
              <a:t>RS = 8</a:t>
            </a:r>
            <a:br>
              <a:rPr lang="en-US" dirty="0"/>
            </a:br>
            <a:r>
              <a:rPr lang="en-US" dirty="0"/>
              <a:t>Endocrine Tx </a:t>
            </a:r>
          </a:p>
        </p:txBody>
      </p:sp>
      <p:sp>
        <p:nvSpPr>
          <p:cNvPr id="8" name="Content Placeholder 7">
            <a:extLst>
              <a:ext uri="{FF2B5EF4-FFF2-40B4-BE49-F238E27FC236}">
                <a16:creationId xmlns:a16="http://schemas.microsoft.com/office/drawing/2014/main" id="{1C4779EB-1442-A641-9DA9-187B6C4B1963}"/>
              </a:ext>
            </a:extLst>
          </p:cNvPr>
          <p:cNvSpPr>
            <a:spLocks noGrp="1"/>
          </p:cNvSpPr>
          <p:nvPr>
            <p:ph idx="59"/>
          </p:nvPr>
        </p:nvSpPr>
        <p:spPr/>
        <p:txBody>
          <a:bodyPr/>
          <a:lstStyle/>
          <a:p>
            <a:r>
              <a:rPr lang="en-US" sz="2400" dirty="0"/>
              <a:t>OFS/ablation and tamoxifen </a:t>
            </a:r>
          </a:p>
        </p:txBody>
      </p:sp>
      <p:sp>
        <p:nvSpPr>
          <p:cNvPr id="9" name="Content Placeholder 8">
            <a:extLst>
              <a:ext uri="{FF2B5EF4-FFF2-40B4-BE49-F238E27FC236}">
                <a16:creationId xmlns:a16="http://schemas.microsoft.com/office/drawing/2014/main" id="{62BF6175-7299-8E4A-86D7-3603A316F922}"/>
              </a:ext>
            </a:extLst>
          </p:cNvPr>
          <p:cNvSpPr>
            <a:spLocks noGrp="1"/>
          </p:cNvSpPr>
          <p:nvPr>
            <p:ph idx="60"/>
          </p:nvPr>
        </p:nvSpPr>
        <p:spPr/>
        <p:txBody>
          <a:bodyPr/>
          <a:lstStyle/>
          <a:p>
            <a:r>
              <a:rPr lang="en-US" sz="2400" dirty="0"/>
              <a:t>OFS/ablation and AI</a:t>
            </a:r>
          </a:p>
        </p:txBody>
      </p:sp>
      <p:sp>
        <p:nvSpPr>
          <p:cNvPr id="10" name="Content Placeholder 9">
            <a:extLst>
              <a:ext uri="{FF2B5EF4-FFF2-40B4-BE49-F238E27FC236}">
                <a16:creationId xmlns:a16="http://schemas.microsoft.com/office/drawing/2014/main" id="{447F16A9-1A2B-6D41-ADAD-8A6FD5559F89}"/>
              </a:ext>
            </a:extLst>
          </p:cNvPr>
          <p:cNvSpPr>
            <a:spLocks noGrp="1"/>
          </p:cNvSpPr>
          <p:nvPr>
            <p:ph idx="61"/>
          </p:nvPr>
        </p:nvSpPr>
        <p:spPr/>
        <p:txBody>
          <a:bodyPr/>
          <a:lstStyle/>
          <a:p>
            <a:r>
              <a:rPr lang="en-US" sz="2400" dirty="0"/>
              <a:t>OFS/ablation</a:t>
            </a:r>
          </a:p>
        </p:txBody>
      </p:sp>
      <p:sp>
        <p:nvSpPr>
          <p:cNvPr id="11" name="Content Placeholder 10">
            <a:extLst>
              <a:ext uri="{FF2B5EF4-FFF2-40B4-BE49-F238E27FC236}">
                <a16:creationId xmlns:a16="http://schemas.microsoft.com/office/drawing/2014/main" id="{6E23B93C-2D7C-AC41-9075-505943A929CB}"/>
              </a:ext>
            </a:extLst>
          </p:cNvPr>
          <p:cNvSpPr>
            <a:spLocks noGrp="1"/>
          </p:cNvSpPr>
          <p:nvPr>
            <p:ph idx="62"/>
          </p:nvPr>
        </p:nvSpPr>
        <p:spPr/>
        <p:txBody>
          <a:bodyPr/>
          <a:lstStyle/>
          <a:p>
            <a:r>
              <a:rPr lang="en-US" sz="2400" dirty="0"/>
              <a:t>OFS/ablation and letrozole</a:t>
            </a:r>
          </a:p>
        </p:txBody>
      </p:sp>
      <p:sp>
        <p:nvSpPr>
          <p:cNvPr id="12" name="Content Placeholder 11">
            <a:extLst>
              <a:ext uri="{FF2B5EF4-FFF2-40B4-BE49-F238E27FC236}">
                <a16:creationId xmlns:a16="http://schemas.microsoft.com/office/drawing/2014/main" id="{C2F0B177-DB31-E843-8578-E5761504C005}"/>
              </a:ext>
            </a:extLst>
          </p:cNvPr>
          <p:cNvSpPr>
            <a:spLocks noGrp="1"/>
          </p:cNvSpPr>
          <p:nvPr>
            <p:ph idx="63"/>
          </p:nvPr>
        </p:nvSpPr>
        <p:spPr/>
        <p:txBody>
          <a:bodyPr/>
          <a:lstStyle/>
          <a:p>
            <a:r>
              <a:rPr lang="en-US" sz="2400" dirty="0"/>
              <a:t>OFS/ablation and exemestane </a:t>
            </a:r>
          </a:p>
        </p:txBody>
      </p:sp>
      <p:sp>
        <p:nvSpPr>
          <p:cNvPr id="13" name="Content Placeholder 12">
            <a:extLst>
              <a:ext uri="{FF2B5EF4-FFF2-40B4-BE49-F238E27FC236}">
                <a16:creationId xmlns:a16="http://schemas.microsoft.com/office/drawing/2014/main" id="{EEEB4FE4-117A-0545-B418-BB746E7108D2}"/>
              </a:ext>
            </a:extLst>
          </p:cNvPr>
          <p:cNvSpPr>
            <a:spLocks noGrp="1"/>
          </p:cNvSpPr>
          <p:nvPr>
            <p:ph idx="64"/>
          </p:nvPr>
        </p:nvSpPr>
        <p:spPr/>
        <p:txBody>
          <a:bodyPr/>
          <a:lstStyle/>
          <a:p>
            <a:r>
              <a:rPr lang="en-US" dirty="0"/>
              <a:t>RS = 20</a:t>
            </a:r>
            <a:br>
              <a:rPr lang="en-US" dirty="0"/>
            </a:br>
            <a:r>
              <a:rPr lang="en-US" dirty="0"/>
              <a:t>Endocrine Tx</a:t>
            </a:r>
          </a:p>
        </p:txBody>
      </p:sp>
      <p:sp>
        <p:nvSpPr>
          <p:cNvPr id="14" name="Content Placeholder 13">
            <a:extLst>
              <a:ext uri="{FF2B5EF4-FFF2-40B4-BE49-F238E27FC236}">
                <a16:creationId xmlns:a16="http://schemas.microsoft.com/office/drawing/2014/main" id="{DDA6E059-2D0B-154F-B2FC-6E07BC0F3C1D}"/>
              </a:ext>
            </a:extLst>
          </p:cNvPr>
          <p:cNvSpPr>
            <a:spLocks noGrp="1"/>
          </p:cNvSpPr>
          <p:nvPr>
            <p:ph idx="71"/>
          </p:nvPr>
        </p:nvSpPr>
        <p:spPr/>
        <p:txBody>
          <a:bodyPr/>
          <a:lstStyle/>
          <a:p>
            <a:r>
              <a:rPr lang="en-US" sz="2400" dirty="0"/>
              <a:t>Tamoxifen</a:t>
            </a:r>
          </a:p>
        </p:txBody>
      </p:sp>
      <p:sp>
        <p:nvSpPr>
          <p:cNvPr id="15" name="Content Placeholder 14">
            <a:extLst>
              <a:ext uri="{FF2B5EF4-FFF2-40B4-BE49-F238E27FC236}">
                <a16:creationId xmlns:a16="http://schemas.microsoft.com/office/drawing/2014/main" id="{12376293-13A6-C043-A21A-D98F446C75DD}"/>
              </a:ext>
            </a:extLst>
          </p:cNvPr>
          <p:cNvSpPr>
            <a:spLocks noGrp="1"/>
          </p:cNvSpPr>
          <p:nvPr>
            <p:ph idx="72"/>
          </p:nvPr>
        </p:nvSpPr>
        <p:spPr/>
        <p:txBody>
          <a:bodyPr/>
          <a:lstStyle/>
          <a:p>
            <a:r>
              <a:rPr lang="en-US" sz="2400" dirty="0"/>
              <a:t>OFS/ablation and letrozole </a:t>
            </a:r>
          </a:p>
        </p:txBody>
      </p:sp>
      <p:sp>
        <p:nvSpPr>
          <p:cNvPr id="16" name="Title 15">
            <a:extLst>
              <a:ext uri="{FF2B5EF4-FFF2-40B4-BE49-F238E27FC236}">
                <a16:creationId xmlns:a16="http://schemas.microsoft.com/office/drawing/2014/main" id="{CCAEB0EA-6B62-B644-9A26-AE005EBB58CC}"/>
              </a:ext>
            </a:extLst>
          </p:cNvPr>
          <p:cNvSpPr>
            <a:spLocks noGrp="1"/>
          </p:cNvSpPr>
          <p:nvPr>
            <p:ph type="title"/>
          </p:nvPr>
        </p:nvSpPr>
        <p:spPr/>
        <p:txBody>
          <a:bodyPr/>
          <a:lstStyle/>
          <a:p>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Which adjuvant treatment would you most likely recommend for a </a:t>
            </a:r>
            <a:b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br>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30-year-old premenopausal woman with </a:t>
            </a:r>
            <a:r>
              <a:rPr lang="en-US" sz="2400" b="1" u="sng"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2.5-cm</a:t>
            </a:r>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 ER-positive, HER2-negative, node-negative localized breast cancer and the RS below?</a:t>
            </a:r>
            <a:endParaRPr lang="en-US" dirty="0"/>
          </a:p>
        </p:txBody>
      </p:sp>
    </p:spTree>
    <p:extLst>
      <p:ext uri="{BB962C8B-B14F-4D97-AF65-F5344CB8AC3E}">
        <p14:creationId xmlns:p14="http://schemas.microsoft.com/office/powerpoint/2010/main" val="521189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838200" y="0"/>
            <a:ext cx="10515600" cy="1325563"/>
          </a:xfrm>
        </p:spPr>
        <p:txBody>
          <a:bodyPr/>
          <a:lstStyle/>
          <a:p>
            <a:r>
              <a:rPr lang="en-US" dirty="0"/>
              <a:t>Long vs Short-Acting GnRH</a:t>
            </a:r>
          </a:p>
        </p:txBody>
      </p:sp>
      <p:pic>
        <p:nvPicPr>
          <p:cNvPr id="3" name="Picture 2">
            <a:extLst>
              <a:ext uri="{FF2B5EF4-FFF2-40B4-BE49-F238E27FC236}">
                <a16:creationId xmlns:a16="http://schemas.microsoft.com/office/drawing/2014/main" id="{3ECF54A3-536F-6547-8C0C-24F93F913D61}"/>
              </a:ext>
            </a:extLst>
          </p:cNvPr>
          <p:cNvPicPr>
            <a:picLocks noChangeAspect="1"/>
          </p:cNvPicPr>
          <p:nvPr/>
        </p:nvPicPr>
        <p:blipFill>
          <a:blip r:embed="rId2"/>
          <a:stretch>
            <a:fillRect/>
          </a:stretch>
        </p:blipFill>
        <p:spPr>
          <a:xfrm>
            <a:off x="7259840" y="91397"/>
            <a:ext cx="4695271" cy="6675205"/>
          </a:xfrm>
          <a:prstGeom prst="rect">
            <a:avLst/>
          </a:prstGeom>
        </p:spPr>
      </p:pic>
      <p:pic>
        <p:nvPicPr>
          <p:cNvPr id="4" name="Picture 3">
            <a:extLst>
              <a:ext uri="{FF2B5EF4-FFF2-40B4-BE49-F238E27FC236}">
                <a16:creationId xmlns:a16="http://schemas.microsoft.com/office/drawing/2014/main" id="{FD34157F-23E0-B341-ADAF-450E7C32C679}"/>
              </a:ext>
            </a:extLst>
          </p:cNvPr>
          <p:cNvPicPr>
            <a:picLocks noChangeAspect="1"/>
          </p:cNvPicPr>
          <p:nvPr/>
        </p:nvPicPr>
        <p:blipFill>
          <a:blip r:embed="rId3"/>
          <a:stretch>
            <a:fillRect/>
          </a:stretch>
        </p:blipFill>
        <p:spPr>
          <a:xfrm>
            <a:off x="407010" y="1437204"/>
            <a:ext cx="6488255" cy="4495799"/>
          </a:xfrm>
          <a:prstGeom prst="rect">
            <a:avLst/>
          </a:prstGeom>
        </p:spPr>
      </p:pic>
      <p:sp>
        <p:nvSpPr>
          <p:cNvPr id="7" name="TextBox 6">
            <a:extLst>
              <a:ext uri="{FF2B5EF4-FFF2-40B4-BE49-F238E27FC236}">
                <a16:creationId xmlns:a16="http://schemas.microsoft.com/office/drawing/2014/main" id="{E15A70BB-6524-7D49-AB94-6125D8137367}"/>
              </a:ext>
            </a:extLst>
          </p:cNvPr>
          <p:cNvSpPr txBox="1"/>
          <p:nvPr/>
        </p:nvSpPr>
        <p:spPr>
          <a:xfrm>
            <a:off x="0" y="6488668"/>
            <a:ext cx="26562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Masuda N et al BCRT 2011</a:t>
            </a:r>
          </a:p>
        </p:txBody>
      </p:sp>
    </p:spTree>
    <p:extLst>
      <p:ext uri="{BB962C8B-B14F-4D97-AF65-F5344CB8AC3E}">
        <p14:creationId xmlns:p14="http://schemas.microsoft.com/office/powerpoint/2010/main" val="17855169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162815-DEC3-604B-A48F-292ACB78E4E7}"/>
              </a:ext>
            </a:extLst>
          </p:cNvPr>
          <p:cNvSpPr txBox="1">
            <a:spLocks/>
          </p:cNvSpPr>
          <p:nvPr/>
        </p:nvSpPr>
        <p:spPr>
          <a:xfrm>
            <a:off x="9906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Long vs Short-Acting GnRH</a:t>
            </a:r>
          </a:p>
        </p:txBody>
      </p:sp>
      <p:pic>
        <p:nvPicPr>
          <p:cNvPr id="6" name="Picture 5">
            <a:extLst>
              <a:ext uri="{FF2B5EF4-FFF2-40B4-BE49-F238E27FC236}">
                <a16:creationId xmlns:a16="http://schemas.microsoft.com/office/drawing/2014/main" id="{72AE6A7C-CAD3-094B-A1E7-68408C62D37D}"/>
              </a:ext>
            </a:extLst>
          </p:cNvPr>
          <p:cNvPicPr>
            <a:picLocks noChangeAspect="1"/>
          </p:cNvPicPr>
          <p:nvPr/>
        </p:nvPicPr>
        <p:blipFill>
          <a:blip r:embed="rId2"/>
          <a:stretch>
            <a:fillRect/>
          </a:stretch>
        </p:blipFill>
        <p:spPr>
          <a:xfrm>
            <a:off x="5486399" y="1325563"/>
            <a:ext cx="6274981" cy="5057195"/>
          </a:xfrm>
          <a:prstGeom prst="rect">
            <a:avLst/>
          </a:prstGeom>
        </p:spPr>
      </p:pic>
      <p:sp>
        <p:nvSpPr>
          <p:cNvPr id="10" name="TextBox 9">
            <a:extLst>
              <a:ext uri="{FF2B5EF4-FFF2-40B4-BE49-F238E27FC236}">
                <a16:creationId xmlns:a16="http://schemas.microsoft.com/office/drawing/2014/main" id="{DAAE3C56-1CDF-C642-8026-77EB17903A83}"/>
              </a:ext>
            </a:extLst>
          </p:cNvPr>
          <p:cNvSpPr txBox="1"/>
          <p:nvPr/>
        </p:nvSpPr>
        <p:spPr>
          <a:xfrm>
            <a:off x="183939" y="1690062"/>
            <a:ext cx="5153604" cy="34778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Multicenter, open-label, randomized phase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Premenopausal HR+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advanced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breast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N=222, all received Tamoxifen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goserelin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10.8mg (3m) vs 3.6mg (monthly)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Primary endpoint: PFS at 24 weeks (non-inferiority)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Secondary endpoints: ORR, E2 level, safety</a:t>
            </a:r>
          </a:p>
        </p:txBody>
      </p:sp>
      <p:sp>
        <p:nvSpPr>
          <p:cNvPr id="2" name="TextBox 1">
            <a:extLst>
              <a:ext uri="{FF2B5EF4-FFF2-40B4-BE49-F238E27FC236}">
                <a16:creationId xmlns:a16="http://schemas.microsoft.com/office/drawing/2014/main" id="{512C2C11-B273-A3F0-7D6B-6C6121A50921}"/>
              </a:ext>
            </a:extLst>
          </p:cNvPr>
          <p:cNvSpPr txBox="1"/>
          <p:nvPr/>
        </p:nvSpPr>
        <p:spPr>
          <a:xfrm>
            <a:off x="0" y="6211669"/>
            <a:ext cx="33876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Noguchi S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Breast Cancer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2016;23(5):771-779. </a:t>
            </a:r>
          </a:p>
        </p:txBody>
      </p:sp>
    </p:spTree>
    <p:extLst>
      <p:ext uri="{BB962C8B-B14F-4D97-AF65-F5344CB8AC3E}">
        <p14:creationId xmlns:p14="http://schemas.microsoft.com/office/powerpoint/2010/main" val="13933299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162815-DEC3-604B-A48F-292ACB78E4E7}"/>
              </a:ext>
            </a:extLst>
          </p:cNvPr>
          <p:cNvSpPr txBox="1">
            <a:spLocks/>
          </p:cNvSpPr>
          <p:nvPr/>
        </p:nvSpPr>
        <p:spPr>
          <a:xfrm>
            <a:off x="9906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Long vs Short-Acting GnRH</a:t>
            </a:r>
          </a:p>
        </p:txBody>
      </p:sp>
      <p:pic>
        <p:nvPicPr>
          <p:cNvPr id="5" name="Picture 4">
            <a:extLst>
              <a:ext uri="{FF2B5EF4-FFF2-40B4-BE49-F238E27FC236}">
                <a16:creationId xmlns:a16="http://schemas.microsoft.com/office/drawing/2014/main" id="{FBF77B50-C249-DE47-9FC1-361E23F0DFE3}"/>
              </a:ext>
            </a:extLst>
          </p:cNvPr>
          <p:cNvPicPr>
            <a:picLocks noChangeAspect="1"/>
          </p:cNvPicPr>
          <p:nvPr/>
        </p:nvPicPr>
        <p:blipFill>
          <a:blip r:embed="rId2"/>
          <a:stretch>
            <a:fillRect/>
          </a:stretch>
        </p:blipFill>
        <p:spPr>
          <a:xfrm>
            <a:off x="1281315" y="1485899"/>
            <a:ext cx="9629369" cy="4341900"/>
          </a:xfrm>
          <a:prstGeom prst="rect">
            <a:avLst/>
          </a:prstGeom>
        </p:spPr>
      </p:pic>
      <p:sp>
        <p:nvSpPr>
          <p:cNvPr id="2" name="TextBox 1">
            <a:extLst>
              <a:ext uri="{FF2B5EF4-FFF2-40B4-BE49-F238E27FC236}">
                <a16:creationId xmlns:a16="http://schemas.microsoft.com/office/drawing/2014/main" id="{28E78E23-CEAD-D3B0-291A-74C5246D6D17}"/>
              </a:ext>
            </a:extLst>
          </p:cNvPr>
          <p:cNvSpPr txBox="1"/>
          <p:nvPr/>
        </p:nvSpPr>
        <p:spPr>
          <a:xfrm>
            <a:off x="0" y="6211669"/>
            <a:ext cx="33876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Noguchi S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Breast Cancer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2016;23(5):771-779. </a:t>
            </a:r>
          </a:p>
        </p:txBody>
      </p:sp>
    </p:spTree>
    <p:extLst>
      <p:ext uri="{BB962C8B-B14F-4D97-AF65-F5344CB8AC3E}">
        <p14:creationId xmlns:p14="http://schemas.microsoft.com/office/powerpoint/2010/main" val="14923460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C69857-65EC-2849-B24B-EF332E6554A6}"/>
              </a:ext>
            </a:extLst>
          </p:cNvPr>
          <p:cNvSpPr txBox="1"/>
          <p:nvPr/>
        </p:nvSpPr>
        <p:spPr>
          <a:xfrm>
            <a:off x="0" y="6211669"/>
            <a:ext cx="33876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Noguchi S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Breast Cancer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2016;23(5):771-779. </a:t>
            </a:r>
          </a:p>
        </p:txBody>
      </p:sp>
      <p:sp>
        <p:nvSpPr>
          <p:cNvPr id="4" name="Title 1">
            <a:extLst>
              <a:ext uri="{FF2B5EF4-FFF2-40B4-BE49-F238E27FC236}">
                <a16:creationId xmlns:a16="http://schemas.microsoft.com/office/drawing/2014/main" id="{C6162815-DEC3-604B-A48F-292ACB78E4E7}"/>
              </a:ext>
            </a:extLst>
          </p:cNvPr>
          <p:cNvSpPr txBox="1">
            <a:spLocks/>
          </p:cNvSpPr>
          <p:nvPr/>
        </p:nvSpPr>
        <p:spPr>
          <a:xfrm>
            <a:off x="9906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Long vs Short-Acting GnRH</a:t>
            </a:r>
          </a:p>
        </p:txBody>
      </p:sp>
      <p:pic>
        <p:nvPicPr>
          <p:cNvPr id="7" name="Picture 6">
            <a:extLst>
              <a:ext uri="{FF2B5EF4-FFF2-40B4-BE49-F238E27FC236}">
                <a16:creationId xmlns:a16="http://schemas.microsoft.com/office/drawing/2014/main" id="{4202CBCC-88DF-274F-9F29-D56153594B73}"/>
              </a:ext>
            </a:extLst>
          </p:cNvPr>
          <p:cNvPicPr>
            <a:picLocks noChangeAspect="1"/>
          </p:cNvPicPr>
          <p:nvPr/>
        </p:nvPicPr>
        <p:blipFill>
          <a:blip r:embed="rId2"/>
          <a:stretch>
            <a:fillRect/>
          </a:stretch>
        </p:blipFill>
        <p:spPr>
          <a:xfrm>
            <a:off x="3538159" y="1052622"/>
            <a:ext cx="7021741" cy="5667153"/>
          </a:xfrm>
          <a:prstGeom prst="rect">
            <a:avLst/>
          </a:prstGeom>
        </p:spPr>
      </p:pic>
    </p:spTree>
    <p:extLst>
      <p:ext uri="{BB962C8B-B14F-4D97-AF65-F5344CB8AC3E}">
        <p14:creationId xmlns:p14="http://schemas.microsoft.com/office/powerpoint/2010/main" val="12402286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0" y="0"/>
            <a:ext cx="12192000" cy="1325563"/>
          </a:xfrm>
        </p:spPr>
        <p:txBody>
          <a:bodyPr/>
          <a:lstStyle/>
          <a:p>
            <a:pPr algn="ctr"/>
            <a:r>
              <a:rPr lang="en-US" dirty="0"/>
              <a:t>Dr Wander – Case #2:</a:t>
            </a:r>
            <a:br>
              <a:rPr lang="en-US" dirty="0"/>
            </a:br>
            <a:r>
              <a:rPr lang="en-US" dirty="0"/>
              <a:t>Longer-Term GnRH Use in High Risk</a:t>
            </a:r>
          </a:p>
        </p:txBody>
      </p:sp>
      <p:sp>
        <p:nvSpPr>
          <p:cNvPr id="6" name="TextBox 5">
            <a:extLst>
              <a:ext uri="{FF2B5EF4-FFF2-40B4-BE49-F238E27FC236}">
                <a16:creationId xmlns:a16="http://schemas.microsoft.com/office/drawing/2014/main" id="{554F5EF4-03BC-5A49-966F-D1FE4E33DFDC}"/>
              </a:ext>
            </a:extLst>
          </p:cNvPr>
          <p:cNvSpPr txBox="1"/>
          <p:nvPr/>
        </p:nvSpPr>
        <p:spPr>
          <a:xfrm>
            <a:off x="207334" y="1322056"/>
            <a:ext cx="11414052"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40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yo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woman was diagnosed with L breast cancer.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Premenopausal at the time of diagnosis with regular cycles; G2P2; prior use of OCPs (x10-15y), none currently. No future interest in fertility.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Diagnostic breast imaging with 5.0cm lesion in the L breast at 0600, +abnormal adenopathy. Staging scans negative. Germline testing negative for pathogenic variants (including BRCA1/2).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Core biopsy with grade 3 invasive ductal carcinoma. ER/PR+ (&gt;90%, strong), HER2 IHC 1+ FISH negative.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Pre-operative chemotherapy with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dose-dense Doxorubicin, Cyclophosphamide, Paclitaxel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Bilateral mastectomy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pathology with residual invasive ductal carcinoma; diameter 3.5cm, 30% cellularity, grade 3. 5/10 regional lymph nodes positive, again with treatment effect.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ypT2N2, RCB-III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Adjuvant XRT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initiated;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monthly Leuprolide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initiated during XRT.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Letrozole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initiated after completing XRT; monthly Leuprolide continued x6m.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Adjuvant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Abemaciclib</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initiated after ~2m on adjuvant AI once tolerance stable.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Zoledronic acid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initiated for bone health and breast cancer risk reduction…</a:t>
            </a:r>
          </a:p>
        </p:txBody>
      </p:sp>
    </p:spTree>
    <p:extLst>
      <p:ext uri="{BB962C8B-B14F-4D97-AF65-F5344CB8AC3E}">
        <p14:creationId xmlns:p14="http://schemas.microsoft.com/office/powerpoint/2010/main" val="2359150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92466" y="0"/>
            <a:ext cx="12099533" cy="1325563"/>
          </a:xfrm>
        </p:spPr>
        <p:txBody>
          <a:bodyPr/>
          <a:lstStyle/>
          <a:p>
            <a:pPr algn="ctr"/>
            <a:r>
              <a:rPr lang="en-US" dirty="0"/>
              <a:t>Dr Wander – Case #2: Continued</a:t>
            </a:r>
          </a:p>
        </p:txBody>
      </p:sp>
      <p:sp>
        <p:nvSpPr>
          <p:cNvPr id="6" name="TextBox 5">
            <a:extLst>
              <a:ext uri="{FF2B5EF4-FFF2-40B4-BE49-F238E27FC236}">
                <a16:creationId xmlns:a16="http://schemas.microsoft.com/office/drawing/2014/main" id="{554F5EF4-03BC-5A49-966F-D1FE4E33DFDC}"/>
              </a:ext>
            </a:extLst>
          </p:cNvPr>
          <p:cNvSpPr txBox="1"/>
          <p:nvPr/>
        </p:nvSpPr>
        <p:spPr>
          <a:xfrm>
            <a:off x="207334" y="1322056"/>
            <a:ext cx="11414052" cy="286232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patient was stable with mild toxicity (rare hot flashes, mild arthralgia, self-limited loose stool) on: monthly Leuprolide, Letrozole 2.5mg QD, Abemaciclib 150mg BID and Zoledronic acid q6m.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Per preference, after 6 months of therapy, she opted to transition to 3m Leuprolide dosing (with q6w visits and lab checks on Abemaciclib).</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After 12-18 months of adjuvant therapy, she opted for elective bilateral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salpingo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-oophorectomy.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Letrozole continued (plan 7-10y), Abemaciclib therapy completed (24 months total).</a:t>
            </a:r>
          </a:p>
        </p:txBody>
      </p:sp>
      <p:sp>
        <p:nvSpPr>
          <p:cNvPr id="4" name="TextBox 3">
            <a:extLst>
              <a:ext uri="{FF2B5EF4-FFF2-40B4-BE49-F238E27FC236}">
                <a16:creationId xmlns:a16="http://schemas.microsoft.com/office/drawing/2014/main" id="{A1FA491D-DE66-604B-8480-1AEC2D85700F}"/>
              </a:ext>
            </a:extLst>
          </p:cNvPr>
          <p:cNvSpPr txBox="1"/>
          <p:nvPr/>
        </p:nvSpPr>
        <p:spPr>
          <a:xfrm>
            <a:off x="322695" y="4977321"/>
            <a:ext cx="1095844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Key Questions/Considerations: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Best approach to ovarian suppression in this age group? 1m vs 3m dose? Duration before pursuing BSO?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Practical approach to initiating complex regimen (OS, AI,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CDKi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Approach to bone health management in young patients with early integration of OS/AI?</a:t>
            </a:r>
          </a:p>
        </p:txBody>
      </p:sp>
    </p:spTree>
    <p:extLst>
      <p:ext uri="{BB962C8B-B14F-4D97-AF65-F5344CB8AC3E}">
        <p14:creationId xmlns:p14="http://schemas.microsoft.com/office/powerpoint/2010/main" val="35893386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6C05-12BB-CD47-9FA3-A756BD0EDFA7}"/>
              </a:ext>
            </a:extLst>
          </p:cNvPr>
          <p:cNvSpPr>
            <a:spLocks noGrp="1"/>
          </p:cNvSpPr>
          <p:nvPr>
            <p:ph type="title"/>
          </p:nvPr>
        </p:nvSpPr>
        <p:spPr>
          <a:xfrm>
            <a:off x="571071" y="0"/>
            <a:ext cx="10515600" cy="1325563"/>
          </a:xfrm>
        </p:spPr>
        <p:txBody>
          <a:bodyPr/>
          <a:lstStyle/>
          <a:p>
            <a:r>
              <a:rPr lang="en-US" dirty="0"/>
              <a:t>Ovarian Suppression, Practical Considerations</a:t>
            </a:r>
          </a:p>
        </p:txBody>
      </p:sp>
      <p:sp>
        <p:nvSpPr>
          <p:cNvPr id="7" name="TextBox 6">
            <a:extLst>
              <a:ext uri="{FF2B5EF4-FFF2-40B4-BE49-F238E27FC236}">
                <a16:creationId xmlns:a16="http://schemas.microsoft.com/office/drawing/2014/main" id="{2054A5BD-0641-A84B-A879-BA8827D41A35}"/>
              </a:ext>
            </a:extLst>
          </p:cNvPr>
          <p:cNvSpPr txBox="1"/>
          <p:nvPr/>
        </p:nvSpPr>
        <p:spPr>
          <a:xfrm>
            <a:off x="267807" y="1127657"/>
            <a:ext cx="11656385" cy="550920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Defining and assessing menopausal status in patients with breast cancer.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Based on a combination of clinical features (age, duration of amenorrhea) and laboratory assessments (E2, FSH, LH).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Optimal timing of ovarian suppression initiation (and fertility preservation).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Considerations include current menopausal status/age, goals of treatment, clinical risk features. Data related to ovarian suppression and fertility preservation is controversial.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Appropriate duration of ovarian suppression treatment.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Optimal approach to discontinuation in perimenopausal patients is personalized, with careful clinical and laboratory monitoring.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Long- vs short-acting GnRH formulations.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Data suggests similar impact in early- and later-stage disease. Dependent upon patient age/preference, planned duration of ovarian suppression.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8656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4088-5C7B-584B-8F70-3A5B2A43049A}"/>
              </a:ext>
            </a:extLst>
          </p:cNvPr>
          <p:cNvSpPr>
            <a:spLocks noGrp="1"/>
          </p:cNvSpPr>
          <p:nvPr>
            <p:ph type="title"/>
          </p:nvPr>
        </p:nvSpPr>
        <p:spPr>
          <a:xfrm>
            <a:off x="916516" y="1628800"/>
            <a:ext cx="10358967" cy="2232101"/>
          </a:xfrm>
        </p:spPr>
        <p:txBody>
          <a:bodyPr/>
          <a:lstStyle/>
          <a:p>
            <a:pPr algn="l"/>
            <a:r>
              <a:rPr lang="en-US" sz="3600" dirty="0"/>
              <a:t>Administration of Goserelin at Alternative Anatomical</a:t>
            </a:r>
            <a:br>
              <a:rPr lang="en-US" sz="3600" dirty="0"/>
            </a:br>
            <a:r>
              <a:rPr lang="en-US" sz="3600" dirty="0"/>
              <a:t>Sites in Premenopausal Breast Cancer</a:t>
            </a:r>
          </a:p>
        </p:txBody>
      </p:sp>
      <p:sp>
        <p:nvSpPr>
          <p:cNvPr id="3" name="Content Placeholder 2">
            <a:extLst>
              <a:ext uri="{FF2B5EF4-FFF2-40B4-BE49-F238E27FC236}">
                <a16:creationId xmlns:a16="http://schemas.microsoft.com/office/drawing/2014/main" id="{E9B66392-04B1-CD42-8676-9FF1E80DF284}"/>
              </a:ext>
            </a:extLst>
          </p:cNvPr>
          <p:cNvSpPr>
            <a:spLocks noGrp="1"/>
          </p:cNvSpPr>
          <p:nvPr>
            <p:ph idx="1"/>
          </p:nvPr>
        </p:nvSpPr>
        <p:spPr>
          <a:xfrm>
            <a:off x="767408" y="4365104"/>
            <a:ext cx="10358967" cy="1584177"/>
          </a:xfrm>
        </p:spPr>
        <p:txBody>
          <a:bodyPr/>
          <a:lstStyle/>
          <a:p>
            <a:pPr marL="98425" indent="0">
              <a:spcBef>
                <a:spcPts val="0"/>
              </a:spcBef>
              <a:spcAft>
                <a:spcPts val="0"/>
              </a:spcAft>
              <a:buNone/>
            </a:pPr>
            <a:r>
              <a:rPr lang="en-US" b="0" dirty="0"/>
              <a:t>Sheen M et al.</a:t>
            </a:r>
          </a:p>
          <a:p>
            <a:pPr marL="98425" indent="0">
              <a:spcBef>
                <a:spcPts val="0"/>
              </a:spcBef>
              <a:spcAft>
                <a:spcPts val="0"/>
              </a:spcAft>
              <a:buNone/>
            </a:pPr>
            <a:r>
              <a:rPr lang="en-US" b="0" dirty="0"/>
              <a:t>NCCN National Conference </a:t>
            </a:r>
            <a:r>
              <a:rPr lang="en-US" b="0"/>
              <a:t>2024;Abstract </a:t>
            </a:r>
            <a:r>
              <a:rPr lang="en-US" b="0" dirty="0"/>
              <a:t>CLO24-065.</a:t>
            </a:r>
          </a:p>
        </p:txBody>
      </p:sp>
    </p:spTree>
    <p:extLst>
      <p:ext uri="{BB962C8B-B14F-4D97-AF65-F5344CB8AC3E}">
        <p14:creationId xmlns:p14="http://schemas.microsoft.com/office/powerpoint/2010/main" val="1347818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DBBDAD-AF87-3642-BEC5-96EC262E9CCD}"/>
              </a:ext>
            </a:extLst>
          </p:cNvPr>
          <p:cNvSpPr>
            <a:spLocks noGrp="1"/>
          </p:cNvSpPr>
          <p:nvPr>
            <p:ph idx="46"/>
          </p:nvPr>
        </p:nvSpPr>
        <p:spPr/>
        <p:txBody>
          <a:bodyPr/>
          <a:lstStyle/>
          <a:p>
            <a:pPr>
              <a:defRPr/>
            </a:pP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OFS/ablation + anastrozole</a:t>
            </a:r>
          </a:p>
        </p:txBody>
      </p:sp>
      <p:sp>
        <p:nvSpPr>
          <p:cNvPr id="3" name="Content Placeholder 2">
            <a:extLst>
              <a:ext uri="{FF2B5EF4-FFF2-40B4-BE49-F238E27FC236}">
                <a16:creationId xmlns:a16="http://schemas.microsoft.com/office/drawing/2014/main" id="{7E252994-584E-DA4C-9843-39205091A118}"/>
              </a:ext>
            </a:extLst>
          </p:cNvPr>
          <p:cNvSpPr>
            <a:spLocks noGrp="1"/>
          </p:cNvSpPr>
          <p:nvPr>
            <p:ph idx="47"/>
          </p:nvPr>
        </p:nvSpPr>
        <p:spPr/>
        <p:txBody>
          <a:bodyPr/>
          <a:lstStyle/>
          <a:p>
            <a:pPr marL="0" marR="0" lvl="0" indent="0" algn="ctr" defTabSz="412750" rtl="0" eaLnBrk="0" fontAlgn="base" latinLnBrk="0" hangingPunct="0">
              <a:lnSpc>
                <a:spcPct val="100000"/>
              </a:lnSpc>
              <a:spcBef>
                <a:spcPts val="0"/>
              </a:spcBef>
              <a:spcAft>
                <a:spcPts val="0"/>
              </a:spcAft>
              <a:buClr>
                <a:srgbClr val="000000"/>
              </a:buClr>
              <a:buSzPct val="100000"/>
              <a:buFontTx/>
              <a:buNone/>
              <a:tabLst/>
              <a:defRPr/>
            </a:pPr>
            <a:r>
              <a:rPr kumimoji="0" lang="en-US" b="1" i="0" u="none" strike="noStrike" kern="0" cap="none" spc="0" normalizeH="0" baseline="0" noProof="0" dirty="0">
                <a:ln>
                  <a:noFill/>
                </a:ln>
                <a:solidFill>
                  <a:srgbClr val="FFFFFF"/>
                </a:solidFill>
                <a:effectLst/>
                <a:uLnTx/>
                <a:uFillTx/>
                <a:latin typeface="Calibri" charset="0"/>
                <a:ea typeface="MS PGothic" pitchFamily="34" charset="-128"/>
              </a:rPr>
              <a:t>OFS/ablation + anastrozole </a:t>
            </a:r>
          </a:p>
        </p:txBody>
      </p:sp>
      <p:sp>
        <p:nvSpPr>
          <p:cNvPr id="4" name="Content Placeholder 3">
            <a:extLst>
              <a:ext uri="{FF2B5EF4-FFF2-40B4-BE49-F238E27FC236}">
                <a16:creationId xmlns:a16="http://schemas.microsoft.com/office/drawing/2014/main" id="{1BF970DC-D5AC-ED45-9ED0-9670799850CB}"/>
              </a:ext>
            </a:extLst>
          </p:cNvPr>
          <p:cNvSpPr>
            <a:spLocks noGrp="1"/>
          </p:cNvSpPr>
          <p:nvPr>
            <p:ph idx="48"/>
          </p:nvPr>
        </p:nvSpPr>
        <p:spPr>
          <a:xfrm>
            <a:off x="2971800" y="4352012"/>
            <a:ext cx="4206240" cy="589156"/>
          </a:xfrm>
        </p:spPr>
        <p:txBody>
          <a:bodyPr/>
          <a:lstStyle/>
          <a:p>
            <a:pPr>
              <a:lnSpc>
                <a:spcPts val="2180"/>
              </a:lnSpc>
              <a:defRPr/>
            </a:pP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OFS/ablation + tamoxifen </a:t>
            </a:r>
            <a:b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or letrozole </a:t>
            </a:r>
          </a:p>
        </p:txBody>
      </p:sp>
      <p:sp>
        <p:nvSpPr>
          <p:cNvPr id="5" name="Content Placeholder 4">
            <a:extLst>
              <a:ext uri="{FF2B5EF4-FFF2-40B4-BE49-F238E27FC236}">
                <a16:creationId xmlns:a16="http://schemas.microsoft.com/office/drawing/2014/main" id="{08777399-21E8-3F45-BF85-A1D549BA6372}"/>
              </a:ext>
            </a:extLst>
          </p:cNvPr>
          <p:cNvSpPr>
            <a:spLocks noGrp="1"/>
          </p:cNvSpPr>
          <p:nvPr>
            <p:ph idx="49"/>
          </p:nvPr>
        </p:nvSpPr>
        <p:spPr/>
        <p:txBody>
          <a:bodyPr/>
          <a:lstStyle/>
          <a:p>
            <a:pPr>
              <a:defRPr/>
            </a:pP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OFS/ablation + letrozole </a:t>
            </a:r>
          </a:p>
        </p:txBody>
      </p:sp>
      <p:sp>
        <p:nvSpPr>
          <p:cNvPr id="6" name="Content Placeholder 5">
            <a:extLst>
              <a:ext uri="{FF2B5EF4-FFF2-40B4-BE49-F238E27FC236}">
                <a16:creationId xmlns:a16="http://schemas.microsoft.com/office/drawing/2014/main" id="{43F21357-A089-A644-AE0F-B1D94EF63E68}"/>
              </a:ext>
            </a:extLst>
          </p:cNvPr>
          <p:cNvSpPr>
            <a:spLocks noGrp="1"/>
          </p:cNvSpPr>
          <p:nvPr>
            <p:ph idx="50"/>
          </p:nvPr>
        </p:nvSpPr>
        <p:spPr/>
        <p:txBody>
          <a:bodyPr/>
          <a:lstStyle/>
          <a:p>
            <a:pPr>
              <a:defRPr/>
            </a:pP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OFS/ablation + exemestane</a:t>
            </a:r>
          </a:p>
        </p:txBody>
      </p:sp>
      <p:sp>
        <p:nvSpPr>
          <p:cNvPr id="7" name="Content Placeholder 6">
            <a:extLst>
              <a:ext uri="{FF2B5EF4-FFF2-40B4-BE49-F238E27FC236}">
                <a16:creationId xmlns:a16="http://schemas.microsoft.com/office/drawing/2014/main" id="{6F3AFB0D-E1BE-3646-85F2-AB1D21F51019}"/>
              </a:ext>
            </a:extLst>
          </p:cNvPr>
          <p:cNvSpPr>
            <a:spLocks noGrp="1"/>
          </p:cNvSpPr>
          <p:nvPr>
            <p:ph idx="58"/>
          </p:nvPr>
        </p:nvSpPr>
        <p:spPr/>
        <p:txBody>
          <a:bodyPr/>
          <a:lstStyle/>
          <a:p>
            <a:pPr>
              <a:lnSpc>
                <a:spcPts val="2240"/>
              </a:lnSpc>
              <a:spcBef>
                <a:spcPts val="0"/>
              </a:spcBef>
              <a:spcAft>
                <a:spcPts val="0"/>
              </a:spcAft>
            </a:pPr>
            <a:r>
              <a:rPr lang="en-US" dirty="0"/>
              <a:t>RS = 8</a:t>
            </a:r>
          </a:p>
          <a:p>
            <a:pPr>
              <a:lnSpc>
                <a:spcPts val="2240"/>
              </a:lnSpc>
              <a:spcBef>
                <a:spcPts val="0"/>
              </a:spcBef>
              <a:spcAft>
                <a:spcPts val="0"/>
              </a:spcAft>
            </a:pPr>
            <a:r>
              <a:rPr lang="en-US" dirty="0"/>
              <a:t>Endocrine Tx</a:t>
            </a:r>
          </a:p>
        </p:txBody>
      </p:sp>
      <p:sp>
        <p:nvSpPr>
          <p:cNvPr id="8" name="Content Placeholder 7">
            <a:extLst>
              <a:ext uri="{FF2B5EF4-FFF2-40B4-BE49-F238E27FC236}">
                <a16:creationId xmlns:a16="http://schemas.microsoft.com/office/drawing/2014/main" id="{EEFAF714-F497-FD42-90AF-0888B689A9C0}"/>
              </a:ext>
            </a:extLst>
          </p:cNvPr>
          <p:cNvSpPr>
            <a:spLocks noGrp="1"/>
          </p:cNvSpPr>
          <p:nvPr>
            <p:ph idx="59"/>
          </p:nvPr>
        </p:nvSpPr>
        <p:spPr/>
        <p:txBody>
          <a:bodyPr/>
          <a:lstStyle/>
          <a:p>
            <a:r>
              <a:rPr lang="en-US" dirty="0"/>
              <a:t>OFS/ablation + </a:t>
            </a:r>
            <a:r>
              <a:rPr kumimoji="0" lang="en-US" b="1" i="0" u="none" strike="noStrike" kern="0" cap="none" spc="0" normalizeH="0" baseline="0" noProof="0" dirty="0">
                <a:ln>
                  <a:noFill/>
                </a:ln>
                <a:solidFill>
                  <a:srgbClr val="FFFFFF"/>
                </a:solidFill>
                <a:effectLst/>
                <a:uLnTx/>
                <a:uFillTx/>
                <a:latin typeface="Calibri" charset="0"/>
                <a:ea typeface="MS PGothic" pitchFamily="34" charset="-128"/>
              </a:rPr>
              <a:t>anastrozole</a:t>
            </a:r>
          </a:p>
        </p:txBody>
      </p:sp>
      <p:sp>
        <p:nvSpPr>
          <p:cNvPr id="9" name="Content Placeholder 8">
            <a:extLst>
              <a:ext uri="{FF2B5EF4-FFF2-40B4-BE49-F238E27FC236}">
                <a16:creationId xmlns:a16="http://schemas.microsoft.com/office/drawing/2014/main" id="{C5FF17EC-BA86-824C-8259-1FB829556E8B}"/>
              </a:ext>
            </a:extLst>
          </p:cNvPr>
          <p:cNvSpPr>
            <a:spLocks noGrp="1"/>
          </p:cNvSpPr>
          <p:nvPr>
            <p:ph idx="60"/>
          </p:nvPr>
        </p:nvSpPr>
        <p:spPr/>
        <p:txBody>
          <a:bodyPr/>
          <a:lstStyle/>
          <a:p>
            <a:pPr marL="0" marR="0" lvl="0" indent="0" algn="ctr" defTabSz="412750" rtl="0" eaLnBrk="0" fontAlgn="base" latinLnBrk="0" hangingPunct="0">
              <a:lnSpc>
                <a:spcPct val="100000"/>
              </a:lnSpc>
              <a:spcBef>
                <a:spcPts val="0"/>
              </a:spcBef>
              <a:spcAft>
                <a:spcPts val="0"/>
              </a:spcAft>
              <a:buClr>
                <a:srgbClr val="000000"/>
              </a:buClr>
              <a:buSzPct val="100000"/>
              <a:buFontTx/>
              <a:buNone/>
              <a:tabLst/>
              <a:defRPr/>
            </a:pPr>
            <a:r>
              <a:rPr kumimoji="0" lang="en-US" b="1" i="0" u="none" strike="noStrike" kern="0" cap="none" spc="0" normalizeH="0" baseline="0" noProof="0" dirty="0">
                <a:ln>
                  <a:noFill/>
                </a:ln>
                <a:solidFill>
                  <a:srgbClr val="FFFFFF"/>
                </a:solidFill>
                <a:effectLst/>
                <a:uLnTx/>
                <a:uFillTx/>
                <a:latin typeface="Calibri" charset="0"/>
                <a:ea typeface="MS PGothic" pitchFamily="34" charset="-128"/>
              </a:rPr>
              <a:t>OFS/ablation + </a:t>
            </a:r>
            <a:r>
              <a:rPr lang="en-US" dirty="0"/>
              <a:t>anastrozole</a:t>
            </a:r>
            <a:endParaRPr kumimoji="0" lang="en-US" b="1" i="0" u="none" strike="noStrike" kern="0" cap="none" spc="0" normalizeH="0" baseline="0" noProof="0" dirty="0">
              <a:ln>
                <a:noFill/>
              </a:ln>
              <a:solidFill>
                <a:srgbClr val="FFFFFF"/>
              </a:solidFill>
              <a:effectLst/>
              <a:uLnTx/>
              <a:uFillTx/>
              <a:latin typeface="Calibri" charset="0"/>
              <a:ea typeface="MS PGothic" pitchFamily="34" charset="-128"/>
            </a:endParaRPr>
          </a:p>
        </p:txBody>
      </p:sp>
      <p:sp>
        <p:nvSpPr>
          <p:cNvPr id="10" name="Content Placeholder 9">
            <a:extLst>
              <a:ext uri="{FF2B5EF4-FFF2-40B4-BE49-F238E27FC236}">
                <a16:creationId xmlns:a16="http://schemas.microsoft.com/office/drawing/2014/main" id="{97F01CD8-11A7-684B-B479-3C9E12EB324D}"/>
              </a:ext>
            </a:extLst>
          </p:cNvPr>
          <p:cNvSpPr>
            <a:spLocks noGrp="1"/>
          </p:cNvSpPr>
          <p:nvPr>
            <p:ph idx="61"/>
          </p:nvPr>
        </p:nvSpPr>
        <p:spPr>
          <a:xfrm>
            <a:off x="7292280" y="4352012"/>
            <a:ext cx="4206240" cy="589156"/>
          </a:xfrm>
        </p:spPr>
        <p:txBody>
          <a:bodyPr/>
          <a:lstStyle/>
          <a:p>
            <a:pPr>
              <a:lnSpc>
                <a:spcPts val="2180"/>
              </a:lnSpc>
            </a:pPr>
            <a:r>
              <a:rPr lang="en-US" sz="2400" dirty="0"/>
              <a:t>OFS/ablation + tamoxifen </a:t>
            </a:r>
            <a:br>
              <a:rPr lang="en-US" sz="2400" dirty="0"/>
            </a:br>
            <a:r>
              <a:rPr lang="en-US" sz="2400" dirty="0"/>
              <a:t>or letrozole </a:t>
            </a:r>
          </a:p>
        </p:txBody>
      </p:sp>
      <p:sp>
        <p:nvSpPr>
          <p:cNvPr id="11" name="Content Placeholder 10">
            <a:extLst>
              <a:ext uri="{FF2B5EF4-FFF2-40B4-BE49-F238E27FC236}">
                <a16:creationId xmlns:a16="http://schemas.microsoft.com/office/drawing/2014/main" id="{A6B6F9C2-DD83-5C49-B911-91C26A94B700}"/>
              </a:ext>
            </a:extLst>
          </p:cNvPr>
          <p:cNvSpPr>
            <a:spLocks noGrp="1"/>
          </p:cNvSpPr>
          <p:nvPr>
            <p:ph idx="62"/>
          </p:nvPr>
        </p:nvSpPr>
        <p:spPr/>
        <p:txBody>
          <a:bodyPr/>
          <a:lstStyle/>
          <a:p>
            <a:r>
              <a:rPr lang="en-US" dirty="0"/>
              <a:t>OFS/ablation + letrozole </a:t>
            </a:r>
          </a:p>
        </p:txBody>
      </p:sp>
      <p:sp>
        <p:nvSpPr>
          <p:cNvPr id="12" name="Content Placeholder 11">
            <a:extLst>
              <a:ext uri="{FF2B5EF4-FFF2-40B4-BE49-F238E27FC236}">
                <a16:creationId xmlns:a16="http://schemas.microsoft.com/office/drawing/2014/main" id="{29351A9A-AA1D-4D4B-91AF-971A63C14820}"/>
              </a:ext>
            </a:extLst>
          </p:cNvPr>
          <p:cNvSpPr>
            <a:spLocks noGrp="1"/>
          </p:cNvSpPr>
          <p:nvPr>
            <p:ph idx="63"/>
          </p:nvPr>
        </p:nvSpPr>
        <p:spPr/>
        <p:txBody>
          <a:bodyPr/>
          <a:lstStyle/>
          <a:p>
            <a:pPr>
              <a:defRPr/>
            </a:pPr>
            <a:r>
              <a:rPr kumimoji="0" lang="en-US" b="1" i="0" u="none" strike="noStrike" kern="0" cap="none" spc="0" normalizeH="0" baseline="0" noProof="0" dirty="0">
                <a:ln>
                  <a:noFill/>
                </a:ln>
                <a:solidFill>
                  <a:srgbClr val="FFFFFF"/>
                </a:solidFill>
                <a:effectLst/>
                <a:uLnTx/>
                <a:uFillTx/>
                <a:latin typeface="Calibri" charset="0"/>
                <a:ea typeface="MS PGothic" pitchFamily="34" charset="-128"/>
              </a:rPr>
              <a:t>OFS/ablation + exemestane</a:t>
            </a:r>
          </a:p>
        </p:txBody>
      </p:sp>
      <p:sp>
        <p:nvSpPr>
          <p:cNvPr id="13" name="Content Placeholder 12">
            <a:extLst>
              <a:ext uri="{FF2B5EF4-FFF2-40B4-BE49-F238E27FC236}">
                <a16:creationId xmlns:a16="http://schemas.microsoft.com/office/drawing/2014/main" id="{D1B3320C-05B0-9B46-A761-3CC0DC4E3627}"/>
              </a:ext>
            </a:extLst>
          </p:cNvPr>
          <p:cNvSpPr>
            <a:spLocks noGrp="1"/>
          </p:cNvSpPr>
          <p:nvPr>
            <p:ph idx="64"/>
          </p:nvPr>
        </p:nvSpPr>
        <p:spPr/>
        <p:txBody>
          <a:bodyPr/>
          <a:lstStyle/>
          <a:p>
            <a:pPr>
              <a:lnSpc>
                <a:spcPts val="2240"/>
              </a:lnSpc>
              <a:spcBef>
                <a:spcPts val="0"/>
              </a:spcBef>
              <a:spcAft>
                <a:spcPts val="0"/>
              </a:spcAft>
            </a:pPr>
            <a:r>
              <a:rPr lang="en-US" dirty="0"/>
              <a:t>RS = 20</a:t>
            </a:r>
          </a:p>
          <a:p>
            <a:pPr>
              <a:lnSpc>
                <a:spcPts val="2240"/>
              </a:lnSpc>
              <a:spcBef>
                <a:spcPts val="0"/>
              </a:spcBef>
              <a:spcAft>
                <a:spcPts val="0"/>
              </a:spcAft>
            </a:pPr>
            <a:r>
              <a:rPr lang="en-US" dirty="0"/>
              <a:t>Endocrine Tx</a:t>
            </a:r>
          </a:p>
        </p:txBody>
      </p:sp>
      <p:sp>
        <p:nvSpPr>
          <p:cNvPr id="14" name="Content Placeholder 13">
            <a:extLst>
              <a:ext uri="{FF2B5EF4-FFF2-40B4-BE49-F238E27FC236}">
                <a16:creationId xmlns:a16="http://schemas.microsoft.com/office/drawing/2014/main" id="{FCB76B1C-0051-2A49-B5EE-0BE02F516199}"/>
              </a:ext>
            </a:extLst>
          </p:cNvPr>
          <p:cNvSpPr>
            <a:spLocks noGrp="1"/>
          </p:cNvSpPr>
          <p:nvPr>
            <p:ph idx="71"/>
          </p:nvPr>
        </p:nvSpPr>
        <p:spPr/>
        <p:txBody>
          <a:bodyPr/>
          <a:lstStyle/>
          <a:p>
            <a:pPr>
              <a:defRPr/>
            </a:pP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OFS/ablation + letrozole </a:t>
            </a:r>
          </a:p>
        </p:txBody>
      </p:sp>
      <p:sp>
        <p:nvSpPr>
          <p:cNvPr id="15" name="Content Placeholder 14">
            <a:extLst>
              <a:ext uri="{FF2B5EF4-FFF2-40B4-BE49-F238E27FC236}">
                <a16:creationId xmlns:a16="http://schemas.microsoft.com/office/drawing/2014/main" id="{638AFD3C-2358-1A4B-AAFA-BCEF35CB8050}"/>
              </a:ext>
            </a:extLst>
          </p:cNvPr>
          <p:cNvSpPr>
            <a:spLocks noGrp="1"/>
          </p:cNvSpPr>
          <p:nvPr>
            <p:ph idx="72"/>
          </p:nvPr>
        </p:nvSpPr>
        <p:spPr/>
        <p:txBody>
          <a:bodyPr/>
          <a:lstStyle/>
          <a:p>
            <a:r>
              <a:rPr lang="en-US" dirty="0"/>
              <a:t>OFS/ablation + letrozole </a:t>
            </a:r>
          </a:p>
        </p:txBody>
      </p:sp>
      <p:sp>
        <p:nvSpPr>
          <p:cNvPr id="16" name="Title 15">
            <a:extLst>
              <a:ext uri="{FF2B5EF4-FFF2-40B4-BE49-F238E27FC236}">
                <a16:creationId xmlns:a16="http://schemas.microsoft.com/office/drawing/2014/main" id="{262333A0-BBC6-BA44-836A-175BC41A33B1}"/>
              </a:ext>
            </a:extLst>
          </p:cNvPr>
          <p:cNvSpPr>
            <a:spLocks noGrp="1"/>
          </p:cNvSpPr>
          <p:nvPr>
            <p:ph type="title"/>
          </p:nvPr>
        </p:nvSpPr>
        <p:spPr>
          <a:xfrm>
            <a:off x="912285" y="0"/>
            <a:ext cx="10728331" cy="1196752"/>
          </a:xfrm>
        </p:spPr>
        <p:txBody>
          <a:bodyPr/>
          <a:lstStyle/>
          <a:p>
            <a:r>
              <a:rPr lang="en-US" sz="2400" dirty="0"/>
              <a:t>Which adjuvant endocrine therapy would you most likely recommend for a </a:t>
            </a:r>
            <a:r>
              <a:rPr lang="en-US" sz="2400" u="sng" dirty="0"/>
              <a:t>45-year-old</a:t>
            </a:r>
            <a:r>
              <a:rPr lang="en-US" sz="2400" dirty="0"/>
              <a:t> premenopausal woman with ER-positive, HER2-negative localized breast cancer with </a:t>
            </a:r>
            <a:r>
              <a:rPr lang="en-US" sz="2400" u="sng" dirty="0"/>
              <a:t>1 positive node</a:t>
            </a:r>
            <a:r>
              <a:rPr lang="en-US" sz="2400" dirty="0"/>
              <a:t> and the RS below? </a:t>
            </a:r>
            <a:endParaRPr lang="en-US" dirty="0"/>
          </a:p>
        </p:txBody>
      </p:sp>
    </p:spTree>
    <p:extLst>
      <p:ext uri="{BB962C8B-B14F-4D97-AF65-F5344CB8AC3E}">
        <p14:creationId xmlns:p14="http://schemas.microsoft.com/office/powerpoint/2010/main" val="250012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46EF1-F494-041C-A15E-8C7593E4F52F}"/>
              </a:ext>
            </a:extLst>
          </p:cNvPr>
          <p:cNvSpPr>
            <a:spLocks noGrp="1"/>
          </p:cNvSpPr>
          <p:nvPr>
            <p:ph type="ctrTitle"/>
          </p:nvPr>
        </p:nvSpPr>
        <p:spPr/>
        <p:txBody>
          <a:bodyPr>
            <a:normAutofit/>
          </a:bodyPr>
          <a:lstStyle/>
          <a:p>
            <a:r>
              <a:rPr lang="en-US" sz="3600" b="1" dirty="0"/>
              <a:t>Addition of Ovarian Function Suppression (OFS) to Adjuvant Endocrine Therapy for Premenopausal Patients with Hormone Receptor (HR)-Positive Breast Cancer (BC)</a:t>
            </a:r>
          </a:p>
        </p:txBody>
      </p:sp>
      <p:sp>
        <p:nvSpPr>
          <p:cNvPr id="3" name="Subtitle 2">
            <a:extLst>
              <a:ext uri="{FF2B5EF4-FFF2-40B4-BE49-F238E27FC236}">
                <a16:creationId xmlns:a16="http://schemas.microsoft.com/office/drawing/2014/main" id="{13234B67-9430-D73C-E706-C65F7571594C}"/>
              </a:ext>
            </a:extLst>
          </p:cNvPr>
          <p:cNvSpPr>
            <a:spLocks noGrp="1"/>
          </p:cNvSpPr>
          <p:nvPr>
            <p:ph type="subTitle" idx="1"/>
          </p:nvPr>
        </p:nvSpPr>
        <p:spPr/>
        <p:txBody>
          <a:bodyPr/>
          <a:lstStyle/>
          <a:p>
            <a:r>
              <a:rPr lang="en-US" dirty="0"/>
              <a:t>William J </a:t>
            </a:r>
            <a:r>
              <a:rPr lang="en-US" dirty="0" err="1"/>
              <a:t>Gradishar</a:t>
            </a:r>
            <a:r>
              <a:rPr lang="en-US" dirty="0"/>
              <a:t>, MD</a:t>
            </a:r>
          </a:p>
          <a:p>
            <a:r>
              <a:rPr lang="en-US" dirty="0"/>
              <a:t>Northwestern University</a:t>
            </a:r>
          </a:p>
          <a:p>
            <a:r>
              <a:rPr lang="en-US" dirty="0"/>
              <a:t>Chicago, Illinois</a:t>
            </a:r>
          </a:p>
        </p:txBody>
      </p:sp>
    </p:spTree>
    <p:extLst>
      <p:ext uri="{BB962C8B-B14F-4D97-AF65-F5344CB8AC3E}">
        <p14:creationId xmlns:p14="http://schemas.microsoft.com/office/powerpoint/2010/main" val="1558627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EC3D-08BA-45AE-A6D5-8FCC572D66B9}"/>
              </a:ext>
            </a:extLst>
          </p:cNvPr>
          <p:cNvSpPr>
            <a:spLocks noGrp="1"/>
          </p:cNvSpPr>
          <p:nvPr>
            <p:ph idx="4294967295"/>
          </p:nvPr>
        </p:nvSpPr>
        <p:spPr>
          <a:xfrm>
            <a:off x="1" y="1965325"/>
            <a:ext cx="12192000" cy="3536950"/>
          </a:xfrm>
        </p:spPr>
        <p:txBody>
          <a:bodyPr anchor="t">
            <a:noAutofit/>
          </a:bodyPr>
          <a:lstStyle/>
          <a:p>
            <a:pPr algn="ctr"/>
            <a:endParaRPr lang="en-US" b="1" dirty="0">
              <a:solidFill>
                <a:schemeClr val="tx2"/>
              </a:solidFill>
            </a:endParaRPr>
          </a:p>
          <a:p>
            <a:pPr marL="0" indent="0" algn="ctr">
              <a:buNone/>
            </a:pPr>
            <a:r>
              <a:rPr lang="en-US" b="1" dirty="0">
                <a:solidFill>
                  <a:srgbClr val="7030A0"/>
                </a:solidFill>
              </a:rPr>
              <a:t>Adjuvant ovarian function suppression</a:t>
            </a:r>
          </a:p>
          <a:p>
            <a:pPr lvl="1" algn="ctr"/>
            <a:r>
              <a:rPr lang="en-US" sz="2800" b="1" dirty="0"/>
              <a:t>OFS vs No OFS</a:t>
            </a:r>
          </a:p>
          <a:p>
            <a:pPr lvl="1" algn="ctr"/>
            <a:r>
              <a:rPr lang="en-US" sz="2800" b="1" dirty="0"/>
              <a:t>AI + OFS vs TAM + OFS </a:t>
            </a:r>
          </a:p>
          <a:p>
            <a:pPr lvl="1" algn="ctr"/>
            <a:endParaRPr lang="en-US" sz="2800" b="1" dirty="0">
              <a:solidFill>
                <a:schemeClr val="tx2"/>
              </a:solidFill>
            </a:endParaRPr>
          </a:p>
          <a:p>
            <a:pPr marL="0" indent="0" algn="ctr">
              <a:buNone/>
            </a:pPr>
            <a:endParaRPr lang="en-US" b="1" dirty="0">
              <a:solidFill>
                <a:schemeClr val="tx2"/>
              </a:solidFill>
            </a:endParaRPr>
          </a:p>
        </p:txBody>
      </p:sp>
    </p:spTree>
    <p:extLst>
      <p:ext uri="{BB962C8B-B14F-4D97-AF65-F5344CB8AC3E}">
        <p14:creationId xmlns:p14="http://schemas.microsoft.com/office/powerpoint/2010/main" val="434747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E1B29F-A742-5D19-6451-32508865A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8668"/>
            <a:ext cx="11937999" cy="4895058"/>
          </a:xfrm>
          <a:prstGeom prst="rect">
            <a:avLst/>
          </a:prstGeom>
        </p:spPr>
      </p:pic>
      <p:sp>
        <p:nvSpPr>
          <p:cNvPr id="2" name="Title 1">
            <a:extLst>
              <a:ext uri="{FF2B5EF4-FFF2-40B4-BE49-F238E27FC236}">
                <a16:creationId xmlns:a16="http://schemas.microsoft.com/office/drawing/2014/main" id="{1090C40A-7248-AF5C-F651-4C1589D0283A}"/>
              </a:ext>
            </a:extLst>
          </p:cNvPr>
          <p:cNvSpPr>
            <a:spLocks noGrp="1"/>
          </p:cNvSpPr>
          <p:nvPr>
            <p:ph type="title"/>
          </p:nvPr>
        </p:nvSpPr>
        <p:spPr>
          <a:xfrm>
            <a:off x="581186" y="18256"/>
            <a:ext cx="10926872" cy="946944"/>
          </a:xfrm>
        </p:spPr>
        <p:txBody>
          <a:bodyPr>
            <a:noAutofit/>
          </a:bodyPr>
          <a:lstStyle/>
          <a:p>
            <a:pPr algn="ctr"/>
            <a:r>
              <a:rPr lang="en-AU" sz="3600" dirty="0">
                <a:solidFill>
                  <a:srgbClr val="7030A0"/>
                </a:solidFill>
              </a:rPr>
              <a:t>Premenopausal Women: Adjuvant CMF Chemotherapy </a:t>
            </a:r>
          </a:p>
        </p:txBody>
      </p:sp>
      <p:sp>
        <p:nvSpPr>
          <p:cNvPr id="3" name="Slide Number Placeholder 2">
            <a:extLst>
              <a:ext uri="{FF2B5EF4-FFF2-40B4-BE49-F238E27FC236}">
                <a16:creationId xmlns:a16="http://schemas.microsoft.com/office/drawing/2014/main" id="{1051DB3B-6353-0F3E-2B7E-9F6E0817286D}"/>
              </a:ext>
            </a:extLst>
          </p:cNvPr>
          <p:cNvSpPr>
            <a:spLocks noGrp="1"/>
          </p:cNvSpPr>
          <p:nvPr>
            <p:ph type="sldNum" sz="quarter" idx="12"/>
          </p:nvPr>
        </p:nvSpPr>
        <p:spPr>
          <a:xfrm>
            <a:off x="0" y="6492875"/>
            <a:ext cx="68394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AEF80F0-D5A8-FE75-7096-9685E4D01620}"/>
              </a:ext>
            </a:extLst>
          </p:cNvPr>
          <p:cNvSpPr txBox="1"/>
          <p:nvPr/>
        </p:nvSpPr>
        <p:spPr>
          <a:xfrm>
            <a:off x="684214" y="2036346"/>
            <a:ext cx="1082357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srgbClr val="E34FA3"/>
                </a:solidFill>
                <a:effectLst/>
                <a:uLnTx/>
                <a:uFillTx/>
                <a:latin typeface="Arial" panose="020B0604020202020204"/>
                <a:ea typeface="+mn-ea"/>
                <a:cs typeface="+mn-cs"/>
              </a:rPr>
              <a:t>CMF chemotherapy produced high rates of amenorrhoea </a:t>
            </a:r>
          </a:p>
        </p:txBody>
      </p:sp>
      <p:sp>
        <p:nvSpPr>
          <p:cNvPr id="5" name="TextBox 4">
            <a:extLst>
              <a:ext uri="{FF2B5EF4-FFF2-40B4-BE49-F238E27FC236}">
                <a16:creationId xmlns:a16="http://schemas.microsoft.com/office/drawing/2014/main" id="{439BD4D4-E313-3178-F586-5758B2F450A2}"/>
              </a:ext>
            </a:extLst>
          </p:cNvPr>
          <p:cNvSpPr txBox="1"/>
          <p:nvPr/>
        </p:nvSpPr>
        <p:spPr>
          <a:xfrm>
            <a:off x="1276684" y="2934682"/>
            <a:ext cx="938463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Arial" panose="020B0604020202020204"/>
                <a:ea typeface="+mn-ea"/>
                <a:cs typeface="+mn-cs"/>
              </a:rPr>
              <a:t>the possibility that </a:t>
            </a: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in an unknown fraction of pre-menopausal women CMF could also be acting through hormonal mechanisms</a:t>
            </a:r>
            <a:r>
              <a:rPr kumimoji="0" lang="en-US" sz="2400" b="0" i="0" u="none" strike="noStrike" kern="1200" cap="none" spc="0" normalizeH="0" baseline="0" noProof="0" dirty="0">
                <a:ln>
                  <a:noFill/>
                </a:ln>
                <a:solidFill>
                  <a:srgbClr val="44546A"/>
                </a:solidFill>
                <a:effectLst/>
                <a:uLnTx/>
                <a:uFillTx/>
                <a:latin typeface="Arial" panose="020B0604020202020204"/>
                <a:ea typeface="+mn-ea"/>
                <a:cs typeface="+mn-cs"/>
              </a:rPr>
              <a:t> would not per se diminish the usefulness of </a:t>
            </a:r>
            <a:br>
              <a:rPr kumimoji="0" lang="en-US" sz="2400" b="0" i="0" u="none" strike="noStrike" kern="1200" cap="none" spc="0" normalizeH="0" baseline="0" noProof="0" dirty="0">
                <a:ln>
                  <a:noFill/>
                </a:ln>
                <a:solidFill>
                  <a:srgbClr val="44546A"/>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44546A"/>
                </a:solidFill>
                <a:effectLst/>
                <a:uLnTx/>
                <a:uFillTx/>
                <a:latin typeface="Arial" panose="020B0604020202020204"/>
                <a:ea typeface="+mn-ea"/>
                <a:cs typeface="+mn-cs"/>
              </a:rPr>
              <a:t>adjuvant chemotherapy nor its potential for cure. </a:t>
            </a:r>
            <a:endParaRPr kumimoji="0" lang="en-AU" sz="2400" b="0" i="0" u="none" strike="noStrike" kern="1200" cap="none" spc="0" normalizeH="0" baseline="0" noProof="0" dirty="0">
              <a:ln>
                <a:noFill/>
              </a:ln>
              <a:solidFill>
                <a:srgbClr val="44546A"/>
              </a:solidFill>
              <a:effectLst/>
              <a:uLnTx/>
              <a:uFillTx/>
              <a:latin typeface="Arial" panose="020B0604020202020204"/>
              <a:ea typeface="+mn-ea"/>
              <a:cs typeface="+mn-cs"/>
            </a:endParaRPr>
          </a:p>
        </p:txBody>
      </p:sp>
      <p:sp>
        <p:nvSpPr>
          <p:cNvPr id="13" name="Freeform: Shape 30">
            <a:extLst>
              <a:ext uri="{FF2B5EF4-FFF2-40B4-BE49-F238E27FC236}">
                <a16:creationId xmlns:a16="http://schemas.microsoft.com/office/drawing/2014/main" id="{113435D9-EF67-C81F-00BE-2594F42B6F41}"/>
              </a:ext>
            </a:extLst>
          </p:cNvPr>
          <p:cNvSpPr/>
          <p:nvPr/>
        </p:nvSpPr>
        <p:spPr>
          <a:xfrm>
            <a:off x="776382" y="2659046"/>
            <a:ext cx="754304" cy="589300"/>
          </a:xfrm>
          <a:custGeom>
            <a:avLst/>
            <a:gdLst/>
            <a:ahLst/>
            <a:cxnLst/>
            <a:rect l="0" t="0" r="0" b="0"/>
            <a:pathLst>
              <a:path w="257175" h="200025">
                <a:moveTo>
                  <a:pt x="123920" y="26956"/>
                </a:moveTo>
                <a:cubicBezTo>
                  <a:pt x="79724" y="49054"/>
                  <a:pt x="66675" y="64294"/>
                  <a:pt x="68390" y="95631"/>
                </a:cubicBezTo>
                <a:cubicBezTo>
                  <a:pt x="97598" y="98542"/>
                  <a:pt x="118917" y="124581"/>
                  <a:pt x="116005" y="153790"/>
                </a:cubicBezTo>
                <a:cubicBezTo>
                  <a:pt x="113236" y="181574"/>
                  <a:pt x="89441" y="202478"/>
                  <a:pt x="61532" y="201644"/>
                </a:cubicBezTo>
                <a:cubicBezTo>
                  <a:pt x="23432" y="201644"/>
                  <a:pt x="7144" y="167640"/>
                  <a:pt x="7144" y="134112"/>
                </a:cubicBezTo>
                <a:cubicBezTo>
                  <a:pt x="7144" y="72866"/>
                  <a:pt x="60484" y="26956"/>
                  <a:pt x="113728" y="7144"/>
                </a:cubicBezTo>
                <a:close/>
                <a:moveTo>
                  <a:pt x="256604" y="26956"/>
                </a:moveTo>
                <a:cubicBezTo>
                  <a:pt x="212408" y="49054"/>
                  <a:pt x="199454" y="63818"/>
                  <a:pt x="201073" y="95631"/>
                </a:cubicBezTo>
                <a:cubicBezTo>
                  <a:pt x="230282" y="98542"/>
                  <a:pt x="251600" y="124581"/>
                  <a:pt x="248688" y="153790"/>
                </a:cubicBezTo>
                <a:cubicBezTo>
                  <a:pt x="245919" y="181574"/>
                  <a:pt x="222124" y="202478"/>
                  <a:pt x="194215" y="201644"/>
                </a:cubicBezTo>
                <a:cubicBezTo>
                  <a:pt x="156115" y="201644"/>
                  <a:pt x="139827" y="167640"/>
                  <a:pt x="139827" y="134112"/>
                </a:cubicBezTo>
                <a:cubicBezTo>
                  <a:pt x="139827" y="72866"/>
                  <a:pt x="193072" y="26956"/>
                  <a:pt x="246412" y="7144"/>
                </a:cubicBezTo>
                <a:close/>
              </a:path>
            </a:pathLst>
          </a:custGeom>
          <a:solidFill>
            <a:schemeClr val="bg1">
              <a:lumMod val="85000"/>
            </a:schemeClr>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4" name="Freeform: Shape 30">
            <a:extLst>
              <a:ext uri="{FF2B5EF4-FFF2-40B4-BE49-F238E27FC236}">
                <a16:creationId xmlns:a16="http://schemas.microsoft.com/office/drawing/2014/main" id="{274270BF-8D43-EF8B-5571-05B3443C21F2}"/>
              </a:ext>
            </a:extLst>
          </p:cNvPr>
          <p:cNvSpPr/>
          <p:nvPr/>
        </p:nvSpPr>
        <p:spPr>
          <a:xfrm rot="10800000">
            <a:off x="9395449" y="4142054"/>
            <a:ext cx="754304" cy="589300"/>
          </a:xfrm>
          <a:custGeom>
            <a:avLst/>
            <a:gdLst/>
            <a:ahLst/>
            <a:cxnLst/>
            <a:rect l="0" t="0" r="0" b="0"/>
            <a:pathLst>
              <a:path w="257175" h="200025">
                <a:moveTo>
                  <a:pt x="123920" y="26956"/>
                </a:moveTo>
                <a:cubicBezTo>
                  <a:pt x="79724" y="49054"/>
                  <a:pt x="66675" y="64294"/>
                  <a:pt x="68390" y="95631"/>
                </a:cubicBezTo>
                <a:cubicBezTo>
                  <a:pt x="97598" y="98542"/>
                  <a:pt x="118917" y="124581"/>
                  <a:pt x="116005" y="153790"/>
                </a:cubicBezTo>
                <a:cubicBezTo>
                  <a:pt x="113236" y="181574"/>
                  <a:pt x="89441" y="202478"/>
                  <a:pt x="61532" y="201644"/>
                </a:cubicBezTo>
                <a:cubicBezTo>
                  <a:pt x="23432" y="201644"/>
                  <a:pt x="7144" y="167640"/>
                  <a:pt x="7144" y="134112"/>
                </a:cubicBezTo>
                <a:cubicBezTo>
                  <a:pt x="7144" y="72866"/>
                  <a:pt x="60484" y="26956"/>
                  <a:pt x="113728" y="7144"/>
                </a:cubicBezTo>
                <a:close/>
                <a:moveTo>
                  <a:pt x="256604" y="26956"/>
                </a:moveTo>
                <a:cubicBezTo>
                  <a:pt x="212408" y="49054"/>
                  <a:pt x="199454" y="63818"/>
                  <a:pt x="201073" y="95631"/>
                </a:cubicBezTo>
                <a:cubicBezTo>
                  <a:pt x="230282" y="98542"/>
                  <a:pt x="251600" y="124581"/>
                  <a:pt x="248688" y="153790"/>
                </a:cubicBezTo>
                <a:cubicBezTo>
                  <a:pt x="245919" y="181574"/>
                  <a:pt x="222124" y="202478"/>
                  <a:pt x="194215" y="201644"/>
                </a:cubicBezTo>
                <a:cubicBezTo>
                  <a:pt x="156115" y="201644"/>
                  <a:pt x="139827" y="167640"/>
                  <a:pt x="139827" y="134112"/>
                </a:cubicBezTo>
                <a:cubicBezTo>
                  <a:pt x="139827" y="72866"/>
                  <a:pt x="193072" y="26956"/>
                  <a:pt x="246412" y="7144"/>
                </a:cubicBezTo>
                <a:close/>
              </a:path>
            </a:pathLst>
          </a:custGeom>
          <a:solidFill>
            <a:schemeClr val="bg1">
              <a:lumMod val="85000"/>
            </a:schemeClr>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5" name="Footer Placeholder 4">
            <a:extLst>
              <a:ext uri="{FF2B5EF4-FFF2-40B4-BE49-F238E27FC236}">
                <a16:creationId xmlns:a16="http://schemas.microsoft.com/office/drawing/2014/main" id="{0CEEF6C0-A3AB-4F2C-4113-A86E962C9182}"/>
              </a:ext>
            </a:extLst>
          </p:cNvPr>
          <p:cNvSpPr txBox="1">
            <a:spLocks/>
          </p:cNvSpPr>
          <p:nvPr/>
        </p:nvSpPr>
        <p:spPr>
          <a:xfrm>
            <a:off x="0" y="5674580"/>
            <a:ext cx="11778558" cy="570881"/>
          </a:xfrm>
          <a:prstGeom prst="rect">
            <a:avLst/>
          </a:prstGeom>
        </p:spPr>
        <p:txBody>
          <a:bodyPr vert="horz" lIns="182880" tIns="45720" rIns="91440" bIns="91440" rtlCol="0" anchor="b"/>
          <a:lstStyle>
            <a:defPPr>
              <a:defRPr lang="en-US"/>
            </a:defPPr>
            <a:lvl1pPr marL="0" algn="l" defTabSz="914400" rtl="0" eaLnBrk="1" latinLnBrk="0" hangingPunct="1">
              <a:defRPr sz="1100" b="0" i="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mn-cs"/>
              </a:rPr>
              <a:t>Bonadonna</a:t>
            </a:r>
            <a:r>
              <a:rPr kumimoji="0" lang="en-AU"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et al. </a:t>
            </a:r>
            <a:r>
              <a:rPr kumimoji="0" lang="en-AU" sz="11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Cancer</a:t>
            </a:r>
            <a:r>
              <a:rPr kumimoji="0" lang="en-AU"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1977.</a:t>
            </a:r>
          </a:p>
        </p:txBody>
      </p:sp>
    </p:spTree>
    <p:extLst>
      <p:ext uri="{BB962C8B-B14F-4D97-AF65-F5344CB8AC3E}">
        <p14:creationId xmlns:p14="http://schemas.microsoft.com/office/powerpoint/2010/main" val="245138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0F4EAE0-A7F1-3172-C66E-52501733E3FB}"/>
              </a:ext>
            </a:extLst>
          </p:cNvPr>
          <p:cNvSpPr>
            <a:spLocks noGrp="1"/>
          </p:cNvSpPr>
          <p:nvPr>
            <p:ph type="title"/>
          </p:nvPr>
        </p:nvSpPr>
        <p:spPr>
          <a:xfrm>
            <a:off x="581186" y="18256"/>
            <a:ext cx="10926872" cy="946944"/>
          </a:xfrm>
        </p:spPr>
        <p:txBody>
          <a:bodyPr>
            <a:noAutofit/>
          </a:bodyPr>
          <a:lstStyle/>
          <a:p>
            <a:pPr algn="ctr"/>
            <a:r>
              <a:rPr lang="en-AU" sz="3200" dirty="0">
                <a:solidFill>
                  <a:srgbClr val="7030A0"/>
                </a:solidFill>
              </a:rPr>
              <a:t>EBCTCG Trials CMF vs No Chemo: Breast Cancer Mortality</a:t>
            </a:r>
            <a:endParaRPr lang="en-US" sz="3200" dirty="0">
              <a:solidFill>
                <a:srgbClr val="7030A0"/>
              </a:solidFill>
            </a:endParaRPr>
          </a:p>
        </p:txBody>
      </p:sp>
      <p:sp>
        <p:nvSpPr>
          <p:cNvPr id="3" name="Slide Number Placeholder 2">
            <a:extLst>
              <a:ext uri="{FF2B5EF4-FFF2-40B4-BE49-F238E27FC236}">
                <a16:creationId xmlns:a16="http://schemas.microsoft.com/office/drawing/2014/main" id="{DFD21EC7-BB80-D736-DDA4-31E2E756239A}"/>
              </a:ext>
            </a:extLst>
          </p:cNvPr>
          <p:cNvSpPr>
            <a:spLocks noGrp="1"/>
          </p:cNvSpPr>
          <p:nvPr>
            <p:ph type="sldNum" sz="quarter" idx="12"/>
          </p:nvPr>
        </p:nvSpPr>
        <p:spPr>
          <a:xfrm>
            <a:off x="0" y="6492875"/>
            <a:ext cx="68394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 name="Title 1">
            <a:extLst>
              <a:ext uri="{FF2B5EF4-FFF2-40B4-BE49-F238E27FC236}">
                <a16:creationId xmlns:a16="http://schemas.microsoft.com/office/drawing/2014/main" id="{898BE7C4-F227-AC41-8367-FBDF903132F8}"/>
              </a:ext>
            </a:extLst>
          </p:cNvPr>
          <p:cNvSpPr txBox="1">
            <a:spLocks/>
          </p:cNvSpPr>
          <p:nvPr/>
        </p:nvSpPr>
        <p:spPr>
          <a:xfrm>
            <a:off x="571501" y="1312303"/>
            <a:ext cx="9583227" cy="8340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a:solidFill>
                  <a:srgbClr val="028581"/>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a:ln>
                  <a:noFill/>
                </a:ln>
                <a:solidFill>
                  <a:srgbClr val="7030A0"/>
                </a:solidFill>
                <a:effectLst/>
                <a:uLnTx/>
                <a:uFillTx/>
                <a:latin typeface="Arial" panose="020B0604020202020204" pitchFamily="34" charset="0"/>
                <a:ea typeface="+mj-ea"/>
                <a:cs typeface="+mj-cs"/>
              </a:rPr>
              <a:t>CMF Effective in Premenopausal ER+   </a:t>
            </a:r>
          </a:p>
        </p:txBody>
      </p:sp>
      <p:grpSp>
        <p:nvGrpSpPr>
          <p:cNvPr id="16" name="Group 15">
            <a:extLst>
              <a:ext uri="{FF2B5EF4-FFF2-40B4-BE49-F238E27FC236}">
                <a16:creationId xmlns:a16="http://schemas.microsoft.com/office/drawing/2014/main" id="{7BB41101-DDC0-2B5C-E0F1-A030B6BF5ADC}"/>
              </a:ext>
            </a:extLst>
          </p:cNvPr>
          <p:cNvGrpSpPr/>
          <p:nvPr/>
        </p:nvGrpSpPr>
        <p:grpSpPr>
          <a:xfrm>
            <a:off x="647700" y="1830155"/>
            <a:ext cx="10972799" cy="3399042"/>
            <a:chOff x="1483578" y="2026778"/>
            <a:chExt cx="8361155" cy="2749190"/>
          </a:xfrm>
        </p:grpSpPr>
        <p:pic>
          <p:nvPicPr>
            <p:cNvPr id="5" name="Picture 4">
              <a:extLst>
                <a:ext uri="{FF2B5EF4-FFF2-40B4-BE49-F238E27FC236}">
                  <a16:creationId xmlns:a16="http://schemas.microsoft.com/office/drawing/2014/main" id="{0F918BC3-6746-3261-9024-9A370E562744}"/>
                </a:ext>
              </a:extLst>
            </p:cNvPr>
            <p:cNvPicPr>
              <a:picLocks noChangeAspect="1"/>
            </p:cNvPicPr>
            <p:nvPr/>
          </p:nvPicPr>
          <p:blipFill rotWithShape="1">
            <a:blip r:embed="rId2"/>
            <a:srcRect t="1" b="-6034"/>
            <a:stretch/>
          </p:blipFill>
          <p:spPr>
            <a:xfrm>
              <a:off x="1483578" y="2026778"/>
              <a:ext cx="8361155" cy="2749190"/>
            </a:xfrm>
            <a:prstGeom prst="rect">
              <a:avLst/>
            </a:prstGeom>
            <a:ln>
              <a:solidFill>
                <a:schemeClr val="tx1"/>
              </a:solidFill>
            </a:ln>
          </p:spPr>
        </p:pic>
        <p:sp>
          <p:nvSpPr>
            <p:cNvPr id="7" name="Rectangle: Rounded Corners 6">
              <a:extLst>
                <a:ext uri="{FF2B5EF4-FFF2-40B4-BE49-F238E27FC236}">
                  <a16:creationId xmlns:a16="http://schemas.microsoft.com/office/drawing/2014/main" id="{C5DBE93B-177E-721E-8F38-F4AAB9EB4F63}"/>
                </a:ext>
              </a:extLst>
            </p:cNvPr>
            <p:cNvSpPr/>
            <p:nvPr/>
          </p:nvSpPr>
          <p:spPr>
            <a:xfrm>
              <a:off x="1483578" y="2466099"/>
              <a:ext cx="1007431" cy="3968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A8117FA0-129B-E50C-A5D5-48A11D31FE99}"/>
                </a:ext>
              </a:extLst>
            </p:cNvPr>
            <p:cNvSpPr/>
            <p:nvPr/>
          </p:nvSpPr>
          <p:spPr>
            <a:xfrm>
              <a:off x="1483578" y="3311379"/>
              <a:ext cx="1270508" cy="3968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A3EDA1AF-BB72-83F6-DC3D-27CBD1A96BC7}"/>
                </a:ext>
              </a:extLst>
            </p:cNvPr>
            <p:cNvSpPr/>
            <p:nvPr/>
          </p:nvSpPr>
          <p:spPr>
            <a:xfrm>
              <a:off x="6412373" y="2558143"/>
              <a:ext cx="2688084" cy="3047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Rounded Corners 9">
              <a:extLst>
                <a:ext uri="{FF2B5EF4-FFF2-40B4-BE49-F238E27FC236}">
                  <a16:creationId xmlns:a16="http://schemas.microsoft.com/office/drawing/2014/main" id="{0536E661-80EA-FF4D-420E-ED4D1C3EB708}"/>
                </a:ext>
              </a:extLst>
            </p:cNvPr>
            <p:cNvSpPr/>
            <p:nvPr/>
          </p:nvSpPr>
          <p:spPr>
            <a:xfrm>
              <a:off x="6412373" y="3429000"/>
              <a:ext cx="2688084" cy="3047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Rounded Corners 1">
              <a:extLst>
                <a:ext uri="{FF2B5EF4-FFF2-40B4-BE49-F238E27FC236}">
                  <a16:creationId xmlns:a16="http://schemas.microsoft.com/office/drawing/2014/main" id="{BA51F292-678E-CCD2-C61B-4816E4B3F6FF}"/>
                </a:ext>
              </a:extLst>
            </p:cNvPr>
            <p:cNvSpPr/>
            <p:nvPr/>
          </p:nvSpPr>
          <p:spPr>
            <a:xfrm>
              <a:off x="7162800" y="4294059"/>
              <a:ext cx="1937657" cy="3047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7" name="Footer Placeholder 4">
            <a:extLst>
              <a:ext uri="{FF2B5EF4-FFF2-40B4-BE49-F238E27FC236}">
                <a16:creationId xmlns:a16="http://schemas.microsoft.com/office/drawing/2014/main" id="{869AE8DE-C224-6FD2-4C53-08504715288A}"/>
              </a:ext>
            </a:extLst>
          </p:cNvPr>
          <p:cNvSpPr txBox="1">
            <a:spLocks/>
          </p:cNvSpPr>
          <p:nvPr/>
        </p:nvSpPr>
        <p:spPr>
          <a:xfrm>
            <a:off x="0" y="5674580"/>
            <a:ext cx="11778558" cy="570881"/>
          </a:xfrm>
          <a:prstGeom prst="rect">
            <a:avLst/>
          </a:prstGeom>
        </p:spPr>
        <p:txBody>
          <a:bodyPr vert="horz" lIns="182880" tIns="45720" rIns="91440" bIns="91440" rtlCol="0" anchor="b"/>
          <a:lstStyle>
            <a:defPPr>
              <a:defRPr lang="en-US"/>
            </a:defPPr>
            <a:lvl1pPr marL="0" algn="l" defTabSz="914400" rtl="0" eaLnBrk="1" latinLnBrk="0" hangingPunct="1">
              <a:defRPr sz="1100" b="0" i="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CMF, cyclophosphamide methotrexate fluorouracil; EBCTCG, Early Breast Cancer Trialists' Collaborative Group; ER, estrogen receptor; SE, standard error.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EBCTCG, </a:t>
            </a:r>
            <a:r>
              <a:rPr kumimoji="0" lang="en-AU"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Lancet</a:t>
            </a:r>
            <a:r>
              <a:rPr kumimoji="0" lang="en-AU"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2012</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a:t>
            </a:r>
            <a:endParaRPr kumimoji="0" lang="en-AU"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42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68EFDE-888B-4042-203D-D6109BD81BF1}"/>
              </a:ext>
            </a:extLst>
          </p:cNvPr>
          <p:cNvSpPr txBox="1"/>
          <p:nvPr/>
        </p:nvSpPr>
        <p:spPr>
          <a:xfrm>
            <a:off x="536389" y="1302162"/>
            <a:ext cx="132908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OFS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vs</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No OFS</a:t>
            </a:r>
          </a:p>
        </p:txBody>
      </p:sp>
      <p:grpSp>
        <p:nvGrpSpPr>
          <p:cNvPr id="11" name="Group 10">
            <a:extLst>
              <a:ext uri="{FF2B5EF4-FFF2-40B4-BE49-F238E27FC236}">
                <a16:creationId xmlns:a16="http://schemas.microsoft.com/office/drawing/2014/main" id="{A23CB457-2B9A-A08C-F0B9-E065BD037BE1}"/>
              </a:ext>
            </a:extLst>
          </p:cNvPr>
          <p:cNvGrpSpPr/>
          <p:nvPr/>
        </p:nvGrpSpPr>
        <p:grpSpPr>
          <a:xfrm>
            <a:off x="852464" y="276567"/>
            <a:ext cx="11339536" cy="6553500"/>
            <a:chOff x="906867" y="346197"/>
            <a:chExt cx="11339536" cy="6553500"/>
          </a:xfrm>
        </p:grpSpPr>
        <p:grpSp>
          <p:nvGrpSpPr>
            <p:cNvPr id="7" name="Group 6">
              <a:extLst>
                <a:ext uri="{FF2B5EF4-FFF2-40B4-BE49-F238E27FC236}">
                  <a16:creationId xmlns:a16="http://schemas.microsoft.com/office/drawing/2014/main" id="{537F4B19-5B47-41DA-AAA3-A36D04153F74}"/>
                </a:ext>
              </a:extLst>
            </p:cNvPr>
            <p:cNvGrpSpPr/>
            <p:nvPr/>
          </p:nvGrpSpPr>
          <p:grpSpPr>
            <a:xfrm>
              <a:off x="906867" y="346197"/>
              <a:ext cx="11339536" cy="6553500"/>
              <a:chOff x="906867" y="346197"/>
              <a:chExt cx="11339536" cy="6553500"/>
            </a:xfrm>
          </p:grpSpPr>
          <p:grpSp>
            <p:nvGrpSpPr>
              <p:cNvPr id="9" name="Group 8">
                <a:extLst>
                  <a:ext uri="{FF2B5EF4-FFF2-40B4-BE49-F238E27FC236}">
                    <a16:creationId xmlns:a16="http://schemas.microsoft.com/office/drawing/2014/main" id="{B691EC87-5B0D-9305-F244-A71B5930B45C}"/>
                  </a:ext>
                </a:extLst>
              </p:cNvPr>
              <p:cNvGrpSpPr/>
              <p:nvPr/>
            </p:nvGrpSpPr>
            <p:grpSpPr>
              <a:xfrm>
                <a:off x="1479757" y="346197"/>
                <a:ext cx="10766646" cy="6553500"/>
                <a:chOff x="1686880" y="297509"/>
                <a:chExt cx="10766646" cy="6553500"/>
              </a:xfrm>
            </p:grpSpPr>
            <p:sp>
              <p:nvSpPr>
                <p:cNvPr id="23" name="TextBox 22">
                  <a:extLst>
                    <a:ext uri="{FF2B5EF4-FFF2-40B4-BE49-F238E27FC236}">
                      <a16:creationId xmlns:a16="http://schemas.microsoft.com/office/drawing/2014/main" id="{11FF92A1-E1A4-ECA6-CE7E-BC2AD8976D26}"/>
                    </a:ext>
                  </a:extLst>
                </p:cNvPr>
                <p:cNvSpPr txBox="1"/>
                <p:nvPr/>
              </p:nvSpPr>
              <p:spPr>
                <a:xfrm>
                  <a:off x="1686880" y="297509"/>
                  <a:ext cx="101758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Aptos" panose="02110004020202020204"/>
                      <a:ea typeface="+mn-ea"/>
                      <a:cs typeface="+mn-cs"/>
                    </a:rPr>
                    <a:t>EBCTCG meta-analysis of 14,999 patients from 25 randomized trials: effects of ovarian ablation/suppression on breast cancer </a:t>
                  </a:r>
                  <a:r>
                    <a:rPr kumimoji="0" lang="en-US" sz="2000" b="1" i="0" u="sng" strike="noStrike" kern="1200" cap="none" spc="0" normalizeH="0" baseline="0" noProof="0" dirty="0">
                      <a:ln>
                        <a:noFill/>
                      </a:ln>
                      <a:solidFill>
                        <a:srgbClr val="7030A0"/>
                      </a:solidFill>
                      <a:effectLst/>
                      <a:uLnTx/>
                      <a:uFillTx/>
                      <a:latin typeface="Aptos" panose="02110004020202020204"/>
                      <a:ea typeface="+mn-ea"/>
                      <a:cs typeface="+mn-cs"/>
                    </a:rPr>
                    <a:t>recurrence</a:t>
                  </a:r>
                  <a:r>
                    <a:rPr kumimoji="0" lang="en-US" sz="2000" b="1" i="0" u="none" strike="noStrike" kern="1200" cap="none" spc="0" normalizeH="0" baseline="0" noProof="0" dirty="0">
                      <a:ln>
                        <a:noFill/>
                      </a:ln>
                      <a:solidFill>
                        <a:srgbClr val="7030A0"/>
                      </a:solidFill>
                      <a:effectLst/>
                      <a:uLnTx/>
                      <a:uFillTx/>
                      <a:latin typeface="Aptos" panose="02110004020202020204"/>
                      <a:ea typeface="+mn-ea"/>
                      <a:cs typeface="+mn-cs"/>
                    </a:rPr>
                    <a:t> and </a:t>
                  </a:r>
                  <a:r>
                    <a:rPr kumimoji="0" lang="en-US" sz="2000" b="1" i="0" u="sng" strike="noStrike" kern="1200" cap="none" spc="0" normalizeH="0" baseline="0" noProof="0" dirty="0">
                      <a:ln>
                        <a:noFill/>
                      </a:ln>
                      <a:solidFill>
                        <a:srgbClr val="7030A0"/>
                      </a:solidFill>
                      <a:effectLst/>
                      <a:uLnTx/>
                      <a:uFillTx/>
                      <a:latin typeface="Aptos" panose="02110004020202020204"/>
                      <a:ea typeface="+mn-ea"/>
                      <a:cs typeface="+mn-cs"/>
                    </a:rPr>
                    <a:t>survival</a:t>
                  </a:r>
                  <a:r>
                    <a:rPr kumimoji="0" lang="en-US" sz="2000" b="1" i="0" u="none" strike="noStrike" kern="1200" cap="none" spc="0" normalizeH="0" baseline="0" noProof="0" dirty="0">
                      <a:ln>
                        <a:noFill/>
                      </a:ln>
                      <a:solidFill>
                        <a:srgbClr val="7030A0"/>
                      </a:solidFill>
                      <a:effectLst/>
                      <a:uLnTx/>
                      <a:uFillTx/>
                      <a:latin typeface="Aptos" panose="02110004020202020204"/>
                      <a:ea typeface="+mn-ea"/>
                      <a:cs typeface="+mn-cs"/>
                    </a:rPr>
                    <a:t> </a:t>
                  </a:r>
                </a:p>
              </p:txBody>
            </p:sp>
            <p:sp>
              <p:nvSpPr>
                <p:cNvPr id="24" name="TextBox 23">
                  <a:extLst>
                    <a:ext uri="{FF2B5EF4-FFF2-40B4-BE49-F238E27FC236}">
                      <a16:creationId xmlns:a16="http://schemas.microsoft.com/office/drawing/2014/main" id="{0A72F6C1-489D-B89C-A395-464EB8640ADB}"/>
                    </a:ext>
                  </a:extLst>
                </p:cNvPr>
                <p:cNvSpPr txBox="1"/>
                <p:nvPr/>
              </p:nvSpPr>
              <p:spPr>
                <a:xfrm>
                  <a:off x="10360543" y="6543232"/>
                  <a:ext cx="2092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Display" panose="02110004020202020204"/>
                      <a:ea typeface="+mn-ea"/>
                      <a:cs typeface="+mn-cs"/>
                    </a:rPr>
                    <a:t>Richard Gray. ASCO 2023</a:t>
                  </a:r>
                </a:p>
              </p:txBody>
            </p:sp>
          </p:grpSp>
          <p:sp>
            <p:nvSpPr>
              <p:cNvPr id="30" name="TextBox 29">
                <a:extLst>
                  <a:ext uri="{FF2B5EF4-FFF2-40B4-BE49-F238E27FC236}">
                    <a16:creationId xmlns:a16="http://schemas.microsoft.com/office/drawing/2014/main" id="{B6DDC7C7-67AD-40B2-AD78-0E5A48965B92}"/>
                  </a:ext>
                </a:extLst>
              </p:cNvPr>
              <p:cNvSpPr txBox="1"/>
              <p:nvPr/>
            </p:nvSpPr>
            <p:spPr>
              <a:xfrm>
                <a:off x="906867" y="3454484"/>
                <a:ext cx="28441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No chemotherapy or Remained premenopausal </a:t>
                </a:r>
                <a:r>
                  <a:rPr kumimoji="0" lang="en-US" sz="1800" b="1" i="0" u="sng" strike="noStrike" kern="1200" cap="none" spc="0" normalizeH="0" baseline="0" noProof="0" dirty="0">
                    <a:ln>
                      <a:noFill/>
                    </a:ln>
                    <a:solidFill>
                      <a:srgbClr val="156082">
                        <a:lumMod val="75000"/>
                      </a:srgbClr>
                    </a:solidFill>
                    <a:effectLst/>
                    <a:uLnTx/>
                    <a:uFillTx/>
                    <a:latin typeface="Aptos" panose="02110004020202020204"/>
                    <a:ea typeface="+mn-ea"/>
                    <a:cs typeface="+mn-cs"/>
                  </a:rPr>
                  <a:t>after </a:t>
                </a:r>
                <a:r>
                  <a:rPr kumimoji="0" lang="en-US" sz="18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chemotherapy </a:t>
                </a:r>
              </a:p>
            </p:txBody>
          </p:sp>
          <p:grpSp>
            <p:nvGrpSpPr>
              <p:cNvPr id="5" name="Group 4">
                <a:extLst>
                  <a:ext uri="{FF2B5EF4-FFF2-40B4-BE49-F238E27FC236}">
                    <a16:creationId xmlns:a16="http://schemas.microsoft.com/office/drawing/2014/main" id="{8D4520C4-A1E2-4333-9E58-AAD55C473EAA}"/>
                  </a:ext>
                </a:extLst>
              </p:cNvPr>
              <p:cNvGrpSpPr/>
              <p:nvPr/>
            </p:nvGrpSpPr>
            <p:grpSpPr>
              <a:xfrm>
                <a:off x="4081704" y="1765841"/>
                <a:ext cx="4762500" cy="4705350"/>
                <a:chOff x="3527817" y="1532149"/>
                <a:chExt cx="4762500" cy="4705350"/>
              </a:xfrm>
            </p:grpSpPr>
            <p:pic>
              <p:nvPicPr>
                <p:cNvPr id="3" name="Picture 2">
                  <a:extLst>
                    <a:ext uri="{FF2B5EF4-FFF2-40B4-BE49-F238E27FC236}">
                      <a16:creationId xmlns:a16="http://schemas.microsoft.com/office/drawing/2014/main" id="{5C29E53A-7651-44C3-8059-6CE73C994062}"/>
                    </a:ext>
                  </a:extLst>
                </p:cNvPr>
                <p:cNvPicPr>
                  <a:picLocks noChangeAspect="1"/>
                </p:cNvPicPr>
                <p:nvPr/>
              </p:nvPicPr>
              <p:blipFill>
                <a:blip r:embed="rId3"/>
                <a:stretch>
                  <a:fillRect/>
                </a:stretch>
              </p:blipFill>
              <p:spPr>
                <a:xfrm>
                  <a:off x="3527817" y="1532149"/>
                  <a:ext cx="4762500" cy="4705350"/>
                </a:xfrm>
                <a:prstGeom prst="rect">
                  <a:avLst/>
                </a:prstGeom>
              </p:spPr>
            </p:pic>
            <p:sp>
              <p:nvSpPr>
                <p:cNvPr id="34" name="TextBox 33">
                  <a:extLst>
                    <a:ext uri="{FF2B5EF4-FFF2-40B4-BE49-F238E27FC236}">
                      <a16:creationId xmlns:a16="http://schemas.microsoft.com/office/drawing/2014/main" id="{E563D40B-E6CB-43C8-911A-774166F7AC74}"/>
                    </a:ext>
                  </a:extLst>
                </p:cNvPr>
                <p:cNvSpPr txBox="1"/>
                <p:nvPr/>
              </p:nvSpPr>
              <p:spPr>
                <a:xfrm>
                  <a:off x="6853603" y="3638965"/>
                  <a:ext cx="11384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No OFS</a:t>
                  </a:r>
                </a:p>
              </p:txBody>
            </p:sp>
            <p:sp>
              <p:nvSpPr>
                <p:cNvPr id="35" name="TextBox 34">
                  <a:extLst>
                    <a:ext uri="{FF2B5EF4-FFF2-40B4-BE49-F238E27FC236}">
                      <a16:creationId xmlns:a16="http://schemas.microsoft.com/office/drawing/2014/main" id="{A5070160-939A-4BB1-93A8-5B4AF1AC0A90}"/>
                    </a:ext>
                  </a:extLst>
                </p:cNvPr>
                <p:cNvSpPr txBox="1"/>
                <p:nvPr/>
              </p:nvSpPr>
              <p:spPr>
                <a:xfrm>
                  <a:off x="6466787" y="4823570"/>
                  <a:ext cx="1489295" cy="1015663"/>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OFS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sp>
            <p:nvSpPr>
              <p:cNvPr id="31" name="TextBox 30">
                <a:extLst>
                  <a:ext uri="{FF2B5EF4-FFF2-40B4-BE49-F238E27FC236}">
                    <a16:creationId xmlns:a16="http://schemas.microsoft.com/office/drawing/2014/main" id="{3352368D-8DFB-4DC5-9C17-E301F53FB888}"/>
                  </a:ext>
                </a:extLst>
              </p:cNvPr>
              <p:cNvSpPr txBox="1"/>
              <p:nvPr/>
            </p:nvSpPr>
            <p:spPr>
              <a:xfrm>
                <a:off x="8685983" y="4316722"/>
                <a:ext cx="15781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Abs Diff: ~10%</a:t>
                </a:r>
              </a:p>
            </p:txBody>
          </p:sp>
          <p:sp>
            <p:nvSpPr>
              <p:cNvPr id="6" name="TextBox 5">
                <a:extLst>
                  <a:ext uri="{FF2B5EF4-FFF2-40B4-BE49-F238E27FC236}">
                    <a16:creationId xmlns:a16="http://schemas.microsoft.com/office/drawing/2014/main" id="{84B4A352-99F7-478A-BCC2-AC2C74EA3F3A}"/>
                  </a:ext>
                </a:extLst>
              </p:cNvPr>
              <p:cNvSpPr txBox="1"/>
              <p:nvPr/>
            </p:nvSpPr>
            <p:spPr>
              <a:xfrm>
                <a:off x="1071094" y="2724251"/>
                <a:ext cx="2515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Recurrence Risk</a:t>
                </a:r>
              </a:p>
            </p:txBody>
          </p:sp>
        </p:grpSp>
        <p:sp>
          <p:nvSpPr>
            <p:cNvPr id="2" name="TextBox 1">
              <a:extLst>
                <a:ext uri="{FF2B5EF4-FFF2-40B4-BE49-F238E27FC236}">
                  <a16:creationId xmlns:a16="http://schemas.microsoft.com/office/drawing/2014/main" id="{1BD7F89C-3AE5-8C63-DD67-4EE6C9C83089}"/>
                </a:ext>
              </a:extLst>
            </p:cNvPr>
            <p:cNvSpPr txBox="1"/>
            <p:nvPr/>
          </p:nvSpPr>
          <p:spPr>
            <a:xfrm>
              <a:off x="5618670" y="1933031"/>
              <a:ext cx="135900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patients</a:t>
              </a:r>
            </a:p>
          </p:txBody>
        </p:sp>
      </p:grpSp>
    </p:spTree>
    <p:extLst>
      <p:ext uri="{BB962C8B-B14F-4D97-AF65-F5344CB8AC3E}">
        <p14:creationId xmlns:p14="http://schemas.microsoft.com/office/powerpoint/2010/main" val="1857617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DF098B-0D9C-CCF3-4D2E-A710F947D376}"/>
              </a:ext>
            </a:extLst>
          </p:cNvPr>
          <p:cNvSpPr txBox="1"/>
          <p:nvPr/>
        </p:nvSpPr>
        <p:spPr>
          <a:xfrm>
            <a:off x="2581828" y="6136576"/>
            <a:ext cx="15781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Abs Diff: ~11%</a:t>
            </a:r>
          </a:p>
        </p:txBody>
      </p:sp>
      <p:sp>
        <p:nvSpPr>
          <p:cNvPr id="16" name="TextBox 15">
            <a:extLst>
              <a:ext uri="{FF2B5EF4-FFF2-40B4-BE49-F238E27FC236}">
                <a16:creationId xmlns:a16="http://schemas.microsoft.com/office/drawing/2014/main" id="{5F230B10-9B5D-5C56-C7CD-DF376027DAD3}"/>
              </a:ext>
            </a:extLst>
          </p:cNvPr>
          <p:cNvSpPr txBox="1"/>
          <p:nvPr/>
        </p:nvSpPr>
        <p:spPr>
          <a:xfrm>
            <a:off x="7803567" y="6136576"/>
            <a:ext cx="15781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Abs Diff: 7.5%</a:t>
            </a:r>
          </a:p>
        </p:txBody>
      </p:sp>
      <p:sp>
        <p:nvSpPr>
          <p:cNvPr id="22" name="TextBox 21">
            <a:extLst>
              <a:ext uri="{FF2B5EF4-FFF2-40B4-BE49-F238E27FC236}">
                <a16:creationId xmlns:a16="http://schemas.microsoft.com/office/drawing/2014/main" id="{EAD63F26-AFFC-4727-8E01-4927098F77D4}"/>
              </a:ext>
            </a:extLst>
          </p:cNvPr>
          <p:cNvSpPr txBox="1"/>
          <p:nvPr/>
        </p:nvSpPr>
        <p:spPr>
          <a:xfrm>
            <a:off x="1127656" y="272858"/>
            <a:ext cx="93957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Aptos" panose="02110004020202020204"/>
                <a:ea typeface="+mn-ea"/>
                <a:cs typeface="+mn-cs"/>
              </a:rPr>
              <a:t>Recurrence Risk per 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Aptos" panose="02110004020202020204"/>
                <a:ea typeface="+mn-ea"/>
                <a:cs typeface="+mn-cs"/>
              </a:rPr>
              <a:t>No chemotherapy or premenopausal </a:t>
            </a:r>
            <a:r>
              <a:rPr kumimoji="0" lang="en-US" sz="2800" b="1" i="0" u="sng" strike="noStrike" kern="1200" cap="none" spc="0" normalizeH="0" baseline="0" noProof="0" dirty="0">
                <a:ln>
                  <a:noFill/>
                </a:ln>
                <a:solidFill>
                  <a:srgbClr val="7030A0"/>
                </a:solidFill>
                <a:effectLst/>
                <a:uLnTx/>
                <a:uFillTx/>
                <a:latin typeface="Aptos" panose="02110004020202020204"/>
                <a:ea typeface="+mn-ea"/>
                <a:cs typeface="+mn-cs"/>
              </a:rPr>
              <a:t>after</a:t>
            </a:r>
            <a:r>
              <a:rPr kumimoji="0" lang="en-US" sz="2800" b="1" i="0" u="none" strike="noStrike" kern="1200" cap="none" spc="0" normalizeH="0" baseline="0" noProof="0" dirty="0">
                <a:ln>
                  <a:noFill/>
                </a:ln>
                <a:solidFill>
                  <a:srgbClr val="7030A0"/>
                </a:solidFill>
                <a:effectLst/>
                <a:uLnTx/>
                <a:uFillTx/>
                <a:latin typeface="Aptos" panose="02110004020202020204"/>
                <a:ea typeface="+mn-ea"/>
                <a:cs typeface="+mn-cs"/>
              </a:rPr>
              <a:t> chemotherapy</a:t>
            </a:r>
          </a:p>
        </p:txBody>
      </p:sp>
      <p:grpSp>
        <p:nvGrpSpPr>
          <p:cNvPr id="29" name="Group 28">
            <a:extLst>
              <a:ext uri="{FF2B5EF4-FFF2-40B4-BE49-F238E27FC236}">
                <a16:creationId xmlns:a16="http://schemas.microsoft.com/office/drawing/2014/main" id="{4C3105C0-6D86-2B61-4580-985FE3F9706F}"/>
              </a:ext>
            </a:extLst>
          </p:cNvPr>
          <p:cNvGrpSpPr/>
          <p:nvPr/>
        </p:nvGrpSpPr>
        <p:grpSpPr>
          <a:xfrm>
            <a:off x="1436912" y="1576509"/>
            <a:ext cx="8777243" cy="4418198"/>
            <a:chOff x="1436912" y="1576509"/>
            <a:chExt cx="8777243" cy="4418198"/>
          </a:xfrm>
        </p:grpSpPr>
        <p:grpSp>
          <p:nvGrpSpPr>
            <p:cNvPr id="28" name="Group 27">
              <a:extLst>
                <a:ext uri="{FF2B5EF4-FFF2-40B4-BE49-F238E27FC236}">
                  <a16:creationId xmlns:a16="http://schemas.microsoft.com/office/drawing/2014/main" id="{F7F47633-AA0B-4481-BBDA-6D024018B3BA}"/>
                </a:ext>
              </a:extLst>
            </p:cNvPr>
            <p:cNvGrpSpPr/>
            <p:nvPr/>
          </p:nvGrpSpPr>
          <p:grpSpPr>
            <a:xfrm>
              <a:off x="1436912" y="1576509"/>
              <a:ext cx="8777243" cy="4418198"/>
              <a:chOff x="1018095" y="1180648"/>
              <a:chExt cx="9196062" cy="4674464"/>
            </a:xfrm>
          </p:grpSpPr>
          <p:grpSp>
            <p:nvGrpSpPr>
              <p:cNvPr id="25" name="Group 24">
                <a:extLst>
                  <a:ext uri="{FF2B5EF4-FFF2-40B4-BE49-F238E27FC236}">
                    <a16:creationId xmlns:a16="http://schemas.microsoft.com/office/drawing/2014/main" id="{42C443FF-99FD-4BA2-A11C-BFFADAFB5E83}"/>
                  </a:ext>
                </a:extLst>
              </p:cNvPr>
              <p:cNvGrpSpPr/>
              <p:nvPr/>
            </p:nvGrpSpPr>
            <p:grpSpPr>
              <a:xfrm>
                <a:off x="1018095" y="1180648"/>
                <a:ext cx="9196062" cy="4674464"/>
                <a:chOff x="1018095" y="1180648"/>
                <a:chExt cx="9196062" cy="4674464"/>
              </a:xfrm>
            </p:grpSpPr>
            <p:pic>
              <p:nvPicPr>
                <p:cNvPr id="3" name="Picture 2">
                  <a:extLst>
                    <a:ext uri="{FF2B5EF4-FFF2-40B4-BE49-F238E27FC236}">
                      <a16:creationId xmlns:a16="http://schemas.microsoft.com/office/drawing/2014/main" id="{45CB6E52-5503-4863-AF1D-49B4A13CCF12}"/>
                    </a:ext>
                  </a:extLst>
                </p:cNvPr>
                <p:cNvPicPr>
                  <a:picLocks noChangeAspect="1"/>
                </p:cNvPicPr>
                <p:nvPr/>
              </p:nvPicPr>
              <p:blipFill>
                <a:blip r:embed="rId3"/>
                <a:stretch>
                  <a:fillRect/>
                </a:stretch>
              </p:blipFill>
              <p:spPr>
                <a:xfrm>
                  <a:off x="1018095" y="1180648"/>
                  <a:ext cx="9196062" cy="4674464"/>
                </a:xfrm>
                <a:prstGeom prst="rect">
                  <a:avLst/>
                </a:prstGeom>
              </p:spPr>
            </p:pic>
            <p:sp>
              <p:nvSpPr>
                <p:cNvPr id="23" name="TextBox 22">
                  <a:extLst>
                    <a:ext uri="{FF2B5EF4-FFF2-40B4-BE49-F238E27FC236}">
                      <a16:creationId xmlns:a16="http://schemas.microsoft.com/office/drawing/2014/main" id="{322CEA22-3DCE-4977-BB42-A21475B5915F}"/>
                    </a:ext>
                  </a:extLst>
                </p:cNvPr>
                <p:cNvSpPr txBox="1"/>
                <p:nvPr/>
              </p:nvSpPr>
              <p:spPr>
                <a:xfrm>
                  <a:off x="4223208" y="3228945"/>
                  <a:ext cx="1036607"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No OFS</a:t>
                  </a:r>
                </a:p>
              </p:txBody>
            </p:sp>
            <p:sp>
              <p:nvSpPr>
                <p:cNvPr id="24" name="TextBox 23">
                  <a:extLst>
                    <a:ext uri="{FF2B5EF4-FFF2-40B4-BE49-F238E27FC236}">
                      <a16:creationId xmlns:a16="http://schemas.microsoft.com/office/drawing/2014/main" id="{BCA2AFCE-115E-45B9-B4B9-804596A6E908}"/>
                    </a:ext>
                  </a:extLst>
                </p:cNvPr>
                <p:cNvSpPr txBox="1"/>
                <p:nvPr/>
              </p:nvSpPr>
              <p:spPr>
                <a:xfrm>
                  <a:off x="8905841" y="3429000"/>
                  <a:ext cx="11384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No OFS</a:t>
                  </a:r>
                </a:p>
              </p:txBody>
            </p:sp>
          </p:grpSp>
          <p:sp>
            <p:nvSpPr>
              <p:cNvPr id="26" name="TextBox 25">
                <a:extLst>
                  <a:ext uri="{FF2B5EF4-FFF2-40B4-BE49-F238E27FC236}">
                    <a16:creationId xmlns:a16="http://schemas.microsoft.com/office/drawing/2014/main" id="{3754486C-9C5A-479D-99FF-924557202102}"/>
                  </a:ext>
                </a:extLst>
              </p:cNvPr>
              <p:cNvSpPr txBox="1"/>
              <p:nvPr/>
            </p:nvSpPr>
            <p:spPr>
              <a:xfrm>
                <a:off x="3789576" y="4421147"/>
                <a:ext cx="1470240" cy="1015663"/>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OFS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1D789095-E443-4582-9E6D-1A2D02FD882E}"/>
                  </a:ext>
                </a:extLst>
              </p:cNvPr>
              <p:cNvSpPr txBox="1"/>
              <p:nvPr/>
            </p:nvSpPr>
            <p:spPr>
              <a:xfrm>
                <a:off x="8644379" y="4469780"/>
                <a:ext cx="1395169" cy="1015663"/>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OFS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B1773C4B-7A00-27FD-CF73-B7E2380C248C}"/>
                </a:ext>
              </a:extLst>
            </p:cNvPr>
            <p:cNvSpPr txBox="1"/>
            <p:nvPr/>
          </p:nvSpPr>
          <p:spPr>
            <a:xfrm>
              <a:off x="2800940" y="1770079"/>
              <a:ext cx="135900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patients</a:t>
              </a:r>
            </a:p>
          </p:txBody>
        </p:sp>
        <p:sp>
          <p:nvSpPr>
            <p:cNvPr id="4" name="TextBox 3">
              <a:extLst>
                <a:ext uri="{FF2B5EF4-FFF2-40B4-BE49-F238E27FC236}">
                  <a16:creationId xmlns:a16="http://schemas.microsoft.com/office/drawing/2014/main" id="{7F70B8EB-45C7-66B1-1328-0D02A3163916}"/>
                </a:ext>
              </a:extLst>
            </p:cNvPr>
            <p:cNvSpPr txBox="1"/>
            <p:nvPr/>
          </p:nvSpPr>
          <p:spPr>
            <a:xfrm>
              <a:off x="7436838" y="1770079"/>
              <a:ext cx="135900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patients</a:t>
              </a:r>
            </a:p>
          </p:txBody>
        </p:sp>
      </p:grpSp>
      <p:sp>
        <p:nvSpPr>
          <p:cNvPr id="6" name="TextBox 5">
            <a:extLst>
              <a:ext uri="{FF2B5EF4-FFF2-40B4-BE49-F238E27FC236}">
                <a16:creationId xmlns:a16="http://schemas.microsoft.com/office/drawing/2014/main" id="{948637B1-E3E7-A016-61B5-F059DA54D2A5}"/>
              </a:ext>
            </a:extLst>
          </p:cNvPr>
          <p:cNvSpPr txBox="1"/>
          <p:nvPr/>
        </p:nvSpPr>
        <p:spPr>
          <a:xfrm>
            <a:off x="10099017" y="6522290"/>
            <a:ext cx="2092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Display" panose="02110004020202020204"/>
                <a:ea typeface="+mn-ea"/>
                <a:cs typeface="+mn-cs"/>
              </a:rPr>
              <a:t>Richard Gray. ASCO 2023</a:t>
            </a:r>
          </a:p>
        </p:txBody>
      </p:sp>
    </p:spTree>
    <p:extLst>
      <p:ext uri="{BB962C8B-B14F-4D97-AF65-F5344CB8AC3E}">
        <p14:creationId xmlns:p14="http://schemas.microsoft.com/office/powerpoint/2010/main" val="3449081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926458" y="908720"/>
            <a:ext cx="4817614" cy="187220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William J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Gradishar</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Betsy Bramsen Professor of Breast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Division of Hematology/Oncology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Northwestern Medicine Feinberg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Northwestern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Chicago, Illinois</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819" y="908720"/>
            <a:ext cx="1261872" cy="1261872"/>
          </a:xfrm>
          <a:prstGeom prst="rect">
            <a:avLst/>
          </a:prstGeom>
        </p:spPr>
      </p:pic>
      <p:sp>
        <p:nvSpPr>
          <p:cNvPr id="7" name="Text Box 7">
            <a:extLst>
              <a:ext uri="{FF2B5EF4-FFF2-40B4-BE49-F238E27FC236}">
                <a16:creationId xmlns:a16="http://schemas.microsoft.com/office/drawing/2014/main" id="{B114051D-D1B8-7248-B4E4-8A7D863A65EA}"/>
              </a:ext>
            </a:extLst>
          </p:cNvPr>
          <p:cNvSpPr txBox="1">
            <a:spLocks noChangeArrowheads="1"/>
          </p:cNvSpPr>
          <p:nvPr/>
        </p:nvSpPr>
        <p:spPr bwMode="auto">
          <a:xfrm>
            <a:off x="1947075" y="4926636"/>
            <a:ext cx="3657600" cy="147315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Breast Cancer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Breast Oncology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8" name="Picture 7">
            <a:extLst>
              <a:ext uri="{FF2B5EF4-FFF2-40B4-BE49-F238E27FC236}">
                <a16:creationId xmlns:a16="http://schemas.microsoft.com/office/drawing/2014/main" id="{E520B6F6-4A01-C84E-9569-8AD447E395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4819" y="4926636"/>
            <a:ext cx="1261872" cy="1261872"/>
          </a:xfrm>
          <a:prstGeom prst="rect">
            <a:avLst/>
          </a:prstGeom>
        </p:spPr>
      </p:pic>
      <p:sp>
        <p:nvSpPr>
          <p:cNvPr id="14" name="Text Box 7">
            <a:extLst>
              <a:ext uri="{FF2B5EF4-FFF2-40B4-BE49-F238E27FC236}">
                <a16:creationId xmlns:a16="http://schemas.microsoft.com/office/drawing/2014/main" id="{F93880A2-A075-7442-AC0A-30318FAD38E8}"/>
              </a:ext>
            </a:extLst>
          </p:cNvPr>
          <p:cNvSpPr txBox="1">
            <a:spLocks noChangeArrowheads="1"/>
          </p:cNvSpPr>
          <p:nvPr/>
        </p:nvSpPr>
        <p:spPr bwMode="auto">
          <a:xfrm>
            <a:off x="1926458" y="2778042"/>
            <a:ext cx="4572000" cy="160131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Virginia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Kaklamani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DSc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Ruth McLean Bowman Bowers Chair in Breast Cancer Research and Treatment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 Alexander Distinguished Chair in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Leader, Breast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UT Health San Antonio 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Antonio, Texas</a:t>
            </a:r>
          </a:p>
        </p:txBody>
      </p:sp>
      <p:pic>
        <p:nvPicPr>
          <p:cNvPr id="17" name="Picture 16">
            <a:extLst>
              <a:ext uri="{FF2B5EF4-FFF2-40B4-BE49-F238E27FC236}">
                <a16:creationId xmlns:a16="http://schemas.microsoft.com/office/drawing/2014/main" id="{9CD15CA4-88F3-CE43-8D89-1DD736E487D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4819" y="2778042"/>
            <a:ext cx="1261872" cy="1261872"/>
          </a:xfrm>
          <a:prstGeom prst="rect">
            <a:avLst/>
          </a:prstGeom>
        </p:spPr>
      </p:pic>
      <p:sp>
        <p:nvSpPr>
          <p:cNvPr id="9" name="Text Box 7">
            <a:extLst>
              <a:ext uri="{FF2B5EF4-FFF2-40B4-BE49-F238E27FC236}">
                <a16:creationId xmlns:a16="http://schemas.microsoft.com/office/drawing/2014/main" id="{2317A573-5304-4299-DD32-A15C22C4620A}"/>
              </a:ext>
            </a:extLst>
          </p:cNvPr>
          <p:cNvSpPr txBox="1">
            <a:spLocks noChangeArrowheads="1"/>
          </p:cNvSpPr>
          <p:nvPr/>
        </p:nvSpPr>
        <p:spPr bwMode="auto">
          <a:xfrm>
            <a:off x="8515045" y="4509120"/>
            <a:ext cx="320040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0" name="Picture 9">
            <a:extLst>
              <a:ext uri="{FF2B5EF4-FFF2-40B4-BE49-F238E27FC236}">
                <a16:creationId xmlns:a16="http://schemas.microsoft.com/office/drawing/2014/main" id="{E7FC95BE-C57D-BBCB-EFC8-F5FE822B5EB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04112" y="4509120"/>
            <a:ext cx="1261872" cy="1261872"/>
          </a:xfrm>
          <a:prstGeom prst="rect">
            <a:avLst/>
          </a:prstGeom>
        </p:spPr>
      </p:pic>
      <p:sp>
        <p:nvSpPr>
          <p:cNvPr id="3" name="Text Box 7">
            <a:extLst>
              <a:ext uri="{FF2B5EF4-FFF2-40B4-BE49-F238E27FC236}">
                <a16:creationId xmlns:a16="http://schemas.microsoft.com/office/drawing/2014/main" id="{67B7BA89-DCCD-1420-8178-60A479E3F93B}"/>
              </a:ext>
            </a:extLst>
          </p:cNvPr>
          <p:cNvSpPr txBox="1">
            <a:spLocks noChangeArrowheads="1"/>
          </p:cNvSpPr>
          <p:nvPr/>
        </p:nvSpPr>
        <p:spPr bwMode="auto">
          <a:xfrm>
            <a:off x="8446368" y="908720"/>
            <a:ext cx="3657600" cy="147315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Seth Wander,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Attending Physician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4" name="Picture 3">
            <a:extLst>
              <a:ext uri="{FF2B5EF4-FFF2-40B4-BE49-F238E27FC236}">
                <a16:creationId xmlns:a16="http://schemas.microsoft.com/office/drawing/2014/main" id="{C23FCE12-0E0D-73E6-D21A-3EECC34EE19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04112" y="908720"/>
            <a:ext cx="1261872" cy="1261872"/>
          </a:xfrm>
          <a:prstGeom prst="rect">
            <a:avLst/>
          </a:prstGeom>
        </p:spPr>
      </p:pic>
    </p:spTree>
    <p:custDataLst>
      <p:tags r:id="rId1"/>
    </p:custDataLst>
    <p:extLst>
      <p:ext uri="{BB962C8B-B14F-4D97-AF65-F5344CB8AC3E}">
        <p14:creationId xmlns:p14="http://schemas.microsoft.com/office/powerpoint/2010/main" val="2335597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FD58C76-666C-BB09-9189-C59F3CC46C26}"/>
              </a:ext>
            </a:extLst>
          </p:cNvPr>
          <p:cNvSpPr txBox="1"/>
          <p:nvPr/>
        </p:nvSpPr>
        <p:spPr>
          <a:xfrm>
            <a:off x="2859869" y="6190918"/>
            <a:ext cx="1517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Abs Diff: ~8%</a:t>
            </a:r>
          </a:p>
        </p:txBody>
      </p:sp>
      <p:sp>
        <p:nvSpPr>
          <p:cNvPr id="16" name="TextBox 15">
            <a:extLst>
              <a:ext uri="{FF2B5EF4-FFF2-40B4-BE49-F238E27FC236}">
                <a16:creationId xmlns:a16="http://schemas.microsoft.com/office/drawing/2014/main" id="{ED282E9B-8C6D-213E-4A03-0BC1CE0A6163}"/>
              </a:ext>
            </a:extLst>
          </p:cNvPr>
          <p:cNvSpPr txBox="1"/>
          <p:nvPr/>
        </p:nvSpPr>
        <p:spPr>
          <a:xfrm>
            <a:off x="8348613" y="6190918"/>
            <a:ext cx="1517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Abs Diff: 12%</a:t>
            </a:r>
          </a:p>
        </p:txBody>
      </p:sp>
      <p:sp>
        <p:nvSpPr>
          <p:cNvPr id="24" name="TextBox 23">
            <a:extLst>
              <a:ext uri="{FF2B5EF4-FFF2-40B4-BE49-F238E27FC236}">
                <a16:creationId xmlns:a16="http://schemas.microsoft.com/office/drawing/2014/main" id="{4445E734-36BE-497B-B0D0-8A192FFF1A81}"/>
              </a:ext>
            </a:extLst>
          </p:cNvPr>
          <p:cNvSpPr txBox="1"/>
          <p:nvPr/>
        </p:nvSpPr>
        <p:spPr>
          <a:xfrm>
            <a:off x="904351" y="189330"/>
            <a:ext cx="99780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ptos" panose="02110004020202020204"/>
                <a:ea typeface="+mn-ea"/>
                <a:cs typeface="+mn-cs"/>
              </a:rPr>
              <a:t>Recurrence Risk per Node Status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ptos" panose="02110004020202020204"/>
                <a:ea typeface="+mn-ea"/>
                <a:cs typeface="+mn-cs"/>
              </a:rPr>
              <a:t>No chemotherapy or premenopausal </a:t>
            </a:r>
            <a:r>
              <a:rPr kumimoji="0" lang="en-US" sz="2400" b="1" i="0" u="sng" strike="noStrike" kern="1200" cap="none" spc="0" normalizeH="0" baseline="0" noProof="0" dirty="0">
                <a:ln>
                  <a:noFill/>
                </a:ln>
                <a:solidFill>
                  <a:srgbClr val="7030A0"/>
                </a:solidFill>
                <a:effectLst/>
                <a:uLnTx/>
                <a:uFillTx/>
                <a:latin typeface="Aptos" panose="02110004020202020204"/>
                <a:ea typeface="+mn-ea"/>
                <a:cs typeface="+mn-cs"/>
              </a:rPr>
              <a:t>after</a:t>
            </a:r>
            <a:r>
              <a:rPr kumimoji="0" lang="en-US" sz="2400" b="1" i="0" u="none" strike="noStrike" kern="1200" cap="none" spc="0" normalizeH="0" baseline="0" noProof="0" dirty="0">
                <a:ln>
                  <a:noFill/>
                </a:ln>
                <a:solidFill>
                  <a:srgbClr val="7030A0"/>
                </a:solidFill>
                <a:effectLst/>
                <a:uLnTx/>
                <a:uFillTx/>
                <a:latin typeface="Aptos" panose="02110004020202020204"/>
                <a:ea typeface="+mn-ea"/>
                <a:cs typeface="+mn-cs"/>
              </a:rPr>
              <a:t> chemotherapy</a:t>
            </a:r>
          </a:p>
        </p:txBody>
      </p:sp>
      <p:sp>
        <p:nvSpPr>
          <p:cNvPr id="26" name="TextBox 25">
            <a:extLst>
              <a:ext uri="{FF2B5EF4-FFF2-40B4-BE49-F238E27FC236}">
                <a16:creationId xmlns:a16="http://schemas.microsoft.com/office/drawing/2014/main" id="{E5D66548-D324-40AF-8A7B-3491601A1271}"/>
              </a:ext>
            </a:extLst>
          </p:cNvPr>
          <p:cNvSpPr txBox="1"/>
          <p:nvPr/>
        </p:nvSpPr>
        <p:spPr>
          <a:xfrm>
            <a:off x="9877525" y="2908227"/>
            <a:ext cx="953475" cy="2923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0000"/>
                </a:solidFill>
                <a:effectLst/>
                <a:uLnTx/>
                <a:uFillTx/>
                <a:latin typeface="Aptos" panose="02110004020202020204"/>
                <a:ea typeface="+mn-ea"/>
                <a:cs typeface="+mn-cs"/>
              </a:rPr>
              <a:t>No OFS</a:t>
            </a:r>
          </a:p>
        </p:txBody>
      </p:sp>
      <p:sp>
        <p:nvSpPr>
          <p:cNvPr id="27" name="TextBox 26">
            <a:extLst>
              <a:ext uri="{FF2B5EF4-FFF2-40B4-BE49-F238E27FC236}">
                <a16:creationId xmlns:a16="http://schemas.microsoft.com/office/drawing/2014/main" id="{D90FBC63-DDA1-4471-8DBD-C6036A3BBCCF}"/>
              </a:ext>
            </a:extLst>
          </p:cNvPr>
          <p:cNvSpPr txBox="1"/>
          <p:nvPr/>
        </p:nvSpPr>
        <p:spPr>
          <a:xfrm>
            <a:off x="9307221" y="4019991"/>
            <a:ext cx="1481158" cy="1015663"/>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OFS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473B7AA4-2867-A248-BE74-3B10D1BE3D7A}"/>
              </a:ext>
            </a:extLst>
          </p:cNvPr>
          <p:cNvGrpSpPr/>
          <p:nvPr/>
        </p:nvGrpSpPr>
        <p:grpSpPr>
          <a:xfrm>
            <a:off x="1403941" y="1332766"/>
            <a:ext cx="9825240" cy="4858151"/>
            <a:chOff x="1403941" y="1332766"/>
            <a:chExt cx="9825240" cy="4858151"/>
          </a:xfrm>
        </p:grpSpPr>
        <p:pic>
          <p:nvPicPr>
            <p:cNvPr id="23" name="Picture 22">
              <a:extLst>
                <a:ext uri="{FF2B5EF4-FFF2-40B4-BE49-F238E27FC236}">
                  <a16:creationId xmlns:a16="http://schemas.microsoft.com/office/drawing/2014/main" id="{A0D557AB-9851-4990-B0E7-5834D4C7DB40}"/>
                </a:ext>
              </a:extLst>
            </p:cNvPr>
            <p:cNvPicPr>
              <a:picLocks noChangeAspect="1"/>
            </p:cNvPicPr>
            <p:nvPr/>
          </p:nvPicPr>
          <p:blipFill>
            <a:blip r:embed="rId3"/>
            <a:stretch>
              <a:fillRect/>
            </a:stretch>
          </p:blipFill>
          <p:spPr>
            <a:xfrm>
              <a:off x="6589283" y="1332766"/>
              <a:ext cx="4639898" cy="4858151"/>
            </a:xfrm>
            <a:prstGeom prst="rect">
              <a:avLst/>
            </a:prstGeom>
          </p:spPr>
        </p:pic>
        <p:grpSp>
          <p:nvGrpSpPr>
            <p:cNvPr id="32" name="Group 31">
              <a:extLst>
                <a:ext uri="{FF2B5EF4-FFF2-40B4-BE49-F238E27FC236}">
                  <a16:creationId xmlns:a16="http://schemas.microsoft.com/office/drawing/2014/main" id="{654AB634-AA56-4BAA-A1A3-89C08806D413}"/>
                </a:ext>
              </a:extLst>
            </p:cNvPr>
            <p:cNvGrpSpPr/>
            <p:nvPr/>
          </p:nvGrpSpPr>
          <p:grpSpPr>
            <a:xfrm>
              <a:off x="1403941" y="1332766"/>
              <a:ext cx="4529026" cy="4858151"/>
              <a:chOff x="1397198" y="1228153"/>
              <a:chExt cx="4323077" cy="4637901"/>
            </a:xfrm>
          </p:grpSpPr>
          <p:grpSp>
            <p:nvGrpSpPr>
              <p:cNvPr id="31" name="Group 30">
                <a:extLst>
                  <a:ext uri="{FF2B5EF4-FFF2-40B4-BE49-F238E27FC236}">
                    <a16:creationId xmlns:a16="http://schemas.microsoft.com/office/drawing/2014/main" id="{4D4FEEA3-838A-475A-843C-4DC9B1F6D662}"/>
                  </a:ext>
                </a:extLst>
              </p:cNvPr>
              <p:cNvGrpSpPr/>
              <p:nvPr/>
            </p:nvGrpSpPr>
            <p:grpSpPr>
              <a:xfrm>
                <a:off x="1397198" y="1228153"/>
                <a:ext cx="4323077" cy="4637901"/>
                <a:chOff x="-382284" y="1151630"/>
                <a:chExt cx="4323077" cy="4637901"/>
              </a:xfrm>
            </p:grpSpPr>
            <p:pic>
              <p:nvPicPr>
                <p:cNvPr id="22" name="Picture 21">
                  <a:extLst>
                    <a:ext uri="{FF2B5EF4-FFF2-40B4-BE49-F238E27FC236}">
                      <a16:creationId xmlns:a16="http://schemas.microsoft.com/office/drawing/2014/main" id="{288CB479-F3B4-4453-A139-7FA69CF65EAE}"/>
                    </a:ext>
                  </a:extLst>
                </p:cNvPr>
                <p:cNvPicPr>
                  <a:picLocks noChangeAspect="1"/>
                </p:cNvPicPr>
                <p:nvPr/>
              </p:nvPicPr>
              <p:blipFill>
                <a:blip r:embed="rId4"/>
                <a:stretch>
                  <a:fillRect/>
                </a:stretch>
              </p:blipFill>
              <p:spPr>
                <a:xfrm>
                  <a:off x="-382284" y="1151630"/>
                  <a:ext cx="4323077" cy="4637901"/>
                </a:xfrm>
                <a:prstGeom prst="rect">
                  <a:avLst/>
                </a:prstGeom>
              </p:spPr>
            </p:pic>
            <p:sp>
              <p:nvSpPr>
                <p:cNvPr id="3" name="Rectangle: Rounded Corners 2">
                  <a:extLst>
                    <a:ext uri="{FF2B5EF4-FFF2-40B4-BE49-F238E27FC236}">
                      <a16:creationId xmlns:a16="http://schemas.microsoft.com/office/drawing/2014/main" id="{2323C96C-B411-4A7A-B588-036D3DE7FC81}"/>
                    </a:ext>
                  </a:extLst>
                </p:cNvPr>
                <p:cNvSpPr/>
                <p:nvPr/>
              </p:nvSpPr>
              <p:spPr>
                <a:xfrm>
                  <a:off x="2328421" y="4712293"/>
                  <a:ext cx="1444399" cy="5179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19EC85CD-32BC-4F89-816A-F65C76E69ABE}"/>
                    </a:ext>
                  </a:extLst>
                </p:cNvPr>
                <p:cNvSpPr txBox="1"/>
                <p:nvPr/>
              </p:nvSpPr>
              <p:spPr>
                <a:xfrm>
                  <a:off x="2872647" y="4537153"/>
                  <a:ext cx="856103" cy="369332"/>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OFS</a:t>
                  </a:r>
                </a:p>
              </p:txBody>
            </p:sp>
          </p:grpSp>
          <p:sp>
            <p:nvSpPr>
              <p:cNvPr id="25" name="TextBox 24">
                <a:extLst>
                  <a:ext uri="{FF2B5EF4-FFF2-40B4-BE49-F238E27FC236}">
                    <a16:creationId xmlns:a16="http://schemas.microsoft.com/office/drawing/2014/main" id="{71375C9B-9824-4F5F-A0BF-279AD4E69D2C}"/>
                  </a:ext>
                </a:extLst>
              </p:cNvPr>
              <p:cNvSpPr txBox="1"/>
              <p:nvPr/>
            </p:nvSpPr>
            <p:spPr>
              <a:xfrm>
                <a:off x="4413901" y="3754446"/>
                <a:ext cx="113840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No OFS</a:t>
                </a:r>
              </a:p>
            </p:txBody>
          </p:sp>
        </p:grpSp>
        <p:sp>
          <p:nvSpPr>
            <p:cNvPr id="2" name="TextBox 1">
              <a:extLst>
                <a:ext uri="{FF2B5EF4-FFF2-40B4-BE49-F238E27FC236}">
                  <a16:creationId xmlns:a16="http://schemas.microsoft.com/office/drawing/2014/main" id="{F88D5C81-21C1-33D0-B440-1B86BBF2EEB3}"/>
                </a:ext>
              </a:extLst>
            </p:cNvPr>
            <p:cNvSpPr txBox="1"/>
            <p:nvPr/>
          </p:nvSpPr>
          <p:spPr>
            <a:xfrm>
              <a:off x="2859869" y="1498024"/>
              <a:ext cx="135900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patients</a:t>
              </a:r>
            </a:p>
          </p:txBody>
        </p:sp>
        <p:sp>
          <p:nvSpPr>
            <p:cNvPr id="4" name="TextBox 3">
              <a:extLst>
                <a:ext uri="{FF2B5EF4-FFF2-40B4-BE49-F238E27FC236}">
                  <a16:creationId xmlns:a16="http://schemas.microsoft.com/office/drawing/2014/main" id="{4D55F551-35D4-1275-E72C-9616D01BFB02}"/>
                </a:ext>
              </a:extLst>
            </p:cNvPr>
            <p:cNvSpPr txBox="1"/>
            <p:nvPr/>
          </p:nvSpPr>
          <p:spPr>
            <a:xfrm>
              <a:off x="8116954" y="1445054"/>
              <a:ext cx="135900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patients</a:t>
              </a:r>
            </a:p>
          </p:txBody>
        </p:sp>
      </p:grpSp>
      <p:sp>
        <p:nvSpPr>
          <p:cNvPr id="5" name="TextBox 4">
            <a:extLst>
              <a:ext uri="{FF2B5EF4-FFF2-40B4-BE49-F238E27FC236}">
                <a16:creationId xmlns:a16="http://schemas.microsoft.com/office/drawing/2014/main" id="{70F578B4-EA2E-9BBB-61BF-C9F822812455}"/>
              </a:ext>
            </a:extLst>
          </p:cNvPr>
          <p:cNvSpPr txBox="1"/>
          <p:nvPr/>
        </p:nvSpPr>
        <p:spPr>
          <a:xfrm>
            <a:off x="10099017" y="6522290"/>
            <a:ext cx="2092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Display" panose="02110004020202020204"/>
                <a:ea typeface="+mn-ea"/>
                <a:cs typeface="+mn-cs"/>
              </a:rPr>
              <a:t>Richard Gray. ASCO 2023</a:t>
            </a:r>
          </a:p>
        </p:txBody>
      </p:sp>
    </p:spTree>
    <p:extLst>
      <p:ext uri="{BB962C8B-B14F-4D97-AF65-F5344CB8AC3E}">
        <p14:creationId xmlns:p14="http://schemas.microsoft.com/office/powerpoint/2010/main" val="3294016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2938C7-2DE2-FDEC-0184-D9229B125031}"/>
              </a:ext>
            </a:extLst>
          </p:cNvPr>
          <p:cNvSpPr txBox="1"/>
          <p:nvPr/>
        </p:nvSpPr>
        <p:spPr>
          <a:xfrm>
            <a:off x="5900995" y="1372348"/>
            <a:ext cx="516511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ptos" panose="02110004020202020204"/>
                <a:ea typeface="+mn-ea"/>
                <a:cs typeface="+mn-cs"/>
              </a:rPr>
              <a:t>OFS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Decrease recurrence risk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Improves OS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Benefit regardless LN status,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More significant benefit if LN+, age &lt; 45 years old</a:t>
            </a:r>
          </a:p>
        </p:txBody>
      </p:sp>
      <p:sp>
        <p:nvSpPr>
          <p:cNvPr id="27" name="TextBox 26">
            <a:extLst>
              <a:ext uri="{FF2B5EF4-FFF2-40B4-BE49-F238E27FC236}">
                <a16:creationId xmlns:a16="http://schemas.microsoft.com/office/drawing/2014/main" id="{225C4622-433F-431E-A326-5D94D7AEE012}"/>
              </a:ext>
            </a:extLst>
          </p:cNvPr>
          <p:cNvSpPr txBox="1"/>
          <p:nvPr/>
        </p:nvSpPr>
        <p:spPr>
          <a:xfrm>
            <a:off x="2829083" y="5943330"/>
            <a:ext cx="19795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Abs Diff: ~11%</a:t>
            </a:r>
          </a:p>
        </p:txBody>
      </p:sp>
      <p:sp>
        <p:nvSpPr>
          <p:cNvPr id="2" name="TextBox 1"/>
          <p:cNvSpPr txBox="1"/>
          <p:nvPr/>
        </p:nvSpPr>
        <p:spPr>
          <a:xfrm>
            <a:off x="6595260" y="4357571"/>
            <a:ext cx="3817270" cy="707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FF0000"/>
                </a:solidFill>
                <a:effectLst/>
                <a:uLnTx/>
                <a:uFillTx/>
                <a:latin typeface="Aptos" panose="02110004020202020204"/>
                <a:ea typeface="+mn-ea"/>
                <a:cs typeface="+mn-cs"/>
              </a:rPr>
              <a:t>5 </a:t>
            </a:r>
            <a:r>
              <a:rPr kumimoji="0" lang="en-US" sz="2000" b="0" i="1" u="none" strike="noStrike" kern="1200" cap="none" spc="0" normalizeH="0" baseline="0" noProof="0" dirty="0" err="1">
                <a:ln>
                  <a:noFill/>
                </a:ln>
                <a:solidFill>
                  <a:srgbClr val="FF0000"/>
                </a:solidFill>
                <a:effectLst/>
                <a:uLnTx/>
                <a:uFillTx/>
                <a:latin typeface="Aptos" panose="02110004020202020204"/>
                <a:ea typeface="+mn-ea"/>
                <a:cs typeface="+mn-cs"/>
              </a:rPr>
              <a:t>yrs</a:t>
            </a:r>
            <a:r>
              <a:rPr kumimoji="0" lang="en-US" sz="2000" b="0" i="1" u="none" strike="noStrike" kern="1200" cap="none" spc="0" normalizeH="0" baseline="0" noProof="0" dirty="0">
                <a:ln>
                  <a:noFill/>
                </a:ln>
                <a:solidFill>
                  <a:srgbClr val="FF0000"/>
                </a:solidFill>
                <a:effectLst/>
                <a:uLnTx/>
                <a:uFillTx/>
                <a:latin typeface="Aptos" panose="02110004020202020204"/>
                <a:ea typeface="+mn-ea"/>
                <a:cs typeface="+mn-cs"/>
              </a:rPr>
              <a:t> OFS is not easy.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FF0000"/>
                </a:solidFill>
                <a:effectLst/>
                <a:uLnTx/>
                <a:uFillTx/>
                <a:latin typeface="Aptos" panose="02110004020202020204"/>
                <a:ea typeface="+mn-ea"/>
                <a:cs typeface="+mn-cs"/>
              </a:rPr>
              <a:t>Adherence can be challenge</a:t>
            </a:r>
          </a:p>
        </p:txBody>
      </p:sp>
      <p:grpSp>
        <p:nvGrpSpPr>
          <p:cNvPr id="17" name="Group 16">
            <a:extLst>
              <a:ext uri="{FF2B5EF4-FFF2-40B4-BE49-F238E27FC236}">
                <a16:creationId xmlns:a16="http://schemas.microsoft.com/office/drawing/2014/main" id="{9BA8D5F7-DE83-B82E-8685-C8351AA7AAAB}"/>
              </a:ext>
            </a:extLst>
          </p:cNvPr>
          <p:cNvGrpSpPr/>
          <p:nvPr/>
        </p:nvGrpSpPr>
        <p:grpSpPr>
          <a:xfrm>
            <a:off x="1490538" y="856547"/>
            <a:ext cx="4605461" cy="5086781"/>
            <a:chOff x="1490539" y="856548"/>
            <a:chExt cx="4369230" cy="4855850"/>
          </a:xfrm>
        </p:grpSpPr>
        <p:grpSp>
          <p:nvGrpSpPr>
            <p:cNvPr id="9" name="Group 8">
              <a:extLst>
                <a:ext uri="{FF2B5EF4-FFF2-40B4-BE49-F238E27FC236}">
                  <a16:creationId xmlns:a16="http://schemas.microsoft.com/office/drawing/2014/main" id="{E27C57C8-3B74-4E20-B4AB-256168FF5282}"/>
                </a:ext>
              </a:extLst>
            </p:cNvPr>
            <p:cNvGrpSpPr/>
            <p:nvPr/>
          </p:nvGrpSpPr>
          <p:grpSpPr>
            <a:xfrm>
              <a:off x="1490539" y="856548"/>
              <a:ext cx="4369230" cy="4855850"/>
              <a:chOff x="1390547" y="1251949"/>
              <a:chExt cx="4369230" cy="4855850"/>
            </a:xfrm>
          </p:grpSpPr>
          <p:pic>
            <p:nvPicPr>
              <p:cNvPr id="4" name="Picture 3">
                <a:extLst>
                  <a:ext uri="{FF2B5EF4-FFF2-40B4-BE49-F238E27FC236}">
                    <a16:creationId xmlns:a16="http://schemas.microsoft.com/office/drawing/2014/main" id="{9E350570-8432-4CA5-8E03-A54869BCB936}"/>
                  </a:ext>
                </a:extLst>
              </p:cNvPr>
              <p:cNvPicPr>
                <a:picLocks noChangeAspect="1"/>
              </p:cNvPicPr>
              <p:nvPr/>
            </p:nvPicPr>
            <p:blipFill>
              <a:blip r:embed="rId3"/>
              <a:stretch>
                <a:fillRect/>
              </a:stretch>
            </p:blipFill>
            <p:spPr>
              <a:xfrm>
                <a:off x="1390547" y="1251949"/>
                <a:ext cx="4369230" cy="4855850"/>
              </a:xfrm>
              <a:prstGeom prst="rect">
                <a:avLst/>
              </a:prstGeom>
            </p:spPr>
          </p:pic>
          <p:sp>
            <p:nvSpPr>
              <p:cNvPr id="24" name="TextBox 23">
                <a:extLst>
                  <a:ext uri="{FF2B5EF4-FFF2-40B4-BE49-F238E27FC236}">
                    <a16:creationId xmlns:a16="http://schemas.microsoft.com/office/drawing/2014/main" id="{0D750CAF-4F40-4C7C-BD71-54494A3EC570}"/>
                  </a:ext>
                </a:extLst>
              </p:cNvPr>
              <p:cNvSpPr txBox="1"/>
              <p:nvPr/>
            </p:nvSpPr>
            <p:spPr>
              <a:xfrm>
                <a:off x="4291440" y="3891407"/>
                <a:ext cx="113840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No OFS</a:t>
                </a:r>
              </a:p>
            </p:txBody>
          </p:sp>
          <p:sp>
            <p:nvSpPr>
              <p:cNvPr id="3" name="Rectangle: Rounded Corners 2">
                <a:extLst>
                  <a:ext uri="{FF2B5EF4-FFF2-40B4-BE49-F238E27FC236}">
                    <a16:creationId xmlns:a16="http://schemas.microsoft.com/office/drawing/2014/main" id="{F592A1B5-F089-4D8B-84DA-27891317B46D}"/>
                  </a:ext>
                </a:extLst>
              </p:cNvPr>
              <p:cNvSpPr/>
              <p:nvPr/>
            </p:nvSpPr>
            <p:spPr>
              <a:xfrm>
                <a:off x="4034673" y="5106915"/>
                <a:ext cx="1348033" cy="499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F446196E-D4BC-44F7-9AF3-5431F5F10F84}"/>
                  </a:ext>
                </a:extLst>
              </p:cNvPr>
              <p:cNvSpPr txBox="1"/>
              <p:nvPr/>
            </p:nvSpPr>
            <p:spPr>
              <a:xfrm>
                <a:off x="4553147" y="4907270"/>
                <a:ext cx="848413" cy="369332"/>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OFS</a:t>
                </a:r>
              </a:p>
            </p:txBody>
          </p:sp>
        </p:grpSp>
        <p:sp>
          <p:nvSpPr>
            <p:cNvPr id="11" name="TextBox 10">
              <a:extLst>
                <a:ext uri="{FF2B5EF4-FFF2-40B4-BE49-F238E27FC236}">
                  <a16:creationId xmlns:a16="http://schemas.microsoft.com/office/drawing/2014/main" id="{C51DA9CB-0757-438C-6A51-16C6977163A7}"/>
                </a:ext>
              </a:extLst>
            </p:cNvPr>
            <p:cNvSpPr txBox="1"/>
            <p:nvPr/>
          </p:nvSpPr>
          <p:spPr>
            <a:xfrm>
              <a:off x="2907265" y="1447296"/>
              <a:ext cx="135900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patients</a:t>
              </a:r>
            </a:p>
          </p:txBody>
        </p:sp>
      </p:grpSp>
      <p:sp>
        <p:nvSpPr>
          <p:cNvPr id="6" name="TextBox 5">
            <a:extLst>
              <a:ext uri="{FF2B5EF4-FFF2-40B4-BE49-F238E27FC236}">
                <a16:creationId xmlns:a16="http://schemas.microsoft.com/office/drawing/2014/main" id="{47773EF7-4AA7-AC54-F53D-317B51EA6659}"/>
              </a:ext>
            </a:extLst>
          </p:cNvPr>
          <p:cNvSpPr txBox="1"/>
          <p:nvPr/>
        </p:nvSpPr>
        <p:spPr>
          <a:xfrm>
            <a:off x="10099017" y="6522290"/>
            <a:ext cx="2092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Display" panose="02110004020202020204"/>
                <a:ea typeface="+mn-ea"/>
                <a:cs typeface="+mn-cs"/>
              </a:rPr>
              <a:t>Richard Gray. ASCO 2023</a:t>
            </a:r>
          </a:p>
        </p:txBody>
      </p:sp>
    </p:spTree>
    <p:extLst>
      <p:ext uri="{BB962C8B-B14F-4D97-AF65-F5344CB8AC3E}">
        <p14:creationId xmlns:p14="http://schemas.microsoft.com/office/powerpoint/2010/main" val="4245239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475B-5B89-96BA-987D-4E0531664713}"/>
              </a:ext>
            </a:extLst>
          </p:cNvPr>
          <p:cNvSpPr>
            <a:spLocks noGrp="1"/>
          </p:cNvSpPr>
          <p:nvPr>
            <p:ph type="title"/>
          </p:nvPr>
        </p:nvSpPr>
        <p:spPr>
          <a:xfrm>
            <a:off x="351693" y="18256"/>
            <a:ext cx="11568164" cy="1050524"/>
          </a:xfrm>
        </p:spPr>
        <p:txBody>
          <a:bodyPr/>
          <a:lstStyle/>
          <a:p>
            <a:pPr algn="ctr"/>
            <a:r>
              <a:rPr lang="en-US" dirty="0">
                <a:solidFill>
                  <a:srgbClr val="7030A0"/>
                </a:solidFill>
              </a:rPr>
              <a:t>Length of </a:t>
            </a:r>
            <a:r>
              <a:rPr lang="en-US" dirty="0" err="1">
                <a:solidFill>
                  <a:srgbClr val="7030A0"/>
                </a:solidFill>
              </a:rPr>
              <a:t>GnRHa</a:t>
            </a:r>
            <a:r>
              <a:rPr lang="en-US" dirty="0">
                <a:solidFill>
                  <a:srgbClr val="7030A0"/>
                </a:solidFill>
              </a:rPr>
              <a:t> Therapy: HOBOE Trial</a:t>
            </a:r>
          </a:p>
        </p:txBody>
      </p:sp>
      <p:sp>
        <p:nvSpPr>
          <p:cNvPr id="4" name="Slide Number Placeholder 3">
            <a:extLst>
              <a:ext uri="{FF2B5EF4-FFF2-40B4-BE49-F238E27FC236}">
                <a16:creationId xmlns:a16="http://schemas.microsoft.com/office/drawing/2014/main" id="{7DB95592-2D47-8ADC-B2DB-0449A6424E3D}"/>
              </a:ext>
            </a:extLst>
          </p:cNvPr>
          <p:cNvSpPr>
            <a:spLocks noGrp="1"/>
          </p:cNvSpPr>
          <p:nvPr>
            <p:ph type="sldNum" sz="quarter" idx="12"/>
          </p:nvPr>
        </p:nvSpPr>
        <p:spPr>
          <a:xfrm>
            <a:off x="0" y="6492875"/>
            <a:ext cx="68394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ABC3F99-4F3D-E437-4225-1552AB4A73ED}"/>
              </a:ext>
            </a:extLst>
          </p:cNvPr>
          <p:cNvPicPr>
            <a:picLocks noChangeAspect="1"/>
          </p:cNvPicPr>
          <p:nvPr/>
        </p:nvPicPr>
        <p:blipFill>
          <a:blip r:embed="rId2"/>
          <a:stretch>
            <a:fillRect/>
          </a:stretch>
        </p:blipFill>
        <p:spPr>
          <a:xfrm>
            <a:off x="1737360" y="2418447"/>
            <a:ext cx="8138159" cy="2463042"/>
          </a:xfrm>
          <a:prstGeom prst="rect">
            <a:avLst/>
          </a:prstGeom>
        </p:spPr>
      </p:pic>
      <p:sp>
        <p:nvSpPr>
          <p:cNvPr id="8" name="Content Placeholder 2">
            <a:extLst>
              <a:ext uri="{FF2B5EF4-FFF2-40B4-BE49-F238E27FC236}">
                <a16:creationId xmlns:a16="http://schemas.microsoft.com/office/drawing/2014/main" id="{9741B8F4-6648-55F5-E53D-A72F9CCC40AD}"/>
              </a:ext>
            </a:extLst>
          </p:cNvPr>
          <p:cNvSpPr>
            <a:spLocks noGrp="1"/>
          </p:cNvSpPr>
          <p:nvPr>
            <p:ph idx="1"/>
          </p:nvPr>
        </p:nvSpPr>
        <p:spPr>
          <a:xfrm>
            <a:off x="1589649" y="1181687"/>
            <a:ext cx="7473070" cy="1404836"/>
          </a:xfrm>
        </p:spPr>
        <p:txBody>
          <a:bodyPr>
            <a:normAutofit/>
          </a:bodyPr>
          <a:lstStyle/>
          <a:p>
            <a:pPr algn="ctr"/>
            <a:r>
              <a:rPr lang="en-US" dirty="0"/>
              <a:t>Phase 3 trial</a:t>
            </a:r>
          </a:p>
          <a:p>
            <a:pPr algn="ctr"/>
            <a:r>
              <a:rPr lang="en-US" dirty="0"/>
              <a:t>1065 premenopausal patients with HR+ early breast cancer</a:t>
            </a:r>
          </a:p>
        </p:txBody>
      </p:sp>
      <p:sp>
        <p:nvSpPr>
          <p:cNvPr id="9" name="Content Placeholder 2">
            <a:extLst>
              <a:ext uri="{FF2B5EF4-FFF2-40B4-BE49-F238E27FC236}">
                <a16:creationId xmlns:a16="http://schemas.microsoft.com/office/drawing/2014/main" id="{F73298CC-A9A1-B95D-F9A8-0884BB50F7E4}"/>
              </a:ext>
            </a:extLst>
          </p:cNvPr>
          <p:cNvSpPr txBox="1">
            <a:spLocks/>
          </p:cNvSpPr>
          <p:nvPr/>
        </p:nvSpPr>
        <p:spPr>
          <a:xfrm>
            <a:off x="1412239" y="5176911"/>
            <a:ext cx="9184641" cy="773723"/>
          </a:xfrm>
          <a:prstGeom prst="rect">
            <a:avLst/>
          </a:prstGeom>
        </p:spPr>
        <p:txBody>
          <a:bodyPr vert="horz" lIns="91440" tIns="45720" rIns="91440" bIns="45720" rtlCol="0">
            <a:noAutofit/>
          </a:bodyPr>
          <a:lstStyle>
            <a:lvl1pPr marL="234950" indent="-234950" algn="l" defTabSz="914400" rtl="0" eaLnBrk="1" latinLnBrk="0" hangingPunct="1">
              <a:lnSpc>
                <a:spcPct val="90000"/>
              </a:lnSpc>
              <a:spcBef>
                <a:spcPts val="600"/>
              </a:spcBef>
              <a:spcAft>
                <a:spcPts val="900"/>
              </a:spcAft>
              <a:buClr>
                <a:srgbClr val="E44F9A"/>
              </a:buClr>
              <a:buSzPct val="100000"/>
              <a:buFont typeface="Arial" panose="020B0604020202020204" pitchFamily="34" charset="0"/>
              <a:buChar char="•"/>
              <a:tabLst/>
              <a:defRPr sz="20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90000"/>
              </a:lnSpc>
              <a:spcBef>
                <a:spcPts val="0"/>
              </a:spcBef>
              <a:spcAft>
                <a:spcPts val="900"/>
              </a:spcAft>
              <a:buClr>
                <a:srgbClr val="E44F9A"/>
              </a:buClr>
              <a:buSzPct val="100000"/>
              <a:buFont typeface="Calibri" panose="020F0502020204030204" pitchFamily="34" charset="0"/>
              <a:buChar char="»"/>
              <a:defRPr sz="18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0"/>
              </a:spcBef>
              <a:spcAft>
                <a:spcPts val="900"/>
              </a:spcAft>
              <a:buClr>
                <a:srgbClr val="E44F9A"/>
              </a:buClr>
              <a:buSzPct val="100000"/>
              <a:buFont typeface="System Font Regular"/>
              <a:buChar char="–"/>
              <a:defRPr sz="16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90000"/>
              </a:lnSpc>
              <a:spcBef>
                <a:spcPts val="0"/>
              </a:spcBef>
              <a:spcAft>
                <a:spcPts val="900"/>
              </a:spcAft>
              <a:buClr>
                <a:srgbClr val="E44F9A"/>
              </a:buClr>
              <a:buSzPct val="90000"/>
              <a:buFont typeface="Wingdings" pitchFamily="2" charset="2"/>
              <a:buChar char="§"/>
              <a:defRPr sz="16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90000"/>
              </a:lnSpc>
              <a:spcBef>
                <a:spcPts val="0"/>
              </a:spcBef>
              <a:buClr>
                <a:srgbClr val="E44F9A"/>
              </a:buClr>
              <a:buSzPct val="90000"/>
              <a:buFont typeface="Courier New" panose="02070309020205020404" pitchFamily="49" charset="0"/>
              <a:buChar char="o"/>
              <a:defRPr sz="16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900"/>
              </a:spcAft>
              <a:buClr>
                <a:srgbClr val="E44F9A"/>
              </a:buClr>
              <a:buSzPct val="100000"/>
              <a:buFont typeface="Arial" panose="020B0604020202020204" pitchFamily="34" charset="0"/>
              <a:buNone/>
              <a:tabLst/>
              <a:defRPr/>
            </a:pPr>
            <a:r>
              <a:rPr kumimoji="0" lang="en-US" sz="1800" b="1" i="0" u="none" strike="noStrike" kern="1200" cap="none" spc="0" normalizeH="0" baseline="0" noProof="0" dirty="0">
                <a:ln>
                  <a:noFill/>
                </a:ln>
                <a:solidFill>
                  <a:srgbClr val="9A6071"/>
                </a:solidFill>
                <a:effectLst/>
                <a:uLnTx/>
                <a:uFillTx/>
                <a:latin typeface="Arial" panose="020B0604020202020204" pitchFamily="34" charset="0"/>
                <a:ea typeface="+mn-ea"/>
                <a:cs typeface="+mn-cs"/>
              </a:rPr>
              <a:t>Median follow-up of 64 months: DFS at 5 years was 85.4%, 93.2% and 93.3% with tamoxifen, letrozole and zoledronic acid + letrozole, respectively (p = 0.008)</a:t>
            </a:r>
          </a:p>
        </p:txBody>
      </p:sp>
      <p:sp>
        <p:nvSpPr>
          <p:cNvPr id="5" name="TextBox 4">
            <a:extLst>
              <a:ext uri="{FF2B5EF4-FFF2-40B4-BE49-F238E27FC236}">
                <a16:creationId xmlns:a16="http://schemas.microsoft.com/office/drawing/2014/main" id="{1E70D118-A83B-D7EA-A9C0-91921E5084BB}"/>
              </a:ext>
            </a:extLst>
          </p:cNvPr>
          <p:cNvSpPr txBox="1"/>
          <p:nvPr/>
        </p:nvSpPr>
        <p:spPr>
          <a:xfrm>
            <a:off x="7522111" y="6449941"/>
            <a:ext cx="47068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highlight>
                  <a:srgbClr val="FFFFFF"/>
                </a:highlight>
                <a:uLnTx/>
                <a:uFillTx/>
                <a:latin typeface="BlinkMacSystemFont"/>
                <a:ea typeface="+mn-ea"/>
                <a:cs typeface="+mn-cs"/>
              </a:rPr>
              <a:t>Perrone F et al. </a:t>
            </a:r>
            <a:r>
              <a:rPr kumimoji="0" lang="en-US" sz="1800" b="0" i="1" u="none" strike="noStrike" kern="1200" cap="none" spc="0" normalizeH="0" baseline="0" noProof="0" dirty="0" err="1">
                <a:ln>
                  <a:noFill/>
                </a:ln>
                <a:solidFill>
                  <a:srgbClr val="212121"/>
                </a:solidFill>
                <a:effectLst/>
                <a:uLnTx/>
                <a:uFillTx/>
                <a:latin typeface="BlinkMacSystemFont"/>
                <a:ea typeface="+mn-ea"/>
                <a:cs typeface="+mn-cs"/>
              </a:rPr>
              <a:t>Eur</a:t>
            </a:r>
            <a:r>
              <a:rPr kumimoji="0" lang="en-US" sz="1800" b="0" i="1" u="none" strike="noStrike" kern="1200" cap="none" spc="0" normalizeH="0" baseline="0" noProof="0" dirty="0">
                <a:ln>
                  <a:noFill/>
                </a:ln>
                <a:solidFill>
                  <a:srgbClr val="212121"/>
                </a:solidFill>
                <a:effectLst/>
                <a:uLnTx/>
                <a:uFillTx/>
                <a:latin typeface="BlinkMacSystemFont"/>
                <a:ea typeface="+mn-ea"/>
                <a:cs typeface="+mn-cs"/>
              </a:rPr>
              <a:t> J Cancer</a:t>
            </a:r>
            <a:r>
              <a:rPr kumimoji="0" lang="en-US" sz="1800" b="0" i="0" u="none" strike="noStrike" kern="1200" cap="none" spc="0" normalizeH="0" baseline="0" noProof="0" dirty="0">
                <a:ln>
                  <a:noFill/>
                </a:ln>
                <a:solidFill>
                  <a:srgbClr val="212121"/>
                </a:solidFill>
                <a:effectLst/>
                <a:highlight>
                  <a:srgbClr val="FFFFFF"/>
                </a:highlight>
                <a:uLnTx/>
                <a:uFillTx/>
                <a:latin typeface="BlinkMacSystemFont"/>
                <a:ea typeface="+mn-ea"/>
                <a:cs typeface="+mn-cs"/>
              </a:rPr>
              <a:t> 2019;118:178-186.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017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B22DC8-ECD1-0B4D-7ACB-EA33E97F966B}"/>
              </a:ext>
            </a:extLst>
          </p:cNvPr>
          <p:cNvPicPr>
            <a:picLocks noChangeAspect="1"/>
          </p:cNvPicPr>
          <p:nvPr/>
        </p:nvPicPr>
        <p:blipFill>
          <a:blip r:embed="rId3"/>
          <a:stretch>
            <a:fillRect/>
          </a:stretch>
        </p:blipFill>
        <p:spPr>
          <a:xfrm>
            <a:off x="4511852" y="1214254"/>
            <a:ext cx="7397417" cy="4721801"/>
          </a:xfrm>
          <a:prstGeom prst="rect">
            <a:avLst/>
          </a:prstGeom>
        </p:spPr>
      </p:pic>
      <p:sp>
        <p:nvSpPr>
          <p:cNvPr id="2" name="Title 1">
            <a:extLst>
              <a:ext uri="{FF2B5EF4-FFF2-40B4-BE49-F238E27FC236}">
                <a16:creationId xmlns:a16="http://schemas.microsoft.com/office/drawing/2014/main" id="{C1CA475B-5B89-96BA-987D-4E0531664713}"/>
              </a:ext>
            </a:extLst>
          </p:cNvPr>
          <p:cNvSpPr>
            <a:spLocks noGrp="1"/>
          </p:cNvSpPr>
          <p:nvPr>
            <p:ph type="title"/>
          </p:nvPr>
        </p:nvSpPr>
        <p:spPr>
          <a:xfrm>
            <a:off x="581186" y="18256"/>
            <a:ext cx="10926872" cy="1050524"/>
          </a:xfrm>
        </p:spPr>
        <p:txBody>
          <a:bodyPr>
            <a:noAutofit/>
          </a:bodyPr>
          <a:lstStyle/>
          <a:p>
            <a:pPr algn="ctr"/>
            <a:r>
              <a:rPr lang="en-US" sz="3600" dirty="0">
                <a:solidFill>
                  <a:srgbClr val="7030A0"/>
                </a:solidFill>
              </a:rPr>
              <a:t>Data to Support at Least 2 Years of </a:t>
            </a:r>
            <a:r>
              <a:rPr lang="en-US" sz="3600" dirty="0" err="1">
                <a:solidFill>
                  <a:srgbClr val="7030A0"/>
                </a:solidFill>
              </a:rPr>
              <a:t>GnRHa</a:t>
            </a:r>
            <a:r>
              <a:rPr lang="en-US" sz="3600" dirty="0">
                <a:solidFill>
                  <a:srgbClr val="7030A0"/>
                </a:solidFill>
              </a:rPr>
              <a:t>: ASTRRA Trial</a:t>
            </a:r>
          </a:p>
        </p:txBody>
      </p:sp>
      <p:sp>
        <p:nvSpPr>
          <p:cNvPr id="5" name="Footer Placeholder 4">
            <a:extLst>
              <a:ext uri="{FF2B5EF4-FFF2-40B4-BE49-F238E27FC236}">
                <a16:creationId xmlns:a16="http://schemas.microsoft.com/office/drawing/2014/main" id="{432168DE-B39D-0DFC-412C-C2F4F99735EA}"/>
              </a:ext>
            </a:extLst>
          </p:cNvPr>
          <p:cNvSpPr>
            <a:spLocks noGrp="1"/>
          </p:cNvSpPr>
          <p:nvPr>
            <p:ph type="ftr" sz="quarter" idx="11"/>
          </p:nvPr>
        </p:nvSpPr>
        <p:spPr>
          <a:xfrm>
            <a:off x="110168" y="6347699"/>
            <a:ext cx="1109678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ER, estrogen receptor; FSH, follicle stimulating hormone; </a:t>
            </a:r>
            <a:r>
              <a:rPr kumimoji="0" lang="en-US" sz="1100" b="0" i="0"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mn-cs"/>
              </a:rPr>
              <a:t>GnRHa</a:t>
            </a:r>
            <a:r>
              <a:rPr kumimoji="0" lang="en-US"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gonadotropin releasing hormone agonist; OFS, ovarian function suppression.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Kim HA et al. </a:t>
            </a:r>
            <a:r>
              <a:rPr kumimoji="0" lang="en-US" sz="11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BMC Cancer </a:t>
            </a:r>
            <a:r>
              <a:rPr kumimoji="0" lang="en-US"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2016</a:t>
            </a:r>
          </a:p>
        </p:txBody>
      </p:sp>
      <p:sp>
        <p:nvSpPr>
          <p:cNvPr id="4" name="Slide Number Placeholder 3">
            <a:extLst>
              <a:ext uri="{FF2B5EF4-FFF2-40B4-BE49-F238E27FC236}">
                <a16:creationId xmlns:a16="http://schemas.microsoft.com/office/drawing/2014/main" id="{7DB95592-2D47-8ADC-B2DB-0449A6424E3D}"/>
              </a:ext>
            </a:extLst>
          </p:cNvPr>
          <p:cNvSpPr>
            <a:spLocks noGrp="1"/>
          </p:cNvSpPr>
          <p:nvPr>
            <p:ph type="sldNum" sz="quarter" idx="12"/>
          </p:nvPr>
        </p:nvSpPr>
        <p:spPr>
          <a:xfrm>
            <a:off x="0" y="6492875"/>
            <a:ext cx="68394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9" name="Content Placeholder 2">
            <a:extLst>
              <a:ext uri="{FF2B5EF4-FFF2-40B4-BE49-F238E27FC236}">
                <a16:creationId xmlns:a16="http://schemas.microsoft.com/office/drawing/2014/main" id="{E0A801D0-DEA9-FB28-8F2C-AA86528D907E}"/>
              </a:ext>
            </a:extLst>
          </p:cNvPr>
          <p:cNvSpPr>
            <a:spLocks noGrp="1"/>
          </p:cNvSpPr>
          <p:nvPr>
            <p:ph idx="1"/>
          </p:nvPr>
        </p:nvSpPr>
        <p:spPr>
          <a:xfrm>
            <a:off x="282731" y="1625898"/>
            <a:ext cx="4289272" cy="3702844"/>
          </a:xfrm>
        </p:spPr>
        <p:txBody>
          <a:bodyPr>
            <a:normAutofit fontScale="70000" lnSpcReduction="20000"/>
          </a:bodyPr>
          <a:lstStyle/>
          <a:p>
            <a:pPr>
              <a:lnSpc>
                <a:spcPct val="120000"/>
              </a:lnSpc>
            </a:pPr>
            <a:r>
              <a:rPr lang="en-US" dirty="0"/>
              <a:t>Phase III prospective, randomized</a:t>
            </a:r>
          </a:p>
          <a:p>
            <a:pPr>
              <a:lnSpc>
                <a:spcPct val="120000"/>
              </a:lnSpc>
            </a:pPr>
            <a:r>
              <a:rPr lang="en-US" dirty="0"/>
              <a:t>1,483 pre-menopausal women age &lt; 45 years with ER-positive breast cancer who received chemotherapy</a:t>
            </a:r>
          </a:p>
          <a:p>
            <a:pPr>
              <a:lnSpc>
                <a:spcPct val="120000"/>
              </a:lnSpc>
            </a:pPr>
            <a:r>
              <a:rPr lang="en-US" dirty="0"/>
              <a:t>Ovarian function assessment: FSH and menses</a:t>
            </a:r>
          </a:p>
          <a:p>
            <a:pPr>
              <a:lnSpc>
                <a:spcPct val="120000"/>
              </a:lnSpc>
            </a:pPr>
            <a:r>
              <a:rPr lang="en-US" dirty="0" err="1"/>
              <a:t>Goserelin</a:t>
            </a:r>
            <a:r>
              <a:rPr lang="en-US" dirty="0"/>
              <a:t> for 2 years plus 5 years of tamoxifen compared with 5 years of tamoxifen alone</a:t>
            </a:r>
          </a:p>
        </p:txBody>
      </p:sp>
    </p:spTree>
    <p:extLst>
      <p:ext uri="{BB962C8B-B14F-4D97-AF65-F5344CB8AC3E}">
        <p14:creationId xmlns:p14="http://schemas.microsoft.com/office/powerpoint/2010/main" val="2699476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475B-5B89-96BA-987D-4E0531664713}"/>
              </a:ext>
            </a:extLst>
          </p:cNvPr>
          <p:cNvSpPr>
            <a:spLocks noGrp="1"/>
          </p:cNvSpPr>
          <p:nvPr>
            <p:ph type="title"/>
          </p:nvPr>
        </p:nvSpPr>
        <p:spPr>
          <a:xfrm>
            <a:off x="581186" y="18256"/>
            <a:ext cx="10926872" cy="1050524"/>
          </a:xfrm>
        </p:spPr>
        <p:txBody>
          <a:bodyPr>
            <a:noAutofit/>
          </a:bodyPr>
          <a:lstStyle/>
          <a:p>
            <a:pPr algn="ctr"/>
            <a:r>
              <a:rPr lang="en-US" sz="3600" dirty="0">
                <a:solidFill>
                  <a:srgbClr val="7030A0"/>
                </a:solidFill>
              </a:rPr>
              <a:t>Data to Support at Least 2 Years of OFS: ASTRRA Trial</a:t>
            </a:r>
          </a:p>
        </p:txBody>
      </p:sp>
      <p:sp>
        <p:nvSpPr>
          <p:cNvPr id="5" name="Footer Placeholder 4">
            <a:extLst>
              <a:ext uri="{FF2B5EF4-FFF2-40B4-BE49-F238E27FC236}">
                <a16:creationId xmlns:a16="http://schemas.microsoft.com/office/drawing/2014/main" id="{432168DE-B39D-0DFC-412C-C2F4F99735EA}"/>
              </a:ext>
            </a:extLst>
          </p:cNvPr>
          <p:cNvSpPr>
            <a:spLocks noGrp="1"/>
          </p:cNvSpPr>
          <p:nvPr>
            <p:ph type="ftr" sz="quarter" idx="11"/>
          </p:nvPr>
        </p:nvSpPr>
        <p:spPr>
          <a:xfrm>
            <a:off x="0" y="6321520"/>
            <a:ext cx="1109678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DFS, disease-free survival; HR, hazard ratio; TAM + OF, tamoxifen plus ovarian function suppression group; TAM only, tamoxifen-only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mn-cs"/>
              </a:rPr>
              <a:t>Baek</a:t>
            </a:r>
            <a:r>
              <a:rPr kumimoji="0" lang="en-US"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SY et al. </a:t>
            </a:r>
            <a:r>
              <a:rPr kumimoji="0" lang="en-US" sz="11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J Clin Oncol </a:t>
            </a:r>
            <a:r>
              <a:rPr kumimoji="0" lang="en-US"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2023</a:t>
            </a:r>
          </a:p>
        </p:txBody>
      </p:sp>
      <p:sp>
        <p:nvSpPr>
          <p:cNvPr id="4" name="Slide Number Placeholder 3">
            <a:extLst>
              <a:ext uri="{FF2B5EF4-FFF2-40B4-BE49-F238E27FC236}">
                <a16:creationId xmlns:a16="http://schemas.microsoft.com/office/drawing/2014/main" id="{7DB95592-2D47-8ADC-B2DB-0449A6424E3D}"/>
              </a:ext>
            </a:extLst>
          </p:cNvPr>
          <p:cNvSpPr>
            <a:spLocks noGrp="1"/>
          </p:cNvSpPr>
          <p:nvPr>
            <p:ph type="sldNum" sz="quarter" idx="12"/>
          </p:nvPr>
        </p:nvSpPr>
        <p:spPr>
          <a:xfrm>
            <a:off x="0" y="6492875"/>
            <a:ext cx="68394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E310007-519D-EFAE-99CB-5F1F7CE9F0D1}"/>
              </a:ext>
            </a:extLst>
          </p:cNvPr>
          <p:cNvPicPr>
            <a:picLocks noChangeAspect="1"/>
          </p:cNvPicPr>
          <p:nvPr/>
        </p:nvPicPr>
        <p:blipFill>
          <a:blip r:embed="rId2"/>
          <a:stretch>
            <a:fillRect/>
          </a:stretch>
        </p:blipFill>
        <p:spPr>
          <a:xfrm>
            <a:off x="1252115" y="926582"/>
            <a:ext cx="8730081" cy="4566504"/>
          </a:xfrm>
          <a:prstGeom prst="rect">
            <a:avLst/>
          </a:prstGeom>
        </p:spPr>
      </p:pic>
      <p:sp>
        <p:nvSpPr>
          <p:cNvPr id="10" name="TextBox 9">
            <a:extLst>
              <a:ext uri="{FF2B5EF4-FFF2-40B4-BE49-F238E27FC236}">
                <a16:creationId xmlns:a16="http://schemas.microsoft.com/office/drawing/2014/main" id="{81E860F6-39C5-FA95-D866-27E530DAF22A}"/>
              </a:ext>
            </a:extLst>
          </p:cNvPr>
          <p:cNvSpPr txBox="1"/>
          <p:nvPr/>
        </p:nvSpPr>
        <p:spPr>
          <a:xfrm>
            <a:off x="1598714" y="5645693"/>
            <a:ext cx="7701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Kaplan-Meier estimates of DFS: (A) from the time of enrollment and (B) from the time of random assignment to the time of the first event.</a:t>
            </a:r>
          </a:p>
        </p:txBody>
      </p:sp>
      <p:sp>
        <p:nvSpPr>
          <p:cNvPr id="11" name="TextBox 10">
            <a:extLst>
              <a:ext uri="{FF2B5EF4-FFF2-40B4-BE49-F238E27FC236}">
                <a16:creationId xmlns:a16="http://schemas.microsoft.com/office/drawing/2014/main" id="{3C9A0C84-A3D9-10E9-88B5-D029826C6568}"/>
              </a:ext>
            </a:extLst>
          </p:cNvPr>
          <p:cNvSpPr txBox="1"/>
          <p:nvPr/>
        </p:nvSpPr>
        <p:spPr>
          <a:xfrm>
            <a:off x="10152993" y="2312276"/>
            <a:ext cx="20390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A6071">
                    <a:lumMod val="75000"/>
                  </a:srgbClr>
                </a:solidFill>
                <a:effectLst/>
                <a:uLnTx/>
                <a:uFillTx/>
                <a:latin typeface="Arial" panose="020B0604020202020204" pitchFamily="34" charset="0"/>
                <a:ea typeface="+mn-ea"/>
                <a:cs typeface="Arial" panose="020B0604020202020204" pitchFamily="34" charset="0"/>
              </a:rPr>
              <a:t>8-year DFS: 85.4% vs 80.2% (HR=0.67; 95% CI, 0.51 to 0.87)</a:t>
            </a:r>
          </a:p>
        </p:txBody>
      </p:sp>
    </p:spTree>
    <p:extLst>
      <p:ext uri="{BB962C8B-B14F-4D97-AF65-F5344CB8AC3E}">
        <p14:creationId xmlns:p14="http://schemas.microsoft.com/office/powerpoint/2010/main" val="924985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113939" y="647407"/>
            <a:ext cx="430107" cy="2352040"/>
            <a:chOff x="2335454" y="485555"/>
            <a:chExt cx="322580" cy="1764030"/>
          </a:xfrm>
        </p:grpSpPr>
        <p:sp>
          <p:nvSpPr>
            <p:cNvPr id="3" name="object 3"/>
            <p:cNvSpPr/>
            <p:nvPr/>
          </p:nvSpPr>
          <p:spPr>
            <a:xfrm>
              <a:off x="2340217" y="490318"/>
              <a:ext cx="313055" cy="1754505"/>
            </a:xfrm>
            <a:custGeom>
              <a:avLst/>
              <a:gdLst/>
              <a:ahLst/>
              <a:cxnLst/>
              <a:rect l="l" t="t" r="r" b="b"/>
              <a:pathLst>
                <a:path w="313055" h="1754505">
                  <a:moveTo>
                    <a:pt x="312905" y="1754325"/>
                  </a:moveTo>
                  <a:lnTo>
                    <a:pt x="0" y="1754325"/>
                  </a:lnTo>
                  <a:lnTo>
                    <a:pt x="0" y="0"/>
                  </a:lnTo>
                  <a:lnTo>
                    <a:pt x="312905" y="0"/>
                  </a:lnTo>
                  <a:lnTo>
                    <a:pt x="312905" y="1754325"/>
                  </a:lnTo>
                  <a:close/>
                </a:path>
              </a:pathLst>
            </a:custGeom>
            <a:solidFill>
              <a:srgbClr val="709AA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object 4"/>
            <p:cNvSpPr/>
            <p:nvPr/>
          </p:nvSpPr>
          <p:spPr>
            <a:xfrm>
              <a:off x="2340217" y="490318"/>
              <a:ext cx="313055" cy="1754505"/>
            </a:xfrm>
            <a:custGeom>
              <a:avLst/>
              <a:gdLst/>
              <a:ahLst/>
              <a:cxnLst/>
              <a:rect l="l" t="t" r="r" b="b"/>
              <a:pathLst>
                <a:path w="313055" h="1754505">
                  <a:moveTo>
                    <a:pt x="0" y="0"/>
                  </a:moveTo>
                  <a:lnTo>
                    <a:pt x="312905" y="0"/>
                  </a:lnTo>
                  <a:lnTo>
                    <a:pt x="312905" y="1754325"/>
                  </a:lnTo>
                  <a:lnTo>
                    <a:pt x="0" y="1754325"/>
                  </a:lnTo>
                  <a:lnTo>
                    <a:pt x="0" y="0"/>
                  </a:lnTo>
                  <a:close/>
                </a:path>
              </a:pathLst>
            </a:custGeom>
            <a:ln w="9525">
              <a:solidFill>
                <a:srgbClr val="364E5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object 5"/>
          <p:cNvSpPr txBox="1"/>
          <p:nvPr/>
        </p:nvSpPr>
        <p:spPr>
          <a:xfrm>
            <a:off x="3120290" y="653758"/>
            <a:ext cx="417407" cy="301792"/>
          </a:xfrm>
          <a:prstGeom prst="rect">
            <a:avLst/>
          </a:prstGeom>
          <a:solidFill>
            <a:srgbClr val="709AA4"/>
          </a:solidFill>
        </p:spPr>
        <p:txBody>
          <a:bodyPr vert="horz" wrap="square" lIns="0" tIns="55033" rIns="0" bIns="0" rtlCol="0">
            <a:spAutoFit/>
          </a:bodyPr>
          <a:lstStyle/>
          <a:p>
            <a:pPr marL="135463" marR="0" lvl="0" indent="0" algn="l" defTabSz="914400" rtl="0" eaLnBrk="1" fontAlgn="auto" latinLnBrk="0" hangingPunct="1">
              <a:lnSpc>
                <a:spcPct val="100000"/>
              </a:lnSpc>
              <a:spcBef>
                <a:spcPts val="433"/>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R</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txBox="1"/>
          <p:nvPr/>
        </p:nvSpPr>
        <p:spPr>
          <a:xfrm>
            <a:off x="3120290" y="972192"/>
            <a:ext cx="417407" cy="230832"/>
          </a:xfrm>
          <a:prstGeom prst="rect">
            <a:avLst/>
          </a:prstGeom>
          <a:solidFill>
            <a:srgbClr val="709AA4"/>
          </a:solidFill>
        </p:spPr>
        <p:txBody>
          <a:bodyPr vert="horz" wrap="square" lIns="0" tIns="0" rIns="0" bIns="0" rtlCol="0">
            <a:spAutoFit/>
          </a:bodyPr>
          <a:lstStyle/>
          <a:p>
            <a:pPr marL="135463" marR="0" lvl="0" indent="0" algn="l" defTabSz="914400" rtl="0" eaLnBrk="1" fontAlgn="auto" latinLnBrk="0" hangingPunct="1">
              <a:lnSpc>
                <a:spcPts val="1767"/>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A</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p:nvPr/>
        </p:nvSpPr>
        <p:spPr>
          <a:xfrm>
            <a:off x="3126639" y="1179852"/>
            <a:ext cx="404707" cy="263320"/>
          </a:xfrm>
          <a:prstGeom prst="rect">
            <a:avLst/>
          </a:prstGeom>
        </p:spPr>
        <p:txBody>
          <a:bodyPr vert="horz" wrap="square" lIns="0" tIns="16933" rIns="0" bIns="0" rtlCol="0">
            <a:spAutoFit/>
          </a:bodyPr>
          <a:lstStyle/>
          <a:p>
            <a:pPr marL="128690" marR="0" lvl="0" indent="0" algn="l" defTabSz="914400" rtl="0" eaLnBrk="1" fontAlgn="auto" latinLnBrk="0" hangingPunct="1">
              <a:lnSpc>
                <a:spcPct val="100000"/>
              </a:lnSpc>
              <a:spcBef>
                <a:spcPts val="133"/>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N</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3126639" y="1423692"/>
            <a:ext cx="404707" cy="263320"/>
          </a:xfrm>
          <a:prstGeom prst="rect">
            <a:avLst/>
          </a:prstGeom>
        </p:spPr>
        <p:txBody>
          <a:bodyPr vert="horz" wrap="square" lIns="0" tIns="16933" rIns="0" bIns="0" rtlCol="0">
            <a:spAutoFit/>
          </a:bodyPr>
          <a:lstStyle/>
          <a:p>
            <a:pPr marL="128690" marR="0" lvl="0" indent="0" algn="l" defTabSz="914400" rtl="0" eaLnBrk="1" fontAlgn="auto" latinLnBrk="0" hangingPunct="1">
              <a:lnSpc>
                <a:spcPct val="100000"/>
              </a:lnSpc>
              <a:spcBef>
                <a:spcPts val="133"/>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D</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3120290" y="1703712"/>
            <a:ext cx="417407" cy="230832"/>
          </a:xfrm>
          <a:prstGeom prst="rect">
            <a:avLst/>
          </a:prstGeom>
          <a:solidFill>
            <a:srgbClr val="709AA4"/>
          </a:solidFill>
        </p:spPr>
        <p:txBody>
          <a:bodyPr vert="horz" wrap="square" lIns="0" tIns="0" rIns="0" bIns="0" rtlCol="0">
            <a:spAutoFit/>
          </a:bodyPr>
          <a:lstStyle/>
          <a:p>
            <a:pPr marL="128690" marR="0" lvl="0" indent="0" algn="l" defTabSz="914400" rtl="0" eaLnBrk="1" fontAlgn="auto" latinLnBrk="0" hangingPunct="1">
              <a:lnSpc>
                <a:spcPts val="1767"/>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O</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txBox="1"/>
          <p:nvPr/>
        </p:nvSpPr>
        <p:spPr>
          <a:xfrm>
            <a:off x="3126639" y="1911372"/>
            <a:ext cx="404707" cy="263320"/>
          </a:xfrm>
          <a:prstGeom prst="rect">
            <a:avLst/>
          </a:prstGeom>
        </p:spPr>
        <p:txBody>
          <a:bodyPr vert="horz" wrap="square" lIns="0" tIns="16933" rIns="0" bIns="0" rtlCol="0">
            <a:spAutoFit/>
          </a:bodyPr>
          <a:lstStyle/>
          <a:p>
            <a:pPr marL="116837" marR="0" lvl="0" indent="0" algn="l" defTabSz="914400" rtl="0" eaLnBrk="1" fontAlgn="auto" latinLnBrk="0" hangingPunct="1">
              <a:lnSpc>
                <a:spcPct val="100000"/>
              </a:lnSpc>
              <a:spcBef>
                <a:spcPts val="133"/>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M</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p:nvPr/>
        </p:nvSpPr>
        <p:spPr>
          <a:xfrm>
            <a:off x="3126639" y="2155212"/>
            <a:ext cx="404707" cy="263320"/>
          </a:xfrm>
          <a:prstGeom prst="rect">
            <a:avLst/>
          </a:prstGeom>
        </p:spPr>
        <p:txBody>
          <a:bodyPr vert="horz" wrap="square" lIns="0" tIns="16933" rIns="0" bIns="0" rtlCol="0">
            <a:spAutoFit/>
          </a:bodyPr>
          <a:lstStyle/>
          <a:p>
            <a:pPr marL="0" marR="0" lvl="0" indent="0" algn="ctr" defTabSz="914400" rtl="0" eaLnBrk="1" fontAlgn="auto" latinLnBrk="0" hangingPunct="1">
              <a:lnSpc>
                <a:spcPct val="100000"/>
              </a:lnSpc>
              <a:spcBef>
                <a:spcPts val="133"/>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I</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2" name="object 12"/>
          <p:cNvSpPr txBox="1"/>
          <p:nvPr/>
        </p:nvSpPr>
        <p:spPr>
          <a:xfrm>
            <a:off x="3120290" y="2435232"/>
            <a:ext cx="417407" cy="230832"/>
          </a:xfrm>
          <a:prstGeom prst="rect">
            <a:avLst/>
          </a:prstGeom>
          <a:solidFill>
            <a:srgbClr val="709AA4"/>
          </a:solidFill>
        </p:spPr>
        <p:txBody>
          <a:bodyPr vert="horz" wrap="square" lIns="0" tIns="0" rIns="0" bIns="0" rtlCol="0">
            <a:spAutoFit/>
          </a:bodyPr>
          <a:lstStyle/>
          <a:p>
            <a:pPr marL="0" marR="0" lvl="0" indent="0" algn="ctr" defTabSz="914400" rtl="0" eaLnBrk="1" fontAlgn="auto" latinLnBrk="0" hangingPunct="1">
              <a:lnSpc>
                <a:spcPts val="1767"/>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Z</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3120290" y="2679073"/>
            <a:ext cx="417407" cy="230832"/>
          </a:xfrm>
          <a:prstGeom prst="rect">
            <a:avLst/>
          </a:prstGeom>
          <a:solidFill>
            <a:srgbClr val="709AA4"/>
          </a:solidFill>
        </p:spPr>
        <p:txBody>
          <a:bodyPr vert="horz" wrap="square" lIns="0" tIns="0" rIns="0" bIns="0" rtlCol="0">
            <a:spAutoFit/>
          </a:bodyPr>
          <a:lstStyle/>
          <a:p>
            <a:pPr marL="0" marR="0" lvl="0" indent="0" algn="ctr" defTabSz="914400" rtl="0" eaLnBrk="1" fontAlgn="auto" latinLnBrk="0" hangingPunct="1">
              <a:lnSpc>
                <a:spcPts val="1767"/>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E</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4" name="object 14"/>
          <p:cNvSpPr txBox="1"/>
          <p:nvPr/>
        </p:nvSpPr>
        <p:spPr>
          <a:xfrm>
            <a:off x="4042585" y="1196120"/>
            <a:ext cx="3515360" cy="1131999"/>
          </a:xfrm>
          <a:prstGeom prst="rect">
            <a:avLst/>
          </a:prstGeom>
          <a:ln w="28575">
            <a:solidFill>
              <a:srgbClr val="2D2E2D"/>
            </a:solidFill>
          </a:ln>
        </p:spPr>
        <p:txBody>
          <a:bodyPr vert="horz" wrap="square" lIns="0" tIns="104987" rIns="0" bIns="0" rtlCol="0">
            <a:spAutoFit/>
          </a:bodyPr>
          <a:lstStyle/>
          <a:p>
            <a:pPr marL="114297" marR="0" lvl="0" indent="0" algn="l" defTabSz="914400" rtl="0" eaLnBrk="1" fontAlgn="auto" latinLnBrk="0" hangingPunct="1">
              <a:lnSpc>
                <a:spcPct val="100000"/>
              </a:lnSpc>
              <a:spcBef>
                <a:spcPts val="827"/>
              </a:spcBef>
              <a:spcAft>
                <a:spcPts val="0"/>
              </a:spcAft>
              <a:buClrTx/>
              <a:buSzTx/>
              <a:buFontTx/>
              <a:buNone/>
              <a:tabLst/>
              <a:defRPr/>
            </a:pPr>
            <a:r>
              <a:rPr kumimoji="0" sz="2200" b="1" i="0" u="none" strike="noStrike" kern="1200" cap="none" spc="-13" normalizeH="0" baseline="0" noProof="0" dirty="0">
                <a:ln>
                  <a:noFill/>
                </a:ln>
                <a:solidFill>
                  <a:srgbClr val="FF0000"/>
                </a:solidFill>
                <a:effectLst/>
                <a:uLnTx/>
                <a:uFillTx/>
                <a:latin typeface="Arial"/>
                <a:ea typeface="+mn-ea"/>
                <a:cs typeface="Arial"/>
              </a:rPr>
              <a:t>Tamoxifen+OFS</a:t>
            </a:r>
            <a:r>
              <a:rPr kumimoji="0" sz="2200" b="1" i="0" u="none" strike="noStrike" kern="1200" cap="none" spc="-53" normalizeH="0" baseline="0" noProof="0" dirty="0">
                <a:ln>
                  <a:noFill/>
                </a:ln>
                <a:solidFill>
                  <a:srgbClr val="FF0000"/>
                </a:solidFill>
                <a:effectLst/>
                <a:uLnTx/>
                <a:uFillTx/>
                <a:latin typeface="Arial"/>
                <a:ea typeface="+mn-ea"/>
                <a:cs typeface="Arial"/>
              </a:rPr>
              <a:t> </a:t>
            </a:r>
            <a:r>
              <a:rPr kumimoji="0" sz="2200" b="1" i="0" u="none" strike="noStrike" kern="1200" cap="none" spc="0" normalizeH="0" baseline="0" noProof="0" dirty="0">
                <a:ln>
                  <a:noFill/>
                </a:ln>
                <a:solidFill>
                  <a:srgbClr val="FF0000"/>
                </a:solidFill>
                <a:effectLst/>
                <a:uLnTx/>
                <a:uFillTx/>
                <a:latin typeface="Arial"/>
                <a:ea typeface="+mn-ea"/>
                <a:cs typeface="Arial"/>
              </a:rPr>
              <a:t>x</a:t>
            </a:r>
            <a:r>
              <a:rPr kumimoji="0" sz="2200" b="1" i="0" u="none" strike="noStrike" kern="1200" cap="none" spc="-40" normalizeH="0" baseline="0" noProof="0" dirty="0">
                <a:ln>
                  <a:noFill/>
                </a:ln>
                <a:solidFill>
                  <a:srgbClr val="FF0000"/>
                </a:solidFill>
                <a:effectLst/>
                <a:uLnTx/>
                <a:uFillTx/>
                <a:latin typeface="Arial"/>
                <a:ea typeface="+mn-ea"/>
                <a:cs typeface="Arial"/>
              </a:rPr>
              <a:t> </a:t>
            </a:r>
            <a:r>
              <a:rPr kumimoji="0" sz="2200" b="1" i="0" u="none" strike="noStrike" kern="1200" cap="none" spc="-33" normalizeH="0" baseline="0" noProof="0" dirty="0">
                <a:ln>
                  <a:noFill/>
                </a:ln>
                <a:solidFill>
                  <a:srgbClr val="FF0000"/>
                </a:solidFill>
                <a:effectLst/>
                <a:uLnTx/>
                <a:uFillTx/>
                <a:latin typeface="Arial"/>
                <a:ea typeface="+mn-ea"/>
                <a:cs typeface="Arial"/>
              </a:rPr>
              <a:t>5y</a:t>
            </a:r>
            <a:endParaRPr kumimoji="0" sz="2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3"/>
              </a:spcBef>
              <a:spcAft>
                <a:spcPts val="0"/>
              </a:spcAft>
              <a:buClrTx/>
              <a:buSzTx/>
              <a:buFontTx/>
              <a:buNone/>
              <a:tabLst/>
              <a:defRPr/>
            </a:pPr>
            <a:endParaRPr kumimoji="0" sz="2267" b="0" i="0" u="none" strike="noStrike" kern="1200" cap="none" spc="0" normalizeH="0" baseline="0" noProof="0">
              <a:ln>
                <a:noFill/>
              </a:ln>
              <a:solidFill>
                <a:prstClr val="black"/>
              </a:solidFill>
              <a:effectLst/>
              <a:uLnTx/>
              <a:uFillTx/>
              <a:latin typeface="Arial"/>
              <a:ea typeface="+mn-ea"/>
              <a:cs typeface="Arial"/>
            </a:endParaRPr>
          </a:p>
          <a:p>
            <a:pPr marL="114297" marR="0" lvl="0" indent="0" algn="l" defTabSz="914400" rtl="0" eaLnBrk="1" fontAlgn="auto" latinLnBrk="0" hangingPunct="1">
              <a:lnSpc>
                <a:spcPct val="100000"/>
              </a:lnSpc>
              <a:spcBef>
                <a:spcPts val="0"/>
              </a:spcBef>
              <a:spcAft>
                <a:spcPts val="0"/>
              </a:spcAft>
              <a:buClrTx/>
              <a:buSzTx/>
              <a:buFontTx/>
              <a:buNone/>
              <a:tabLst/>
              <a:defRPr/>
            </a:pPr>
            <a:r>
              <a:rPr kumimoji="0" sz="2200" b="1" i="0" u="none" strike="noStrike" kern="1200" cap="none" spc="0" normalizeH="0" baseline="0" noProof="0" dirty="0">
                <a:ln>
                  <a:noFill/>
                </a:ln>
                <a:solidFill>
                  <a:srgbClr val="0070C0"/>
                </a:solidFill>
                <a:effectLst/>
                <a:uLnTx/>
                <a:uFillTx/>
                <a:latin typeface="Arial"/>
                <a:ea typeface="+mn-ea"/>
                <a:cs typeface="Arial"/>
              </a:rPr>
              <a:t>Exemestane+OFS x</a:t>
            </a:r>
            <a:r>
              <a:rPr kumimoji="0" sz="2200" b="1" i="0" u="none" strike="noStrike" kern="1200" cap="none" spc="-7" normalizeH="0" baseline="0" noProof="0" dirty="0">
                <a:ln>
                  <a:noFill/>
                </a:ln>
                <a:solidFill>
                  <a:srgbClr val="0070C0"/>
                </a:solidFill>
                <a:effectLst/>
                <a:uLnTx/>
                <a:uFillTx/>
                <a:latin typeface="Arial"/>
                <a:ea typeface="+mn-ea"/>
                <a:cs typeface="Arial"/>
              </a:rPr>
              <a:t> </a:t>
            </a:r>
            <a:r>
              <a:rPr kumimoji="0" sz="2200" b="1" i="0" u="none" strike="noStrike" kern="1200" cap="none" spc="-33" normalizeH="0" baseline="0" noProof="0" dirty="0">
                <a:ln>
                  <a:noFill/>
                </a:ln>
                <a:solidFill>
                  <a:srgbClr val="0070C0"/>
                </a:solidFill>
                <a:effectLst/>
                <a:uLnTx/>
                <a:uFillTx/>
                <a:latin typeface="Arial"/>
                <a:ea typeface="+mn-ea"/>
                <a:cs typeface="Arial"/>
              </a:rPr>
              <a:t>5y</a:t>
            </a:r>
            <a:endParaRPr kumimoji="0" sz="2200" b="0" i="0" u="none" strike="noStrike" kern="1200" cap="none" spc="0" normalizeH="0" baseline="0" noProof="0">
              <a:ln>
                <a:noFill/>
              </a:ln>
              <a:solidFill>
                <a:prstClr val="black"/>
              </a:solidFill>
              <a:effectLst/>
              <a:uLnTx/>
              <a:uFillTx/>
              <a:latin typeface="Arial"/>
              <a:ea typeface="+mn-ea"/>
              <a:cs typeface="Arial"/>
            </a:endParaRPr>
          </a:p>
        </p:txBody>
      </p:sp>
      <p:grpSp>
        <p:nvGrpSpPr>
          <p:cNvPr id="15" name="object 15"/>
          <p:cNvGrpSpPr/>
          <p:nvPr/>
        </p:nvGrpSpPr>
        <p:grpSpPr>
          <a:xfrm>
            <a:off x="3113939" y="1320800"/>
            <a:ext cx="916940" cy="4704080"/>
            <a:chOff x="2335454" y="990600"/>
            <a:chExt cx="687705" cy="3528060"/>
          </a:xfrm>
        </p:grpSpPr>
        <p:pic>
          <p:nvPicPr>
            <p:cNvPr id="16" name="object 16"/>
            <p:cNvPicPr/>
            <p:nvPr/>
          </p:nvPicPr>
          <p:blipFill>
            <a:blip r:embed="rId2" cstate="print"/>
            <a:stretch>
              <a:fillRect/>
            </a:stretch>
          </p:blipFill>
          <p:spPr>
            <a:xfrm>
              <a:off x="2603500" y="990600"/>
              <a:ext cx="419100" cy="177800"/>
            </a:xfrm>
            <a:prstGeom prst="rect">
              <a:avLst/>
            </a:prstGeom>
          </p:spPr>
        </p:pic>
        <p:sp>
          <p:nvSpPr>
            <p:cNvPr id="17" name="object 17"/>
            <p:cNvSpPr/>
            <p:nvPr/>
          </p:nvSpPr>
          <p:spPr>
            <a:xfrm>
              <a:off x="2704600" y="1069189"/>
              <a:ext cx="214629" cy="0"/>
            </a:xfrm>
            <a:custGeom>
              <a:avLst/>
              <a:gdLst/>
              <a:ahLst/>
              <a:cxnLst/>
              <a:rect l="l" t="t" r="r" b="b"/>
              <a:pathLst>
                <a:path w="214630">
                  <a:moveTo>
                    <a:pt x="0" y="0"/>
                  </a:moveTo>
                  <a:lnTo>
                    <a:pt x="214280" y="0"/>
                  </a:lnTo>
                </a:path>
              </a:pathLst>
            </a:custGeom>
            <a:ln w="25400">
              <a:solidFill>
                <a:srgbClr val="2D2E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object 18"/>
            <p:cNvSpPr/>
            <p:nvPr/>
          </p:nvSpPr>
          <p:spPr>
            <a:xfrm>
              <a:off x="2842875" y="1024739"/>
              <a:ext cx="76200" cy="88900"/>
            </a:xfrm>
            <a:custGeom>
              <a:avLst/>
              <a:gdLst/>
              <a:ahLst/>
              <a:cxnLst/>
              <a:rect l="l" t="t" r="r" b="b"/>
              <a:pathLst>
                <a:path w="76200" h="88900">
                  <a:moveTo>
                    <a:pt x="0" y="88900"/>
                  </a:moveTo>
                  <a:lnTo>
                    <a:pt x="76200" y="44450"/>
                  </a:lnTo>
                  <a:lnTo>
                    <a:pt x="0" y="0"/>
                  </a:lnTo>
                </a:path>
              </a:pathLst>
            </a:custGeom>
            <a:ln w="25400">
              <a:solidFill>
                <a:srgbClr val="2D2E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9" name="object 19"/>
            <p:cNvPicPr/>
            <p:nvPr/>
          </p:nvPicPr>
          <p:blipFill>
            <a:blip r:embed="rId2" cstate="print"/>
            <a:stretch>
              <a:fillRect/>
            </a:stretch>
          </p:blipFill>
          <p:spPr>
            <a:xfrm>
              <a:off x="2603500" y="1498600"/>
              <a:ext cx="419100" cy="177800"/>
            </a:xfrm>
            <a:prstGeom prst="rect">
              <a:avLst/>
            </a:prstGeom>
          </p:spPr>
        </p:pic>
        <p:sp>
          <p:nvSpPr>
            <p:cNvPr id="20" name="object 20"/>
            <p:cNvSpPr/>
            <p:nvPr/>
          </p:nvSpPr>
          <p:spPr>
            <a:xfrm>
              <a:off x="2704600" y="1578891"/>
              <a:ext cx="214629" cy="0"/>
            </a:xfrm>
            <a:custGeom>
              <a:avLst/>
              <a:gdLst/>
              <a:ahLst/>
              <a:cxnLst/>
              <a:rect l="l" t="t" r="r" b="b"/>
              <a:pathLst>
                <a:path w="214630">
                  <a:moveTo>
                    <a:pt x="0" y="0"/>
                  </a:moveTo>
                  <a:lnTo>
                    <a:pt x="214280" y="0"/>
                  </a:lnTo>
                </a:path>
              </a:pathLst>
            </a:custGeom>
            <a:ln w="25400">
              <a:solidFill>
                <a:srgbClr val="2D2E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object 21"/>
            <p:cNvSpPr/>
            <p:nvPr/>
          </p:nvSpPr>
          <p:spPr>
            <a:xfrm>
              <a:off x="2842875" y="1534441"/>
              <a:ext cx="76200" cy="88900"/>
            </a:xfrm>
            <a:custGeom>
              <a:avLst/>
              <a:gdLst/>
              <a:ahLst/>
              <a:cxnLst/>
              <a:rect l="l" t="t" r="r" b="b"/>
              <a:pathLst>
                <a:path w="76200" h="88900">
                  <a:moveTo>
                    <a:pt x="0" y="88900"/>
                  </a:moveTo>
                  <a:lnTo>
                    <a:pt x="76200" y="44450"/>
                  </a:lnTo>
                  <a:lnTo>
                    <a:pt x="0" y="0"/>
                  </a:lnTo>
                </a:path>
              </a:pathLst>
            </a:custGeom>
            <a:ln w="25400">
              <a:solidFill>
                <a:srgbClr val="2D2E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object 22"/>
            <p:cNvSpPr/>
            <p:nvPr/>
          </p:nvSpPr>
          <p:spPr>
            <a:xfrm>
              <a:off x="2340217" y="2759490"/>
              <a:ext cx="313055" cy="1754505"/>
            </a:xfrm>
            <a:custGeom>
              <a:avLst/>
              <a:gdLst/>
              <a:ahLst/>
              <a:cxnLst/>
              <a:rect l="l" t="t" r="r" b="b"/>
              <a:pathLst>
                <a:path w="313055" h="1754504">
                  <a:moveTo>
                    <a:pt x="312905" y="1754326"/>
                  </a:moveTo>
                  <a:lnTo>
                    <a:pt x="0" y="1754326"/>
                  </a:lnTo>
                  <a:lnTo>
                    <a:pt x="0" y="0"/>
                  </a:lnTo>
                  <a:lnTo>
                    <a:pt x="312905" y="0"/>
                  </a:lnTo>
                  <a:lnTo>
                    <a:pt x="312905" y="1754326"/>
                  </a:lnTo>
                  <a:close/>
                </a:path>
              </a:pathLst>
            </a:custGeom>
            <a:solidFill>
              <a:srgbClr val="709AA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object 23"/>
            <p:cNvSpPr/>
            <p:nvPr/>
          </p:nvSpPr>
          <p:spPr>
            <a:xfrm>
              <a:off x="2340217" y="2759490"/>
              <a:ext cx="313055" cy="1754505"/>
            </a:xfrm>
            <a:custGeom>
              <a:avLst/>
              <a:gdLst/>
              <a:ahLst/>
              <a:cxnLst/>
              <a:rect l="l" t="t" r="r" b="b"/>
              <a:pathLst>
                <a:path w="313055" h="1754504">
                  <a:moveTo>
                    <a:pt x="0" y="0"/>
                  </a:moveTo>
                  <a:lnTo>
                    <a:pt x="312905" y="0"/>
                  </a:lnTo>
                  <a:lnTo>
                    <a:pt x="312905" y="1754326"/>
                  </a:lnTo>
                  <a:lnTo>
                    <a:pt x="0" y="1754326"/>
                  </a:lnTo>
                  <a:lnTo>
                    <a:pt x="0" y="0"/>
                  </a:lnTo>
                  <a:close/>
                </a:path>
              </a:pathLst>
            </a:custGeom>
            <a:ln w="9525">
              <a:solidFill>
                <a:srgbClr val="364E5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4" name="object 24"/>
          <p:cNvSpPr txBox="1"/>
          <p:nvPr/>
        </p:nvSpPr>
        <p:spPr>
          <a:xfrm>
            <a:off x="3120290" y="3679321"/>
            <a:ext cx="417407" cy="301792"/>
          </a:xfrm>
          <a:prstGeom prst="rect">
            <a:avLst/>
          </a:prstGeom>
          <a:solidFill>
            <a:srgbClr val="709AA4"/>
          </a:solidFill>
        </p:spPr>
        <p:txBody>
          <a:bodyPr vert="horz" wrap="square" lIns="0" tIns="55033" rIns="0" bIns="0" rtlCol="0">
            <a:spAutoFit/>
          </a:bodyPr>
          <a:lstStyle/>
          <a:p>
            <a:pPr marL="135463" marR="0" lvl="0" indent="0" algn="l" defTabSz="914400" rtl="0" eaLnBrk="1" fontAlgn="auto" latinLnBrk="0" hangingPunct="1">
              <a:lnSpc>
                <a:spcPct val="100000"/>
              </a:lnSpc>
              <a:spcBef>
                <a:spcPts val="433"/>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R</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25" name="object 25"/>
          <p:cNvSpPr txBox="1"/>
          <p:nvPr/>
        </p:nvSpPr>
        <p:spPr>
          <a:xfrm>
            <a:off x="3120290" y="3997756"/>
            <a:ext cx="417407" cy="230832"/>
          </a:xfrm>
          <a:prstGeom prst="rect">
            <a:avLst/>
          </a:prstGeom>
          <a:solidFill>
            <a:srgbClr val="709AA4"/>
          </a:solidFill>
        </p:spPr>
        <p:txBody>
          <a:bodyPr vert="horz" wrap="square" lIns="0" tIns="0" rIns="0" bIns="0" rtlCol="0">
            <a:spAutoFit/>
          </a:bodyPr>
          <a:lstStyle/>
          <a:p>
            <a:pPr marL="135463" marR="0" lvl="0" indent="0" algn="l" defTabSz="914400" rtl="0" eaLnBrk="1" fontAlgn="auto" latinLnBrk="0" hangingPunct="1">
              <a:lnSpc>
                <a:spcPts val="1767"/>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A</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26" name="object 26"/>
          <p:cNvSpPr txBox="1"/>
          <p:nvPr/>
        </p:nvSpPr>
        <p:spPr>
          <a:xfrm>
            <a:off x="3126639" y="4205416"/>
            <a:ext cx="404707" cy="263320"/>
          </a:xfrm>
          <a:prstGeom prst="rect">
            <a:avLst/>
          </a:prstGeom>
        </p:spPr>
        <p:txBody>
          <a:bodyPr vert="horz" wrap="square" lIns="0" tIns="16933" rIns="0" bIns="0" rtlCol="0">
            <a:spAutoFit/>
          </a:bodyPr>
          <a:lstStyle/>
          <a:p>
            <a:pPr marL="128690" marR="0" lvl="0" indent="0" algn="l" defTabSz="914400" rtl="0" eaLnBrk="1" fontAlgn="auto" latinLnBrk="0" hangingPunct="1">
              <a:lnSpc>
                <a:spcPct val="100000"/>
              </a:lnSpc>
              <a:spcBef>
                <a:spcPts val="133"/>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N</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27" name="object 27"/>
          <p:cNvSpPr txBox="1"/>
          <p:nvPr/>
        </p:nvSpPr>
        <p:spPr>
          <a:xfrm>
            <a:off x="3126639" y="4449256"/>
            <a:ext cx="404707" cy="263320"/>
          </a:xfrm>
          <a:prstGeom prst="rect">
            <a:avLst/>
          </a:prstGeom>
        </p:spPr>
        <p:txBody>
          <a:bodyPr vert="horz" wrap="square" lIns="0" tIns="16933" rIns="0" bIns="0" rtlCol="0">
            <a:spAutoFit/>
          </a:bodyPr>
          <a:lstStyle/>
          <a:p>
            <a:pPr marL="128690" marR="0" lvl="0" indent="0" algn="l" defTabSz="914400" rtl="0" eaLnBrk="1" fontAlgn="auto" latinLnBrk="0" hangingPunct="1">
              <a:lnSpc>
                <a:spcPct val="100000"/>
              </a:lnSpc>
              <a:spcBef>
                <a:spcPts val="133"/>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D</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28" name="object 28"/>
          <p:cNvSpPr txBox="1"/>
          <p:nvPr/>
        </p:nvSpPr>
        <p:spPr>
          <a:xfrm>
            <a:off x="3120290" y="4729276"/>
            <a:ext cx="417407" cy="230832"/>
          </a:xfrm>
          <a:prstGeom prst="rect">
            <a:avLst/>
          </a:prstGeom>
          <a:solidFill>
            <a:srgbClr val="709AA4"/>
          </a:solidFill>
        </p:spPr>
        <p:txBody>
          <a:bodyPr vert="horz" wrap="square" lIns="0" tIns="0" rIns="0" bIns="0" rtlCol="0">
            <a:spAutoFit/>
          </a:bodyPr>
          <a:lstStyle/>
          <a:p>
            <a:pPr marL="128690" marR="0" lvl="0" indent="0" algn="l" defTabSz="914400" rtl="0" eaLnBrk="1" fontAlgn="auto" latinLnBrk="0" hangingPunct="1">
              <a:lnSpc>
                <a:spcPts val="1767"/>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O</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29" name="object 29"/>
          <p:cNvSpPr txBox="1"/>
          <p:nvPr/>
        </p:nvSpPr>
        <p:spPr>
          <a:xfrm>
            <a:off x="3126639" y="4936936"/>
            <a:ext cx="404707" cy="263320"/>
          </a:xfrm>
          <a:prstGeom prst="rect">
            <a:avLst/>
          </a:prstGeom>
        </p:spPr>
        <p:txBody>
          <a:bodyPr vert="horz" wrap="square" lIns="0" tIns="16933" rIns="0" bIns="0" rtlCol="0">
            <a:spAutoFit/>
          </a:bodyPr>
          <a:lstStyle/>
          <a:p>
            <a:pPr marL="116837" marR="0" lvl="0" indent="0" algn="l" defTabSz="914400" rtl="0" eaLnBrk="1" fontAlgn="auto" latinLnBrk="0" hangingPunct="1">
              <a:lnSpc>
                <a:spcPct val="100000"/>
              </a:lnSpc>
              <a:spcBef>
                <a:spcPts val="133"/>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M</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30" name="object 30"/>
          <p:cNvSpPr txBox="1"/>
          <p:nvPr/>
        </p:nvSpPr>
        <p:spPr>
          <a:xfrm>
            <a:off x="3120290" y="5216956"/>
            <a:ext cx="417407" cy="230832"/>
          </a:xfrm>
          <a:prstGeom prst="rect">
            <a:avLst/>
          </a:prstGeom>
          <a:solidFill>
            <a:srgbClr val="709AA4"/>
          </a:solidFill>
        </p:spPr>
        <p:txBody>
          <a:bodyPr vert="horz" wrap="square" lIns="0" tIns="0" rIns="0" bIns="0" rtlCol="0">
            <a:spAutoFit/>
          </a:bodyPr>
          <a:lstStyle/>
          <a:p>
            <a:pPr marL="0" marR="0" lvl="0" indent="0" algn="ctr" defTabSz="914400" rtl="0" eaLnBrk="1" fontAlgn="auto" latinLnBrk="0" hangingPunct="1">
              <a:lnSpc>
                <a:spcPts val="1767"/>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I</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31" name="object 31"/>
          <p:cNvSpPr txBox="1"/>
          <p:nvPr/>
        </p:nvSpPr>
        <p:spPr>
          <a:xfrm>
            <a:off x="3126639" y="5424616"/>
            <a:ext cx="404707" cy="263320"/>
          </a:xfrm>
          <a:prstGeom prst="rect">
            <a:avLst/>
          </a:prstGeom>
        </p:spPr>
        <p:txBody>
          <a:bodyPr vert="horz" wrap="square" lIns="0" tIns="16933" rIns="0" bIns="0" rtlCol="0">
            <a:spAutoFit/>
          </a:bodyPr>
          <a:lstStyle/>
          <a:p>
            <a:pPr marL="0" marR="0" lvl="0" indent="0" algn="ctr" defTabSz="914400" rtl="0" eaLnBrk="1" fontAlgn="auto" latinLnBrk="0" hangingPunct="1">
              <a:lnSpc>
                <a:spcPct val="100000"/>
              </a:lnSpc>
              <a:spcBef>
                <a:spcPts val="133"/>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Z</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32" name="object 32"/>
          <p:cNvSpPr txBox="1"/>
          <p:nvPr/>
        </p:nvSpPr>
        <p:spPr>
          <a:xfrm>
            <a:off x="3126639" y="5668456"/>
            <a:ext cx="404707" cy="263320"/>
          </a:xfrm>
          <a:prstGeom prst="rect">
            <a:avLst/>
          </a:prstGeom>
        </p:spPr>
        <p:txBody>
          <a:bodyPr vert="horz" wrap="square" lIns="0" tIns="16933" rIns="0" bIns="0" rtlCol="0">
            <a:spAutoFit/>
          </a:bodyPr>
          <a:lstStyle/>
          <a:p>
            <a:pPr marL="133770" marR="0" lvl="0" indent="0" algn="l" defTabSz="914400" rtl="0" eaLnBrk="1" fontAlgn="auto" latinLnBrk="0" hangingPunct="1">
              <a:lnSpc>
                <a:spcPct val="100000"/>
              </a:lnSpc>
              <a:spcBef>
                <a:spcPts val="133"/>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a:ea typeface="+mn-ea"/>
                <a:cs typeface="Arial"/>
              </a:rPr>
              <a:t>E</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33" name="object 33"/>
          <p:cNvSpPr txBox="1"/>
          <p:nvPr/>
        </p:nvSpPr>
        <p:spPr>
          <a:xfrm>
            <a:off x="4042580" y="4173682"/>
            <a:ext cx="3515360" cy="1674881"/>
          </a:xfrm>
          <a:prstGeom prst="rect">
            <a:avLst/>
          </a:prstGeom>
          <a:ln w="28575">
            <a:solidFill>
              <a:srgbClr val="2D2E2D"/>
            </a:solidFill>
          </a:ln>
        </p:spPr>
        <p:txBody>
          <a:bodyPr vert="horz" wrap="square" lIns="0" tIns="86359" rIns="0" bIns="0" rtlCol="0">
            <a:spAutoFit/>
          </a:bodyPr>
          <a:lstStyle/>
          <a:p>
            <a:pPr marL="114297" marR="0" lvl="0" indent="0" algn="l" defTabSz="914400" rtl="0" eaLnBrk="1" fontAlgn="auto" latinLnBrk="0" hangingPunct="1">
              <a:lnSpc>
                <a:spcPct val="100000"/>
              </a:lnSpc>
              <a:spcBef>
                <a:spcPts val="679"/>
              </a:spcBef>
              <a:spcAft>
                <a:spcPts val="0"/>
              </a:spcAft>
              <a:buClrTx/>
              <a:buSzTx/>
              <a:buFontTx/>
              <a:buNone/>
              <a:tabLst/>
              <a:defRPr/>
            </a:pPr>
            <a:r>
              <a:rPr kumimoji="0" sz="2200" b="1" i="0" u="none" strike="noStrike" kern="1200" cap="none" spc="-13" normalizeH="0" baseline="0" noProof="0" dirty="0">
                <a:ln>
                  <a:noFill/>
                </a:ln>
                <a:solidFill>
                  <a:srgbClr val="808080"/>
                </a:solidFill>
                <a:effectLst/>
                <a:uLnTx/>
                <a:uFillTx/>
                <a:latin typeface="Arial"/>
                <a:ea typeface="+mn-ea"/>
                <a:cs typeface="Arial"/>
              </a:rPr>
              <a:t>Tamoxifen</a:t>
            </a:r>
            <a:r>
              <a:rPr kumimoji="0" sz="2200" b="1" i="0" u="none" strike="noStrike" kern="1200" cap="none" spc="-53" normalizeH="0" baseline="0" noProof="0" dirty="0">
                <a:ln>
                  <a:noFill/>
                </a:ln>
                <a:solidFill>
                  <a:srgbClr val="808080"/>
                </a:solidFill>
                <a:effectLst/>
                <a:uLnTx/>
                <a:uFillTx/>
                <a:latin typeface="Arial"/>
                <a:ea typeface="+mn-ea"/>
                <a:cs typeface="Arial"/>
              </a:rPr>
              <a:t> </a:t>
            </a:r>
            <a:r>
              <a:rPr kumimoji="0" sz="2200" b="1" i="0" u="none" strike="noStrike" kern="1200" cap="none" spc="0" normalizeH="0" baseline="0" noProof="0" dirty="0">
                <a:ln>
                  <a:noFill/>
                </a:ln>
                <a:solidFill>
                  <a:srgbClr val="808080"/>
                </a:solidFill>
                <a:effectLst/>
                <a:uLnTx/>
                <a:uFillTx/>
                <a:latin typeface="Arial"/>
                <a:ea typeface="+mn-ea"/>
                <a:cs typeface="Arial"/>
              </a:rPr>
              <a:t>x</a:t>
            </a:r>
            <a:r>
              <a:rPr kumimoji="0" sz="2200" b="1" i="0" u="none" strike="noStrike" kern="1200" cap="none" spc="-53" normalizeH="0" baseline="0" noProof="0" dirty="0">
                <a:ln>
                  <a:noFill/>
                </a:ln>
                <a:solidFill>
                  <a:srgbClr val="808080"/>
                </a:solidFill>
                <a:effectLst/>
                <a:uLnTx/>
                <a:uFillTx/>
                <a:latin typeface="Arial"/>
                <a:ea typeface="+mn-ea"/>
                <a:cs typeface="Arial"/>
              </a:rPr>
              <a:t> </a:t>
            </a:r>
            <a:r>
              <a:rPr kumimoji="0" sz="2200" b="1" i="0" u="none" strike="noStrike" kern="1200" cap="none" spc="-33" normalizeH="0" baseline="0" noProof="0" dirty="0">
                <a:ln>
                  <a:noFill/>
                </a:ln>
                <a:solidFill>
                  <a:srgbClr val="808080"/>
                </a:solidFill>
                <a:effectLst/>
                <a:uLnTx/>
                <a:uFillTx/>
                <a:latin typeface="Arial"/>
                <a:ea typeface="+mn-ea"/>
                <a:cs typeface="Arial"/>
              </a:rPr>
              <a:t>5y</a:t>
            </a:r>
            <a:endParaRPr kumimoji="0" sz="2200" b="0" i="0" u="none" strike="noStrike" kern="1200" cap="none" spc="0" normalizeH="0" baseline="0" noProof="0">
              <a:ln>
                <a:noFill/>
              </a:ln>
              <a:solidFill>
                <a:prstClr val="black"/>
              </a:solidFill>
              <a:effectLst/>
              <a:uLnTx/>
              <a:uFillTx/>
              <a:latin typeface="Arial"/>
              <a:ea typeface="+mn-ea"/>
              <a:cs typeface="Arial"/>
            </a:endParaRPr>
          </a:p>
          <a:p>
            <a:pPr marL="114297" marR="400463" lvl="0" indent="0" algn="l" defTabSz="914400" rtl="0" eaLnBrk="1" fontAlgn="auto" latinLnBrk="0" hangingPunct="1">
              <a:lnSpc>
                <a:spcPct val="200000"/>
              </a:lnSpc>
              <a:spcBef>
                <a:spcPts val="0"/>
              </a:spcBef>
              <a:spcAft>
                <a:spcPts val="0"/>
              </a:spcAft>
              <a:buClrTx/>
              <a:buSzTx/>
              <a:buFontTx/>
              <a:buNone/>
              <a:tabLst/>
              <a:defRPr/>
            </a:pPr>
            <a:r>
              <a:rPr kumimoji="0" sz="2200" b="1" i="0" u="none" strike="noStrike" kern="1200" cap="none" spc="-13" normalizeH="0" baseline="0" noProof="0" dirty="0">
                <a:ln>
                  <a:noFill/>
                </a:ln>
                <a:solidFill>
                  <a:srgbClr val="FF0000"/>
                </a:solidFill>
                <a:effectLst/>
                <a:uLnTx/>
                <a:uFillTx/>
                <a:latin typeface="Arial"/>
                <a:ea typeface="+mn-ea"/>
                <a:cs typeface="Arial"/>
              </a:rPr>
              <a:t>Tamoxifen+OFS</a:t>
            </a:r>
            <a:r>
              <a:rPr kumimoji="0" sz="2200" b="1" i="0" u="none" strike="noStrike" kern="1200" cap="none" spc="-53" normalizeH="0" baseline="0" noProof="0" dirty="0">
                <a:ln>
                  <a:noFill/>
                </a:ln>
                <a:solidFill>
                  <a:srgbClr val="FF0000"/>
                </a:solidFill>
                <a:effectLst/>
                <a:uLnTx/>
                <a:uFillTx/>
                <a:latin typeface="Arial"/>
                <a:ea typeface="+mn-ea"/>
                <a:cs typeface="Arial"/>
              </a:rPr>
              <a:t> </a:t>
            </a:r>
            <a:r>
              <a:rPr kumimoji="0" sz="2200" b="1" i="0" u="none" strike="noStrike" kern="1200" cap="none" spc="0" normalizeH="0" baseline="0" noProof="0" dirty="0">
                <a:ln>
                  <a:noFill/>
                </a:ln>
                <a:solidFill>
                  <a:srgbClr val="FF0000"/>
                </a:solidFill>
                <a:effectLst/>
                <a:uLnTx/>
                <a:uFillTx/>
                <a:latin typeface="Arial"/>
                <a:ea typeface="+mn-ea"/>
                <a:cs typeface="Arial"/>
              </a:rPr>
              <a:t>x</a:t>
            </a:r>
            <a:r>
              <a:rPr kumimoji="0" sz="2200" b="1" i="0" u="none" strike="noStrike" kern="1200" cap="none" spc="-40" normalizeH="0" baseline="0" noProof="0" dirty="0">
                <a:ln>
                  <a:noFill/>
                </a:ln>
                <a:solidFill>
                  <a:srgbClr val="FF0000"/>
                </a:solidFill>
                <a:effectLst/>
                <a:uLnTx/>
                <a:uFillTx/>
                <a:latin typeface="Arial"/>
                <a:ea typeface="+mn-ea"/>
                <a:cs typeface="Arial"/>
              </a:rPr>
              <a:t> </a:t>
            </a:r>
            <a:r>
              <a:rPr kumimoji="0" sz="2200" b="1" i="0" u="none" strike="noStrike" kern="1200" cap="none" spc="-33" normalizeH="0" baseline="0" noProof="0" dirty="0">
                <a:ln>
                  <a:noFill/>
                </a:ln>
                <a:solidFill>
                  <a:srgbClr val="FF0000"/>
                </a:solidFill>
                <a:effectLst/>
                <a:uLnTx/>
                <a:uFillTx/>
                <a:latin typeface="Arial"/>
                <a:ea typeface="+mn-ea"/>
                <a:cs typeface="Arial"/>
              </a:rPr>
              <a:t>5y </a:t>
            </a:r>
            <a:r>
              <a:rPr kumimoji="0" sz="2200" b="1" i="0" u="none" strike="noStrike" kern="1200" cap="none" spc="0" normalizeH="0" baseline="0" noProof="0" dirty="0">
                <a:ln>
                  <a:noFill/>
                </a:ln>
                <a:solidFill>
                  <a:srgbClr val="0070C0"/>
                </a:solidFill>
                <a:effectLst/>
                <a:uLnTx/>
                <a:uFillTx/>
                <a:latin typeface="Arial"/>
                <a:ea typeface="+mn-ea"/>
                <a:cs typeface="Arial"/>
              </a:rPr>
              <a:t>Exemestane+OFS x</a:t>
            </a:r>
            <a:r>
              <a:rPr kumimoji="0" sz="2200" b="1" i="0" u="none" strike="noStrike" kern="1200" cap="none" spc="-7" normalizeH="0" baseline="0" noProof="0" dirty="0">
                <a:ln>
                  <a:noFill/>
                </a:ln>
                <a:solidFill>
                  <a:srgbClr val="0070C0"/>
                </a:solidFill>
                <a:effectLst/>
                <a:uLnTx/>
                <a:uFillTx/>
                <a:latin typeface="Arial"/>
                <a:ea typeface="+mn-ea"/>
                <a:cs typeface="Arial"/>
              </a:rPr>
              <a:t> </a:t>
            </a:r>
            <a:r>
              <a:rPr kumimoji="0" sz="2200" b="1" i="0" u="none" strike="noStrike" kern="1200" cap="none" spc="-33" normalizeH="0" baseline="0" noProof="0" dirty="0">
                <a:ln>
                  <a:noFill/>
                </a:ln>
                <a:solidFill>
                  <a:srgbClr val="0070C0"/>
                </a:solidFill>
                <a:effectLst/>
                <a:uLnTx/>
                <a:uFillTx/>
                <a:latin typeface="Arial"/>
                <a:ea typeface="+mn-ea"/>
                <a:cs typeface="Arial"/>
              </a:rPr>
              <a:t>5y</a:t>
            </a:r>
            <a:endParaRPr kumimoji="0" sz="2200" b="0" i="0" u="none" strike="noStrike" kern="1200" cap="none" spc="0" normalizeH="0" baseline="0" noProof="0">
              <a:ln>
                <a:noFill/>
              </a:ln>
              <a:solidFill>
                <a:prstClr val="black"/>
              </a:solidFill>
              <a:effectLst/>
              <a:uLnTx/>
              <a:uFillTx/>
              <a:latin typeface="Arial"/>
              <a:ea typeface="+mn-ea"/>
              <a:cs typeface="Arial"/>
            </a:endParaRPr>
          </a:p>
        </p:txBody>
      </p:sp>
      <p:grpSp>
        <p:nvGrpSpPr>
          <p:cNvPr id="34" name="object 34"/>
          <p:cNvGrpSpPr/>
          <p:nvPr/>
        </p:nvGrpSpPr>
        <p:grpSpPr>
          <a:xfrm>
            <a:off x="3471333" y="1100667"/>
            <a:ext cx="4724400" cy="4995333"/>
            <a:chOff x="2603500" y="825500"/>
            <a:chExt cx="3543300" cy="3746500"/>
          </a:xfrm>
        </p:grpSpPr>
        <p:pic>
          <p:nvPicPr>
            <p:cNvPr id="35" name="object 35"/>
            <p:cNvPicPr/>
            <p:nvPr/>
          </p:nvPicPr>
          <p:blipFill>
            <a:blip r:embed="rId3" cstate="print"/>
            <a:stretch>
              <a:fillRect/>
            </a:stretch>
          </p:blipFill>
          <p:spPr>
            <a:xfrm>
              <a:off x="2933700" y="825500"/>
              <a:ext cx="2819400" cy="1066800"/>
            </a:xfrm>
            <a:prstGeom prst="rect">
              <a:avLst/>
            </a:prstGeom>
          </p:spPr>
        </p:pic>
        <p:pic>
          <p:nvPicPr>
            <p:cNvPr id="36" name="object 36"/>
            <p:cNvPicPr/>
            <p:nvPr/>
          </p:nvPicPr>
          <p:blipFill>
            <a:blip r:embed="rId4" cstate="print"/>
            <a:stretch>
              <a:fillRect/>
            </a:stretch>
          </p:blipFill>
          <p:spPr>
            <a:xfrm>
              <a:off x="2603500" y="3759200"/>
              <a:ext cx="419100" cy="177800"/>
            </a:xfrm>
            <a:prstGeom prst="rect">
              <a:avLst/>
            </a:prstGeom>
          </p:spPr>
        </p:pic>
        <p:sp>
          <p:nvSpPr>
            <p:cNvPr id="37" name="object 37"/>
            <p:cNvSpPr/>
            <p:nvPr/>
          </p:nvSpPr>
          <p:spPr>
            <a:xfrm>
              <a:off x="2704606" y="3834096"/>
              <a:ext cx="212725" cy="0"/>
            </a:xfrm>
            <a:custGeom>
              <a:avLst/>
              <a:gdLst/>
              <a:ahLst/>
              <a:cxnLst/>
              <a:rect l="l" t="t" r="r" b="b"/>
              <a:pathLst>
                <a:path w="212725">
                  <a:moveTo>
                    <a:pt x="0" y="0"/>
                  </a:moveTo>
                  <a:lnTo>
                    <a:pt x="212693" y="0"/>
                  </a:lnTo>
                </a:path>
              </a:pathLst>
            </a:custGeom>
            <a:ln w="25400">
              <a:solidFill>
                <a:srgbClr val="2D2E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object 38"/>
            <p:cNvSpPr/>
            <p:nvPr/>
          </p:nvSpPr>
          <p:spPr>
            <a:xfrm>
              <a:off x="2841294" y="3789646"/>
              <a:ext cx="76200" cy="88900"/>
            </a:xfrm>
            <a:custGeom>
              <a:avLst/>
              <a:gdLst/>
              <a:ahLst/>
              <a:cxnLst/>
              <a:rect l="l" t="t" r="r" b="b"/>
              <a:pathLst>
                <a:path w="76200" h="88900">
                  <a:moveTo>
                    <a:pt x="0" y="88900"/>
                  </a:moveTo>
                  <a:lnTo>
                    <a:pt x="76200" y="44450"/>
                  </a:lnTo>
                  <a:lnTo>
                    <a:pt x="0" y="0"/>
                  </a:lnTo>
                </a:path>
              </a:pathLst>
            </a:custGeom>
            <a:ln w="25400">
              <a:solidFill>
                <a:srgbClr val="2D2E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 name="object 39"/>
            <p:cNvPicPr/>
            <p:nvPr/>
          </p:nvPicPr>
          <p:blipFill>
            <a:blip r:embed="rId4" cstate="print"/>
            <a:stretch>
              <a:fillRect/>
            </a:stretch>
          </p:blipFill>
          <p:spPr>
            <a:xfrm>
              <a:off x="2603500" y="4203700"/>
              <a:ext cx="419100" cy="177800"/>
            </a:xfrm>
            <a:prstGeom prst="rect">
              <a:avLst/>
            </a:prstGeom>
          </p:spPr>
        </p:pic>
        <p:sp>
          <p:nvSpPr>
            <p:cNvPr id="40" name="object 40"/>
            <p:cNvSpPr/>
            <p:nvPr/>
          </p:nvSpPr>
          <p:spPr>
            <a:xfrm>
              <a:off x="2704606" y="4281325"/>
              <a:ext cx="212725" cy="0"/>
            </a:xfrm>
            <a:custGeom>
              <a:avLst/>
              <a:gdLst/>
              <a:ahLst/>
              <a:cxnLst/>
              <a:rect l="l" t="t" r="r" b="b"/>
              <a:pathLst>
                <a:path w="212725">
                  <a:moveTo>
                    <a:pt x="0" y="0"/>
                  </a:moveTo>
                  <a:lnTo>
                    <a:pt x="212693" y="0"/>
                  </a:lnTo>
                </a:path>
              </a:pathLst>
            </a:custGeom>
            <a:ln w="25400">
              <a:solidFill>
                <a:srgbClr val="2D2E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object 41"/>
            <p:cNvSpPr/>
            <p:nvPr/>
          </p:nvSpPr>
          <p:spPr>
            <a:xfrm>
              <a:off x="2841294" y="4236875"/>
              <a:ext cx="76200" cy="88900"/>
            </a:xfrm>
            <a:custGeom>
              <a:avLst/>
              <a:gdLst/>
              <a:ahLst/>
              <a:cxnLst/>
              <a:rect l="l" t="t" r="r" b="b"/>
              <a:pathLst>
                <a:path w="76200" h="88900">
                  <a:moveTo>
                    <a:pt x="0" y="88900"/>
                  </a:moveTo>
                  <a:lnTo>
                    <a:pt x="76200" y="44450"/>
                  </a:lnTo>
                  <a:lnTo>
                    <a:pt x="0" y="0"/>
                  </a:lnTo>
                </a:path>
              </a:pathLst>
            </a:custGeom>
            <a:ln w="25400">
              <a:solidFill>
                <a:srgbClr val="2D2E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2" name="object 42"/>
            <p:cNvPicPr/>
            <p:nvPr/>
          </p:nvPicPr>
          <p:blipFill>
            <a:blip r:embed="rId4" cstate="print"/>
            <a:stretch>
              <a:fillRect/>
            </a:stretch>
          </p:blipFill>
          <p:spPr>
            <a:xfrm>
              <a:off x="2603500" y="3276600"/>
              <a:ext cx="419100" cy="177800"/>
            </a:xfrm>
            <a:prstGeom prst="rect">
              <a:avLst/>
            </a:prstGeom>
          </p:spPr>
        </p:pic>
        <p:sp>
          <p:nvSpPr>
            <p:cNvPr id="43" name="object 43"/>
            <p:cNvSpPr/>
            <p:nvPr/>
          </p:nvSpPr>
          <p:spPr>
            <a:xfrm>
              <a:off x="2704606" y="3353491"/>
              <a:ext cx="212725" cy="0"/>
            </a:xfrm>
            <a:custGeom>
              <a:avLst/>
              <a:gdLst/>
              <a:ahLst/>
              <a:cxnLst/>
              <a:rect l="l" t="t" r="r" b="b"/>
              <a:pathLst>
                <a:path w="212725">
                  <a:moveTo>
                    <a:pt x="0" y="0"/>
                  </a:moveTo>
                  <a:lnTo>
                    <a:pt x="212693" y="0"/>
                  </a:lnTo>
                </a:path>
              </a:pathLst>
            </a:custGeom>
            <a:ln w="25400">
              <a:solidFill>
                <a:srgbClr val="2D2E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object 44"/>
            <p:cNvSpPr/>
            <p:nvPr/>
          </p:nvSpPr>
          <p:spPr>
            <a:xfrm>
              <a:off x="2841294" y="3309041"/>
              <a:ext cx="76200" cy="88900"/>
            </a:xfrm>
            <a:custGeom>
              <a:avLst/>
              <a:gdLst/>
              <a:ahLst/>
              <a:cxnLst/>
              <a:rect l="l" t="t" r="r" b="b"/>
              <a:pathLst>
                <a:path w="76200" h="88900">
                  <a:moveTo>
                    <a:pt x="0" y="88900"/>
                  </a:moveTo>
                  <a:lnTo>
                    <a:pt x="76200" y="44450"/>
                  </a:lnTo>
                  <a:lnTo>
                    <a:pt x="0" y="0"/>
                  </a:lnTo>
                </a:path>
              </a:pathLst>
            </a:custGeom>
            <a:ln w="25400">
              <a:solidFill>
                <a:srgbClr val="2D2E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5" name="object 45"/>
            <p:cNvPicPr/>
            <p:nvPr/>
          </p:nvPicPr>
          <p:blipFill>
            <a:blip r:embed="rId5" cstate="print"/>
            <a:stretch>
              <a:fillRect/>
            </a:stretch>
          </p:blipFill>
          <p:spPr>
            <a:xfrm>
              <a:off x="2933700" y="3048000"/>
              <a:ext cx="2819400" cy="1524000"/>
            </a:xfrm>
            <a:prstGeom prst="rect">
              <a:avLst/>
            </a:prstGeom>
          </p:spPr>
        </p:pic>
        <p:pic>
          <p:nvPicPr>
            <p:cNvPr id="46" name="object 46"/>
            <p:cNvPicPr/>
            <p:nvPr/>
          </p:nvPicPr>
          <p:blipFill>
            <a:blip r:embed="rId6" cstate="print"/>
            <a:stretch>
              <a:fillRect/>
            </a:stretch>
          </p:blipFill>
          <p:spPr>
            <a:xfrm>
              <a:off x="5638800" y="1155700"/>
              <a:ext cx="508000" cy="3403600"/>
            </a:xfrm>
            <a:prstGeom prst="rect">
              <a:avLst/>
            </a:prstGeom>
          </p:spPr>
        </p:pic>
        <p:sp>
          <p:nvSpPr>
            <p:cNvPr id="47" name="object 47"/>
            <p:cNvSpPr/>
            <p:nvPr/>
          </p:nvSpPr>
          <p:spPr>
            <a:xfrm>
              <a:off x="5740400" y="1235075"/>
              <a:ext cx="335280" cy="3223895"/>
            </a:xfrm>
            <a:custGeom>
              <a:avLst/>
              <a:gdLst/>
              <a:ahLst/>
              <a:cxnLst/>
              <a:rect l="l" t="t" r="r" b="b"/>
              <a:pathLst>
                <a:path w="335279" h="3223895">
                  <a:moveTo>
                    <a:pt x="0" y="0"/>
                  </a:moveTo>
                  <a:lnTo>
                    <a:pt x="65087" y="2381"/>
                  </a:lnTo>
                  <a:lnTo>
                    <a:pt x="118268" y="7937"/>
                  </a:lnTo>
                  <a:lnTo>
                    <a:pt x="164306" y="22225"/>
                  </a:lnTo>
                  <a:lnTo>
                    <a:pt x="167481" y="27781"/>
                  </a:lnTo>
                  <a:lnTo>
                    <a:pt x="167481" y="1583531"/>
                  </a:lnTo>
                  <a:lnTo>
                    <a:pt x="170656" y="1589087"/>
                  </a:lnTo>
                  <a:lnTo>
                    <a:pt x="180975" y="1594643"/>
                  </a:lnTo>
                  <a:lnTo>
                    <a:pt x="196056" y="1599406"/>
                  </a:lnTo>
                  <a:lnTo>
                    <a:pt x="216693" y="1603375"/>
                  </a:lnTo>
                  <a:lnTo>
                    <a:pt x="269875" y="1608931"/>
                  </a:lnTo>
                  <a:lnTo>
                    <a:pt x="334962" y="1611312"/>
                  </a:lnTo>
                  <a:lnTo>
                    <a:pt x="269875" y="1613693"/>
                  </a:lnTo>
                  <a:lnTo>
                    <a:pt x="216693" y="1620043"/>
                  </a:lnTo>
                  <a:lnTo>
                    <a:pt x="196056" y="1624012"/>
                  </a:lnTo>
                  <a:lnTo>
                    <a:pt x="180975" y="1628775"/>
                  </a:lnTo>
                  <a:lnTo>
                    <a:pt x="170656" y="1634331"/>
                  </a:lnTo>
                  <a:lnTo>
                    <a:pt x="167481" y="1639887"/>
                  </a:lnTo>
                  <a:lnTo>
                    <a:pt x="167481" y="3195637"/>
                  </a:lnTo>
                  <a:lnTo>
                    <a:pt x="118268" y="3215481"/>
                  </a:lnTo>
                  <a:lnTo>
                    <a:pt x="65087" y="3221037"/>
                  </a:lnTo>
                  <a:lnTo>
                    <a:pt x="0" y="3223418"/>
                  </a:lnTo>
                </a:path>
              </a:pathLst>
            </a:custGeom>
            <a:ln w="25400">
              <a:solidFill>
                <a:srgbClr val="2D2E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8" name="object 48"/>
          <p:cNvSpPr txBox="1"/>
          <p:nvPr/>
        </p:nvSpPr>
        <p:spPr>
          <a:xfrm>
            <a:off x="8188208" y="3206204"/>
            <a:ext cx="3515360" cy="1113189"/>
          </a:xfrm>
          <a:prstGeom prst="rect">
            <a:avLst/>
          </a:prstGeom>
          <a:ln w="28575">
            <a:solidFill>
              <a:srgbClr val="2D2E2D"/>
            </a:solidFill>
          </a:ln>
        </p:spPr>
        <p:txBody>
          <a:bodyPr vert="horz" wrap="square" lIns="0" tIns="86359" rIns="0" bIns="0" rtlCol="0">
            <a:spAutoFit/>
          </a:bodyPr>
          <a:lstStyle/>
          <a:p>
            <a:pPr marL="139697" marR="0" lvl="0" indent="0" algn="l" defTabSz="914400" rtl="0" eaLnBrk="1" fontAlgn="auto" latinLnBrk="0" hangingPunct="1">
              <a:lnSpc>
                <a:spcPct val="100000"/>
              </a:lnSpc>
              <a:spcBef>
                <a:spcPts val="679"/>
              </a:spcBef>
              <a:spcAft>
                <a:spcPts val="0"/>
              </a:spcAft>
              <a:buClrTx/>
              <a:buSzTx/>
              <a:buFontTx/>
              <a:buNone/>
              <a:tabLst/>
              <a:defRPr/>
            </a:pPr>
            <a:r>
              <a:rPr kumimoji="0" sz="2200" b="1" i="0" u="none" strike="noStrike" kern="1200" cap="none" spc="-13" normalizeH="0" baseline="0" noProof="0" dirty="0">
                <a:ln>
                  <a:noFill/>
                </a:ln>
                <a:solidFill>
                  <a:srgbClr val="FF0000"/>
                </a:solidFill>
                <a:effectLst/>
                <a:uLnTx/>
                <a:uFillTx/>
                <a:latin typeface="Arial"/>
                <a:ea typeface="+mn-ea"/>
                <a:cs typeface="Arial"/>
              </a:rPr>
              <a:t>Tamoxifen+OFS</a:t>
            </a:r>
            <a:r>
              <a:rPr kumimoji="0" sz="2200" b="1" i="0" u="none" strike="noStrike" kern="1200" cap="none" spc="-53" normalizeH="0" baseline="0" noProof="0" dirty="0">
                <a:ln>
                  <a:noFill/>
                </a:ln>
                <a:solidFill>
                  <a:srgbClr val="FF0000"/>
                </a:solidFill>
                <a:effectLst/>
                <a:uLnTx/>
                <a:uFillTx/>
                <a:latin typeface="Arial"/>
                <a:ea typeface="+mn-ea"/>
                <a:cs typeface="Arial"/>
              </a:rPr>
              <a:t> </a:t>
            </a:r>
            <a:r>
              <a:rPr kumimoji="0" sz="2200" b="1" i="0" u="none" strike="noStrike" kern="1200" cap="none" spc="0" normalizeH="0" baseline="0" noProof="0" dirty="0">
                <a:ln>
                  <a:noFill/>
                </a:ln>
                <a:solidFill>
                  <a:srgbClr val="FF0000"/>
                </a:solidFill>
                <a:effectLst/>
                <a:uLnTx/>
                <a:uFillTx/>
                <a:latin typeface="Arial"/>
                <a:ea typeface="+mn-ea"/>
                <a:cs typeface="Arial"/>
              </a:rPr>
              <a:t>x</a:t>
            </a:r>
            <a:r>
              <a:rPr kumimoji="0" sz="2200" b="1" i="0" u="none" strike="noStrike" kern="1200" cap="none" spc="-40" normalizeH="0" baseline="0" noProof="0" dirty="0">
                <a:ln>
                  <a:noFill/>
                </a:ln>
                <a:solidFill>
                  <a:srgbClr val="FF0000"/>
                </a:solidFill>
                <a:effectLst/>
                <a:uLnTx/>
                <a:uFillTx/>
                <a:latin typeface="Arial"/>
                <a:ea typeface="+mn-ea"/>
                <a:cs typeface="Arial"/>
              </a:rPr>
              <a:t> </a:t>
            </a:r>
            <a:r>
              <a:rPr kumimoji="0" sz="2200" b="1" i="0" u="none" strike="noStrike" kern="1200" cap="none" spc="-33" normalizeH="0" baseline="0" noProof="0" dirty="0">
                <a:ln>
                  <a:noFill/>
                </a:ln>
                <a:solidFill>
                  <a:srgbClr val="FF0000"/>
                </a:solidFill>
                <a:effectLst/>
                <a:uLnTx/>
                <a:uFillTx/>
                <a:latin typeface="Arial"/>
                <a:ea typeface="+mn-ea"/>
                <a:cs typeface="Arial"/>
              </a:rPr>
              <a:t>5y</a:t>
            </a:r>
            <a:endParaRPr kumimoji="0" sz="2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3"/>
              </a:spcBef>
              <a:spcAft>
                <a:spcPts val="0"/>
              </a:spcAft>
              <a:buClrTx/>
              <a:buSzTx/>
              <a:buFontTx/>
              <a:buNone/>
              <a:tabLst/>
              <a:defRPr/>
            </a:pPr>
            <a:endParaRPr kumimoji="0" sz="2267" b="0" i="0" u="none" strike="noStrike" kern="1200" cap="none" spc="0" normalizeH="0" baseline="0" noProof="0">
              <a:ln>
                <a:noFill/>
              </a:ln>
              <a:solidFill>
                <a:prstClr val="black"/>
              </a:solidFill>
              <a:effectLst/>
              <a:uLnTx/>
              <a:uFillTx/>
              <a:latin typeface="Arial"/>
              <a:ea typeface="+mn-ea"/>
              <a:cs typeface="Arial"/>
            </a:endParaRPr>
          </a:p>
          <a:p>
            <a:pPr marL="139697" marR="0" lvl="0" indent="0" algn="l" defTabSz="914400" rtl="0" eaLnBrk="1" fontAlgn="auto" latinLnBrk="0" hangingPunct="1">
              <a:lnSpc>
                <a:spcPct val="100000"/>
              </a:lnSpc>
              <a:spcBef>
                <a:spcPts val="0"/>
              </a:spcBef>
              <a:spcAft>
                <a:spcPts val="0"/>
              </a:spcAft>
              <a:buClrTx/>
              <a:buSzTx/>
              <a:buFontTx/>
              <a:buNone/>
              <a:tabLst/>
              <a:defRPr/>
            </a:pPr>
            <a:r>
              <a:rPr kumimoji="0" sz="2200" b="1" i="0" u="none" strike="noStrike" kern="1200" cap="none" spc="0" normalizeH="0" baseline="0" noProof="0" dirty="0">
                <a:ln>
                  <a:noFill/>
                </a:ln>
                <a:solidFill>
                  <a:srgbClr val="0070C0"/>
                </a:solidFill>
                <a:effectLst/>
                <a:uLnTx/>
                <a:uFillTx/>
                <a:latin typeface="Arial"/>
                <a:ea typeface="+mn-ea"/>
                <a:cs typeface="Arial"/>
              </a:rPr>
              <a:t>Exemestane+OFS x</a:t>
            </a:r>
            <a:r>
              <a:rPr kumimoji="0" sz="2200" b="1" i="0" u="none" strike="noStrike" kern="1200" cap="none" spc="-7" normalizeH="0" baseline="0" noProof="0" dirty="0">
                <a:ln>
                  <a:noFill/>
                </a:ln>
                <a:solidFill>
                  <a:srgbClr val="0070C0"/>
                </a:solidFill>
                <a:effectLst/>
                <a:uLnTx/>
                <a:uFillTx/>
                <a:latin typeface="Arial"/>
                <a:ea typeface="+mn-ea"/>
                <a:cs typeface="Arial"/>
              </a:rPr>
              <a:t> </a:t>
            </a:r>
            <a:r>
              <a:rPr kumimoji="0" sz="2200" b="1" i="0" u="none" strike="noStrike" kern="1200" cap="none" spc="-33" normalizeH="0" baseline="0" noProof="0" dirty="0">
                <a:ln>
                  <a:noFill/>
                </a:ln>
                <a:solidFill>
                  <a:srgbClr val="0070C0"/>
                </a:solidFill>
                <a:effectLst/>
                <a:uLnTx/>
                <a:uFillTx/>
                <a:latin typeface="Arial"/>
                <a:ea typeface="+mn-ea"/>
                <a:cs typeface="Arial"/>
              </a:rPr>
              <a:t>5y</a:t>
            </a:r>
            <a:endParaRPr kumimoji="0" sz="2200" b="0" i="0" u="none" strike="noStrike" kern="1200" cap="none" spc="0" normalizeH="0" baseline="0" noProof="0">
              <a:ln>
                <a:noFill/>
              </a:ln>
              <a:solidFill>
                <a:prstClr val="black"/>
              </a:solidFill>
              <a:effectLst/>
              <a:uLnTx/>
              <a:uFillTx/>
              <a:latin typeface="Arial"/>
              <a:ea typeface="+mn-ea"/>
              <a:cs typeface="Arial"/>
            </a:endParaRPr>
          </a:p>
        </p:txBody>
      </p:sp>
      <p:sp>
        <p:nvSpPr>
          <p:cNvPr id="49" name="object 49"/>
          <p:cNvSpPr txBox="1"/>
          <p:nvPr/>
        </p:nvSpPr>
        <p:spPr>
          <a:xfrm>
            <a:off x="8787991" y="2060597"/>
            <a:ext cx="2317327" cy="837964"/>
          </a:xfrm>
          <a:prstGeom prst="rect">
            <a:avLst/>
          </a:prstGeom>
        </p:spPr>
        <p:txBody>
          <a:bodyPr vert="horz" wrap="square" lIns="0" tIns="16933" rIns="0" bIns="0" rtlCol="0">
            <a:spAutoFit/>
          </a:bodyPr>
          <a:lstStyle/>
          <a:p>
            <a:pPr marL="447029" marR="6773" lvl="0" indent="-430943" algn="l" defTabSz="914400" rtl="0" eaLnBrk="1" fontAlgn="auto" latinLnBrk="0" hangingPunct="1">
              <a:lnSpc>
                <a:spcPct val="100000"/>
              </a:lnSpc>
              <a:spcBef>
                <a:spcPts val="133"/>
              </a:spcBef>
              <a:spcAft>
                <a:spcPts val="0"/>
              </a:spcAft>
              <a:buClrTx/>
              <a:buSzTx/>
              <a:buFontTx/>
              <a:buNone/>
              <a:tabLst/>
              <a:defRPr/>
            </a:pPr>
            <a:r>
              <a:rPr kumimoji="0" sz="2667" b="1" i="0" u="none" strike="noStrike" kern="1200" cap="none" spc="0" normalizeH="0" baseline="0" noProof="0" dirty="0">
                <a:ln>
                  <a:noFill/>
                </a:ln>
                <a:solidFill>
                  <a:srgbClr val="364E54"/>
                </a:solidFill>
                <a:effectLst/>
                <a:uLnTx/>
                <a:uFillTx/>
                <a:latin typeface="Arial"/>
                <a:ea typeface="+mn-ea"/>
                <a:cs typeface="Arial"/>
              </a:rPr>
              <a:t>Joint</a:t>
            </a:r>
            <a:r>
              <a:rPr kumimoji="0" sz="2667" b="1" i="0" u="none" strike="noStrike" kern="1200" cap="none" spc="-127" normalizeH="0" baseline="0" noProof="0" dirty="0">
                <a:ln>
                  <a:noFill/>
                </a:ln>
                <a:solidFill>
                  <a:srgbClr val="364E54"/>
                </a:solidFill>
                <a:effectLst/>
                <a:uLnTx/>
                <a:uFillTx/>
                <a:latin typeface="Arial"/>
                <a:ea typeface="+mn-ea"/>
                <a:cs typeface="Arial"/>
              </a:rPr>
              <a:t> </a:t>
            </a:r>
            <a:r>
              <a:rPr kumimoji="0" sz="2667" b="1" i="0" u="none" strike="noStrike" kern="1200" cap="none" spc="-13" normalizeH="0" baseline="0" noProof="0" dirty="0">
                <a:ln>
                  <a:noFill/>
                </a:ln>
                <a:solidFill>
                  <a:srgbClr val="364E54"/>
                </a:solidFill>
                <a:effectLst/>
                <a:uLnTx/>
                <a:uFillTx/>
                <a:latin typeface="Arial"/>
                <a:ea typeface="+mn-ea"/>
                <a:cs typeface="Arial"/>
              </a:rPr>
              <a:t>Analysis (N=4690)</a:t>
            </a:r>
            <a:endParaRPr kumimoji="0" sz="2667" b="0" i="0" u="none" strike="noStrike" kern="1200" cap="none" spc="0" normalizeH="0" baseline="0" noProof="0">
              <a:ln>
                <a:noFill/>
              </a:ln>
              <a:solidFill>
                <a:prstClr val="black"/>
              </a:solidFill>
              <a:effectLst/>
              <a:uLnTx/>
              <a:uFillTx/>
              <a:latin typeface="Arial"/>
              <a:ea typeface="+mn-ea"/>
              <a:cs typeface="Arial"/>
            </a:endParaRPr>
          </a:p>
        </p:txBody>
      </p:sp>
      <p:sp>
        <p:nvSpPr>
          <p:cNvPr id="50" name="object 50"/>
          <p:cNvSpPr txBox="1"/>
          <p:nvPr/>
        </p:nvSpPr>
        <p:spPr>
          <a:xfrm>
            <a:off x="292117" y="3003205"/>
            <a:ext cx="2700019" cy="2797731"/>
          </a:xfrm>
          <a:prstGeom prst="rect">
            <a:avLst/>
          </a:prstGeom>
        </p:spPr>
        <p:txBody>
          <a:bodyPr vert="horz" wrap="square" lIns="0" tIns="16933" rIns="0" bIns="0" rtlCol="0">
            <a:spAutoFit/>
          </a:bodyPr>
          <a:lstStyle/>
          <a:p>
            <a:pPr marL="64345" marR="0" lvl="0" indent="0" algn="l" defTabSz="914400" rtl="0" eaLnBrk="1" fontAlgn="auto" latinLnBrk="0" hangingPunct="1">
              <a:lnSpc>
                <a:spcPct val="100000"/>
              </a:lnSpc>
              <a:spcBef>
                <a:spcPts val="133"/>
              </a:spcBef>
              <a:spcAft>
                <a:spcPts val="0"/>
              </a:spcAft>
              <a:buClrTx/>
              <a:buSzTx/>
              <a:buFontTx/>
              <a:buNone/>
              <a:tabLst/>
              <a:defRPr/>
            </a:pPr>
            <a:r>
              <a:rPr kumimoji="0" sz="3200" b="1" i="0" u="none" strike="noStrike" kern="1200" cap="none" spc="-27" normalizeH="0" baseline="0" noProof="0" dirty="0">
                <a:ln>
                  <a:noFill/>
                </a:ln>
                <a:solidFill>
                  <a:srgbClr val="7030A0"/>
                </a:solidFill>
                <a:effectLst/>
                <a:uLnTx/>
                <a:uFillTx/>
                <a:latin typeface="Arial"/>
                <a:ea typeface="+mn-ea"/>
                <a:cs typeface="Arial"/>
              </a:rPr>
              <a:t>SOFT</a:t>
            </a:r>
            <a:endParaRPr kumimoji="0" sz="3200" b="0" i="0" u="none" strike="noStrike" kern="1200" cap="none" spc="0" normalizeH="0" baseline="0" noProof="0" dirty="0">
              <a:ln>
                <a:noFill/>
              </a:ln>
              <a:solidFill>
                <a:srgbClr val="7030A0"/>
              </a:solidFill>
              <a:effectLst/>
              <a:uLnTx/>
              <a:uFillTx/>
              <a:latin typeface="Arial"/>
              <a:ea typeface="+mn-ea"/>
              <a:cs typeface="Arial"/>
            </a:endParaRPr>
          </a:p>
          <a:p>
            <a:pPr marL="169329" marR="0" lvl="0" indent="-153243" algn="l" defTabSz="914400" rtl="0" eaLnBrk="1" fontAlgn="auto" latinLnBrk="0" hangingPunct="1">
              <a:lnSpc>
                <a:spcPct val="100000"/>
              </a:lnSpc>
              <a:spcBef>
                <a:spcPts val="2413"/>
              </a:spcBef>
              <a:spcAft>
                <a:spcPts val="0"/>
              </a:spcAft>
              <a:buClrTx/>
              <a:buSzPct val="103571"/>
              <a:buFontTx/>
              <a:buChar char="•"/>
              <a:tabLst>
                <a:tab pos="170176" algn="l"/>
              </a:tabLst>
              <a:defRPr/>
            </a:pPr>
            <a:r>
              <a:rPr kumimoji="0" sz="1867" b="0" i="0" u="none" strike="noStrike" kern="1200" cap="none" spc="-13" normalizeH="0" baseline="0" noProof="0" dirty="0">
                <a:ln>
                  <a:noFill/>
                </a:ln>
                <a:solidFill>
                  <a:srgbClr val="002457"/>
                </a:solidFill>
                <a:effectLst/>
                <a:uLnTx/>
                <a:uFillTx/>
                <a:latin typeface="Arial"/>
                <a:ea typeface="+mn-ea"/>
                <a:cs typeface="Arial"/>
              </a:rPr>
              <a:t>Premenopausal</a:t>
            </a:r>
            <a:endParaRPr kumimoji="0" sz="1867" b="0" i="0" u="none" strike="noStrike" kern="1200" cap="none" spc="0" normalizeH="0" baseline="0" noProof="0" dirty="0">
              <a:ln>
                <a:noFill/>
              </a:ln>
              <a:solidFill>
                <a:prstClr val="black"/>
              </a:solidFill>
              <a:effectLst/>
              <a:uLnTx/>
              <a:uFillTx/>
              <a:latin typeface="Arial"/>
              <a:ea typeface="+mn-ea"/>
              <a:cs typeface="Arial"/>
            </a:endParaRPr>
          </a:p>
          <a:p>
            <a:pPr marL="166789" marR="0" lvl="0" indent="-150703" algn="l" defTabSz="914400" rtl="0" eaLnBrk="1" fontAlgn="auto" latinLnBrk="0" hangingPunct="1">
              <a:lnSpc>
                <a:spcPct val="100000"/>
              </a:lnSpc>
              <a:spcBef>
                <a:spcPts val="0"/>
              </a:spcBef>
              <a:spcAft>
                <a:spcPts val="0"/>
              </a:spcAft>
              <a:buClrTx/>
              <a:buSzPct val="103571"/>
              <a:buFontTx/>
              <a:buChar char="•"/>
              <a:tabLst>
                <a:tab pos="167636" algn="l"/>
              </a:tabLst>
              <a:defRPr/>
            </a:pPr>
            <a:r>
              <a:rPr kumimoji="0" sz="1867" b="0" i="0" u="none" strike="noStrike" kern="1200" cap="none" spc="0" normalizeH="0" baseline="0" noProof="0" dirty="0">
                <a:ln>
                  <a:noFill/>
                </a:ln>
                <a:solidFill>
                  <a:srgbClr val="002457"/>
                </a:solidFill>
                <a:effectLst/>
                <a:uLnTx/>
                <a:uFillTx/>
                <a:latin typeface="Arial"/>
                <a:ea typeface="+mn-ea"/>
                <a:cs typeface="Arial"/>
              </a:rPr>
              <a:t>≤12</a:t>
            </a:r>
            <a:r>
              <a:rPr kumimoji="0" sz="1867" b="0" i="0" u="none" strike="noStrike" kern="1200" cap="none" spc="-20" normalizeH="0" baseline="0" noProof="0" dirty="0">
                <a:ln>
                  <a:noFill/>
                </a:ln>
                <a:solidFill>
                  <a:srgbClr val="002457"/>
                </a:solidFill>
                <a:effectLst/>
                <a:uLnTx/>
                <a:uFillTx/>
                <a:latin typeface="Arial"/>
                <a:ea typeface="+mn-ea"/>
                <a:cs typeface="Arial"/>
              </a:rPr>
              <a:t> </a:t>
            </a:r>
            <a:r>
              <a:rPr kumimoji="0" sz="1867" b="0" i="0" u="none" strike="noStrike" kern="1200" cap="none" spc="0" normalizeH="0" baseline="0" noProof="0" dirty="0">
                <a:ln>
                  <a:noFill/>
                </a:ln>
                <a:solidFill>
                  <a:srgbClr val="002457"/>
                </a:solidFill>
                <a:effectLst/>
                <a:uLnTx/>
                <a:uFillTx/>
                <a:latin typeface="Arial"/>
                <a:ea typeface="+mn-ea"/>
                <a:cs typeface="Arial"/>
              </a:rPr>
              <a:t>wks</a:t>
            </a:r>
            <a:r>
              <a:rPr kumimoji="0" sz="1867" b="0" i="0" u="none" strike="noStrike" kern="1200" cap="none" spc="-13" normalizeH="0" baseline="0" noProof="0" dirty="0">
                <a:ln>
                  <a:noFill/>
                </a:ln>
                <a:solidFill>
                  <a:srgbClr val="002457"/>
                </a:solidFill>
                <a:effectLst/>
                <a:uLnTx/>
                <a:uFillTx/>
                <a:latin typeface="Arial"/>
                <a:ea typeface="+mn-ea"/>
                <a:cs typeface="Arial"/>
              </a:rPr>
              <a:t> </a:t>
            </a:r>
            <a:r>
              <a:rPr kumimoji="0" sz="1867" b="0" i="0" u="none" strike="noStrike" kern="1200" cap="none" spc="0" normalizeH="0" baseline="0" noProof="0" dirty="0">
                <a:ln>
                  <a:noFill/>
                </a:ln>
                <a:solidFill>
                  <a:srgbClr val="002457"/>
                </a:solidFill>
                <a:effectLst/>
                <a:uLnTx/>
                <a:uFillTx/>
                <a:latin typeface="Arial"/>
                <a:ea typeface="+mn-ea"/>
                <a:cs typeface="Arial"/>
              </a:rPr>
              <a:t>after</a:t>
            </a:r>
            <a:r>
              <a:rPr kumimoji="0" sz="1867" b="0" i="0" u="none" strike="noStrike" kern="1200" cap="none" spc="-20" normalizeH="0" baseline="0" noProof="0" dirty="0">
                <a:ln>
                  <a:noFill/>
                </a:ln>
                <a:solidFill>
                  <a:srgbClr val="002457"/>
                </a:solidFill>
                <a:effectLst/>
                <a:uLnTx/>
                <a:uFillTx/>
                <a:latin typeface="Arial"/>
                <a:ea typeface="+mn-ea"/>
                <a:cs typeface="Arial"/>
              </a:rPr>
              <a:t> </a:t>
            </a:r>
            <a:r>
              <a:rPr kumimoji="0" sz="1867" b="0" i="0" u="none" strike="noStrike" kern="1200" cap="none" spc="-13" normalizeH="0" baseline="0" noProof="0" dirty="0">
                <a:ln>
                  <a:noFill/>
                </a:ln>
                <a:solidFill>
                  <a:srgbClr val="002457"/>
                </a:solidFill>
                <a:effectLst/>
                <a:uLnTx/>
                <a:uFillTx/>
                <a:latin typeface="Arial"/>
                <a:ea typeface="+mn-ea"/>
                <a:cs typeface="Arial"/>
              </a:rPr>
              <a:t>surgery</a:t>
            </a:r>
            <a:endParaRPr kumimoji="0" sz="1867" b="0" i="0" u="none" strike="noStrike" kern="1200" cap="none" spc="0" normalizeH="0" baseline="0" noProof="0" dirty="0">
              <a:ln>
                <a:noFill/>
              </a:ln>
              <a:solidFill>
                <a:prstClr val="black"/>
              </a:solidFill>
              <a:effectLst/>
              <a:uLnTx/>
              <a:uFillTx/>
              <a:latin typeface="Arial"/>
              <a:ea typeface="+mn-ea"/>
              <a:cs typeface="Arial"/>
            </a:endParaRPr>
          </a:p>
          <a:p>
            <a:pPr marL="166789" marR="0" lvl="0" indent="-150703" algn="l" defTabSz="914400" rtl="0" eaLnBrk="1" fontAlgn="auto" latinLnBrk="0" hangingPunct="1">
              <a:lnSpc>
                <a:spcPct val="100000"/>
              </a:lnSpc>
              <a:spcBef>
                <a:spcPts val="0"/>
              </a:spcBef>
              <a:spcAft>
                <a:spcPts val="0"/>
              </a:spcAft>
              <a:buClrTx/>
              <a:buSzPct val="103571"/>
              <a:buFontTx/>
              <a:buChar char="•"/>
              <a:tabLst>
                <a:tab pos="167636" algn="l"/>
              </a:tabLst>
              <a:defRPr/>
            </a:pPr>
            <a:r>
              <a:rPr kumimoji="0" sz="1867" b="0" i="0" u="none" strike="noStrike" kern="1200" cap="none" spc="0" normalizeH="0" baseline="0" noProof="0" dirty="0">
                <a:ln>
                  <a:noFill/>
                </a:ln>
                <a:solidFill>
                  <a:srgbClr val="002457"/>
                </a:solidFill>
                <a:effectLst/>
                <a:uLnTx/>
                <a:uFillTx/>
                <a:latin typeface="Arial"/>
                <a:ea typeface="+mn-ea"/>
                <a:cs typeface="Arial"/>
              </a:rPr>
              <a:t>No</a:t>
            </a:r>
            <a:r>
              <a:rPr kumimoji="0" sz="1867" b="0" i="0" u="none" strike="noStrike" kern="1200" cap="none" spc="-13" normalizeH="0" baseline="0" noProof="0" dirty="0">
                <a:ln>
                  <a:noFill/>
                </a:ln>
                <a:solidFill>
                  <a:srgbClr val="002457"/>
                </a:solidFill>
                <a:effectLst/>
                <a:uLnTx/>
                <a:uFillTx/>
                <a:latin typeface="Arial"/>
                <a:ea typeface="+mn-ea"/>
                <a:cs typeface="Arial"/>
              </a:rPr>
              <a:t> chemo</a:t>
            </a:r>
            <a:endParaRPr kumimoji="0" sz="1867" b="0" i="0" u="none" strike="noStrike" kern="1200" cap="none" spc="0" normalizeH="0" baseline="0" noProof="0" dirty="0">
              <a:ln>
                <a:noFill/>
              </a:ln>
              <a:solidFill>
                <a:prstClr val="black"/>
              </a:solidFill>
              <a:effectLst/>
              <a:uLnTx/>
              <a:uFillTx/>
              <a:latin typeface="Arial"/>
              <a:ea typeface="+mn-ea"/>
              <a:cs typeface="Arial"/>
            </a:endParaRPr>
          </a:p>
          <a:p>
            <a:pPr marL="0" marR="471582" lvl="0" indent="0" algn="ctr" defTabSz="914400" rtl="0" eaLnBrk="1" fontAlgn="auto" latinLnBrk="0" hangingPunct="1">
              <a:lnSpc>
                <a:spcPct val="100000"/>
              </a:lnSpc>
              <a:spcBef>
                <a:spcPts val="960"/>
              </a:spcBef>
              <a:spcAft>
                <a:spcPts val="0"/>
              </a:spcAft>
              <a:buClrTx/>
              <a:buSzTx/>
              <a:buFontTx/>
              <a:buNone/>
              <a:tabLst/>
              <a:defRPr/>
            </a:pPr>
            <a:r>
              <a:rPr kumimoji="0" sz="1867" b="0" i="1" u="none" strike="noStrike" kern="1200" cap="none" spc="-33" normalizeH="0" baseline="0" noProof="0" dirty="0">
                <a:ln>
                  <a:noFill/>
                </a:ln>
                <a:solidFill>
                  <a:srgbClr val="002457"/>
                </a:solidFill>
                <a:effectLst/>
                <a:uLnTx/>
                <a:uFillTx/>
                <a:latin typeface="Arial"/>
                <a:ea typeface="+mn-ea"/>
                <a:cs typeface="Arial"/>
              </a:rPr>
              <a:t>OR</a:t>
            </a:r>
            <a:endParaRPr kumimoji="0" sz="1867" b="0" i="0" u="none" strike="noStrike" kern="1200" cap="none" spc="0" normalizeH="0" baseline="0" noProof="0" dirty="0">
              <a:ln>
                <a:noFill/>
              </a:ln>
              <a:solidFill>
                <a:prstClr val="black"/>
              </a:solidFill>
              <a:effectLst/>
              <a:uLnTx/>
              <a:uFillTx/>
              <a:latin typeface="Arial"/>
              <a:ea typeface="+mn-ea"/>
              <a:cs typeface="Arial"/>
            </a:endParaRPr>
          </a:p>
          <a:p>
            <a:pPr marL="166789" marR="0" lvl="0" indent="-150703" algn="l" defTabSz="914400" rtl="0" eaLnBrk="1" fontAlgn="auto" latinLnBrk="0" hangingPunct="1">
              <a:lnSpc>
                <a:spcPct val="100000"/>
              </a:lnSpc>
              <a:spcBef>
                <a:spcPts val="960"/>
              </a:spcBef>
              <a:spcAft>
                <a:spcPts val="0"/>
              </a:spcAft>
              <a:buClrTx/>
              <a:buSzPct val="103571"/>
              <a:buFontTx/>
              <a:buChar char="•"/>
              <a:tabLst>
                <a:tab pos="167636" algn="l"/>
              </a:tabLst>
              <a:defRPr/>
            </a:pPr>
            <a:r>
              <a:rPr kumimoji="0" sz="1867" b="0" i="0" u="none" strike="noStrike" kern="1200" cap="none" spc="0" normalizeH="0" baseline="0" noProof="0" dirty="0">
                <a:ln>
                  <a:noFill/>
                </a:ln>
                <a:solidFill>
                  <a:srgbClr val="002457"/>
                </a:solidFill>
                <a:effectLst/>
                <a:uLnTx/>
                <a:uFillTx/>
                <a:latin typeface="Arial"/>
                <a:ea typeface="+mn-ea"/>
                <a:cs typeface="Arial"/>
              </a:rPr>
              <a:t>Remain</a:t>
            </a:r>
            <a:r>
              <a:rPr kumimoji="0" sz="1867" b="0" i="0" u="none" strike="noStrike" kern="1200" cap="none" spc="-40" normalizeH="0" baseline="0" noProof="0" dirty="0">
                <a:ln>
                  <a:noFill/>
                </a:ln>
                <a:solidFill>
                  <a:srgbClr val="002457"/>
                </a:solidFill>
                <a:effectLst/>
                <a:uLnTx/>
                <a:uFillTx/>
                <a:latin typeface="Arial"/>
                <a:ea typeface="+mn-ea"/>
                <a:cs typeface="Arial"/>
              </a:rPr>
              <a:t> </a:t>
            </a:r>
            <a:r>
              <a:rPr kumimoji="0" sz="1867" b="0" i="0" u="none" strike="noStrike" kern="1200" cap="none" spc="-13" normalizeH="0" baseline="0" noProof="0" dirty="0">
                <a:ln>
                  <a:noFill/>
                </a:ln>
                <a:solidFill>
                  <a:srgbClr val="002457"/>
                </a:solidFill>
                <a:effectLst/>
                <a:uLnTx/>
                <a:uFillTx/>
                <a:latin typeface="Arial"/>
                <a:ea typeface="+mn-ea"/>
                <a:cs typeface="Arial"/>
              </a:rPr>
              <a:t>premenopausal</a:t>
            </a:r>
            <a:endParaRPr kumimoji="0" sz="1867" b="0" i="0" u="none" strike="noStrike" kern="1200" cap="none" spc="0" normalizeH="0" baseline="0" noProof="0" dirty="0">
              <a:ln>
                <a:noFill/>
              </a:ln>
              <a:solidFill>
                <a:prstClr val="black"/>
              </a:solidFill>
              <a:effectLst/>
              <a:uLnTx/>
              <a:uFillTx/>
              <a:latin typeface="Arial"/>
              <a:ea typeface="+mn-ea"/>
              <a:cs typeface="Arial"/>
            </a:endParaRPr>
          </a:p>
          <a:p>
            <a:pPr marL="166789" marR="0" lvl="0" indent="0" algn="l" defTabSz="914400" rtl="0" eaLnBrk="1" fontAlgn="auto" latinLnBrk="0" hangingPunct="1">
              <a:lnSpc>
                <a:spcPct val="100000"/>
              </a:lnSpc>
              <a:spcBef>
                <a:spcPts val="0"/>
              </a:spcBef>
              <a:spcAft>
                <a:spcPts val="0"/>
              </a:spcAft>
              <a:buClrTx/>
              <a:buSzTx/>
              <a:buFontTx/>
              <a:buNone/>
              <a:tabLst/>
              <a:defRPr/>
            </a:pPr>
            <a:r>
              <a:rPr kumimoji="0" sz="1867" b="0" i="0" u="none" strike="noStrike" kern="1200" cap="none" spc="0" normalizeH="0" baseline="0" noProof="0" dirty="0">
                <a:ln>
                  <a:noFill/>
                </a:ln>
                <a:solidFill>
                  <a:srgbClr val="002457"/>
                </a:solidFill>
                <a:effectLst/>
                <a:uLnTx/>
                <a:uFillTx/>
                <a:latin typeface="Arial"/>
                <a:ea typeface="+mn-ea"/>
                <a:cs typeface="Arial"/>
              </a:rPr>
              <a:t>≤</a:t>
            </a:r>
            <a:r>
              <a:rPr kumimoji="0" sz="1867" b="0" i="0" u="none" strike="noStrike" kern="1200" cap="none" spc="-7" normalizeH="0" baseline="0" noProof="0" dirty="0">
                <a:ln>
                  <a:noFill/>
                </a:ln>
                <a:solidFill>
                  <a:srgbClr val="002457"/>
                </a:solidFill>
                <a:effectLst/>
                <a:uLnTx/>
                <a:uFillTx/>
                <a:latin typeface="Arial"/>
                <a:ea typeface="+mn-ea"/>
                <a:cs typeface="Arial"/>
              </a:rPr>
              <a:t> </a:t>
            </a:r>
            <a:r>
              <a:rPr kumimoji="0" sz="1867" b="0" i="0" u="none" strike="noStrike" kern="1200" cap="none" spc="0" normalizeH="0" baseline="0" noProof="0" dirty="0">
                <a:ln>
                  <a:noFill/>
                </a:ln>
                <a:solidFill>
                  <a:srgbClr val="002457"/>
                </a:solidFill>
                <a:effectLst/>
                <a:uLnTx/>
                <a:uFillTx/>
                <a:latin typeface="Arial"/>
                <a:ea typeface="+mn-ea"/>
                <a:cs typeface="Arial"/>
              </a:rPr>
              <a:t>8</a:t>
            </a:r>
            <a:r>
              <a:rPr kumimoji="0" sz="1867" b="0" i="0" u="none" strike="noStrike" kern="1200" cap="none" spc="-13" normalizeH="0" baseline="0" noProof="0" dirty="0">
                <a:ln>
                  <a:noFill/>
                </a:ln>
                <a:solidFill>
                  <a:srgbClr val="002457"/>
                </a:solidFill>
                <a:effectLst/>
                <a:uLnTx/>
                <a:uFillTx/>
                <a:latin typeface="Arial"/>
                <a:ea typeface="+mn-ea"/>
                <a:cs typeface="Arial"/>
              </a:rPr>
              <a:t> </a:t>
            </a:r>
            <a:r>
              <a:rPr kumimoji="0" sz="1867" b="0" i="0" u="none" strike="noStrike" kern="1200" cap="none" spc="0" normalizeH="0" baseline="0" noProof="0" dirty="0">
                <a:ln>
                  <a:noFill/>
                </a:ln>
                <a:solidFill>
                  <a:srgbClr val="002457"/>
                </a:solidFill>
                <a:effectLst/>
                <a:uLnTx/>
                <a:uFillTx/>
                <a:latin typeface="Arial"/>
                <a:ea typeface="+mn-ea"/>
                <a:cs typeface="Arial"/>
              </a:rPr>
              <a:t>mos</a:t>
            </a:r>
            <a:r>
              <a:rPr kumimoji="0" sz="1867" b="0" i="0" u="none" strike="noStrike" kern="1200" cap="none" spc="-7" normalizeH="0" baseline="0" noProof="0" dirty="0">
                <a:ln>
                  <a:noFill/>
                </a:ln>
                <a:solidFill>
                  <a:srgbClr val="002457"/>
                </a:solidFill>
                <a:effectLst/>
                <a:uLnTx/>
                <a:uFillTx/>
                <a:latin typeface="Arial"/>
                <a:ea typeface="+mn-ea"/>
                <a:cs typeface="Arial"/>
              </a:rPr>
              <a:t> </a:t>
            </a:r>
            <a:r>
              <a:rPr kumimoji="0" sz="1867" b="0" i="0" u="none" strike="noStrike" kern="1200" cap="none" spc="0" normalizeH="0" baseline="0" noProof="0" dirty="0">
                <a:ln>
                  <a:noFill/>
                </a:ln>
                <a:solidFill>
                  <a:srgbClr val="002457"/>
                </a:solidFill>
                <a:effectLst/>
                <a:uLnTx/>
                <a:uFillTx/>
                <a:latin typeface="Arial"/>
                <a:ea typeface="+mn-ea"/>
                <a:cs typeface="Arial"/>
              </a:rPr>
              <a:t>after</a:t>
            </a:r>
            <a:r>
              <a:rPr kumimoji="0" sz="1867" b="0" i="0" u="none" strike="noStrike" kern="1200" cap="none" spc="-13" normalizeH="0" baseline="0" noProof="0" dirty="0">
                <a:ln>
                  <a:noFill/>
                </a:ln>
                <a:solidFill>
                  <a:srgbClr val="002457"/>
                </a:solidFill>
                <a:effectLst/>
                <a:uLnTx/>
                <a:uFillTx/>
                <a:latin typeface="Arial"/>
                <a:ea typeface="+mn-ea"/>
                <a:cs typeface="Arial"/>
              </a:rPr>
              <a:t> chemo</a:t>
            </a:r>
            <a:endParaRPr kumimoji="0" sz="1867" b="0" i="0" u="none" strike="noStrike" kern="1200" cap="none" spc="0" normalizeH="0" baseline="0" noProof="0" dirty="0">
              <a:ln>
                <a:noFill/>
              </a:ln>
              <a:solidFill>
                <a:prstClr val="black"/>
              </a:solidFill>
              <a:effectLst/>
              <a:uLnTx/>
              <a:uFillTx/>
              <a:latin typeface="Arial"/>
              <a:ea typeface="+mn-ea"/>
              <a:cs typeface="Arial"/>
            </a:endParaRPr>
          </a:p>
        </p:txBody>
      </p:sp>
      <p:sp>
        <p:nvSpPr>
          <p:cNvPr id="51" name="object 51"/>
          <p:cNvSpPr txBox="1"/>
          <p:nvPr/>
        </p:nvSpPr>
        <p:spPr>
          <a:xfrm>
            <a:off x="292118" y="986801"/>
            <a:ext cx="2451100" cy="1505006"/>
          </a:xfrm>
          <a:prstGeom prst="rect">
            <a:avLst/>
          </a:prstGeom>
        </p:spPr>
        <p:txBody>
          <a:bodyPr vert="horz" wrap="square" lIns="0" tIns="16933" rIns="0" bIns="0" rtlCol="0">
            <a:spAutoFit/>
          </a:bodyPr>
          <a:lstStyle/>
          <a:p>
            <a:pPr marL="169329" marR="0" lvl="0" indent="-153243" algn="l" defTabSz="914400" rtl="0" eaLnBrk="1" fontAlgn="auto" latinLnBrk="0" hangingPunct="1">
              <a:lnSpc>
                <a:spcPct val="100000"/>
              </a:lnSpc>
              <a:spcBef>
                <a:spcPts val="133"/>
              </a:spcBef>
              <a:spcAft>
                <a:spcPts val="0"/>
              </a:spcAft>
              <a:buClrTx/>
              <a:buSzPct val="103571"/>
              <a:buFontTx/>
              <a:buChar char="•"/>
              <a:tabLst>
                <a:tab pos="170176" algn="l"/>
              </a:tabLst>
              <a:defRPr/>
            </a:pPr>
            <a:r>
              <a:rPr kumimoji="0" sz="1867" b="0" i="0" u="none" strike="noStrike" kern="1200" cap="none" spc="-13" normalizeH="0" baseline="0" noProof="0" dirty="0">
                <a:ln>
                  <a:noFill/>
                </a:ln>
                <a:solidFill>
                  <a:srgbClr val="002457"/>
                </a:solidFill>
                <a:effectLst/>
                <a:uLnTx/>
                <a:uFillTx/>
                <a:latin typeface="Arial"/>
                <a:ea typeface="+mn-ea"/>
                <a:cs typeface="Arial"/>
              </a:rPr>
              <a:t>Premenopausal</a:t>
            </a:r>
            <a:endParaRPr kumimoji="0" sz="1867" b="0" i="0" u="none" strike="noStrike" kern="1200" cap="none" spc="0" normalizeH="0" baseline="0" noProof="0" dirty="0">
              <a:ln>
                <a:noFill/>
              </a:ln>
              <a:solidFill>
                <a:prstClr val="black"/>
              </a:solidFill>
              <a:effectLst/>
              <a:uLnTx/>
              <a:uFillTx/>
              <a:latin typeface="Arial"/>
              <a:ea typeface="+mn-ea"/>
              <a:cs typeface="Arial"/>
            </a:endParaRPr>
          </a:p>
          <a:p>
            <a:pPr marL="169329" marR="0" lvl="0" indent="-153243" algn="l" defTabSz="914400" rtl="0" eaLnBrk="1" fontAlgn="auto" latinLnBrk="0" hangingPunct="1">
              <a:lnSpc>
                <a:spcPct val="100000"/>
              </a:lnSpc>
              <a:spcBef>
                <a:spcPts val="0"/>
              </a:spcBef>
              <a:spcAft>
                <a:spcPts val="0"/>
              </a:spcAft>
              <a:buClrTx/>
              <a:buSzPct val="103571"/>
              <a:buFontTx/>
              <a:buChar char="•"/>
              <a:tabLst>
                <a:tab pos="170176" algn="l"/>
              </a:tabLst>
              <a:defRPr/>
            </a:pPr>
            <a:r>
              <a:rPr kumimoji="0" sz="1867" b="0" i="0" u="none" strike="noStrike" kern="1200" cap="none" spc="0" normalizeH="0" baseline="0" noProof="0" dirty="0">
                <a:ln>
                  <a:noFill/>
                </a:ln>
                <a:solidFill>
                  <a:srgbClr val="002457"/>
                </a:solidFill>
                <a:effectLst/>
                <a:uLnTx/>
                <a:uFillTx/>
                <a:latin typeface="Arial"/>
                <a:ea typeface="+mn-ea"/>
                <a:cs typeface="Arial"/>
              </a:rPr>
              <a:t>≤12</a:t>
            </a:r>
            <a:r>
              <a:rPr kumimoji="0" sz="1867" b="0" i="0" u="none" strike="noStrike" kern="1200" cap="none" spc="-20" normalizeH="0" baseline="0" noProof="0" dirty="0">
                <a:ln>
                  <a:noFill/>
                </a:ln>
                <a:solidFill>
                  <a:srgbClr val="002457"/>
                </a:solidFill>
                <a:effectLst/>
                <a:uLnTx/>
                <a:uFillTx/>
                <a:latin typeface="Arial"/>
                <a:ea typeface="+mn-ea"/>
                <a:cs typeface="Arial"/>
              </a:rPr>
              <a:t> </a:t>
            </a:r>
            <a:r>
              <a:rPr kumimoji="0" sz="1867" b="0" i="0" u="none" strike="noStrike" kern="1200" cap="none" spc="0" normalizeH="0" baseline="0" noProof="0" dirty="0">
                <a:ln>
                  <a:noFill/>
                </a:ln>
                <a:solidFill>
                  <a:srgbClr val="002457"/>
                </a:solidFill>
                <a:effectLst/>
                <a:uLnTx/>
                <a:uFillTx/>
                <a:latin typeface="Arial"/>
                <a:ea typeface="+mn-ea"/>
                <a:cs typeface="Arial"/>
              </a:rPr>
              <a:t>wks</a:t>
            </a:r>
            <a:r>
              <a:rPr kumimoji="0" sz="1867" b="0" i="0" u="none" strike="noStrike" kern="1200" cap="none" spc="-13" normalizeH="0" baseline="0" noProof="0" dirty="0">
                <a:ln>
                  <a:noFill/>
                </a:ln>
                <a:solidFill>
                  <a:srgbClr val="002457"/>
                </a:solidFill>
                <a:effectLst/>
                <a:uLnTx/>
                <a:uFillTx/>
                <a:latin typeface="Arial"/>
                <a:ea typeface="+mn-ea"/>
                <a:cs typeface="Arial"/>
              </a:rPr>
              <a:t> </a:t>
            </a:r>
            <a:r>
              <a:rPr kumimoji="0" sz="1867" b="0" i="0" u="none" strike="noStrike" kern="1200" cap="none" spc="0" normalizeH="0" baseline="0" noProof="0" dirty="0">
                <a:ln>
                  <a:noFill/>
                </a:ln>
                <a:solidFill>
                  <a:srgbClr val="002457"/>
                </a:solidFill>
                <a:effectLst/>
                <a:uLnTx/>
                <a:uFillTx/>
                <a:latin typeface="Arial"/>
                <a:ea typeface="+mn-ea"/>
                <a:cs typeface="Arial"/>
              </a:rPr>
              <a:t>after</a:t>
            </a:r>
            <a:r>
              <a:rPr kumimoji="0" sz="1867" b="0" i="0" u="none" strike="noStrike" kern="1200" cap="none" spc="-20" normalizeH="0" baseline="0" noProof="0" dirty="0">
                <a:ln>
                  <a:noFill/>
                </a:ln>
                <a:solidFill>
                  <a:srgbClr val="002457"/>
                </a:solidFill>
                <a:effectLst/>
                <a:uLnTx/>
                <a:uFillTx/>
                <a:latin typeface="Arial"/>
                <a:ea typeface="+mn-ea"/>
                <a:cs typeface="Arial"/>
              </a:rPr>
              <a:t> </a:t>
            </a:r>
            <a:r>
              <a:rPr kumimoji="0" sz="1867" b="0" i="0" u="none" strike="noStrike" kern="1200" cap="none" spc="-13" normalizeH="0" baseline="0" noProof="0" dirty="0">
                <a:ln>
                  <a:noFill/>
                </a:ln>
                <a:solidFill>
                  <a:srgbClr val="002457"/>
                </a:solidFill>
                <a:effectLst/>
                <a:uLnTx/>
                <a:uFillTx/>
                <a:latin typeface="Arial"/>
                <a:ea typeface="+mn-ea"/>
                <a:cs typeface="Arial"/>
              </a:rPr>
              <a:t>surgery</a:t>
            </a:r>
            <a:endParaRPr kumimoji="0" sz="1867" b="0" i="0" u="none" strike="noStrike" kern="1200" cap="none" spc="0" normalizeH="0" baseline="0" noProof="0" dirty="0">
              <a:ln>
                <a:noFill/>
              </a:ln>
              <a:solidFill>
                <a:prstClr val="black"/>
              </a:solidFill>
              <a:effectLst/>
              <a:uLnTx/>
              <a:uFillTx/>
              <a:latin typeface="Arial"/>
              <a:ea typeface="+mn-ea"/>
              <a:cs typeface="Arial"/>
            </a:endParaRPr>
          </a:p>
          <a:p>
            <a:pPr marL="169329" marR="0" lvl="0" indent="-153243" algn="l" defTabSz="914400" rtl="0" eaLnBrk="1" fontAlgn="auto" latinLnBrk="0" hangingPunct="1">
              <a:lnSpc>
                <a:spcPct val="100000"/>
              </a:lnSpc>
              <a:spcBef>
                <a:spcPts val="0"/>
              </a:spcBef>
              <a:spcAft>
                <a:spcPts val="0"/>
              </a:spcAft>
              <a:buClrTx/>
              <a:buSzPct val="103571"/>
              <a:buFontTx/>
              <a:buChar char="•"/>
              <a:tabLst>
                <a:tab pos="170176" algn="l"/>
              </a:tabLst>
              <a:defRPr/>
            </a:pPr>
            <a:r>
              <a:rPr kumimoji="0" sz="1867" b="0" i="0" u="none" strike="noStrike" kern="1200" cap="none" spc="0" normalizeH="0" baseline="0" noProof="0" dirty="0">
                <a:ln>
                  <a:noFill/>
                </a:ln>
                <a:solidFill>
                  <a:srgbClr val="002457"/>
                </a:solidFill>
                <a:effectLst/>
                <a:uLnTx/>
                <a:uFillTx/>
                <a:latin typeface="Arial"/>
                <a:ea typeface="+mn-ea"/>
                <a:cs typeface="Arial"/>
              </a:rPr>
              <a:t>Planned </a:t>
            </a:r>
            <a:r>
              <a:rPr kumimoji="0" sz="1867" b="0" i="0" u="none" strike="noStrike" kern="1200" cap="none" spc="-33" normalizeH="0" baseline="0" noProof="0" dirty="0">
                <a:ln>
                  <a:noFill/>
                </a:ln>
                <a:solidFill>
                  <a:srgbClr val="002457"/>
                </a:solidFill>
                <a:effectLst/>
                <a:uLnTx/>
                <a:uFillTx/>
                <a:latin typeface="Arial"/>
                <a:ea typeface="+mn-ea"/>
                <a:cs typeface="Arial"/>
              </a:rPr>
              <a:t>OFS</a:t>
            </a:r>
            <a:endParaRPr kumimoji="0" sz="1867" b="0" i="0" u="none" strike="noStrike" kern="1200" cap="none" spc="0" normalizeH="0" baseline="0" noProof="0" dirty="0">
              <a:ln>
                <a:noFill/>
              </a:ln>
              <a:solidFill>
                <a:prstClr val="black"/>
              </a:solidFill>
              <a:effectLst/>
              <a:uLnTx/>
              <a:uFillTx/>
              <a:latin typeface="Arial"/>
              <a:ea typeface="+mn-ea"/>
              <a:cs typeface="Arial"/>
            </a:endParaRPr>
          </a:p>
          <a:p>
            <a:pPr marL="169329" marR="0" lvl="0" indent="-153243" algn="l" defTabSz="914400" rtl="0" eaLnBrk="1" fontAlgn="auto" latinLnBrk="0" hangingPunct="1">
              <a:lnSpc>
                <a:spcPct val="100000"/>
              </a:lnSpc>
              <a:spcBef>
                <a:spcPts val="400"/>
              </a:spcBef>
              <a:spcAft>
                <a:spcPts val="0"/>
              </a:spcAft>
              <a:buClrTx/>
              <a:buSzPct val="103571"/>
              <a:buFontTx/>
              <a:buChar char="•"/>
              <a:tabLst>
                <a:tab pos="170176" algn="l"/>
              </a:tabLst>
              <a:defRPr/>
            </a:pPr>
            <a:r>
              <a:rPr kumimoji="0" sz="1867" b="0" i="0" u="none" strike="noStrike" kern="1200" cap="none" spc="0" normalizeH="0" baseline="0" noProof="0" dirty="0">
                <a:ln>
                  <a:noFill/>
                </a:ln>
                <a:solidFill>
                  <a:srgbClr val="002457"/>
                </a:solidFill>
                <a:effectLst/>
                <a:uLnTx/>
                <a:uFillTx/>
                <a:latin typeface="Arial"/>
                <a:ea typeface="+mn-ea"/>
                <a:cs typeface="Arial"/>
              </a:rPr>
              <a:t>No</a:t>
            </a:r>
            <a:r>
              <a:rPr kumimoji="0" sz="1867" b="0" i="0" u="none" strike="noStrike" kern="1200" cap="none" spc="-33" normalizeH="0" baseline="0" noProof="0" dirty="0">
                <a:ln>
                  <a:noFill/>
                </a:ln>
                <a:solidFill>
                  <a:srgbClr val="002457"/>
                </a:solidFill>
                <a:effectLst/>
                <a:uLnTx/>
                <a:uFillTx/>
                <a:latin typeface="Arial"/>
                <a:ea typeface="+mn-ea"/>
                <a:cs typeface="Arial"/>
              </a:rPr>
              <a:t> </a:t>
            </a:r>
            <a:r>
              <a:rPr kumimoji="0" sz="1867" b="0" i="0" u="none" strike="noStrike" kern="1200" cap="none" spc="0" normalizeH="0" baseline="0" noProof="0" dirty="0">
                <a:ln>
                  <a:noFill/>
                </a:ln>
                <a:solidFill>
                  <a:srgbClr val="002457"/>
                </a:solidFill>
                <a:effectLst/>
                <a:uLnTx/>
                <a:uFillTx/>
                <a:latin typeface="Arial"/>
                <a:ea typeface="+mn-ea"/>
                <a:cs typeface="Arial"/>
              </a:rPr>
              <a:t>planned</a:t>
            </a:r>
            <a:r>
              <a:rPr kumimoji="0" sz="1867" b="0" i="0" u="none" strike="noStrike" kern="1200" cap="none" spc="-27" normalizeH="0" baseline="0" noProof="0" dirty="0">
                <a:ln>
                  <a:noFill/>
                </a:ln>
                <a:solidFill>
                  <a:srgbClr val="002457"/>
                </a:solidFill>
                <a:effectLst/>
                <a:uLnTx/>
                <a:uFillTx/>
                <a:latin typeface="Arial"/>
                <a:ea typeface="+mn-ea"/>
                <a:cs typeface="Arial"/>
              </a:rPr>
              <a:t> </a:t>
            </a:r>
            <a:r>
              <a:rPr kumimoji="0" sz="1867" b="0" i="0" u="none" strike="noStrike" kern="1200" cap="none" spc="-13" normalizeH="0" baseline="0" noProof="0" dirty="0">
                <a:ln>
                  <a:noFill/>
                </a:ln>
                <a:solidFill>
                  <a:srgbClr val="002457"/>
                </a:solidFill>
                <a:effectLst/>
                <a:uLnTx/>
                <a:uFillTx/>
                <a:latin typeface="Arial"/>
                <a:ea typeface="+mn-ea"/>
                <a:cs typeface="Arial"/>
              </a:rPr>
              <a:t>chemo</a:t>
            </a:r>
            <a:endParaRPr kumimoji="0" sz="1867" b="0" i="0" u="none" strike="noStrike" kern="1200" cap="none" spc="0" normalizeH="0" baseline="0" noProof="0" dirty="0">
              <a:ln>
                <a:noFill/>
              </a:ln>
              <a:solidFill>
                <a:prstClr val="black"/>
              </a:solidFill>
              <a:effectLst/>
              <a:uLnTx/>
              <a:uFillTx/>
              <a:latin typeface="Arial"/>
              <a:ea typeface="+mn-ea"/>
              <a:cs typeface="Arial"/>
            </a:endParaRPr>
          </a:p>
          <a:p>
            <a:pPr marL="148163" marR="0" lvl="0" indent="0" algn="l" defTabSz="914400" rtl="0" eaLnBrk="1" fontAlgn="auto" latinLnBrk="0" hangingPunct="1">
              <a:lnSpc>
                <a:spcPct val="100000"/>
              </a:lnSpc>
              <a:spcBef>
                <a:spcPts val="0"/>
              </a:spcBef>
              <a:spcAft>
                <a:spcPts val="0"/>
              </a:spcAft>
              <a:buClrTx/>
              <a:buSzTx/>
              <a:buFontTx/>
              <a:buNone/>
              <a:tabLst/>
              <a:defRPr/>
            </a:pPr>
            <a:r>
              <a:rPr kumimoji="0" sz="1867" b="0" i="1" u="none" strike="noStrike" kern="1200" cap="none" spc="0" normalizeH="0" baseline="0" noProof="0" dirty="0">
                <a:ln>
                  <a:noFill/>
                </a:ln>
                <a:solidFill>
                  <a:srgbClr val="002457"/>
                </a:solidFill>
                <a:effectLst/>
                <a:uLnTx/>
                <a:uFillTx/>
                <a:latin typeface="Arial"/>
                <a:ea typeface="+mn-ea"/>
                <a:cs typeface="Arial"/>
              </a:rPr>
              <a:t>OR</a:t>
            </a:r>
            <a:r>
              <a:rPr kumimoji="0" sz="1867" b="0" i="1" u="none" strike="noStrike" kern="1200" cap="none" spc="-27" normalizeH="0" baseline="0" noProof="0" dirty="0">
                <a:ln>
                  <a:noFill/>
                </a:ln>
                <a:solidFill>
                  <a:srgbClr val="002457"/>
                </a:solidFill>
                <a:effectLst/>
                <a:uLnTx/>
                <a:uFillTx/>
                <a:latin typeface="Arial"/>
                <a:ea typeface="+mn-ea"/>
                <a:cs typeface="Arial"/>
              </a:rPr>
              <a:t> </a:t>
            </a:r>
            <a:r>
              <a:rPr kumimoji="0" sz="1867" b="0" i="0" u="none" strike="noStrike" kern="1200" cap="none" spc="0" normalizeH="0" baseline="0" noProof="0" dirty="0">
                <a:ln>
                  <a:noFill/>
                </a:ln>
                <a:solidFill>
                  <a:srgbClr val="002457"/>
                </a:solidFill>
                <a:effectLst/>
                <a:uLnTx/>
                <a:uFillTx/>
                <a:latin typeface="Arial"/>
                <a:ea typeface="+mn-ea"/>
                <a:cs typeface="Arial"/>
              </a:rPr>
              <a:t>planned</a:t>
            </a:r>
            <a:r>
              <a:rPr kumimoji="0" sz="1867" b="0" i="0" u="none" strike="noStrike" kern="1200" cap="none" spc="-20" normalizeH="0" baseline="0" noProof="0" dirty="0">
                <a:ln>
                  <a:noFill/>
                </a:ln>
                <a:solidFill>
                  <a:srgbClr val="002457"/>
                </a:solidFill>
                <a:effectLst/>
                <a:uLnTx/>
                <a:uFillTx/>
                <a:latin typeface="Arial"/>
                <a:ea typeface="+mn-ea"/>
                <a:cs typeface="Arial"/>
              </a:rPr>
              <a:t> </a:t>
            </a:r>
            <a:r>
              <a:rPr kumimoji="0" sz="1867" b="0" i="0" u="none" strike="noStrike" kern="1200" cap="none" spc="-13" normalizeH="0" baseline="0" noProof="0" dirty="0">
                <a:ln>
                  <a:noFill/>
                </a:ln>
                <a:solidFill>
                  <a:srgbClr val="002457"/>
                </a:solidFill>
                <a:effectLst/>
                <a:uLnTx/>
                <a:uFillTx/>
                <a:latin typeface="Arial"/>
                <a:ea typeface="+mn-ea"/>
                <a:cs typeface="Arial"/>
              </a:rPr>
              <a:t>chemo</a:t>
            </a:r>
            <a:endParaRPr kumimoji="0" sz="1867" b="0" i="0" u="none" strike="noStrike" kern="1200" cap="none" spc="0" normalizeH="0" baseline="0" noProof="0" dirty="0">
              <a:ln>
                <a:noFill/>
              </a:ln>
              <a:solidFill>
                <a:prstClr val="black"/>
              </a:solidFill>
              <a:effectLst/>
              <a:uLnTx/>
              <a:uFillTx/>
              <a:latin typeface="Arial"/>
              <a:ea typeface="+mn-ea"/>
              <a:cs typeface="Arial"/>
            </a:endParaRPr>
          </a:p>
        </p:txBody>
      </p:sp>
      <p:sp>
        <p:nvSpPr>
          <p:cNvPr id="52" name="object 52"/>
          <p:cNvSpPr txBox="1"/>
          <p:nvPr/>
        </p:nvSpPr>
        <p:spPr>
          <a:xfrm>
            <a:off x="4147571" y="3072846"/>
            <a:ext cx="3103880" cy="618118"/>
          </a:xfrm>
          <a:prstGeom prst="rect">
            <a:avLst/>
          </a:prstGeom>
        </p:spPr>
        <p:txBody>
          <a:bodyPr vert="horz" wrap="square" lIns="0" tIns="78740" rIns="0" bIns="0" rtlCol="0">
            <a:spAutoFit/>
          </a:bodyPr>
          <a:lstStyle/>
          <a:p>
            <a:pPr marL="16933" marR="6773" lvl="0" indent="0" algn="l" defTabSz="914400" rtl="0" eaLnBrk="1" fontAlgn="auto" latinLnBrk="0" hangingPunct="1">
              <a:lnSpc>
                <a:spcPts val="2053"/>
              </a:lnSpc>
              <a:spcBef>
                <a:spcPts val="620"/>
              </a:spcBef>
              <a:spcAft>
                <a:spcPts val="0"/>
              </a:spcAft>
              <a:buClrTx/>
              <a:buSzTx/>
              <a:buFontTx/>
              <a:buNone/>
              <a:tabLst/>
              <a:defRPr/>
            </a:pPr>
            <a:r>
              <a:rPr kumimoji="0" sz="2133" b="1" i="0" u="none" strike="noStrike" kern="1200" cap="small" spc="-13" normalizeH="0" baseline="0" noProof="0" dirty="0">
                <a:ln>
                  <a:noFill/>
                </a:ln>
                <a:solidFill>
                  <a:srgbClr val="364E54"/>
                </a:solidFill>
                <a:effectLst/>
                <a:uLnTx/>
                <a:uFillTx/>
                <a:latin typeface="Arial"/>
                <a:ea typeface="+mn-ea"/>
                <a:cs typeface="Arial"/>
              </a:rPr>
              <a:t>S</a:t>
            </a:r>
            <a:r>
              <a:rPr kumimoji="0" sz="2133" b="1" i="0" u="none" strike="noStrike" kern="1200" cap="small" spc="-13" normalizeH="0" baseline="0" noProof="0" dirty="0">
                <a:ln>
                  <a:noFill/>
                </a:ln>
                <a:solidFill>
                  <a:srgbClr val="002457"/>
                </a:solidFill>
                <a:effectLst/>
                <a:uLnTx/>
                <a:uFillTx/>
                <a:latin typeface="Arial"/>
                <a:ea typeface="+mn-ea"/>
                <a:cs typeface="Arial"/>
              </a:rPr>
              <a:t>uppression</a:t>
            </a:r>
            <a:r>
              <a:rPr kumimoji="0" sz="2133" b="1" i="0" u="none" strike="noStrike" kern="1200" cap="small" spc="20" normalizeH="0" baseline="0" noProof="0" dirty="0">
                <a:ln>
                  <a:noFill/>
                </a:ln>
                <a:solidFill>
                  <a:srgbClr val="002457"/>
                </a:solidFill>
                <a:effectLst/>
                <a:uLnTx/>
                <a:uFillTx/>
                <a:latin typeface="Arial"/>
                <a:ea typeface="+mn-ea"/>
                <a:cs typeface="Arial"/>
              </a:rPr>
              <a:t> </a:t>
            </a:r>
            <a:r>
              <a:rPr kumimoji="0" sz="2133" b="1" i="0" u="none" strike="noStrike" kern="1200" cap="small" spc="0" normalizeH="0" baseline="0" noProof="0" dirty="0">
                <a:ln>
                  <a:noFill/>
                </a:ln>
                <a:solidFill>
                  <a:srgbClr val="002457"/>
                </a:solidFill>
                <a:effectLst/>
                <a:uLnTx/>
                <a:uFillTx/>
                <a:latin typeface="Arial"/>
                <a:ea typeface="+mn-ea"/>
                <a:cs typeface="Arial"/>
              </a:rPr>
              <a:t>of </a:t>
            </a:r>
            <a:r>
              <a:rPr kumimoji="0" sz="2133" b="1" i="0" u="none" strike="noStrike" kern="1200" cap="small" spc="-140" normalizeH="0" baseline="0" noProof="0" dirty="0">
                <a:ln>
                  <a:noFill/>
                </a:ln>
                <a:solidFill>
                  <a:srgbClr val="364E54"/>
                </a:solidFill>
                <a:effectLst/>
                <a:uLnTx/>
                <a:uFillTx/>
                <a:latin typeface="Arial"/>
                <a:ea typeface="+mn-ea"/>
                <a:cs typeface="Arial"/>
              </a:rPr>
              <a:t>O</a:t>
            </a:r>
            <a:r>
              <a:rPr kumimoji="0" sz="2133" b="1" i="0" u="none" strike="noStrike" kern="1200" cap="small" spc="-140" normalizeH="0" baseline="0" noProof="0" dirty="0">
                <a:ln>
                  <a:noFill/>
                </a:ln>
                <a:solidFill>
                  <a:srgbClr val="002457"/>
                </a:solidFill>
                <a:effectLst/>
                <a:uLnTx/>
                <a:uFillTx/>
                <a:latin typeface="Arial"/>
                <a:ea typeface="+mn-ea"/>
                <a:cs typeface="Arial"/>
              </a:rPr>
              <a:t>varian </a:t>
            </a:r>
            <a:r>
              <a:rPr kumimoji="0" sz="2133" b="1" i="0" u="none" strike="noStrike" kern="1200" cap="small" spc="0" normalizeH="0" baseline="0" noProof="0" dirty="0">
                <a:ln>
                  <a:noFill/>
                </a:ln>
                <a:solidFill>
                  <a:srgbClr val="364E54"/>
                </a:solidFill>
                <a:effectLst/>
                <a:uLnTx/>
                <a:uFillTx/>
                <a:latin typeface="Arial"/>
                <a:ea typeface="+mn-ea"/>
                <a:cs typeface="Arial"/>
              </a:rPr>
              <a:t>F</a:t>
            </a:r>
            <a:r>
              <a:rPr kumimoji="0" sz="2133" b="1" i="0" u="none" strike="noStrike" kern="1200" cap="small" spc="0" normalizeH="0" baseline="0" noProof="0" dirty="0">
                <a:ln>
                  <a:noFill/>
                </a:ln>
                <a:solidFill>
                  <a:srgbClr val="002457"/>
                </a:solidFill>
                <a:effectLst/>
                <a:uLnTx/>
                <a:uFillTx/>
                <a:latin typeface="Arial"/>
                <a:ea typeface="+mn-ea"/>
                <a:cs typeface="Arial"/>
              </a:rPr>
              <a:t>unction</a:t>
            </a:r>
            <a:r>
              <a:rPr kumimoji="0" sz="2133" b="1" i="0" u="none" strike="noStrike" kern="1200" cap="small" spc="-87" normalizeH="0" baseline="0" noProof="0" dirty="0">
                <a:ln>
                  <a:noFill/>
                </a:ln>
                <a:solidFill>
                  <a:srgbClr val="002457"/>
                </a:solidFill>
                <a:effectLst/>
                <a:uLnTx/>
                <a:uFillTx/>
                <a:latin typeface="Arial"/>
                <a:ea typeface="+mn-ea"/>
                <a:cs typeface="Arial"/>
              </a:rPr>
              <a:t> </a:t>
            </a:r>
            <a:r>
              <a:rPr kumimoji="0" sz="2133" b="1" i="0" u="none" strike="noStrike" kern="1200" cap="small" spc="-13" normalizeH="0" baseline="0" noProof="0" dirty="0">
                <a:ln>
                  <a:noFill/>
                </a:ln>
                <a:solidFill>
                  <a:srgbClr val="364E54"/>
                </a:solidFill>
                <a:effectLst/>
                <a:uLnTx/>
                <a:uFillTx/>
                <a:latin typeface="Arial"/>
                <a:ea typeface="+mn-ea"/>
                <a:cs typeface="Arial"/>
              </a:rPr>
              <a:t>T</a:t>
            </a:r>
            <a:r>
              <a:rPr kumimoji="0" sz="2133" b="1" i="0" u="none" strike="noStrike" kern="1200" cap="small" spc="-13" normalizeH="0" baseline="0" noProof="0" dirty="0">
                <a:ln>
                  <a:noFill/>
                </a:ln>
                <a:solidFill>
                  <a:srgbClr val="002457"/>
                </a:solidFill>
                <a:effectLst/>
                <a:uLnTx/>
                <a:uFillTx/>
                <a:latin typeface="Arial"/>
                <a:ea typeface="+mn-ea"/>
                <a:cs typeface="Arial"/>
              </a:rPr>
              <a:t>rial</a:t>
            </a:r>
            <a:endParaRPr kumimoji="0" sz="2133" b="0" i="0" u="none" strike="noStrike" kern="1200" cap="none" spc="0" normalizeH="0" baseline="0" noProof="0">
              <a:ln>
                <a:noFill/>
              </a:ln>
              <a:solidFill>
                <a:prstClr val="black"/>
              </a:solidFill>
              <a:effectLst/>
              <a:uLnTx/>
              <a:uFillTx/>
              <a:latin typeface="Arial"/>
              <a:ea typeface="+mn-ea"/>
              <a:cs typeface="Arial"/>
            </a:endParaRPr>
          </a:p>
        </p:txBody>
      </p:sp>
      <p:sp>
        <p:nvSpPr>
          <p:cNvPr id="53" name="object 53"/>
          <p:cNvSpPr txBox="1"/>
          <p:nvPr/>
        </p:nvSpPr>
        <p:spPr>
          <a:xfrm>
            <a:off x="4140507" y="243620"/>
            <a:ext cx="2323252" cy="673560"/>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2133" b="1" i="0" u="none" strike="noStrike" kern="1200" cap="small" spc="-13" normalizeH="0" baseline="0" noProof="0" dirty="0">
                <a:ln>
                  <a:noFill/>
                </a:ln>
                <a:solidFill>
                  <a:srgbClr val="364E54"/>
                </a:solidFill>
                <a:effectLst/>
                <a:uLnTx/>
                <a:uFillTx/>
                <a:latin typeface="Arial"/>
                <a:ea typeface="+mn-ea"/>
                <a:cs typeface="Arial"/>
              </a:rPr>
              <a:t>T</a:t>
            </a:r>
            <a:r>
              <a:rPr kumimoji="0" sz="2133" b="1" i="0" u="none" strike="noStrike" kern="1200" cap="small" spc="-13" normalizeH="0" baseline="0" noProof="0" dirty="0">
                <a:ln>
                  <a:noFill/>
                </a:ln>
                <a:solidFill>
                  <a:srgbClr val="002457"/>
                </a:solidFill>
                <a:effectLst/>
                <a:uLnTx/>
                <a:uFillTx/>
                <a:latin typeface="Arial"/>
                <a:ea typeface="+mn-ea"/>
                <a:cs typeface="Arial"/>
              </a:rPr>
              <a:t>amoxifen</a:t>
            </a:r>
            <a:r>
              <a:rPr kumimoji="0" sz="2133" b="1" i="0" u="none" strike="noStrike" kern="1200" cap="small" spc="-7" normalizeH="0" baseline="0" noProof="0" dirty="0">
                <a:ln>
                  <a:noFill/>
                </a:ln>
                <a:solidFill>
                  <a:srgbClr val="002457"/>
                </a:solidFill>
                <a:effectLst/>
                <a:uLnTx/>
                <a:uFillTx/>
                <a:latin typeface="Arial"/>
                <a:ea typeface="+mn-ea"/>
                <a:cs typeface="Arial"/>
              </a:rPr>
              <a:t> </a:t>
            </a:r>
            <a:r>
              <a:rPr kumimoji="0" sz="2133" b="1" i="0" u="none" strike="noStrike" kern="1200" cap="small" spc="-33" normalizeH="0" baseline="0" noProof="0" dirty="0">
                <a:ln>
                  <a:noFill/>
                </a:ln>
                <a:solidFill>
                  <a:srgbClr val="002457"/>
                </a:solidFill>
                <a:effectLst/>
                <a:uLnTx/>
                <a:uFillTx/>
                <a:latin typeface="Arial"/>
                <a:ea typeface="+mn-ea"/>
                <a:cs typeface="Arial"/>
              </a:rPr>
              <a:t>and</a:t>
            </a:r>
            <a:endParaRPr kumimoji="0" sz="2133" b="0" i="0" u="none" strike="noStrike" kern="1200" cap="none" spc="0" normalizeH="0" baseline="0" noProof="0">
              <a:ln>
                <a:noFill/>
              </a:ln>
              <a:solidFill>
                <a:prstClr val="black"/>
              </a:solidFill>
              <a:effectLst/>
              <a:uLnTx/>
              <a:uFillTx/>
              <a:latin typeface="Arial"/>
              <a:ea typeface="+mn-ea"/>
              <a:cs typeface="Arial"/>
            </a:endParaRPr>
          </a:p>
          <a:p>
            <a:pPr marL="16933" marR="0" lvl="0" indent="0" algn="l" defTabSz="914400" rtl="0" eaLnBrk="1" fontAlgn="auto" latinLnBrk="0" hangingPunct="1">
              <a:lnSpc>
                <a:spcPct val="100000"/>
              </a:lnSpc>
              <a:spcBef>
                <a:spcPts val="0"/>
              </a:spcBef>
              <a:spcAft>
                <a:spcPts val="0"/>
              </a:spcAft>
              <a:buClrTx/>
              <a:buSzTx/>
              <a:buFontTx/>
              <a:buNone/>
              <a:tabLst/>
              <a:defRPr/>
            </a:pPr>
            <a:r>
              <a:rPr kumimoji="0" sz="2133" b="1" i="0" u="none" strike="noStrike" kern="1200" cap="small" spc="-27" normalizeH="0" baseline="0" noProof="0" dirty="0">
                <a:ln>
                  <a:noFill/>
                </a:ln>
                <a:solidFill>
                  <a:srgbClr val="364E54"/>
                </a:solidFill>
                <a:effectLst/>
                <a:uLnTx/>
                <a:uFillTx/>
                <a:latin typeface="Arial"/>
                <a:ea typeface="+mn-ea"/>
                <a:cs typeface="Arial"/>
              </a:rPr>
              <a:t>EX</a:t>
            </a:r>
            <a:r>
              <a:rPr kumimoji="0" sz="2133" b="1" i="0" u="none" strike="noStrike" kern="1200" cap="small" spc="-27" normalizeH="0" baseline="0" noProof="0" dirty="0">
                <a:ln>
                  <a:noFill/>
                </a:ln>
                <a:solidFill>
                  <a:srgbClr val="002457"/>
                </a:solidFill>
                <a:effectLst/>
                <a:uLnTx/>
                <a:uFillTx/>
                <a:latin typeface="Arial"/>
                <a:ea typeface="+mn-ea"/>
                <a:cs typeface="Arial"/>
              </a:rPr>
              <a:t>emestane</a:t>
            </a:r>
            <a:r>
              <a:rPr kumimoji="0" sz="2133" b="1" i="0" u="none" strike="noStrike" kern="1200" cap="small" spc="40" normalizeH="0" baseline="0" noProof="0" dirty="0">
                <a:ln>
                  <a:noFill/>
                </a:ln>
                <a:solidFill>
                  <a:srgbClr val="002457"/>
                </a:solidFill>
                <a:effectLst/>
                <a:uLnTx/>
                <a:uFillTx/>
                <a:latin typeface="Arial"/>
                <a:ea typeface="+mn-ea"/>
                <a:cs typeface="Arial"/>
              </a:rPr>
              <a:t> </a:t>
            </a:r>
            <a:r>
              <a:rPr kumimoji="0" sz="2133" b="1" i="0" u="none" strike="noStrike" kern="1200" cap="small" spc="-113" normalizeH="0" baseline="0" noProof="0" dirty="0">
                <a:ln>
                  <a:noFill/>
                </a:ln>
                <a:solidFill>
                  <a:srgbClr val="364E54"/>
                </a:solidFill>
                <a:effectLst/>
                <a:uLnTx/>
                <a:uFillTx/>
                <a:latin typeface="Arial"/>
                <a:ea typeface="+mn-ea"/>
                <a:cs typeface="Arial"/>
              </a:rPr>
              <a:t>T</a:t>
            </a:r>
            <a:r>
              <a:rPr kumimoji="0" sz="2133" b="1" i="0" u="none" strike="noStrike" kern="1200" cap="small" spc="-113" normalizeH="0" baseline="0" noProof="0" dirty="0">
                <a:ln>
                  <a:noFill/>
                </a:ln>
                <a:solidFill>
                  <a:srgbClr val="002457"/>
                </a:solidFill>
                <a:effectLst/>
                <a:uLnTx/>
                <a:uFillTx/>
                <a:latin typeface="Arial"/>
                <a:ea typeface="+mn-ea"/>
                <a:cs typeface="Arial"/>
              </a:rPr>
              <a:t>rial</a:t>
            </a:r>
            <a:endParaRPr kumimoji="0" sz="2133" b="0" i="0" u="none" strike="noStrike" kern="1200" cap="none" spc="0" normalizeH="0" baseline="0" noProof="0">
              <a:ln>
                <a:noFill/>
              </a:ln>
              <a:solidFill>
                <a:prstClr val="black"/>
              </a:solidFill>
              <a:effectLst/>
              <a:uLnTx/>
              <a:uFillTx/>
              <a:latin typeface="Arial"/>
              <a:ea typeface="+mn-ea"/>
              <a:cs typeface="Arial"/>
            </a:endParaRPr>
          </a:p>
        </p:txBody>
      </p:sp>
      <p:pic>
        <p:nvPicPr>
          <p:cNvPr id="54" name="object 54"/>
          <p:cNvPicPr/>
          <p:nvPr/>
        </p:nvPicPr>
        <p:blipFill>
          <a:blip r:embed="rId3" cstate="print"/>
          <a:stretch>
            <a:fillRect/>
          </a:stretch>
        </p:blipFill>
        <p:spPr>
          <a:xfrm>
            <a:off x="8060267" y="3098800"/>
            <a:ext cx="3759200" cy="1422400"/>
          </a:xfrm>
          <a:prstGeom prst="rect">
            <a:avLst/>
          </a:prstGeom>
        </p:spPr>
      </p:pic>
      <p:sp>
        <p:nvSpPr>
          <p:cNvPr id="55" name="object 55"/>
          <p:cNvSpPr txBox="1">
            <a:spLocks noGrp="1"/>
          </p:cNvSpPr>
          <p:nvPr>
            <p:ph type="title"/>
          </p:nvPr>
        </p:nvSpPr>
        <p:spPr>
          <a:xfrm>
            <a:off x="362263" y="73196"/>
            <a:ext cx="1073573" cy="509541"/>
          </a:xfrm>
          <a:prstGeom prst="rect">
            <a:avLst/>
          </a:prstGeom>
        </p:spPr>
        <p:txBody>
          <a:bodyPr vert="horz" wrap="square" lIns="0" tIns="16933" rIns="0" bIns="0" rtlCol="0" anchor="ctr">
            <a:spAutoFit/>
          </a:bodyPr>
          <a:lstStyle/>
          <a:p>
            <a:pPr marL="16933">
              <a:lnSpc>
                <a:spcPct val="100000"/>
              </a:lnSpc>
              <a:spcBef>
                <a:spcPts val="133"/>
              </a:spcBef>
            </a:pPr>
            <a:r>
              <a:rPr sz="3200" b="1" spc="-27" dirty="0">
                <a:solidFill>
                  <a:srgbClr val="7030A0"/>
                </a:solidFill>
                <a:latin typeface="Arial"/>
                <a:cs typeface="Arial"/>
              </a:rPr>
              <a:t>TEXT</a:t>
            </a:r>
            <a:endParaRPr sz="3200" dirty="0">
              <a:solidFill>
                <a:srgbClr val="7030A0"/>
              </a:solidFill>
              <a:latin typeface="Arial"/>
              <a:cs typeface="Arial"/>
            </a:endParaRPr>
          </a:p>
        </p:txBody>
      </p:sp>
      <p:sp>
        <p:nvSpPr>
          <p:cNvPr id="57" name="object 57"/>
          <p:cNvSpPr txBox="1"/>
          <p:nvPr/>
        </p:nvSpPr>
        <p:spPr>
          <a:xfrm>
            <a:off x="9139911" y="6371559"/>
            <a:ext cx="2638213" cy="205976"/>
          </a:xfrm>
          <a:prstGeom prst="rect">
            <a:avLst/>
          </a:prstGeom>
        </p:spPr>
        <p:txBody>
          <a:bodyPr vert="horz" wrap="square" lIns="0" tIns="847" rIns="0" bIns="0" rtlCol="0">
            <a:spAutoFit/>
          </a:bodyPr>
          <a:lstStyle/>
          <a:p>
            <a:pPr marL="16933" marR="0" lvl="0" indent="0" algn="l" defTabSz="914400" rtl="0" eaLnBrk="1" fontAlgn="auto" latinLnBrk="0" hangingPunct="1">
              <a:lnSpc>
                <a:spcPct val="100000"/>
              </a:lnSpc>
              <a:spcBef>
                <a:spcPts val="7"/>
              </a:spcBef>
              <a:spcAft>
                <a:spcPts val="0"/>
              </a:spcAft>
              <a:buClrTx/>
              <a:buSzTx/>
              <a:buFontTx/>
              <a:buNone/>
              <a:tabLst/>
              <a:defRPr/>
            </a:pPr>
            <a:r>
              <a:rPr kumimoji="0" sz="1333" b="0" i="0" u="none" strike="noStrike" kern="1200" cap="none" spc="0" normalizeH="0" baseline="0" noProof="0" dirty="0">
                <a:ln>
                  <a:noFill/>
                </a:ln>
                <a:solidFill>
                  <a:srgbClr val="2D2E2D"/>
                </a:solidFill>
                <a:effectLst/>
                <a:uLnTx/>
                <a:uFillTx/>
                <a:latin typeface="Arial"/>
                <a:ea typeface="+mn-ea"/>
                <a:cs typeface="Arial"/>
              </a:rPr>
              <a:t>OFS=ovarian function </a:t>
            </a:r>
            <a:r>
              <a:rPr kumimoji="0" sz="1333" b="0" i="0" u="none" strike="noStrike" kern="1200" cap="none" spc="-13" normalizeH="0" baseline="0" noProof="0" dirty="0">
                <a:ln>
                  <a:noFill/>
                </a:ln>
                <a:solidFill>
                  <a:srgbClr val="2D2E2D"/>
                </a:solidFill>
                <a:effectLst/>
                <a:uLnTx/>
                <a:uFillTx/>
                <a:latin typeface="Arial"/>
                <a:ea typeface="+mn-ea"/>
                <a:cs typeface="Arial"/>
              </a:rPr>
              <a:t>suppression</a:t>
            </a:r>
            <a:endParaRPr kumimoji="0" sz="1333"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39650-8DC8-F549-B6F9-A55CC77EA4E1}"/>
              </a:ext>
            </a:extLst>
          </p:cNvPr>
          <p:cNvSpPr>
            <a:spLocks noGrp="1"/>
          </p:cNvSpPr>
          <p:nvPr>
            <p:ph type="title"/>
          </p:nvPr>
        </p:nvSpPr>
        <p:spPr>
          <a:xfrm>
            <a:off x="170726" y="0"/>
            <a:ext cx="6152910" cy="1325563"/>
          </a:xfrm>
        </p:spPr>
        <p:txBody>
          <a:bodyPr>
            <a:normAutofit/>
          </a:bodyPr>
          <a:lstStyle/>
          <a:p>
            <a:r>
              <a:rPr lang="en-US" sz="3000" dirty="0">
                <a:solidFill>
                  <a:srgbClr val="7030A0"/>
                </a:solidFill>
                <a:latin typeface="Arial" panose="020B0604020202020204" pitchFamily="34" charset="0"/>
                <a:cs typeface="Arial" panose="020B0604020202020204" pitchFamily="34" charset="0"/>
              </a:rPr>
              <a:t>Update on SOFT and TEXT Trials: What is the role of OFS?</a:t>
            </a:r>
          </a:p>
        </p:txBody>
      </p:sp>
      <p:sp>
        <p:nvSpPr>
          <p:cNvPr id="4" name="Content Placeholder 2">
            <a:extLst>
              <a:ext uri="{FF2B5EF4-FFF2-40B4-BE49-F238E27FC236}">
                <a16:creationId xmlns:a16="http://schemas.microsoft.com/office/drawing/2014/main" id="{9D79D7D9-8033-6143-AB02-E3797B2DBA32}"/>
              </a:ext>
            </a:extLst>
          </p:cNvPr>
          <p:cNvSpPr>
            <a:spLocks noGrp="1"/>
          </p:cNvSpPr>
          <p:nvPr>
            <p:ph idx="1"/>
          </p:nvPr>
        </p:nvSpPr>
        <p:spPr>
          <a:xfrm>
            <a:off x="170727" y="1588500"/>
            <a:ext cx="6352090" cy="4900168"/>
          </a:xfrm>
        </p:spPr>
        <p:txBody>
          <a:bodyPr>
            <a:normAutofit/>
          </a:bodyPr>
          <a:lstStyle/>
          <a:p>
            <a:r>
              <a:rPr lang="en-US" sz="1800" b="1" dirty="0">
                <a:solidFill>
                  <a:srgbClr val="7030A0"/>
                </a:solidFill>
                <a:latin typeface="Arial" panose="020B0604020202020204" pitchFamily="34" charset="0"/>
                <a:cs typeface="Arial" panose="020B0604020202020204" pitchFamily="34" charset="0"/>
              </a:rPr>
              <a:t>Study design: </a:t>
            </a:r>
            <a:r>
              <a:rPr lang="en-US" sz="1800" dirty="0">
                <a:latin typeface="Arial" panose="020B0604020202020204" pitchFamily="34" charset="0"/>
                <a:cs typeface="Arial" panose="020B0604020202020204" pitchFamily="34" charset="0"/>
              </a:rPr>
              <a:t>Trials launched in 2003 to evaluate:</a:t>
            </a:r>
          </a:p>
          <a:p>
            <a:pPr lvl="1"/>
            <a:r>
              <a:rPr lang="en-US" sz="1800" dirty="0">
                <a:latin typeface="Arial" panose="020B0604020202020204" pitchFamily="34" charset="0"/>
                <a:cs typeface="Arial" panose="020B0604020202020204" pitchFamily="34" charset="0"/>
              </a:rPr>
              <a:t>Is there a benefit of adding OFS to tamoxifen, in particular for pre-menopausal women (SOFT)</a:t>
            </a:r>
          </a:p>
          <a:p>
            <a:pPr lvl="1"/>
            <a:r>
              <a:rPr lang="en-US" sz="1800" dirty="0">
                <a:latin typeface="Arial" panose="020B0604020202020204" pitchFamily="34" charset="0"/>
                <a:cs typeface="Arial" panose="020B0604020202020204" pitchFamily="34" charset="0"/>
              </a:rPr>
              <a:t>When OFS is given, is there a benefit of aromatase inhibitor vs. tamoxifen (SOFT and TEXT)</a:t>
            </a:r>
          </a:p>
          <a:p>
            <a:r>
              <a:rPr lang="en-US" sz="1800" b="1" dirty="0">
                <a:solidFill>
                  <a:srgbClr val="7030A0"/>
                </a:solidFill>
                <a:latin typeface="Arial" panose="020B0604020202020204" pitchFamily="34" charset="0"/>
                <a:cs typeface="Arial" panose="020B0604020202020204" pitchFamily="34" charset="0"/>
              </a:rPr>
              <a:t>Previous results at 5 and 8 </a:t>
            </a:r>
            <a:r>
              <a:rPr lang="en-US" sz="1800" b="1" dirty="0" err="1">
                <a:solidFill>
                  <a:srgbClr val="7030A0"/>
                </a:solidFill>
                <a:latin typeface="Arial" panose="020B0604020202020204" pitchFamily="34" charset="0"/>
                <a:cs typeface="Arial" panose="020B0604020202020204" pitchFamily="34" charset="0"/>
              </a:rPr>
              <a:t>yrs</a:t>
            </a:r>
            <a:r>
              <a:rPr lang="en-US" sz="1800" b="1" dirty="0">
                <a:solidFill>
                  <a:srgbClr val="7030A0"/>
                </a:solidFill>
                <a:latin typeface="Arial" panose="020B0604020202020204" pitchFamily="34" charset="0"/>
                <a:cs typeface="Arial" panose="020B0604020202020204" pitchFamily="34" charset="0"/>
              </a:rPr>
              <a:t> median FU:</a:t>
            </a:r>
          </a:p>
          <a:p>
            <a:pPr lvl="1"/>
            <a:r>
              <a:rPr lang="en-US" sz="1800" dirty="0">
                <a:latin typeface="Arial" panose="020B0604020202020204" pitchFamily="34" charset="0"/>
                <a:cs typeface="Arial" panose="020B0604020202020204" pitchFamily="34" charset="0"/>
              </a:rPr>
              <a:t>Addition of OFS to tamoxifen reduces recurrence and death</a:t>
            </a:r>
          </a:p>
          <a:p>
            <a:pPr lvl="1"/>
            <a:r>
              <a:rPr lang="en-US" sz="1800" dirty="0">
                <a:latin typeface="Arial" panose="020B0604020202020204" pitchFamily="34" charset="0"/>
                <a:cs typeface="Arial" panose="020B0604020202020204" pitchFamily="34" charset="0"/>
              </a:rPr>
              <a:t>Further reduction of distant recurrence, but not death, with exemestane + OFS vs. tamoxifen + OFS</a:t>
            </a:r>
          </a:p>
          <a:p>
            <a:pPr lvl="1"/>
            <a:r>
              <a:rPr lang="en-US" sz="1800" dirty="0">
                <a:latin typeface="Arial" panose="020B0604020202020204" pitchFamily="34" charset="0"/>
                <a:cs typeface="Arial" panose="020B0604020202020204" pitchFamily="34" charset="0"/>
              </a:rPr>
              <a:t>Absolute benefit varies depending on underlying risk of recurrence; Tamoxifen alone sufficient for low risk</a:t>
            </a:r>
          </a:p>
          <a:p>
            <a:r>
              <a:rPr lang="en-US" sz="1800" b="1" dirty="0">
                <a:solidFill>
                  <a:srgbClr val="7030A0"/>
                </a:solidFill>
                <a:latin typeface="Arial" panose="020B0604020202020204" pitchFamily="34" charset="0"/>
                <a:cs typeface="Arial" panose="020B0604020202020204" pitchFamily="34" charset="0"/>
              </a:rPr>
              <a:t>SABCS 2022: Planned update focusing on DR and OS </a:t>
            </a:r>
          </a:p>
          <a:p>
            <a:pPr lvl="1"/>
            <a:r>
              <a:rPr lang="en-US" sz="1800" dirty="0">
                <a:latin typeface="Arial" panose="020B0604020202020204" pitchFamily="34" charset="0"/>
                <a:cs typeface="Arial" panose="020B0604020202020204" pitchFamily="34" charset="0"/>
              </a:rPr>
              <a:t>Median FU of SOFT and TEXT was 12 and 13 years </a:t>
            </a:r>
          </a:p>
          <a:p>
            <a:pPr lvl="1"/>
            <a:r>
              <a:rPr lang="en-US" sz="1800" dirty="0">
                <a:latin typeface="Arial" panose="020B0604020202020204" pitchFamily="34" charset="0"/>
                <a:cs typeface="Arial" panose="020B0604020202020204" pitchFamily="34" charset="0"/>
              </a:rPr>
              <a:t>76% patients alive &amp; in FU</a:t>
            </a:r>
            <a:endParaRPr lang="en-US" sz="1800" dirty="0"/>
          </a:p>
        </p:txBody>
      </p:sp>
      <p:sp>
        <p:nvSpPr>
          <p:cNvPr id="8" name="TextBox 7">
            <a:extLst>
              <a:ext uri="{FF2B5EF4-FFF2-40B4-BE49-F238E27FC236}">
                <a16:creationId xmlns:a16="http://schemas.microsoft.com/office/drawing/2014/main" id="{B5B56EDF-92BA-89E2-AFFB-57195A5DB519}"/>
              </a:ext>
            </a:extLst>
          </p:cNvPr>
          <p:cNvSpPr txBox="1"/>
          <p:nvPr/>
        </p:nvSpPr>
        <p:spPr>
          <a:xfrm>
            <a:off x="9984344" y="6546651"/>
            <a:ext cx="22076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Regan et al SABCS 2021</a:t>
            </a:r>
          </a:p>
        </p:txBody>
      </p:sp>
      <p:pic>
        <p:nvPicPr>
          <p:cNvPr id="11" name="Picture 10">
            <a:extLst>
              <a:ext uri="{FF2B5EF4-FFF2-40B4-BE49-F238E27FC236}">
                <a16:creationId xmlns:a16="http://schemas.microsoft.com/office/drawing/2014/main" id="{A6CBE1E2-24D3-FB4A-A804-0C1A2DE1C663}"/>
              </a:ext>
            </a:extLst>
          </p:cNvPr>
          <p:cNvPicPr>
            <a:picLocks noChangeAspect="1"/>
          </p:cNvPicPr>
          <p:nvPr/>
        </p:nvPicPr>
        <p:blipFill>
          <a:blip r:embed="rId3"/>
          <a:stretch>
            <a:fillRect/>
          </a:stretch>
        </p:blipFill>
        <p:spPr>
          <a:xfrm>
            <a:off x="7650653" y="1588500"/>
            <a:ext cx="3484373" cy="2090624"/>
          </a:xfrm>
          <a:prstGeom prst="rect">
            <a:avLst/>
          </a:prstGeom>
        </p:spPr>
      </p:pic>
      <p:sp>
        <p:nvSpPr>
          <p:cNvPr id="12" name="TextBox 11">
            <a:extLst>
              <a:ext uri="{FF2B5EF4-FFF2-40B4-BE49-F238E27FC236}">
                <a16:creationId xmlns:a16="http://schemas.microsoft.com/office/drawing/2014/main" id="{A0400CF1-785A-DB4F-8257-DF0D0F5AD20F}"/>
              </a:ext>
            </a:extLst>
          </p:cNvPr>
          <p:cNvSpPr txBox="1"/>
          <p:nvPr/>
        </p:nvSpPr>
        <p:spPr>
          <a:xfrm>
            <a:off x="6932120" y="152737"/>
            <a:ext cx="508915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SOFT: Overall survival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OFS adds to either tam (2.3%) or exe (2.6%)</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Benefit limited to high risk/prior chemo</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substantial benefit (~10%) for those at higher clinical risk</a:t>
            </a:r>
          </a:p>
        </p:txBody>
      </p:sp>
      <p:pic>
        <p:nvPicPr>
          <p:cNvPr id="16" name="Picture 15">
            <a:extLst>
              <a:ext uri="{FF2B5EF4-FFF2-40B4-BE49-F238E27FC236}">
                <a16:creationId xmlns:a16="http://schemas.microsoft.com/office/drawing/2014/main" id="{E768A8FF-ABFB-4341-803D-1BBAECD69D43}"/>
              </a:ext>
            </a:extLst>
          </p:cNvPr>
          <p:cNvPicPr>
            <a:picLocks noChangeAspect="1"/>
          </p:cNvPicPr>
          <p:nvPr/>
        </p:nvPicPr>
        <p:blipFill>
          <a:blip r:embed="rId4"/>
          <a:stretch>
            <a:fillRect/>
          </a:stretch>
        </p:blipFill>
        <p:spPr>
          <a:xfrm>
            <a:off x="8005195" y="4543686"/>
            <a:ext cx="2775288" cy="1976738"/>
          </a:xfrm>
          <a:prstGeom prst="rect">
            <a:avLst/>
          </a:prstGeom>
        </p:spPr>
      </p:pic>
      <p:sp>
        <p:nvSpPr>
          <p:cNvPr id="17" name="TextBox 16">
            <a:extLst>
              <a:ext uri="{FF2B5EF4-FFF2-40B4-BE49-F238E27FC236}">
                <a16:creationId xmlns:a16="http://schemas.microsoft.com/office/drawing/2014/main" id="{35175903-0ABB-D845-A852-498E4DA85EA3}"/>
              </a:ext>
            </a:extLst>
          </p:cNvPr>
          <p:cNvSpPr txBox="1"/>
          <p:nvPr/>
        </p:nvSpPr>
        <p:spPr>
          <a:xfrm>
            <a:off x="6996546" y="3857880"/>
            <a:ext cx="50891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SOFT + TEXT: OS in chemo cohort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OFS survival benefit (3.3%) over T+OFS</a:t>
            </a:r>
          </a:p>
        </p:txBody>
      </p:sp>
    </p:spTree>
    <p:extLst>
      <p:ext uri="{BB962C8B-B14F-4D97-AF65-F5344CB8AC3E}">
        <p14:creationId xmlns:p14="http://schemas.microsoft.com/office/powerpoint/2010/main" val="1765239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34148" y="442102"/>
            <a:ext cx="7315465" cy="5640799"/>
          </a:xfrm>
          <a:prstGeom prst="rect">
            <a:avLst/>
          </a:prstGeom>
        </p:spPr>
      </p:pic>
      <p:sp>
        <p:nvSpPr>
          <p:cNvPr id="3" name="object 3"/>
          <p:cNvSpPr txBox="1"/>
          <p:nvPr/>
        </p:nvSpPr>
        <p:spPr>
          <a:xfrm>
            <a:off x="10703081" y="6204087"/>
            <a:ext cx="1154007" cy="222219"/>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333" b="0" i="0" u="none" strike="noStrike" kern="1200" cap="none" spc="0" normalizeH="0" baseline="0" noProof="0" dirty="0">
                <a:ln>
                  <a:noFill/>
                </a:ln>
                <a:solidFill>
                  <a:srgbClr val="7030A0"/>
                </a:solidFill>
                <a:effectLst/>
                <a:uLnTx/>
                <a:uFillTx/>
                <a:latin typeface="Arial"/>
                <a:ea typeface="+mn-ea"/>
                <a:cs typeface="Arial"/>
              </a:rPr>
              <a:t>Pagani</a:t>
            </a:r>
            <a:r>
              <a:rPr kumimoji="0" sz="1333" b="0" i="0" u="none" strike="noStrike" kern="1200" cap="none" spc="-7" normalizeH="0" baseline="0" noProof="0" dirty="0">
                <a:ln>
                  <a:noFill/>
                </a:ln>
                <a:solidFill>
                  <a:srgbClr val="7030A0"/>
                </a:solidFill>
                <a:effectLst/>
                <a:uLnTx/>
                <a:uFillTx/>
                <a:latin typeface="Arial"/>
                <a:ea typeface="+mn-ea"/>
                <a:cs typeface="Arial"/>
              </a:rPr>
              <a:t> </a:t>
            </a:r>
            <a:r>
              <a:rPr kumimoji="0" sz="1333" b="0" i="0" u="none" strike="noStrike" kern="1200" cap="none" spc="0" normalizeH="0" baseline="0" noProof="0" dirty="0">
                <a:ln>
                  <a:noFill/>
                </a:ln>
                <a:solidFill>
                  <a:srgbClr val="7030A0"/>
                </a:solidFill>
                <a:effectLst/>
                <a:uLnTx/>
                <a:uFillTx/>
                <a:latin typeface="Arial"/>
                <a:ea typeface="+mn-ea"/>
                <a:cs typeface="Arial"/>
              </a:rPr>
              <a:t>O et</a:t>
            </a:r>
            <a:r>
              <a:rPr kumimoji="0" sz="1333" b="0" i="0" u="none" strike="noStrike" kern="1200" cap="none" spc="-7" normalizeH="0" baseline="0" noProof="0" dirty="0">
                <a:ln>
                  <a:noFill/>
                </a:ln>
                <a:solidFill>
                  <a:srgbClr val="7030A0"/>
                </a:solidFill>
                <a:effectLst/>
                <a:uLnTx/>
                <a:uFillTx/>
                <a:latin typeface="Arial"/>
                <a:ea typeface="+mn-ea"/>
                <a:cs typeface="Arial"/>
              </a:rPr>
              <a:t> </a:t>
            </a:r>
            <a:r>
              <a:rPr kumimoji="0" sz="1333" b="0" i="0" u="none" strike="noStrike" kern="1200" cap="none" spc="-33" normalizeH="0" baseline="0" noProof="0" dirty="0">
                <a:ln>
                  <a:noFill/>
                </a:ln>
                <a:solidFill>
                  <a:srgbClr val="7030A0"/>
                </a:solidFill>
                <a:effectLst/>
                <a:uLnTx/>
                <a:uFillTx/>
                <a:latin typeface="Arial"/>
                <a:ea typeface="+mn-ea"/>
                <a:cs typeface="Arial"/>
              </a:rPr>
              <a:t>al,</a:t>
            </a:r>
            <a:endParaRPr kumimoji="0" sz="1333" b="0" i="0" u="none" strike="noStrike" kern="1200" cap="none" spc="0" normalizeH="0" baseline="0" noProof="0" dirty="0">
              <a:ln>
                <a:noFill/>
              </a:ln>
              <a:solidFill>
                <a:srgbClr val="7030A0"/>
              </a:solidFill>
              <a:effectLst/>
              <a:uLnTx/>
              <a:uFillTx/>
              <a:latin typeface="Arial"/>
              <a:ea typeface="+mn-ea"/>
              <a:cs typeface="Arial"/>
            </a:endParaRPr>
          </a:p>
        </p:txBody>
      </p:sp>
      <p:sp>
        <p:nvSpPr>
          <p:cNvPr id="5" name="object 5"/>
          <p:cNvSpPr txBox="1"/>
          <p:nvPr/>
        </p:nvSpPr>
        <p:spPr>
          <a:xfrm>
            <a:off x="10038447" y="6423328"/>
            <a:ext cx="1822027" cy="205976"/>
          </a:xfrm>
          <a:prstGeom prst="rect">
            <a:avLst/>
          </a:prstGeom>
        </p:spPr>
        <p:txBody>
          <a:bodyPr vert="horz" wrap="square" lIns="0" tIns="847" rIns="0" bIns="0" rtlCol="0">
            <a:spAutoFit/>
          </a:bodyPr>
          <a:lstStyle/>
          <a:p>
            <a:pPr marL="16933" marR="0" lvl="0" indent="0" algn="l" defTabSz="914400" rtl="0" eaLnBrk="1" fontAlgn="auto" latinLnBrk="0" hangingPunct="1">
              <a:lnSpc>
                <a:spcPct val="100000"/>
              </a:lnSpc>
              <a:spcBef>
                <a:spcPts val="7"/>
              </a:spcBef>
              <a:spcAft>
                <a:spcPts val="0"/>
              </a:spcAft>
              <a:buClrTx/>
              <a:buSzTx/>
              <a:buFontTx/>
              <a:buNone/>
              <a:tabLst/>
              <a:defRPr/>
            </a:pPr>
            <a:r>
              <a:rPr kumimoji="0" sz="1333" b="0" i="0" u="none" strike="noStrike" kern="1200" cap="none" spc="0" normalizeH="0" baseline="0" noProof="0" dirty="0">
                <a:ln>
                  <a:noFill/>
                </a:ln>
                <a:solidFill>
                  <a:srgbClr val="7030A0"/>
                </a:solidFill>
                <a:effectLst/>
                <a:uLnTx/>
                <a:uFillTx/>
                <a:latin typeface="Arial"/>
                <a:ea typeface="+mn-ea"/>
                <a:cs typeface="Arial"/>
              </a:rPr>
              <a:t>NEJM</a:t>
            </a:r>
            <a:r>
              <a:rPr kumimoji="0" sz="1333" b="0" i="0" u="none" strike="noStrike" kern="1200" cap="none" spc="60" normalizeH="0" baseline="0" noProof="0" dirty="0">
                <a:ln>
                  <a:noFill/>
                </a:ln>
                <a:solidFill>
                  <a:srgbClr val="7030A0"/>
                </a:solidFill>
                <a:effectLst/>
                <a:uLnTx/>
                <a:uFillTx/>
                <a:latin typeface="Arial"/>
                <a:ea typeface="+mn-ea"/>
                <a:cs typeface="Arial"/>
              </a:rPr>
              <a:t> </a:t>
            </a:r>
            <a:r>
              <a:rPr kumimoji="0" sz="1333" b="0" i="0" u="none" strike="noStrike" kern="1200" cap="none" spc="-13" normalizeH="0" baseline="0" noProof="0" dirty="0">
                <a:ln>
                  <a:noFill/>
                </a:ln>
                <a:solidFill>
                  <a:srgbClr val="7030A0"/>
                </a:solidFill>
                <a:effectLst/>
                <a:uLnTx/>
                <a:uFillTx/>
                <a:latin typeface="Arial"/>
                <a:ea typeface="+mn-ea"/>
                <a:cs typeface="Arial"/>
              </a:rPr>
              <a:t>2018;379:122-</a:t>
            </a:r>
            <a:r>
              <a:rPr kumimoji="0" sz="1333" b="0" i="0" u="none" strike="noStrike" kern="1200" cap="none" spc="-33" normalizeH="0" baseline="0" noProof="0" dirty="0">
                <a:ln>
                  <a:noFill/>
                </a:ln>
                <a:solidFill>
                  <a:srgbClr val="7030A0"/>
                </a:solidFill>
                <a:effectLst/>
                <a:uLnTx/>
                <a:uFillTx/>
                <a:latin typeface="Arial"/>
                <a:ea typeface="+mn-ea"/>
                <a:cs typeface="Arial"/>
              </a:rPr>
              <a:t>37</a:t>
            </a:r>
            <a:endParaRPr kumimoji="0" sz="1333" b="0" i="0" u="none" strike="noStrike" kern="1200" cap="none" spc="0" normalizeH="0" baseline="0" noProof="0" dirty="0">
              <a:ln>
                <a:noFill/>
              </a:ln>
              <a:solidFill>
                <a:srgbClr val="7030A0"/>
              </a:solidFill>
              <a:effectLst/>
              <a:uLnTx/>
              <a:uFillTx/>
              <a:latin typeface="Arial"/>
              <a:ea typeface="+mn-ea"/>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04759" y="1768191"/>
            <a:ext cx="10158978" cy="4452964"/>
          </a:xfrm>
          <a:prstGeom prst="rect">
            <a:avLst/>
          </a:prstGeom>
        </p:spPr>
      </p:pic>
      <p:sp>
        <p:nvSpPr>
          <p:cNvPr id="3" name="object 3"/>
          <p:cNvSpPr txBox="1">
            <a:spLocks noGrp="1"/>
          </p:cNvSpPr>
          <p:nvPr>
            <p:ph type="title"/>
          </p:nvPr>
        </p:nvSpPr>
        <p:spPr>
          <a:xfrm>
            <a:off x="1117600" y="296189"/>
            <a:ext cx="9530875" cy="671798"/>
          </a:xfrm>
          <a:prstGeom prst="rect">
            <a:avLst/>
          </a:prstGeom>
        </p:spPr>
        <p:txBody>
          <a:bodyPr vert="horz" wrap="square" lIns="0" tIns="177621" rIns="0" bIns="0" rtlCol="0" anchor="ctr">
            <a:spAutoFit/>
          </a:bodyPr>
          <a:lstStyle/>
          <a:p>
            <a:pPr marL="16933" algn="ctr">
              <a:lnSpc>
                <a:spcPct val="100000"/>
              </a:lnSpc>
              <a:spcBef>
                <a:spcPts val="133"/>
              </a:spcBef>
            </a:pPr>
            <a:r>
              <a:rPr sz="3200" spc="-33" dirty="0">
                <a:solidFill>
                  <a:srgbClr val="7030A0"/>
                </a:solidFill>
              </a:rPr>
              <a:t>SOFT: </a:t>
            </a:r>
            <a:r>
              <a:rPr sz="3200" dirty="0">
                <a:solidFill>
                  <a:srgbClr val="7030A0"/>
                </a:solidFill>
              </a:rPr>
              <a:t>Outcomes</a:t>
            </a:r>
            <a:r>
              <a:rPr sz="3200" spc="-33" dirty="0">
                <a:solidFill>
                  <a:srgbClr val="7030A0"/>
                </a:solidFill>
              </a:rPr>
              <a:t> </a:t>
            </a:r>
            <a:r>
              <a:rPr sz="3200" dirty="0">
                <a:solidFill>
                  <a:srgbClr val="7030A0"/>
                </a:solidFill>
              </a:rPr>
              <a:t>after</a:t>
            </a:r>
            <a:r>
              <a:rPr sz="3200" spc="-40" dirty="0">
                <a:solidFill>
                  <a:srgbClr val="7030A0"/>
                </a:solidFill>
              </a:rPr>
              <a:t> </a:t>
            </a:r>
            <a:r>
              <a:rPr sz="3200" dirty="0">
                <a:solidFill>
                  <a:srgbClr val="7030A0"/>
                </a:solidFill>
              </a:rPr>
              <a:t>median</a:t>
            </a:r>
            <a:r>
              <a:rPr sz="3200" spc="-33" dirty="0">
                <a:solidFill>
                  <a:srgbClr val="7030A0"/>
                </a:solidFill>
              </a:rPr>
              <a:t> </a:t>
            </a:r>
            <a:r>
              <a:rPr sz="3200" dirty="0">
                <a:solidFill>
                  <a:srgbClr val="7030A0"/>
                </a:solidFill>
              </a:rPr>
              <a:t>follow-up</a:t>
            </a:r>
            <a:r>
              <a:rPr sz="3200" spc="-33" dirty="0">
                <a:solidFill>
                  <a:srgbClr val="7030A0"/>
                </a:solidFill>
              </a:rPr>
              <a:t> </a:t>
            </a:r>
            <a:r>
              <a:rPr sz="3200" dirty="0">
                <a:solidFill>
                  <a:srgbClr val="7030A0"/>
                </a:solidFill>
              </a:rPr>
              <a:t>of</a:t>
            </a:r>
            <a:r>
              <a:rPr sz="3200" spc="-40" dirty="0">
                <a:solidFill>
                  <a:srgbClr val="7030A0"/>
                </a:solidFill>
              </a:rPr>
              <a:t> </a:t>
            </a:r>
            <a:r>
              <a:rPr sz="3200" dirty="0">
                <a:solidFill>
                  <a:srgbClr val="7030A0"/>
                </a:solidFill>
              </a:rPr>
              <a:t>12</a:t>
            </a:r>
            <a:r>
              <a:rPr sz="3200" spc="-33" dirty="0">
                <a:solidFill>
                  <a:srgbClr val="7030A0"/>
                </a:solidFill>
              </a:rPr>
              <a:t> </a:t>
            </a:r>
            <a:r>
              <a:rPr sz="3200" spc="-27" dirty="0">
                <a:solidFill>
                  <a:srgbClr val="7030A0"/>
                </a:solidFill>
              </a:rPr>
              <a:t>years</a:t>
            </a:r>
            <a:endParaRPr sz="3200" dirty="0">
              <a:solidFill>
                <a:srgbClr val="7030A0"/>
              </a:solidFill>
            </a:endParaRPr>
          </a:p>
        </p:txBody>
      </p:sp>
      <p:sp>
        <p:nvSpPr>
          <p:cNvPr id="7" name="object 7"/>
          <p:cNvSpPr txBox="1"/>
          <p:nvPr/>
        </p:nvSpPr>
        <p:spPr>
          <a:xfrm>
            <a:off x="7563673" y="6446904"/>
            <a:ext cx="4461026" cy="411096"/>
          </a:xfrm>
          <a:prstGeom prst="rect">
            <a:avLst/>
          </a:prstGeom>
        </p:spPr>
        <p:txBody>
          <a:bodyPr vert="horz" wrap="square" lIns="0" tIns="847" rIns="0" bIns="0" rtlCol="0">
            <a:spAutoFit/>
          </a:bodyPr>
          <a:lstStyle/>
          <a:p>
            <a:pPr marL="0" marR="27939" lvl="0" indent="0" algn="r" defTabSz="914400" rtl="0" eaLnBrk="1" fontAlgn="auto" latinLnBrk="0" hangingPunct="1">
              <a:lnSpc>
                <a:spcPct val="100000"/>
              </a:lnSpc>
              <a:spcBef>
                <a:spcPts val="7"/>
              </a:spcBef>
              <a:spcAft>
                <a:spcPts val="0"/>
              </a:spcAft>
              <a:buClrTx/>
              <a:buSzTx/>
              <a:buFontTx/>
              <a:buNone/>
              <a:tabLst/>
              <a:defRPr/>
            </a:pPr>
            <a:r>
              <a:rPr kumimoji="0" sz="1333" b="0" i="0" u="none" strike="noStrike" kern="1200" cap="none" spc="0" normalizeH="0" baseline="0" noProof="0" dirty="0">
                <a:ln>
                  <a:noFill/>
                </a:ln>
                <a:solidFill>
                  <a:srgbClr val="7030A0"/>
                </a:solidFill>
                <a:effectLst/>
                <a:uLnTx/>
                <a:uFillTx/>
                <a:latin typeface="Arial"/>
                <a:ea typeface="+mn-ea"/>
                <a:cs typeface="Arial"/>
              </a:rPr>
              <a:t>Francis</a:t>
            </a:r>
            <a:r>
              <a:rPr kumimoji="0" sz="1333" b="0" i="0" u="none" strike="noStrike" kern="1200" cap="none" spc="-13" normalizeH="0" baseline="0" noProof="0" dirty="0">
                <a:ln>
                  <a:noFill/>
                </a:ln>
                <a:solidFill>
                  <a:srgbClr val="7030A0"/>
                </a:solidFill>
                <a:effectLst/>
                <a:uLnTx/>
                <a:uFillTx/>
                <a:latin typeface="Arial"/>
                <a:ea typeface="+mn-ea"/>
                <a:cs typeface="Arial"/>
              </a:rPr>
              <a:t> </a:t>
            </a:r>
            <a:r>
              <a:rPr kumimoji="0" sz="1333" b="0" i="0" u="none" strike="noStrike" kern="1200" cap="none" spc="-53" normalizeH="0" baseline="0" noProof="0" dirty="0">
                <a:ln>
                  <a:noFill/>
                </a:ln>
                <a:solidFill>
                  <a:srgbClr val="7030A0"/>
                </a:solidFill>
                <a:effectLst/>
                <a:uLnTx/>
                <a:uFillTx/>
                <a:latin typeface="Arial"/>
                <a:ea typeface="+mn-ea"/>
                <a:cs typeface="Arial"/>
              </a:rPr>
              <a:t>PA</a:t>
            </a:r>
            <a:r>
              <a:rPr kumimoji="0" sz="1333" b="0" i="0" u="none" strike="noStrike" kern="1200" cap="none" spc="-73" normalizeH="0" baseline="0" noProof="0" dirty="0">
                <a:ln>
                  <a:noFill/>
                </a:ln>
                <a:solidFill>
                  <a:srgbClr val="7030A0"/>
                </a:solidFill>
                <a:effectLst/>
                <a:uLnTx/>
                <a:uFillTx/>
                <a:latin typeface="Arial"/>
                <a:ea typeface="+mn-ea"/>
                <a:cs typeface="Arial"/>
              </a:rPr>
              <a:t> </a:t>
            </a:r>
            <a:r>
              <a:rPr kumimoji="0" sz="1333" b="0" i="0" u="none" strike="noStrike" kern="1200" cap="none" spc="0" normalizeH="0" baseline="0" noProof="0" dirty="0">
                <a:ln>
                  <a:noFill/>
                </a:ln>
                <a:solidFill>
                  <a:srgbClr val="7030A0"/>
                </a:solidFill>
                <a:effectLst/>
                <a:uLnTx/>
                <a:uFillTx/>
                <a:latin typeface="Arial"/>
                <a:ea typeface="+mn-ea"/>
                <a:cs typeface="Arial"/>
              </a:rPr>
              <a:t>et</a:t>
            </a:r>
            <a:r>
              <a:rPr kumimoji="0" sz="1333" b="0" i="0" u="none" strike="noStrike" kern="1200" cap="none" spc="-13" normalizeH="0" baseline="0" noProof="0" dirty="0">
                <a:ln>
                  <a:noFill/>
                </a:ln>
                <a:solidFill>
                  <a:srgbClr val="7030A0"/>
                </a:solidFill>
                <a:effectLst/>
                <a:uLnTx/>
                <a:uFillTx/>
                <a:latin typeface="Arial"/>
                <a:ea typeface="+mn-ea"/>
                <a:cs typeface="Arial"/>
              </a:rPr>
              <a:t> </a:t>
            </a:r>
            <a:r>
              <a:rPr kumimoji="0" sz="1333" b="0" i="0" u="none" strike="noStrike" kern="1200" cap="none" spc="0" normalizeH="0" baseline="0" noProof="0" dirty="0">
                <a:ln>
                  <a:noFill/>
                </a:ln>
                <a:solidFill>
                  <a:srgbClr val="7030A0"/>
                </a:solidFill>
                <a:effectLst/>
                <a:uLnTx/>
                <a:uFillTx/>
                <a:latin typeface="Arial"/>
                <a:ea typeface="+mn-ea"/>
                <a:cs typeface="Arial"/>
              </a:rPr>
              <a:t>al,</a:t>
            </a:r>
            <a:r>
              <a:rPr kumimoji="0" sz="1333" b="0" i="0" u="none" strike="noStrike" kern="1200" cap="none" spc="367" normalizeH="0" baseline="0" noProof="0" dirty="0">
                <a:ln>
                  <a:noFill/>
                </a:ln>
                <a:solidFill>
                  <a:srgbClr val="7030A0"/>
                </a:solidFill>
                <a:effectLst/>
                <a:uLnTx/>
                <a:uFillTx/>
                <a:latin typeface="Arial"/>
                <a:ea typeface="+mn-ea"/>
                <a:cs typeface="Arial"/>
              </a:rPr>
              <a:t> </a:t>
            </a:r>
            <a:r>
              <a:rPr kumimoji="0" sz="1333" b="0" i="0" u="none" strike="noStrike" kern="1200" cap="none" spc="0" normalizeH="0" baseline="0" noProof="0" dirty="0">
                <a:ln>
                  <a:noFill/>
                </a:ln>
                <a:solidFill>
                  <a:srgbClr val="7030A0"/>
                </a:solidFill>
                <a:effectLst/>
                <a:uLnTx/>
                <a:uFillTx/>
                <a:latin typeface="Arial"/>
                <a:ea typeface="+mn-ea"/>
                <a:cs typeface="Arial"/>
              </a:rPr>
              <a:t>J</a:t>
            </a:r>
            <a:r>
              <a:rPr kumimoji="0" sz="1333" b="0" i="0" u="none" strike="noStrike" kern="1200" cap="none" spc="-7" normalizeH="0" baseline="0" noProof="0" dirty="0">
                <a:ln>
                  <a:noFill/>
                </a:ln>
                <a:solidFill>
                  <a:srgbClr val="7030A0"/>
                </a:solidFill>
                <a:effectLst/>
                <a:uLnTx/>
                <a:uFillTx/>
                <a:latin typeface="Arial"/>
                <a:ea typeface="+mn-ea"/>
                <a:cs typeface="Arial"/>
              </a:rPr>
              <a:t> </a:t>
            </a:r>
            <a:r>
              <a:rPr kumimoji="0" sz="1333" b="0" i="0" u="none" strike="noStrike" kern="1200" cap="none" spc="0" normalizeH="0" baseline="0" noProof="0" dirty="0">
                <a:ln>
                  <a:noFill/>
                </a:ln>
                <a:solidFill>
                  <a:srgbClr val="7030A0"/>
                </a:solidFill>
                <a:effectLst/>
                <a:uLnTx/>
                <a:uFillTx/>
                <a:latin typeface="Arial"/>
                <a:ea typeface="+mn-ea"/>
                <a:cs typeface="Arial"/>
              </a:rPr>
              <a:t>Clin</a:t>
            </a:r>
            <a:r>
              <a:rPr kumimoji="0" sz="1333" b="0" i="0" u="none" strike="noStrike" kern="1200" cap="none" spc="-13" normalizeH="0" baseline="0" noProof="0" dirty="0">
                <a:ln>
                  <a:noFill/>
                </a:ln>
                <a:solidFill>
                  <a:srgbClr val="7030A0"/>
                </a:solidFill>
                <a:effectLst/>
                <a:uLnTx/>
                <a:uFillTx/>
                <a:latin typeface="Arial"/>
                <a:ea typeface="+mn-ea"/>
                <a:cs typeface="Arial"/>
              </a:rPr>
              <a:t> Oncol</a:t>
            </a:r>
            <a:endParaRPr kumimoji="0" sz="1333" b="0" i="0" u="none" strike="noStrike" kern="1200" cap="none" spc="0" normalizeH="0" baseline="0" noProof="0" dirty="0">
              <a:ln>
                <a:noFill/>
              </a:ln>
              <a:solidFill>
                <a:srgbClr val="7030A0"/>
              </a:solidFill>
              <a:effectLst/>
              <a:uLnTx/>
              <a:uFillTx/>
              <a:latin typeface="Arial"/>
              <a:ea typeface="+mn-ea"/>
              <a:cs typeface="Arial"/>
            </a:endParaRPr>
          </a:p>
          <a:p>
            <a:pPr marL="0" marR="6773" lvl="0" indent="0" algn="r" defTabSz="914400" rtl="0" eaLnBrk="1" fontAlgn="auto" latinLnBrk="0" hangingPunct="1">
              <a:lnSpc>
                <a:spcPct val="100000"/>
              </a:lnSpc>
              <a:spcBef>
                <a:spcPts val="0"/>
              </a:spcBef>
              <a:spcAft>
                <a:spcPts val="0"/>
              </a:spcAft>
              <a:buClrTx/>
              <a:buSzTx/>
              <a:buFontTx/>
              <a:buNone/>
              <a:tabLst/>
              <a:defRPr/>
            </a:pPr>
            <a:r>
              <a:rPr kumimoji="0" sz="1333" b="0" i="0" u="none" strike="noStrike" kern="1200" cap="none" spc="-13" normalizeH="0" baseline="0" noProof="0" dirty="0">
                <a:ln>
                  <a:noFill/>
                </a:ln>
                <a:solidFill>
                  <a:srgbClr val="7030A0"/>
                </a:solidFill>
                <a:effectLst/>
                <a:uLnTx/>
                <a:uFillTx/>
                <a:latin typeface="Arial"/>
                <a:ea typeface="+mn-ea"/>
                <a:cs typeface="Arial"/>
              </a:rPr>
              <a:t>41:1370-</a:t>
            </a:r>
            <a:r>
              <a:rPr kumimoji="0" sz="1333" b="0" i="0" u="none" strike="noStrike" kern="1200" cap="none" spc="-27" normalizeH="0" baseline="0" noProof="0" dirty="0">
                <a:ln>
                  <a:noFill/>
                </a:ln>
                <a:solidFill>
                  <a:srgbClr val="7030A0"/>
                </a:solidFill>
                <a:effectLst/>
                <a:uLnTx/>
                <a:uFillTx/>
                <a:latin typeface="Arial"/>
                <a:ea typeface="+mn-ea"/>
                <a:cs typeface="Arial"/>
              </a:rPr>
              <a:t>1375</a:t>
            </a:r>
            <a:endParaRPr kumimoji="0" sz="1333" b="0" i="0" u="none" strike="noStrike" kern="1200" cap="none" spc="0" normalizeH="0" baseline="0" noProof="0" dirty="0">
              <a:ln>
                <a:noFill/>
              </a:ln>
              <a:solidFill>
                <a:srgbClr val="7030A0"/>
              </a:solidFill>
              <a:effectLst/>
              <a:uLnTx/>
              <a:uFillTx/>
              <a:latin typeface="Arial"/>
              <a:ea typeface="+mn-ea"/>
              <a:cs typeface="Arial"/>
            </a:endParaRPr>
          </a:p>
        </p:txBody>
      </p:sp>
      <p:sp>
        <p:nvSpPr>
          <p:cNvPr id="4" name="object 4"/>
          <p:cNvSpPr txBox="1"/>
          <p:nvPr/>
        </p:nvSpPr>
        <p:spPr>
          <a:xfrm>
            <a:off x="3520821" y="1280982"/>
            <a:ext cx="425873" cy="345330"/>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2133" b="1" i="0" u="none" strike="noStrike" kern="1200" cap="none" spc="-33" normalizeH="0" baseline="0" noProof="0" dirty="0">
                <a:ln>
                  <a:noFill/>
                </a:ln>
                <a:solidFill>
                  <a:srgbClr val="0076A9"/>
                </a:solidFill>
                <a:effectLst/>
                <a:uLnTx/>
                <a:uFillTx/>
                <a:latin typeface="Arial"/>
                <a:ea typeface="+mn-ea"/>
                <a:cs typeface="Arial"/>
              </a:rPr>
              <a:t>OS</a:t>
            </a:r>
            <a:endParaRPr kumimoji="0" sz="2133"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8303583" y="1244455"/>
            <a:ext cx="666327" cy="345330"/>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2133" b="1" i="0" u="none" strike="noStrike" kern="1200" cap="none" spc="-27" normalizeH="0" baseline="0" noProof="0" dirty="0">
                <a:ln>
                  <a:noFill/>
                </a:ln>
                <a:solidFill>
                  <a:srgbClr val="0076A9"/>
                </a:solidFill>
                <a:effectLst/>
                <a:uLnTx/>
                <a:uFillTx/>
                <a:latin typeface="Arial"/>
                <a:ea typeface="+mn-ea"/>
                <a:cs typeface="Arial"/>
              </a:rPr>
              <a:t>DRFI</a:t>
            </a:r>
            <a:endParaRPr kumimoji="0" sz="2133"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53993" y="1953031"/>
            <a:ext cx="9684014" cy="4411801"/>
          </a:xfrm>
          <a:prstGeom prst="rect">
            <a:avLst/>
          </a:prstGeom>
        </p:spPr>
      </p:pic>
      <p:sp>
        <p:nvSpPr>
          <p:cNvPr id="3" name="object 3"/>
          <p:cNvSpPr txBox="1">
            <a:spLocks noGrp="1"/>
          </p:cNvSpPr>
          <p:nvPr>
            <p:ph type="title"/>
          </p:nvPr>
        </p:nvSpPr>
        <p:spPr>
          <a:xfrm>
            <a:off x="288623" y="382884"/>
            <a:ext cx="11515738" cy="509541"/>
          </a:xfrm>
          <a:prstGeom prst="rect">
            <a:avLst/>
          </a:prstGeom>
        </p:spPr>
        <p:txBody>
          <a:bodyPr vert="horz" wrap="square" lIns="0" tIns="16933" rIns="0" bIns="0" rtlCol="0" anchor="ctr">
            <a:spAutoFit/>
          </a:bodyPr>
          <a:lstStyle/>
          <a:p>
            <a:pPr marL="16933" algn="ctr">
              <a:lnSpc>
                <a:spcPct val="100000"/>
              </a:lnSpc>
              <a:spcBef>
                <a:spcPts val="133"/>
              </a:spcBef>
            </a:pPr>
            <a:r>
              <a:rPr sz="3200" spc="-33" dirty="0">
                <a:solidFill>
                  <a:srgbClr val="7030A0"/>
                </a:solidFill>
              </a:rPr>
              <a:t>SOFT: </a:t>
            </a:r>
            <a:r>
              <a:rPr sz="3200" dirty="0">
                <a:solidFill>
                  <a:srgbClr val="7030A0"/>
                </a:solidFill>
              </a:rPr>
              <a:t>Outcomes</a:t>
            </a:r>
            <a:r>
              <a:rPr sz="3200" spc="-33" dirty="0">
                <a:solidFill>
                  <a:srgbClr val="7030A0"/>
                </a:solidFill>
              </a:rPr>
              <a:t> </a:t>
            </a:r>
            <a:r>
              <a:rPr sz="3200" dirty="0">
                <a:solidFill>
                  <a:srgbClr val="7030A0"/>
                </a:solidFill>
              </a:rPr>
              <a:t>after</a:t>
            </a:r>
            <a:r>
              <a:rPr sz="3200" spc="-40" dirty="0">
                <a:solidFill>
                  <a:srgbClr val="7030A0"/>
                </a:solidFill>
              </a:rPr>
              <a:t> </a:t>
            </a:r>
            <a:r>
              <a:rPr sz="3200" dirty="0">
                <a:solidFill>
                  <a:srgbClr val="7030A0"/>
                </a:solidFill>
              </a:rPr>
              <a:t>median</a:t>
            </a:r>
            <a:r>
              <a:rPr sz="3200" spc="-33" dirty="0">
                <a:solidFill>
                  <a:srgbClr val="7030A0"/>
                </a:solidFill>
              </a:rPr>
              <a:t> </a:t>
            </a:r>
            <a:r>
              <a:rPr sz="3200" dirty="0">
                <a:solidFill>
                  <a:srgbClr val="7030A0"/>
                </a:solidFill>
              </a:rPr>
              <a:t>follow-up</a:t>
            </a:r>
            <a:r>
              <a:rPr sz="3200" spc="-33" dirty="0">
                <a:solidFill>
                  <a:srgbClr val="7030A0"/>
                </a:solidFill>
              </a:rPr>
              <a:t> </a:t>
            </a:r>
            <a:r>
              <a:rPr sz="3200" dirty="0">
                <a:solidFill>
                  <a:srgbClr val="7030A0"/>
                </a:solidFill>
              </a:rPr>
              <a:t>of</a:t>
            </a:r>
            <a:r>
              <a:rPr sz="3200" spc="-40" dirty="0">
                <a:solidFill>
                  <a:srgbClr val="7030A0"/>
                </a:solidFill>
              </a:rPr>
              <a:t> </a:t>
            </a:r>
            <a:r>
              <a:rPr sz="3200" dirty="0">
                <a:solidFill>
                  <a:srgbClr val="7030A0"/>
                </a:solidFill>
              </a:rPr>
              <a:t>12</a:t>
            </a:r>
            <a:r>
              <a:rPr sz="3200" spc="-33" dirty="0">
                <a:solidFill>
                  <a:srgbClr val="7030A0"/>
                </a:solidFill>
              </a:rPr>
              <a:t> </a:t>
            </a:r>
            <a:r>
              <a:rPr sz="3200" spc="-27" dirty="0">
                <a:solidFill>
                  <a:srgbClr val="7030A0"/>
                </a:solidFill>
              </a:rPr>
              <a:t>years</a:t>
            </a:r>
            <a:endParaRPr sz="3200" dirty="0">
              <a:solidFill>
                <a:srgbClr val="7030A0"/>
              </a:solidFill>
            </a:endParaRPr>
          </a:p>
        </p:txBody>
      </p:sp>
      <p:sp>
        <p:nvSpPr>
          <p:cNvPr id="7" name="object 7"/>
          <p:cNvSpPr txBox="1"/>
          <p:nvPr/>
        </p:nvSpPr>
        <p:spPr>
          <a:xfrm>
            <a:off x="9576508" y="6446904"/>
            <a:ext cx="2283460" cy="411096"/>
          </a:xfrm>
          <a:prstGeom prst="rect">
            <a:avLst/>
          </a:prstGeom>
        </p:spPr>
        <p:txBody>
          <a:bodyPr vert="horz" wrap="square" lIns="0" tIns="847" rIns="0" bIns="0" rtlCol="0">
            <a:spAutoFit/>
          </a:bodyPr>
          <a:lstStyle/>
          <a:p>
            <a:pPr marL="0" marR="27939" lvl="0" indent="0" algn="r" defTabSz="914400" rtl="0" eaLnBrk="1" fontAlgn="auto" latinLnBrk="0" hangingPunct="1">
              <a:lnSpc>
                <a:spcPct val="100000"/>
              </a:lnSpc>
              <a:spcBef>
                <a:spcPts val="7"/>
              </a:spcBef>
              <a:spcAft>
                <a:spcPts val="0"/>
              </a:spcAft>
              <a:buClrTx/>
              <a:buSzTx/>
              <a:buFontTx/>
              <a:buNone/>
              <a:tabLst/>
              <a:defRPr/>
            </a:pPr>
            <a:r>
              <a:rPr kumimoji="0" sz="1333" b="0" i="0" u="none" strike="noStrike" kern="1200" cap="none" spc="0" normalizeH="0" baseline="0" noProof="0" dirty="0">
                <a:ln>
                  <a:noFill/>
                </a:ln>
                <a:solidFill>
                  <a:srgbClr val="7030A0"/>
                </a:solidFill>
                <a:effectLst/>
                <a:uLnTx/>
                <a:uFillTx/>
                <a:latin typeface="Arial"/>
                <a:ea typeface="+mn-ea"/>
                <a:cs typeface="Arial"/>
              </a:rPr>
              <a:t>Francis</a:t>
            </a:r>
            <a:r>
              <a:rPr kumimoji="0" sz="1333" b="0" i="0" u="none" strike="noStrike" kern="1200" cap="none" spc="-13" normalizeH="0" baseline="0" noProof="0" dirty="0">
                <a:ln>
                  <a:noFill/>
                </a:ln>
                <a:solidFill>
                  <a:srgbClr val="7030A0"/>
                </a:solidFill>
                <a:effectLst/>
                <a:uLnTx/>
                <a:uFillTx/>
                <a:latin typeface="Arial"/>
                <a:ea typeface="+mn-ea"/>
                <a:cs typeface="Arial"/>
              </a:rPr>
              <a:t> </a:t>
            </a:r>
            <a:r>
              <a:rPr kumimoji="0" sz="1333" b="0" i="0" u="none" strike="noStrike" kern="1200" cap="none" spc="-53" normalizeH="0" baseline="0" noProof="0" dirty="0">
                <a:ln>
                  <a:noFill/>
                </a:ln>
                <a:solidFill>
                  <a:srgbClr val="7030A0"/>
                </a:solidFill>
                <a:effectLst/>
                <a:uLnTx/>
                <a:uFillTx/>
                <a:latin typeface="Arial"/>
                <a:ea typeface="+mn-ea"/>
                <a:cs typeface="Arial"/>
              </a:rPr>
              <a:t>PA</a:t>
            </a:r>
            <a:r>
              <a:rPr kumimoji="0" sz="1333" b="0" i="0" u="none" strike="noStrike" kern="1200" cap="none" spc="-73" normalizeH="0" baseline="0" noProof="0" dirty="0">
                <a:ln>
                  <a:noFill/>
                </a:ln>
                <a:solidFill>
                  <a:srgbClr val="7030A0"/>
                </a:solidFill>
                <a:effectLst/>
                <a:uLnTx/>
                <a:uFillTx/>
                <a:latin typeface="Arial"/>
                <a:ea typeface="+mn-ea"/>
                <a:cs typeface="Arial"/>
              </a:rPr>
              <a:t> </a:t>
            </a:r>
            <a:r>
              <a:rPr kumimoji="0" sz="1333" b="0" i="0" u="none" strike="noStrike" kern="1200" cap="none" spc="0" normalizeH="0" baseline="0" noProof="0" dirty="0">
                <a:ln>
                  <a:noFill/>
                </a:ln>
                <a:solidFill>
                  <a:srgbClr val="7030A0"/>
                </a:solidFill>
                <a:effectLst/>
                <a:uLnTx/>
                <a:uFillTx/>
                <a:latin typeface="Arial"/>
                <a:ea typeface="+mn-ea"/>
                <a:cs typeface="Arial"/>
              </a:rPr>
              <a:t>et</a:t>
            </a:r>
            <a:r>
              <a:rPr kumimoji="0" sz="1333" b="0" i="0" u="none" strike="noStrike" kern="1200" cap="none" spc="-13" normalizeH="0" baseline="0" noProof="0" dirty="0">
                <a:ln>
                  <a:noFill/>
                </a:ln>
                <a:solidFill>
                  <a:srgbClr val="7030A0"/>
                </a:solidFill>
                <a:effectLst/>
                <a:uLnTx/>
                <a:uFillTx/>
                <a:latin typeface="Arial"/>
                <a:ea typeface="+mn-ea"/>
                <a:cs typeface="Arial"/>
              </a:rPr>
              <a:t> </a:t>
            </a:r>
            <a:r>
              <a:rPr kumimoji="0" sz="1333" b="0" i="0" u="none" strike="noStrike" kern="1200" cap="none" spc="0" normalizeH="0" baseline="0" noProof="0" dirty="0">
                <a:ln>
                  <a:noFill/>
                </a:ln>
                <a:solidFill>
                  <a:srgbClr val="7030A0"/>
                </a:solidFill>
                <a:effectLst/>
                <a:uLnTx/>
                <a:uFillTx/>
                <a:latin typeface="Arial"/>
                <a:ea typeface="+mn-ea"/>
                <a:cs typeface="Arial"/>
              </a:rPr>
              <a:t>al,</a:t>
            </a:r>
            <a:r>
              <a:rPr kumimoji="0" sz="1333" b="0" i="0" u="none" strike="noStrike" kern="1200" cap="none" spc="367" normalizeH="0" baseline="0" noProof="0" dirty="0">
                <a:ln>
                  <a:noFill/>
                </a:ln>
                <a:solidFill>
                  <a:srgbClr val="7030A0"/>
                </a:solidFill>
                <a:effectLst/>
                <a:uLnTx/>
                <a:uFillTx/>
                <a:latin typeface="Arial"/>
                <a:ea typeface="+mn-ea"/>
                <a:cs typeface="Arial"/>
              </a:rPr>
              <a:t> </a:t>
            </a:r>
            <a:r>
              <a:rPr kumimoji="0" sz="1333" b="0" i="0" u="none" strike="noStrike" kern="1200" cap="none" spc="0" normalizeH="0" baseline="0" noProof="0" dirty="0">
                <a:ln>
                  <a:noFill/>
                </a:ln>
                <a:solidFill>
                  <a:srgbClr val="7030A0"/>
                </a:solidFill>
                <a:effectLst/>
                <a:uLnTx/>
                <a:uFillTx/>
                <a:latin typeface="Arial"/>
                <a:ea typeface="+mn-ea"/>
                <a:cs typeface="Arial"/>
              </a:rPr>
              <a:t>J</a:t>
            </a:r>
            <a:r>
              <a:rPr kumimoji="0" sz="1333" b="0" i="0" u="none" strike="noStrike" kern="1200" cap="none" spc="-7" normalizeH="0" baseline="0" noProof="0" dirty="0">
                <a:ln>
                  <a:noFill/>
                </a:ln>
                <a:solidFill>
                  <a:srgbClr val="7030A0"/>
                </a:solidFill>
                <a:effectLst/>
                <a:uLnTx/>
                <a:uFillTx/>
                <a:latin typeface="Arial"/>
                <a:ea typeface="+mn-ea"/>
                <a:cs typeface="Arial"/>
              </a:rPr>
              <a:t> </a:t>
            </a:r>
            <a:r>
              <a:rPr kumimoji="0" sz="1333" b="0" i="0" u="none" strike="noStrike" kern="1200" cap="none" spc="0" normalizeH="0" baseline="0" noProof="0" dirty="0">
                <a:ln>
                  <a:noFill/>
                </a:ln>
                <a:solidFill>
                  <a:srgbClr val="7030A0"/>
                </a:solidFill>
                <a:effectLst/>
                <a:uLnTx/>
                <a:uFillTx/>
                <a:latin typeface="Arial"/>
                <a:ea typeface="+mn-ea"/>
                <a:cs typeface="Arial"/>
              </a:rPr>
              <a:t>Clin</a:t>
            </a:r>
            <a:r>
              <a:rPr kumimoji="0" sz="1333" b="0" i="0" u="none" strike="noStrike" kern="1200" cap="none" spc="-13" normalizeH="0" baseline="0" noProof="0" dirty="0">
                <a:ln>
                  <a:noFill/>
                </a:ln>
                <a:solidFill>
                  <a:srgbClr val="7030A0"/>
                </a:solidFill>
                <a:effectLst/>
                <a:uLnTx/>
                <a:uFillTx/>
                <a:latin typeface="Arial"/>
                <a:ea typeface="+mn-ea"/>
                <a:cs typeface="Arial"/>
              </a:rPr>
              <a:t> Oncol</a:t>
            </a:r>
            <a:endParaRPr kumimoji="0" sz="1333" b="0" i="0" u="none" strike="noStrike" kern="1200" cap="none" spc="0" normalizeH="0" baseline="0" noProof="0" dirty="0">
              <a:ln>
                <a:noFill/>
              </a:ln>
              <a:solidFill>
                <a:srgbClr val="7030A0"/>
              </a:solidFill>
              <a:effectLst/>
              <a:uLnTx/>
              <a:uFillTx/>
              <a:latin typeface="Arial"/>
              <a:ea typeface="+mn-ea"/>
              <a:cs typeface="Arial"/>
            </a:endParaRPr>
          </a:p>
          <a:p>
            <a:pPr marL="0" marR="6773" lvl="0" indent="0" algn="r" defTabSz="914400" rtl="0" eaLnBrk="1" fontAlgn="auto" latinLnBrk="0" hangingPunct="1">
              <a:lnSpc>
                <a:spcPct val="100000"/>
              </a:lnSpc>
              <a:spcBef>
                <a:spcPts val="0"/>
              </a:spcBef>
              <a:spcAft>
                <a:spcPts val="0"/>
              </a:spcAft>
              <a:buClrTx/>
              <a:buSzTx/>
              <a:buFontTx/>
              <a:buNone/>
              <a:tabLst/>
              <a:defRPr/>
            </a:pPr>
            <a:r>
              <a:rPr kumimoji="0" sz="1333" b="0" i="0" u="none" strike="noStrike" kern="1200" cap="none" spc="-13" normalizeH="0" baseline="0" noProof="0" dirty="0">
                <a:ln>
                  <a:noFill/>
                </a:ln>
                <a:solidFill>
                  <a:srgbClr val="7030A0"/>
                </a:solidFill>
                <a:effectLst/>
                <a:uLnTx/>
                <a:uFillTx/>
                <a:latin typeface="Arial"/>
                <a:ea typeface="+mn-ea"/>
                <a:cs typeface="Arial"/>
              </a:rPr>
              <a:t>41:1370-</a:t>
            </a:r>
            <a:r>
              <a:rPr kumimoji="0" sz="1333" b="0" i="0" u="none" strike="noStrike" kern="1200" cap="none" spc="-27" normalizeH="0" baseline="0" noProof="0" dirty="0">
                <a:ln>
                  <a:noFill/>
                </a:ln>
                <a:solidFill>
                  <a:srgbClr val="7030A0"/>
                </a:solidFill>
                <a:effectLst/>
                <a:uLnTx/>
                <a:uFillTx/>
                <a:latin typeface="Arial"/>
                <a:ea typeface="+mn-ea"/>
                <a:cs typeface="Arial"/>
              </a:rPr>
              <a:t>1375</a:t>
            </a:r>
            <a:endParaRPr kumimoji="0" sz="1333" b="0" i="0" u="none" strike="noStrike" kern="1200" cap="none" spc="0" normalizeH="0" baseline="0" noProof="0" dirty="0">
              <a:ln>
                <a:noFill/>
              </a:ln>
              <a:solidFill>
                <a:srgbClr val="7030A0"/>
              </a:solidFill>
              <a:effectLst/>
              <a:uLnTx/>
              <a:uFillTx/>
              <a:latin typeface="Arial"/>
              <a:ea typeface="+mn-ea"/>
              <a:cs typeface="Arial"/>
            </a:endParaRPr>
          </a:p>
        </p:txBody>
      </p:sp>
      <p:sp>
        <p:nvSpPr>
          <p:cNvPr id="4" name="object 4"/>
          <p:cNvSpPr txBox="1"/>
          <p:nvPr/>
        </p:nvSpPr>
        <p:spPr>
          <a:xfrm>
            <a:off x="1596668" y="1085914"/>
            <a:ext cx="3961553" cy="837772"/>
          </a:xfrm>
          <a:prstGeom prst="rect">
            <a:avLst/>
          </a:prstGeom>
        </p:spPr>
        <p:txBody>
          <a:bodyPr vert="horz" wrap="square" lIns="0" tIns="16933" rIns="0" bIns="0" rtlCol="0">
            <a:spAutoFit/>
          </a:bodyPr>
          <a:lstStyle/>
          <a:p>
            <a:pPr marL="0" marR="0" lvl="0" indent="0" algn="ctr" defTabSz="914400" rtl="0" eaLnBrk="1" fontAlgn="auto" latinLnBrk="0" hangingPunct="1">
              <a:lnSpc>
                <a:spcPct val="100000"/>
              </a:lnSpc>
              <a:spcBef>
                <a:spcPts val="133"/>
              </a:spcBef>
              <a:spcAft>
                <a:spcPts val="0"/>
              </a:spcAft>
              <a:buClrTx/>
              <a:buSzTx/>
              <a:buFontTx/>
              <a:buNone/>
              <a:tabLst/>
              <a:defRPr/>
            </a:pPr>
            <a:r>
              <a:rPr kumimoji="0" sz="2133" b="1" i="0" u="none" strike="noStrike" kern="1200" cap="none" spc="-33" normalizeH="0" baseline="0" noProof="0" dirty="0">
                <a:ln>
                  <a:noFill/>
                </a:ln>
                <a:solidFill>
                  <a:srgbClr val="7030A0"/>
                </a:solidFill>
                <a:effectLst/>
                <a:uLnTx/>
                <a:uFillTx/>
                <a:latin typeface="Arial"/>
                <a:ea typeface="+mn-ea"/>
                <a:cs typeface="Arial"/>
              </a:rPr>
              <a:t>DFS</a:t>
            </a:r>
            <a:endParaRPr kumimoji="0" sz="2133" b="0" i="0" u="none" strike="noStrike" kern="1200" cap="none" spc="0" normalizeH="0" baseline="0" noProof="0" dirty="0">
              <a:ln>
                <a:noFill/>
              </a:ln>
              <a:solidFill>
                <a:srgbClr val="7030A0"/>
              </a:solidFill>
              <a:effectLst/>
              <a:uLnTx/>
              <a:uFillTx/>
              <a:latin typeface="Arial"/>
              <a:ea typeface="+mn-ea"/>
              <a:cs typeface="Arial"/>
            </a:endParaRPr>
          </a:p>
          <a:p>
            <a:pPr marL="16933" marR="6773" lvl="0" indent="3387" algn="ctr" defTabSz="914400" rtl="0" eaLnBrk="1" fontAlgn="auto" latinLnBrk="0" hangingPunct="1">
              <a:lnSpc>
                <a:spcPct val="100000"/>
              </a:lnSpc>
              <a:spcBef>
                <a:spcPts val="13"/>
              </a:spcBef>
              <a:spcAft>
                <a:spcPts val="0"/>
              </a:spcAft>
              <a:buClrTx/>
              <a:buSzTx/>
              <a:buFontTx/>
              <a:buNone/>
              <a:tabLst/>
              <a:defRPr/>
            </a:pPr>
            <a:r>
              <a:rPr kumimoji="0" sz="1600" b="0" i="0" u="none" strike="noStrike" kern="1200" cap="none" spc="0" normalizeH="0" baseline="0" noProof="0" dirty="0">
                <a:ln>
                  <a:noFill/>
                </a:ln>
                <a:solidFill>
                  <a:srgbClr val="7030A0"/>
                </a:solidFill>
                <a:effectLst/>
                <a:uLnTx/>
                <a:uFillTx/>
                <a:latin typeface="Arial"/>
                <a:ea typeface="+mn-ea"/>
                <a:cs typeface="Arial"/>
              </a:rPr>
              <a:t>with</a:t>
            </a:r>
            <a:r>
              <a:rPr kumimoji="0" sz="1600" b="0" i="0" u="none" strike="noStrike" kern="1200" cap="none" spc="-13"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5-</a:t>
            </a:r>
            <a:r>
              <a:rPr kumimoji="0" sz="1600" b="0" i="0" u="none" strike="noStrike" kern="1200" cap="none" spc="-13"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and</a:t>
            </a:r>
            <a:r>
              <a:rPr kumimoji="0" sz="1600" b="0" i="0" u="none" strike="noStrike" kern="1200" cap="none" spc="-7" normalizeH="0" baseline="0" noProof="0" dirty="0">
                <a:ln>
                  <a:noFill/>
                </a:ln>
                <a:solidFill>
                  <a:srgbClr val="7030A0"/>
                </a:solidFill>
                <a:effectLst/>
                <a:uLnTx/>
                <a:uFillTx/>
                <a:latin typeface="Arial"/>
                <a:ea typeface="+mn-ea"/>
                <a:cs typeface="Arial"/>
              </a:rPr>
              <a:t> </a:t>
            </a:r>
            <a:r>
              <a:rPr kumimoji="0" sz="1600" b="0" i="0" u="none" strike="noStrike" kern="1200" cap="none" spc="-13" normalizeH="0" baseline="0" noProof="0" dirty="0">
                <a:ln>
                  <a:noFill/>
                </a:ln>
                <a:solidFill>
                  <a:srgbClr val="7030A0"/>
                </a:solidFill>
                <a:effectLst/>
                <a:uLnTx/>
                <a:uFillTx/>
                <a:latin typeface="Arial"/>
                <a:ea typeface="+mn-ea"/>
                <a:cs typeface="Arial"/>
              </a:rPr>
              <a:t>12-</a:t>
            </a:r>
            <a:r>
              <a:rPr kumimoji="0" sz="1600" b="0" i="0" u="none" strike="noStrike" kern="1200" cap="none" spc="0" normalizeH="0" baseline="0" noProof="0" dirty="0">
                <a:ln>
                  <a:noFill/>
                </a:ln>
                <a:solidFill>
                  <a:srgbClr val="7030A0"/>
                </a:solidFill>
                <a:effectLst/>
                <a:uLnTx/>
                <a:uFillTx/>
                <a:latin typeface="Arial"/>
                <a:ea typeface="+mn-ea"/>
                <a:cs typeface="Arial"/>
              </a:rPr>
              <a:t>year</a:t>
            </a:r>
            <a:r>
              <a:rPr kumimoji="0" sz="1600" b="0" i="0" u="none" strike="noStrike" kern="1200" cap="none" spc="-13" normalizeH="0" baseline="0" noProof="0" dirty="0">
                <a:ln>
                  <a:noFill/>
                </a:ln>
                <a:solidFill>
                  <a:srgbClr val="7030A0"/>
                </a:solidFill>
                <a:effectLst/>
                <a:uLnTx/>
                <a:uFillTx/>
                <a:latin typeface="Arial"/>
                <a:ea typeface="+mn-ea"/>
                <a:cs typeface="Arial"/>
              </a:rPr>
              <a:t> event-</a:t>
            </a:r>
            <a:r>
              <a:rPr kumimoji="0" sz="1600" b="0" i="0" u="none" strike="noStrike" kern="1200" cap="none" spc="0" normalizeH="0" baseline="0" noProof="0" dirty="0">
                <a:ln>
                  <a:noFill/>
                </a:ln>
                <a:solidFill>
                  <a:srgbClr val="7030A0"/>
                </a:solidFill>
                <a:effectLst/>
                <a:uLnTx/>
                <a:uFillTx/>
                <a:latin typeface="Arial"/>
                <a:ea typeface="+mn-ea"/>
                <a:cs typeface="Arial"/>
              </a:rPr>
              <a:t>free</a:t>
            </a:r>
            <a:r>
              <a:rPr kumimoji="0" sz="1600" b="0" i="0" u="none" strike="noStrike" kern="1200" cap="none" spc="-7" normalizeH="0" baseline="0" noProof="0" dirty="0">
                <a:ln>
                  <a:noFill/>
                </a:ln>
                <a:solidFill>
                  <a:srgbClr val="7030A0"/>
                </a:solidFill>
                <a:effectLst/>
                <a:uLnTx/>
                <a:uFillTx/>
                <a:latin typeface="Arial"/>
                <a:ea typeface="+mn-ea"/>
                <a:cs typeface="Arial"/>
              </a:rPr>
              <a:t> </a:t>
            </a:r>
            <a:r>
              <a:rPr kumimoji="0" sz="1600" b="0" i="0" u="none" strike="noStrike" kern="1200" cap="none" spc="-13" normalizeH="0" baseline="0" noProof="0" dirty="0">
                <a:ln>
                  <a:noFill/>
                </a:ln>
                <a:solidFill>
                  <a:srgbClr val="7030A0"/>
                </a:solidFill>
                <a:effectLst/>
                <a:uLnTx/>
                <a:uFillTx/>
                <a:latin typeface="Arial"/>
                <a:ea typeface="+mn-ea"/>
                <a:cs typeface="Arial"/>
              </a:rPr>
              <a:t>percentages </a:t>
            </a:r>
            <a:r>
              <a:rPr kumimoji="0" sz="1600" b="0" i="0" u="none" strike="noStrike" kern="1200" cap="none" spc="0" normalizeH="0" baseline="0" noProof="0" dirty="0">
                <a:ln>
                  <a:noFill/>
                </a:ln>
                <a:solidFill>
                  <a:srgbClr val="7030A0"/>
                </a:solidFill>
                <a:effectLst/>
                <a:uLnTx/>
                <a:uFillTx/>
                <a:latin typeface="Arial"/>
                <a:ea typeface="+mn-ea"/>
                <a:cs typeface="Arial"/>
              </a:rPr>
              <a:t>according</a:t>
            </a:r>
            <a:r>
              <a:rPr kumimoji="0" sz="1600" b="0" i="0" u="none" strike="noStrike" kern="1200" cap="none" spc="-20"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to</a:t>
            </a:r>
            <a:r>
              <a:rPr kumimoji="0" sz="1600" b="0" i="0" u="none" strike="noStrike" kern="1200" cap="none" spc="-13"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treatment</a:t>
            </a:r>
            <a:r>
              <a:rPr kumimoji="0" sz="1600" b="0" i="0" u="none" strike="noStrike" kern="1200" cap="none" spc="-7"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in</a:t>
            </a:r>
            <a:r>
              <a:rPr kumimoji="0" sz="1600" b="0" i="0" u="none" strike="noStrike" kern="1200" cap="none" spc="-20"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the</a:t>
            </a:r>
            <a:r>
              <a:rPr kumimoji="0" sz="1600" b="0" i="0" u="none" strike="noStrike" kern="1200" cap="none" spc="-7"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ITT</a:t>
            </a:r>
            <a:r>
              <a:rPr kumimoji="0" sz="1600" b="0" i="0" u="none" strike="noStrike" kern="1200" cap="none" spc="-40" normalizeH="0" baseline="0" noProof="0" dirty="0">
                <a:ln>
                  <a:noFill/>
                </a:ln>
                <a:solidFill>
                  <a:srgbClr val="7030A0"/>
                </a:solidFill>
                <a:effectLst/>
                <a:uLnTx/>
                <a:uFillTx/>
                <a:latin typeface="Arial"/>
                <a:ea typeface="+mn-ea"/>
                <a:cs typeface="Arial"/>
              </a:rPr>
              <a:t> </a:t>
            </a:r>
            <a:r>
              <a:rPr kumimoji="0" sz="1600" b="0" i="0" u="none" strike="noStrike" kern="1200" cap="none" spc="-13" normalizeH="0" baseline="0" noProof="0" dirty="0">
                <a:ln>
                  <a:noFill/>
                </a:ln>
                <a:solidFill>
                  <a:srgbClr val="7030A0"/>
                </a:solidFill>
                <a:effectLst/>
                <a:uLnTx/>
                <a:uFillTx/>
                <a:latin typeface="Arial"/>
                <a:ea typeface="+mn-ea"/>
                <a:cs typeface="Arial"/>
              </a:rPr>
              <a:t>population</a:t>
            </a:r>
            <a:endParaRPr kumimoji="0" sz="1600" b="0" i="0" u="none" strike="noStrike" kern="1200" cap="none" spc="0" normalizeH="0" baseline="0" noProof="0" dirty="0">
              <a:ln>
                <a:noFill/>
              </a:ln>
              <a:solidFill>
                <a:srgbClr val="7030A0"/>
              </a:solidFill>
              <a:effectLst/>
              <a:uLnTx/>
              <a:uFillTx/>
              <a:latin typeface="Arial"/>
              <a:ea typeface="+mn-ea"/>
              <a:cs typeface="Arial"/>
            </a:endParaRPr>
          </a:p>
        </p:txBody>
      </p:sp>
      <p:sp>
        <p:nvSpPr>
          <p:cNvPr id="5" name="object 5"/>
          <p:cNvSpPr txBox="1"/>
          <p:nvPr/>
        </p:nvSpPr>
        <p:spPr>
          <a:xfrm>
            <a:off x="7174938" y="1003842"/>
            <a:ext cx="3543300" cy="837772"/>
          </a:xfrm>
          <a:prstGeom prst="rect">
            <a:avLst/>
          </a:prstGeom>
        </p:spPr>
        <p:txBody>
          <a:bodyPr vert="horz" wrap="square" lIns="0" tIns="16933" rIns="0" bIns="0" rtlCol="0">
            <a:spAutoFit/>
          </a:bodyPr>
          <a:lstStyle/>
          <a:p>
            <a:pPr marL="0" marR="0" lvl="0" indent="0" algn="ctr" defTabSz="914400" rtl="0" eaLnBrk="1" fontAlgn="auto" latinLnBrk="0" hangingPunct="1">
              <a:lnSpc>
                <a:spcPct val="100000"/>
              </a:lnSpc>
              <a:spcBef>
                <a:spcPts val="133"/>
              </a:spcBef>
              <a:spcAft>
                <a:spcPts val="0"/>
              </a:spcAft>
              <a:buClrTx/>
              <a:buSzTx/>
              <a:buFontTx/>
              <a:buNone/>
              <a:tabLst/>
              <a:defRPr/>
            </a:pPr>
            <a:r>
              <a:rPr kumimoji="0" sz="2133" b="1" i="0" u="none" strike="noStrike" kern="1200" cap="none" spc="-33" normalizeH="0" baseline="0" noProof="0" dirty="0">
                <a:ln>
                  <a:noFill/>
                </a:ln>
                <a:solidFill>
                  <a:srgbClr val="7030A0"/>
                </a:solidFill>
                <a:effectLst/>
                <a:uLnTx/>
                <a:uFillTx/>
                <a:latin typeface="Arial"/>
                <a:ea typeface="+mn-ea"/>
                <a:cs typeface="Arial"/>
              </a:rPr>
              <a:t>OS</a:t>
            </a:r>
            <a:endParaRPr kumimoji="0" sz="2133" b="0" i="0" u="none" strike="noStrike" kern="1200" cap="none" spc="0" normalizeH="0" baseline="0" noProof="0" dirty="0">
              <a:ln>
                <a:noFill/>
              </a:ln>
              <a:solidFill>
                <a:srgbClr val="7030A0"/>
              </a:solidFill>
              <a:effectLst/>
              <a:uLnTx/>
              <a:uFillTx/>
              <a:latin typeface="Arial"/>
              <a:ea typeface="+mn-ea"/>
              <a:cs typeface="Arial"/>
            </a:endParaRPr>
          </a:p>
          <a:p>
            <a:pPr marL="16933" marR="6773" lvl="0" indent="0" algn="ctr" defTabSz="914400" rtl="0" eaLnBrk="1" fontAlgn="auto" latinLnBrk="0" hangingPunct="1">
              <a:lnSpc>
                <a:spcPct val="100000"/>
              </a:lnSpc>
              <a:spcBef>
                <a:spcPts val="13"/>
              </a:spcBef>
              <a:spcAft>
                <a:spcPts val="0"/>
              </a:spcAft>
              <a:buClrTx/>
              <a:buSzTx/>
              <a:buFontTx/>
              <a:buNone/>
              <a:tabLst/>
              <a:defRPr/>
            </a:pPr>
            <a:r>
              <a:rPr kumimoji="0" sz="1600" b="0" i="0" u="none" strike="noStrike" kern="1200" cap="none" spc="0" normalizeH="0" baseline="0" noProof="0" dirty="0">
                <a:ln>
                  <a:noFill/>
                </a:ln>
                <a:solidFill>
                  <a:srgbClr val="7030A0"/>
                </a:solidFill>
                <a:effectLst/>
                <a:uLnTx/>
                <a:uFillTx/>
                <a:latin typeface="Arial"/>
                <a:ea typeface="+mn-ea"/>
                <a:cs typeface="Arial"/>
              </a:rPr>
              <a:t>in</a:t>
            </a:r>
            <a:r>
              <a:rPr kumimoji="0" sz="1600" b="0" i="0" u="none" strike="noStrike" kern="1200" cap="none" spc="-40"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patients</a:t>
            </a:r>
            <a:r>
              <a:rPr kumimoji="0" sz="1600" b="0" i="0" u="none" strike="noStrike" kern="1200" cap="none" spc="-47"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with</a:t>
            </a:r>
            <a:r>
              <a:rPr kumimoji="0" sz="1600" b="0" i="0" u="none" strike="noStrike" kern="1200" cap="none" spc="-40"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HER2-</a:t>
            </a:r>
            <a:r>
              <a:rPr kumimoji="0" sz="1600" b="0" i="0" u="none" strike="noStrike" kern="1200" cap="none" spc="-33"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negative</a:t>
            </a:r>
            <a:r>
              <a:rPr kumimoji="0" sz="1600" b="0" i="0" u="none" strike="noStrike" kern="1200" cap="none" spc="-33" normalizeH="0" baseline="0" noProof="0" dirty="0">
                <a:ln>
                  <a:noFill/>
                </a:ln>
                <a:solidFill>
                  <a:srgbClr val="7030A0"/>
                </a:solidFill>
                <a:effectLst/>
                <a:uLnTx/>
                <a:uFillTx/>
                <a:latin typeface="Arial"/>
                <a:ea typeface="+mn-ea"/>
                <a:cs typeface="Arial"/>
              </a:rPr>
              <a:t> </a:t>
            </a:r>
            <a:r>
              <a:rPr kumimoji="0" sz="1600" b="0" i="0" u="none" strike="noStrike" kern="1200" cap="none" spc="-13" normalizeH="0" baseline="0" noProof="0" dirty="0">
                <a:ln>
                  <a:noFill/>
                </a:ln>
                <a:solidFill>
                  <a:srgbClr val="7030A0"/>
                </a:solidFill>
                <a:effectLst/>
                <a:uLnTx/>
                <a:uFillTx/>
                <a:latin typeface="Arial"/>
                <a:ea typeface="+mn-ea"/>
                <a:cs typeface="Arial"/>
              </a:rPr>
              <a:t>tumors </a:t>
            </a:r>
            <a:r>
              <a:rPr kumimoji="0" sz="1600" b="0" i="0" u="none" strike="noStrike" kern="1200" cap="none" spc="0" normalizeH="0" baseline="0" noProof="0" dirty="0">
                <a:ln>
                  <a:noFill/>
                </a:ln>
                <a:solidFill>
                  <a:srgbClr val="7030A0"/>
                </a:solidFill>
                <a:effectLst/>
                <a:uLnTx/>
                <a:uFillTx/>
                <a:latin typeface="Arial"/>
                <a:ea typeface="+mn-ea"/>
                <a:cs typeface="Arial"/>
              </a:rPr>
              <a:t>who</a:t>
            </a:r>
            <a:r>
              <a:rPr kumimoji="0" sz="1600" b="0" i="0" u="none" strike="noStrike" kern="1200" cap="none" spc="-20"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received</a:t>
            </a:r>
            <a:r>
              <a:rPr kumimoji="0" sz="1600" b="0" i="0" u="none" strike="noStrike" kern="1200" cap="none" spc="-20" normalizeH="0" baseline="0" noProof="0" dirty="0">
                <a:ln>
                  <a:noFill/>
                </a:ln>
                <a:solidFill>
                  <a:srgbClr val="7030A0"/>
                </a:solidFill>
                <a:effectLst/>
                <a:uLnTx/>
                <a:uFillTx/>
                <a:latin typeface="Arial"/>
                <a:ea typeface="+mn-ea"/>
                <a:cs typeface="Arial"/>
              </a:rPr>
              <a:t> </a:t>
            </a:r>
            <a:r>
              <a:rPr kumimoji="0" sz="1600" b="0" i="0" u="none" strike="noStrike" kern="1200" cap="none" spc="0" normalizeH="0" baseline="0" noProof="0" dirty="0">
                <a:ln>
                  <a:noFill/>
                </a:ln>
                <a:solidFill>
                  <a:srgbClr val="7030A0"/>
                </a:solidFill>
                <a:effectLst/>
                <a:uLnTx/>
                <a:uFillTx/>
                <a:latin typeface="Arial"/>
                <a:ea typeface="+mn-ea"/>
                <a:cs typeface="Arial"/>
              </a:rPr>
              <a:t>prior</a:t>
            </a:r>
            <a:r>
              <a:rPr kumimoji="0" sz="1600" b="0" i="0" u="none" strike="noStrike" kern="1200" cap="none" spc="-13" normalizeH="0" baseline="0" noProof="0" dirty="0">
                <a:ln>
                  <a:noFill/>
                </a:ln>
                <a:solidFill>
                  <a:srgbClr val="7030A0"/>
                </a:solidFill>
                <a:effectLst/>
                <a:uLnTx/>
                <a:uFillTx/>
                <a:latin typeface="Arial"/>
                <a:ea typeface="+mn-ea"/>
                <a:cs typeface="Arial"/>
              </a:rPr>
              <a:t> chemotherapy</a:t>
            </a:r>
            <a:endParaRPr kumimoji="0" sz="1600" b="0" i="0" u="none" strike="noStrike" kern="1200" cap="none" spc="0" normalizeH="0" baseline="0" noProof="0" dirty="0">
              <a:ln>
                <a:noFill/>
              </a:ln>
              <a:solidFill>
                <a:srgbClr val="7030A0"/>
              </a:solidFill>
              <a:effectLst/>
              <a:uLnTx/>
              <a:uFillTx/>
              <a:latin typeface="Arial"/>
              <a:ea typeface="+mn-ea"/>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1052736"/>
            <a:ext cx="10508074" cy="4799013"/>
          </a:xfrm>
        </p:spPr>
        <p:txBody>
          <a:bodyPr/>
          <a:lstStyle/>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Introduction </a:t>
            </a:r>
            <a:endParaRPr lang="en-US" sz="2400" dirty="0">
              <a:solidFill>
                <a:schemeClr val="bg1"/>
              </a:solidFill>
              <a:latin typeface="Calibri" panose="020F0502020204030204" pitchFamily="34" charset="0"/>
              <a:cs typeface="Calibri" panose="020F0502020204030204" pitchFamily="34" charset="0"/>
            </a:endParaRP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b="1" dirty="0">
                <a:effectLst/>
                <a:latin typeface="Calibri" panose="020F0502020204030204" pitchFamily="34" charset="0"/>
                <a:ea typeface="Calibri" panose="020F0502020204030204" pitchFamily="34" charset="0"/>
                <a:cs typeface="Calibri" panose="020F0502020204030204" pitchFamily="34" charset="0"/>
              </a:rPr>
              <a:t>Addition of Ovarian Function Suppression (OFS) to Adjuvant Endocrine Therapy for Premenopausal Patients with Hormone Receptor (HR)-Positive Breast Cancer — Dr </a:t>
            </a:r>
            <a:r>
              <a:rPr lang="en-US" sz="2400" b="1" dirty="0" err="1">
                <a:effectLst/>
                <a:latin typeface="Calibri" panose="020F0502020204030204" pitchFamily="34" charset="0"/>
                <a:ea typeface="Calibri" panose="020F0502020204030204" pitchFamily="34" charset="0"/>
                <a:cs typeface="Calibri" panose="020F0502020204030204" pitchFamily="34" charset="0"/>
              </a:rPr>
              <a:t>Gradishar</a:t>
            </a:r>
            <a:r>
              <a:rPr lang="en-US" sz="2400" b="1" dirty="0">
                <a:effectLst/>
                <a:latin typeface="Calibri" panose="020F0502020204030204" pitchFamily="34" charset="0"/>
                <a:ea typeface="Calibri" panose="020F0502020204030204" pitchFamily="34" charset="0"/>
                <a:cs typeface="Calibri" panose="020F0502020204030204" pitchFamily="34" charset="0"/>
              </a:rPr>
              <a:t> </a:t>
            </a: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2: </a:t>
            </a:r>
            <a:r>
              <a:rPr lang="en-US" sz="2400" b="1" dirty="0">
                <a:effectLst/>
                <a:latin typeface="Calibri" panose="020F0502020204030204" pitchFamily="34" charset="0"/>
                <a:ea typeface="Calibri" panose="020F0502020204030204" pitchFamily="34" charset="0"/>
                <a:cs typeface="Calibri" panose="020F0502020204030204" pitchFamily="34" charset="0"/>
              </a:rPr>
              <a:t>Role of OFS in Preserving Fertility and/or Ovarian Function in Premenopausal Patients — Dr Mayer</a:t>
            </a: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3: </a:t>
            </a:r>
            <a:r>
              <a:rPr lang="en-US" sz="2400" b="1" kern="100" dirty="0">
                <a:effectLst/>
                <a:latin typeface="+mn-lt"/>
                <a:ea typeface="Calibri" panose="020F0502020204030204" pitchFamily="34" charset="0"/>
                <a:cs typeface="Times New Roman" panose="02020603050405020304" pitchFamily="18" charset="0"/>
              </a:rPr>
              <a:t>Tolerability/Toxicity of OFS — Dr </a:t>
            </a:r>
            <a:r>
              <a:rPr lang="en-US" sz="2400" b="1" kern="100" dirty="0" err="1">
                <a:effectLst/>
                <a:latin typeface="+mn-lt"/>
                <a:ea typeface="Calibri" panose="020F0502020204030204" pitchFamily="34" charset="0"/>
                <a:cs typeface="Times New Roman" panose="02020603050405020304" pitchFamily="18" charset="0"/>
              </a:rPr>
              <a:t>Kaklamani</a:t>
            </a:r>
            <a:endParaRPr lang="en-US" sz="2400" b="1" kern="100" dirty="0">
              <a:effectLst/>
              <a:latin typeface="+mn-lt"/>
              <a:ea typeface="Calibri" panose="020F0502020204030204" pitchFamily="34" charset="0"/>
              <a:cs typeface="Times New Roman" panose="02020603050405020304" pitchFamily="18" charset="0"/>
            </a:endParaRP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b="1" dirty="0">
                <a:effectLst/>
                <a:latin typeface="Calibri" panose="020F0502020204030204" pitchFamily="34" charset="0"/>
                <a:ea typeface="Calibri" panose="020F0502020204030204" pitchFamily="34" charset="0"/>
                <a:cs typeface="Calibri" panose="020F0502020204030204" pitchFamily="34" charset="0"/>
              </a:rPr>
              <a:t>Other Practical Considerations in the Application of OFS — </a:t>
            </a:r>
            <a:r>
              <a:rPr lang="en-US" sz="2400" dirty="0">
                <a:effectLst/>
                <a:latin typeface="Calibri" panose="020F0502020204030204" pitchFamily="34" charset="0"/>
                <a:cs typeface="Calibri" panose="020F0502020204030204" pitchFamily="34" charset="0"/>
              </a:rPr>
              <a:t>Dr Wander</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6206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446" y="2572545"/>
            <a:ext cx="7311109" cy="322659"/>
          </a:xfrm>
        </p:spPr>
        <p:txBody>
          <a:bodyPr/>
          <a:lstStyle/>
          <a:p>
            <a:r>
              <a:rPr lang="en-US" sz="655" dirty="0">
                <a:latin typeface="Arial" charset="0"/>
                <a:ea typeface="+mn-ea"/>
                <a:cs typeface="+mn-cs"/>
              </a:rPr>
              <a:t>Comparisons between ASTRRA and SOFT trial</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42" y="3172"/>
            <a:ext cx="11403205" cy="641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A52E4C4D-BB8B-5F14-D69C-55F1CB70CE10}"/>
              </a:ext>
            </a:extLst>
          </p:cNvPr>
          <p:cNvSpPr/>
          <p:nvPr/>
        </p:nvSpPr>
        <p:spPr>
          <a:xfrm>
            <a:off x="7594600" y="5977467"/>
            <a:ext cx="2311400" cy="347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888876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632B89-A469-8B8F-B0A0-B5BF3032F22B}"/>
              </a:ext>
            </a:extLst>
          </p:cNvPr>
          <p:cNvSpPr txBox="1"/>
          <p:nvPr/>
        </p:nvSpPr>
        <p:spPr>
          <a:xfrm>
            <a:off x="6531429" y="6497273"/>
            <a:ext cx="54923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Display" panose="02110004020202020204"/>
                <a:ea typeface="+mn-ea"/>
                <a:cs typeface="+mn-cs"/>
              </a:rPr>
              <a:t>Early Breast Cancer Trialists’ Collaborative Group; Lancet Oncol. 2022</a:t>
            </a:r>
          </a:p>
        </p:txBody>
      </p:sp>
      <p:grpSp>
        <p:nvGrpSpPr>
          <p:cNvPr id="5" name="Group 4">
            <a:extLst>
              <a:ext uri="{FF2B5EF4-FFF2-40B4-BE49-F238E27FC236}">
                <a16:creationId xmlns:a16="http://schemas.microsoft.com/office/drawing/2014/main" id="{9E826B4C-2F51-2FC1-1715-0C4CAA6CF175}"/>
              </a:ext>
            </a:extLst>
          </p:cNvPr>
          <p:cNvGrpSpPr/>
          <p:nvPr/>
        </p:nvGrpSpPr>
        <p:grpSpPr>
          <a:xfrm>
            <a:off x="542338" y="444685"/>
            <a:ext cx="11580423" cy="5647860"/>
            <a:chOff x="542338" y="444685"/>
            <a:chExt cx="11580423" cy="5647860"/>
          </a:xfrm>
        </p:grpSpPr>
        <p:sp>
          <p:nvSpPr>
            <p:cNvPr id="6" name="TextBox 5">
              <a:extLst>
                <a:ext uri="{FF2B5EF4-FFF2-40B4-BE49-F238E27FC236}">
                  <a16:creationId xmlns:a16="http://schemas.microsoft.com/office/drawing/2014/main" id="{328C2982-DF79-C0FE-0828-05340F205BEC}"/>
                </a:ext>
              </a:extLst>
            </p:cNvPr>
            <p:cNvSpPr txBox="1"/>
            <p:nvPr/>
          </p:nvSpPr>
          <p:spPr>
            <a:xfrm>
              <a:off x="2555553" y="444685"/>
              <a:ext cx="95672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ptos" panose="02110004020202020204"/>
                  <a:ea typeface="+mn-ea"/>
                  <a:cs typeface="+mn-cs"/>
                </a:rPr>
                <a:t>EBCTCG meta-analysis of 7030 patients from four randomized trials: AI + OFS versus TAM + OFS in premenopausal patients with ER+ early-stage breast cancer</a:t>
              </a:r>
            </a:p>
          </p:txBody>
        </p:sp>
        <p:sp>
          <p:nvSpPr>
            <p:cNvPr id="8" name="TextBox 7">
              <a:extLst>
                <a:ext uri="{FF2B5EF4-FFF2-40B4-BE49-F238E27FC236}">
                  <a16:creationId xmlns:a16="http://schemas.microsoft.com/office/drawing/2014/main" id="{945607E5-072D-BE6A-6606-8F5ED48EE4AE}"/>
                </a:ext>
              </a:extLst>
            </p:cNvPr>
            <p:cNvSpPr txBox="1"/>
            <p:nvPr/>
          </p:nvSpPr>
          <p:spPr>
            <a:xfrm>
              <a:off x="542338" y="2060672"/>
              <a:ext cx="1727411"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Four Clinical Trials: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ABCSG: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ptos Display" panose="02110004020202020204"/>
                  <a:ea typeface="+mn-ea"/>
                  <a:cs typeface="+mn-cs"/>
                </a:rPr>
                <a:t>NEJM 2009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ptos Display" panose="02110004020202020204"/>
                  <a:ea typeface="+mn-ea"/>
                  <a:cs typeface="+mn-cs"/>
                </a:rPr>
                <a:t>Ann Oncol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TEXT: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ptos Display" panose="02110004020202020204"/>
                  <a:ea typeface="+mn-ea"/>
                  <a:cs typeface="+mn-cs"/>
                </a:rPr>
                <a:t>NEJM 2014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ptos Display" panose="02110004020202020204"/>
                  <a:ea typeface="+mn-ea"/>
                  <a:cs typeface="+mn-cs"/>
                </a:rPr>
                <a:t>NEJM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Aptos Display"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SOFT: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ptos Display" panose="02110004020202020204"/>
                  <a:ea typeface="+mn-ea"/>
                  <a:cs typeface="+mn-cs"/>
                </a:rPr>
                <a:t>NEJM. 2014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ptos Display" panose="02110004020202020204"/>
                  <a:ea typeface="+mn-ea"/>
                  <a:cs typeface="+mn-cs"/>
                </a:rPr>
                <a:t>NEJM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Aptos Display"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HOBOE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Aptos Display" panose="02110004020202020204"/>
                  <a:ea typeface="+mn-ea"/>
                  <a:cs typeface="+mn-cs"/>
                </a:rPr>
                <a:t>Eur</a:t>
              </a:r>
              <a:r>
                <a:rPr kumimoji="0" lang="en-US" sz="1600" b="0" i="1" u="none" strike="noStrike" kern="1200" cap="none" spc="0" normalizeH="0" baseline="0" noProof="0" dirty="0">
                  <a:ln>
                    <a:noFill/>
                  </a:ln>
                  <a:solidFill>
                    <a:prstClr val="black"/>
                  </a:solidFill>
                  <a:effectLst/>
                  <a:uLnTx/>
                  <a:uFillTx/>
                  <a:latin typeface="Aptos Display" panose="02110004020202020204"/>
                  <a:ea typeface="+mn-ea"/>
                  <a:cs typeface="+mn-cs"/>
                </a:rPr>
                <a:t> J Cancer. 2019</a:t>
              </a:r>
            </a:p>
          </p:txBody>
        </p:sp>
      </p:grpSp>
      <p:sp>
        <p:nvSpPr>
          <p:cNvPr id="10" name="TextBox 9">
            <a:extLst>
              <a:ext uri="{FF2B5EF4-FFF2-40B4-BE49-F238E27FC236}">
                <a16:creationId xmlns:a16="http://schemas.microsoft.com/office/drawing/2014/main" id="{804EEFC3-2702-B587-9CB8-1EFDAA5719FF}"/>
              </a:ext>
            </a:extLst>
          </p:cNvPr>
          <p:cNvSpPr txBox="1"/>
          <p:nvPr/>
        </p:nvSpPr>
        <p:spPr>
          <a:xfrm>
            <a:off x="435855" y="1004862"/>
            <a:ext cx="172741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AI +OFS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vs</a:t>
            </a: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TAM + OFS  </a:t>
            </a:r>
          </a:p>
        </p:txBody>
      </p:sp>
      <p:sp>
        <p:nvSpPr>
          <p:cNvPr id="28" name="TextBox 27">
            <a:extLst>
              <a:ext uri="{FF2B5EF4-FFF2-40B4-BE49-F238E27FC236}">
                <a16:creationId xmlns:a16="http://schemas.microsoft.com/office/drawing/2014/main" id="{7EF0766C-AB89-AB51-3D05-4FDCA8DCD0F1}"/>
              </a:ext>
            </a:extLst>
          </p:cNvPr>
          <p:cNvSpPr txBox="1"/>
          <p:nvPr/>
        </p:nvSpPr>
        <p:spPr>
          <a:xfrm>
            <a:off x="3634715" y="5838653"/>
            <a:ext cx="83890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uLnTx/>
                <a:uFillTx/>
                <a:latin typeface="Aptos" panose="02110004020202020204"/>
                <a:ea typeface="+mn-ea"/>
                <a:cs typeface="+mn-cs"/>
              </a:rPr>
              <a:t>AI+OFS vs TAM+ OFS: improves </a:t>
            </a:r>
            <a:r>
              <a:rPr kumimoji="0" lang="en-US" sz="1600" b="1" i="1" u="none" strike="noStrike" kern="1200" cap="none" spc="0" normalizeH="0" baseline="0" noProof="0" dirty="0" err="1">
                <a:ln>
                  <a:noFill/>
                </a:ln>
                <a:solidFill>
                  <a:srgbClr val="FF0000"/>
                </a:solidFill>
                <a:effectLst/>
                <a:uLnTx/>
                <a:uFillTx/>
                <a:latin typeface="Aptos" panose="02110004020202020204"/>
                <a:ea typeface="+mn-ea"/>
                <a:cs typeface="+mn-cs"/>
              </a:rPr>
              <a:t>dRFS</a:t>
            </a:r>
            <a:r>
              <a:rPr kumimoji="0" lang="en-US" sz="1600" b="1" i="1" u="none" strike="noStrike" kern="1200" cap="none" spc="0" normalizeH="0" baseline="0" noProof="0" dirty="0">
                <a:ln>
                  <a:noFill/>
                </a:ln>
                <a:solidFill>
                  <a:srgbClr val="FF0000"/>
                </a:solidFill>
                <a:effectLst/>
                <a:uLnTx/>
                <a:uFillTx/>
                <a:latin typeface="Aptos" panose="02110004020202020204"/>
                <a:ea typeface="+mn-ea"/>
                <a:cs typeface="+mn-cs"/>
              </a:rPr>
              <a:t> (mainly during the year 0-4) but not OS </a:t>
            </a:r>
          </a:p>
        </p:txBody>
      </p:sp>
      <p:grpSp>
        <p:nvGrpSpPr>
          <p:cNvPr id="39" name="Group 38">
            <a:extLst>
              <a:ext uri="{FF2B5EF4-FFF2-40B4-BE49-F238E27FC236}">
                <a16:creationId xmlns:a16="http://schemas.microsoft.com/office/drawing/2014/main" id="{C375661F-323A-440C-9A0E-2DD5FB0D2A1E}"/>
              </a:ext>
            </a:extLst>
          </p:cNvPr>
          <p:cNvGrpSpPr/>
          <p:nvPr/>
        </p:nvGrpSpPr>
        <p:grpSpPr>
          <a:xfrm>
            <a:off x="2974726" y="1291424"/>
            <a:ext cx="8483630" cy="4132504"/>
            <a:chOff x="2974726" y="1291424"/>
            <a:chExt cx="8483630" cy="4132504"/>
          </a:xfrm>
        </p:grpSpPr>
        <p:grpSp>
          <p:nvGrpSpPr>
            <p:cNvPr id="37" name="Group 36">
              <a:extLst>
                <a:ext uri="{FF2B5EF4-FFF2-40B4-BE49-F238E27FC236}">
                  <a16:creationId xmlns:a16="http://schemas.microsoft.com/office/drawing/2014/main" id="{229D6909-E369-422E-8B10-2D739F900CDC}"/>
                </a:ext>
              </a:extLst>
            </p:cNvPr>
            <p:cNvGrpSpPr/>
            <p:nvPr/>
          </p:nvGrpSpPr>
          <p:grpSpPr>
            <a:xfrm>
              <a:off x="2974726" y="1291424"/>
              <a:ext cx="4152550" cy="4132504"/>
              <a:chOff x="2974726" y="1291424"/>
              <a:chExt cx="4152550" cy="4132504"/>
            </a:xfrm>
          </p:grpSpPr>
          <p:grpSp>
            <p:nvGrpSpPr>
              <p:cNvPr id="26" name="Group 25">
                <a:extLst>
                  <a:ext uri="{FF2B5EF4-FFF2-40B4-BE49-F238E27FC236}">
                    <a16:creationId xmlns:a16="http://schemas.microsoft.com/office/drawing/2014/main" id="{602F5F6A-BC10-4CF7-5565-972D99AC6FEB}"/>
                  </a:ext>
                </a:extLst>
              </p:cNvPr>
              <p:cNvGrpSpPr/>
              <p:nvPr/>
            </p:nvGrpSpPr>
            <p:grpSpPr>
              <a:xfrm>
                <a:off x="2974726" y="1291424"/>
                <a:ext cx="4152550" cy="4132504"/>
                <a:chOff x="3563116" y="1544004"/>
                <a:chExt cx="4707449" cy="4877744"/>
              </a:xfrm>
            </p:grpSpPr>
            <p:pic>
              <p:nvPicPr>
                <p:cNvPr id="33" name="Picture 32">
                  <a:extLst>
                    <a:ext uri="{FF2B5EF4-FFF2-40B4-BE49-F238E27FC236}">
                      <a16:creationId xmlns:a16="http://schemas.microsoft.com/office/drawing/2014/main" id="{DFFC7FE2-C967-A0EC-87CD-2E7C7ED3CDF9}"/>
                    </a:ext>
                  </a:extLst>
                </p:cNvPr>
                <p:cNvPicPr>
                  <a:picLocks noChangeAspect="1"/>
                </p:cNvPicPr>
                <p:nvPr/>
              </p:nvPicPr>
              <p:blipFill>
                <a:blip r:embed="rId3"/>
                <a:stretch>
                  <a:fillRect/>
                </a:stretch>
              </p:blipFill>
              <p:spPr>
                <a:xfrm>
                  <a:off x="3563116" y="1544004"/>
                  <a:ext cx="4707449" cy="4877744"/>
                </a:xfrm>
                <a:prstGeom prst="rect">
                  <a:avLst/>
                </a:prstGeom>
              </p:spPr>
            </p:pic>
            <p:pic>
              <p:nvPicPr>
                <p:cNvPr id="34" name="Picture 33">
                  <a:extLst>
                    <a:ext uri="{FF2B5EF4-FFF2-40B4-BE49-F238E27FC236}">
                      <a16:creationId xmlns:a16="http://schemas.microsoft.com/office/drawing/2014/main" id="{4D5E11EF-31B2-BC09-FFC6-E766D184B574}"/>
                    </a:ext>
                  </a:extLst>
                </p:cNvPr>
                <p:cNvPicPr>
                  <a:picLocks noChangeAspect="1"/>
                </p:cNvPicPr>
                <p:nvPr/>
              </p:nvPicPr>
              <p:blipFill>
                <a:blip r:embed="rId4"/>
                <a:stretch>
                  <a:fillRect/>
                </a:stretch>
              </p:blipFill>
              <p:spPr>
                <a:xfrm>
                  <a:off x="4045499" y="2545755"/>
                  <a:ext cx="1264130" cy="467555"/>
                </a:xfrm>
                <a:prstGeom prst="rect">
                  <a:avLst/>
                </a:prstGeom>
              </p:spPr>
            </p:pic>
          </p:grpSp>
          <p:sp>
            <p:nvSpPr>
              <p:cNvPr id="25" name="Rectangle: Rounded Corners 24">
                <a:extLst>
                  <a:ext uri="{FF2B5EF4-FFF2-40B4-BE49-F238E27FC236}">
                    <a16:creationId xmlns:a16="http://schemas.microsoft.com/office/drawing/2014/main" id="{28C6ED74-1D15-FAAF-ACFC-F8D821309E7B}"/>
                  </a:ext>
                </a:extLst>
              </p:cNvPr>
              <p:cNvSpPr/>
              <p:nvPr/>
            </p:nvSpPr>
            <p:spPr>
              <a:xfrm>
                <a:off x="3213475" y="4603323"/>
                <a:ext cx="1221399" cy="80437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ADE6E288-56AF-406A-92DA-A39B8CCD09C3}"/>
                  </a:ext>
                </a:extLst>
              </p:cNvPr>
              <p:cNvSpPr txBox="1"/>
              <p:nvPr/>
            </p:nvSpPr>
            <p:spPr>
              <a:xfrm>
                <a:off x="4780630" y="2560227"/>
                <a:ext cx="7726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dRFS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8" name="Group 37">
              <a:extLst>
                <a:ext uri="{FF2B5EF4-FFF2-40B4-BE49-F238E27FC236}">
                  <a16:creationId xmlns:a16="http://schemas.microsoft.com/office/drawing/2014/main" id="{1A8BA218-7F6A-41FE-9C28-F4EC500F9645}"/>
                </a:ext>
              </a:extLst>
            </p:cNvPr>
            <p:cNvGrpSpPr/>
            <p:nvPr/>
          </p:nvGrpSpPr>
          <p:grpSpPr>
            <a:xfrm>
              <a:off x="7738778" y="1451748"/>
              <a:ext cx="3719578" cy="3955947"/>
              <a:chOff x="7834489" y="1222287"/>
              <a:chExt cx="3719578" cy="3955947"/>
            </a:xfrm>
          </p:grpSpPr>
          <p:grpSp>
            <p:nvGrpSpPr>
              <p:cNvPr id="27" name="Group 26">
                <a:extLst>
                  <a:ext uri="{FF2B5EF4-FFF2-40B4-BE49-F238E27FC236}">
                    <a16:creationId xmlns:a16="http://schemas.microsoft.com/office/drawing/2014/main" id="{280794BE-BF89-DA59-45E4-3E117011122B}"/>
                  </a:ext>
                </a:extLst>
              </p:cNvPr>
              <p:cNvGrpSpPr/>
              <p:nvPr/>
            </p:nvGrpSpPr>
            <p:grpSpPr>
              <a:xfrm>
                <a:off x="7834489" y="1222287"/>
                <a:ext cx="3719578" cy="3955947"/>
                <a:chOff x="5679348" y="1451026"/>
                <a:chExt cx="3719578" cy="3955947"/>
              </a:xfrm>
            </p:grpSpPr>
            <p:grpSp>
              <p:nvGrpSpPr>
                <p:cNvPr id="29" name="Group 28">
                  <a:extLst>
                    <a:ext uri="{FF2B5EF4-FFF2-40B4-BE49-F238E27FC236}">
                      <a16:creationId xmlns:a16="http://schemas.microsoft.com/office/drawing/2014/main" id="{ED25F902-48BA-4962-830F-F1A64B5508D7}"/>
                    </a:ext>
                  </a:extLst>
                </p:cNvPr>
                <p:cNvGrpSpPr/>
                <p:nvPr/>
              </p:nvGrpSpPr>
              <p:grpSpPr>
                <a:xfrm>
                  <a:off x="5679348" y="1451026"/>
                  <a:ext cx="3719578" cy="3955947"/>
                  <a:chOff x="5503179" y="1908106"/>
                  <a:chExt cx="3719578" cy="3955947"/>
                </a:xfrm>
              </p:grpSpPr>
              <p:pic>
                <p:nvPicPr>
                  <p:cNvPr id="31" name="Picture 30">
                    <a:extLst>
                      <a:ext uri="{FF2B5EF4-FFF2-40B4-BE49-F238E27FC236}">
                        <a16:creationId xmlns:a16="http://schemas.microsoft.com/office/drawing/2014/main" id="{3FFD3805-6712-5781-F084-1393F1E522FB}"/>
                      </a:ext>
                    </a:extLst>
                  </p:cNvPr>
                  <p:cNvPicPr>
                    <a:picLocks noChangeAspect="1"/>
                  </p:cNvPicPr>
                  <p:nvPr/>
                </p:nvPicPr>
                <p:blipFill>
                  <a:blip r:embed="rId5"/>
                  <a:stretch>
                    <a:fillRect/>
                  </a:stretch>
                </p:blipFill>
                <p:spPr>
                  <a:xfrm>
                    <a:off x="5503179" y="1908106"/>
                    <a:ext cx="3719578" cy="3041788"/>
                  </a:xfrm>
                  <a:prstGeom prst="rect">
                    <a:avLst/>
                  </a:prstGeom>
                </p:spPr>
              </p:pic>
              <p:pic>
                <p:nvPicPr>
                  <p:cNvPr id="32" name="Picture 31">
                    <a:extLst>
                      <a:ext uri="{FF2B5EF4-FFF2-40B4-BE49-F238E27FC236}">
                        <a16:creationId xmlns:a16="http://schemas.microsoft.com/office/drawing/2014/main" id="{C4BC463D-0E21-1293-6C0F-29F45F2EF2C4}"/>
                      </a:ext>
                    </a:extLst>
                  </p:cNvPr>
                  <p:cNvPicPr>
                    <a:picLocks noChangeAspect="1"/>
                  </p:cNvPicPr>
                  <p:nvPr/>
                </p:nvPicPr>
                <p:blipFill>
                  <a:blip r:embed="rId6"/>
                  <a:stretch>
                    <a:fillRect/>
                  </a:stretch>
                </p:blipFill>
                <p:spPr>
                  <a:xfrm>
                    <a:off x="5874629" y="5077922"/>
                    <a:ext cx="3348128" cy="786131"/>
                  </a:xfrm>
                  <a:prstGeom prst="rect">
                    <a:avLst/>
                  </a:prstGeom>
                </p:spPr>
              </p:pic>
            </p:grpSp>
            <p:pic>
              <p:nvPicPr>
                <p:cNvPr id="30" name="Picture 29">
                  <a:extLst>
                    <a:ext uri="{FF2B5EF4-FFF2-40B4-BE49-F238E27FC236}">
                      <a16:creationId xmlns:a16="http://schemas.microsoft.com/office/drawing/2014/main" id="{C286BA2F-F0F6-5EEF-BF6B-AF111A2CA10A}"/>
                    </a:ext>
                  </a:extLst>
                </p:cNvPr>
                <p:cNvPicPr>
                  <a:picLocks noChangeAspect="1"/>
                </p:cNvPicPr>
                <p:nvPr/>
              </p:nvPicPr>
              <p:blipFill>
                <a:blip r:embed="rId4"/>
                <a:stretch>
                  <a:fillRect/>
                </a:stretch>
              </p:blipFill>
              <p:spPr>
                <a:xfrm>
                  <a:off x="6225249" y="2158317"/>
                  <a:ext cx="1115118" cy="396120"/>
                </a:xfrm>
                <a:prstGeom prst="rect">
                  <a:avLst/>
                </a:prstGeom>
              </p:spPr>
            </p:pic>
          </p:grpSp>
          <p:sp>
            <p:nvSpPr>
              <p:cNvPr id="35" name="TextBox 34">
                <a:extLst>
                  <a:ext uri="{FF2B5EF4-FFF2-40B4-BE49-F238E27FC236}">
                    <a16:creationId xmlns:a16="http://schemas.microsoft.com/office/drawing/2014/main" id="{8B2D65BA-3AC2-4AAD-A6F4-306C83973815}"/>
                  </a:ext>
                </a:extLst>
              </p:cNvPr>
              <p:cNvSpPr txBox="1"/>
              <p:nvPr/>
            </p:nvSpPr>
            <p:spPr>
              <a:xfrm>
                <a:off x="9880003" y="2373849"/>
                <a:ext cx="7726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OS</a:t>
                </a:r>
              </a:p>
            </p:txBody>
          </p:sp>
        </p:grpSp>
      </p:grpSp>
    </p:spTree>
    <p:extLst>
      <p:ext uri="{BB962C8B-B14F-4D97-AF65-F5344CB8AC3E}">
        <p14:creationId xmlns:p14="http://schemas.microsoft.com/office/powerpoint/2010/main" val="44281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E91DDF-7B01-C9B8-F726-2AEEF028B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635"/>
          <a:stretch/>
        </p:blipFill>
        <p:spPr>
          <a:xfrm>
            <a:off x="1308579" y="5709920"/>
            <a:ext cx="9920282" cy="910772"/>
          </a:xfrm>
          <a:prstGeom prst="rect">
            <a:avLst/>
          </a:prstGeom>
        </p:spPr>
      </p:pic>
      <p:pic>
        <p:nvPicPr>
          <p:cNvPr id="14" name="Picture 13">
            <a:extLst>
              <a:ext uri="{FF2B5EF4-FFF2-40B4-BE49-F238E27FC236}">
                <a16:creationId xmlns:a16="http://schemas.microsoft.com/office/drawing/2014/main" id="{1B55F11E-AFD9-6643-37EE-18B60FA14C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5859" y="0"/>
            <a:ext cx="9920282" cy="5740810"/>
          </a:xfrm>
          <a:prstGeom prst="rect">
            <a:avLst/>
          </a:prstGeom>
        </p:spPr>
      </p:pic>
      <p:sp>
        <p:nvSpPr>
          <p:cNvPr id="4" name="TextBox 3">
            <a:extLst>
              <a:ext uri="{FF2B5EF4-FFF2-40B4-BE49-F238E27FC236}">
                <a16:creationId xmlns:a16="http://schemas.microsoft.com/office/drawing/2014/main" id="{46BA0C50-7785-71CB-1965-E87ADA0F1C6F}"/>
              </a:ext>
            </a:extLst>
          </p:cNvPr>
          <p:cNvSpPr txBox="1"/>
          <p:nvPr/>
        </p:nvSpPr>
        <p:spPr>
          <a:xfrm>
            <a:off x="618583" y="6620692"/>
            <a:ext cx="1095483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BINV-K, 1 of 2. © 2024 National Comprehensive Cancer Network, Inc. All rights reserved. NCCN Guidelines</a:t>
            </a:r>
            <a:r>
              <a:rPr kumimoji="0" lang="en-US" sz="8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and this illustration may not be reproduced in any form without the express written permission of NCCN. Available at: NCCN.org.</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5FA3C670-EC6E-1759-65AA-895DA1C4164C}"/>
              </a:ext>
            </a:extLst>
          </p:cNvPr>
          <p:cNvSpPr/>
          <p:nvPr/>
        </p:nvSpPr>
        <p:spPr>
          <a:xfrm>
            <a:off x="1308579" y="4735707"/>
            <a:ext cx="3537741" cy="2122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Rounded Corners 16">
            <a:extLst>
              <a:ext uri="{FF2B5EF4-FFF2-40B4-BE49-F238E27FC236}">
                <a16:creationId xmlns:a16="http://schemas.microsoft.com/office/drawing/2014/main" id="{3C8C3DC9-772B-71E1-313D-5C4C7BA1BF3D}"/>
              </a:ext>
            </a:extLst>
          </p:cNvPr>
          <p:cNvSpPr/>
          <p:nvPr/>
        </p:nvSpPr>
        <p:spPr>
          <a:xfrm>
            <a:off x="6566639" y="1411274"/>
            <a:ext cx="2071538" cy="1982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Rounded Corners 17">
            <a:extLst>
              <a:ext uri="{FF2B5EF4-FFF2-40B4-BE49-F238E27FC236}">
                <a16:creationId xmlns:a16="http://schemas.microsoft.com/office/drawing/2014/main" id="{3F00531C-DF06-9D11-3162-0ECC546D9D13}"/>
              </a:ext>
            </a:extLst>
          </p:cNvPr>
          <p:cNvSpPr/>
          <p:nvPr/>
        </p:nvSpPr>
        <p:spPr>
          <a:xfrm>
            <a:off x="6597116" y="3069688"/>
            <a:ext cx="1186989" cy="1982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C2E5447B-1645-115C-E15C-3FB8D0B8F188}"/>
              </a:ext>
            </a:extLst>
          </p:cNvPr>
          <p:cNvSpPr/>
          <p:nvPr/>
        </p:nvSpPr>
        <p:spPr>
          <a:xfrm>
            <a:off x="6599844" y="3830743"/>
            <a:ext cx="1186989" cy="1982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Rounded Corners 21">
            <a:extLst>
              <a:ext uri="{FF2B5EF4-FFF2-40B4-BE49-F238E27FC236}">
                <a16:creationId xmlns:a16="http://schemas.microsoft.com/office/drawing/2014/main" id="{2028B15D-1943-6B33-6448-0CA223414408}"/>
              </a:ext>
            </a:extLst>
          </p:cNvPr>
          <p:cNvSpPr/>
          <p:nvPr/>
        </p:nvSpPr>
        <p:spPr>
          <a:xfrm>
            <a:off x="6597115" y="4749657"/>
            <a:ext cx="1186989" cy="1982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9B7865EE-1D10-4ADF-0A98-F206E1EB1069}"/>
              </a:ext>
            </a:extLst>
          </p:cNvPr>
          <p:cNvSpPr/>
          <p:nvPr/>
        </p:nvSpPr>
        <p:spPr>
          <a:xfrm>
            <a:off x="618583" y="6620692"/>
            <a:ext cx="10954834" cy="2373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7637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8E581E-8396-AE96-DF19-B5ED0721CBFF}"/>
              </a:ext>
            </a:extLst>
          </p:cNvPr>
          <p:cNvPicPr>
            <a:picLocks noChangeAspect="1"/>
          </p:cNvPicPr>
          <p:nvPr/>
        </p:nvPicPr>
        <p:blipFill>
          <a:blip r:embed="rId3"/>
          <a:stretch>
            <a:fillRect/>
          </a:stretch>
        </p:blipFill>
        <p:spPr>
          <a:xfrm>
            <a:off x="2209800" y="902985"/>
            <a:ext cx="7772400" cy="2051230"/>
          </a:xfrm>
          <a:prstGeom prst="rect">
            <a:avLst/>
          </a:prstGeom>
        </p:spPr>
      </p:pic>
      <p:pic>
        <p:nvPicPr>
          <p:cNvPr id="5" name="Picture 4">
            <a:extLst>
              <a:ext uri="{FF2B5EF4-FFF2-40B4-BE49-F238E27FC236}">
                <a16:creationId xmlns:a16="http://schemas.microsoft.com/office/drawing/2014/main" id="{9A70269E-DFE9-2104-543C-18917285A918}"/>
              </a:ext>
            </a:extLst>
          </p:cNvPr>
          <p:cNvPicPr>
            <a:picLocks noChangeAspect="1"/>
          </p:cNvPicPr>
          <p:nvPr/>
        </p:nvPicPr>
        <p:blipFill>
          <a:blip r:embed="rId4"/>
          <a:stretch>
            <a:fillRect/>
          </a:stretch>
        </p:blipFill>
        <p:spPr>
          <a:xfrm>
            <a:off x="4108450" y="3168466"/>
            <a:ext cx="6582996" cy="3091668"/>
          </a:xfrm>
          <a:prstGeom prst="rect">
            <a:avLst/>
          </a:prstGeom>
        </p:spPr>
      </p:pic>
    </p:spTree>
    <p:extLst>
      <p:ext uri="{BB962C8B-B14F-4D97-AF65-F5344CB8AC3E}">
        <p14:creationId xmlns:p14="http://schemas.microsoft.com/office/powerpoint/2010/main" val="787447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57CAD7-AB6B-898F-064E-D4D2463C36AC}"/>
              </a:ext>
            </a:extLst>
          </p:cNvPr>
          <p:cNvPicPr>
            <a:picLocks noChangeAspect="1"/>
          </p:cNvPicPr>
          <p:nvPr/>
        </p:nvPicPr>
        <p:blipFill>
          <a:blip r:embed="rId3"/>
          <a:stretch>
            <a:fillRect/>
          </a:stretch>
        </p:blipFill>
        <p:spPr>
          <a:xfrm>
            <a:off x="3108960" y="323557"/>
            <a:ext cx="6105378" cy="6133514"/>
          </a:xfrm>
          <a:prstGeom prst="rect">
            <a:avLst/>
          </a:prstGeom>
        </p:spPr>
      </p:pic>
    </p:spTree>
    <p:extLst>
      <p:ext uri="{BB962C8B-B14F-4D97-AF65-F5344CB8AC3E}">
        <p14:creationId xmlns:p14="http://schemas.microsoft.com/office/powerpoint/2010/main" val="3672589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475B-5B89-96BA-987D-4E0531664713}"/>
              </a:ext>
            </a:extLst>
          </p:cNvPr>
          <p:cNvSpPr>
            <a:spLocks noGrp="1"/>
          </p:cNvSpPr>
          <p:nvPr>
            <p:ph type="title"/>
          </p:nvPr>
        </p:nvSpPr>
        <p:spPr>
          <a:xfrm>
            <a:off x="581186" y="18256"/>
            <a:ext cx="11229814" cy="1050524"/>
          </a:xfrm>
        </p:spPr>
        <p:txBody>
          <a:bodyPr>
            <a:noAutofit/>
          </a:bodyPr>
          <a:lstStyle/>
          <a:p>
            <a:pPr algn="ctr"/>
            <a:r>
              <a:rPr lang="en-US" sz="3600" b="1" dirty="0">
                <a:solidFill>
                  <a:srgbClr val="7030A0"/>
                </a:solidFill>
              </a:rPr>
              <a:t>Dose Interval of </a:t>
            </a:r>
            <a:r>
              <a:rPr lang="en-US" sz="3600" b="1" dirty="0" err="1">
                <a:solidFill>
                  <a:srgbClr val="7030A0"/>
                </a:solidFill>
              </a:rPr>
              <a:t>GnRHa</a:t>
            </a:r>
            <a:r>
              <a:rPr lang="en-US" sz="3600" b="1" dirty="0">
                <a:solidFill>
                  <a:srgbClr val="7030A0"/>
                </a:solidFill>
              </a:rPr>
              <a:t>: What Do the Guidelines Say?</a:t>
            </a:r>
          </a:p>
        </p:txBody>
      </p:sp>
      <p:sp>
        <p:nvSpPr>
          <p:cNvPr id="3" name="Content Placeholder 2">
            <a:extLst>
              <a:ext uri="{FF2B5EF4-FFF2-40B4-BE49-F238E27FC236}">
                <a16:creationId xmlns:a16="http://schemas.microsoft.com/office/drawing/2014/main" id="{48135515-A1CE-24B6-EF35-C5F863340129}"/>
              </a:ext>
            </a:extLst>
          </p:cNvPr>
          <p:cNvSpPr>
            <a:spLocks noGrp="1"/>
          </p:cNvSpPr>
          <p:nvPr>
            <p:ph idx="1"/>
          </p:nvPr>
        </p:nvSpPr>
        <p:spPr>
          <a:xfrm>
            <a:off x="640080" y="1473876"/>
            <a:ext cx="4955177" cy="4089642"/>
          </a:xfrm>
        </p:spPr>
        <p:txBody>
          <a:bodyPr>
            <a:normAutofit fontScale="92500"/>
          </a:bodyPr>
          <a:lstStyle/>
          <a:p>
            <a:r>
              <a:rPr lang="en-US" dirty="0">
                <a:latin typeface="Arial" panose="020B0604020202020204" pitchFamily="34" charset="0"/>
                <a:cs typeface="Arial" panose="020B0604020202020204" pitchFamily="34" charset="0"/>
              </a:rPr>
              <a:t>ASCO guidelines</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a:t>
            </a:r>
          </a:p>
          <a:p>
            <a:pPr marL="0" indent="0">
              <a:buNone/>
            </a:pPr>
            <a:endParaRPr lang="en-US" dirty="0">
              <a:latin typeface="Arial" panose="020B0604020202020204" pitchFamily="34" charset="0"/>
              <a:cs typeface="Arial" panose="020B0604020202020204" pitchFamily="34" charset="0"/>
            </a:endParaRPr>
          </a:p>
          <a:p>
            <a:pPr marR="0" lvl="1" algn="l" defTabSz="914400" rtl="0" eaLnBrk="1" fontAlgn="auto" latinLnBrk="0" hangingPunct="1">
              <a:lnSpc>
                <a:spcPct val="90000"/>
              </a:lnSpc>
              <a:spcBef>
                <a:spcPts val="0"/>
              </a:spcBef>
              <a:spcAft>
                <a:spcPts val="900"/>
              </a:spcAft>
              <a:buClr>
                <a:srgbClr val="E44F9A"/>
              </a:buClr>
              <a:buSzPct val="100000"/>
              <a:tabLst/>
              <a:defRPr/>
            </a:pPr>
            <a:r>
              <a:rPr kumimoji="0" lang="en-US" sz="2200" i="0" u="none" strike="noStrike" kern="1200" cap="none" spc="0" normalizeH="0" baseline="0" noProof="0" dirty="0">
                <a:ln>
                  <a:noFill/>
                </a:ln>
                <a:effectLst/>
                <a:uLnTx/>
                <a:uFillTx/>
                <a:latin typeface="Arial" panose="020B0604020202020204" pitchFamily="34" charset="0"/>
                <a:cs typeface="Arial" panose="020B0604020202020204" pitchFamily="34" charset="0"/>
              </a:rPr>
              <a:t>Monthly administration of GnRH agonist therapy is preferred.</a:t>
            </a:r>
          </a:p>
          <a:p>
            <a:pPr marR="0" lvl="1" algn="l" defTabSz="914400" rtl="0" eaLnBrk="1" fontAlgn="auto" latinLnBrk="0" hangingPunct="1">
              <a:lnSpc>
                <a:spcPct val="90000"/>
              </a:lnSpc>
              <a:spcBef>
                <a:spcPts val="0"/>
              </a:spcBef>
              <a:spcAft>
                <a:spcPts val="900"/>
              </a:spcAft>
              <a:buClr>
                <a:srgbClr val="E44F9A"/>
              </a:buClr>
              <a:buSzPct val="100000"/>
              <a:tabLst/>
              <a:defRPr/>
            </a:pPr>
            <a:r>
              <a:rPr lang="en-US" sz="2200" dirty="0">
                <a:latin typeface="Arial" panose="020B0604020202020204" pitchFamily="34" charset="0"/>
                <a:cs typeface="Arial" panose="020B0604020202020204" pitchFamily="34" charset="0"/>
              </a:rPr>
              <a:t>However, as randomized trials have shown equivalent physiological and clinical outcomes using either monthly or every 3 months GnRH administration in patients with premenopausal breast cancer, the Panel considered every 3 months therapy as a reasonable alternative</a:t>
            </a:r>
            <a:r>
              <a:rPr lang="en-US" sz="2200" b="1" dirty="0">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id="{432168DE-B39D-0DFC-412C-C2F4F99735EA}"/>
              </a:ext>
            </a:extLst>
          </p:cNvPr>
          <p:cNvSpPr>
            <a:spLocks noGrp="1"/>
          </p:cNvSpPr>
          <p:nvPr>
            <p:ph type="ftr" sz="quarter" idx="11"/>
          </p:nvPr>
        </p:nvSpPr>
        <p:spPr>
          <a:xfrm>
            <a:off x="0" y="6286860"/>
            <a:ext cx="1219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1. Burstein HJ et al. </a:t>
            </a:r>
            <a:r>
              <a:rPr kumimoji="0" lang="en-US" sz="11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J Clin Oncol </a:t>
            </a:r>
            <a:r>
              <a:rPr kumimoji="0" lang="en-US"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2016.  2. </a:t>
            </a:r>
            <a:r>
              <a:rPr kumimoji="0" lang="en-US" sz="1100" b="0" i="0"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mn-cs"/>
              </a:rPr>
              <a:t>Paluch</a:t>
            </a:r>
            <a:r>
              <a:rPr kumimoji="0" lang="en-US"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-Shimon S et al. </a:t>
            </a:r>
            <a:r>
              <a:rPr kumimoji="0" lang="en-US" sz="11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Ann Oncol </a:t>
            </a:r>
            <a:r>
              <a:rPr kumimoji="0" lang="en-US"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2022</a:t>
            </a:r>
          </a:p>
        </p:txBody>
      </p:sp>
      <p:sp>
        <p:nvSpPr>
          <p:cNvPr id="4" name="Slide Number Placeholder 3">
            <a:extLst>
              <a:ext uri="{FF2B5EF4-FFF2-40B4-BE49-F238E27FC236}">
                <a16:creationId xmlns:a16="http://schemas.microsoft.com/office/drawing/2014/main" id="{7DB95592-2D47-8ADC-B2DB-0449A6424E3D}"/>
              </a:ext>
            </a:extLst>
          </p:cNvPr>
          <p:cNvSpPr>
            <a:spLocks noGrp="1"/>
          </p:cNvSpPr>
          <p:nvPr>
            <p:ph type="sldNum" sz="quarter" idx="12"/>
          </p:nvPr>
        </p:nvSpPr>
        <p:spPr>
          <a:xfrm>
            <a:off x="0" y="6492875"/>
            <a:ext cx="68394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Content Placeholder 2">
            <a:extLst>
              <a:ext uri="{FF2B5EF4-FFF2-40B4-BE49-F238E27FC236}">
                <a16:creationId xmlns:a16="http://schemas.microsoft.com/office/drawing/2014/main" id="{04693AA3-0DE7-2092-EC16-926B514999FC}"/>
              </a:ext>
            </a:extLst>
          </p:cNvPr>
          <p:cNvSpPr txBox="1">
            <a:spLocks/>
          </p:cNvSpPr>
          <p:nvPr/>
        </p:nvSpPr>
        <p:spPr>
          <a:xfrm>
            <a:off x="6457350" y="1495645"/>
            <a:ext cx="4874679" cy="3781435"/>
          </a:xfrm>
          <a:prstGeom prst="rect">
            <a:avLst/>
          </a:prstGeom>
        </p:spPr>
        <p:txBody>
          <a:bodyPr vert="horz" lIns="91440" tIns="45720" rIns="91440" bIns="45720" rtlCol="0">
            <a:noAutofit/>
          </a:bodyPr>
          <a:lstStyle>
            <a:lvl1pPr marL="234950" indent="-234950" algn="l" defTabSz="914400" rtl="0" eaLnBrk="1" latinLnBrk="0" hangingPunct="1">
              <a:lnSpc>
                <a:spcPct val="90000"/>
              </a:lnSpc>
              <a:spcBef>
                <a:spcPts val="600"/>
              </a:spcBef>
              <a:spcAft>
                <a:spcPts val="900"/>
              </a:spcAft>
              <a:buClr>
                <a:srgbClr val="E44F9A"/>
              </a:buClr>
              <a:buSzPct val="100000"/>
              <a:buFont typeface="Arial" panose="020B0604020202020204" pitchFamily="34" charset="0"/>
              <a:buChar char="•"/>
              <a:tabLst/>
              <a:defRPr sz="20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90000"/>
              </a:lnSpc>
              <a:spcBef>
                <a:spcPts val="0"/>
              </a:spcBef>
              <a:spcAft>
                <a:spcPts val="900"/>
              </a:spcAft>
              <a:buClr>
                <a:srgbClr val="E44F9A"/>
              </a:buClr>
              <a:buSzPct val="100000"/>
              <a:buFont typeface="Calibri" panose="020F0502020204030204" pitchFamily="34" charset="0"/>
              <a:buChar char="»"/>
              <a:defRPr sz="18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0"/>
              </a:spcBef>
              <a:spcAft>
                <a:spcPts val="900"/>
              </a:spcAft>
              <a:buClr>
                <a:srgbClr val="E44F9A"/>
              </a:buClr>
              <a:buSzPct val="100000"/>
              <a:buFont typeface="System Font Regular"/>
              <a:buChar char="–"/>
              <a:defRPr sz="16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90000"/>
              </a:lnSpc>
              <a:spcBef>
                <a:spcPts val="0"/>
              </a:spcBef>
              <a:spcAft>
                <a:spcPts val="900"/>
              </a:spcAft>
              <a:buClr>
                <a:srgbClr val="E44F9A"/>
              </a:buClr>
              <a:buSzPct val="90000"/>
              <a:buFont typeface="Wingdings" pitchFamily="2" charset="2"/>
              <a:buChar char="§"/>
              <a:defRPr sz="16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90000"/>
              </a:lnSpc>
              <a:spcBef>
                <a:spcPts val="0"/>
              </a:spcBef>
              <a:buClr>
                <a:srgbClr val="E44F9A"/>
              </a:buClr>
              <a:buSzPct val="90000"/>
              <a:buFont typeface="Courier New" panose="02070309020205020404" pitchFamily="49" charset="0"/>
              <a:buChar char="o"/>
              <a:defRPr sz="16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marR="0" lvl="0" indent="-234950" algn="l" defTabSz="914400" rtl="0" eaLnBrk="1" fontAlgn="auto" latinLnBrk="0" hangingPunct="1">
              <a:lnSpc>
                <a:spcPct val="90000"/>
              </a:lnSpc>
              <a:spcBef>
                <a:spcPts val="600"/>
              </a:spcBef>
              <a:spcAft>
                <a:spcPts val="900"/>
              </a:spcAft>
              <a:buClr>
                <a:srgbClr val="E44F9A"/>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ESMO guidelines</a:t>
            </a:r>
            <a:r>
              <a:rPr kumimoji="0" lang="en-US" sz="2400" b="0" i="0" u="none" strike="noStrike" kern="1200" cap="none" spc="0" normalizeH="0" baseline="30000" noProof="0" dirty="0">
                <a:ln>
                  <a:noFill/>
                </a:ln>
                <a:solidFill>
                  <a:srgbClr val="44546A"/>
                </a:solidFill>
                <a:effectLst/>
                <a:uLnTx/>
                <a:uFillTx/>
                <a:latin typeface="Arial" panose="020B0604020202020204" pitchFamily="34" charset="0"/>
                <a:ea typeface="+mn-ea"/>
                <a:cs typeface="+mn-cs"/>
              </a:rPr>
              <a:t>2</a:t>
            </a:r>
            <a:r>
              <a:rPr kumimoji="0" lang="en-US" sz="24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a:t>
            </a:r>
          </a:p>
          <a:p>
            <a:pPr marL="685800" marR="0" lvl="1" indent="-228600" algn="l" defTabSz="914400" rtl="0" eaLnBrk="1" fontAlgn="auto" latinLnBrk="0" hangingPunct="1">
              <a:lnSpc>
                <a:spcPct val="90000"/>
              </a:lnSpc>
              <a:spcBef>
                <a:spcPts val="0"/>
              </a:spcBef>
              <a:spcAft>
                <a:spcPts val="900"/>
              </a:spcAft>
              <a:buClr>
                <a:srgbClr val="E44F9A"/>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Current guidelines support monthly use to optimize ovarian function suppression, particularly in very young women (&lt;35 years of age) and in those receiving an AI.</a:t>
            </a:r>
          </a:p>
          <a:p>
            <a:pPr marL="685800" marR="0" lvl="1" indent="-228600" algn="l" defTabSz="914400" rtl="0" eaLnBrk="1" fontAlgn="auto" latinLnBrk="0" hangingPunct="1">
              <a:lnSpc>
                <a:spcPct val="90000"/>
              </a:lnSpc>
              <a:spcBef>
                <a:spcPts val="0"/>
              </a:spcBef>
              <a:spcAft>
                <a:spcPts val="900"/>
              </a:spcAft>
              <a:buClr>
                <a:srgbClr val="E44F9A"/>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3-6 monthly use may be considered on a case-by-case basis with very close monitoring of ovarian function, when monthly use is not feasible or accepted by the patient.</a:t>
            </a:r>
          </a:p>
        </p:txBody>
      </p:sp>
      <p:sp>
        <p:nvSpPr>
          <p:cNvPr id="7" name="TextBox 6">
            <a:extLst>
              <a:ext uri="{FF2B5EF4-FFF2-40B4-BE49-F238E27FC236}">
                <a16:creationId xmlns:a16="http://schemas.microsoft.com/office/drawing/2014/main" id="{8D86F131-1E6C-86E8-C818-21983C8C40D1}"/>
              </a:ext>
            </a:extLst>
          </p:cNvPr>
          <p:cNvSpPr txBox="1"/>
          <p:nvPr/>
        </p:nvSpPr>
        <p:spPr>
          <a:xfrm>
            <a:off x="175482" y="6102194"/>
            <a:ext cx="3059083"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940969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475B-5B89-96BA-987D-4E0531664713}"/>
              </a:ext>
            </a:extLst>
          </p:cNvPr>
          <p:cNvSpPr>
            <a:spLocks noGrp="1"/>
          </p:cNvSpPr>
          <p:nvPr>
            <p:ph type="title"/>
          </p:nvPr>
        </p:nvSpPr>
        <p:spPr>
          <a:xfrm>
            <a:off x="581185" y="18256"/>
            <a:ext cx="11338671" cy="1050524"/>
          </a:xfrm>
        </p:spPr>
        <p:txBody>
          <a:bodyPr>
            <a:noAutofit/>
          </a:bodyPr>
          <a:lstStyle/>
          <a:p>
            <a:pPr algn="ctr"/>
            <a:r>
              <a:rPr lang="en-US" sz="3600" dirty="0">
                <a:solidFill>
                  <a:srgbClr val="7030A0"/>
                </a:solidFill>
              </a:rPr>
              <a:t>Length of </a:t>
            </a:r>
            <a:r>
              <a:rPr lang="en-US" sz="3600" dirty="0" err="1">
                <a:solidFill>
                  <a:srgbClr val="7030A0"/>
                </a:solidFill>
              </a:rPr>
              <a:t>GnRHa</a:t>
            </a:r>
            <a:r>
              <a:rPr lang="en-US" sz="3600" dirty="0">
                <a:solidFill>
                  <a:srgbClr val="7030A0"/>
                </a:solidFill>
              </a:rPr>
              <a:t> Therapy: What Do the Guidelines Say?</a:t>
            </a:r>
          </a:p>
        </p:txBody>
      </p:sp>
      <p:sp>
        <p:nvSpPr>
          <p:cNvPr id="3" name="Content Placeholder 2">
            <a:extLst>
              <a:ext uri="{FF2B5EF4-FFF2-40B4-BE49-F238E27FC236}">
                <a16:creationId xmlns:a16="http://schemas.microsoft.com/office/drawing/2014/main" id="{48135515-A1CE-24B6-EF35-C5F863340129}"/>
              </a:ext>
            </a:extLst>
          </p:cNvPr>
          <p:cNvSpPr>
            <a:spLocks noGrp="1"/>
          </p:cNvSpPr>
          <p:nvPr>
            <p:ph idx="1"/>
          </p:nvPr>
        </p:nvSpPr>
        <p:spPr>
          <a:xfrm>
            <a:off x="642970" y="4489219"/>
            <a:ext cx="10833463" cy="779467"/>
          </a:xfrm>
        </p:spPr>
        <p:txBody>
          <a:bodyPr/>
          <a:lstStyle/>
          <a:p>
            <a:pPr marL="0" indent="0">
              <a:buNone/>
            </a:pPr>
            <a:r>
              <a:rPr lang="en-US" sz="2400" dirty="0">
                <a:solidFill>
                  <a:srgbClr val="7030A0"/>
                </a:solidFill>
              </a:rPr>
              <a:t>ESMO guidelines</a:t>
            </a:r>
            <a:r>
              <a:rPr lang="en-US" sz="2400" dirty="0"/>
              <a:t>: “</a:t>
            </a:r>
            <a:r>
              <a:rPr lang="en-US" sz="2400" dirty="0" err="1"/>
              <a:t>GnRHa</a:t>
            </a:r>
            <a:r>
              <a:rPr lang="en-US" sz="2400" dirty="0"/>
              <a:t> in combination with tamoxifen or an AI should be prescribed for </a:t>
            </a:r>
            <a:r>
              <a:rPr lang="en-US" sz="2400" b="1" dirty="0"/>
              <a:t>5 years </a:t>
            </a:r>
            <a:r>
              <a:rPr lang="en-US" sz="2400" dirty="0"/>
              <a:t>based on the SOFT/TEXT data.”</a:t>
            </a:r>
          </a:p>
        </p:txBody>
      </p:sp>
      <p:sp>
        <p:nvSpPr>
          <p:cNvPr id="5" name="Footer Placeholder 4">
            <a:extLst>
              <a:ext uri="{FF2B5EF4-FFF2-40B4-BE49-F238E27FC236}">
                <a16:creationId xmlns:a16="http://schemas.microsoft.com/office/drawing/2014/main" id="{432168DE-B39D-0DFC-412C-C2F4F99735EA}"/>
              </a:ext>
            </a:extLst>
          </p:cNvPr>
          <p:cNvSpPr>
            <a:spLocks noGrp="1"/>
          </p:cNvSpPr>
          <p:nvPr>
            <p:ph type="ftr" sz="quarter" idx="11"/>
          </p:nvPr>
        </p:nvSpPr>
        <p:spPr>
          <a:xfrm>
            <a:off x="0" y="5900386"/>
            <a:ext cx="1109678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AI, aromatase inhibitor; </a:t>
            </a:r>
            <a:r>
              <a:rPr kumimoji="0" lang="en-US" sz="1100" b="0" i="0" u="none" strike="noStrike" kern="1200" cap="none" spc="0" normalizeH="0" baseline="0" noProof="0" err="1">
                <a:ln>
                  <a:noFill/>
                </a:ln>
                <a:solidFill>
                  <a:srgbClr val="000000">
                    <a:tint val="75000"/>
                  </a:srgbClr>
                </a:solidFill>
                <a:effectLst/>
                <a:uLnTx/>
                <a:uFillTx/>
                <a:latin typeface="Arial" panose="020B0604020202020204" pitchFamily="34" charset="0"/>
                <a:ea typeface="+mn-ea"/>
                <a:cs typeface="+mn-cs"/>
              </a:rPr>
              <a:t>GnRHa</a:t>
            </a:r>
            <a:r>
              <a:rPr kumimoji="0" lang="en-US" sz="11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 gonadotropin releasing hormone agonist.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tint val="75000"/>
                  </a:srgbClr>
                </a:solidFill>
                <a:effectLst/>
                <a:uLnTx/>
                <a:uFillTx/>
                <a:latin typeface="Arial" panose="020B0604020202020204" pitchFamily="34" charset="0"/>
                <a:ea typeface="+mn-ea"/>
                <a:cs typeface="+mn-cs"/>
              </a:rPr>
              <a:t>Paluch</a:t>
            </a:r>
            <a:r>
              <a:rPr kumimoji="0" lang="en-US" sz="11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-Shimon S et al. </a:t>
            </a:r>
            <a:r>
              <a:rPr kumimoji="0" lang="en-US" sz="1100" b="0" i="1"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Ann Oncol </a:t>
            </a:r>
            <a:r>
              <a:rPr kumimoji="0" lang="en-US" sz="11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2022</a:t>
            </a:r>
          </a:p>
        </p:txBody>
      </p:sp>
      <p:sp>
        <p:nvSpPr>
          <p:cNvPr id="4" name="Slide Number Placeholder 3">
            <a:extLst>
              <a:ext uri="{FF2B5EF4-FFF2-40B4-BE49-F238E27FC236}">
                <a16:creationId xmlns:a16="http://schemas.microsoft.com/office/drawing/2014/main" id="{7DB95592-2D47-8ADC-B2DB-0449A6424E3D}"/>
              </a:ext>
            </a:extLst>
          </p:cNvPr>
          <p:cNvSpPr>
            <a:spLocks noGrp="1"/>
          </p:cNvSpPr>
          <p:nvPr>
            <p:ph type="sldNum" sz="quarter" idx="12"/>
          </p:nvPr>
        </p:nvSpPr>
        <p:spPr>
          <a:xfrm>
            <a:off x="0" y="6492875"/>
            <a:ext cx="68394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FEE64F0C-9714-F5E1-D4FD-0FFC35CDFA4C}"/>
              </a:ext>
            </a:extLst>
          </p:cNvPr>
          <p:cNvPicPr>
            <a:picLocks noChangeAspect="1"/>
          </p:cNvPicPr>
          <p:nvPr/>
        </p:nvPicPr>
        <p:blipFill>
          <a:blip r:embed="rId2"/>
          <a:stretch>
            <a:fillRect/>
          </a:stretch>
        </p:blipFill>
        <p:spPr>
          <a:xfrm>
            <a:off x="683941" y="1589314"/>
            <a:ext cx="8306778" cy="2181925"/>
          </a:xfrm>
          <a:prstGeom prst="rect">
            <a:avLst/>
          </a:prstGeom>
        </p:spPr>
      </p:pic>
    </p:spTree>
    <p:extLst>
      <p:ext uri="{BB962C8B-B14F-4D97-AF65-F5344CB8AC3E}">
        <p14:creationId xmlns:p14="http://schemas.microsoft.com/office/powerpoint/2010/main" val="395295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475B-5B89-96BA-987D-4E0531664713}"/>
              </a:ext>
            </a:extLst>
          </p:cNvPr>
          <p:cNvSpPr>
            <a:spLocks noGrp="1"/>
          </p:cNvSpPr>
          <p:nvPr>
            <p:ph type="title"/>
          </p:nvPr>
        </p:nvSpPr>
        <p:spPr>
          <a:xfrm>
            <a:off x="581185" y="18256"/>
            <a:ext cx="11338671" cy="1050524"/>
          </a:xfrm>
        </p:spPr>
        <p:txBody>
          <a:bodyPr>
            <a:noAutofit/>
          </a:bodyPr>
          <a:lstStyle/>
          <a:p>
            <a:pPr algn="ctr"/>
            <a:r>
              <a:rPr lang="en-US" sz="3600" dirty="0">
                <a:solidFill>
                  <a:srgbClr val="7030A0"/>
                </a:solidFill>
              </a:rPr>
              <a:t>Length of </a:t>
            </a:r>
            <a:r>
              <a:rPr lang="en-US" sz="3600" dirty="0" err="1">
                <a:solidFill>
                  <a:srgbClr val="7030A0"/>
                </a:solidFill>
              </a:rPr>
              <a:t>GnRHa</a:t>
            </a:r>
            <a:r>
              <a:rPr lang="en-US" sz="3600" dirty="0">
                <a:solidFill>
                  <a:srgbClr val="7030A0"/>
                </a:solidFill>
              </a:rPr>
              <a:t> Therapy: What Do the Guidelines Say?</a:t>
            </a:r>
          </a:p>
        </p:txBody>
      </p:sp>
      <p:sp>
        <p:nvSpPr>
          <p:cNvPr id="3" name="Content Placeholder 2">
            <a:extLst>
              <a:ext uri="{FF2B5EF4-FFF2-40B4-BE49-F238E27FC236}">
                <a16:creationId xmlns:a16="http://schemas.microsoft.com/office/drawing/2014/main" id="{48135515-A1CE-24B6-EF35-C5F863340129}"/>
              </a:ext>
            </a:extLst>
          </p:cNvPr>
          <p:cNvSpPr>
            <a:spLocks noGrp="1"/>
          </p:cNvSpPr>
          <p:nvPr>
            <p:ph idx="1"/>
          </p:nvPr>
        </p:nvSpPr>
        <p:spPr>
          <a:xfrm>
            <a:off x="683941" y="4047496"/>
            <a:ext cx="10593977" cy="1245671"/>
          </a:xfrm>
        </p:spPr>
        <p:txBody>
          <a:bodyPr/>
          <a:lstStyle/>
          <a:p>
            <a:pPr marL="0" indent="0">
              <a:buNone/>
            </a:pPr>
            <a:r>
              <a:rPr lang="en-US" sz="2200" dirty="0">
                <a:solidFill>
                  <a:schemeClr val="accent3"/>
                </a:solidFill>
              </a:rPr>
              <a:t>ASCO</a:t>
            </a:r>
            <a:r>
              <a:rPr lang="en-US" sz="2200" dirty="0"/>
              <a:t> guidelines: “The standard duration of ovarian suppression in the included trials was 5 years. With no comparative data available on alternative durations, the panel supports ovarian suppression for </a:t>
            </a:r>
            <a:r>
              <a:rPr lang="en-US" sz="2200" b="1" dirty="0"/>
              <a:t>5 years</a:t>
            </a:r>
            <a:r>
              <a:rPr lang="en-US" sz="2200" dirty="0"/>
              <a:t>.”</a:t>
            </a:r>
          </a:p>
        </p:txBody>
      </p:sp>
      <p:sp>
        <p:nvSpPr>
          <p:cNvPr id="5" name="Footer Placeholder 4">
            <a:extLst>
              <a:ext uri="{FF2B5EF4-FFF2-40B4-BE49-F238E27FC236}">
                <a16:creationId xmlns:a16="http://schemas.microsoft.com/office/drawing/2014/main" id="{432168DE-B39D-0DFC-412C-C2F4F99735EA}"/>
              </a:ext>
            </a:extLst>
          </p:cNvPr>
          <p:cNvSpPr>
            <a:spLocks noGrp="1"/>
          </p:cNvSpPr>
          <p:nvPr>
            <p:ph type="ftr" sz="quarter" idx="11"/>
          </p:nvPr>
        </p:nvSpPr>
        <p:spPr>
          <a:xfrm>
            <a:off x="0" y="5900386"/>
            <a:ext cx="1109678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tint val="75000"/>
                  </a:srgbClr>
                </a:solidFill>
                <a:effectLst/>
                <a:uLnTx/>
                <a:uFillTx/>
                <a:latin typeface="Arial" panose="020B0604020202020204" pitchFamily="34" charset="0"/>
                <a:ea typeface="+mn-ea"/>
                <a:cs typeface="+mn-cs"/>
              </a:rPr>
              <a:t>GnRHa</a:t>
            </a:r>
            <a:r>
              <a:rPr kumimoji="0" lang="en-US" sz="11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 gonadotropin releasing hormone agonist.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Burstein HJ et al. </a:t>
            </a:r>
            <a:r>
              <a:rPr kumimoji="0" lang="en-US" sz="1100" b="0" i="1"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J Clin Oncol </a:t>
            </a:r>
            <a:r>
              <a:rPr kumimoji="0" lang="en-US" sz="11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mn-cs"/>
              </a:rPr>
              <a:t>2016. </a:t>
            </a:r>
          </a:p>
        </p:txBody>
      </p:sp>
      <p:sp>
        <p:nvSpPr>
          <p:cNvPr id="4" name="Slide Number Placeholder 3">
            <a:extLst>
              <a:ext uri="{FF2B5EF4-FFF2-40B4-BE49-F238E27FC236}">
                <a16:creationId xmlns:a16="http://schemas.microsoft.com/office/drawing/2014/main" id="{7DB95592-2D47-8ADC-B2DB-0449A6424E3D}"/>
              </a:ext>
            </a:extLst>
          </p:cNvPr>
          <p:cNvSpPr>
            <a:spLocks noGrp="1"/>
          </p:cNvSpPr>
          <p:nvPr>
            <p:ph type="sldNum" sz="quarter" idx="12"/>
          </p:nvPr>
        </p:nvSpPr>
        <p:spPr>
          <a:xfrm>
            <a:off x="0" y="6492875"/>
            <a:ext cx="68394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14D84273-60CE-70F2-E015-F1A8602916D6}"/>
              </a:ext>
            </a:extLst>
          </p:cNvPr>
          <p:cNvPicPr>
            <a:picLocks noChangeAspect="1"/>
          </p:cNvPicPr>
          <p:nvPr/>
        </p:nvPicPr>
        <p:blipFill>
          <a:blip r:embed="rId2"/>
          <a:stretch>
            <a:fillRect/>
          </a:stretch>
        </p:blipFill>
        <p:spPr>
          <a:xfrm>
            <a:off x="1121406" y="1127634"/>
            <a:ext cx="9719046" cy="2651472"/>
          </a:xfrm>
          <a:prstGeom prst="rect">
            <a:avLst/>
          </a:prstGeom>
        </p:spPr>
      </p:pic>
    </p:spTree>
    <p:extLst>
      <p:ext uri="{BB962C8B-B14F-4D97-AF65-F5344CB8AC3E}">
        <p14:creationId xmlns:p14="http://schemas.microsoft.com/office/powerpoint/2010/main" val="260772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137160"/>
            <a:ext cx="10926763" cy="947737"/>
          </a:xfrm>
        </p:spPr>
        <p:txBody>
          <a:bodyPr>
            <a:normAutofit fontScale="90000"/>
          </a:bodyPr>
          <a:lstStyle/>
          <a:p>
            <a:pPr algn="ctr"/>
            <a:r>
              <a:rPr lang="en-AU" dirty="0">
                <a:solidFill>
                  <a:srgbClr val="7030A0"/>
                </a:solidFill>
              </a:rPr>
              <a:t>Premenopausal Women</a:t>
            </a:r>
            <a:br>
              <a:rPr lang="en-AU" dirty="0">
                <a:solidFill>
                  <a:srgbClr val="7030A0"/>
                </a:solidFill>
              </a:rPr>
            </a:br>
            <a:r>
              <a:rPr lang="en-AU" dirty="0">
                <a:solidFill>
                  <a:srgbClr val="7030A0"/>
                </a:solidFill>
              </a:rPr>
              <a:t>Adjuvant Endocrine Therapy Strategies for Clinic</a:t>
            </a:r>
          </a:p>
        </p:txBody>
      </p:sp>
      <p:sp>
        <p:nvSpPr>
          <p:cNvPr id="3" name="Content Placeholder 2"/>
          <p:cNvSpPr>
            <a:spLocks noGrp="1"/>
          </p:cNvSpPr>
          <p:nvPr>
            <p:ph idx="4294967295"/>
          </p:nvPr>
        </p:nvSpPr>
        <p:spPr>
          <a:xfrm>
            <a:off x="581025" y="1513856"/>
            <a:ext cx="7510789" cy="4573793"/>
          </a:xfrm>
        </p:spPr>
        <p:txBody>
          <a:bodyPr>
            <a:normAutofit/>
          </a:bodyPr>
          <a:lstStyle/>
          <a:p>
            <a:r>
              <a:rPr lang="en-AU" sz="2200" dirty="0"/>
              <a:t>Tamoxifen 5 years  </a:t>
            </a:r>
            <a:br>
              <a:rPr lang="en-AU" sz="2200" dirty="0"/>
            </a:br>
            <a:r>
              <a:rPr lang="en-AU" sz="2200" dirty="0">
                <a:solidFill>
                  <a:srgbClr val="7030A0"/>
                </a:solidFill>
              </a:rPr>
              <a:t>(EBCTCG data)</a:t>
            </a:r>
            <a:r>
              <a:rPr lang="en-AU" sz="2200" dirty="0">
                <a:solidFill>
                  <a:srgbClr val="FFFF00"/>
                </a:solidFill>
              </a:rPr>
              <a:t>	</a:t>
            </a:r>
          </a:p>
          <a:p>
            <a:r>
              <a:rPr lang="en-AU" sz="2200" dirty="0"/>
              <a:t>Tamoxifen 10 years (still premenopausal) </a:t>
            </a:r>
            <a:br>
              <a:rPr lang="en-AU" sz="2200" dirty="0"/>
            </a:br>
            <a:r>
              <a:rPr lang="en-AU" sz="2200" dirty="0">
                <a:solidFill>
                  <a:schemeClr val="accent4"/>
                </a:solidFill>
              </a:rPr>
              <a:t>(</a:t>
            </a:r>
            <a:r>
              <a:rPr lang="en-AU" sz="2200" dirty="0">
                <a:solidFill>
                  <a:srgbClr val="7030A0"/>
                </a:solidFill>
              </a:rPr>
              <a:t>ATLAS Trial)</a:t>
            </a:r>
          </a:p>
          <a:p>
            <a:r>
              <a:rPr lang="en-AU" sz="2200" dirty="0"/>
              <a:t>Tamoxifen </a:t>
            </a:r>
            <a:r>
              <a:rPr lang="en-AU" sz="2200" dirty="0">
                <a:sym typeface="Wingdings" panose="05000000000000000000" pitchFamily="2" charset="2"/>
              </a:rPr>
              <a:t> AI 5 years (become postmenopausal) </a:t>
            </a:r>
            <a:br>
              <a:rPr lang="en-AU" sz="2200" dirty="0">
                <a:sym typeface="Wingdings" panose="05000000000000000000" pitchFamily="2" charset="2"/>
              </a:rPr>
            </a:br>
            <a:r>
              <a:rPr lang="en-AU" sz="2200" dirty="0">
                <a:solidFill>
                  <a:srgbClr val="7030A0"/>
                </a:solidFill>
                <a:sym typeface="Wingdings" panose="05000000000000000000" pitchFamily="2" charset="2"/>
              </a:rPr>
              <a:t>(MA.17 trial) </a:t>
            </a:r>
            <a:endParaRPr lang="en-AU" sz="2200" dirty="0">
              <a:solidFill>
                <a:srgbClr val="7030A0"/>
              </a:solidFill>
            </a:endParaRPr>
          </a:p>
          <a:p>
            <a:r>
              <a:rPr lang="en-AU" sz="2200" dirty="0">
                <a:sym typeface="Wingdings" panose="05000000000000000000" pitchFamily="2" charset="2"/>
              </a:rPr>
              <a:t>Tamoxifen + Ovarian Function Suppression </a:t>
            </a:r>
            <a:br>
              <a:rPr lang="en-AU" sz="2200" dirty="0">
                <a:sym typeface="Wingdings" panose="05000000000000000000" pitchFamily="2" charset="2"/>
              </a:rPr>
            </a:br>
            <a:r>
              <a:rPr lang="en-AU" sz="2200" dirty="0">
                <a:solidFill>
                  <a:srgbClr val="7030A0"/>
                </a:solidFill>
                <a:sym typeface="Wingdings" panose="05000000000000000000" pitchFamily="2" charset="2"/>
              </a:rPr>
              <a:t>(SOFT, ASTRRA trials)</a:t>
            </a:r>
          </a:p>
          <a:p>
            <a:r>
              <a:rPr lang="en-AU" sz="2200" dirty="0">
                <a:sym typeface="Wingdings" panose="05000000000000000000" pitchFamily="2" charset="2"/>
              </a:rPr>
              <a:t>AI + Ovarian Function Suppression 5 y *</a:t>
            </a:r>
            <a:br>
              <a:rPr lang="en-AU" sz="2200" dirty="0">
                <a:sym typeface="Wingdings" panose="05000000000000000000" pitchFamily="2" charset="2"/>
              </a:rPr>
            </a:br>
            <a:r>
              <a:rPr lang="en-AU" sz="2200" dirty="0">
                <a:solidFill>
                  <a:srgbClr val="7030A0"/>
                </a:solidFill>
                <a:sym typeface="Wingdings" panose="05000000000000000000" pitchFamily="2" charset="2"/>
              </a:rPr>
              <a:t>(SOFT, TEXT, HOBOE trials)</a:t>
            </a:r>
          </a:p>
          <a:p>
            <a:endParaRPr lang="en-AU" sz="2200" dirty="0">
              <a:solidFill>
                <a:srgbClr val="7030A0"/>
              </a:solidFill>
              <a:sym typeface="Wingdings" panose="05000000000000000000" pitchFamily="2" charset="2"/>
            </a:endParaRPr>
          </a:p>
          <a:p>
            <a:pPr marL="0" indent="0">
              <a:buNone/>
            </a:pPr>
            <a:r>
              <a:rPr lang="en-AU" sz="2200" dirty="0">
                <a:solidFill>
                  <a:srgbClr val="7030A0"/>
                </a:solidFill>
                <a:sym typeface="Wingdings" panose="05000000000000000000" pitchFamily="2" charset="2"/>
              </a:rPr>
              <a:t>* </a:t>
            </a:r>
            <a:r>
              <a:rPr lang="en-AU" sz="2200" dirty="0" err="1">
                <a:solidFill>
                  <a:srgbClr val="7030A0"/>
                </a:solidFill>
                <a:sym typeface="Wingdings" panose="05000000000000000000" pitchFamily="2" charset="2"/>
              </a:rPr>
              <a:t>monarchE</a:t>
            </a:r>
            <a:r>
              <a:rPr lang="en-AU" sz="2200" dirty="0">
                <a:solidFill>
                  <a:srgbClr val="7030A0"/>
                </a:solidFill>
                <a:sym typeface="Wingdings" panose="05000000000000000000" pitchFamily="2" charset="2"/>
              </a:rPr>
              <a:t>, NATALEE</a:t>
            </a:r>
          </a:p>
        </p:txBody>
      </p:sp>
      <p:sp>
        <p:nvSpPr>
          <p:cNvPr id="5" name="TextBox 4">
            <a:extLst>
              <a:ext uri="{FF2B5EF4-FFF2-40B4-BE49-F238E27FC236}">
                <a16:creationId xmlns:a16="http://schemas.microsoft.com/office/drawing/2014/main" id="{EC920FBE-0CF0-4C94-ACDB-442A085D8CA1}"/>
              </a:ext>
            </a:extLst>
          </p:cNvPr>
          <p:cNvSpPr txBox="1"/>
          <p:nvPr/>
        </p:nvSpPr>
        <p:spPr>
          <a:xfrm>
            <a:off x="10452296" y="1975497"/>
            <a:ext cx="1575581" cy="461665"/>
          </a:xfrm>
          <a:prstGeom prst="rect">
            <a:avLst/>
          </a:prstGeom>
          <a:noFill/>
        </p:spPr>
        <p:txBody>
          <a:bodyPr wrap="square" rtlCol="0">
            <a:spAutoFit/>
          </a:bodyPr>
          <a:lstStyle/>
          <a:p>
            <a:pPr marL="0" marR="0" lvl="0" indent="0" algn="l" defTabSz="457189"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Lower risk</a:t>
            </a:r>
          </a:p>
        </p:txBody>
      </p:sp>
      <p:sp>
        <p:nvSpPr>
          <p:cNvPr id="12" name="Footer Placeholder 4">
            <a:extLst>
              <a:ext uri="{FF2B5EF4-FFF2-40B4-BE49-F238E27FC236}">
                <a16:creationId xmlns:a16="http://schemas.microsoft.com/office/drawing/2014/main" id="{4A143465-C8C9-E062-AB2C-D7CE90D4C1E5}"/>
              </a:ext>
            </a:extLst>
          </p:cNvPr>
          <p:cNvSpPr txBox="1">
            <a:spLocks/>
          </p:cNvSpPr>
          <p:nvPr/>
        </p:nvSpPr>
        <p:spPr>
          <a:xfrm>
            <a:off x="0" y="5674580"/>
            <a:ext cx="11778558" cy="570881"/>
          </a:xfrm>
          <a:prstGeom prst="rect">
            <a:avLst/>
          </a:prstGeom>
        </p:spPr>
        <p:txBody>
          <a:bodyPr vert="horz" lIns="182880" tIns="45720" rIns="91440" bIns="91440" rtlCol="0" anchor="b"/>
          <a:lstStyle>
            <a:defPPr>
              <a:defRPr lang="en-US"/>
            </a:defPPr>
            <a:lvl1pPr>
              <a:defRPr sz="900" b="0" i="0">
                <a:solidFill>
                  <a:schemeClr val="tx1">
                    <a:tint val="75000"/>
                  </a:schemeClr>
                </a:solidFill>
                <a:latin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a:t>
            </a:r>
          </a:p>
        </p:txBody>
      </p:sp>
      <p:sp>
        <p:nvSpPr>
          <p:cNvPr id="13" name="Right Arrow 12">
            <a:extLst>
              <a:ext uri="{FF2B5EF4-FFF2-40B4-BE49-F238E27FC236}">
                <a16:creationId xmlns:a16="http://schemas.microsoft.com/office/drawing/2014/main" id="{B5C84D64-278D-BB07-73F6-046308F36D4E}"/>
              </a:ext>
            </a:extLst>
          </p:cNvPr>
          <p:cNvSpPr/>
          <p:nvPr/>
        </p:nvSpPr>
        <p:spPr bwMode="auto">
          <a:xfrm rot="5400000">
            <a:off x="7982039" y="2936637"/>
            <a:ext cx="2544861" cy="1180964"/>
          </a:xfrm>
          <a:prstGeom prst="rightArrow">
            <a:avLst>
              <a:gd name="adj1" fmla="val 74068"/>
              <a:gd name="adj2" fmla="val 50000"/>
            </a:avLst>
          </a:prstGeom>
          <a:gradFill>
            <a:gsLst>
              <a:gs pos="0">
                <a:schemeClr val="accent4">
                  <a:lumMod val="75000"/>
                </a:schemeClr>
              </a:gs>
              <a:gs pos="100000">
                <a:schemeClr val="accent1"/>
              </a:gs>
              <a:gs pos="32000">
                <a:schemeClr val="accent4"/>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8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ounded Rectangle 13">
            <a:extLst>
              <a:ext uri="{FF2B5EF4-FFF2-40B4-BE49-F238E27FC236}">
                <a16:creationId xmlns:a16="http://schemas.microsoft.com/office/drawing/2014/main" id="{C0694AD4-23C8-359E-431C-4248482EA9F2}"/>
              </a:ext>
            </a:extLst>
          </p:cNvPr>
          <p:cNvSpPr/>
          <p:nvPr/>
        </p:nvSpPr>
        <p:spPr>
          <a:xfrm>
            <a:off x="7954027" y="1741118"/>
            <a:ext cx="2568607" cy="46166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Lower risk</a:t>
            </a:r>
          </a:p>
        </p:txBody>
      </p:sp>
      <p:sp>
        <p:nvSpPr>
          <p:cNvPr id="15" name="Rounded Rectangle 14">
            <a:extLst>
              <a:ext uri="{FF2B5EF4-FFF2-40B4-BE49-F238E27FC236}">
                <a16:creationId xmlns:a16="http://schemas.microsoft.com/office/drawing/2014/main" id="{1C2E3B79-0FF2-D706-0C4A-C07B1E483208}"/>
              </a:ext>
            </a:extLst>
          </p:cNvPr>
          <p:cNvSpPr/>
          <p:nvPr/>
        </p:nvSpPr>
        <p:spPr>
          <a:xfrm>
            <a:off x="7954027" y="4822521"/>
            <a:ext cx="2568607" cy="461665"/>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Higher risk</a:t>
            </a:r>
          </a:p>
        </p:txBody>
      </p:sp>
      <p:sp>
        <p:nvSpPr>
          <p:cNvPr id="16" name="Slide Number Placeholder 15">
            <a:extLst>
              <a:ext uri="{FF2B5EF4-FFF2-40B4-BE49-F238E27FC236}">
                <a16:creationId xmlns:a16="http://schemas.microsoft.com/office/drawing/2014/main" id="{F43B29C6-6053-3598-681E-B6C85A68308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501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4C7E-6D0D-48DE-867A-44A9E5C1094C}"/>
              </a:ext>
            </a:extLst>
          </p:cNvPr>
          <p:cNvSpPr>
            <a:spLocks noGrp="1"/>
          </p:cNvSpPr>
          <p:nvPr>
            <p:ph type="title"/>
          </p:nvPr>
        </p:nvSpPr>
        <p:spPr>
          <a:xfrm>
            <a:off x="581025" y="137160"/>
            <a:ext cx="10926763" cy="947737"/>
          </a:xfrm>
        </p:spPr>
        <p:txBody>
          <a:bodyPr>
            <a:noAutofit/>
          </a:bodyPr>
          <a:lstStyle/>
          <a:p>
            <a:pPr algn="ctr"/>
            <a:r>
              <a:rPr lang="en-AU" sz="3200" dirty="0">
                <a:solidFill>
                  <a:srgbClr val="7030A0"/>
                </a:solidFill>
              </a:rPr>
              <a:t>Selection of Adjuvant Endocrine Therapy in Premenopausal </a:t>
            </a:r>
            <a:br>
              <a:rPr lang="en-AU" sz="3200" dirty="0">
                <a:solidFill>
                  <a:srgbClr val="7030A0"/>
                </a:solidFill>
              </a:rPr>
            </a:br>
            <a:r>
              <a:rPr lang="en-AU" sz="3200" dirty="0">
                <a:solidFill>
                  <a:srgbClr val="7030A0"/>
                </a:solidFill>
              </a:rPr>
              <a:t>HR+ HER2- Breast Cancer </a:t>
            </a:r>
          </a:p>
        </p:txBody>
      </p:sp>
      <p:sp>
        <p:nvSpPr>
          <p:cNvPr id="3" name="Content Placeholder 2">
            <a:extLst>
              <a:ext uri="{FF2B5EF4-FFF2-40B4-BE49-F238E27FC236}">
                <a16:creationId xmlns:a16="http://schemas.microsoft.com/office/drawing/2014/main" id="{18DC82BF-9BE1-48CD-8C14-55184EEE5FDF}"/>
              </a:ext>
            </a:extLst>
          </p:cNvPr>
          <p:cNvSpPr>
            <a:spLocks noGrp="1"/>
          </p:cNvSpPr>
          <p:nvPr>
            <p:ph idx="1"/>
          </p:nvPr>
        </p:nvSpPr>
        <p:spPr>
          <a:xfrm>
            <a:off x="640080" y="1208990"/>
            <a:ext cx="10880378" cy="4319378"/>
          </a:xfrm>
        </p:spPr>
        <p:txBody>
          <a:bodyPr>
            <a:normAutofit/>
          </a:bodyPr>
          <a:lstStyle/>
          <a:p>
            <a:r>
              <a:rPr lang="en-AU" b="1" dirty="0">
                <a:solidFill>
                  <a:srgbClr val="7030A0"/>
                </a:solidFill>
              </a:rPr>
              <a:t>Composite risk</a:t>
            </a:r>
            <a:r>
              <a:rPr lang="en-AU" b="1" dirty="0">
                <a:solidFill>
                  <a:schemeClr val="accent4"/>
                </a:solidFill>
              </a:rPr>
              <a:t> </a:t>
            </a:r>
            <a:r>
              <a:rPr lang="en-AU" dirty="0"/>
              <a:t>of recurrence derived from combination of clinical-pathologic factors may assist decision-making:</a:t>
            </a:r>
          </a:p>
          <a:p>
            <a:pPr lvl="1"/>
            <a:r>
              <a:rPr lang="en-AU" sz="2800" dirty="0"/>
              <a:t>Age</a:t>
            </a:r>
          </a:p>
          <a:p>
            <a:pPr lvl="1"/>
            <a:r>
              <a:rPr lang="en-AU" sz="2800" dirty="0"/>
              <a:t>Nodal status</a:t>
            </a:r>
          </a:p>
          <a:p>
            <a:pPr lvl="1"/>
            <a:r>
              <a:rPr lang="en-AU" sz="2800" dirty="0" err="1"/>
              <a:t>Tumor</a:t>
            </a:r>
            <a:r>
              <a:rPr lang="en-AU" sz="2800" dirty="0"/>
              <a:t> size</a:t>
            </a:r>
          </a:p>
          <a:p>
            <a:pPr lvl="1"/>
            <a:r>
              <a:rPr lang="en-AU" sz="2800" dirty="0" err="1"/>
              <a:t>Tumor</a:t>
            </a:r>
            <a:r>
              <a:rPr lang="en-AU" sz="2800" dirty="0"/>
              <a:t> grade</a:t>
            </a:r>
          </a:p>
          <a:p>
            <a:pPr lvl="1"/>
            <a:r>
              <a:rPr lang="en-AU" sz="2800" dirty="0"/>
              <a:t>ER %</a:t>
            </a:r>
          </a:p>
          <a:p>
            <a:pPr lvl="1"/>
            <a:r>
              <a:rPr lang="en-AU" sz="2800" dirty="0" err="1"/>
              <a:t>PgR</a:t>
            </a:r>
            <a:r>
              <a:rPr lang="en-AU" sz="2800" dirty="0"/>
              <a:t> %</a:t>
            </a:r>
          </a:p>
          <a:p>
            <a:pPr lvl="1"/>
            <a:r>
              <a:rPr lang="en-AU" sz="2800" dirty="0"/>
              <a:t>Ki67 %</a:t>
            </a:r>
            <a:endParaRPr lang="en-AU" sz="2000" dirty="0"/>
          </a:p>
        </p:txBody>
      </p:sp>
      <p:sp>
        <p:nvSpPr>
          <p:cNvPr id="5" name="Content Placeholder 3">
            <a:extLst>
              <a:ext uri="{FF2B5EF4-FFF2-40B4-BE49-F238E27FC236}">
                <a16:creationId xmlns:a16="http://schemas.microsoft.com/office/drawing/2014/main" id="{22EAABAE-7119-4F58-BD10-ABA01031CEF4}"/>
              </a:ext>
            </a:extLst>
          </p:cNvPr>
          <p:cNvSpPr txBox="1">
            <a:spLocks/>
          </p:cNvSpPr>
          <p:nvPr/>
        </p:nvSpPr>
        <p:spPr>
          <a:xfrm>
            <a:off x="3776322" y="6391673"/>
            <a:ext cx="4834277" cy="255735"/>
          </a:xfrm>
          <a:prstGeom prst="rect">
            <a:avLst/>
          </a:prstGeom>
        </p:spPr>
        <p:txBody>
          <a:bodyPr vert="horz" lIns="182880" tIns="45720" rIns="91440" bIns="91440" rtlCol="0" anchor="b"/>
          <a:lstStyle>
            <a:defPPr>
              <a:defRPr lang="en-US"/>
            </a:defPPr>
            <a:lvl1pPr>
              <a:defRPr sz="900" b="0" i="0">
                <a:solidFill>
                  <a:schemeClr val="tx1">
                    <a:tint val="75000"/>
                  </a:schemeClr>
                </a:solidFill>
                <a:latin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Regan et al, J Clin Oncol 2016 </a:t>
            </a:r>
          </a:p>
        </p:txBody>
      </p:sp>
      <p:sp>
        <p:nvSpPr>
          <p:cNvPr id="10" name="Footer Placeholder 4">
            <a:extLst>
              <a:ext uri="{FF2B5EF4-FFF2-40B4-BE49-F238E27FC236}">
                <a16:creationId xmlns:a16="http://schemas.microsoft.com/office/drawing/2014/main" id="{C859B8C9-611F-065A-0C16-B036588528F7}"/>
              </a:ext>
            </a:extLst>
          </p:cNvPr>
          <p:cNvSpPr txBox="1">
            <a:spLocks/>
          </p:cNvSpPr>
          <p:nvPr/>
        </p:nvSpPr>
        <p:spPr>
          <a:xfrm>
            <a:off x="0" y="5674580"/>
            <a:ext cx="11778558" cy="570881"/>
          </a:xfrm>
          <a:prstGeom prst="rect">
            <a:avLst/>
          </a:prstGeom>
        </p:spPr>
        <p:txBody>
          <a:bodyPr vert="horz" lIns="182880" tIns="45720" rIns="91440" bIns="91440" rtlCol="0" anchor="b"/>
          <a:lstStyle>
            <a:defPPr>
              <a:defRPr lang="en-US"/>
            </a:defPPr>
            <a:lvl1pPr>
              <a:defRPr sz="900" b="0" i="0">
                <a:solidFill>
                  <a:schemeClr val="tx1">
                    <a:tint val="75000"/>
                  </a:schemeClr>
                </a:solidFill>
                <a:latin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tint val="75000"/>
                  </a:srgbClr>
                </a:solidFill>
                <a:effectLst/>
                <a:uLnTx/>
                <a:uFillTx/>
                <a:latin typeface="Arial" panose="020B0604020202020204"/>
                <a:ea typeface="+mn-ea"/>
                <a:cs typeface="Calibri" panose="020F0502020204030204" pitchFamily="34" charset="0"/>
              </a:rPr>
              <a:t>. </a:t>
            </a:r>
          </a:p>
        </p:txBody>
      </p:sp>
      <p:sp>
        <p:nvSpPr>
          <p:cNvPr id="13" name="Slide Number Placeholder 12">
            <a:extLst>
              <a:ext uri="{FF2B5EF4-FFF2-40B4-BE49-F238E27FC236}">
                <a16:creationId xmlns:a16="http://schemas.microsoft.com/office/drawing/2014/main" id="{26AC221A-5699-1B8F-53CD-AAE2874F401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20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5D4165-B945-CA4B-2D5B-016B273FAA3D}"/>
              </a:ext>
            </a:extLst>
          </p:cNvPr>
          <p:cNvSpPr/>
          <p:nvPr/>
        </p:nvSpPr>
        <p:spPr bwMode="auto">
          <a:xfrm>
            <a:off x="767409" y="908720"/>
            <a:ext cx="10508074"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1052736"/>
            <a:ext cx="10508074" cy="4799013"/>
          </a:xfrm>
        </p:spPr>
        <p:txBody>
          <a:bodyPr/>
          <a:lstStyle/>
          <a:p>
            <a:pPr marL="98425" indent="0">
              <a:lnSpc>
                <a:spcPct val="100000"/>
              </a:lnSpc>
              <a:spcBef>
                <a:spcPts val="2000"/>
              </a:spcBef>
              <a:spcAft>
                <a:spcPts val="0"/>
              </a:spcAft>
              <a:buNone/>
            </a:pPr>
            <a:r>
              <a:rPr lang="en-US" sz="2400" dirty="0">
                <a:solidFill>
                  <a:schemeClr val="bg1"/>
                </a:solidFill>
                <a:latin typeface="Calibri" panose="020F0502020204030204" pitchFamily="34" charset="0"/>
                <a:cs typeface="Calibri" panose="020F0502020204030204" pitchFamily="34" charset="0"/>
              </a:rPr>
              <a:t>Introduction </a:t>
            </a: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b="1" dirty="0">
                <a:effectLst/>
                <a:latin typeface="Calibri" panose="020F0502020204030204" pitchFamily="34" charset="0"/>
                <a:ea typeface="Calibri" panose="020F0502020204030204" pitchFamily="34" charset="0"/>
                <a:cs typeface="Calibri" panose="020F0502020204030204" pitchFamily="34" charset="0"/>
              </a:rPr>
              <a:t>Addition of Ovarian Function Suppression (OFS) to Adjuvant Endocrine Therapy for Premenopausal Patients with Hormone Receptor (HR)-Positive Breast Cancer — Dr </a:t>
            </a:r>
            <a:r>
              <a:rPr lang="en-US" sz="2400" b="1" dirty="0" err="1">
                <a:effectLst/>
                <a:latin typeface="Calibri" panose="020F0502020204030204" pitchFamily="34" charset="0"/>
                <a:ea typeface="Calibri" panose="020F0502020204030204" pitchFamily="34" charset="0"/>
                <a:cs typeface="Calibri" panose="020F0502020204030204" pitchFamily="34" charset="0"/>
              </a:rPr>
              <a:t>Gradishar</a:t>
            </a:r>
            <a:r>
              <a:rPr lang="en-US" sz="2400" b="1" dirty="0">
                <a:effectLst/>
                <a:latin typeface="Calibri" panose="020F0502020204030204" pitchFamily="34" charset="0"/>
                <a:ea typeface="Calibri" panose="020F0502020204030204" pitchFamily="34" charset="0"/>
                <a:cs typeface="Calibri" panose="020F0502020204030204" pitchFamily="34" charset="0"/>
              </a:rPr>
              <a:t> </a:t>
            </a: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2: </a:t>
            </a:r>
            <a:r>
              <a:rPr lang="en-US" sz="2400" b="1" dirty="0">
                <a:effectLst/>
                <a:latin typeface="Calibri" panose="020F0502020204030204" pitchFamily="34" charset="0"/>
                <a:ea typeface="Calibri" panose="020F0502020204030204" pitchFamily="34" charset="0"/>
                <a:cs typeface="Calibri" panose="020F0502020204030204" pitchFamily="34" charset="0"/>
              </a:rPr>
              <a:t>Role of OFS in Preserving Fertility and/or Ovarian Function in Premenopausal Patients — Dr Mayer</a:t>
            </a: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3: </a:t>
            </a:r>
            <a:r>
              <a:rPr lang="en-US" sz="2400" b="1" kern="100" dirty="0">
                <a:effectLst/>
                <a:latin typeface="+mn-lt"/>
                <a:ea typeface="Calibri" panose="020F0502020204030204" pitchFamily="34" charset="0"/>
                <a:cs typeface="Times New Roman" panose="02020603050405020304" pitchFamily="18" charset="0"/>
              </a:rPr>
              <a:t>Tolerability/Toxicity of OFS — Dr </a:t>
            </a:r>
            <a:r>
              <a:rPr lang="en-US" sz="2400" b="1" kern="100" dirty="0" err="1">
                <a:effectLst/>
                <a:latin typeface="+mn-lt"/>
                <a:ea typeface="Calibri" panose="020F0502020204030204" pitchFamily="34" charset="0"/>
                <a:cs typeface="Times New Roman" panose="02020603050405020304" pitchFamily="18" charset="0"/>
              </a:rPr>
              <a:t>Kaklamani</a:t>
            </a:r>
            <a:endParaRPr lang="en-US" sz="2400" b="1" kern="100" dirty="0">
              <a:effectLst/>
              <a:latin typeface="+mn-lt"/>
              <a:ea typeface="Calibri" panose="020F0502020204030204" pitchFamily="34" charset="0"/>
              <a:cs typeface="Times New Roman" panose="02020603050405020304" pitchFamily="18" charset="0"/>
            </a:endParaRP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b="1" dirty="0">
                <a:effectLst/>
                <a:latin typeface="Calibri" panose="020F0502020204030204" pitchFamily="34" charset="0"/>
                <a:ea typeface="Calibri" panose="020F0502020204030204" pitchFamily="34" charset="0"/>
                <a:cs typeface="Calibri" panose="020F0502020204030204" pitchFamily="34" charset="0"/>
              </a:rPr>
              <a:t>Other Practical Considerations in the Application of OFS — </a:t>
            </a:r>
            <a:r>
              <a:rPr lang="en-US" sz="2400" dirty="0">
                <a:effectLst/>
                <a:latin typeface="Calibri" panose="020F0502020204030204" pitchFamily="34" charset="0"/>
                <a:cs typeface="Calibri" panose="020F0502020204030204" pitchFamily="34" charset="0"/>
              </a:rPr>
              <a:t>Dr Wander</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5407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D1B9-3590-4F18-BBBB-0B7B54B33D0C}"/>
              </a:ext>
            </a:extLst>
          </p:cNvPr>
          <p:cNvSpPr>
            <a:spLocks noGrp="1"/>
          </p:cNvSpPr>
          <p:nvPr>
            <p:ph type="title"/>
          </p:nvPr>
        </p:nvSpPr>
        <p:spPr>
          <a:xfrm>
            <a:off x="581186" y="137160"/>
            <a:ext cx="10926872" cy="946944"/>
          </a:xfrm>
        </p:spPr>
        <p:txBody>
          <a:bodyPr>
            <a:noAutofit/>
          </a:bodyPr>
          <a:lstStyle/>
          <a:p>
            <a:pPr algn="ctr"/>
            <a:r>
              <a:rPr lang="en-AU" sz="3200" dirty="0">
                <a:solidFill>
                  <a:srgbClr val="7030A0"/>
                </a:solidFill>
              </a:rPr>
              <a:t>Composite Risk App: </a:t>
            </a:r>
            <a:br>
              <a:rPr lang="en-AU" sz="3200" dirty="0">
                <a:solidFill>
                  <a:srgbClr val="7030A0"/>
                </a:solidFill>
              </a:rPr>
            </a:br>
            <a:r>
              <a:rPr lang="en-AU" sz="3200" dirty="0">
                <a:solidFill>
                  <a:srgbClr val="7030A0"/>
                </a:solidFill>
              </a:rPr>
              <a:t>Tailoring Premenopausal Adjuvant Endocrine Therapy</a:t>
            </a:r>
          </a:p>
        </p:txBody>
      </p:sp>
      <p:sp>
        <p:nvSpPr>
          <p:cNvPr id="21" name="Content Placeholder 20">
            <a:extLst>
              <a:ext uri="{FF2B5EF4-FFF2-40B4-BE49-F238E27FC236}">
                <a16:creationId xmlns:a16="http://schemas.microsoft.com/office/drawing/2014/main" id="{7A921DF1-B84E-7AA1-09D7-3F621EE32CDA}"/>
              </a:ext>
            </a:extLst>
          </p:cNvPr>
          <p:cNvSpPr>
            <a:spLocks noGrp="1"/>
          </p:cNvSpPr>
          <p:nvPr>
            <p:ph idx="1"/>
          </p:nvPr>
        </p:nvSpPr>
        <p:spPr>
          <a:xfrm>
            <a:off x="639764" y="3168334"/>
            <a:ext cx="10880725" cy="2746897"/>
          </a:xfrm>
        </p:spPr>
        <p:txBody>
          <a:bodyPr/>
          <a:lstStyle/>
          <a:p>
            <a:r>
              <a:rPr lang="en-AU" sz="2200" b="1">
                <a:solidFill>
                  <a:schemeClr val="accent3"/>
                </a:solidFill>
                <a:hlinkClick r:id="rId2">
                  <a:extLst>
                    <a:ext uri="{A12FA001-AC4F-418D-AE19-62706E023703}">
                      <ahyp:hlinkClr xmlns:ahyp="http://schemas.microsoft.com/office/drawing/2018/hyperlinkcolor" val="tx"/>
                    </a:ext>
                  </a:extLst>
                </a:hlinkClick>
              </a:rPr>
              <a:t>Composite Risk Application - Harvard University</a:t>
            </a:r>
            <a:endParaRPr lang="en-AU" sz="2200" b="1">
              <a:solidFill>
                <a:schemeClr val="accent3"/>
              </a:solidFill>
            </a:endParaRPr>
          </a:p>
          <a:p>
            <a:r>
              <a:rPr lang="en-AU" sz="2200"/>
              <a:t>Tailoring Adjuvant Endocrine Therapy for Premenopausal Women - Absolute Improvements in Freedom from Distant Recurrence With Adjuvant Endocrine Therapies for Premenopausal Women With HR+/HER2- Breast Cancer, as Investigated in the TEXT and SOFT Clinical Trials, According to Composite Risk</a:t>
            </a:r>
            <a:br>
              <a:rPr lang="en-AU" sz="2200"/>
            </a:br>
            <a:endParaRPr lang="en-AU" sz="2200"/>
          </a:p>
          <a:p>
            <a:endParaRPr lang="en-US" sz="2200"/>
          </a:p>
        </p:txBody>
      </p:sp>
      <p:sp>
        <p:nvSpPr>
          <p:cNvPr id="12" name="Slide Number Placeholder 11">
            <a:extLst>
              <a:ext uri="{FF2B5EF4-FFF2-40B4-BE49-F238E27FC236}">
                <a16:creationId xmlns:a16="http://schemas.microsoft.com/office/drawing/2014/main" id="{5548540E-4FE5-88F2-84A3-080D24F1F01E}"/>
              </a:ext>
            </a:extLst>
          </p:cNvPr>
          <p:cNvSpPr>
            <a:spLocks noGrp="1"/>
          </p:cNvSpPr>
          <p:nvPr>
            <p:ph type="sldNum" sz="quarter" idx="12"/>
          </p:nvPr>
        </p:nvSpPr>
        <p:spPr>
          <a:xfrm>
            <a:off x="0" y="6492875"/>
            <a:ext cx="68394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1" name="Footer Placeholder 4">
            <a:extLst>
              <a:ext uri="{FF2B5EF4-FFF2-40B4-BE49-F238E27FC236}">
                <a16:creationId xmlns:a16="http://schemas.microsoft.com/office/drawing/2014/main" id="{77BF3858-7948-1158-06BD-4FB2C4222B55}"/>
              </a:ext>
            </a:extLst>
          </p:cNvPr>
          <p:cNvSpPr txBox="1">
            <a:spLocks/>
          </p:cNvSpPr>
          <p:nvPr/>
        </p:nvSpPr>
        <p:spPr>
          <a:xfrm>
            <a:off x="0" y="5674580"/>
            <a:ext cx="11778558" cy="570881"/>
          </a:xfrm>
          <a:prstGeom prst="rect">
            <a:avLst/>
          </a:prstGeom>
        </p:spPr>
        <p:txBody>
          <a:bodyPr vert="horz" lIns="182880" tIns="45720" rIns="91440" bIns="91440" rtlCol="0" anchor="b"/>
          <a:lstStyle>
            <a:defPPr>
              <a:defRPr lang="en-US"/>
            </a:defPPr>
            <a:lvl1pPr>
              <a:defRPr sz="900" b="0" i="0">
                <a:solidFill>
                  <a:schemeClr val="tx1">
                    <a:tint val="75000"/>
                  </a:schemeClr>
                </a:solidFill>
                <a:latin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br>
            <a:r>
              <a:rPr kumimoji="0" lang="en-AU" sz="1600" b="1"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Pagani, et al. </a:t>
            </a:r>
            <a:r>
              <a:rPr kumimoji="0" lang="en-AU" sz="1600" b="1"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J </a:t>
            </a:r>
            <a:r>
              <a:rPr kumimoji="0" lang="en-AU" sz="1600" b="1" i="1"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mn-cs"/>
              </a:rPr>
              <a:t>Cin</a:t>
            </a:r>
            <a:r>
              <a:rPr kumimoji="0" lang="en-AU" sz="1600" b="1"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Oncol</a:t>
            </a:r>
            <a:r>
              <a:rPr kumimoji="0" lang="en-AU" sz="1600" b="1"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2019.</a:t>
            </a:r>
            <a:r>
              <a:rPr kumimoji="0" lang="en-US" sz="1600" b="1"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hlinkClick r:id="rId2"/>
              </a:rPr>
              <a:t>https://rconnect.dfci.harvard.edu/CompositeRiskSTEPP</a:t>
            </a:r>
            <a:r>
              <a:rPr kumimoji="0" lang="en-US" alt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hlinkClick r:id="rId2"/>
              </a:rPr>
              <a:t>/</a:t>
            </a:r>
            <a:endParaRPr kumimoji="0" lang="en-US" alt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endParaRPr>
          </a:p>
        </p:txBody>
      </p:sp>
      <p:pic>
        <p:nvPicPr>
          <p:cNvPr id="33" name="Picture 32">
            <a:extLst>
              <a:ext uri="{FF2B5EF4-FFF2-40B4-BE49-F238E27FC236}">
                <a16:creationId xmlns:a16="http://schemas.microsoft.com/office/drawing/2014/main" id="{EE74F4AB-D4C3-1338-CF27-0E27F4233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67383" y="-3390258"/>
            <a:ext cx="1527736" cy="11094619"/>
          </a:xfrm>
          <a:prstGeom prst="rect">
            <a:avLst/>
          </a:prstGeom>
        </p:spPr>
      </p:pic>
      <p:sp>
        <p:nvSpPr>
          <p:cNvPr id="34" name="TextBox 33">
            <a:extLst>
              <a:ext uri="{FF2B5EF4-FFF2-40B4-BE49-F238E27FC236}">
                <a16:creationId xmlns:a16="http://schemas.microsoft.com/office/drawing/2014/main" id="{EABE3E6D-B85A-FF37-4AF8-B605E3CAE112}"/>
              </a:ext>
            </a:extLst>
          </p:cNvPr>
          <p:cNvSpPr txBox="1"/>
          <p:nvPr/>
        </p:nvSpPr>
        <p:spPr>
          <a:xfrm>
            <a:off x="2116899" y="1850200"/>
            <a:ext cx="81202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E34FA3"/>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https://rconnect.dfci.harvard.edu/CompositeRiskSTEPP/</a:t>
            </a:r>
            <a:endParaRPr kumimoji="0" lang="en-AU" sz="2400" b="0" i="0" u="none" strike="noStrike" kern="1200" cap="none" spc="0" normalizeH="0" baseline="0" noProof="0" dirty="0">
              <a:ln>
                <a:noFill/>
              </a:ln>
              <a:solidFill>
                <a:srgbClr val="E34FA3"/>
              </a:solidFill>
              <a:effectLst/>
              <a:uLnTx/>
              <a:uFillTx/>
              <a:latin typeface="wf_segoe-ui_norm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34FA3"/>
              </a:solidFill>
              <a:effectLst/>
              <a:uLnTx/>
              <a:uFillTx/>
              <a:latin typeface="Montserrat" pitchFamily="2" charset="77"/>
              <a:ea typeface="+mn-ea"/>
              <a:cs typeface="+mn-cs"/>
            </a:endParaRPr>
          </a:p>
        </p:txBody>
      </p:sp>
      <p:sp>
        <p:nvSpPr>
          <p:cNvPr id="35" name="Content Placeholder 3">
            <a:extLst>
              <a:ext uri="{FF2B5EF4-FFF2-40B4-BE49-F238E27FC236}">
                <a16:creationId xmlns:a16="http://schemas.microsoft.com/office/drawing/2014/main" id="{9396D248-7CE1-22F7-9406-C8E40497B378}"/>
              </a:ext>
            </a:extLst>
          </p:cNvPr>
          <p:cNvSpPr txBox="1">
            <a:spLocks/>
          </p:cNvSpPr>
          <p:nvPr/>
        </p:nvSpPr>
        <p:spPr>
          <a:xfrm>
            <a:off x="7708219" y="3259723"/>
            <a:ext cx="2249974" cy="338554"/>
          </a:xfrm>
          <a:prstGeom prst="rect">
            <a:avLst/>
          </a:prstGeom>
          <a:ln w="9525">
            <a:noFill/>
          </a:ln>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1600" b="0" i="0" u="none" strike="noStrike" kern="1200" cap="none" spc="0" normalizeH="0" baseline="0" noProof="0" dirty="0">
                <a:ln>
                  <a:noFill/>
                </a:ln>
                <a:solidFill>
                  <a:srgbClr val="44546A"/>
                </a:solidFill>
                <a:effectLst/>
                <a:uLnTx/>
                <a:uFillTx/>
                <a:latin typeface="Arial" panose="020B0604020202020204"/>
                <a:ea typeface="+mn-ea"/>
                <a:cs typeface="+mn-cs"/>
              </a:rPr>
              <a:t>Meredith Regan</a:t>
            </a:r>
          </a:p>
        </p:txBody>
      </p:sp>
    </p:spTree>
    <p:extLst>
      <p:ext uri="{BB962C8B-B14F-4D97-AF65-F5344CB8AC3E}">
        <p14:creationId xmlns:p14="http://schemas.microsoft.com/office/powerpoint/2010/main" val="11926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5;p5">
            <a:extLst>
              <a:ext uri="{FF2B5EF4-FFF2-40B4-BE49-F238E27FC236}">
                <a16:creationId xmlns:a16="http://schemas.microsoft.com/office/drawing/2014/main" id="{727CE569-F067-DC97-069F-49414542F8F9}"/>
              </a:ext>
            </a:extLst>
          </p:cNvPr>
          <p:cNvSpPr txBox="1"/>
          <p:nvPr/>
        </p:nvSpPr>
        <p:spPr>
          <a:xfrm>
            <a:off x="1538253" y="977239"/>
            <a:ext cx="3323170" cy="600124"/>
          </a:xfrm>
          <a:prstGeom prst="rect">
            <a:avLst/>
          </a:prstGeom>
          <a:noFill/>
          <a:ln>
            <a:noFill/>
          </a:ln>
        </p:spPr>
        <p:txBody>
          <a:bodyPr spcFirstLastPara="1" wrap="square" lIns="91425" tIns="45700" rIns="91425" bIns="45700" anchor="t" anchorCtr="0">
            <a:spAutoFit/>
          </a:bodyPr>
          <a:lstStyle/>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alibri"/>
                <a:ea typeface="+mn-ea"/>
                <a:cs typeface="Calibri"/>
                <a:sym typeface="Calibri"/>
              </a:rPr>
              <a:t>NCCN Guidelines</a:t>
            </a:r>
            <a:endParaRPr kumimoji="0" lang="en-US" sz="2800" b="1" i="0" u="none" strike="noStrike" kern="1200" cap="none" spc="0" normalizeH="0" baseline="0" noProof="0" dirty="0">
              <a:ln>
                <a:noFill/>
              </a:ln>
              <a:solidFill>
                <a:srgbClr val="7030A0"/>
              </a:solidFill>
              <a:effectLst/>
              <a:uLnTx/>
              <a:uFillTx/>
              <a:latin typeface="Aptos" panose="02110004020202020204"/>
              <a:ea typeface="+mn-ea"/>
              <a:cs typeface="+mn-cs"/>
            </a:endParaRPr>
          </a:p>
        </p:txBody>
      </p:sp>
      <p:graphicFrame>
        <p:nvGraphicFramePr>
          <p:cNvPr id="5" name="Google Shape;147;p5">
            <a:extLst>
              <a:ext uri="{FF2B5EF4-FFF2-40B4-BE49-F238E27FC236}">
                <a16:creationId xmlns:a16="http://schemas.microsoft.com/office/drawing/2014/main" id="{07F42B35-E5A3-5747-0A89-5CA838CA2053}"/>
              </a:ext>
            </a:extLst>
          </p:cNvPr>
          <p:cNvGraphicFramePr/>
          <p:nvPr/>
        </p:nvGraphicFramePr>
        <p:xfrm>
          <a:off x="412023" y="1790504"/>
          <a:ext cx="5951722" cy="4297760"/>
        </p:xfrm>
        <a:graphic>
          <a:graphicData uri="http://schemas.openxmlformats.org/drawingml/2006/table">
            <a:tbl>
              <a:tblPr firstRow="1" bandRow="1">
                <a:noFill/>
              </a:tblPr>
              <a:tblGrid>
                <a:gridCol w="1670769">
                  <a:extLst>
                    <a:ext uri="{9D8B030D-6E8A-4147-A177-3AD203B41FA5}">
                      <a16:colId xmlns:a16="http://schemas.microsoft.com/office/drawing/2014/main" val="20000"/>
                    </a:ext>
                  </a:extLst>
                </a:gridCol>
                <a:gridCol w="1119465">
                  <a:extLst>
                    <a:ext uri="{9D8B030D-6E8A-4147-A177-3AD203B41FA5}">
                      <a16:colId xmlns:a16="http://schemas.microsoft.com/office/drawing/2014/main" val="20001"/>
                    </a:ext>
                  </a:extLst>
                </a:gridCol>
                <a:gridCol w="3161488">
                  <a:extLst>
                    <a:ext uri="{9D8B030D-6E8A-4147-A177-3AD203B41FA5}">
                      <a16:colId xmlns:a16="http://schemas.microsoft.com/office/drawing/2014/main" val="20002"/>
                    </a:ext>
                  </a:extLst>
                </a:gridCol>
              </a:tblGrid>
              <a:tr h="335862">
                <a:tc>
                  <a:txBody>
                    <a:bodyPr/>
                    <a:lstStyle/>
                    <a:p>
                      <a:pPr marL="0" marR="0" lvl="0" indent="0" algn="l" rtl="0">
                        <a:spcBef>
                          <a:spcPts val="0"/>
                        </a:spcBef>
                        <a:spcAft>
                          <a:spcPts val="0"/>
                        </a:spcAft>
                        <a:buNone/>
                      </a:pPr>
                      <a:r>
                        <a:rPr lang="en-US" sz="1800" b="1" u="none" strike="noStrike" cap="none" dirty="0">
                          <a:solidFill>
                            <a:schemeClr val="bg1"/>
                          </a:solidFill>
                          <a:latin typeface="Calibri Light" panose="020F0302020204030204" pitchFamily="34" charset="0"/>
                          <a:ea typeface="Calibri"/>
                          <a:cs typeface="Calibri Light" panose="020F0302020204030204" pitchFamily="34" charset="0"/>
                          <a:sym typeface="Calibri"/>
                        </a:rPr>
                        <a:t>Menopause </a:t>
                      </a:r>
                      <a:endParaRPr sz="1800" b="1" dirty="0">
                        <a:solidFill>
                          <a:schemeClr val="bg1"/>
                        </a:solidFill>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rtl="0">
                        <a:spcBef>
                          <a:spcPts val="0"/>
                        </a:spcBef>
                        <a:spcAft>
                          <a:spcPts val="0"/>
                        </a:spcAft>
                        <a:buNone/>
                      </a:pPr>
                      <a:r>
                        <a:rPr lang="en-US" sz="1800" b="1" dirty="0">
                          <a:solidFill>
                            <a:schemeClr val="bg1"/>
                          </a:solidFill>
                          <a:latin typeface="Calibri Light" panose="020F0302020204030204" pitchFamily="34" charset="0"/>
                          <a:ea typeface="Calibri"/>
                          <a:cs typeface="Calibri Light" panose="020F0302020204030204" pitchFamily="34" charset="0"/>
                          <a:sym typeface="Calibri"/>
                        </a:rPr>
                        <a:t>ODX RS</a:t>
                      </a:r>
                      <a:endParaRPr sz="1800" b="1" dirty="0">
                        <a:solidFill>
                          <a:schemeClr val="bg1"/>
                        </a:solidFill>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rtl="0">
                        <a:spcBef>
                          <a:spcPts val="0"/>
                        </a:spcBef>
                        <a:spcAft>
                          <a:spcPts val="0"/>
                        </a:spcAft>
                        <a:buNone/>
                      </a:pPr>
                      <a:r>
                        <a:rPr lang="en-US" sz="1800" b="1" dirty="0">
                          <a:solidFill>
                            <a:schemeClr val="bg1"/>
                          </a:solidFill>
                          <a:latin typeface="Calibri Light" panose="020F0302020204030204" pitchFamily="34" charset="0"/>
                          <a:ea typeface="Calibri"/>
                          <a:cs typeface="Calibri Light" panose="020F0302020204030204" pitchFamily="34" charset="0"/>
                          <a:sym typeface="Calibri"/>
                        </a:rPr>
                        <a:t>Recommendations</a:t>
                      </a:r>
                      <a:endParaRPr sz="1800" b="1" dirty="0">
                        <a:solidFill>
                          <a:schemeClr val="bg1"/>
                        </a:solidFill>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335862">
                <a:tc>
                  <a:txBody>
                    <a:bodyPr/>
                    <a:lstStyle/>
                    <a:p>
                      <a:pPr marL="0" marR="0" lvl="0" indent="0" algn="l" rtl="0">
                        <a:spcBef>
                          <a:spcPts val="0"/>
                        </a:spcBef>
                        <a:spcAft>
                          <a:spcPts val="0"/>
                        </a:spcAft>
                        <a:buNone/>
                      </a:pPr>
                      <a:r>
                        <a:rPr lang="en-US" sz="1800" b="1" dirty="0">
                          <a:latin typeface="Calibri Light" panose="020F0302020204030204" pitchFamily="34" charset="0"/>
                          <a:ea typeface="Calibri"/>
                          <a:cs typeface="Calibri Light" panose="020F0302020204030204" pitchFamily="34" charset="0"/>
                          <a:sym typeface="Calibri"/>
                        </a:rPr>
                        <a:t>Pos – M (N0-N1)</a:t>
                      </a:r>
                      <a:endParaRPr sz="1800" b="1" dirty="0">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spcBef>
                          <a:spcPts val="0"/>
                        </a:spcBef>
                        <a:spcAft>
                          <a:spcPts val="0"/>
                        </a:spcAft>
                        <a:buNone/>
                      </a:pPr>
                      <a:r>
                        <a:rPr lang="en-US" sz="1800" dirty="0">
                          <a:latin typeface="Calibri Light" panose="020F0302020204030204" pitchFamily="34" charset="0"/>
                          <a:ea typeface="Calibri"/>
                          <a:cs typeface="Calibri Light" panose="020F0302020204030204" pitchFamily="34" charset="0"/>
                          <a:sym typeface="Calibri"/>
                        </a:rPr>
                        <a:t>&lt;26</a:t>
                      </a:r>
                      <a:endParaRPr sz="1800" dirty="0">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spcBef>
                          <a:spcPts val="0"/>
                        </a:spcBef>
                        <a:spcAft>
                          <a:spcPts val="0"/>
                        </a:spcAft>
                        <a:buNone/>
                      </a:pPr>
                      <a:r>
                        <a:rPr lang="en-US" sz="1800" dirty="0">
                          <a:latin typeface="Calibri Light" panose="020F0302020204030204" pitchFamily="34" charset="0"/>
                          <a:ea typeface="Calibri"/>
                          <a:cs typeface="Calibri Light" panose="020F0302020204030204" pitchFamily="34" charset="0"/>
                          <a:sym typeface="Calibri"/>
                        </a:rPr>
                        <a:t>ET</a:t>
                      </a:r>
                      <a:endParaRPr sz="1800" dirty="0">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335862">
                <a:tc>
                  <a:txBody>
                    <a:bodyPr/>
                    <a:lstStyle/>
                    <a:p>
                      <a:pPr marL="0" marR="0" lvl="0" indent="0" algn="l" rtl="0">
                        <a:spcBef>
                          <a:spcPts val="0"/>
                        </a:spcBef>
                        <a:spcAft>
                          <a:spcPts val="0"/>
                        </a:spcAft>
                        <a:buNone/>
                      </a:pPr>
                      <a:endParaRPr sz="1800">
                        <a:latin typeface="Calibri Light" panose="020F0302020204030204" pitchFamily="34" charset="0"/>
                        <a:ea typeface="Calibri"/>
                        <a:cs typeface="Calibri Light" panose="020F0302020204030204" pitchFamily="34" charset="0"/>
                        <a:sym typeface="Calibri"/>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spcBef>
                          <a:spcPts val="0"/>
                        </a:spcBef>
                        <a:spcAft>
                          <a:spcPts val="0"/>
                        </a:spcAft>
                        <a:buNone/>
                      </a:pPr>
                      <a:r>
                        <a:rPr lang="en-US" sz="1800">
                          <a:latin typeface="Calibri Light" panose="020F0302020204030204" pitchFamily="34" charset="0"/>
                          <a:ea typeface="Calibri"/>
                          <a:cs typeface="Calibri Light" panose="020F0302020204030204" pitchFamily="34" charset="0"/>
                          <a:sym typeface="Calibri"/>
                        </a:rPr>
                        <a:t>≥26</a:t>
                      </a:r>
                      <a:endParaRPr sz="1800">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spcBef>
                          <a:spcPts val="0"/>
                        </a:spcBef>
                        <a:spcAft>
                          <a:spcPts val="0"/>
                        </a:spcAft>
                        <a:buNone/>
                      </a:pPr>
                      <a:r>
                        <a:rPr lang="en-US" sz="1800" dirty="0" err="1">
                          <a:latin typeface="Calibri Light" panose="020F0302020204030204" pitchFamily="34" charset="0"/>
                          <a:ea typeface="Calibri"/>
                          <a:cs typeface="Calibri Light" panose="020F0302020204030204" pitchFamily="34" charset="0"/>
                          <a:sym typeface="Calibri"/>
                        </a:rPr>
                        <a:t>ChemoET</a:t>
                      </a:r>
                      <a:endParaRPr sz="1800" dirty="0">
                        <a:latin typeface="Calibri Light" panose="020F0302020204030204" pitchFamily="34" charset="0"/>
                        <a:ea typeface="Calibri"/>
                        <a:cs typeface="Calibri Light" panose="020F0302020204030204" pitchFamily="34" charset="0"/>
                        <a:sym typeface="Calibri"/>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335862">
                <a:tc>
                  <a:txBody>
                    <a:bodyPr/>
                    <a:lstStyle/>
                    <a:p>
                      <a:pPr marL="0" marR="0" lvl="0" indent="0" algn="l" rtl="0">
                        <a:spcBef>
                          <a:spcPts val="0"/>
                        </a:spcBef>
                        <a:spcAft>
                          <a:spcPts val="0"/>
                        </a:spcAft>
                        <a:buNone/>
                      </a:pPr>
                      <a:r>
                        <a:rPr lang="en-US" sz="1800" b="1" dirty="0">
                          <a:latin typeface="Calibri Light" panose="020F0302020204030204" pitchFamily="34" charset="0"/>
                          <a:ea typeface="Calibri"/>
                          <a:cs typeface="Calibri Light" panose="020F0302020204030204" pitchFamily="34" charset="0"/>
                          <a:sym typeface="Calibri"/>
                        </a:rPr>
                        <a:t>Pre – M(N0)</a:t>
                      </a:r>
                      <a:endParaRPr sz="1800" b="1" dirty="0">
                        <a:latin typeface="Calibri Light" panose="020F0302020204030204" pitchFamily="34" charset="0"/>
                        <a:ea typeface="Calibri"/>
                        <a:cs typeface="Calibri Light" panose="020F0302020204030204" pitchFamily="34" charset="0"/>
                        <a:sym typeface="Calibri"/>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rtl="0">
                        <a:spcBef>
                          <a:spcPts val="0"/>
                        </a:spcBef>
                        <a:spcAft>
                          <a:spcPts val="0"/>
                        </a:spcAft>
                        <a:buNone/>
                      </a:pPr>
                      <a:r>
                        <a:rPr lang="en-US" sz="1800" dirty="0">
                          <a:latin typeface="Calibri Light" panose="020F0302020204030204" pitchFamily="34" charset="0"/>
                          <a:ea typeface="Calibri"/>
                          <a:cs typeface="Calibri Light" panose="020F0302020204030204" pitchFamily="34" charset="0"/>
                          <a:sym typeface="Calibri"/>
                        </a:rPr>
                        <a:t>&lt;16</a:t>
                      </a:r>
                      <a:endParaRPr sz="1800" dirty="0">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rtl="0">
                        <a:spcBef>
                          <a:spcPts val="0"/>
                        </a:spcBef>
                        <a:spcAft>
                          <a:spcPts val="0"/>
                        </a:spcAft>
                        <a:buNone/>
                      </a:pPr>
                      <a:r>
                        <a:rPr lang="en-US" sz="1800">
                          <a:latin typeface="Calibri Light" panose="020F0302020204030204" pitchFamily="34" charset="0"/>
                          <a:ea typeface="Calibri"/>
                          <a:cs typeface="Calibri Light" panose="020F0302020204030204" pitchFamily="34" charset="0"/>
                          <a:sym typeface="Calibri"/>
                        </a:rPr>
                        <a:t>ET</a:t>
                      </a:r>
                      <a:endParaRPr sz="1800">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3"/>
                  </a:ext>
                </a:extLst>
              </a:tr>
              <a:tr h="335862">
                <a:tc>
                  <a:txBody>
                    <a:bodyPr/>
                    <a:lstStyle/>
                    <a:p>
                      <a:pPr marL="457200" marR="0" lvl="1" indent="0" algn="l" rtl="0">
                        <a:spcBef>
                          <a:spcPts val="0"/>
                        </a:spcBef>
                        <a:spcAft>
                          <a:spcPts val="0"/>
                        </a:spcAft>
                        <a:buNone/>
                      </a:pPr>
                      <a:endParaRPr sz="1800" u="none" strike="noStrike" cap="none">
                        <a:latin typeface="Calibri Light" panose="020F0302020204030204" pitchFamily="34" charset="0"/>
                        <a:ea typeface="Calibri"/>
                        <a:cs typeface="Calibri Light" panose="020F0302020204030204" pitchFamily="34" charset="0"/>
                        <a:sym typeface="Calibri"/>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rtl="0">
                        <a:spcBef>
                          <a:spcPts val="0"/>
                        </a:spcBef>
                        <a:spcAft>
                          <a:spcPts val="0"/>
                        </a:spcAft>
                        <a:buNone/>
                      </a:pPr>
                      <a:r>
                        <a:rPr lang="en-US" sz="1800" dirty="0">
                          <a:latin typeface="Calibri Light" panose="020F0302020204030204" pitchFamily="34" charset="0"/>
                          <a:ea typeface="Calibri"/>
                          <a:cs typeface="Calibri Light" panose="020F0302020204030204" pitchFamily="34" charset="0"/>
                          <a:sym typeface="Calibri"/>
                        </a:rPr>
                        <a:t>16-25</a:t>
                      </a:r>
                      <a:endParaRPr sz="1800" dirty="0">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rtl="0">
                        <a:spcBef>
                          <a:spcPts val="0"/>
                        </a:spcBef>
                        <a:spcAft>
                          <a:spcPts val="0"/>
                        </a:spcAft>
                        <a:buNone/>
                      </a:pPr>
                      <a:r>
                        <a:rPr lang="en-US" sz="1800" b="1" i="1" u="sng" dirty="0">
                          <a:latin typeface="Calibri Light" panose="020F0302020204030204" pitchFamily="34" charset="0"/>
                          <a:ea typeface="Calibri"/>
                          <a:cs typeface="Calibri Light" panose="020F0302020204030204" pitchFamily="34" charset="0"/>
                          <a:sym typeface="Calibri"/>
                        </a:rPr>
                        <a:t>Consider</a:t>
                      </a:r>
                      <a:r>
                        <a:rPr lang="en-US" sz="1800" dirty="0">
                          <a:latin typeface="Calibri Light" panose="020F0302020204030204" pitchFamily="34" charset="0"/>
                          <a:ea typeface="Calibri"/>
                          <a:cs typeface="Calibri Light" panose="020F0302020204030204" pitchFamily="34" charset="0"/>
                          <a:sym typeface="Calibri"/>
                        </a:rPr>
                        <a:t> </a:t>
                      </a:r>
                      <a:r>
                        <a:rPr lang="en-US" sz="1800" dirty="0" err="1">
                          <a:latin typeface="Calibri Light" panose="020F0302020204030204" pitchFamily="34" charset="0"/>
                          <a:ea typeface="Calibri"/>
                          <a:cs typeface="Calibri Light" panose="020F0302020204030204" pitchFamily="34" charset="0"/>
                          <a:sym typeface="Calibri"/>
                        </a:rPr>
                        <a:t>ChemoET</a:t>
                      </a:r>
                      <a:endParaRPr lang="en-US" sz="1800" dirty="0">
                        <a:latin typeface="Calibri Light" panose="020F0302020204030204" pitchFamily="34" charset="0"/>
                        <a:ea typeface="Calibri"/>
                        <a:cs typeface="Calibri Light" panose="020F0302020204030204" pitchFamily="34" charset="0"/>
                        <a:sym typeface="Calibri"/>
                      </a:endParaRPr>
                    </a:p>
                    <a:p>
                      <a:pPr marL="0" marR="0" lvl="0" indent="0" algn="ctr" rtl="0">
                        <a:spcBef>
                          <a:spcPts val="0"/>
                        </a:spcBef>
                        <a:spcAft>
                          <a:spcPts val="0"/>
                        </a:spcAft>
                        <a:buNone/>
                      </a:pPr>
                      <a:r>
                        <a:rPr lang="en-US" sz="1800" dirty="0">
                          <a:latin typeface="Calibri Light" panose="020F0302020204030204" pitchFamily="34" charset="0"/>
                          <a:ea typeface="Calibri"/>
                          <a:cs typeface="Calibri Light" panose="020F0302020204030204" pitchFamily="34" charset="0"/>
                          <a:sym typeface="Calibri"/>
                        </a:rPr>
                        <a:t>Or </a:t>
                      </a:r>
                    </a:p>
                    <a:p>
                      <a:pPr marL="0" marR="0" lvl="0" indent="0" algn="ctr" rtl="0">
                        <a:spcBef>
                          <a:spcPts val="0"/>
                        </a:spcBef>
                        <a:spcAft>
                          <a:spcPts val="0"/>
                        </a:spcAft>
                        <a:buNone/>
                      </a:pPr>
                      <a:r>
                        <a:rPr lang="en-US" sz="1800" dirty="0">
                          <a:latin typeface="Calibri Light" panose="020F0302020204030204" pitchFamily="34" charset="0"/>
                          <a:ea typeface="Calibri"/>
                          <a:cs typeface="Calibri Light" panose="020F0302020204030204" pitchFamily="34" charset="0"/>
                          <a:sym typeface="Calibri"/>
                        </a:rPr>
                        <a:t>OFS + ET</a:t>
                      </a:r>
                      <a:endParaRPr sz="1800" dirty="0">
                        <a:latin typeface="Calibri Light" panose="020F0302020204030204" pitchFamily="34" charset="0"/>
                        <a:ea typeface="Calibri"/>
                        <a:cs typeface="Calibri Light" panose="020F0302020204030204" pitchFamily="34" charset="0"/>
                        <a:sym typeface="Calibri"/>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335862">
                <a:tc>
                  <a:txBody>
                    <a:bodyPr/>
                    <a:lstStyle/>
                    <a:p>
                      <a:pPr marL="0" marR="0" lvl="0" indent="0" algn="l" rtl="0">
                        <a:spcBef>
                          <a:spcPts val="0"/>
                        </a:spcBef>
                        <a:spcAft>
                          <a:spcPts val="0"/>
                        </a:spcAft>
                        <a:buNone/>
                      </a:pPr>
                      <a:endParaRPr sz="1800" dirty="0">
                        <a:latin typeface="Calibri Light" panose="020F0302020204030204" pitchFamily="34" charset="0"/>
                        <a:ea typeface="Calibri"/>
                        <a:cs typeface="Calibri Light" panose="020F0302020204030204" pitchFamily="34" charset="0"/>
                        <a:sym typeface="Calibri"/>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dirty="0">
                          <a:latin typeface="Calibri Light" panose="020F0302020204030204" pitchFamily="34" charset="0"/>
                          <a:ea typeface="Calibri"/>
                          <a:cs typeface="Calibri Light" panose="020F0302020204030204" pitchFamily="34" charset="0"/>
                          <a:sym typeface="Calibri"/>
                        </a:rPr>
                        <a:t>≥26</a:t>
                      </a:r>
                      <a:endParaRPr sz="1800" dirty="0">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rtl="0">
                        <a:spcBef>
                          <a:spcPts val="0"/>
                        </a:spcBef>
                        <a:spcAft>
                          <a:spcPts val="0"/>
                        </a:spcAft>
                        <a:buNone/>
                      </a:pPr>
                      <a:r>
                        <a:rPr lang="en-US" sz="1800" dirty="0" err="1">
                          <a:latin typeface="Calibri Light" panose="020F0302020204030204" pitchFamily="34" charset="0"/>
                          <a:ea typeface="Calibri"/>
                          <a:cs typeface="Calibri Light" panose="020F0302020204030204" pitchFamily="34" charset="0"/>
                          <a:sym typeface="Calibri"/>
                        </a:rPr>
                        <a:t>ChemoET</a:t>
                      </a:r>
                      <a:endParaRPr sz="1800" dirty="0">
                        <a:latin typeface="Calibri Light" panose="020F0302020204030204" pitchFamily="34" charset="0"/>
                        <a:ea typeface="Calibri"/>
                        <a:cs typeface="Calibri Light" panose="020F0302020204030204" pitchFamily="34" charset="0"/>
                        <a:sym typeface="Calibri"/>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5"/>
                  </a:ext>
                </a:extLst>
              </a:tr>
              <a:tr h="335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Calibri Light" panose="020F0302020204030204" pitchFamily="34" charset="0"/>
                          <a:ea typeface="Calibri"/>
                          <a:cs typeface="Calibri Light" panose="020F0302020204030204" pitchFamily="34" charset="0"/>
                          <a:sym typeface="Calibri"/>
                        </a:rPr>
                        <a:t>Pre - M (N1</a:t>
                      </a:r>
                      <a:r>
                        <a:rPr lang="en-US" sz="1800" b="1" u="none" strike="noStrike" cap="none" dirty="0">
                          <a:latin typeface="Calibri Light" panose="020F0302020204030204" pitchFamily="34" charset="0"/>
                          <a:ea typeface="Calibri"/>
                          <a:cs typeface="Calibri Light" panose="020F0302020204030204" pitchFamily="34" charset="0"/>
                          <a:sym typeface="Calibri"/>
                        </a:rPr>
                        <a:t>)</a:t>
                      </a:r>
                      <a:endParaRPr lang="en-US" b="1" dirty="0">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Calibri Light" panose="020F0302020204030204" pitchFamily="34" charset="0"/>
                          <a:ea typeface="Calibri"/>
                          <a:cs typeface="Calibri Light" panose="020F0302020204030204" pitchFamily="34" charset="0"/>
                          <a:sym typeface="Calibri"/>
                        </a:rPr>
                        <a:t>&lt;26</a:t>
                      </a:r>
                      <a:endParaRPr lang="en-US" dirty="0">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rtl="0">
                        <a:spcBef>
                          <a:spcPts val="0"/>
                        </a:spcBef>
                        <a:spcAft>
                          <a:spcPts val="0"/>
                        </a:spcAft>
                        <a:buNone/>
                      </a:pPr>
                      <a:r>
                        <a:rPr lang="fr-FR" sz="1800" b="1" i="1" u="sng" dirty="0" err="1">
                          <a:latin typeface="Calibri Light" panose="020F0302020204030204" pitchFamily="34" charset="0"/>
                          <a:ea typeface="Calibri"/>
                          <a:cs typeface="Calibri Light" panose="020F0302020204030204" pitchFamily="34" charset="0"/>
                          <a:sym typeface="Calibri"/>
                        </a:rPr>
                        <a:t>Consider</a:t>
                      </a:r>
                      <a:r>
                        <a:rPr lang="fr-FR" sz="1800" dirty="0">
                          <a:latin typeface="Calibri Light" panose="020F0302020204030204" pitchFamily="34" charset="0"/>
                          <a:ea typeface="Calibri"/>
                          <a:cs typeface="Calibri Light" panose="020F0302020204030204" pitchFamily="34" charset="0"/>
                          <a:sym typeface="Calibri"/>
                        </a:rPr>
                        <a:t> </a:t>
                      </a:r>
                      <a:r>
                        <a:rPr lang="fr-FR" sz="1800" dirty="0" err="1">
                          <a:latin typeface="Calibri Light" panose="020F0302020204030204" pitchFamily="34" charset="0"/>
                          <a:ea typeface="Calibri"/>
                          <a:cs typeface="Calibri Light" panose="020F0302020204030204" pitchFamily="34" charset="0"/>
                          <a:sym typeface="Calibri"/>
                        </a:rPr>
                        <a:t>chemoET</a:t>
                      </a:r>
                      <a:r>
                        <a:rPr lang="fr-FR" sz="1800" dirty="0">
                          <a:latin typeface="Calibri Light" panose="020F0302020204030204" pitchFamily="34" charset="0"/>
                          <a:ea typeface="Calibri"/>
                          <a:cs typeface="Calibri Light" panose="020F0302020204030204" pitchFamily="34" charset="0"/>
                          <a:sym typeface="Calibri"/>
                        </a:rPr>
                        <a:t> </a:t>
                      </a:r>
                      <a:endParaRPr lang="fr-FR" dirty="0">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fr-FR" sz="1800" dirty="0">
                          <a:latin typeface="Calibri Light" panose="020F0302020204030204" pitchFamily="34" charset="0"/>
                          <a:ea typeface="Calibri"/>
                          <a:cs typeface="Calibri Light" panose="020F0302020204030204" pitchFamily="34" charset="0"/>
                          <a:sym typeface="Calibri"/>
                        </a:rPr>
                        <a:t>Or</a:t>
                      </a:r>
                      <a:endParaRPr lang="fr-FR" dirty="0">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fr-FR" sz="1800" dirty="0">
                          <a:latin typeface="Calibri Light" panose="020F0302020204030204" pitchFamily="34" charset="0"/>
                          <a:ea typeface="Calibri"/>
                          <a:cs typeface="Calibri Light" panose="020F0302020204030204" pitchFamily="34" charset="0"/>
                          <a:sym typeface="Calibri"/>
                        </a:rPr>
                        <a:t>OFS + ET </a:t>
                      </a:r>
                      <a:endParaRPr sz="1800" dirty="0">
                        <a:latin typeface="Calibri Light" panose="020F0302020204030204" pitchFamily="34" charset="0"/>
                        <a:ea typeface="Calibri"/>
                        <a:cs typeface="Calibri Light" panose="020F0302020204030204" pitchFamily="34" charset="0"/>
                        <a:sym typeface="Calibri"/>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760025111"/>
                  </a:ext>
                </a:extLst>
              </a:tr>
              <a:tr h="335862">
                <a:tc>
                  <a:txBody>
                    <a:bodyPr/>
                    <a:lstStyle/>
                    <a:p>
                      <a:pPr marL="0" marR="0" lvl="0" indent="0" algn="l" rtl="0">
                        <a:spcBef>
                          <a:spcPts val="0"/>
                        </a:spcBef>
                        <a:spcAft>
                          <a:spcPts val="0"/>
                        </a:spcAft>
                        <a:buNone/>
                      </a:pPr>
                      <a:endParaRPr sz="1800" dirty="0">
                        <a:latin typeface="Calibri Light" panose="020F0302020204030204" pitchFamily="34" charset="0"/>
                        <a:ea typeface="Calibri"/>
                        <a:cs typeface="Calibri Light" panose="020F0302020204030204" pitchFamily="34" charset="0"/>
                        <a:sym typeface="Calibri"/>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dirty="0">
                          <a:latin typeface="Calibri Light" panose="020F0302020204030204" pitchFamily="34" charset="0"/>
                          <a:ea typeface="Calibri"/>
                          <a:cs typeface="Calibri Light" panose="020F0302020204030204" pitchFamily="34" charset="0"/>
                          <a:sym typeface="Calibri"/>
                        </a:rPr>
                        <a:t>≥26</a:t>
                      </a:r>
                      <a:endParaRPr dirty="0">
                        <a:latin typeface="Calibri Light" panose="020F0302020204030204" pitchFamily="34" charset="0"/>
                        <a:cs typeface="Calibri Light" panose="020F030202020403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dirty="0" err="1">
                          <a:latin typeface="Calibri Light" panose="020F0302020204030204" pitchFamily="34" charset="0"/>
                          <a:ea typeface="Calibri"/>
                          <a:cs typeface="Calibri Light" panose="020F0302020204030204" pitchFamily="34" charset="0"/>
                          <a:sym typeface="Calibri"/>
                        </a:rPr>
                        <a:t>ChemoET</a:t>
                      </a:r>
                      <a:endParaRPr lang="en-US" sz="1800" dirty="0">
                        <a:latin typeface="Calibri Light" panose="020F0302020204030204" pitchFamily="34" charset="0"/>
                        <a:ea typeface="Calibri"/>
                        <a:cs typeface="Calibri Light" panose="020F0302020204030204" pitchFamily="34" charset="0"/>
                        <a:sym typeface="Calibri"/>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967758551"/>
                  </a:ext>
                </a:extLst>
              </a:tr>
            </a:tbl>
          </a:graphicData>
        </a:graphic>
      </p:graphicFrame>
      <p:grpSp>
        <p:nvGrpSpPr>
          <p:cNvPr id="6" name="Group 5">
            <a:extLst>
              <a:ext uri="{FF2B5EF4-FFF2-40B4-BE49-F238E27FC236}">
                <a16:creationId xmlns:a16="http://schemas.microsoft.com/office/drawing/2014/main" id="{2B2817DF-4A8C-CF57-DC91-B896DF6687BE}"/>
              </a:ext>
            </a:extLst>
          </p:cNvPr>
          <p:cNvGrpSpPr/>
          <p:nvPr/>
        </p:nvGrpSpPr>
        <p:grpSpPr>
          <a:xfrm>
            <a:off x="9347611" y="3861711"/>
            <a:ext cx="2778843" cy="1015663"/>
            <a:chOff x="9313977" y="3576993"/>
            <a:chExt cx="2778843" cy="1015663"/>
          </a:xfrm>
        </p:grpSpPr>
        <p:cxnSp>
          <p:nvCxnSpPr>
            <p:cNvPr id="7" name="Straight Arrow Connector 6">
              <a:extLst>
                <a:ext uri="{FF2B5EF4-FFF2-40B4-BE49-F238E27FC236}">
                  <a16:creationId xmlns:a16="http://schemas.microsoft.com/office/drawing/2014/main" id="{7122B13F-3CB2-9E74-5D41-93AD6D41430C}"/>
                </a:ext>
              </a:extLst>
            </p:cNvPr>
            <p:cNvCxnSpPr>
              <a:cxnSpLocks/>
            </p:cNvCxnSpPr>
            <p:nvPr/>
          </p:nvCxnSpPr>
          <p:spPr>
            <a:xfrm>
              <a:off x="9313977" y="4077670"/>
              <a:ext cx="645059"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7F92B80-6303-994B-D9C6-967A8455A3AF}"/>
                </a:ext>
              </a:extLst>
            </p:cNvPr>
            <p:cNvSpPr txBox="1"/>
            <p:nvPr/>
          </p:nvSpPr>
          <p:spPr>
            <a:xfrm>
              <a:off x="9959036" y="3576993"/>
              <a:ext cx="2133784" cy="1015663"/>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ptos" panose="02110004020202020204"/>
                  <a:ea typeface="+mn-ea"/>
                  <a:cs typeface="+mn-cs"/>
                </a:rPr>
                <a:t>OFSET Study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030A0"/>
                  </a:solidFill>
                  <a:effectLst/>
                  <a:uLnTx/>
                  <a:uFillTx/>
                  <a:latin typeface="Aptos Display" panose="02110004020202020204"/>
                  <a:ea typeface="+mn-ea"/>
                  <a:cs typeface="+mn-cs"/>
                </a:rPr>
                <a:t>designed to answer these questions</a:t>
              </a:r>
            </a:p>
          </p:txBody>
        </p:sp>
      </p:grpSp>
      <p:grpSp>
        <p:nvGrpSpPr>
          <p:cNvPr id="11" name="Group 10">
            <a:extLst>
              <a:ext uri="{FF2B5EF4-FFF2-40B4-BE49-F238E27FC236}">
                <a16:creationId xmlns:a16="http://schemas.microsoft.com/office/drawing/2014/main" id="{C3760FC7-F347-354A-F8EE-61D453904523}"/>
              </a:ext>
            </a:extLst>
          </p:cNvPr>
          <p:cNvGrpSpPr/>
          <p:nvPr/>
        </p:nvGrpSpPr>
        <p:grpSpPr>
          <a:xfrm>
            <a:off x="6363745" y="3576993"/>
            <a:ext cx="2983866" cy="1645460"/>
            <a:chOff x="6330111" y="2752218"/>
            <a:chExt cx="2983866" cy="1645460"/>
          </a:xfrm>
        </p:grpSpPr>
        <p:sp>
          <p:nvSpPr>
            <p:cNvPr id="17" name="TextBox 16">
              <a:extLst>
                <a:ext uri="{FF2B5EF4-FFF2-40B4-BE49-F238E27FC236}">
                  <a16:creationId xmlns:a16="http://schemas.microsoft.com/office/drawing/2014/main" id="{B3BA2509-2926-ECB8-06F0-3793B844F152}"/>
                </a:ext>
              </a:extLst>
            </p:cNvPr>
            <p:cNvSpPr txBox="1"/>
            <p:nvPr/>
          </p:nvSpPr>
          <p:spPr>
            <a:xfrm>
              <a:off x="7008804" y="2886298"/>
              <a:ext cx="2305173" cy="1316707"/>
            </a:xfrm>
            <a:prstGeom prst="rect">
              <a:avLst/>
            </a:prstGeom>
            <a:solidFill>
              <a:srgbClr val="F6E0D6"/>
            </a:solidFill>
          </p:spPr>
          <p:txBody>
            <a:bodyPr wrap="square" rtlCol="0">
              <a:noAutofit/>
            </a:bodyPr>
            <a:lstStyle/>
            <a:p>
              <a:pPr marL="0" marR="0" lvl="0" indent="0" algn="l" defTabSz="813816" rtl="0" eaLnBrk="1" fontAlgn="auto" latinLnBrk="0" hangingPunct="1">
                <a:lnSpc>
                  <a:spcPct val="100000"/>
                </a:lnSpc>
                <a:spcBef>
                  <a:spcPts val="0"/>
                </a:spcBef>
                <a:spcAft>
                  <a:spcPts val="600"/>
                </a:spcAft>
                <a:buClrTx/>
                <a:buSzTx/>
                <a:buFontTx/>
                <a:buNone/>
                <a:tabLst/>
                <a:defRPr/>
              </a:pPr>
              <a:r>
                <a:rPr kumimoji="0" lang="en-US" sz="1602" b="0" i="0" u="none" strike="noStrike" kern="1200" cap="none" spc="0" normalizeH="0" baseline="0" noProof="0" dirty="0">
                  <a:ln>
                    <a:noFill/>
                  </a:ln>
                  <a:solidFill>
                    <a:srgbClr val="7030A0"/>
                  </a:solidFill>
                  <a:effectLst/>
                  <a:uLnTx/>
                  <a:uFillTx/>
                  <a:latin typeface="Aptos" panose="02110004020202020204"/>
                  <a:ea typeface="+mn-ea"/>
                  <a:cs typeface="+mn-cs"/>
                </a:rPr>
                <a:t>Unclear if chemotherapy benefit was due to the OFS effects promoted by chemotherapy </a:t>
              </a:r>
              <a:endParaRPr kumimoji="0" lang="en-US" sz="1800" b="0" i="0" u="none" strike="noStrike" kern="1200" cap="none" spc="0" normalizeH="0" baseline="0" noProof="0" dirty="0">
                <a:ln>
                  <a:noFill/>
                </a:ln>
                <a:solidFill>
                  <a:srgbClr val="7030A0"/>
                </a:solidFill>
                <a:effectLst/>
                <a:uLnTx/>
                <a:uFillTx/>
                <a:latin typeface="Aptos" panose="02110004020202020204"/>
                <a:ea typeface="+mn-ea"/>
                <a:cs typeface="+mn-cs"/>
              </a:endParaRPr>
            </a:p>
          </p:txBody>
        </p:sp>
        <p:grpSp>
          <p:nvGrpSpPr>
            <p:cNvPr id="23" name="Group 22">
              <a:extLst>
                <a:ext uri="{FF2B5EF4-FFF2-40B4-BE49-F238E27FC236}">
                  <a16:creationId xmlns:a16="http://schemas.microsoft.com/office/drawing/2014/main" id="{89CF9CB1-8B01-333C-E427-46171E360627}"/>
                </a:ext>
              </a:extLst>
            </p:cNvPr>
            <p:cNvGrpSpPr/>
            <p:nvPr/>
          </p:nvGrpSpPr>
          <p:grpSpPr>
            <a:xfrm>
              <a:off x="6365248" y="2752218"/>
              <a:ext cx="1923614" cy="134080"/>
              <a:chOff x="7700109" y="1583700"/>
              <a:chExt cx="2240845" cy="379449"/>
            </a:xfrm>
          </p:grpSpPr>
          <p:cxnSp>
            <p:nvCxnSpPr>
              <p:cNvPr id="27" name="Straight Arrow Connector 26">
                <a:extLst>
                  <a:ext uri="{FF2B5EF4-FFF2-40B4-BE49-F238E27FC236}">
                    <a16:creationId xmlns:a16="http://schemas.microsoft.com/office/drawing/2014/main" id="{20FB8CFC-704E-66ED-CFFA-EC5327A1EBC2}"/>
                  </a:ext>
                </a:extLst>
              </p:cNvPr>
              <p:cNvCxnSpPr>
                <a:cxnSpLocks/>
              </p:cNvCxnSpPr>
              <p:nvPr/>
            </p:nvCxnSpPr>
            <p:spPr>
              <a:xfrm flipH="1">
                <a:off x="7700109" y="1583700"/>
                <a:ext cx="224084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511C82-A050-078B-E62B-23B6F8668FB9}"/>
                  </a:ext>
                </a:extLst>
              </p:cNvPr>
              <p:cNvCxnSpPr>
                <a:cxnSpLocks/>
              </p:cNvCxnSpPr>
              <p:nvPr/>
            </p:nvCxnSpPr>
            <p:spPr>
              <a:xfrm>
                <a:off x="9940954" y="1583700"/>
                <a:ext cx="0" cy="379449"/>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AAA8C62-648F-002F-30B2-46320A0A7F28}"/>
                </a:ext>
              </a:extLst>
            </p:cNvPr>
            <p:cNvGrpSpPr/>
            <p:nvPr/>
          </p:nvGrpSpPr>
          <p:grpSpPr>
            <a:xfrm>
              <a:off x="6330111" y="4203004"/>
              <a:ext cx="1958751" cy="194674"/>
              <a:chOff x="5989720" y="4996985"/>
              <a:chExt cx="1642711" cy="751316"/>
            </a:xfrm>
          </p:grpSpPr>
          <p:cxnSp>
            <p:nvCxnSpPr>
              <p:cNvPr id="25" name="Straight Arrow Connector 24">
                <a:extLst>
                  <a:ext uri="{FF2B5EF4-FFF2-40B4-BE49-F238E27FC236}">
                    <a16:creationId xmlns:a16="http://schemas.microsoft.com/office/drawing/2014/main" id="{FBDA9C26-29F0-C5E3-3FCF-4F8CA33088CC}"/>
                  </a:ext>
                </a:extLst>
              </p:cNvPr>
              <p:cNvCxnSpPr>
                <a:cxnSpLocks/>
              </p:cNvCxnSpPr>
              <p:nvPr/>
            </p:nvCxnSpPr>
            <p:spPr>
              <a:xfrm flipH="1">
                <a:off x="5989720" y="5748301"/>
                <a:ext cx="164271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8688710-227E-974A-962E-AE956D7EDCE5}"/>
                  </a:ext>
                </a:extLst>
              </p:cNvPr>
              <p:cNvCxnSpPr>
                <a:cxnSpLocks/>
              </p:cNvCxnSpPr>
              <p:nvPr/>
            </p:nvCxnSpPr>
            <p:spPr>
              <a:xfrm>
                <a:off x="7632431" y="4996985"/>
                <a:ext cx="0" cy="751316"/>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4DD07BDC-8B8E-7075-1E08-C4C15D52752D}"/>
              </a:ext>
            </a:extLst>
          </p:cNvPr>
          <p:cNvSpPr txBox="1"/>
          <p:nvPr/>
        </p:nvSpPr>
        <p:spPr>
          <a:xfrm>
            <a:off x="0" y="6449328"/>
            <a:ext cx="1212445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Display" panose="02110004020202020204"/>
                <a:ea typeface="Times New Roman" panose="02020603050405020304" pitchFamily="18" charset="0"/>
                <a:cs typeface="+mn-cs"/>
              </a:rPr>
              <a:t>NCCN Guidelines</a:t>
            </a:r>
            <a:r>
              <a:rPr kumimoji="0" lang="en-US" sz="1400" b="0" i="1" u="none" strike="noStrike" kern="1200" cap="none" spc="0" normalizeH="0" baseline="30000" noProof="0" dirty="0">
                <a:ln>
                  <a:noFill/>
                </a:ln>
                <a:solidFill>
                  <a:prstClr val="black"/>
                </a:solidFill>
                <a:effectLst/>
                <a:uLnTx/>
                <a:uFillTx/>
                <a:latin typeface="Aptos Display" panose="02110004020202020204"/>
                <a:ea typeface="Times New Roman" panose="02020603050405020304" pitchFamily="18" charset="0"/>
                <a:cs typeface="+mn-cs"/>
              </a:rPr>
              <a:t>® </a:t>
            </a:r>
            <a:r>
              <a:rPr kumimoji="0" lang="en-US" sz="1400" b="0" i="1" u="none" strike="noStrike" kern="1200" cap="none" spc="0" normalizeH="0" baseline="0" noProof="0" dirty="0">
                <a:ln>
                  <a:noFill/>
                </a:ln>
                <a:solidFill>
                  <a:prstClr val="black"/>
                </a:solidFill>
                <a:effectLst/>
                <a:uLnTx/>
                <a:uFillTx/>
                <a:latin typeface="Aptos Display" panose="02110004020202020204"/>
                <a:ea typeface="Times New Roman" panose="02020603050405020304" pitchFamily="18" charset="0"/>
                <a:cs typeface="+mn-cs"/>
              </a:rPr>
              <a:t> for Breast Cancer (Version 1.2024). </a:t>
            </a:r>
          </a:p>
        </p:txBody>
      </p:sp>
    </p:spTree>
    <p:extLst>
      <p:ext uri="{BB962C8B-B14F-4D97-AF65-F5344CB8AC3E}">
        <p14:creationId xmlns:p14="http://schemas.microsoft.com/office/powerpoint/2010/main" val="2992465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DC0BFB-8C96-542F-5158-772C1F5769C5}"/>
              </a:ext>
            </a:extLst>
          </p:cNvPr>
          <p:cNvSpPr txBox="1"/>
          <p:nvPr/>
        </p:nvSpPr>
        <p:spPr>
          <a:xfrm>
            <a:off x="442452" y="1982169"/>
            <a:ext cx="4284458" cy="2369880"/>
          </a:xfrm>
          <a:prstGeom prst="rect">
            <a:avLst/>
          </a:prstGeom>
          <a:noFill/>
        </p:spPr>
        <p:txBody>
          <a:bodyPr wrap="square" rtlCol="0">
            <a:spAutoFit/>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ptos" panose="02110004020202020204"/>
                <a:ea typeface="+mn-ea"/>
                <a:cs typeface="+mn-cs"/>
              </a:rPr>
              <a:t>NRG-BR009 (OFSET)</a:t>
            </a:r>
          </a:p>
          <a:p>
            <a:pPr marL="700088" marR="0" lvl="1" indent="-242888" algn="l" defTabSz="77724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030A0"/>
                </a:solidFill>
                <a:effectLst/>
                <a:uLnTx/>
                <a:uFillTx/>
                <a:latin typeface="Aptos" panose="02110004020202020204"/>
                <a:ea typeface="+mn-ea"/>
                <a:cs typeface="+mn-cs"/>
              </a:rPr>
              <a:t>Pre-Menopausal </a:t>
            </a:r>
          </a:p>
          <a:p>
            <a:pPr marL="700088" marR="0" lvl="1" indent="-242888" algn="l" defTabSz="77724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030A0"/>
                </a:solidFill>
                <a:effectLst/>
                <a:uLnTx/>
                <a:uFillTx/>
                <a:latin typeface="Aptos" panose="02110004020202020204"/>
                <a:ea typeface="+mn-ea"/>
                <a:cs typeface="+mn-cs"/>
              </a:rPr>
              <a:t>pT1-T3, pN0-1</a:t>
            </a:r>
          </a:p>
          <a:p>
            <a:pPr marL="700088" marR="0" lvl="1" indent="-242888" algn="l" defTabSz="77724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030A0"/>
                </a:solidFill>
                <a:effectLst/>
                <a:uLnTx/>
                <a:uFillTx/>
                <a:latin typeface="Aptos" panose="02110004020202020204"/>
                <a:ea typeface="+mn-ea"/>
                <a:cs typeface="+mn-cs"/>
              </a:rPr>
              <a:t>ER+/HER2-</a:t>
            </a:r>
          </a:p>
          <a:p>
            <a:pPr marL="700088" marR="0" lvl="1" indent="-242888" algn="l" defTabSz="77724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030A0"/>
                </a:solidFill>
                <a:effectLst/>
                <a:uLnTx/>
                <a:uFillTx/>
                <a:latin typeface="Aptos" panose="02110004020202020204"/>
                <a:ea typeface="+mn-ea"/>
                <a:cs typeface="+mn-cs"/>
              </a:rPr>
              <a:t>RS≤25</a:t>
            </a:r>
          </a:p>
        </p:txBody>
      </p:sp>
      <p:pic>
        <p:nvPicPr>
          <p:cNvPr id="5" name="Picture 4">
            <a:extLst>
              <a:ext uri="{FF2B5EF4-FFF2-40B4-BE49-F238E27FC236}">
                <a16:creationId xmlns:a16="http://schemas.microsoft.com/office/drawing/2014/main" id="{AF1973C5-56E2-55D2-51D2-4B4C6BC57C01}"/>
              </a:ext>
            </a:extLst>
          </p:cNvPr>
          <p:cNvPicPr>
            <a:picLocks noChangeAspect="1"/>
          </p:cNvPicPr>
          <p:nvPr/>
        </p:nvPicPr>
        <p:blipFill>
          <a:blip r:embed="rId2"/>
          <a:stretch>
            <a:fillRect/>
          </a:stretch>
        </p:blipFill>
        <p:spPr>
          <a:xfrm>
            <a:off x="4774858" y="376573"/>
            <a:ext cx="6039559" cy="6424906"/>
          </a:xfrm>
          <a:prstGeom prst="rect">
            <a:avLst/>
          </a:prstGeom>
        </p:spPr>
      </p:pic>
      <p:sp>
        <p:nvSpPr>
          <p:cNvPr id="6" name="TextBox 5">
            <a:extLst>
              <a:ext uri="{FF2B5EF4-FFF2-40B4-BE49-F238E27FC236}">
                <a16:creationId xmlns:a16="http://schemas.microsoft.com/office/drawing/2014/main" id="{07098979-5343-4A5B-58FA-0D73CC83D850}"/>
              </a:ext>
            </a:extLst>
          </p:cNvPr>
          <p:cNvSpPr txBox="1"/>
          <p:nvPr/>
        </p:nvSpPr>
        <p:spPr>
          <a:xfrm>
            <a:off x="1071404" y="5286798"/>
            <a:ext cx="2460723" cy="584775"/>
          </a:xfrm>
          <a:prstGeom prst="rect">
            <a:avLst/>
          </a:prstGeom>
          <a:noFill/>
        </p:spPr>
        <p:txBody>
          <a:bodyPr wrap="square">
            <a:spAutoFit/>
          </a:bodyPr>
          <a:lstStyle/>
          <a:p>
            <a:pPr marL="457200" marR="0" lvl="1" indent="0" algn="l" defTabSz="777240" rtl="0" eaLnBrk="1" fontAlgn="auto" latinLnBrk="0" hangingPunct="1">
              <a:lnSpc>
                <a:spcPct val="100000"/>
              </a:lnSpc>
              <a:spcBef>
                <a:spcPts val="0"/>
              </a:spcBef>
              <a:spcAft>
                <a:spcPts val="60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Aptos" panose="02110004020202020204"/>
                <a:ea typeface="+mn-ea"/>
                <a:cs typeface="+mn-cs"/>
              </a:rPr>
              <a:t>It’s Active </a:t>
            </a:r>
          </a:p>
        </p:txBody>
      </p:sp>
      <p:sp>
        <p:nvSpPr>
          <p:cNvPr id="2" name="Rectangle: Rounded Corners 1">
            <a:extLst>
              <a:ext uri="{FF2B5EF4-FFF2-40B4-BE49-F238E27FC236}">
                <a16:creationId xmlns:a16="http://schemas.microsoft.com/office/drawing/2014/main" id="{EDF4CCE7-18B8-40DD-A2ED-5575AD7A2052}"/>
              </a:ext>
            </a:extLst>
          </p:cNvPr>
          <p:cNvSpPr/>
          <p:nvPr/>
        </p:nvSpPr>
        <p:spPr>
          <a:xfrm>
            <a:off x="5163352" y="2890109"/>
            <a:ext cx="5410687" cy="239668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5269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8F82-2346-CD87-62BE-E68E6D558A5F}"/>
              </a:ext>
            </a:extLst>
          </p:cNvPr>
          <p:cNvSpPr>
            <a:spLocks noGrp="1"/>
          </p:cNvSpPr>
          <p:nvPr>
            <p:ph type="title"/>
          </p:nvPr>
        </p:nvSpPr>
        <p:spPr/>
        <p:txBody>
          <a:bodyPr>
            <a:normAutofit/>
          </a:bodyPr>
          <a:lstStyle/>
          <a:p>
            <a:r>
              <a:rPr lang="en-US" sz="3600" kern="100" dirty="0">
                <a:effectLst/>
                <a:latin typeface="Calibri" panose="020F0502020204030204" pitchFamily="34" charset="0"/>
                <a:ea typeface="Aptos" panose="020B0004020202020204" pitchFamily="34" charset="0"/>
                <a:cs typeface="Calibri" panose="020F0502020204030204" pitchFamily="34" charset="0"/>
              </a:rPr>
              <a:t>Dr </a:t>
            </a:r>
            <a:r>
              <a:rPr lang="en-US" sz="3600" kern="100" dirty="0" err="1">
                <a:effectLst/>
                <a:latin typeface="Calibri" panose="020F0502020204030204" pitchFamily="34" charset="0"/>
                <a:ea typeface="Aptos" panose="020B0004020202020204" pitchFamily="34" charset="0"/>
                <a:cs typeface="Calibri" panose="020F0502020204030204" pitchFamily="34" charset="0"/>
              </a:rPr>
              <a:t>Gradishar</a:t>
            </a:r>
            <a:r>
              <a:rPr lang="en-US" sz="3600" kern="100" dirty="0">
                <a:effectLst/>
                <a:latin typeface="Calibri" panose="020F0502020204030204" pitchFamily="34" charset="0"/>
                <a:ea typeface="Aptos" panose="020B0004020202020204" pitchFamily="34" charset="0"/>
                <a:cs typeface="Calibri" panose="020F0502020204030204" pitchFamily="34" charset="0"/>
              </a:rPr>
              <a:t> – Case 1: 25-year-old woman </a:t>
            </a:r>
            <a:endParaRPr lang="en-US" sz="36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C44374B-D6DC-F42D-CB91-8A7BAE96722B}"/>
              </a:ext>
            </a:extLst>
          </p:cNvPr>
          <p:cNvSpPr>
            <a:spLocks noGrp="1"/>
          </p:cNvSpPr>
          <p:nvPr>
            <p:ph idx="1"/>
          </p:nvPr>
        </p:nvSpPr>
        <p:spPr/>
        <p:txBody>
          <a:bodyPr>
            <a:normAutofit/>
          </a:bodyPr>
          <a:lstStyle/>
          <a:p>
            <a:pPr marL="0" indent="0">
              <a:buNone/>
            </a:pPr>
            <a:r>
              <a:rPr lang="en-US" sz="2400" kern="100" dirty="0">
                <a:effectLst/>
                <a:latin typeface="Calibri" panose="020F0502020204030204" pitchFamily="34" charset="0"/>
                <a:ea typeface="Aptos" panose="020B0004020202020204" pitchFamily="34" charset="0"/>
                <a:cs typeface="Calibri" panose="020F0502020204030204" pitchFamily="34" charset="0"/>
              </a:rPr>
              <a:t>25-year-old female (lawyer), daughter of 2 physicians, self-detected left breast mass confirmed by mother. Underwent imaging confirming ~2 cm mass, no suspicious nodes. PE revealed mass in left breast without any axillary adenopathy.  Core biopsy c/w infiltrating ductal carcinoma, ER+, PR+ and HER2+; Germline testing was negative. Underwent bilateral nipple sparing mastectomy and found to have on the Left: 2.2. cm IDC with 1/16 nodes positive. She received ACT chemo with concurrent trastuzumab and pertuzumab.</a:t>
            </a:r>
          </a:p>
        </p:txBody>
      </p:sp>
    </p:spTree>
    <p:extLst>
      <p:ext uri="{BB962C8B-B14F-4D97-AF65-F5344CB8AC3E}">
        <p14:creationId xmlns:p14="http://schemas.microsoft.com/office/powerpoint/2010/main" val="569821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8F82-2346-CD87-62BE-E68E6D558A5F}"/>
              </a:ext>
            </a:extLst>
          </p:cNvPr>
          <p:cNvSpPr>
            <a:spLocks noGrp="1"/>
          </p:cNvSpPr>
          <p:nvPr>
            <p:ph type="title"/>
          </p:nvPr>
        </p:nvSpPr>
        <p:spPr/>
        <p:txBody>
          <a:bodyPr>
            <a:normAutofit/>
          </a:bodyPr>
          <a:lstStyle/>
          <a:p>
            <a:r>
              <a:rPr lang="en-US" sz="3600" kern="100" dirty="0">
                <a:effectLst/>
                <a:latin typeface="Calibri" panose="020F0502020204030204" pitchFamily="34" charset="0"/>
                <a:ea typeface="Aptos" panose="020B0004020202020204" pitchFamily="34" charset="0"/>
                <a:cs typeface="Calibri" panose="020F0502020204030204" pitchFamily="34" charset="0"/>
              </a:rPr>
              <a:t>Dr </a:t>
            </a:r>
            <a:r>
              <a:rPr lang="en-US" sz="3600" kern="100" dirty="0" err="1">
                <a:effectLst/>
                <a:latin typeface="Calibri" panose="020F0502020204030204" pitchFamily="34" charset="0"/>
                <a:ea typeface="Aptos" panose="020B0004020202020204" pitchFamily="34" charset="0"/>
                <a:cs typeface="Calibri" panose="020F0502020204030204" pitchFamily="34" charset="0"/>
              </a:rPr>
              <a:t>Gradishar</a:t>
            </a:r>
            <a:r>
              <a:rPr lang="en-US" sz="3600" kern="100" dirty="0">
                <a:effectLst/>
                <a:latin typeface="Calibri" panose="020F0502020204030204" pitchFamily="34" charset="0"/>
                <a:ea typeface="Aptos" panose="020B0004020202020204" pitchFamily="34" charset="0"/>
                <a:cs typeface="Calibri" panose="020F0502020204030204" pitchFamily="34" charset="0"/>
              </a:rPr>
              <a:t> – Case 2: 38-year-old woman </a:t>
            </a:r>
            <a:endParaRPr lang="en-US" sz="36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C44374B-D6DC-F42D-CB91-8A7BAE96722B}"/>
              </a:ext>
            </a:extLst>
          </p:cNvPr>
          <p:cNvSpPr>
            <a:spLocks noGrp="1"/>
          </p:cNvSpPr>
          <p:nvPr>
            <p:ph idx="1"/>
          </p:nvPr>
        </p:nvSpPr>
        <p:spPr/>
        <p:txBody>
          <a:bodyPr>
            <a:normAutofit/>
          </a:bodyPr>
          <a:lstStyle/>
          <a:p>
            <a:pPr marL="0" marR="0" indent="0">
              <a:spcBef>
                <a:spcPts val="0"/>
              </a:spcBef>
              <a:spcAft>
                <a:spcPts val="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38-year-old, premenopausal. Hispanic female self-identified large mass in right breast; confirmed by mammogram as ~4-5 cm mass with no axillary nodes visualized. Menstrual periods are regular; germline testing is negative.  Biopsy was ER+/PR+ and HER2– IDC. S 0/5 nodes. She underwent skin sparing mastectomy and sentinel lymph node biopsy; path 5.1 cm tumor with 0/5 nodes. The patient received postoperative ACT followed by chest wall radiation therapy. Started tamoxifen. Question of ovarian suppression.</a:t>
            </a:r>
          </a:p>
        </p:txBody>
      </p:sp>
    </p:spTree>
    <p:extLst>
      <p:ext uri="{BB962C8B-B14F-4D97-AF65-F5344CB8AC3E}">
        <p14:creationId xmlns:p14="http://schemas.microsoft.com/office/powerpoint/2010/main" val="2314203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5D4165-B945-CA4B-2D5B-016B273FAA3D}"/>
              </a:ext>
            </a:extLst>
          </p:cNvPr>
          <p:cNvSpPr/>
          <p:nvPr/>
        </p:nvSpPr>
        <p:spPr bwMode="auto">
          <a:xfrm>
            <a:off x="767409" y="2957314"/>
            <a:ext cx="10508074" cy="90373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1052736"/>
            <a:ext cx="10508074" cy="4799013"/>
          </a:xfrm>
        </p:spPr>
        <p:txBody>
          <a:bodyPr/>
          <a:lstStyle/>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Introduction </a:t>
            </a:r>
            <a:endParaRPr lang="en-US" sz="2400" dirty="0">
              <a:solidFill>
                <a:schemeClr val="bg1"/>
              </a:solidFill>
              <a:latin typeface="Calibri" panose="020F0502020204030204" pitchFamily="34" charset="0"/>
              <a:cs typeface="Calibri" panose="020F0502020204030204" pitchFamily="34" charset="0"/>
            </a:endParaRP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b="1" dirty="0">
                <a:effectLst/>
                <a:latin typeface="Calibri" panose="020F0502020204030204" pitchFamily="34" charset="0"/>
                <a:ea typeface="Calibri" panose="020F0502020204030204" pitchFamily="34" charset="0"/>
                <a:cs typeface="Calibri" panose="020F0502020204030204" pitchFamily="34" charset="0"/>
              </a:rPr>
              <a:t>Addition of Ovarian Function Suppression (OFS) to Adjuvant Endocrine Therapy for Premenopausal Patients with Hormone Receptor (HR)-Positive Breast Cancer — Dr </a:t>
            </a:r>
            <a:r>
              <a:rPr lang="en-US" sz="2400" b="1" dirty="0" err="1">
                <a:effectLst/>
                <a:latin typeface="Calibri" panose="020F0502020204030204" pitchFamily="34" charset="0"/>
                <a:ea typeface="Calibri" panose="020F0502020204030204" pitchFamily="34" charset="0"/>
                <a:cs typeface="Calibri" panose="020F0502020204030204" pitchFamily="34" charset="0"/>
              </a:rPr>
              <a:t>Gradishar</a:t>
            </a:r>
            <a:r>
              <a:rPr lang="en-US" sz="2400" b="1" dirty="0">
                <a:effectLst/>
                <a:latin typeface="Calibri" panose="020F0502020204030204" pitchFamily="34" charset="0"/>
                <a:ea typeface="Calibri" panose="020F0502020204030204" pitchFamily="34" charset="0"/>
                <a:cs typeface="Calibri" panose="020F0502020204030204" pitchFamily="34" charset="0"/>
              </a:rPr>
              <a:t> </a:t>
            </a:r>
          </a:p>
          <a:p>
            <a:pPr marL="98425" indent="0">
              <a:lnSpc>
                <a:spcPct val="100000"/>
              </a:lnSpc>
              <a:spcBef>
                <a:spcPts val="2000"/>
              </a:spcBef>
              <a:spcAft>
                <a:spcPts val="0"/>
              </a:spcAft>
              <a:buNone/>
            </a:pPr>
            <a:r>
              <a:rPr lang="en-US" sz="2400" dirty="0">
                <a:solidFill>
                  <a:schemeClr val="bg1"/>
                </a:solidFill>
                <a:latin typeface="Calibri" panose="020F0502020204030204" pitchFamily="34" charset="0"/>
                <a:cs typeface="Calibri" panose="020F0502020204030204" pitchFamily="34" charset="0"/>
              </a:rPr>
              <a:t>Module 2: </a:t>
            </a: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Role of OFS in Preserving Fertility and/or Ovarian Function in Premenopausal Patients — Dr Mayer</a:t>
            </a: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3: </a:t>
            </a:r>
            <a:r>
              <a:rPr lang="en-US" sz="2400" b="1" kern="100" dirty="0">
                <a:effectLst/>
                <a:latin typeface="+mn-lt"/>
                <a:ea typeface="Calibri" panose="020F0502020204030204" pitchFamily="34" charset="0"/>
                <a:cs typeface="Times New Roman" panose="02020603050405020304" pitchFamily="18" charset="0"/>
              </a:rPr>
              <a:t>Tolerability/Toxicity of OFS — Dr </a:t>
            </a:r>
            <a:r>
              <a:rPr lang="en-US" sz="2400" b="1" kern="100" dirty="0" err="1">
                <a:effectLst/>
                <a:latin typeface="+mn-lt"/>
                <a:ea typeface="Calibri" panose="020F0502020204030204" pitchFamily="34" charset="0"/>
                <a:cs typeface="Times New Roman" panose="02020603050405020304" pitchFamily="18" charset="0"/>
              </a:rPr>
              <a:t>Kaklamani</a:t>
            </a:r>
            <a:endParaRPr lang="en-US" sz="2400" b="1" kern="100" dirty="0">
              <a:effectLst/>
              <a:latin typeface="+mn-lt"/>
              <a:ea typeface="Calibri" panose="020F0502020204030204" pitchFamily="34" charset="0"/>
              <a:cs typeface="Times New Roman" panose="02020603050405020304" pitchFamily="18" charset="0"/>
            </a:endParaRP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b="1" dirty="0">
                <a:effectLst/>
                <a:latin typeface="Calibri" panose="020F0502020204030204" pitchFamily="34" charset="0"/>
                <a:ea typeface="Calibri" panose="020F0502020204030204" pitchFamily="34" charset="0"/>
                <a:cs typeface="Calibri" panose="020F0502020204030204" pitchFamily="34" charset="0"/>
              </a:rPr>
              <a:t>Other Practical Considerations in the Application of OFS — </a:t>
            </a:r>
            <a:r>
              <a:rPr lang="en-US" sz="2400" dirty="0">
                <a:effectLst/>
                <a:latin typeface="Calibri" panose="020F0502020204030204" pitchFamily="34" charset="0"/>
                <a:cs typeface="Calibri" panose="020F0502020204030204" pitchFamily="34" charset="0"/>
              </a:rPr>
              <a:t>Dr Wander</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1784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A6A3F-F8F0-D84B-92B0-F4BD1BA33B92}"/>
              </a:ext>
            </a:extLst>
          </p:cNvPr>
          <p:cNvSpPr>
            <a:spLocks noGrp="1"/>
          </p:cNvSpPr>
          <p:nvPr>
            <p:ph type="title"/>
          </p:nvPr>
        </p:nvSpPr>
        <p:spPr/>
        <p:txBody>
          <a:bodyPr/>
          <a:lstStyle/>
          <a:p>
            <a:r>
              <a:rPr lang="en-US" b="1" dirty="0">
                <a:effectLst/>
                <a:latin typeface="Calibri" panose="020F0502020204030204" pitchFamily="34" charset="0"/>
                <a:ea typeface="Calibri" panose="020F0502020204030204" pitchFamily="34" charset="0"/>
                <a:cs typeface="Calibri" panose="020F0502020204030204" pitchFamily="34" charset="0"/>
              </a:rPr>
              <a:t>Have you offered or would you offer the opportunity to discontinue hormonal therapy to a premenopausal patient with </a:t>
            </a:r>
            <a:r>
              <a:rPr lang="en-US" b="1" u="sng" dirty="0">
                <a:effectLst/>
                <a:latin typeface="Calibri" panose="020F0502020204030204" pitchFamily="34" charset="0"/>
                <a:ea typeface="Calibri" panose="020F0502020204030204" pitchFamily="34" charset="0"/>
                <a:cs typeface="Calibri" panose="020F0502020204030204" pitchFamily="34" charset="0"/>
              </a:rPr>
              <a:t>low-risk (node-negative)</a:t>
            </a:r>
            <a:r>
              <a:rPr lang="en-US" b="1" dirty="0">
                <a:effectLst/>
                <a:latin typeface="Calibri" panose="020F0502020204030204" pitchFamily="34" charset="0"/>
                <a:ea typeface="Calibri" panose="020F0502020204030204" pitchFamily="34" charset="0"/>
                <a:cs typeface="Calibri" panose="020F0502020204030204" pitchFamily="34" charset="0"/>
              </a:rPr>
              <a:t> localized breast cancer who is receiving a </a:t>
            </a:r>
            <a:r>
              <a:rPr lang="en-US" b="1" dirty="0" err="1">
                <a:effectLst/>
                <a:latin typeface="Calibri" panose="020F0502020204030204" pitchFamily="34" charset="0"/>
                <a:ea typeface="Calibri" panose="020F0502020204030204" pitchFamily="34" charset="0"/>
                <a:cs typeface="Calibri" panose="020F0502020204030204" pitchFamily="34" charset="0"/>
              </a:rPr>
              <a:t>GnRHa</a:t>
            </a:r>
            <a:r>
              <a:rPr lang="en-US" b="1" dirty="0">
                <a:effectLst/>
                <a:latin typeface="Calibri" panose="020F0502020204030204" pitchFamily="34" charset="0"/>
                <a:ea typeface="Calibri" panose="020F0502020204030204" pitchFamily="34" charset="0"/>
                <a:cs typeface="Calibri" panose="020F0502020204030204" pitchFamily="34" charset="0"/>
              </a:rPr>
              <a:t> in combination with adjuvant endocrine treatment and wishes to become pregnant?</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3DAD93C-BEDB-2D4B-BBA2-C472EC4504D4}"/>
              </a:ext>
            </a:extLst>
          </p:cNvPr>
          <p:cNvSpPr>
            <a:spLocks noGrp="1"/>
          </p:cNvSpPr>
          <p:nvPr>
            <p:ph idx="35"/>
          </p:nvPr>
        </p:nvSpPr>
        <p:spPr/>
        <p:txBody>
          <a:bodyPr/>
          <a:lstStyle/>
          <a:p>
            <a:r>
              <a:rPr lang="en-US" dirty="0"/>
              <a:t>–</a:t>
            </a:r>
          </a:p>
        </p:txBody>
      </p:sp>
      <p:sp>
        <p:nvSpPr>
          <p:cNvPr id="4" name="Content Placeholder 3">
            <a:extLst>
              <a:ext uri="{FF2B5EF4-FFF2-40B4-BE49-F238E27FC236}">
                <a16:creationId xmlns:a16="http://schemas.microsoft.com/office/drawing/2014/main" id="{1544C85C-6315-6646-B187-303DA0117501}"/>
              </a:ext>
            </a:extLst>
          </p:cNvPr>
          <p:cNvSpPr>
            <a:spLocks noGrp="1"/>
          </p:cNvSpPr>
          <p:nvPr>
            <p:ph idx="36"/>
          </p:nvPr>
        </p:nvSpPr>
        <p:spPr/>
        <p:txBody>
          <a:bodyPr/>
          <a:lstStyle/>
          <a:p>
            <a:r>
              <a:rPr lang="en-US" dirty="0"/>
              <a:t>I have </a:t>
            </a:r>
          </a:p>
        </p:txBody>
      </p:sp>
      <p:sp>
        <p:nvSpPr>
          <p:cNvPr id="5" name="Content Placeholder 4">
            <a:extLst>
              <a:ext uri="{FF2B5EF4-FFF2-40B4-BE49-F238E27FC236}">
                <a16:creationId xmlns:a16="http://schemas.microsoft.com/office/drawing/2014/main" id="{F9FC5AD6-CB8A-B040-A22A-DA947AD4575C}"/>
              </a:ext>
            </a:extLst>
          </p:cNvPr>
          <p:cNvSpPr>
            <a:spLocks noGrp="1"/>
          </p:cNvSpPr>
          <p:nvPr>
            <p:ph idx="41"/>
          </p:nvPr>
        </p:nvSpPr>
        <p:spPr/>
        <p:txBody>
          <a:bodyPr/>
          <a:lstStyle/>
          <a:p>
            <a:r>
              <a:rPr lang="en-US" dirty="0"/>
              <a:t>I have</a:t>
            </a:r>
          </a:p>
        </p:txBody>
      </p:sp>
      <p:sp>
        <p:nvSpPr>
          <p:cNvPr id="6" name="Content Placeholder 5">
            <a:extLst>
              <a:ext uri="{FF2B5EF4-FFF2-40B4-BE49-F238E27FC236}">
                <a16:creationId xmlns:a16="http://schemas.microsoft.com/office/drawing/2014/main" id="{840B5057-7B8A-7247-8DCD-66A08558B3CA}"/>
              </a:ext>
            </a:extLst>
          </p:cNvPr>
          <p:cNvSpPr>
            <a:spLocks noGrp="1"/>
          </p:cNvSpPr>
          <p:nvPr>
            <p:ph idx="44"/>
          </p:nvPr>
        </p:nvSpPr>
        <p:spPr/>
        <p:txBody>
          <a:bodyPr/>
          <a:lstStyle/>
          <a:p>
            <a:r>
              <a:rPr lang="en-US" dirty="0"/>
              <a:t>I have</a:t>
            </a:r>
          </a:p>
        </p:txBody>
      </p:sp>
      <p:sp>
        <p:nvSpPr>
          <p:cNvPr id="7" name="Content Placeholder 6">
            <a:extLst>
              <a:ext uri="{FF2B5EF4-FFF2-40B4-BE49-F238E27FC236}">
                <a16:creationId xmlns:a16="http://schemas.microsoft.com/office/drawing/2014/main" id="{6F6CB899-0122-3F4F-8824-F391E2BAF663}"/>
              </a:ext>
            </a:extLst>
          </p:cNvPr>
          <p:cNvSpPr>
            <a:spLocks noGrp="1"/>
          </p:cNvSpPr>
          <p:nvPr>
            <p:ph idx="45"/>
          </p:nvPr>
        </p:nvSpPr>
        <p:spPr/>
        <p:txBody>
          <a:bodyPr/>
          <a:lstStyle/>
          <a:p>
            <a:r>
              <a:rPr lang="en-US" dirty="0"/>
              <a:t>I have </a:t>
            </a:r>
          </a:p>
        </p:txBody>
      </p:sp>
      <p:sp>
        <p:nvSpPr>
          <p:cNvPr id="8" name="Content Placeholder 7">
            <a:extLst>
              <a:ext uri="{FF2B5EF4-FFF2-40B4-BE49-F238E27FC236}">
                <a16:creationId xmlns:a16="http://schemas.microsoft.com/office/drawing/2014/main" id="{9336B075-2907-8E43-8031-4E64D2233AE8}"/>
              </a:ext>
            </a:extLst>
          </p:cNvPr>
          <p:cNvSpPr>
            <a:spLocks noGrp="1"/>
          </p:cNvSpPr>
          <p:nvPr>
            <p:ph idx="46"/>
          </p:nvPr>
        </p:nvSpPr>
        <p:spPr/>
        <p:txBody>
          <a:bodyPr/>
          <a:lstStyle/>
          <a:p>
            <a:r>
              <a:rPr lang="en-US" dirty="0"/>
              <a:t>I have</a:t>
            </a:r>
          </a:p>
        </p:txBody>
      </p:sp>
    </p:spTree>
    <p:extLst>
      <p:ext uri="{BB962C8B-B14F-4D97-AF65-F5344CB8AC3E}">
        <p14:creationId xmlns:p14="http://schemas.microsoft.com/office/powerpoint/2010/main" val="260314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B34E2-D6F8-3346-ACD6-FE027EEA5FB5}"/>
              </a:ext>
            </a:extLst>
          </p:cNvPr>
          <p:cNvSpPr>
            <a:spLocks noGrp="1"/>
          </p:cNvSpPr>
          <p:nvPr>
            <p:ph type="title"/>
          </p:nvPr>
        </p:nvSpPr>
        <p:spPr>
          <a:xfrm>
            <a:off x="912285" y="0"/>
            <a:ext cx="10224275" cy="2276872"/>
          </a:xfrm>
        </p:spPr>
        <p:txBody>
          <a:bodyPr/>
          <a:lstStyle/>
          <a:p>
            <a:r>
              <a:rPr lang="en-US" sz="2600" b="1" dirty="0">
                <a:effectLst/>
                <a:latin typeface="Calibri" panose="020F0502020204030204" pitchFamily="34" charset="0"/>
                <a:ea typeface="Calibri" panose="020F0502020204030204" pitchFamily="34" charset="0"/>
                <a:cs typeface="Calibri" panose="020F0502020204030204" pitchFamily="34" charset="0"/>
              </a:rPr>
              <a:t>In general, for a</a:t>
            </a:r>
            <a:r>
              <a:rPr lang="en-US" sz="2600" dirty="0">
                <a:effectLst/>
                <a:latin typeface="Calibri" panose="020F0502020204030204" pitchFamily="34" charset="0"/>
                <a:ea typeface="Calibri" panose="020F0502020204030204" pitchFamily="34" charset="0"/>
                <a:cs typeface="Calibri" panose="020F0502020204030204" pitchFamily="34" charset="0"/>
              </a:rPr>
              <a:t> </a:t>
            </a:r>
            <a:r>
              <a:rPr lang="en-US" sz="2600" b="1" dirty="0">
                <a:effectLst/>
                <a:latin typeface="Calibri" panose="020F0502020204030204" pitchFamily="34" charset="0"/>
                <a:ea typeface="Calibri" panose="020F0502020204030204" pitchFamily="34" charset="0"/>
                <a:cs typeface="Calibri" panose="020F0502020204030204" pitchFamily="34" charset="0"/>
              </a:rPr>
              <a:t>premenopausal patient with </a:t>
            </a:r>
            <a:r>
              <a:rPr lang="en-US" sz="2600" b="1" u="sng" dirty="0">
                <a:effectLst/>
                <a:latin typeface="Calibri" panose="020F0502020204030204" pitchFamily="34" charset="0"/>
                <a:ea typeface="Calibri" panose="020F0502020204030204" pitchFamily="34" charset="0"/>
                <a:cs typeface="Calibri" panose="020F0502020204030204" pitchFamily="34" charset="0"/>
              </a:rPr>
              <a:t>low-risk (node-negative) </a:t>
            </a:r>
            <a:r>
              <a:rPr lang="en-US" sz="2600" b="1" dirty="0">
                <a:effectLst/>
                <a:latin typeface="Calibri" panose="020F0502020204030204" pitchFamily="34" charset="0"/>
                <a:ea typeface="Calibri" panose="020F0502020204030204" pitchFamily="34" charset="0"/>
                <a:cs typeface="Calibri" panose="020F0502020204030204" pitchFamily="34" charset="0"/>
              </a:rPr>
              <a:t>localized breast cancer who is receiving a </a:t>
            </a:r>
            <a:r>
              <a:rPr lang="en-US" sz="2600" b="1" dirty="0" err="1">
                <a:effectLst/>
                <a:latin typeface="Calibri" panose="020F0502020204030204" pitchFamily="34" charset="0"/>
                <a:ea typeface="Calibri" panose="020F0502020204030204" pitchFamily="34" charset="0"/>
                <a:cs typeface="Calibri" panose="020F0502020204030204" pitchFamily="34" charset="0"/>
              </a:rPr>
              <a:t>GnRHa</a:t>
            </a:r>
            <a:r>
              <a:rPr lang="en-US" sz="2600" b="1" dirty="0">
                <a:effectLst/>
                <a:latin typeface="Calibri" panose="020F0502020204030204" pitchFamily="34" charset="0"/>
                <a:ea typeface="Calibri" panose="020F0502020204030204" pitchFamily="34" charset="0"/>
                <a:cs typeface="Calibri" panose="020F0502020204030204" pitchFamily="34" charset="0"/>
              </a:rPr>
              <a:t> in combination with adjuvant endocrine treatment and wishes to become pregnant, what is the </a:t>
            </a:r>
            <a:r>
              <a:rPr lang="en-US" sz="2600" b="1" u="sng" dirty="0">
                <a:effectLst/>
                <a:latin typeface="Calibri" panose="020F0502020204030204" pitchFamily="34" charset="0"/>
                <a:ea typeface="Calibri" panose="020F0502020204030204" pitchFamily="34" charset="0"/>
                <a:cs typeface="Calibri" panose="020F0502020204030204" pitchFamily="34" charset="0"/>
              </a:rPr>
              <a:t>minimum duration of hormonal therapy </a:t>
            </a:r>
            <a:r>
              <a:rPr lang="en-US" sz="2600" b="1" dirty="0">
                <a:effectLst/>
                <a:latin typeface="Calibri" panose="020F0502020204030204" pitchFamily="34" charset="0"/>
                <a:ea typeface="Calibri" panose="020F0502020204030204" pitchFamily="34" charset="0"/>
                <a:cs typeface="Calibri" panose="020F0502020204030204" pitchFamily="34" charset="0"/>
              </a:rPr>
              <a:t>that you would recommend before you would be comfortable discontinuing treatment?</a:t>
            </a:r>
            <a:endParaRPr lang="en-US" sz="26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86D2BEE-722F-8F47-A932-3BD593ED2EC7}"/>
              </a:ext>
            </a:extLst>
          </p:cNvPr>
          <p:cNvSpPr>
            <a:spLocks noGrp="1"/>
          </p:cNvSpPr>
          <p:nvPr>
            <p:ph idx="35"/>
          </p:nvPr>
        </p:nvSpPr>
        <p:spPr/>
        <p:txBody>
          <a:bodyPr/>
          <a:lstStyle/>
          <a:p>
            <a:r>
              <a:rPr lang="en-US" dirty="0"/>
              <a:t>2 years</a:t>
            </a:r>
          </a:p>
        </p:txBody>
      </p:sp>
      <p:sp>
        <p:nvSpPr>
          <p:cNvPr id="4" name="Content Placeholder 3">
            <a:extLst>
              <a:ext uri="{FF2B5EF4-FFF2-40B4-BE49-F238E27FC236}">
                <a16:creationId xmlns:a16="http://schemas.microsoft.com/office/drawing/2014/main" id="{93AA07FC-1DFA-254F-B678-1FBD0CAB9040}"/>
              </a:ext>
            </a:extLst>
          </p:cNvPr>
          <p:cNvSpPr>
            <a:spLocks noGrp="1"/>
          </p:cNvSpPr>
          <p:nvPr>
            <p:ph idx="36"/>
          </p:nvPr>
        </p:nvSpPr>
        <p:spPr/>
        <p:txBody>
          <a:bodyPr/>
          <a:lstStyle/>
          <a:p>
            <a:r>
              <a:rPr lang="en-US" dirty="0"/>
              <a:t>1 year</a:t>
            </a:r>
          </a:p>
        </p:txBody>
      </p:sp>
      <p:sp>
        <p:nvSpPr>
          <p:cNvPr id="5" name="Content Placeholder 4">
            <a:extLst>
              <a:ext uri="{FF2B5EF4-FFF2-40B4-BE49-F238E27FC236}">
                <a16:creationId xmlns:a16="http://schemas.microsoft.com/office/drawing/2014/main" id="{B6D14A43-D393-4E41-B40B-0F94337980FE}"/>
              </a:ext>
            </a:extLst>
          </p:cNvPr>
          <p:cNvSpPr>
            <a:spLocks noGrp="1"/>
          </p:cNvSpPr>
          <p:nvPr>
            <p:ph idx="41"/>
          </p:nvPr>
        </p:nvSpPr>
        <p:spPr/>
        <p:txBody>
          <a:bodyPr/>
          <a:lstStyle/>
          <a:p>
            <a:r>
              <a:rPr lang="en-US" dirty="0"/>
              <a:t>2 years</a:t>
            </a:r>
          </a:p>
        </p:txBody>
      </p:sp>
      <p:sp>
        <p:nvSpPr>
          <p:cNvPr id="6" name="Content Placeholder 5">
            <a:extLst>
              <a:ext uri="{FF2B5EF4-FFF2-40B4-BE49-F238E27FC236}">
                <a16:creationId xmlns:a16="http://schemas.microsoft.com/office/drawing/2014/main" id="{0A16B1B6-8226-E848-9A56-58768F67B906}"/>
              </a:ext>
            </a:extLst>
          </p:cNvPr>
          <p:cNvSpPr>
            <a:spLocks noGrp="1"/>
          </p:cNvSpPr>
          <p:nvPr>
            <p:ph idx="44"/>
          </p:nvPr>
        </p:nvSpPr>
        <p:spPr/>
        <p:txBody>
          <a:bodyPr/>
          <a:lstStyle/>
          <a:p>
            <a:pPr>
              <a:lnSpc>
                <a:spcPts val="2080"/>
              </a:lnSpc>
            </a:pPr>
            <a:r>
              <a:rPr lang="en-US" sz="1800" dirty="0"/>
              <a:t>I have proceeded to pregnancy with delayed hormone </a:t>
            </a:r>
            <a:br>
              <a:rPr lang="en-US" sz="1800" dirty="0"/>
            </a:br>
            <a:r>
              <a:rPr lang="en-US" sz="1800" dirty="0"/>
              <a:t>therapy in 2 patients </a:t>
            </a:r>
          </a:p>
        </p:txBody>
      </p:sp>
      <p:sp>
        <p:nvSpPr>
          <p:cNvPr id="7" name="Content Placeholder 6">
            <a:extLst>
              <a:ext uri="{FF2B5EF4-FFF2-40B4-BE49-F238E27FC236}">
                <a16:creationId xmlns:a16="http://schemas.microsoft.com/office/drawing/2014/main" id="{444B1C22-A244-D747-A309-4AB07E60724B}"/>
              </a:ext>
            </a:extLst>
          </p:cNvPr>
          <p:cNvSpPr>
            <a:spLocks noGrp="1"/>
          </p:cNvSpPr>
          <p:nvPr>
            <p:ph idx="45"/>
          </p:nvPr>
        </p:nvSpPr>
        <p:spPr/>
        <p:txBody>
          <a:bodyPr/>
          <a:lstStyle/>
          <a:p>
            <a:r>
              <a:rPr lang="en-US" dirty="0"/>
              <a:t>2 years</a:t>
            </a:r>
          </a:p>
        </p:txBody>
      </p:sp>
      <p:sp>
        <p:nvSpPr>
          <p:cNvPr id="8" name="Content Placeholder 7">
            <a:extLst>
              <a:ext uri="{FF2B5EF4-FFF2-40B4-BE49-F238E27FC236}">
                <a16:creationId xmlns:a16="http://schemas.microsoft.com/office/drawing/2014/main" id="{239870BC-95A7-EE44-81D6-865A0288C71D}"/>
              </a:ext>
            </a:extLst>
          </p:cNvPr>
          <p:cNvSpPr>
            <a:spLocks noGrp="1"/>
          </p:cNvSpPr>
          <p:nvPr>
            <p:ph idx="46"/>
          </p:nvPr>
        </p:nvSpPr>
        <p:spPr/>
        <p:txBody>
          <a:bodyPr/>
          <a:lstStyle/>
          <a:p>
            <a:r>
              <a:rPr lang="en-US" dirty="0"/>
              <a:t>5 years</a:t>
            </a:r>
          </a:p>
        </p:txBody>
      </p:sp>
    </p:spTree>
    <p:extLst>
      <p:ext uri="{BB962C8B-B14F-4D97-AF65-F5344CB8AC3E}">
        <p14:creationId xmlns:p14="http://schemas.microsoft.com/office/powerpoint/2010/main" val="1478056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A6CB3-D16C-044A-B4D0-88A21DE206DF}"/>
              </a:ext>
            </a:extLst>
          </p:cNvPr>
          <p:cNvSpPr>
            <a:spLocks noGrp="1"/>
          </p:cNvSpPr>
          <p:nvPr>
            <p:ph type="title"/>
          </p:nvPr>
        </p:nvSpPr>
        <p:spPr>
          <a:xfrm>
            <a:off x="912285" y="0"/>
            <a:ext cx="10224275" cy="2276872"/>
          </a:xfrm>
        </p:spPr>
        <p:txBody>
          <a:bodyPr/>
          <a:lstStyle/>
          <a:p>
            <a:pPr marL="0" marR="0">
              <a:spcBef>
                <a:spcPts val="0"/>
              </a:spcBef>
              <a:spcAft>
                <a:spcPts val="0"/>
              </a:spcAft>
            </a:pPr>
            <a:r>
              <a:rPr lang="en-US" sz="2600" b="1" dirty="0">
                <a:effectLst/>
                <a:latin typeface="Calibri" panose="020F0502020204030204" pitchFamily="34" charset="0"/>
                <a:ea typeface="Calibri" panose="020F0502020204030204" pitchFamily="34" charset="0"/>
                <a:cs typeface="Calibri" panose="020F0502020204030204" pitchFamily="34" charset="0"/>
              </a:rPr>
              <a:t>In general, for a</a:t>
            </a:r>
            <a:r>
              <a:rPr lang="en-US" sz="2600" dirty="0">
                <a:effectLst/>
                <a:latin typeface="Calibri" panose="020F0502020204030204" pitchFamily="34" charset="0"/>
                <a:ea typeface="Calibri" panose="020F0502020204030204" pitchFamily="34" charset="0"/>
                <a:cs typeface="Calibri" panose="020F0502020204030204" pitchFamily="34" charset="0"/>
              </a:rPr>
              <a:t> </a:t>
            </a:r>
            <a:r>
              <a:rPr lang="en-US" sz="2600" b="1" dirty="0">
                <a:effectLst/>
                <a:latin typeface="Calibri" panose="020F0502020204030204" pitchFamily="34" charset="0"/>
                <a:ea typeface="Calibri" panose="020F0502020204030204" pitchFamily="34" charset="0"/>
                <a:cs typeface="Calibri" panose="020F0502020204030204" pitchFamily="34" charset="0"/>
              </a:rPr>
              <a:t>premenopausal patient with </a:t>
            </a:r>
            <a:r>
              <a:rPr lang="en-US" sz="2600" b="1" u="sng" dirty="0">
                <a:effectLst/>
                <a:latin typeface="Calibri" panose="020F0502020204030204" pitchFamily="34" charset="0"/>
                <a:ea typeface="Calibri" panose="020F0502020204030204" pitchFamily="34" charset="0"/>
                <a:cs typeface="Calibri" panose="020F0502020204030204" pitchFamily="34" charset="0"/>
              </a:rPr>
              <a:t>low-risk (node-negative) </a:t>
            </a:r>
            <a:r>
              <a:rPr lang="en-US" sz="2600" b="1" dirty="0">
                <a:effectLst/>
                <a:latin typeface="Calibri" panose="020F0502020204030204" pitchFamily="34" charset="0"/>
                <a:ea typeface="Calibri" panose="020F0502020204030204" pitchFamily="34" charset="0"/>
                <a:cs typeface="Calibri" panose="020F0502020204030204" pitchFamily="34" charset="0"/>
              </a:rPr>
              <a:t>localized breast cancer who is receiving a </a:t>
            </a:r>
            <a:r>
              <a:rPr lang="en-US" sz="2600" b="1" dirty="0" err="1">
                <a:effectLst/>
                <a:latin typeface="Calibri" panose="020F0502020204030204" pitchFamily="34" charset="0"/>
                <a:ea typeface="Calibri" panose="020F0502020204030204" pitchFamily="34" charset="0"/>
                <a:cs typeface="Calibri" panose="020F0502020204030204" pitchFamily="34" charset="0"/>
              </a:rPr>
              <a:t>GnRHa</a:t>
            </a:r>
            <a:r>
              <a:rPr lang="en-US" sz="2600" b="1" dirty="0">
                <a:effectLst/>
                <a:latin typeface="Calibri" panose="020F0502020204030204" pitchFamily="34" charset="0"/>
                <a:ea typeface="Calibri" panose="020F0502020204030204" pitchFamily="34" charset="0"/>
                <a:cs typeface="Calibri" panose="020F0502020204030204" pitchFamily="34" charset="0"/>
              </a:rPr>
              <a:t> in combination with adjuvant endocrine treatment and wishes to become pregnant, </a:t>
            </a:r>
            <a:r>
              <a:rPr lang="en-US" sz="2600" b="1" u="sng" dirty="0">
                <a:effectLst/>
                <a:latin typeface="Calibri" panose="020F0502020204030204" pitchFamily="34" charset="0"/>
                <a:ea typeface="Calibri" panose="020F0502020204030204" pitchFamily="34" charset="0"/>
                <a:cs typeface="Calibri" panose="020F0502020204030204" pitchFamily="34" charset="0"/>
              </a:rPr>
              <a:t>how long would you feel comfortable allowing her to remain off hormonal therapy</a:t>
            </a:r>
            <a:r>
              <a:rPr lang="en-US" sz="2600" b="1" dirty="0">
                <a:effectLst/>
                <a:latin typeface="Calibri" panose="020F0502020204030204" pitchFamily="34" charset="0"/>
                <a:ea typeface="Calibri" panose="020F0502020204030204" pitchFamily="34" charset="0"/>
                <a:cs typeface="Calibri" panose="020F0502020204030204" pitchFamily="34" charset="0"/>
              </a:rPr>
              <a:t>?</a:t>
            </a:r>
            <a:endParaRPr lang="en-US" sz="2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B359A71-F631-EE44-A743-B9D76818B197}"/>
              </a:ext>
            </a:extLst>
          </p:cNvPr>
          <p:cNvSpPr>
            <a:spLocks noGrp="1"/>
          </p:cNvSpPr>
          <p:nvPr>
            <p:ph idx="35"/>
          </p:nvPr>
        </p:nvSpPr>
        <p:spPr/>
        <p:txBody>
          <a:bodyPr/>
          <a:lstStyle/>
          <a:p>
            <a:r>
              <a:rPr lang="en-US" dirty="0"/>
              <a:t>2 years</a:t>
            </a:r>
          </a:p>
        </p:txBody>
      </p:sp>
      <p:sp>
        <p:nvSpPr>
          <p:cNvPr id="4" name="Content Placeholder 3">
            <a:extLst>
              <a:ext uri="{FF2B5EF4-FFF2-40B4-BE49-F238E27FC236}">
                <a16:creationId xmlns:a16="http://schemas.microsoft.com/office/drawing/2014/main" id="{E2AC7DE9-3352-E34D-B29E-65DE99B885F4}"/>
              </a:ext>
            </a:extLst>
          </p:cNvPr>
          <p:cNvSpPr>
            <a:spLocks noGrp="1"/>
          </p:cNvSpPr>
          <p:nvPr>
            <p:ph idx="36"/>
          </p:nvPr>
        </p:nvSpPr>
        <p:spPr/>
        <p:txBody>
          <a:bodyPr/>
          <a:lstStyle/>
          <a:p>
            <a:r>
              <a:rPr lang="en-US" dirty="0"/>
              <a:t>3 years</a:t>
            </a:r>
          </a:p>
        </p:txBody>
      </p:sp>
      <p:sp>
        <p:nvSpPr>
          <p:cNvPr id="5" name="Content Placeholder 4">
            <a:extLst>
              <a:ext uri="{FF2B5EF4-FFF2-40B4-BE49-F238E27FC236}">
                <a16:creationId xmlns:a16="http://schemas.microsoft.com/office/drawing/2014/main" id="{E572E255-293B-6D45-A637-E9817D6E46B1}"/>
              </a:ext>
            </a:extLst>
          </p:cNvPr>
          <p:cNvSpPr>
            <a:spLocks noGrp="1"/>
          </p:cNvSpPr>
          <p:nvPr>
            <p:ph idx="41"/>
          </p:nvPr>
        </p:nvSpPr>
        <p:spPr/>
        <p:txBody>
          <a:bodyPr/>
          <a:lstStyle/>
          <a:p>
            <a:r>
              <a:rPr lang="en-US" dirty="0"/>
              <a:t>2 years</a:t>
            </a:r>
          </a:p>
        </p:txBody>
      </p:sp>
      <p:sp>
        <p:nvSpPr>
          <p:cNvPr id="6" name="Content Placeholder 5">
            <a:extLst>
              <a:ext uri="{FF2B5EF4-FFF2-40B4-BE49-F238E27FC236}">
                <a16:creationId xmlns:a16="http://schemas.microsoft.com/office/drawing/2014/main" id="{54390E3D-DEF9-8A4A-A7BB-149F80D6550F}"/>
              </a:ext>
            </a:extLst>
          </p:cNvPr>
          <p:cNvSpPr>
            <a:spLocks noGrp="1"/>
          </p:cNvSpPr>
          <p:nvPr>
            <p:ph idx="44"/>
          </p:nvPr>
        </p:nvSpPr>
        <p:spPr/>
        <p:txBody>
          <a:bodyPr/>
          <a:lstStyle/>
          <a:p>
            <a:r>
              <a:rPr lang="en-US" dirty="0"/>
              <a:t>2 years</a:t>
            </a:r>
          </a:p>
        </p:txBody>
      </p:sp>
      <p:sp>
        <p:nvSpPr>
          <p:cNvPr id="7" name="Content Placeholder 6">
            <a:extLst>
              <a:ext uri="{FF2B5EF4-FFF2-40B4-BE49-F238E27FC236}">
                <a16:creationId xmlns:a16="http://schemas.microsoft.com/office/drawing/2014/main" id="{BF0BEFB2-9109-134F-AEF8-7C9E024C9D4C}"/>
              </a:ext>
            </a:extLst>
          </p:cNvPr>
          <p:cNvSpPr>
            <a:spLocks noGrp="1"/>
          </p:cNvSpPr>
          <p:nvPr>
            <p:ph idx="45"/>
          </p:nvPr>
        </p:nvSpPr>
        <p:spPr/>
        <p:txBody>
          <a:bodyPr/>
          <a:lstStyle/>
          <a:p>
            <a:r>
              <a:rPr lang="en-US" dirty="0"/>
              <a:t>2 years</a:t>
            </a:r>
          </a:p>
        </p:txBody>
      </p:sp>
      <p:sp>
        <p:nvSpPr>
          <p:cNvPr id="8" name="Content Placeholder 7">
            <a:extLst>
              <a:ext uri="{FF2B5EF4-FFF2-40B4-BE49-F238E27FC236}">
                <a16:creationId xmlns:a16="http://schemas.microsoft.com/office/drawing/2014/main" id="{3C6D5833-7CBA-B548-81E3-91412C14062E}"/>
              </a:ext>
            </a:extLst>
          </p:cNvPr>
          <p:cNvSpPr>
            <a:spLocks noGrp="1"/>
          </p:cNvSpPr>
          <p:nvPr>
            <p:ph idx="46"/>
          </p:nvPr>
        </p:nvSpPr>
        <p:spPr/>
        <p:txBody>
          <a:bodyPr/>
          <a:lstStyle/>
          <a:p>
            <a:r>
              <a:rPr lang="en-US" dirty="0"/>
              <a:t>2 years</a:t>
            </a:r>
          </a:p>
        </p:txBody>
      </p:sp>
    </p:spTree>
    <p:extLst>
      <p:ext uri="{BB962C8B-B14F-4D97-AF65-F5344CB8AC3E}">
        <p14:creationId xmlns:p14="http://schemas.microsoft.com/office/powerpoint/2010/main" val="3972197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1927-B673-8D4A-A8D0-7E9566ED7AB1}"/>
              </a:ext>
            </a:extLst>
          </p:cNvPr>
          <p:cNvSpPr>
            <a:spLocks noGrp="1"/>
          </p:cNvSpPr>
          <p:nvPr>
            <p:ph type="title"/>
          </p:nvPr>
        </p:nvSpPr>
        <p:spPr/>
        <p:txBody>
          <a:bodyPr/>
          <a:lstStyle/>
          <a:p>
            <a:pPr marL="0" marR="0">
              <a:spcBef>
                <a:spcPts val="0"/>
              </a:spcBef>
              <a:spcAft>
                <a:spcPts val="0"/>
              </a:spcAft>
            </a:pPr>
            <a:r>
              <a:rPr lang="en-US" b="1" dirty="0">
                <a:effectLst/>
                <a:latin typeface="Calibri" panose="020F0502020204030204" pitchFamily="34" charset="0"/>
                <a:ea typeface="Calibri" panose="020F0502020204030204" pitchFamily="34" charset="0"/>
                <a:cs typeface="Calibri" panose="020F0502020204030204" pitchFamily="34" charset="0"/>
              </a:rPr>
              <a:t>Have you offered or would you offer the opportunity to discontinue hormonal therapy to a premenopausal patient with </a:t>
            </a:r>
            <a:r>
              <a:rPr lang="en-US" b="1" u="sng" dirty="0">
                <a:effectLst/>
                <a:latin typeface="Calibri" panose="020F0502020204030204" pitchFamily="34" charset="0"/>
                <a:ea typeface="Calibri" panose="020F0502020204030204" pitchFamily="34" charset="0"/>
                <a:cs typeface="Calibri" panose="020F0502020204030204" pitchFamily="34" charset="0"/>
              </a:rPr>
              <a:t>high-risk (multiple positive nodes)</a:t>
            </a:r>
            <a:r>
              <a:rPr lang="en-US" b="1" dirty="0">
                <a:effectLst/>
                <a:latin typeface="Calibri" panose="020F0502020204030204" pitchFamily="34" charset="0"/>
                <a:ea typeface="Calibri" panose="020F0502020204030204" pitchFamily="34" charset="0"/>
                <a:cs typeface="Calibri" panose="020F0502020204030204" pitchFamily="34" charset="0"/>
              </a:rPr>
              <a:t> localized breast cancer who is receiving a </a:t>
            </a:r>
            <a:r>
              <a:rPr lang="en-US" b="1" dirty="0" err="1">
                <a:effectLst/>
                <a:latin typeface="Calibri" panose="020F0502020204030204" pitchFamily="34" charset="0"/>
                <a:ea typeface="Calibri" panose="020F0502020204030204" pitchFamily="34" charset="0"/>
                <a:cs typeface="Calibri" panose="020F0502020204030204" pitchFamily="34" charset="0"/>
              </a:rPr>
              <a:t>GnRHa</a:t>
            </a:r>
            <a:r>
              <a:rPr lang="en-US" b="1" dirty="0">
                <a:effectLst/>
                <a:latin typeface="Calibri" panose="020F0502020204030204" pitchFamily="34" charset="0"/>
                <a:ea typeface="Calibri" panose="020F0502020204030204" pitchFamily="34" charset="0"/>
                <a:cs typeface="Calibri" panose="020F0502020204030204" pitchFamily="34" charset="0"/>
              </a:rPr>
              <a:t> in combination with adjuvant endocrine treatment and wishes to become pregnant?</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455F404-A996-B649-ABE9-16148FA01E92}"/>
              </a:ext>
            </a:extLst>
          </p:cNvPr>
          <p:cNvSpPr>
            <a:spLocks noGrp="1"/>
          </p:cNvSpPr>
          <p:nvPr>
            <p:ph idx="35"/>
          </p:nvPr>
        </p:nvSpPr>
        <p:spPr/>
        <p:txBody>
          <a:bodyPr/>
          <a:lstStyle/>
          <a:p>
            <a:r>
              <a:rPr lang="en-US" dirty="0"/>
              <a:t>I have not but would for the right patient </a:t>
            </a:r>
          </a:p>
        </p:txBody>
      </p:sp>
      <p:sp>
        <p:nvSpPr>
          <p:cNvPr id="4" name="Content Placeholder 3">
            <a:extLst>
              <a:ext uri="{FF2B5EF4-FFF2-40B4-BE49-F238E27FC236}">
                <a16:creationId xmlns:a16="http://schemas.microsoft.com/office/drawing/2014/main" id="{D0A7292F-F8D2-C049-84CE-C3BFEDF87AC5}"/>
              </a:ext>
            </a:extLst>
          </p:cNvPr>
          <p:cNvSpPr>
            <a:spLocks noGrp="1"/>
          </p:cNvSpPr>
          <p:nvPr>
            <p:ph idx="36"/>
          </p:nvPr>
        </p:nvSpPr>
        <p:spPr/>
        <p:txBody>
          <a:bodyPr/>
          <a:lstStyle/>
          <a:p>
            <a:r>
              <a:rPr lang="en-US" dirty="0"/>
              <a:t>I have</a:t>
            </a:r>
          </a:p>
        </p:txBody>
      </p:sp>
      <p:sp>
        <p:nvSpPr>
          <p:cNvPr id="5" name="Content Placeholder 4">
            <a:extLst>
              <a:ext uri="{FF2B5EF4-FFF2-40B4-BE49-F238E27FC236}">
                <a16:creationId xmlns:a16="http://schemas.microsoft.com/office/drawing/2014/main" id="{70646A18-4763-7F4A-8DD2-1C33654F8369}"/>
              </a:ext>
            </a:extLst>
          </p:cNvPr>
          <p:cNvSpPr>
            <a:spLocks noGrp="1"/>
          </p:cNvSpPr>
          <p:nvPr>
            <p:ph idx="41"/>
          </p:nvPr>
        </p:nvSpPr>
        <p:spPr/>
        <p:txBody>
          <a:bodyPr/>
          <a:lstStyle/>
          <a:p>
            <a:r>
              <a:rPr lang="en-US" dirty="0"/>
              <a:t>I have not but would for the right patient </a:t>
            </a:r>
          </a:p>
        </p:txBody>
      </p:sp>
      <p:sp>
        <p:nvSpPr>
          <p:cNvPr id="6" name="Content Placeholder 5">
            <a:extLst>
              <a:ext uri="{FF2B5EF4-FFF2-40B4-BE49-F238E27FC236}">
                <a16:creationId xmlns:a16="http://schemas.microsoft.com/office/drawing/2014/main" id="{48DC50F3-C6DE-5D4A-93B3-F20FEC3A064C}"/>
              </a:ext>
            </a:extLst>
          </p:cNvPr>
          <p:cNvSpPr>
            <a:spLocks noGrp="1"/>
          </p:cNvSpPr>
          <p:nvPr>
            <p:ph idx="44"/>
          </p:nvPr>
        </p:nvSpPr>
        <p:spPr/>
        <p:txBody>
          <a:bodyPr/>
          <a:lstStyle/>
          <a:p>
            <a:r>
              <a:rPr lang="en-US" dirty="0"/>
              <a:t>I have </a:t>
            </a:r>
          </a:p>
        </p:txBody>
      </p:sp>
      <p:sp>
        <p:nvSpPr>
          <p:cNvPr id="7" name="Content Placeholder 6">
            <a:extLst>
              <a:ext uri="{FF2B5EF4-FFF2-40B4-BE49-F238E27FC236}">
                <a16:creationId xmlns:a16="http://schemas.microsoft.com/office/drawing/2014/main" id="{C1EA73D9-E260-D64D-B21F-B1643EA60C76}"/>
              </a:ext>
            </a:extLst>
          </p:cNvPr>
          <p:cNvSpPr>
            <a:spLocks noGrp="1"/>
          </p:cNvSpPr>
          <p:nvPr>
            <p:ph idx="45"/>
          </p:nvPr>
        </p:nvSpPr>
        <p:spPr/>
        <p:txBody>
          <a:bodyPr/>
          <a:lstStyle/>
          <a:p>
            <a:r>
              <a:rPr lang="en-US" dirty="0"/>
              <a:t>I have not but would for the right patient </a:t>
            </a:r>
          </a:p>
        </p:txBody>
      </p:sp>
      <p:sp>
        <p:nvSpPr>
          <p:cNvPr id="8" name="Content Placeholder 7">
            <a:extLst>
              <a:ext uri="{FF2B5EF4-FFF2-40B4-BE49-F238E27FC236}">
                <a16:creationId xmlns:a16="http://schemas.microsoft.com/office/drawing/2014/main" id="{53EDB52F-05AB-AF49-8077-A150DA4D821C}"/>
              </a:ext>
            </a:extLst>
          </p:cNvPr>
          <p:cNvSpPr>
            <a:spLocks noGrp="1"/>
          </p:cNvSpPr>
          <p:nvPr>
            <p:ph idx="46"/>
          </p:nvPr>
        </p:nvSpPr>
        <p:spPr/>
        <p:txBody>
          <a:bodyPr/>
          <a:lstStyle/>
          <a:p>
            <a:r>
              <a:rPr lang="en-US" dirty="0"/>
              <a:t>I have</a:t>
            </a:r>
          </a:p>
        </p:txBody>
      </p:sp>
    </p:spTree>
    <p:extLst>
      <p:ext uri="{BB962C8B-B14F-4D97-AF65-F5344CB8AC3E}">
        <p14:creationId xmlns:p14="http://schemas.microsoft.com/office/powerpoint/2010/main" val="4026041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436" y="116632"/>
            <a:ext cx="10189132" cy="1052736"/>
          </a:xfrm>
        </p:spPr>
        <p:txBody>
          <a:bodyPr>
            <a:normAutofit/>
          </a:bodyPr>
          <a:lstStyle/>
          <a:p>
            <a:pPr marL="0" marR="0" indent="0">
              <a:spcBef>
                <a:spcPts val="60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Common Questions from Community-Based Physicians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5"/>
          <p:cNvSpPr>
            <a:spLocks noGrp="1"/>
          </p:cNvSpPr>
          <p:nvPr>
            <p:ph idx="1"/>
          </p:nvPr>
        </p:nvSpPr>
        <p:spPr>
          <a:xfrm>
            <a:off x="767408" y="1412776"/>
            <a:ext cx="10945216" cy="5256584"/>
          </a:xfrm>
        </p:spPr>
        <p:txBody>
          <a:bodyPr/>
          <a:lstStyle/>
          <a:p>
            <a:pPr>
              <a:spcBef>
                <a:spcPts val="600"/>
              </a:spcBef>
              <a:spcAft>
                <a:spcPts val="0"/>
              </a:spcAft>
            </a:pPr>
            <a:r>
              <a:rPr lang="en-US" sz="2200" b="0" dirty="0"/>
              <a:t>Who should receive adjuvant ovarian function suppression (OFS)/ablation versus tamoxifen alone?</a:t>
            </a:r>
          </a:p>
          <a:p>
            <a:pPr>
              <a:spcBef>
                <a:spcPts val="600"/>
              </a:spcBef>
              <a:spcAft>
                <a:spcPts val="0"/>
              </a:spcAft>
            </a:pPr>
            <a:r>
              <a:rPr lang="en-US" sz="2200" b="0" dirty="0"/>
              <a:t>In what situations do you prefer oophorectomy to OFS?</a:t>
            </a:r>
          </a:p>
          <a:p>
            <a:pPr>
              <a:spcBef>
                <a:spcPts val="600"/>
              </a:spcBef>
              <a:spcAft>
                <a:spcPts val="0"/>
              </a:spcAft>
            </a:pPr>
            <a:r>
              <a:rPr lang="en-US" sz="2200" b="0" dirty="0"/>
              <a:t>When using OFS, what is your usual duration and dosing interval?</a:t>
            </a:r>
          </a:p>
          <a:p>
            <a:pPr>
              <a:spcBef>
                <a:spcPts val="600"/>
              </a:spcBef>
              <a:spcAft>
                <a:spcPts val="0"/>
              </a:spcAft>
            </a:pPr>
            <a:r>
              <a:rPr lang="en-US" sz="2200" b="0" dirty="0"/>
              <a:t>Does HER2 status affect your approach to endocrine therapy?</a:t>
            </a:r>
          </a:p>
          <a:p>
            <a:pPr>
              <a:spcBef>
                <a:spcPts val="600"/>
              </a:spcBef>
              <a:spcAft>
                <a:spcPts val="0"/>
              </a:spcAft>
            </a:pPr>
            <a:r>
              <a:rPr lang="en-US" sz="2200" b="0" dirty="0"/>
              <a:t>How do you approach OFS during chemotherapy for fertility preservation versus ovarian function preservation? </a:t>
            </a:r>
          </a:p>
          <a:p>
            <a:pPr>
              <a:spcBef>
                <a:spcPts val="600"/>
              </a:spcBef>
              <a:spcAft>
                <a:spcPts val="0"/>
              </a:spcAft>
            </a:pPr>
            <a:r>
              <a:rPr lang="en-US" sz="2200" b="0" dirty="0"/>
              <a:t>What is the optimal approach for interrupting endocrine therapy to allow for pregnancy? </a:t>
            </a:r>
          </a:p>
          <a:p>
            <a:pPr>
              <a:spcBef>
                <a:spcPts val="600"/>
              </a:spcBef>
              <a:spcAft>
                <a:spcPts val="0"/>
              </a:spcAft>
            </a:pPr>
            <a:r>
              <a:rPr lang="en-US" sz="2200" b="0" dirty="0"/>
              <a:t>How do you approach the management of side effects associated with OFS (hot flashes, vaginal dryness, </a:t>
            </a:r>
            <a:r>
              <a:rPr lang="en-US" sz="2200" b="0" dirty="0" err="1"/>
              <a:t>etc</a:t>
            </a:r>
            <a:r>
              <a:rPr lang="en-US" sz="2200" b="0" dirty="0"/>
              <a:t>)?</a:t>
            </a:r>
          </a:p>
        </p:txBody>
      </p:sp>
    </p:spTree>
    <p:custDataLst>
      <p:tags r:id="rId1"/>
    </p:custDataLst>
    <p:extLst>
      <p:ext uri="{BB962C8B-B14F-4D97-AF65-F5344CB8AC3E}">
        <p14:creationId xmlns:p14="http://schemas.microsoft.com/office/powerpoint/2010/main" val="844470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F937-AB19-8C45-AD3B-AB81EA5130BE}"/>
              </a:ext>
            </a:extLst>
          </p:cNvPr>
          <p:cNvSpPr>
            <a:spLocks noGrp="1"/>
          </p:cNvSpPr>
          <p:nvPr>
            <p:ph type="title"/>
          </p:nvPr>
        </p:nvSpPr>
        <p:spPr/>
        <p:txBody>
          <a:bodyPr/>
          <a:lstStyle/>
          <a:p>
            <a:r>
              <a:rPr lang="en-US" sz="2600" b="1" dirty="0">
                <a:effectLst/>
                <a:latin typeface="Calibri" panose="020F0502020204030204" pitchFamily="34" charset="0"/>
                <a:ea typeface="Calibri" panose="020F0502020204030204" pitchFamily="34" charset="0"/>
                <a:cs typeface="Calibri" panose="020F0502020204030204" pitchFamily="34" charset="0"/>
              </a:rPr>
              <a:t>In general, for a</a:t>
            </a:r>
            <a:r>
              <a:rPr lang="en-US" sz="2600" dirty="0">
                <a:effectLst/>
                <a:latin typeface="Calibri" panose="020F0502020204030204" pitchFamily="34" charset="0"/>
                <a:ea typeface="Calibri" panose="020F0502020204030204" pitchFamily="34" charset="0"/>
                <a:cs typeface="Calibri" panose="020F0502020204030204" pitchFamily="34" charset="0"/>
              </a:rPr>
              <a:t> </a:t>
            </a:r>
            <a:r>
              <a:rPr lang="en-US" sz="2600" b="1" dirty="0">
                <a:effectLst/>
                <a:latin typeface="Calibri" panose="020F0502020204030204" pitchFamily="34" charset="0"/>
                <a:ea typeface="Calibri" panose="020F0502020204030204" pitchFamily="34" charset="0"/>
                <a:cs typeface="Calibri" panose="020F0502020204030204" pitchFamily="34" charset="0"/>
              </a:rPr>
              <a:t>premenopausal patient with </a:t>
            </a:r>
            <a:r>
              <a:rPr lang="en-US" sz="2600" b="1" u="sng" dirty="0">
                <a:effectLst/>
                <a:latin typeface="Calibri" panose="020F0502020204030204" pitchFamily="34" charset="0"/>
                <a:ea typeface="Calibri" panose="020F0502020204030204" pitchFamily="34" charset="0"/>
                <a:cs typeface="Calibri" panose="020F0502020204030204" pitchFamily="34" charset="0"/>
              </a:rPr>
              <a:t>high-risk (multiple positive nodes)</a:t>
            </a:r>
            <a:r>
              <a:rPr lang="en-US" sz="2600" b="1" dirty="0">
                <a:effectLst/>
                <a:latin typeface="Calibri" panose="020F0502020204030204" pitchFamily="34" charset="0"/>
                <a:ea typeface="Calibri" panose="020F0502020204030204" pitchFamily="34" charset="0"/>
                <a:cs typeface="Calibri" panose="020F0502020204030204" pitchFamily="34" charset="0"/>
              </a:rPr>
              <a:t> localized breast cancer who is receiving a </a:t>
            </a:r>
            <a:r>
              <a:rPr lang="en-US" sz="2600" b="1" dirty="0" err="1">
                <a:effectLst/>
                <a:latin typeface="Calibri" panose="020F0502020204030204" pitchFamily="34" charset="0"/>
                <a:ea typeface="Calibri" panose="020F0502020204030204" pitchFamily="34" charset="0"/>
                <a:cs typeface="Calibri" panose="020F0502020204030204" pitchFamily="34" charset="0"/>
              </a:rPr>
              <a:t>GnRHa</a:t>
            </a:r>
            <a:r>
              <a:rPr lang="en-US" sz="2600" b="1" dirty="0">
                <a:effectLst/>
                <a:latin typeface="Calibri" panose="020F0502020204030204" pitchFamily="34" charset="0"/>
                <a:ea typeface="Calibri" panose="020F0502020204030204" pitchFamily="34" charset="0"/>
                <a:cs typeface="Calibri" panose="020F0502020204030204" pitchFamily="34" charset="0"/>
              </a:rPr>
              <a:t> in combination with adjuvant endocrine treatment and wishes to become pregnant, what is the </a:t>
            </a:r>
            <a:r>
              <a:rPr lang="en-US" sz="2600" b="1" u="sng" dirty="0">
                <a:effectLst/>
                <a:latin typeface="Calibri" panose="020F0502020204030204" pitchFamily="34" charset="0"/>
                <a:ea typeface="Calibri" panose="020F0502020204030204" pitchFamily="34" charset="0"/>
                <a:cs typeface="Calibri" panose="020F0502020204030204" pitchFamily="34" charset="0"/>
              </a:rPr>
              <a:t>minimum duration of hormonal therapy</a:t>
            </a:r>
            <a:r>
              <a:rPr lang="en-US" sz="2600" b="1" dirty="0">
                <a:effectLst/>
                <a:latin typeface="Calibri" panose="020F0502020204030204" pitchFamily="34" charset="0"/>
                <a:ea typeface="Calibri" panose="020F0502020204030204" pitchFamily="34" charset="0"/>
                <a:cs typeface="Calibri" panose="020F0502020204030204" pitchFamily="34" charset="0"/>
              </a:rPr>
              <a:t> that you would recommend before you would be comfortable discontinuing treatment?</a:t>
            </a:r>
            <a:endParaRPr lang="en-US" sz="26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673AA53-10C1-DA4D-AEF0-4BFDC4FCECD2}"/>
              </a:ext>
            </a:extLst>
          </p:cNvPr>
          <p:cNvSpPr>
            <a:spLocks noGrp="1"/>
          </p:cNvSpPr>
          <p:nvPr>
            <p:ph idx="35"/>
          </p:nvPr>
        </p:nvSpPr>
        <p:spPr/>
        <p:txBody>
          <a:bodyPr/>
          <a:lstStyle/>
          <a:p>
            <a:r>
              <a:rPr lang="en-US" dirty="0"/>
              <a:t>5 years</a:t>
            </a:r>
          </a:p>
        </p:txBody>
      </p:sp>
      <p:sp>
        <p:nvSpPr>
          <p:cNvPr id="4" name="Content Placeholder 3">
            <a:extLst>
              <a:ext uri="{FF2B5EF4-FFF2-40B4-BE49-F238E27FC236}">
                <a16:creationId xmlns:a16="http://schemas.microsoft.com/office/drawing/2014/main" id="{5AF8AE7D-7F39-634C-AA88-24AF1ABEFA4F}"/>
              </a:ext>
            </a:extLst>
          </p:cNvPr>
          <p:cNvSpPr>
            <a:spLocks noGrp="1"/>
          </p:cNvSpPr>
          <p:nvPr>
            <p:ph idx="36"/>
          </p:nvPr>
        </p:nvSpPr>
        <p:spPr/>
        <p:txBody>
          <a:bodyPr/>
          <a:lstStyle/>
          <a:p>
            <a:r>
              <a:rPr lang="en-US" dirty="0"/>
              <a:t>2 years</a:t>
            </a:r>
          </a:p>
        </p:txBody>
      </p:sp>
      <p:sp>
        <p:nvSpPr>
          <p:cNvPr id="5" name="Content Placeholder 4">
            <a:extLst>
              <a:ext uri="{FF2B5EF4-FFF2-40B4-BE49-F238E27FC236}">
                <a16:creationId xmlns:a16="http://schemas.microsoft.com/office/drawing/2014/main" id="{8C57CA66-11B9-804F-B534-3C03EDB52A13}"/>
              </a:ext>
            </a:extLst>
          </p:cNvPr>
          <p:cNvSpPr>
            <a:spLocks noGrp="1"/>
          </p:cNvSpPr>
          <p:nvPr>
            <p:ph idx="41"/>
          </p:nvPr>
        </p:nvSpPr>
        <p:spPr/>
        <p:txBody>
          <a:bodyPr/>
          <a:lstStyle/>
          <a:p>
            <a:r>
              <a:rPr lang="en-US" dirty="0"/>
              <a:t>2 years</a:t>
            </a:r>
          </a:p>
        </p:txBody>
      </p:sp>
      <p:sp>
        <p:nvSpPr>
          <p:cNvPr id="6" name="Content Placeholder 5">
            <a:extLst>
              <a:ext uri="{FF2B5EF4-FFF2-40B4-BE49-F238E27FC236}">
                <a16:creationId xmlns:a16="http://schemas.microsoft.com/office/drawing/2014/main" id="{C8107661-8958-6349-B07C-9FB9DB7AD56D}"/>
              </a:ext>
            </a:extLst>
          </p:cNvPr>
          <p:cNvSpPr>
            <a:spLocks noGrp="1"/>
          </p:cNvSpPr>
          <p:nvPr>
            <p:ph idx="44"/>
          </p:nvPr>
        </p:nvSpPr>
        <p:spPr/>
        <p:txBody>
          <a:bodyPr/>
          <a:lstStyle/>
          <a:p>
            <a:r>
              <a:rPr lang="en-US" dirty="0"/>
              <a:t>2 years</a:t>
            </a:r>
          </a:p>
        </p:txBody>
      </p:sp>
      <p:sp>
        <p:nvSpPr>
          <p:cNvPr id="7" name="Content Placeholder 6">
            <a:extLst>
              <a:ext uri="{FF2B5EF4-FFF2-40B4-BE49-F238E27FC236}">
                <a16:creationId xmlns:a16="http://schemas.microsoft.com/office/drawing/2014/main" id="{472DFFF3-F04A-E748-8431-756C5390CFF8}"/>
              </a:ext>
            </a:extLst>
          </p:cNvPr>
          <p:cNvSpPr>
            <a:spLocks noGrp="1"/>
          </p:cNvSpPr>
          <p:nvPr>
            <p:ph idx="45"/>
          </p:nvPr>
        </p:nvSpPr>
        <p:spPr/>
        <p:txBody>
          <a:bodyPr/>
          <a:lstStyle/>
          <a:p>
            <a:r>
              <a:rPr lang="en-US" dirty="0"/>
              <a:t>3-4 years</a:t>
            </a:r>
          </a:p>
        </p:txBody>
      </p:sp>
      <p:sp>
        <p:nvSpPr>
          <p:cNvPr id="8" name="Content Placeholder 7">
            <a:extLst>
              <a:ext uri="{FF2B5EF4-FFF2-40B4-BE49-F238E27FC236}">
                <a16:creationId xmlns:a16="http://schemas.microsoft.com/office/drawing/2014/main" id="{9E1524D7-E085-E141-95D5-D15597C57C1A}"/>
              </a:ext>
            </a:extLst>
          </p:cNvPr>
          <p:cNvSpPr>
            <a:spLocks noGrp="1"/>
          </p:cNvSpPr>
          <p:nvPr>
            <p:ph idx="46"/>
          </p:nvPr>
        </p:nvSpPr>
        <p:spPr/>
        <p:txBody>
          <a:bodyPr/>
          <a:lstStyle/>
          <a:p>
            <a:r>
              <a:rPr lang="en-US" dirty="0"/>
              <a:t>5 years</a:t>
            </a:r>
          </a:p>
        </p:txBody>
      </p:sp>
    </p:spTree>
    <p:extLst>
      <p:ext uri="{BB962C8B-B14F-4D97-AF65-F5344CB8AC3E}">
        <p14:creationId xmlns:p14="http://schemas.microsoft.com/office/powerpoint/2010/main" val="1804178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6828-860E-2040-9A45-71F438DC0FC8}"/>
              </a:ext>
            </a:extLst>
          </p:cNvPr>
          <p:cNvSpPr>
            <a:spLocks noGrp="1"/>
          </p:cNvSpPr>
          <p:nvPr>
            <p:ph type="title"/>
          </p:nvPr>
        </p:nvSpPr>
        <p:spPr>
          <a:xfrm>
            <a:off x="695400" y="0"/>
            <a:ext cx="10657184" cy="2276872"/>
          </a:xfrm>
        </p:spPr>
        <p:txBody>
          <a:bodyPr/>
          <a:lstStyle/>
          <a:p>
            <a:r>
              <a:rPr lang="en-US" sz="2600" b="1" dirty="0">
                <a:effectLst/>
                <a:latin typeface="Calibri" panose="020F0502020204030204" pitchFamily="34" charset="0"/>
                <a:ea typeface="Calibri" panose="020F0502020204030204" pitchFamily="34" charset="0"/>
                <a:cs typeface="Calibri" panose="020F0502020204030204" pitchFamily="34" charset="0"/>
              </a:rPr>
              <a:t>In general, for a</a:t>
            </a:r>
            <a:r>
              <a:rPr lang="en-US" sz="2600" dirty="0">
                <a:effectLst/>
                <a:latin typeface="Calibri" panose="020F0502020204030204" pitchFamily="34" charset="0"/>
                <a:ea typeface="Calibri" panose="020F0502020204030204" pitchFamily="34" charset="0"/>
                <a:cs typeface="Calibri" panose="020F0502020204030204" pitchFamily="34" charset="0"/>
              </a:rPr>
              <a:t> </a:t>
            </a:r>
            <a:r>
              <a:rPr lang="en-US" sz="2600" b="1" dirty="0">
                <a:effectLst/>
                <a:latin typeface="Calibri" panose="020F0502020204030204" pitchFamily="34" charset="0"/>
                <a:ea typeface="Calibri" panose="020F0502020204030204" pitchFamily="34" charset="0"/>
                <a:cs typeface="Calibri" panose="020F0502020204030204" pitchFamily="34" charset="0"/>
              </a:rPr>
              <a:t>premenopausal patient with </a:t>
            </a:r>
            <a:r>
              <a:rPr lang="en-US" sz="2600" b="1" u="sng" dirty="0">
                <a:effectLst/>
                <a:latin typeface="Calibri" panose="020F0502020204030204" pitchFamily="34" charset="0"/>
                <a:ea typeface="Calibri" panose="020F0502020204030204" pitchFamily="34" charset="0"/>
                <a:cs typeface="Calibri" panose="020F0502020204030204" pitchFamily="34" charset="0"/>
              </a:rPr>
              <a:t>high-risk (multiple positive nodes)</a:t>
            </a:r>
            <a:r>
              <a:rPr lang="en-US" sz="2600" b="1" dirty="0">
                <a:effectLst/>
                <a:latin typeface="Calibri" panose="020F0502020204030204" pitchFamily="34" charset="0"/>
                <a:ea typeface="Calibri" panose="020F0502020204030204" pitchFamily="34" charset="0"/>
                <a:cs typeface="Calibri" panose="020F0502020204030204" pitchFamily="34" charset="0"/>
              </a:rPr>
              <a:t> localized breast cancer who is receiving a </a:t>
            </a:r>
            <a:r>
              <a:rPr lang="en-US" sz="2600" b="1" dirty="0" err="1">
                <a:effectLst/>
                <a:latin typeface="Calibri" panose="020F0502020204030204" pitchFamily="34" charset="0"/>
                <a:ea typeface="Calibri" panose="020F0502020204030204" pitchFamily="34" charset="0"/>
                <a:cs typeface="Calibri" panose="020F0502020204030204" pitchFamily="34" charset="0"/>
              </a:rPr>
              <a:t>GnRHa</a:t>
            </a:r>
            <a:r>
              <a:rPr lang="en-US" sz="2600" b="1" dirty="0">
                <a:effectLst/>
                <a:latin typeface="Calibri" panose="020F0502020204030204" pitchFamily="34" charset="0"/>
                <a:ea typeface="Calibri" panose="020F0502020204030204" pitchFamily="34" charset="0"/>
                <a:cs typeface="Calibri" panose="020F0502020204030204" pitchFamily="34" charset="0"/>
              </a:rPr>
              <a:t> in combination with adjuvant endocrine treatment and wishes to become pregnant, </a:t>
            </a:r>
            <a:r>
              <a:rPr lang="en-US" sz="2600" b="1" u="sng" dirty="0">
                <a:effectLst/>
                <a:latin typeface="Calibri" panose="020F0502020204030204" pitchFamily="34" charset="0"/>
                <a:ea typeface="Calibri" panose="020F0502020204030204" pitchFamily="34" charset="0"/>
                <a:cs typeface="Calibri" panose="020F0502020204030204" pitchFamily="34" charset="0"/>
              </a:rPr>
              <a:t>how long would you feel comfortable allowing her to remain off hormonal therapy</a:t>
            </a:r>
            <a:r>
              <a:rPr lang="en-US" sz="2600" b="1" dirty="0">
                <a:effectLst/>
                <a:latin typeface="Calibri" panose="020F0502020204030204" pitchFamily="34" charset="0"/>
                <a:ea typeface="Calibri" panose="020F0502020204030204" pitchFamily="34" charset="0"/>
                <a:cs typeface="Calibri" panose="020F0502020204030204" pitchFamily="34" charset="0"/>
              </a:rPr>
              <a:t>?</a:t>
            </a:r>
            <a:endParaRPr lang="en-US" sz="26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4A8E1A0-83BF-C944-81A3-7249511B1E59}"/>
              </a:ext>
            </a:extLst>
          </p:cNvPr>
          <p:cNvSpPr>
            <a:spLocks noGrp="1"/>
          </p:cNvSpPr>
          <p:nvPr>
            <p:ph idx="35"/>
          </p:nvPr>
        </p:nvSpPr>
        <p:spPr/>
        <p:txBody>
          <a:bodyPr/>
          <a:lstStyle/>
          <a:p>
            <a:r>
              <a:rPr lang="en-US" dirty="0"/>
              <a:t>2 years</a:t>
            </a:r>
          </a:p>
        </p:txBody>
      </p:sp>
      <p:sp>
        <p:nvSpPr>
          <p:cNvPr id="4" name="Content Placeholder 3">
            <a:extLst>
              <a:ext uri="{FF2B5EF4-FFF2-40B4-BE49-F238E27FC236}">
                <a16:creationId xmlns:a16="http://schemas.microsoft.com/office/drawing/2014/main" id="{545C14CB-AA37-EC4D-B561-D0B979C257AA}"/>
              </a:ext>
            </a:extLst>
          </p:cNvPr>
          <p:cNvSpPr>
            <a:spLocks noGrp="1"/>
          </p:cNvSpPr>
          <p:nvPr>
            <p:ph idx="36"/>
          </p:nvPr>
        </p:nvSpPr>
        <p:spPr/>
        <p:txBody>
          <a:bodyPr/>
          <a:lstStyle/>
          <a:p>
            <a:r>
              <a:rPr lang="en-US" dirty="0"/>
              <a:t>2 years</a:t>
            </a:r>
          </a:p>
        </p:txBody>
      </p:sp>
      <p:sp>
        <p:nvSpPr>
          <p:cNvPr id="5" name="Content Placeholder 4">
            <a:extLst>
              <a:ext uri="{FF2B5EF4-FFF2-40B4-BE49-F238E27FC236}">
                <a16:creationId xmlns:a16="http://schemas.microsoft.com/office/drawing/2014/main" id="{BE3F9D43-1694-AF4C-A5BC-3B71B4702BF4}"/>
              </a:ext>
            </a:extLst>
          </p:cNvPr>
          <p:cNvSpPr>
            <a:spLocks noGrp="1"/>
          </p:cNvSpPr>
          <p:nvPr>
            <p:ph idx="41"/>
          </p:nvPr>
        </p:nvSpPr>
        <p:spPr/>
        <p:txBody>
          <a:bodyPr/>
          <a:lstStyle/>
          <a:p>
            <a:r>
              <a:rPr lang="en-US" dirty="0"/>
              <a:t>–</a:t>
            </a:r>
          </a:p>
        </p:txBody>
      </p:sp>
      <p:sp>
        <p:nvSpPr>
          <p:cNvPr id="6" name="Content Placeholder 5">
            <a:extLst>
              <a:ext uri="{FF2B5EF4-FFF2-40B4-BE49-F238E27FC236}">
                <a16:creationId xmlns:a16="http://schemas.microsoft.com/office/drawing/2014/main" id="{76DE3341-2252-0B47-8EA1-64C50A10A0E3}"/>
              </a:ext>
            </a:extLst>
          </p:cNvPr>
          <p:cNvSpPr>
            <a:spLocks noGrp="1"/>
          </p:cNvSpPr>
          <p:nvPr>
            <p:ph idx="44"/>
          </p:nvPr>
        </p:nvSpPr>
        <p:spPr/>
        <p:txBody>
          <a:bodyPr/>
          <a:lstStyle/>
          <a:p>
            <a:r>
              <a:rPr lang="en-US" dirty="0"/>
              <a:t>2 years</a:t>
            </a:r>
          </a:p>
        </p:txBody>
      </p:sp>
      <p:sp>
        <p:nvSpPr>
          <p:cNvPr id="7" name="Content Placeholder 6">
            <a:extLst>
              <a:ext uri="{FF2B5EF4-FFF2-40B4-BE49-F238E27FC236}">
                <a16:creationId xmlns:a16="http://schemas.microsoft.com/office/drawing/2014/main" id="{28DF576F-9D9C-7249-883D-ABFBB8260FBE}"/>
              </a:ext>
            </a:extLst>
          </p:cNvPr>
          <p:cNvSpPr>
            <a:spLocks noGrp="1"/>
          </p:cNvSpPr>
          <p:nvPr>
            <p:ph idx="45"/>
          </p:nvPr>
        </p:nvSpPr>
        <p:spPr/>
        <p:txBody>
          <a:bodyPr/>
          <a:lstStyle/>
          <a:p>
            <a:r>
              <a:rPr lang="en-US" dirty="0"/>
              <a:t>1 year</a:t>
            </a:r>
          </a:p>
        </p:txBody>
      </p:sp>
      <p:sp>
        <p:nvSpPr>
          <p:cNvPr id="8" name="Content Placeholder 7">
            <a:extLst>
              <a:ext uri="{FF2B5EF4-FFF2-40B4-BE49-F238E27FC236}">
                <a16:creationId xmlns:a16="http://schemas.microsoft.com/office/drawing/2014/main" id="{1837AC1D-B375-A340-A450-6295891AC5A2}"/>
              </a:ext>
            </a:extLst>
          </p:cNvPr>
          <p:cNvSpPr>
            <a:spLocks noGrp="1"/>
          </p:cNvSpPr>
          <p:nvPr>
            <p:ph idx="46"/>
          </p:nvPr>
        </p:nvSpPr>
        <p:spPr/>
        <p:txBody>
          <a:bodyPr/>
          <a:lstStyle/>
          <a:p>
            <a:r>
              <a:rPr lang="en-US" dirty="0"/>
              <a:t>2 years</a:t>
            </a:r>
          </a:p>
        </p:txBody>
      </p:sp>
    </p:spTree>
    <p:extLst>
      <p:ext uri="{BB962C8B-B14F-4D97-AF65-F5344CB8AC3E}">
        <p14:creationId xmlns:p14="http://schemas.microsoft.com/office/powerpoint/2010/main" val="1921733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2681-8EFD-9B43-BA19-0E819F970015}"/>
              </a:ext>
            </a:extLst>
          </p:cNvPr>
          <p:cNvSpPr>
            <a:spLocks noGrp="1"/>
          </p:cNvSpPr>
          <p:nvPr>
            <p:ph type="ctrTitle"/>
          </p:nvPr>
        </p:nvSpPr>
        <p:spPr>
          <a:xfrm>
            <a:off x="603422" y="4128654"/>
            <a:ext cx="11054423" cy="1158963"/>
          </a:xfrm>
        </p:spPr>
        <p:txBody>
          <a:bodyPr>
            <a:normAutofit fontScale="90000"/>
          </a:bodyPr>
          <a:lstStyle/>
          <a:p>
            <a:r>
              <a:rPr lang="en-US" sz="3200" b="1" kern="100" dirty="0">
                <a:latin typeface="Arial" panose="020B0604020202020204" pitchFamily="34" charset="0"/>
                <a:ea typeface="Calibri" panose="020F0502020204030204" pitchFamily="34" charset="0"/>
                <a:cs typeface="Arial" panose="020B0604020202020204" pitchFamily="34" charset="0"/>
              </a:rPr>
              <a:t>The Role of Ovarian Suppression in Preserving Ovarian Function in Premenopausal Patients with Early Breast Cancer</a:t>
            </a:r>
            <a:endParaRPr lang="en-US" b="1" dirty="0"/>
          </a:p>
        </p:txBody>
      </p:sp>
      <p:sp>
        <p:nvSpPr>
          <p:cNvPr id="3" name="Subtitle 2">
            <a:extLst>
              <a:ext uri="{FF2B5EF4-FFF2-40B4-BE49-F238E27FC236}">
                <a16:creationId xmlns:a16="http://schemas.microsoft.com/office/drawing/2014/main" id="{4955DCAE-5C8F-6E43-8A7D-340AE2CAB93F}"/>
              </a:ext>
            </a:extLst>
          </p:cNvPr>
          <p:cNvSpPr>
            <a:spLocks noGrp="1"/>
          </p:cNvSpPr>
          <p:nvPr>
            <p:ph type="subTitle" idx="1"/>
          </p:nvPr>
        </p:nvSpPr>
        <p:spPr>
          <a:xfrm>
            <a:off x="720434" y="5466522"/>
            <a:ext cx="10820400" cy="986951"/>
          </a:xfrm>
        </p:spPr>
        <p:txBody>
          <a:bodyPr>
            <a:normAutofit/>
          </a:bodyPr>
          <a:lstStyle/>
          <a:p>
            <a:pPr>
              <a:spcBef>
                <a:spcPts val="400"/>
              </a:spcBef>
            </a:pPr>
            <a:r>
              <a:rPr lang="en-US" sz="1600" b="1" dirty="0">
                <a:solidFill>
                  <a:schemeClr val="tx2"/>
                </a:solidFill>
              </a:rPr>
              <a:t>Erica L. Mayer MD MPH</a:t>
            </a:r>
          </a:p>
          <a:p>
            <a:pPr>
              <a:spcBef>
                <a:spcPts val="400"/>
              </a:spcBef>
            </a:pPr>
            <a:r>
              <a:rPr lang="en-US" sz="1600" b="1" dirty="0">
                <a:solidFill>
                  <a:schemeClr val="tx2"/>
                </a:solidFill>
              </a:rPr>
              <a:t>Dana-Farber Cancer Institute</a:t>
            </a:r>
          </a:p>
          <a:p>
            <a:pPr>
              <a:spcBef>
                <a:spcPts val="400"/>
              </a:spcBef>
            </a:pPr>
            <a:r>
              <a:rPr lang="en-US" sz="1600" b="1" dirty="0">
                <a:solidFill>
                  <a:schemeClr val="tx2"/>
                </a:solidFill>
              </a:rPr>
              <a:t>Boston, MA</a:t>
            </a:r>
          </a:p>
        </p:txBody>
      </p:sp>
    </p:spTree>
    <p:extLst>
      <p:ext uri="{BB962C8B-B14F-4D97-AF65-F5344CB8AC3E}">
        <p14:creationId xmlns:p14="http://schemas.microsoft.com/office/powerpoint/2010/main" val="2900876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865F8-31BC-2B4B-D5D7-5A99B549BB9F}"/>
              </a:ext>
            </a:extLst>
          </p:cNvPr>
          <p:cNvSpPr>
            <a:spLocks noGrp="1"/>
          </p:cNvSpPr>
          <p:nvPr>
            <p:ph type="title"/>
          </p:nvPr>
        </p:nvSpPr>
        <p:spPr>
          <a:xfrm>
            <a:off x="838200" y="365126"/>
            <a:ext cx="10515600" cy="817632"/>
          </a:xfrm>
        </p:spPr>
        <p:txBody>
          <a:bodyPr>
            <a:normAutofit/>
          </a:bodyPr>
          <a:lstStyle/>
          <a:p>
            <a:r>
              <a:rPr lang="en-US" sz="2800" kern="100" dirty="0">
                <a:latin typeface="Arial" panose="020B0604020202020204" pitchFamily="34" charset="0"/>
                <a:ea typeface="Calibri" panose="020F0502020204030204" pitchFamily="34" charset="0"/>
                <a:cs typeface="Arial" panose="020B0604020202020204" pitchFamily="34" charset="0"/>
              </a:rPr>
              <a:t>Outline:</a:t>
            </a: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89B2AAB-1753-8CB1-843E-F74FC83CB5F1}"/>
              </a:ext>
            </a:extLst>
          </p:cNvPr>
          <p:cNvSpPr>
            <a:spLocks noGrp="1"/>
          </p:cNvSpPr>
          <p:nvPr>
            <p:ph idx="1"/>
          </p:nvPr>
        </p:nvSpPr>
        <p:spPr>
          <a:xfrm>
            <a:off x="838200" y="1570383"/>
            <a:ext cx="10515600" cy="4606580"/>
          </a:xfrm>
        </p:spPr>
        <p:txBody>
          <a:bodyPr>
            <a:normAutofit/>
          </a:bodyPr>
          <a:lstStyle/>
          <a:p>
            <a:pPr marL="342900" marR="0" indent="-342900">
              <a:spcBef>
                <a:spcPts val="0"/>
              </a:spcBef>
              <a:spcAft>
                <a:spcPts val="0"/>
              </a:spcAft>
              <a:buFont typeface="+mj-lt"/>
              <a:buAutoNum type="arabicPeriod"/>
            </a:pPr>
            <a:r>
              <a:rPr lang="en-US" sz="2400" kern="100" dirty="0">
                <a:effectLst/>
                <a:latin typeface="Arial" panose="020B0604020202020204" pitchFamily="34" charset="0"/>
                <a:ea typeface="Calibri" panose="020F0502020204030204" pitchFamily="34" charset="0"/>
                <a:cs typeface="Arial" panose="020B0604020202020204" pitchFamily="34" charset="0"/>
              </a:rPr>
              <a:t>Potential risk of infertility with cytotoxic therapy in premenopausal patients with breast cancer</a:t>
            </a:r>
          </a:p>
          <a:p>
            <a:pPr marL="342900" marR="0" indent="-342900">
              <a:spcBef>
                <a:spcPts val="0"/>
              </a:spcBef>
              <a:spcAft>
                <a:spcPts val="0"/>
              </a:spcAft>
              <a:buFont typeface="+mj-lt"/>
              <a:buAutoNum type="arabicPeriod"/>
            </a:pP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2400" kern="100" dirty="0">
                <a:latin typeface="Arial" panose="020B0604020202020204" pitchFamily="34" charset="0"/>
                <a:ea typeface="Calibri" panose="020F0502020204030204" pitchFamily="34" charset="0"/>
                <a:cs typeface="Arial" panose="020B0604020202020204" pitchFamily="34" charset="0"/>
              </a:rPr>
              <a:t>R</a:t>
            </a:r>
            <a:r>
              <a:rPr lang="en-US" sz="2400" kern="100" dirty="0">
                <a:effectLst/>
                <a:latin typeface="Arial" panose="020B0604020202020204" pitchFamily="34" charset="0"/>
                <a:ea typeface="Calibri" panose="020F0502020204030204" pitchFamily="34" charset="0"/>
                <a:cs typeface="Arial" panose="020B0604020202020204" pitchFamily="34" charset="0"/>
              </a:rPr>
              <a:t>ole of ovarian suppression during chemotherapy in preventing chemotherapy-induced amenorrhea in premenopausal patients with early breast cancer</a:t>
            </a:r>
          </a:p>
          <a:p>
            <a:pPr marL="342900" marR="0" lvl="0" indent="-342900">
              <a:spcBef>
                <a:spcPts val="0"/>
              </a:spcBef>
              <a:spcAft>
                <a:spcPts val="0"/>
              </a:spcAft>
              <a:buFont typeface="+mj-lt"/>
              <a:buAutoNum type="arabicPeriod"/>
            </a:pP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2400" kern="100" dirty="0">
                <a:effectLst/>
                <a:latin typeface="Arial" panose="020B0604020202020204" pitchFamily="34" charset="0"/>
                <a:ea typeface="Calibri" panose="020F0502020204030204" pitchFamily="34" charset="0"/>
                <a:cs typeface="Arial" panose="020B0604020202020204" pitchFamily="34" charset="0"/>
              </a:rPr>
              <a:t>Safety of pregnancy after a breast cancer diagnosis</a:t>
            </a:r>
          </a:p>
        </p:txBody>
      </p:sp>
    </p:spTree>
    <p:extLst>
      <p:ext uri="{BB962C8B-B14F-4D97-AF65-F5344CB8AC3E}">
        <p14:creationId xmlns:p14="http://schemas.microsoft.com/office/powerpoint/2010/main" val="4268914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1668" y="0"/>
            <a:ext cx="11835684" cy="559988"/>
          </a:xfrm>
          <a:prstGeom prst="rect">
            <a:avLst/>
          </a:prstGeo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panose="020F0502020204030204"/>
                <a:ea typeface="+mn-ea"/>
                <a:cs typeface="+mn-cs"/>
              </a:rPr>
              <a:t>Risk of Treatment-Related Amenorrhea with Breast Cancer Therapy</a:t>
            </a:r>
          </a:p>
        </p:txBody>
      </p:sp>
      <p:sp>
        <p:nvSpPr>
          <p:cNvPr id="4" name="TextBox 2">
            <a:extLst>
              <a:ext uri="{FF2B5EF4-FFF2-40B4-BE49-F238E27FC236}">
                <a16:creationId xmlns:a16="http://schemas.microsoft.com/office/drawing/2014/main" id="{FF1D7EE2-69FC-C246-B7CA-F783EA0782C3}"/>
              </a:ext>
            </a:extLst>
          </p:cNvPr>
          <p:cNvSpPr txBox="1">
            <a:spLocks noChangeArrowheads="1"/>
          </p:cNvSpPr>
          <p:nvPr/>
        </p:nvSpPr>
        <p:spPr bwMode="auto">
          <a:xfrm>
            <a:off x="10022511" y="6514147"/>
            <a:ext cx="230201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Poorvu</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NPJ Breast, 2021</a:t>
            </a:r>
          </a:p>
        </p:txBody>
      </p:sp>
      <p:pic>
        <p:nvPicPr>
          <p:cNvPr id="5" name="Picture 4">
            <a:extLst>
              <a:ext uri="{FF2B5EF4-FFF2-40B4-BE49-F238E27FC236}">
                <a16:creationId xmlns:a16="http://schemas.microsoft.com/office/drawing/2014/main" id="{B8AD5E8E-0AC1-2C4E-8FA4-CDB5C6239BC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02822" y="559988"/>
            <a:ext cx="10830659" cy="2673866"/>
          </a:xfrm>
          <a:prstGeom prst="rect">
            <a:avLst/>
          </a:prstGeom>
        </p:spPr>
      </p:pic>
      <p:pic>
        <p:nvPicPr>
          <p:cNvPr id="7" name="Picture 6">
            <a:extLst>
              <a:ext uri="{FF2B5EF4-FFF2-40B4-BE49-F238E27FC236}">
                <a16:creationId xmlns:a16="http://schemas.microsoft.com/office/drawing/2014/main" id="{DFBD1460-F645-174D-933A-A6C5F3A6382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02822" y="3235086"/>
            <a:ext cx="10830659" cy="2688887"/>
          </a:xfrm>
          <a:prstGeom prst="rect">
            <a:avLst/>
          </a:prstGeom>
        </p:spPr>
      </p:pic>
      <p:sp>
        <p:nvSpPr>
          <p:cNvPr id="2" name="Rectangle: Rounded Corners 1">
            <a:extLst>
              <a:ext uri="{FF2B5EF4-FFF2-40B4-BE49-F238E27FC236}">
                <a16:creationId xmlns:a16="http://schemas.microsoft.com/office/drawing/2014/main" id="{6D2BED97-3D7C-4AAD-AA00-53D96D18C3FD}"/>
              </a:ext>
            </a:extLst>
          </p:cNvPr>
          <p:cNvSpPr/>
          <p:nvPr/>
        </p:nvSpPr>
        <p:spPr>
          <a:xfrm>
            <a:off x="7605095" y="1119976"/>
            <a:ext cx="1898073" cy="486010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5A7AD516-33EB-A5B9-76B7-16081B6C75D7}"/>
              </a:ext>
            </a:extLst>
          </p:cNvPr>
          <p:cNvSpPr txBox="1">
            <a:spLocks/>
          </p:cNvSpPr>
          <p:nvPr/>
        </p:nvSpPr>
        <p:spPr>
          <a:xfrm>
            <a:off x="475008" y="5946998"/>
            <a:ext cx="10319468" cy="662775"/>
          </a:xfrm>
          <a:prstGeom prst="rect">
            <a:avLst/>
          </a:prstGeom>
        </p:spPr>
        <p:txBody>
          <a:bodyPr/>
          <a:lstStyle>
            <a:lvl1pPr marL="234950" indent="-234950" algn="l" defTabSz="914400" rtl="0" eaLnBrk="1" latinLnBrk="0" hangingPunct="1">
              <a:lnSpc>
                <a:spcPct val="90000"/>
              </a:lnSpc>
              <a:spcBef>
                <a:spcPts val="600"/>
              </a:spcBef>
              <a:spcAft>
                <a:spcPts val="900"/>
              </a:spcAft>
              <a:buClr>
                <a:srgbClr val="E44F9A"/>
              </a:buClr>
              <a:buSzPct val="100000"/>
              <a:buFont typeface="Arial" panose="020B0604020202020204" pitchFamily="34" charset="0"/>
              <a:buChar char="•"/>
              <a:tabLst/>
              <a:defRPr sz="20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90000"/>
              </a:lnSpc>
              <a:spcBef>
                <a:spcPts val="0"/>
              </a:spcBef>
              <a:spcAft>
                <a:spcPts val="900"/>
              </a:spcAft>
              <a:buClr>
                <a:srgbClr val="E44F9A"/>
              </a:buClr>
              <a:buSzPct val="100000"/>
              <a:buFont typeface="Calibri" panose="020F0502020204030204" pitchFamily="34" charset="0"/>
              <a:buChar char="»"/>
              <a:defRPr sz="18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0"/>
              </a:spcBef>
              <a:spcAft>
                <a:spcPts val="900"/>
              </a:spcAft>
              <a:buClr>
                <a:srgbClr val="E44F9A"/>
              </a:buClr>
              <a:buSzPct val="100000"/>
              <a:buFont typeface="System Font Regular"/>
              <a:buChar char="–"/>
              <a:defRPr sz="16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90000"/>
              </a:lnSpc>
              <a:spcBef>
                <a:spcPts val="0"/>
              </a:spcBef>
              <a:spcAft>
                <a:spcPts val="900"/>
              </a:spcAft>
              <a:buClr>
                <a:srgbClr val="E44F9A"/>
              </a:buClr>
              <a:buSzPct val="90000"/>
              <a:buFont typeface="Wingdings" pitchFamily="2" charset="2"/>
              <a:buChar char="§"/>
              <a:defRPr sz="16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90000"/>
              </a:lnSpc>
              <a:spcBef>
                <a:spcPts val="0"/>
              </a:spcBef>
              <a:buClr>
                <a:srgbClr val="E44F9A"/>
              </a:buClr>
              <a:buSzPct val="90000"/>
              <a:buFont typeface="Courier New" panose="02070309020205020404" pitchFamily="49" charset="0"/>
              <a:buChar char="o"/>
              <a:defRPr sz="16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300"/>
              </a:spcBef>
              <a:spcAft>
                <a:spcPts val="0"/>
              </a:spcAft>
              <a:buClr>
                <a:srgbClr val="E44F9A"/>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Amenorrhea at 1 year is often used as proxy for fertility</a:t>
            </a:r>
            <a:endParaRPr kumimoji="0" lang="en-US" sz="18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300"/>
              </a:spcBef>
              <a:spcAft>
                <a:spcPts val="0"/>
              </a:spcAft>
              <a:buClr>
                <a:srgbClr val="E44F9A"/>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Rates of amenorrhea increase with increasing age and vary by chemotherapy regimen</a:t>
            </a:r>
            <a:r>
              <a:rPr kumimoji="0" lang="en-US" sz="18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p:txBody>
      </p:sp>
      <p:sp>
        <p:nvSpPr>
          <p:cNvPr id="11" name="Rectangle: Rounded Corners 1">
            <a:extLst>
              <a:ext uri="{FF2B5EF4-FFF2-40B4-BE49-F238E27FC236}">
                <a16:creationId xmlns:a16="http://schemas.microsoft.com/office/drawing/2014/main" id="{63A98DE3-72E2-7A84-7E17-63F3FFBDBF33}"/>
              </a:ext>
            </a:extLst>
          </p:cNvPr>
          <p:cNvSpPr/>
          <p:nvPr/>
        </p:nvSpPr>
        <p:spPr>
          <a:xfrm>
            <a:off x="658519" y="5589372"/>
            <a:ext cx="8844648" cy="33460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
            <a:extLst>
              <a:ext uri="{FF2B5EF4-FFF2-40B4-BE49-F238E27FC236}">
                <a16:creationId xmlns:a16="http://schemas.microsoft.com/office/drawing/2014/main" id="{E8453E0B-D2D1-6DA4-EC98-0FB9D96A8E07}"/>
              </a:ext>
            </a:extLst>
          </p:cNvPr>
          <p:cNvSpPr/>
          <p:nvPr/>
        </p:nvSpPr>
        <p:spPr>
          <a:xfrm>
            <a:off x="658518" y="2899252"/>
            <a:ext cx="8844649" cy="33460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063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475B-5B89-96BA-987D-4E0531664713}"/>
              </a:ext>
            </a:extLst>
          </p:cNvPr>
          <p:cNvSpPr>
            <a:spLocks noGrp="1"/>
          </p:cNvSpPr>
          <p:nvPr>
            <p:ph type="title"/>
          </p:nvPr>
        </p:nvSpPr>
        <p:spPr>
          <a:xfrm>
            <a:off x="581186" y="137160"/>
            <a:ext cx="10926872" cy="1050524"/>
          </a:xfrm>
        </p:spPr>
        <p:txBody>
          <a:bodyPr>
            <a:noAutofit/>
          </a:bodyPr>
          <a:lstStyle/>
          <a:p>
            <a:r>
              <a:rPr lang="en-US" sz="3600" dirty="0"/>
              <a:t>Chemotherapy-related Amenorrhea: Menses Recovery </a:t>
            </a:r>
            <a:br>
              <a:rPr lang="en-US" sz="3600" dirty="0"/>
            </a:br>
            <a:r>
              <a:rPr lang="en-US" sz="3600" dirty="0"/>
              <a:t>By Age Group</a:t>
            </a:r>
          </a:p>
        </p:txBody>
      </p:sp>
      <p:sp>
        <p:nvSpPr>
          <p:cNvPr id="3" name="Content Placeholder 2">
            <a:extLst>
              <a:ext uri="{FF2B5EF4-FFF2-40B4-BE49-F238E27FC236}">
                <a16:creationId xmlns:a16="http://schemas.microsoft.com/office/drawing/2014/main" id="{48135515-A1CE-24B6-EF35-C5F863340129}"/>
              </a:ext>
            </a:extLst>
          </p:cNvPr>
          <p:cNvSpPr>
            <a:spLocks noGrp="1"/>
          </p:cNvSpPr>
          <p:nvPr>
            <p:ph idx="1"/>
          </p:nvPr>
        </p:nvSpPr>
        <p:spPr>
          <a:xfrm>
            <a:off x="431018" y="1566319"/>
            <a:ext cx="4247297" cy="4319378"/>
          </a:xfrm>
        </p:spPr>
        <p:txBody>
          <a:bodyPr/>
          <a:lstStyle/>
          <a:p>
            <a:pPr marL="285750" indent="-285750">
              <a:buFont typeface="Arial" panose="020B0604020202020204" pitchFamily="34" charset="0"/>
              <a:buChar char="•"/>
            </a:pPr>
            <a:r>
              <a:rPr lang="en-US" sz="2000" dirty="0"/>
              <a:t>Cohort study of 1636 premenopausal women</a:t>
            </a:r>
          </a:p>
          <a:p>
            <a:pPr marL="285750" indent="-285750">
              <a:buFont typeface="Arial" panose="020B0604020202020204" pitchFamily="34" charset="0"/>
              <a:buChar char="•"/>
            </a:pPr>
            <a:r>
              <a:rPr lang="en-US" sz="2000" dirty="0"/>
              <a:t>Amenorrhea was more frequent among older women and those receiving adjuvant tamoxifen </a:t>
            </a:r>
          </a:p>
          <a:p>
            <a:pPr marL="285750" indent="-285750">
              <a:buFont typeface="Arial" panose="020B0604020202020204" pitchFamily="34" charset="0"/>
              <a:buChar char="•"/>
            </a:pPr>
            <a:r>
              <a:rPr lang="en-US" sz="2000" dirty="0"/>
              <a:t>Amenorrhea was significantly associated with worse insomnia, systemic therapy–related adverse effects, and sexual dysfunction</a:t>
            </a:r>
          </a:p>
          <a:p>
            <a:pPr lvl="2"/>
            <a:endParaRPr lang="en-US" dirty="0"/>
          </a:p>
        </p:txBody>
      </p:sp>
      <p:sp>
        <p:nvSpPr>
          <p:cNvPr id="5" name="Footer Placeholder 4">
            <a:extLst>
              <a:ext uri="{FF2B5EF4-FFF2-40B4-BE49-F238E27FC236}">
                <a16:creationId xmlns:a16="http://schemas.microsoft.com/office/drawing/2014/main" id="{432168DE-B39D-0DFC-412C-C2F4F99735EA}"/>
              </a:ext>
            </a:extLst>
          </p:cNvPr>
          <p:cNvSpPr>
            <a:spLocks noGrp="1"/>
          </p:cNvSpPr>
          <p:nvPr>
            <p:ph type="ftr" sz="quarter" idx="11"/>
          </p:nvPr>
        </p:nvSpPr>
        <p:spPr>
          <a:xfrm>
            <a:off x="162339" y="6361596"/>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mn-cs"/>
              </a:rPr>
              <a:t>Kabirian</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et al. </a:t>
            </a:r>
            <a:r>
              <a:rPr kumimoji="0" lang="en-US"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JAMA </a:t>
            </a:r>
            <a:r>
              <a:rPr kumimoji="0" lang="en-US" sz="900" b="0" i="1"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mn-cs"/>
              </a:rPr>
              <a:t>Netw</a:t>
            </a:r>
            <a:r>
              <a:rPr kumimoji="0" lang="en-US"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Open </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2023.</a:t>
            </a:r>
          </a:p>
        </p:txBody>
      </p:sp>
      <p:sp>
        <p:nvSpPr>
          <p:cNvPr id="8" name="TextBox 7">
            <a:extLst>
              <a:ext uri="{FF2B5EF4-FFF2-40B4-BE49-F238E27FC236}">
                <a16:creationId xmlns:a16="http://schemas.microsoft.com/office/drawing/2014/main" id="{B347FC3A-C5A5-0266-55B9-F1D79917FFCC}"/>
              </a:ext>
            </a:extLst>
          </p:cNvPr>
          <p:cNvSpPr txBox="1"/>
          <p:nvPr/>
        </p:nvSpPr>
        <p:spPr>
          <a:xfrm>
            <a:off x="4790195" y="2444246"/>
            <a:ext cx="1067972" cy="56701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546BABB0-AA16-AB01-0C8E-E64DA9297D26}"/>
              </a:ext>
            </a:extLst>
          </p:cNvPr>
          <p:cNvGrpSpPr/>
          <p:nvPr/>
        </p:nvGrpSpPr>
        <p:grpSpPr>
          <a:xfrm>
            <a:off x="4717774" y="1117997"/>
            <a:ext cx="7128786" cy="4782389"/>
            <a:chOff x="5006426" y="1325215"/>
            <a:chExt cx="6840134" cy="4782389"/>
          </a:xfrm>
        </p:grpSpPr>
        <p:grpSp>
          <p:nvGrpSpPr>
            <p:cNvPr id="11" name="Group 10">
              <a:extLst>
                <a:ext uri="{FF2B5EF4-FFF2-40B4-BE49-F238E27FC236}">
                  <a16:creationId xmlns:a16="http://schemas.microsoft.com/office/drawing/2014/main" id="{D1106FA4-119D-5D55-7223-A3627031A49D}"/>
                </a:ext>
              </a:extLst>
            </p:cNvPr>
            <p:cNvGrpSpPr/>
            <p:nvPr/>
          </p:nvGrpSpPr>
          <p:grpSpPr>
            <a:xfrm>
              <a:off x="5228578" y="3709995"/>
              <a:ext cx="6385360" cy="215444"/>
              <a:chOff x="3334822" y="5047700"/>
              <a:chExt cx="7118704" cy="268566"/>
            </a:xfrm>
          </p:grpSpPr>
          <p:cxnSp>
            <p:nvCxnSpPr>
              <p:cNvPr id="60" name="Straight Connector 59">
                <a:extLst>
                  <a:ext uri="{FF2B5EF4-FFF2-40B4-BE49-F238E27FC236}">
                    <a16:creationId xmlns:a16="http://schemas.microsoft.com/office/drawing/2014/main" id="{09DCF610-5166-090D-7C6F-3026724842DD}"/>
                  </a:ext>
                </a:extLst>
              </p:cNvPr>
              <p:cNvCxnSpPr>
                <a:cxnSpLocks/>
              </p:cNvCxnSpPr>
              <p:nvPr/>
            </p:nvCxnSpPr>
            <p:spPr>
              <a:xfrm>
                <a:off x="3998574" y="5201589"/>
                <a:ext cx="6454952" cy="0"/>
              </a:xfrm>
              <a:prstGeom prst="line">
                <a:avLst/>
              </a:prstGeom>
              <a:ln w="9525">
                <a:solidFill>
                  <a:srgbClr val="BFBFBF"/>
                </a:solidFill>
              </a:ln>
            </p:spPr>
            <p:style>
              <a:lnRef idx="1">
                <a:schemeClr val="accent1"/>
              </a:lnRef>
              <a:fillRef idx="0">
                <a:schemeClr val="accent1"/>
              </a:fillRef>
              <a:effectRef idx="0">
                <a:schemeClr val="accent1"/>
              </a:effectRef>
              <a:fontRef idx="minor">
                <a:schemeClr val="tx1"/>
              </a:fontRef>
            </p:style>
          </p:cxnSp>
          <p:sp>
            <p:nvSpPr>
              <p:cNvPr id="61" name="TextBox 12">
                <a:extLst>
                  <a:ext uri="{FF2B5EF4-FFF2-40B4-BE49-F238E27FC236}">
                    <a16:creationId xmlns:a16="http://schemas.microsoft.com/office/drawing/2014/main" id="{008C8769-1BBC-61C9-06B1-D0454C5BA983}"/>
                  </a:ext>
                </a:extLst>
              </p:cNvPr>
              <p:cNvSpPr txBox="1"/>
              <p:nvPr/>
            </p:nvSpPr>
            <p:spPr>
              <a:xfrm>
                <a:off x="3334822" y="5047700"/>
                <a:ext cx="663752" cy="268566"/>
              </a:xfrm>
              <a:prstGeom prst="rect">
                <a:avLst/>
              </a:prstGeom>
              <a:noFill/>
            </p:spPr>
            <p:txBody>
              <a:bodyPr wrap="square" tIns="0" rIns="13716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grpSp>
        <p:grpSp>
          <p:nvGrpSpPr>
            <p:cNvPr id="12" name="Group 11">
              <a:extLst>
                <a:ext uri="{FF2B5EF4-FFF2-40B4-BE49-F238E27FC236}">
                  <a16:creationId xmlns:a16="http://schemas.microsoft.com/office/drawing/2014/main" id="{2B887C91-DC5B-8F4A-166B-E68C89E274E9}"/>
                </a:ext>
              </a:extLst>
            </p:cNvPr>
            <p:cNvGrpSpPr/>
            <p:nvPr/>
          </p:nvGrpSpPr>
          <p:grpSpPr>
            <a:xfrm>
              <a:off x="5228578" y="3233039"/>
              <a:ext cx="6385360" cy="215444"/>
              <a:chOff x="3334822" y="5047700"/>
              <a:chExt cx="7118704" cy="268567"/>
            </a:xfrm>
          </p:grpSpPr>
          <p:cxnSp>
            <p:nvCxnSpPr>
              <p:cNvPr id="58" name="Straight Connector 57">
                <a:extLst>
                  <a:ext uri="{FF2B5EF4-FFF2-40B4-BE49-F238E27FC236}">
                    <a16:creationId xmlns:a16="http://schemas.microsoft.com/office/drawing/2014/main" id="{A0D98C2E-2856-BC69-DF2A-C0D8E91703DE}"/>
                  </a:ext>
                </a:extLst>
              </p:cNvPr>
              <p:cNvCxnSpPr>
                <a:cxnSpLocks/>
              </p:cNvCxnSpPr>
              <p:nvPr/>
            </p:nvCxnSpPr>
            <p:spPr>
              <a:xfrm>
                <a:off x="3998574" y="5201589"/>
                <a:ext cx="6454952" cy="0"/>
              </a:xfrm>
              <a:prstGeom prst="line">
                <a:avLst/>
              </a:prstGeom>
              <a:ln w="9525">
                <a:solidFill>
                  <a:srgbClr val="BFBFBF"/>
                </a:solidFill>
              </a:ln>
            </p:spPr>
            <p:style>
              <a:lnRef idx="1">
                <a:schemeClr val="accent1"/>
              </a:lnRef>
              <a:fillRef idx="0">
                <a:schemeClr val="accent1"/>
              </a:fillRef>
              <a:effectRef idx="0">
                <a:schemeClr val="accent1"/>
              </a:effectRef>
              <a:fontRef idx="minor">
                <a:schemeClr val="tx1"/>
              </a:fontRef>
            </p:style>
          </p:cxnSp>
          <p:sp>
            <p:nvSpPr>
              <p:cNvPr id="59" name="TextBox 12">
                <a:extLst>
                  <a:ext uri="{FF2B5EF4-FFF2-40B4-BE49-F238E27FC236}">
                    <a16:creationId xmlns:a16="http://schemas.microsoft.com/office/drawing/2014/main" id="{16A1F4E2-6E98-FDA2-C212-0F76F61A2F1E}"/>
                  </a:ext>
                </a:extLst>
              </p:cNvPr>
              <p:cNvSpPr txBox="1"/>
              <p:nvPr/>
            </p:nvSpPr>
            <p:spPr>
              <a:xfrm>
                <a:off x="3334822" y="5047700"/>
                <a:ext cx="663752" cy="268567"/>
              </a:xfrm>
              <a:prstGeom prst="rect">
                <a:avLst/>
              </a:prstGeom>
              <a:noFill/>
            </p:spPr>
            <p:txBody>
              <a:bodyPr wrap="square" tIns="0" rIns="13716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grpSp>
        <p:grpSp>
          <p:nvGrpSpPr>
            <p:cNvPr id="13" name="Group 12">
              <a:extLst>
                <a:ext uri="{FF2B5EF4-FFF2-40B4-BE49-F238E27FC236}">
                  <a16:creationId xmlns:a16="http://schemas.microsoft.com/office/drawing/2014/main" id="{ACB3796B-3ED5-2CFF-3EC5-B3A70DEFD587}"/>
                </a:ext>
              </a:extLst>
            </p:cNvPr>
            <p:cNvGrpSpPr/>
            <p:nvPr/>
          </p:nvGrpSpPr>
          <p:grpSpPr>
            <a:xfrm>
              <a:off x="5228578" y="2279127"/>
              <a:ext cx="6385360" cy="215444"/>
              <a:chOff x="3334822" y="5047700"/>
              <a:chExt cx="7118704" cy="268567"/>
            </a:xfrm>
          </p:grpSpPr>
          <p:cxnSp>
            <p:nvCxnSpPr>
              <p:cNvPr id="56" name="Straight Connector 55">
                <a:extLst>
                  <a:ext uri="{FF2B5EF4-FFF2-40B4-BE49-F238E27FC236}">
                    <a16:creationId xmlns:a16="http://schemas.microsoft.com/office/drawing/2014/main" id="{38DBEC10-30B5-FA95-4FBC-51BD63078EEA}"/>
                  </a:ext>
                </a:extLst>
              </p:cNvPr>
              <p:cNvCxnSpPr>
                <a:cxnSpLocks/>
              </p:cNvCxnSpPr>
              <p:nvPr/>
            </p:nvCxnSpPr>
            <p:spPr>
              <a:xfrm>
                <a:off x="3998574" y="5201589"/>
                <a:ext cx="6454952" cy="0"/>
              </a:xfrm>
              <a:prstGeom prst="line">
                <a:avLst/>
              </a:prstGeom>
              <a:ln w="9525">
                <a:solidFill>
                  <a:srgbClr val="BFBFBF"/>
                </a:solidFill>
              </a:ln>
            </p:spPr>
            <p:style>
              <a:lnRef idx="1">
                <a:schemeClr val="accent1"/>
              </a:lnRef>
              <a:fillRef idx="0">
                <a:schemeClr val="accent1"/>
              </a:fillRef>
              <a:effectRef idx="0">
                <a:schemeClr val="accent1"/>
              </a:effectRef>
              <a:fontRef idx="minor">
                <a:schemeClr val="tx1"/>
              </a:fontRef>
            </p:style>
          </p:cxnSp>
          <p:sp>
            <p:nvSpPr>
              <p:cNvPr id="57" name="TextBox 12">
                <a:extLst>
                  <a:ext uri="{FF2B5EF4-FFF2-40B4-BE49-F238E27FC236}">
                    <a16:creationId xmlns:a16="http://schemas.microsoft.com/office/drawing/2014/main" id="{FA66D4C6-CB33-A26C-95D5-4DFF0F6029B7}"/>
                  </a:ext>
                </a:extLst>
              </p:cNvPr>
              <p:cNvSpPr txBox="1"/>
              <p:nvPr/>
            </p:nvSpPr>
            <p:spPr>
              <a:xfrm>
                <a:off x="3334822" y="5047700"/>
                <a:ext cx="663752" cy="268567"/>
              </a:xfrm>
              <a:prstGeom prst="rect">
                <a:avLst/>
              </a:prstGeom>
              <a:noFill/>
            </p:spPr>
            <p:txBody>
              <a:bodyPr wrap="square" tIns="0" rIns="13716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grpSp>
        <p:grpSp>
          <p:nvGrpSpPr>
            <p:cNvPr id="14" name="Group 13">
              <a:extLst>
                <a:ext uri="{FF2B5EF4-FFF2-40B4-BE49-F238E27FC236}">
                  <a16:creationId xmlns:a16="http://schemas.microsoft.com/office/drawing/2014/main" id="{0540AF33-F2E6-75D0-AD82-2DD8A8C0C259}"/>
                </a:ext>
              </a:extLst>
            </p:cNvPr>
            <p:cNvGrpSpPr/>
            <p:nvPr/>
          </p:nvGrpSpPr>
          <p:grpSpPr>
            <a:xfrm>
              <a:off x="5228578" y="1802171"/>
              <a:ext cx="6385360" cy="215444"/>
              <a:chOff x="3334822" y="5047700"/>
              <a:chExt cx="7118704" cy="268567"/>
            </a:xfrm>
          </p:grpSpPr>
          <p:cxnSp>
            <p:nvCxnSpPr>
              <p:cNvPr id="54" name="Straight Connector 53">
                <a:extLst>
                  <a:ext uri="{FF2B5EF4-FFF2-40B4-BE49-F238E27FC236}">
                    <a16:creationId xmlns:a16="http://schemas.microsoft.com/office/drawing/2014/main" id="{9C82F843-EBF5-7805-2780-3AC2A975C17D}"/>
                  </a:ext>
                </a:extLst>
              </p:cNvPr>
              <p:cNvCxnSpPr>
                <a:cxnSpLocks/>
              </p:cNvCxnSpPr>
              <p:nvPr/>
            </p:nvCxnSpPr>
            <p:spPr>
              <a:xfrm>
                <a:off x="3998574" y="5201589"/>
                <a:ext cx="6454952" cy="0"/>
              </a:xfrm>
              <a:prstGeom prst="line">
                <a:avLst/>
              </a:prstGeom>
              <a:ln w="9525">
                <a:solidFill>
                  <a:srgbClr val="BFBFBF"/>
                </a:solidFill>
              </a:ln>
            </p:spPr>
            <p:style>
              <a:lnRef idx="1">
                <a:schemeClr val="accent1"/>
              </a:lnRef>
              <a:fillRef idx="0">
                <a:schemeClr val="accent1"/>
              </a:fillRef>
              <a:effectRef idx="0">
                <a:schemeClr val="accent1"/>
              </a:effectRef>
              <a:fontRef idx="minor">
                <a:schemeClr val="tx1"/>
              </a:fontRef>
            </p:style>
          </p:cxnSp>
          <p:sp>
            <p:nvSpPr>
              <p:cNvPr id="55" name="TextBox 12">
                <a:extLst>
                  <a:ext uri="{FF2B5EF4-FFF2-40B4-BE49-F238E27FC236}">
                    <a16:creationId xmlns:a16="http://schemas.microsoft.com/office/drawing/2014/main" id="{39DBBCDC-F25D-A777-5847-379DBA781858}"/>
                  </a:ext>
                </a:extLst>
              </p:cNvPr>
              <p:cNvSpPr txBox="1"/>
              <p:nvPr/>
            </p:nvSpPr>
            <p:spPr>
              <a:xfrm>
                <a:off x="3334822" y="5047700"/>
                <a:ext cx="663752" cy="268567"/>
              </a:xfrm>
              <a:prstGeom prst="rect">
                <a:avLst/>
              </a:prstGeom>
              <a:noFill/>
            </p:spPr>
            <p:txBody>
              <a:bodyPr wrap="square" tIns="0" rIns="13716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a:t>
                </a:r>
              </a:p>
            </p:txBody>
          </p:sp>
        </p:grpSp>
        <p:grpSp>
          <p:nvGrpSpPr>
            <p:cNvPr id="15" name="Group 14">
              <a:extLst>
                <a:ext uri="{FF2B5EF4-FFF2-40B4-BE49-F238E27FC236}">
                  <a16:creationId xmlns:a16="http://schemas.microsoft.com/office/drawing/2014/main" id="{3A7DD2BD-7C28-48C5-89A2-8CF321E8441F}"/>
                </a:ext>
              </a:extLst>
            </p:cNvPr>
            <p:cNvGrpSpPr/>
            <p:nvPr/>
          </p:nvGrpSpPr>
          <p:grpSpPr>
            <a:xfrm>
              <a:off x="5124367" y="1325215"/>
              <a:ext cx="6489571" cy="215444"/>
              <a:chOff x="3218642" y="5047700"/>
              <a:chExt cx="7234884" cy="268567"/>
            </a:xfrm>
          </p:grpSpPr>
          <p:cxnSp>
            <p:nvCxnSpPr>
              <p:cNvPr id="52" name="Straight Connector 51">
                <a:extLst>
                  <a:ext uri="{FF2B5EF4-FFF2-40B4-BE49-F238E27FC236}">
                    <a16:creationId xmlns:a16="http://schemas.microsoft.com/office/drawing/2014/main" id="{6AF01656-E15E-B286-E48B-61D379E2E0BB}"/>
                  </a:ext>
                </a:extLst>
              </p:cNvPr>
              <p:cNvCxnSpPr>
                <a:cxnSpLocks/>
              </p:cNvCxnSpPr>
              <p:nvPr/>
            </p:nvCxnSpPr>
            <p:spPr>
              <a:xfrm>
                <a:off x="3998574" y="5201589"/>
                <a:ext cx="6454952" cy="0"/>
              </a:xfrm>
              <a:prstGeom prst="line">
                <a:avLst/>
              </a:prstGeom>
              <a:ln w="9525">
                <a:solidFill>
                  <a:srgbClr val="BFBFBF"/>
                </a:solidFill>
              </a:ln>
            </p:spPr>
            <p:style>
              <a:lnRef idx="1">
                <a:schemeClr val="accent1"/>
              </a:lnRef>
              <a:fillRef idx="0">
                <a:schemeClr val="accent1"/>
              </a:fillRef>
              <a:effectRef idx="0">
                <a:schemeClr val="accent1"/>
              </a:effectRef>
              <a:fontRef idx="minor">
                <a:schemeClr val="tx1"/>
              </a:fontRef>
            </p:style>
          </p:cxnSp>
          <p:sp>
            <p:nvSpPr>
              <p:cNvPr id="53" name="TextBox 12">
                <a:extLst>
                  <a:ext uri="{FF2B5EF4-FFF2-40B4-BE49-F238E27FC236}">
                    <a16:creationId xmlns:a16="http://schemas.microsoft.com/office/drawing/2014/main" id="{091249FC-63BF-7BCD-CDF5-8FA51344A737}"/>
                  </a:ext>
                </a:extLst>
              </p:cNvPr>
              <p:cNvSpPr txBox="1"/>
              <p:nvPr/>
            </p:nvSpPr>
            <p:spPr>
              <a:xfrm>
                <a:off x="3218642" y="5047700"/>
                <a:ext cx="779932" cy="268567"/>
              </a:xfrm>
              <a:prstGeom prst="rect">
                <a:avLst/>
              </a:prstGeom>
              <a:noFill/>
            </p:spPr>
            <p:txBody>
              <a:bodyPr wrap="square" tIns="0" rIns="13716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grpSp>
        <p:grpSp>
          <p:nvGrpSpPr>
            <p:cNvPr id="16" name="Group 15">
              <a:extLst>
                <a:ext uri="{FF2B5EF4-FFF2-40B4-BE49-F238E27FC236}">
                  <a16:creationId xmlns:a16="http://schemas.microsoft.com/office/drawing/2014/main" id="{84C99A60-6EAF-6347-ED87-986C1571E121}"/>
                </a:ext>
              </a:extLst>
            </p:cNvPr>
            <p:cNvGrpSpPr/>
            <p:nvPr/>
          </p:nvGrpSpPr>
          <p:grpSpPr>
            <a:xfrm>
              <a:off x="5228578" y="2756083"/>
              <a:ext cx="6385360" cy="215444"/>
              <a:chOff x="3334822" y="5047700"/>
              <a:chExt cx="7118704" cy="268567"/>
            </a:xfrm>
          </p:grpSpPr>
          <p:cxnSp>
            <p:nvCxnSpPr>
              <p:cNvPr id="50" name="Straight Connector 49">
                <a:extLst>
                  <a:ext uri="{FF2B5EF4-FFF2-40B4-BE49-F238E27FC236}">
                    <a16:creationId xmlns:a16="http://schemas.microsoft.com/office/drawing/2014/main" id="{25514E92-BCE3-26B6-EE15-C763EF46D3E9}"/>
                  </a:ext>
                </a:extLst>
              </p:cNvPr>
              <p:cNvCxnSpPr>
                <a:cxnSpLocks/>
              </p:cNvCxnSpPr>
              <p:nvPr/>
            </p:nvCxnSpPr>
            <p:spPr>
              <a:xfrm>
                <a:off x="3998574" y="5201589"/>
                <a:ext cx="6454952" cy="0"/>
              </a:xfrm>
              <a:prstGeom prst="line">
                <a:avLst/>
              </a:prstGeom>
              <a:ln w="9525">
                <a:solidFill>
                  <a:srgbClr val="BFBFBF"/>
                </a:solidFill>
              </a:ln>
            </p:spPr>
            <p:style>
              <a:lnRef idx="1">
                <a:schemeClr val="accent1"/>
              </a:lnRef>
              <a:fillRef idx="0">
                <a:schemeClr val="accent1"/>
              </a:fillRef>
              <a:effectRef idx="0">
                <a:schemeClr val="accent1"/>
              </a:effectRef>
              <a:fontRef idx="minor">
                <a:schemeClr val="tx1"/>
              </a:fontRef>
            </p:style>
          </p:cxnSp>
          <p:sp>
            <p:nvSpPr>
              <p:cNvPr id="51" name="TextBox 12">
                <a:extLst>
                  <a:ext uri="{FF2B5EF4-FFF2-40B4-BE49-F238E27FC236}">
                    <a16:creationId xmlns:a16="http://schemas.microsoft.com/office/drawing/2014/main" id="{6470D0DD-7316-99C6-03B9-E87BAEA5E262}"/>
                  </a:ext>
                </a:extLst>
              </p:cNvPr>
              <p:cNvSpPr txBox="1"/>
              <p:nvPr/>
            </p:nvSpPr>
            <p:spPr>
              <a:xfrm>
                <a:off x="3334822" y="5047700"/>
                <a:ext cx="663752" cy="268567"/>
              </a:xfrm>
              <a:prstGeom prst="rect">
                <a:avLst/>
              </a:prstGeom>
              <a:noFill/>
            </p:spPr>
            <p:txBody>
              <a:bodyPr wrap="square" tIns="0" rIns="13716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p>
            </p:txBody>
          </p:sp>
        </p:grpSp>
        <p:grpSp>
          <p:nvGrpSpPr>
            <p:cNvPr id="17" name="Group 16">
              <a:extLst>
                <a:ext uri="{FF2B5EF4-FFF2-40B4-BE49-F238E27FC236}">
                  <a16:creationId xmlns:a16="http://schemas.microsoft.com/office/drawing/2014/main" id="{E0A9DB17-0495-84EB-30FF-AAEEB18A93D3}"/>
                </a:ext>
              </a:extLst>
            </p:cNvPr>
            <p:cNvGrpSpPr/>
            <p:nvPr/>
          </p:nvGrpSpPr>
          <p:grpSpPr>
            <a:xfrm>
              <a:off x="5446302" y="4966115"/>
              <a:ext cx="6400258" cy="338554"/>
              <a:chOff x="5446302" y="4747453"/>
              <a:chExt cx="6400258" cy="338554"/>
            </a:xfrm>
          </p:grpSpPr>
          <p:grpSp>
            <p:nvGrpSpPr>
              <p:cNvPr id="41" name="Group 40">
                <a:extLst>
                  <a:ext uri="{FF2B5EF4-FFF2-40B4-BE49-F238E27FC236}">
                    <a16:creationId xmlns:a16="http://schemas.microsoft.com/office/drawing/2014/main" id="{FECD67CA-7D1A-13AC-6005-9EDBC001C58C}"/>
                  </a:ext>
                </a:extLst>
              </p:cNvPr>
              <p:cNvGrpSpPr/>
              <p:nvPr/>
            </p:nvGrpSpPr>
            <p:grpSpPr>
              <a:xfrm>
                <a:off x="7556203" y="4747453"/>
                <a:ext cx="1943838" cy="338554"/>
                <a:chOff x="4720281" y="5672446"/>
                <a:chExt cx="2167083" cy="422032"/>
              </a:xfrm>
            </p:grpSpPr>
            <p:sp>
              <p:nvSpPr>
                <p:cNvPr id="48" name="TextBox 12">
                  <a:extLst>
                    <a:ext uri="{FF2B5EF4-FFF2-40B4-BE49-F238E27FC236}">
                      <a16:creationId xmlns:a16="http://schemas.microsoft.com/office/drawing/2014/main" id="{341EB702-ED3A-182D-BACE-47C9AD663362}"/>
                    </a:ext>
                  </a:extLst>
                </p:cNvPr>
                <p:cNvSpPr txBox="1"/>
                <p:nvPr/>
              </p:nvSpPr>
              <p:spPr>
                <a:xfrm>
                  <a:off x="4881070" y="5672446"/>
                  <a:ext cx="2006294" cy="422032"/>
                </a:xfrm>
                <a:prstGeom prst="rect">
                  <a:avLst/>
                </a:prstGeom>
                <a:noFill/>
              </p:spPr>
              <p:txBody>
                <a:bodyPr wrap="square" rIns="13716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Late (at 1 – 2 y)</a:t>
                  </a:r>
                </a:p>
              </p:txBody>
            </p:sp>
            <p:sp>
              <p:nvSpPr>
                <p:cNvPr id="49" name="Rectangle 48">
                  <a:extLst>
                    <a:ext uri="{FF2B5EF4-FFF2-40B4-BE49-F238E27FC236}">
                      <a16:creationId xmlns:a16="http://schemas.microsoft.com/office/drawing/2014/main" id="{85F18FD8-E4E5-0E26-DA97-1DD75226182E}"/>
                    </a:ext>
                  </a:extLst>
                </p:cNvPr>
                <p:cNvSpPr/>
                <p:nvPr/>
              </p:nvSpPr>
              <p:spPr>
                <a:xfrm>
                  <a:off x="4720281" y="5787697"/>
                  <a:ext cx="152400" cy="170980"/>
                </a:xfrm>
                <a:prstGeom prst="rect">
                  <a:avLst/>
                </a:prstGeom>
                <a:gradFill>
                  <a:gsLst>
                    <a:gs pos="0">
                      <a:srgbClr val="46C3C5"/>
                    </a:gs>
                    <a:gs pos="100000">
                      <a:srgbClr val="00B3B4"/>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EA0247B6-223C-AA85-00A3-92F259AE0154}"/>
                  </a:ext>
                </a:extLst>
              </p:cNvPr>
              <p:cNvGrpSpPr/>
              <p:nvPr/>
            </p:nvGrpSpPr>
            <p:grpSpPr>
              <a:xfrm>
                <a:off x="9824287" y="4747453"/>
                <a:ext cx="2022273" cy="338554"/>
                <a:chOff x="6331444" y="5444481"/>
                <a:chExt cx="2254526" cy="422032"/>
              </a:xfrm>
            </p:grpSpPr>
            <p:sp>
              <p:nvSpPr>
                <p:cNvPr id="46" name="TextBox 12">
                  <a:extLst>
                    <a:ext uri="{FF2B5EF4-FFF2-40B4-BE49-F238E27FC236}">
                      <a16:creationId xmlns:a16="http://schemas.microsoft.com/office/drawing/2014/main" id="{D17E2DE9-2E2A-9837-D480-965AECDBAEBA}"/>
                    </a:ext>
                  </a:extLst>
                </p:cNvPr>
                <p:cNvSpPr txBox="1"/>
                <p:nvPr/>
              </p:nvSpPr>
              <p:spPr>
                <a:xfrm>
                  <a:off x="6492233" y="5444481"/>
                  <a:ext cx="2093737" cy="422032"/>
                </a:xfrm>
                <a:prstGeom prst="rect">
                  <a:avLst/>
                </a:prstGeom>
                <a:noFill/>
              </p:spPr>
              <p:txBody>
                <a:bodyPr wrap="square" rIns="13716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Very late (2 – 4 y)</a:t>
                  </a:r>
                </a:p>
              </p:txBody>
            </p:sp>
            <p:sp>
              <p:nvSpPr>
                <p:cNvPr id="47" name="Rectangle 46">
                  <a:extLst>
                    <a:ext uri="{FF2B5EF4-FFF2-40B4-BE49-F238E27FC236}">
                      <a16:creationId xmlns:a16="http://schemas.microsoft.com/office/drawing/2014/main" id="{D53DDAA9-FF7E-EBC5-1A09-8E19C6737843}"/>
                    </a:ext>
                  </a:extLst>
                </p:cNvPr>
                <p:cNvSpPr/>
                <p:nvPr/>
              </p:nvSpPr>
              <p:spPr>
                <a:xfrm>
                  <a:off x="6331444" y="5553399"/>
                  <a:ext cx="152400" cy="170980"/>
                </a:xfrm>
                <a:prstGeom prst="rect">
                  <a:avLst/>
                </a:prstGeom>
                <a:gradFill>
                  <a:gsLst>
                    <a:gs pos="0">
                      <a:srgbClr val="F7A8C0"/>
                    </a:gs>
                    <a:gs pos="99000">
                      <a:srgbClr val="E57F9E"/>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A0C1B5DE-15F0-7D34-38D6-D5DB8E51E954}"/>
                  </a:ext>
                </a:extLst>
              </p:cNvPr>
              <p:cNvGrpSpPr/>
              <p:nvPr/>
            </p:nvGrpSpPr>
            <p:grpSpPr>
              <a:xfrm>
                <a:off x="5446302" y="4747453"/>
                <a:ext cx="1800984" cy="338554"/>
                <a:chOff x="4720281" y="5672446"/>
                <a:chExt cx="2007823" cy="422032"/>
              </a:xfrm>
            </p:grpSpPr>
            <p:sp>
              <p:nvSpPr>
                <p:cNvPr id="44" name="TextBox 12">
                  <a:extLst>
                    <a:ext uri="{FF2B5EF4-FFF2-40B4-BE49-F238E27FC236}">
                      <a16:creationId xmlns:a16="http://schemas.microsoft.com/office/drawing/2014/main" id="{06CAE86C-EFB9-29B8-7A41-2232A7E896B8}"/>
                    </a:ext>
                  </a:extLst>
                </p:cNvPr>
                <p:cNvSpPr txBox="1"/>
                <p:nvPr/>
              </p:nvSpPr>
              <p:spPr>
                <a:xfrm>
                  <a:off x="4881071" y="5672446"/>
                  <a:ext cx="1847033" cy="422032"/>
                </a:xfrm>
                <a:prstGeom prst="rect">
                  <a:avLst/>
                </a:prstGeom>
                <a:noFill/>
              </p:spPr>
              <p:txBody>
                <a:bodyPr wrap="square" rIns="13716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Early (at 1 y)</a:t>
                  </a:r>
                </a:p>
              </p:txBody>
            </p:sp>
            <p:sp>
              <p:nvSpPr>
                <p:cNvPr id="45" name="Rectangle 44">
                  <a:extLst>
                    <a:ext uri="{FF2B5EF4-FFF2-40B4-BE49-F238E27FC236}">
                      <a16:creationId xmlns:a16="http://schemas.microsoft.com/office/drawing/2014/main" id="{D9D4F72B-07BF-B363-F412-8B6F9B277BA1}"/>
                    </a:ext>
                  </a:extLst>
                </p:cNvPr>
                <p:cNvSpPr/>
                <p:nvPr/>
              </p:nvSpPr>
              <p:spPr>
                <a:xfrm>
                  <a:off x="4720281" y="5787697"/>
                  <a:ext cx="152400" cy="170980"/>
                </a:xfrm>
                <a:prstGeom prst="rect">
                  <a:avLst/>
                </a:prstGeom>
                <a:gradFill>
                  <a:gsLst>
                    <a:gs pos="0">
                      <a:schemeClr val="accent5"/>
                    </a:gs>
                    <a:gs pos="100000">
                      <a:schemeClr val="accent5">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18" name="TextBox 12">
              <a:extLst>
                <a:ext uri="{FF2B5EF4-FFF2-40B4-BE49-F238E27FC236}">
                  <a16:creationId xmlns:a16="http://schemas.microsoft.com/office/drawing/2014/main" id="{E4689CDE-6F5C-2759-B76A-B7CCD0FF4E35}"/>
                </a:ext>
              </a:extLst>
            </p:cNvPr>
            <p:cNvSpPr txBox="1"/>
            <p:nvPr/>
          </p:nvSpPr>
          <p:spPr>
            <a:xfrm>
              <a:off x="7447958" y="4368984"/>
              <a:ext cx="1239556" cy="307777"/>
            </a:xfrm>
            <a:prstGeom prst="rect">
              <a:avLst/>
            </a:prstGeom>
            <a:noFill/>
          </p:spPr>
          <p:txBody>
            <a:bodyPr wrap="square" lIns="0"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35 – 39</a:t>
              </a:r>
            </a:p>
          </p:txBody>
        </p:sp>
        <p:sp>
          <p:nvSpPr>
            <p:cNvPr id="19" name="Rectangle 18">
              <a:extLst>
                <a:ext uri="{FF2B5EF4-FFF2-40B4-BE49-F238E27FC236}">
                  <a16:creationId xmlns:a16="http://schemas.microsoft.com/office/drawing/2014/main" id="{924E4B45-98E6-1008-78F0-66D7C92016F0}"/>
                </a:ext>
              </a:extLst>
            </p:cNvPr>
            <p:cNvSpPr/>
            <p:nvPr/>
          </p:nvSpPr>
          <p:spPr>
            <a:xfrm>
              <a:off x="7447958" y="3252019"/>
              <a:ext cx="414156" cy="1044090"/>
            </a:xfrm>
            <a:prstGeom prst="rect">
              <a:avLst/>
            </a:prstGeom>
            <a:gradFill>
              <a:gsLst>
                <a:gs pos="0">
                  <a:schemeClr val="accent5"/>
                </a:gs>
                <a:gs pos="100000">
                  <a:schemeClr val="accent5">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745EF09-C0C4-5CC5-3444-22F0411A5B0D}"/>
                </a:ext>
              </a:extLst>
            </p:cNvPr>
            <p:cNvSpPr/>
            <p:nvPr/>
          </p:nvSpPr>
          <p:spPr>
            <a:xfrm>
              <a:off x="7860710" y="1946787"/>
              <a:ext cx="414156" cy="2349322"/>
            </a:xfrm>
            <a:prstGeom prst="rect">
              <a:avLst/>
            </a:prstGeom>
            <a:gradFill>
              <a:gsLst>
                <a:gs pos="0">
                  <a:srgbClr val="46C3C5"/>
                </a:gs>
                <a:gs pos="100000">
                  <a:srgbClr val="00B3B4"/>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1264C18-E831-3301-ED15-BBA440FB7511}"/>
                </a:ext>
              </a:extLst>
            </p:cNvPr>
            <p:cNvSpPr/>
            <p:nvPr/>
          </p:nvSpPr>
          <p:spPr>
            <a:xfrm>
              <a:off x="8273462" y="2533035"/>
              <a:ext cx="414156" cy="1763074"/>
            </a:xfrm>
            <a:prstGeom prst="rect">
              <a:avLst/>
            </a:prstGeom>
            <a:gradFill>
              <a:gsLst>
                <a:gs pos="0">
                  <a:srgbClr val="F7A8C0"/>
                </a:gs>
                <a:gs pos="99000">
                  <a:srgbClr val="E57F9E"/>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12">
              <a:extLst>
                <a:ext uri="{FF2B5EF4-FFF2-40B4-BE49-F238E27FC236}">
                  <a16:creationId xmlns:a16="http://schemas.microsoft.com/office/drawing/2014/main" id="{15F69315-3B0F-C4CB-9CCC-AD0B9F7F6CA4}"/>
                </a:ext>
              </a:extLst>
            </p:cNvPr>
            <p:cNvSpPr txBox="1"/>
            <p:nvPr/>
          </p:nvSpPr>
          <p:spPr>
            <a:xfrm>
              <a:off x="6038421" y="4368984"/>
              <a:ext cx="1239556" cy="307777"/>
            </a:xfrm>
            <a:prstGeom prst="rect">
              <a:avLst/>
            </a:prstGeom>
            <a:noFill/>
          </p:spPr>
          <p:txBody>
            <a:bodyPr wrap="square" lIns="0"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 – 34</a:t>
              </a:r>
            </a:p>
          </p:txBody>
        </p:sp>
        <p:sp>
          <p:nvSpPr>
            <p:cNvPr id="23" name="Rectangle 22">
              <a:extLst>
                <a:ext uri="{FF2B5EF4-FFF2-40B4-BE49-F238E27FC236}">
                  <a16:creationId xmlns:a16="http://schemas.microsoft.com/office/drawing/2014/main" id="{3C336696-B5E0-B3D9-C5A7-8C9779C12F76}"/>
                </a:ext>
              </a:extLst>
            </p:cNvPr>
            <p:cNvSpPr/>
            <p:nvPr/>
          </p:nvSpPr>
          <p:spPr>
            <a:xfrm>
              <a:off x="6038421" y="2142203"/>
              <a:ext cx="414156" cy="2153906"/>
            </a:xfrm>
            <a:prstGeom prst="rect">
              <a:avLst/>
            </a:prstGeom>
            <a:gradFill>
              <a:gsLst>
                <a:gs pos="0">
                  <a:schemeClr val="accent5"/>
                </a:gs>
                <a:gs pos="100000">
                  <a:schemeClr val="accent5">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FC27A44-2E4A-84A0-0535-A64D3A29BBA0}"/>
                </a:ext>
              </a:extLst>
            </p:cNvPr>
            <p:cNvSpPr/>
            <p:nvPr/>
          </p:nvSpPr>
          <p:spPr>
            <a:xfrm>
              <a:off x="6451173" y="1629697"/>
              <a:ext cx="414156" cy="2666412"/>
            </a:xfrm>
            <a:prstGeom prst="rect">
              <a:avLst/>
            </a:prstGeom>
            <a:gradFill>
              <a:gsLst>
                <a:gs pos="0">
                  <a:srgbClr val="46C3C5"/>
                </a:gs>
                <a:gs pos="100000">
                  <a:srgbClr val="00B3B4"/>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00878C1-9A36-679D-D197-A46078B1AEC3}"/>
                </a:ext>
              </a:extLst>
            </p:cNvPr>
            <p:cNvSpPr/>
            <p:nvPr/>
          </p:nvSpPr>
          <p:spPr>
            <a:xfrm>
              <a:off x="6863925" y="1810365"/>
              <a:ext cx="414156" cy="2485744"/>
            </a:xfrm>
            <a:prstGeom prst="rect">
              <a:avLst/>
            </a:prstGeom>
            <a:gradFill>
              <a:gsLst>
                <a:gs pos="0">
                  <a:srgbClr val="F7A8C0"/>
                </a:gs>
                <a:gs pos="99000">
                  <a:srgbClr val="E57F9E"/>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12">
              <a:extLst>
                <a:ext uri="{FF2B5EF4-FFF2-40B4-BE49-F238E27FC236}">
                  <a16:creationId xmlns:a16="http://schemas.microsoft.com/office/drawing/2014/main" id="{A6D3792C-D612-FD04-6149-1ABEA0774331}"/>
                </a:ext>
              </a:extLst>
            </p:cNvPr>
            <p:cNvSpPr txBox="1"/>
            <p:nvPr/>
          </p:nvSpPr>
          <p:spPr>
            <a:xfrm>
              <a:off x="8857495" y="4368984"/>
              <a:ext cx="1239556" cy="307777"/>
            </a:xfrm>
            <a:prstGeom prst="rect">
              <a:avLst/>
            </a:prstGeom>
            <a:noFill/>
          </p:spPr>
          <p:txBody>
            <a:bodyPr wrap="square" lIns="0"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 – 44</a:t>
              </a:r>
            </a:p>
          </p:txBody>
        </p:sp>
        <p:sp>
          <p:nvSpPr>
            <p:cNvPr id="27" name="Rectangle 26">
              <a:extLst>
                <a:ext uri="{FF2B5EF4-FFF2-40B4-BE49-F238E27FC236}">
                  <a16:creationId xmlns:a16="http://schemas.microsoft.com/office/drawing/2014/main" id="{B6A8CA99-4729-0D57-9008-29DB05D9E07B}"/>
                </a:ext>
              </a:extLst>
            </p:cNvPr>
            <p:cNvSpPr/>
            <p:nvPr/>
          </p:nvSpPr>
          <p:spPr>
            <a:xfrm>
              <a:off x="8857495" y="3838268"/>
              <a:ext cx="414156" cy="457841"/>
            </a:xfrm>
            <a:prstGeom prst="rect">
              <a:avLst/>
            </a:prstGeom>
            <a:gradFill>
              <a:gsLst>
                <a:gs pos="0">
                  <a:schemeClr val="accent5"/>
                </a:gs>
                <a:gs pos="100000">
                  <a:schemeClr val="accent5">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A00A242-C02F-526D-DB99-3D606AD0FD90}"/>
                </a:ext>
              </a:extLst>
            </p:cNvPr>
            <p:cNvSpPr/>
            <p:nvPr/>
          </p:nvSpPr>
          <p:spPr>
            <a:xfrm>
              <a:off x="9270247" y="3491681"/>
              <a:ext cx="414156" cy="804428"/>
            </a:xfrm>
            <a:prstGeom prst="rect">
              <a:avLst/>
            </a:prstGeom>
            <a:gradFill>
              <a:gsLst>
                <a:gs pos="0">
                  <a:srgbClr val="46C3C5"/>
                </a:gs>
                <a:gs pos="100000">
                  <a:srgbClr val="00B3B4"/>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5DCCBBE-7D1E-3841-0194-517BE6AB55BA}"/>
                </a:ext>
              </a:extLst>
            </p:cNvPr>
            <p:cNvSpPr/>
            <p:nvPr/>
          </p:nvSpPr>
          <p:spPr>
            <a:xfrm>
              <a:off x="9682999" y="3550675"/>
              <a:ext cx="414156" cy="745434"/>
            </a:xfrm>
            <a:prstGeom prst="rect">
              <a:avLst/>
            </a:prstGeom>
            <a:gradFill>
              <a:gsLst>
                <a:gs pos="0">
                  <a:srgbClr val="F7A8C0"/>
                </a:gs>
                <a:gs pos="99000">
                  <a:srgbClr val="E57F9E"/>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12">
              <a:extLst>
                <a:ext uri="{FF2B5EF4-FFF2-40B4-BE49-F238E27FC236}">
                  <a16:creationId xmlns:a16="http://schemas.microsoft.com/office/drawing/2014/main" id="{112FE8D6-51D8-BD99-DABA-4064E6017BCA}"/>
                </a:ext>
              </a:extLst>
            </p:cNvPr>
            <p:cNvSpPr txBox="1"/>
            <p:nvPr/>
          </p:nvSpPr>
          <p:spPr>
            <a:xfrm>
              <a:off x="10267032" y="4368984"/>
              <a:ext cx="1239556" cy="307777"/>
            </a:xfrm>
            <a:prstGeom prst="rect">
              <a:avLst/>
            </a:prstGeom>
            <a:noFill/>
          </p:spPr>
          <p:txBody>
            <a:bodyPr wrap="square" lIns="0"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≥45</a:t>
              </a:r>
            </a:p>
          </p:txBody>
        </p:sp>
        <p:sp>
          <p:nvSpPr>
            <p:cNvPr id="31" name="Rectangle 30">
              <a:extLst>
                <a:ext uri="{FF2B5EF4-FFF2-40B4-BE49-F238E27FC236}">
                  <a16:creationId xmlns:a16="http://schemas.microsoft.com/office/drawing/2014/main" id="{C1061F9B-B901-7FF8-838D-618BA5ACF8AC}"/>
                </a:ext>
              </a:extLst>
            </p:cNvPr>
            <p:cNvSpPr/>
            <p:nvPr/>
          </p:nvSpPr>
          <p:spPr>
            <a:xfrm>
              <a:off x="10267032" y="4147985"/>
              <a:ext cx="414156" cy="148124"/>
            </a:xfrm>
            <a:prstGeom prst="rect">
              <a:avLst/>
            </a:prstGeom>
            <a:gradFill>
              <a:gsLst>
                <a:gs pos="0">
                  <a:schemeClr val="accent5"/>
                </a:gs>
                <a:gs pos="100000">
                  <a:schemeClr val="accent5">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CDE9AB9-1DDF-0C48-B2FA-134B6E88806E}"/>
                </a:ext>
              </a:extLst>
            </p:cNvPr>
            <p:cNvSpPr/>
            <p:nvPr/>
          </p:nvSpPr>
          <p:spPr>
            <a:xfrm>
              <a:off x="10679784" y="3974689"/>
              <a:ext cx="414156" cy="321419"/>
            </a:xfrm>
            <a:prstGeom prst="rect">
              <a:avLst/>
            </a:prstGeom>
            <a:gradFill>
              <a:gsLst>
                <a:gs pos="0">
                  <a:srgbClr val="46C3C5"/>
                </a:gs>
                <a:gs pos="100000">
                  <a:srgbClr val="00B3B4"/>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DB4D1667-0180-EAF6-789E-5DDE6CEBBE9E}"/>
                </a:ext>
              </a:extLst>
            </p:cNvPr>
            <p:cNvSpPr/>
            <p:nvPr/>
          </p:nvSpPr>
          <p:spPr>
            <a:xfrm>
              <a:off x="11092536" y="3889887"/>
              <a:ext cx="414156" cy="406222"/>
            </a:xfrm>
            <a:prstGeom prst="rect">
              <a:avLst/>
            </a:prstGeom>
            <a:gradFill>
              <a:gsLst>
                <a:gs pos="0">
                  <a:srgbClr val="F7A8C0"/>
                </a:gs>
                <a:gs pos="99000">
                  <a:srgbClr val="E57F9E"/>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27693349-D5CE-77F9-4C81-1B195A7666EF}"/>
                </a:ext>
              </a:extLst>
            </p:cNvPr>
            <p:cNvGrpSpPr/>
            <p:nvPr/>
          </p:nvGrpSpPr>
          <p:grpSpPr>
            <a:xfrm>
              <a:off x="5228578" y="4186953"/>
              <a:ext cx="6385360" cy="215444"/>
              <a:chOff x="4158896" y="4973758"/>
              <a:chExt cx="7118704" cy="268567"/>
            </a:xfrm>
          </p:grpSpPr>
          <p:cxnSp>
            <p:nvCxnSpPr>
              <p:cNvPr id="39" name="Straight Connector 38">
                <a:extLst>
                  <a:ext uri="{FF2B5EF4-FFF2-40B4-BE49-F238E27FC236}">
                    <a16:creationId xmlns:a16="http://schemas.microsoft.com/office/drawing/2014/main" id="{70E4119B-BBB2-C6AC-719C-CE7B963AB0FD}"/>
                  </a:ext>
                </a:extLst>
              </p:cNvPr>
              <p:cNvCxnSpPr>
                <a:cxnSpLocks/>
              </p:cNvCxnSpPr>
              <p:nvPr/>
            </p:nvCxnSpPr>
            <p:spPr>
              <a:xfrm>
                <a:off x="4822648" y="5108041"/>
                <a:ext cx="645495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Box 12">
                <a:extLst>
                  <a:ext uri="{FF2B5EF4-FFF2-40B4-BE49-F238E27FC236}">
                    <a16:creationId xmlns:a16="http://schemas.microsoft.com/office/drawing/2014/main" id="{D36CE1A9-7D00-D0C5-04A2-61F4F85E17ED}"/>
                  </a:ext>
                </a:extLst>
              </p:cNvPr>
              <p:cNvSpPr txBox="1"/>
              <p:nvPr/>
            </p:nvSpPr>
            <p:spPr>
              <a:xfrm>
                <a:off x="4158896" y="4973758"/>
                <a:ext cx="663752" cy="268567"/>
              </a:xfrm>
              <a:prstGeom prst="rect">
                <a:avLst/>
              </a:prstGeom>
              <a:noFill/>
            </p:spPr>
            <p:txBody>
              <a:bodyPr wrap="square" tIns="0" rIns="13716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grpSp>
        <p:sp>
          <p:nvSpPr>
            <p:cNvPr id="35" name="TextBox 12">
              <a:extLst>
                <a:ext uri="{FF2B5EF4-FFF2-40B4-BE49-F238E27FC236}">
                  <a16:creationId xmlns:a16="http://schemas.microsoft.com/office/drawing/2014/main" id="{D8A5E1FA-12E7-A7B9-803D-F46291F81064}"/>
                </a:ext>
              </a:extLst>
            </p:cNvPr>
            <p:cNvSpPr txBox="1"/>
            <p:nvPr/>
          </p:nvSpPr>
          <p:spPr>
            <a:xfrm>
              <a:off x="5945674" y="4636235"/>
              <a:ext cx="5668263" cy="215444"/>
            </a:xfrm>
            <a:prstGeom prst="rect">
              <a:avLst/>
            </a:prstGeom>
            <a:noFill/>
          </p:spPr>
          <p:txBody>
            <a:bodyPr wrap="square" tIns="0" rIns="13716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Age, y</a:t>
              </a:r>
            </a:p>
          </p:txBody>
        </p:sp>
        <p:sp>
          <p:nvSpPr>
            <p:cNvPr id="36" name="TextBox 12">
              <a:extLst>
                <a:ext uri="{FF2B5EF4-FFF2-40B4-BE49-F238E27FC236}">
                  <a16:creationId xmlns:a16="http://schemas.microsoft.com/office/drawing/2014/main" id="{227CE5F5-B598-3A91-AB65-84A416FF2EEB}"/>
                </a:ext>
              </a:extLst>
            </p:cNvPr>
            <p:cNvSpPr txBox="1"/>
            <p:nvPr/>
          </p:nvSpPr>
          <p:spPr>
            <a:xfrm rot="16200000">
              <a:off x="3678334" y="2774949"/>
              <a:ext cx="2871628" cy="215444"/>
            </a:xfrm>
            <a:prstGeom prst="rect">
              <a:avLst/>
            </a:prstGeom>
            <a:noFill/>
          </p:spPr>
          <p:txBody>
            <a:bodyPr wrap="square" tIns="0" rIns="13716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Participants, %</a:t>
              </a:r>
            </a:p>
          </p:txBody>
        </p:sp>
        <p:sp>
          <p:nvSpPr>
            <p:cNvPr id="37" name="TextBox 12">
              <a:extLst>
                <a:ext uri="{FF2B5EF4-FFF2-40B4-BE49-F238E27FC236}">
                  <a16:creationId xmlns:a16="http://schemas.microsoft.com/office/drawing/2014/main" id="{7BB14E49-AB3B-CF85-3CD9-0D53E9D0D1D6}"/>
                </a:ext>
              </a:extLst>
            </p:cNvPr>
            <p:cNvSpPr txBox="1"/>
            <p:nvPr/>
          </p:nvSpPr>
          <p:spPr>
            <a:xfrm>
              <a:off x="5332492" y="5397153"/>
              <a:ext cx="6281446" cy="710451"/>
            </a:xfrm>
            <a:prstGeom prst="rect">
              <a:avLst/>
            </a:prstGeom>
            <a:noFill/>
          </p:spPr>
          <p:txBody>
            <a:bodyPr wrap="square" tIns="0" rIns="13716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Menses Recovery Rate by Age Group Among 729 Women With Menses Status Available at All Time Points</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313 patients (42.9%) reported menses recovery</a:t>
              </a:r>
            </a:p>
          </p:txBody>
        </p:sp>
        <p:sp>
          <p:nvSpPr>
            <p:cNvPr id="38" name="TextBox 12">
              <a:extLst>
                <a:ext uri="{FF2B5EF4-FFF2-40B4-BE49-F238E27FC236}">
                  <a16:creationId xmlns:a16="http://schemas.microsoft.com/office/drawing/2014/main" id="{1849CFF3-30E6-D42B-27FD-627822D293CE}"/>
                </a:ext>
              </a:extLst>
            </p:cNvPr>
            <p:cNvSpPr txBox="1"/>
            <p:nvPr/>
          </p:nvSpPr>
          <p:spPr>
            <a:xfrm>
              <a:off x="5345721" y="4778348"/>
              <a:ext cx="2056750" cy="215444"/>
            </a:xfrm>
            <a:prstGeom prst="rect">
              <a:avLst/>
            </a:prstGeom>
            <a:noFill/>
          </p:spPr>
          <p:txBody>
            <a:bodyPr wrap="square" tIns="0" rIns="13716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Menses recovery</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469564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475B-5B89-96BA-987D-4E0531664713}"/>
              </a:ext>
            </a:extLst>
          </p:cNvPr>
          <p:cNvSpPr>
            <a:spLocks noGrp="1"/>
          </p:cNvSpPr>
          <p:nvPr>
            <p:ph type="title"/>
          </p:nvPr>
        </p:nvSpPr>
        <p:spPr>
          <a:xfrm>
            <a:off x="838200" y="365125"/>
            <a:ext cx="10515600" cy="826187"/>
          </a:xfrm>
        </p:spPr>
        <p:txBody>
          <a:bodyPr/>
          <a:lstStyle/>
          <a:p>
            <a:r>
              <a:rPr lang="en-US" dirty="0"/>
              <a:t>Impact of Chemotherapy on Fertility</a:t>
            </a:r>
          </a:p>
        </p:txBody>
      </p:sp>
      <p:sp>
        <p:nvSpPr>
          <p:cNvPr id="3" name="Content Placeholder 2">
            <a:extLst>
              <a:ext uri="{FF2B5EF4-FFF2-40B4-BE49-F238E27FC236}">
                <a16:creationId xmlns:a16="http://schemas.microsoft.com/office/drawing/2014/main" id="{48135515-A1CE-24B6-EF35-C5F863340129}"/>
              </a:ext>
            </a:extLst>
          </p:cNvPr>
          <p:cNvSpPr>
            <a:spLocks noGrp="1"/>
          </p:cNvSpPr>
          <p:nvPr>
            <p:ph idx="1"/>
          </p:nvPr>
        </p:nvSpPr>
        <p:spPr>
          <a:xfrm>
            <a:off x="639764" y="1311274"/>
            <a:ext cx="11247436" cy="4801291"/>
          </a:xfrm>
        </p:spPr>
        <p:txBody>
          <a:bodyPr>
            <a:normAutofit/>
          </a:bodyPr>
          <a:lstStyle/>
          <a:p>
            <a:pPr>
              <a:lnSpc>
                <a:spcPct val="100000"/>
              </a:lnSpc>
              <a:spcAft>
                <a:spcPts val="600"/>
              </a:spcAft>
            </a:pPr>
            <a:r>
              <a:rPr lang="en-US" sz="2000" dirty="0"/>
              <a:t>More women are delaying pregnancy in the modern era; a breast cancer diagnosis can complicate fertility and family planning</a:t>
            </a:r>
          </a:p>
          <a:p>
            <a:pPr>
              <a:lnSpc>
                <a:spcPct val="100000"/>
              </a:lnSpc>
              <a:spcAft>
                <a:spcPts val="600"/>
              </a:spcAft>
            </a:pPr>
            <a:r>
              <a:rPr lang="en-US" sz="2000" dirty="0"/>
              <a:t>The impact of chemotherapy on ovarian function should be discussed with patients in the first visit with the oncologist: impact on fertility and menopausal symptoms</a:t>
            </a:r>
          </a:p>
          <a:p>
            <a:pPr>
              <a:lnSpc>
                <a:spcPct val="100000"/>
              </a:lnSpc>
              <a:spcAft>
                <a:spcPts val="600"/>
              </a:spcAft>
            </a:pPr>
            <a:r>
              <a:rPr lang="en-US" sz="2000" dirty="0"/>
              <a:t>Young Women’s Breast Cancer Study (YWS) prospective cohort of 620 patients with age ≤ 40 years with a diagnosis of breast cancer:</a:t>
            </a:r>
            <a:r>
              <a:rPr lang="en-US" sz="2000" baseline="30000" dirty="0"/>
              <a:t>1</a:t>
            </a:r>
            <a:r>
              <a:rPr lang="en-US" sz="2000" dirty="0"/>
              <a:t> </a:t>
            </a:r>
          </a:p>
          <a:p>
            <a:pPr lvl="1">
              <a:lnSpc>
                <a:spcPct val="100000"/>
              </a:lnSpc>
              <a:spcAft>
                <a:spcPts val="600"/>
              </a:spcAft>
            </a:pPr>
            <a:r>
              <a:rPr lang="en-US" sz="1800" dirty="0"/>
              <a:t>37% reported that before their breast cancer diagnosis, they had wished to have future biologic children </a:t>
            </a:r>
          </a:p>
          <a:p>
            <a:pPr lvl="1">
              <a:lnSpc>
                <a:spcPct val="100000"/>
              </a:lnSpc>
              <a:spcAft>
                <a:spcPts val="600"/>
              </a:spcAft>
            </a:pPr>
            <a:r>
              <a:rPr lang="en-US" sz="1800" dirty="0"/>
              <a:t>51% were concerned about becoming infertile post-treatment</a:t>
            </a:r>
          </a:p>
          <a:p>
            <a:pPr>
              <a:lnSpc>
                <a:spcPct val="100000"/>
              </a:lnSpc>
              <a:spcAft>
                <a:spcPts val="600"/>
              </a:spcAft>
            </a:pPr>
            <a:r>
              <a:rPr lang="en-US" sz="2000" dirty="0"/>
              <a:t>Patients who are interested in fertility preservation should be offered a referral to a reproductive specialist</a:t>
            </a:r>
            <a:r>
              <a:rPr lang="en-US" sz="2000" baseline="30000" dirty="0"/>
              <a:t>2</a:t>
            </a:r>
          </a:p>
        </p:txBody>
      </p:sp>
      <p:sp>
        <p:nvSpPr>
          <p:cNvPr id="5" name="Footer Placeholder 4">
            <a:extLst>
              <a:ext uri="{FF2B5EF4-FFF2-40B4-BE49-F238E27FC236}">
                <a16:creationId xmlns:a16="http://schemas.microsoft.com/office/drawing/2014/main" id="{432168DE-B39D-0DFC-412C-C2F4F99735EA}"/>
              </a:ext>
            </a:extLst>
          </p:cNvPr>
          <p:cNvSpPr>
            <a:spLocks noGrp="1"/>
          </p:cNvSpPr>
          <p:nvPr>
            <p:ph type="ftr" sz="quarter" idx="11"/>
          </p:nvPr>
        </p:nvSpPr>
        <p:spPr>
          <a:xfrm>
            <a:off x="132522" y="6401352"/>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1. Ruddy KJ et al. </a:t>
            </a:r>
            <a:r>
              <a:rPr kumimoji="0" lang="en-US"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J Clin Oncol </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2014  2. </a:t>
            </a:r>
            <a:r>
              <a:rPr kumimoji="0" lang="en-US" sz="900" b="0" i="0"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mn-cs"/>
              </a:rPr>
              <a:t>Oktay</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K et al.</a:t>
            </a:r>
            <a:r>
              <a:rPr kumimoji="0" lang="en-US"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J Clin Oncol</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 2018.</a:t>
            </a:r>
          </a:p>
        </p:txBody>
      </p:sp>
    </p:spTree>
    <p:extLst>
      <p:ext uri="{BB962C8B-B14F-4D97-AF65-F5344CB8AC3E}">
        <p14:creationId xmlns:p14="http://schemas.microsoft.com/office/powerpoint/2010/main" val="1435894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a:extLst>
              <a:ext uri="{FF2B5EF4-FFF2-40B4-BE49-F238E27FC236}">
                <a16:creationId xmlns:a16="http://schemas.microsoft.com/office/drawing/2014/main" id="{E26FAEA2-193E-A446-BBBB-F1CA5F1308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534" y="-1"/>
            <a:ext cx="11763585" cy="670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AE241B9C-F088-644E-9B40-78AD6860EAAA}"/>
              </a:ext>
            </a:extLst>
          </p:cNvPr>
          <p:cNvSpPr/>
          <p:nvPr/>
        </p:nvSpPr>
        <p:spPr>
          <a:xfrm>
            <a:off x="2740058" y="2436906"/>
            <a:ext cx="1007570" cy="4920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ight Arrow 3">
            <a:extLst>
              <a:ext uri="{FF2B5EF4-FFF2-40B4-BE49-F238E27FC236}">
                <a16:creationId xmlns:a16="http://schemas.microsoft.com/office/drawing/2014/main" id="{C1CB16BA-E429-9B42-8B22-C6016E8B36D3}"/>
              </a:ext>
            </a:extLst>
          </p:cNvPr>
          <p:cNvSpPr/>
          <p:nvPr/>
        </p:nvSpPr>
        <p:spPr>
          <a:xfrm>
            <a:off x="2152311" y="3501101"/>
            <a:ext cx="1007570" cy="492069"/>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0454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475B-5B89-96BA-987D-4E0531664713}"/>
              </a:ext>
            </a:extLst>
          </p:cNvPr>
          <p:cNvSpPr>
            <a:spLocks noGrp="1"/>
          </p:cNvSpPr>
          <p:nvPr>
            <p:ph type="title"/>
          </p:nvPr>
        </p:nvSpPr>
        <p:spPr>
          <a:xfrm>
            <a:off x="581025" y="217606"/>
            <a:ext cx="10970895" cy="714146"/>
          </a:xfrm>
        </p:spPr>
        <p:txBody>
          <a:bodyPr>
            <a:noAutofit/>
          </a:bodyPr>
          <a:lstStyle/>
          <a:p>
            <a:pPr algn="ctr"/>
            <a:r>
              <a:rPr lang="en-US" sz="3200" dirty="0"/>
              <a:t>What can we </a:t>
            </a:r>
            <a:r>
              <a:rPr lang="en-US" sz="3200"/>
              <a:t>do? </a:t>
            </a:r>
            <a:r>
              <a:rPr lang="en-US" sz="3200" dirty="0"/>
              <a:t>Fertility Preservation with </a:t>
            </a:r>
            <a:r>
              <a:rPr lang="en-US" sz="3200" dirty="0" err="1"/>
              <a:t>GnRHa</a:t>
            </a:r>
            <a:r>
              <a:rPr lang="en-US" sz="3200" dirty="0"/>
              <a:t> Ovarian Suppression during Chemotherapy</a:t>
            </a:r>
          </a:p>
        </p:txBody>
      </p:sp>
      <p:sp>
        <p:nvSpPr>
          <p:cNvPr id="3" name="Content Placeholder 2">
            <a:extLst>
              <a:ext uri="{FF2B5EF4-FFF2-40B4-BE49-F238E27FC236}">
                <a16:creationId xmlns:a16="http://schemas.microsoft.com/office/drawing/2014/main" id="{48135515-A1CE-24B6-EF35-C5F863340129}"/>
              </a:ext>
            </a:extLst>
          </p:cNvPr>
          <p:cNvSpPr>
            <a:spLocks noGrp="1"/>
          </p:cNvSpPr>
          <p:nvPr>
            <p:ph idx="1"/>
          </p:nvPr>
        </p:nvSpPr>
        <p:spPr>
          <a:xfrm>
            <a:off x="248478" y="1311274"/>
            <a:ext cx="4902630" cy="4657877"/>
          </a:xfrm>
        </p:spPr>
        <p:txBody>
          <a:bodyPr>
            <a:normAutofit/>
          </a:bodyPr>
          <a:lstStyle/>
          <a:p>
            <a:r>
              <a:rPr lang="en-US" sz="2000" dirty="0"/>
              <a:t>Temporary OS with </a:t>
            </a:r>
            <a:r>
              <a:rPr lang="en-US" sz="2000" dirty="0" err="1"/>
              <a:t>GnRHa</a:t>
            </a:r>
            <a:r>
              <a:rPr lang="en-US" sz="2000" dirty="0"/>
              <a:t> during chemotherapy in premenopausal patients with breast cancer may decrease the risk of premature ovarian insufficiency</a:t>
            </a:r>
          </a:p>
          <a:p>
            <a:r>
              <a:rPr lang="en-US" sz="2000" dirty="0"/>
              <a:t>Protective gonadal effect of </a:t>
            </a:r>
            <a:r>
              <a:rPr lang="en-US" sz="2000" dirty="0" err="1"/>
              <a:t>GnRHa</a:t>
            </a:r>
            <a:r>
              <a:rPr lang="en-US" sz="2000" dirty="0"/>
              <a:t> during chemotherapy: mechanism of action is not fully known</a:t>
            </a:r>
          </a:p>
          <a:p>
            <a:r>
              <a:rPr lang="en-US" sz="2000" dirty="0"/>
              <a:t>Majority of clinical trials used amenorrhea to define premature ovarian insufficiency</a:t>
            </a:r>
          </a:p>
          <a:p>
            <a:r>
              <a:rPr lang="en-US" sz="2000" dirty="0" err="1"/>
              <a:t>GnRHa</a:t>
            </a:r>
            <a:r>
              <a:rPr lang="en-US" sz="2000" dirty="0"/>
              <a:t> should not replace cryopreservation!</a:t>
            </a:r>
          </a:p>
        </p:txBody>
      </p:sp>
      <p:sp>
        <p:nvSpPr>
          <p:cNvPr id="5" name="Footer Placeholder 4">
            <a:extLst>
              <a:ext uri="{FF2B5EF4-FFF2-40B4-BE49-F238E27FC236}">
                <a16:creationId xmlns:a16="http://schemas.microsoft.com/office/drawing/2014/main" id="{432168DE-B39D-0DFC-412C-C2F4F99735EA}"/>
              </a:ext>
            </a:extLst>
          </p:cNvPr>
          <p:cNvSpPr>
            <a:spLocks noGrp="1"/>
          </p:cNvSpPr>
          <p:nvPr>
            <p:ph type="ftr" sz="quarter" idx="11"/>
          </p:nvPr>
        </p:nvSpPr>
        <p:spPr>
          <a:xfrm>
            <a:off x="4038600" y="6356350"/>
            <a:ext cx="505106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Lambertini</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 et al. Cancer Treat Rev. 2019.</a:t>
            </a:r>
          </a:p>
        </p:txBody>
      </p:sp>
      <p:sp>
        <p:nvSpPr>
          <p:cNvPr id="4" name="Slide Number Placeholder 3">
            <a:extLst>
              <a:ext uri="{FF2B5EF4-FFF2-40B4-BE49-F238E27FC236}">
                <a16:creationId xmlns:a16="http://schemas.microsoft.com/office/drawing/2014/main" id="{7DB95592-2D47-8ADC-B2DB-0449A6424E3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E30089DC-0245-B6E9-A1AF-3AB6136531FE}"/>
              </a:ext>
            </a:extLst>
          </p:cNvPr>
          <p:cNvGrpSpPr/>
          <p:nvPr/>
        </p:nvGrpSpPr>
        <p:grpSpPr>
          <a:xfrm>
            <a:off x="5269717" y="1119672"/>
            <a:ext cx="6781807" cy="3476431"/>
            <a:chOff x="5090617" y="1548639"/>
            <a:chExt cx="6781807" cy="3476431"/>
          </a:xfrm>
        </p:grpSpPr>
        <p:sp>
          <p:nvSpPr>
            <p:cNvPr id="21" name="Rounded Rectangle 20">
              <a:extLst>
                <a:ext uri="{FF2B5EF4-FFF2-40B4-BE49-F238E27FC236}">
                  <a16:creationId xmlns:a16="http://schemas.microsoft.com/office/drawing/2014/main" id="{C7CE05AB-8ED2-86AD-136F-82FF4B73632C}"/>
                </a:ext>
              </a:extLst>
            </p:cNvPr>
            <p:cNvSpPr/>
            <p:nvPr/>
          </p:nvSpPr>
          <p:spPr>
            <a:xfrm>
              <a:off x="6084455" y="1548639"/>
              <a:ext cx="1849477" cy="343534"/>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INDIRECT EFFECT</a:t>
              </a:r>
            </a:p>
          </p:txBody>
        </p:sp>
        <p:sp>
          <p:nvSpPr>
            <p:cNvPr id="22" name="Rounded Rectangle 21">
              <a:extLst>
                <a:ext uri="{FF2B5EF4-FFF2-40B4-BE49-F238E27FC236}">
                  <a16:creationId xmlns:a16="http://schemas.microsoft.com/office/drawing/2014/main" id="{64A9E267-2CCD-F64B-E504-77AC30859D1F}"/>
                </a:ext>
              </a:extLst>
            </p:cNvPr>
            <p:cNvSpPr/>
            <p:nvPr/>
          </p:nvSpPr>
          <p:spPr>
            <a:xfrm>
              <a:off x="9536426" y="1548639"/>
              <a:ext cx="1849477" cy="343534"/>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 EFFECT</a:t>
              </a:r>
            </a:p>
          </p:txBody>
        </p:sp>
        <p:sp>
          <p:nvSpPr>
            <p:cNvPr id="23" name="Oval 22">
              <a:extLst>
                <a:ext uri="{FF2B5EF4-FFF2-40B4-BE49-F238E27FC236}">
                  <a16:creationId xmlns:a16="http://schemas.microsoft.com/office/drawing/2014/main" id="{B5A2E7A7-CFC7-1207-F996-1B20A20DFE85}"/>
                </a:ext>
              </a:extLst>
            </p:cNvPr>
            <p:cNvSpPr/>
            <p:nvPr/>
          </p:nvSpPr>
          <p:spPr>
            <a:xfrm>
              <a:off x="5990825" y="2475111"/>
              <a:ext cx="484040" cy="284269"/>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GnRH</a:t>
              </a:r>
            </a:p>
          </p:txBody>
        </p:sp>
        <p:sp>
          <p:nvSpPr>
            <p:cNvPr id="24" name="Oval 23">
              <a:extLst>
                <a:ext uri="{FF2B5EF4-FFF2-40B4-BE49-F238E27FC236}">
                  <a16:creationId xmlns:a16="http://schemas.microsoft.com/office/drawing/2014/main" id="{9CE15168-6C49-9AEF-08D3-87EDE7474882}"/>
                </a:ext>
              </a:extLst>
            </p:cNvPr>
            <p:cNvSpPr/>
            <p:nvPr/>
          </p:nvSpPr>
          <p:spPr>
            <a:xfrm>
              <a:off x="5992796" y="3244936"/>
              <a:ext cx="484040" cy="284269"/>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FSH</a:t>
              </a:r>
            </a:p>
          </p:txBody>
        </p:sp>
        <p:sp>
          <p:nvSpPr>
            <p:cNvPr id="25" name="U-Turn Arrow 24">
              <a:extLst>
                <a:ext uri="{FF2B5EF4-FFF2-40B4-BE49-F238E27FC236}">
                  <a16:creationId xmlns:a16="http://schemas.microsoft.com/office/drawing/2014/main" id="{5E80FA87-2B8F-CDEB-7D75-657EF5F03D1F}"/>
                </a:ext>
              </a:extLst>
            </p:cNvPr>
            <p:cNvSpPr/>
            <p:nvPr/>
          </p:nvSpPr>
          <p:spPr>
            <a:xfrm rot="5400000" flipV="1">
              <a:off x="5750569" y="2238291"/>
              <a:ext cx="902369" cy="810501"/>
            </a:xfrm>
            <a:prstGeom prst="uturnArrow">
              <a:avLst>
                <a:gd name="adj1" fmla="val 11720"/>
                <a:gd name="adj2" fmla="val 10636"/>
                <a:gd name="adj3" fmla="val 18020"/>
                <a:gd name="adj4" fmla="val 53279"/>
                <a:gd name="adj5" fmla="val 75000"/>
              </a:avLst>
            </a:prstGeom>
            <a:gradFill>
              <a:gsLst>
                <a:gs pos="13000">
                  <a:schemeClr val="accent6">
                    <a:lumMod val="75000"/>
                    <a:alpha val="6967"/>
                  </a:schemeClr>
                </a:gs>
                <a:gs pos="75000">
                  <a:schemeClr val="accent6">
                    <a:lumMod val="75000"/>
                  </a:schemeClr>
                </a:gs>
                <a:gs pos="100000">
                  <a:schemeClr val="accent6">
                    <a:lumMod val="50000"/>
                  </a:schemeClr>
                </a:gs>
              </a:gsLst>
              <a:lin ang="20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U-Turn Arrow 25">
              <a:extLst>
                <a:ext uri="{FF2B5EF4-FFF2-40B4-BE49-F238E27FC236}">
                  <a16:creationId xmlns:a16="http://schemas.microsoft.com/office/drawing/2014/main" id="{5817C1E4-67DC-1A64-DEA9-0E4178B8FC07}"/>
                </a:ext>
              </a:extLst>
            </p:cNvPr>
            <p:cNvSpPr/>
            <p:nvPr/>
          </p:nvSpPr>
          <p:spPr>
            <a:xfrm rot="5400000" flipV="1">
              <a:off x="5750569" y="3010307"/>
              <a:ext cx="902369" cy="810501"/>
            </a:xfrm>
            <a:prstGeom prst="uturnArrow">
              <a:avLst>
                <a:gd name="adj1" fmla="val 11720"/>
                <a:gd name="adj2" fmla="val 10636"/>
                <a:gd name="adj3" fmla="val 18020"/>
                <a:gd name="adj4" fmla="val 53279"/>
                <a:gd name="adj5" fmla="val 75000"/>
              </a:avLst>
            </a:prstGeom>
            <a:gradFill>
              <a:gsLst>
                <a:gs pos="13000">
                  <a:schemeClr val="accent6">
                    <a:lumMod val="75000"/>
                    <a:alpha val="6967"/>
                  </a:schemeClr>
                </a:gs>
                <a:gs pos="75000">
                  <a:schemeClr val="accent6">
                    <a:lumMod val="75000"/>
                  </a:schemeClr>
                </a:gs>
                <a:gs pos="100000">
                  <a:schemeClr val="accent6">
                    <a:lumMod val="50000"/>
                  </a:schemeClr>
                </a:gs>
              </a:gsLst>
              <a:lin ang="20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7" name="Group 26">
              <a:extLst>
                <a:ext uri="{FF2B5EF4-FFF2-40B4-BE49-F238E27FC236}">
                  <a16:creationId xmlns:a16="http://schemas.microsoft.com/office/drawing/2014/main" id="{D7D39255-1EFB-8587-747E-94516CF919B1}"/>
                </a:ext>
              </a:extLst>
            </p:cNvPr>
            <p:cNvGrpSpPr/>
            <p:nvPr/>
          </p:nvGrpSpPr>
          <p:grpSpPr>
            <a:xfrm>
              <a:off x="7664243" y="2159725"/>
              <a:ext cx="2427070" cy="1473901"/>
              <a:chOff x="4396913" y="2055558"/>
              <a:chExt cx="3665944" cy="2226239"/>
            </a:xfrm>
          </p:grpSpPr>
          <p:cxnSp>
            <p:nvCxnSpPr>
              <p:cNvPr id="45" name="Straight Connector 44">
                <a:extLst>
                  <a:ext uri="{FF2B5EF4-FFF2-40B4-BE49-F238E27FC236}">
                    <a16:creationId xmlns:a16="http://schemas.microsoft.com/office/drawing/2014/main" id="{B9D5504B-E9C1-0E2B-38D0-56BFF738F829}"/>
                  </a:ext>
                </a:extLst>
              </p:cNvPr>
              <p:cNvCxnSpPr>
                <a:cxnSpLocks/>
              </p:cNvCxnSpPr>
              <p:nvPr/>
            </p:nvCxnSpPr>
            <p:spPr>
              <a:xfrm>
                <a:off x="8062857" y="2746616"/>
                <a:ext cx="0" cy="1535181"/>
              </a:xfrm>
              <a:prstGeom prst="line">
                <a:avLst/>
              </a:prstGeom>
              <a:ln w="28575">
                <a:solidFill>
                  <a:schemeClr val="accent4">
                    <a:lumMod val="75000"/>
                  </a:schemeClr>
                </a:solidFill>
                <a:tailEnd type="arrow" w="lg" len="med"/>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36945E12-CBF2-0138-8EC9-2AEC91768D98}"/>
                  </a:ext>
                </a:extLst>
              </p:cNvPr>
              <p:cNvGrpSpPr/>
              <p:nvPr/>
            </p:nvGrpSpPr>
            <p:grpSpPr>
              <a:xfrm>
                <a:off x="4405393" y="2055558"/>
                <a:ext cx="3657464" cy="691593"/>
                <a:chOff x="4462134" y="2055558"/>
                <a:chExt cx="3657464" cy="691593"/>
              </a:xfrm>
            </p:grpSpPr>
            <p:grpSp>
              <p:nvGrpSpPr>
                <p:cNvPr id="48" name="Group 47">
                  <a:extLst>
                    <a:ext uri="{FF2B5EF4-FFF2-40B4-BE49-F238E27FC236}">
                      <a16:creationId xmlns:a16="http://schemas.microsoft.com/office/drawing/2014/main" id="{BB13F236-98B1-C0E2-42DB-D781C08309C9}"/>
                    </a:ext>
                  </a:extLst>
                </p:cNvPr>
                <p:cNvGrpSpPr/>
                <p:nvPr/>
              </p:nvGrpSpPr>
              <p:grpSpPr>
                <a:xfrm>
                  <a:off x="6336144" y="2055558"/>
                  <a:ext cx="1783454" cy="691593"/>
                  <a:chOff x="6336144" y="2055558"/>
                  <a:chExt cx="1783454" cy="691593"/>
                </a:xfrm>
              </p:grpSpPr>
              <p:cxnSp>
                <p:nvCxnSpPr>
                  <p:cNvPr id="52" name="Straight Connector 51">
                    <a:extLst>
                      <a:ext uri="{FF2B5EF4-FFF2-40B4-BE49-F238E27FC236}">
                        <a16:creationId xmlns:a16="http://schemas.microsoft.com/office/drawing/2014/main" id="{456DC823-8339-C291-9715-A7A3B9A6FA34}"/>
                      </a:ext>
                    </a:extLst>
                  </p:cNvPr>
                  <p:cNvCxnSpPr>
                    <a:cxnSpLocks/>
                  </p:cNvCxnSpPr>
                  <p:nvPr/>
                </p:nvCxnSpPr>
                <p:spPr>
                  <a:xfrm flipH="1">
                    <a:off x="6336145" y="2747151"/>
                    <a:ext cx="1783453" cy="0"/>
                  </a:xfrm>
                  <a:prstGeom prst="line">
                    <a:avLst/>
                  </a:prstGeom>
                  <a:ln w="28575" cap="sq">
                    <a:solidFill>
                      <a:schemeClr val="accent4">
                        <a:lumMod val="75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CE33A6E-B9D9-6614-4286-3BCD4B540215}"/>
                      </a:ext>
                    </a:extLst>
                  </p:cNvPr>
                  <p:cNvCxnSpPr>
                    <a:cxnSpLocks/>
                  </p:cNvCxnSpPr>
                  <p:nvPr/>
                </p:nvCxnSpPr>
                <p:spPr>
                  <a:xfrm flipV="1">
                    <a:off x="6336144" y="2055558"/>
                    <a:ext cx="1" cy="672853"/>
                  </a:xfrm>
                  <a:prstGeom prst="line">
                    <a:avLst/>
                  </a:prstGeom>
                  <a:ln w="28575" cap="sq">
                    <a:solidFill>
                      <a:schemeClr val="accent4">
                        <a:lumMod val="75000"/>
                      </a:schemeClr>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02E68448-B905-8738-F9CE-1F32054759BA}"/>
                    </a:ext>
                  </a:extLst>
                </p:cNvPr>
                <p:cNvGrpSpPr/>
                <p:nvPr/>
              </p:nvGrpSpPr>
              <p:grpSpPr>
                <a:xfrm flipH="1">
                  <a:off x="4462134" y="2055558"/>
                  <a:ext cx="1404448" cy="691593"/>
                  <a:chOff x="6336144" y="2055558"/>
                  <a:chExt cx="1404448" cy="691593"/>
                </a:xfrm>
              </p:grpSpPr>
              <p:cxnSp>
                <p:nvCxnSpPr>
                  <p:cNvPr id="50" name="Straight Connector 49">
                    <a:extLst>
                      <a:ext uri="{FF2B5EF4-FFF2-40B4-BE49-F238E27FC236}">
                        <a16:creationId xmlns:a16="http://schemas.microsoft.com/office/drawing/2014/main" id="{C929A3A9-F293-5E7B-5161-1AD6938C5D8E}"/>
                      </a:ext>
                    </a:extLst>
                  </p:cNvPr>
                  <p:cNvCxnSpPr>
                    <a:cxnSpLocks/>
                  </p:cNvCxnSpPr>
                  <p:nvPr/>
                </p:nvCxnSpPr>
                <p:spPr>
                  <a:xfrm flipH="1">
                    <a:off x="6336145" y="2747151"/>
                    <a:ext cx="1404447" cy="0"/>
                  </a:xfrm>
                  <a:prstGeom prst="line">
                    <a:avLst/>
                  </a:prstGeom>
                  <a:ln w="28575" cap="sq">
                    <a:solidFill>
                      <a:schemeClr val="accent4">
                        <a:lumMod val="75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4B658F0-FDF3-9AD1-2D0D-4ECDD59BE7E8}"/>
                      </a:ext>
                    </a:extLst>
                  </p:cNvPr>
                  <p:cNvCxnSpPr>
                    <a:cxnSpLocks/>
                  </p:cNvCxnSpPr>
                  <p:nvPr/>
                </p:nvCxnSpPr>
                <p:spPr>
                  <a:xfrm flipV="1">
                    <a:off x="6336144" y="2055558"/>
                    <a:ext cx="1" cy="672853"/>
                  </a:xfrm>
                  <a:prstGeom prst="line">
                    <a:avLst/>
                  </a:prstGeom>
                  <a:ln w="28575" cap="sq">
                    <a:solidFill>
                      <a:schemeClr val="accent4">
                        <a:lumMod val="75000"/>
                      </a:schemeClr>
                    </a:solidFill>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47" name="Straight Connector 46">
                <a:extLst>
                  <a:ext uri="{FF2B5EF4-FFF2-40B4-BE49-F238E27FC236}">
                    <a16:creationId xmlns:a16="http://schemas.microsoft.com/office/drawing/2014/main" id="{B6CB7E5A-53A8-6422-3C67-E53D2CF4BCB4}"/>
                  </a:ext>
                </a:extLst>
              </p:cNvPr>
              <p:cNvCxnSpPr>
                <a:cxnSpLocks/>
              </p:cNvCxnSpPr>
              <p:nvPr/>
            </p:nvCxnSpPr>
            <p:spPr>
              <a:xfrm flipV="1">
                <a:off x="4396913" y="2610456"/>
                <a:ext cx="0" cy="272320"/>
              </a:xfrm>
              <a:prstGeom prst="line">
                <a:avLst/>
              </a:prstGeom>
              <a:ln w="28575" cap="sq">
                <a:solidFill>
                  <a:schemeClr val="accent4">
                    <a:lumMod val="75000"/>
                  </a:schemeClr>
                </a:solidFill>
                <a:tailEnd type="none" w="lg" len="med"/>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5B908E19-E96A-FC13-A7FE-5DB70A13FB5B}"/>
                </a:ext>
              </a:extLst>
            </p:cNvPr>
            <p:cNvCxnSpPr>
              <a:cxnSpLocks/>
            </p:cNvCxnSpPr>
            <p:nvPr/>
          </p:nvCxnSpPr>
          <p:spPr>
            <a:xfrm>
              <a:off x="7009193" y="3020286"/>
              <a:ext cx="0" cy="610604"/>
            </a:xfrm>
            <a:prstGeom prst="line">
              <a:avLst/>
            </a:prstGeom>
            <a:ln w="28575">
              <a:solidFill>
                <a:schemeClr val="tx2"/>
              </a:solidFill>
              <a:tailEnd type="arrow" w="lg"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BACB1F0-658C-75E0-C75B-E3CD974AB8D9}"/>
                </a:ext>
              </a:extLst>
            </p:cNvPr>
            <p:cNvCxnSpPr>
              <a:cxnSpLocks/>
            </p:cNvCxnSpPr>
            <p:nvPr/>
          </p:nvCxnSpPr>
          <p:spPr>
            <a:xfrm>
              <a:off x="7009193" y="2252802"/>
              <a:ext cx="0" cy="610604"/>
            </a:xfrm>
            <a:prstGeom prst="line">
              <a:avLst/>
            </a:prstGeom>
            <a:ln w="28575">
              <a:solidFill>
                <a:schemeClr val="tx2"/>
              </a:solidFill>
              <a:tailEnd type="arrow" w="lg" len="sm"/>
            </a:ln>
          </p:spPr>
          <p:style>
            <a:lnRef idx="1">
              <a:schemeClr val="accent1"/>
            </a:lnRef>
            <a:fillRef idx="0">
              <a:schemeClr val="accent1"/>
            </a:fillRef>
            <a:effectRef idx="0">
              <a:schemeClr val="accent1"/>
            </a:effectRef>
            <a:fontRef idx="minor">
              <a:schemeClr val="tx1"/>
            </a:fontRef>
          </p:style>
        </p:cxnSp>
        <p:sp>
          <p:nvSpPr>
            <p:cNvPr id="30" name="Multiply 29">
              <a:extLst>
                <a:ext uri="{FF2B5EF4-FFF2-40B4-BE49-F238E27FC236}">
                  <a16:creationId xmlns:a16="http://schemas.microsoft.com/office/drawing/2014/main" id="{935B4355-6334-9E58-C483-34153E9C51E2}"/>
                </a:ext>
              </a:extLst>
            </p:cNvPr>
            <p:cNvSpPr/>
            <p:nvPr/>
          </p:nvSpPr>
          <p:spPr>
            <a:xfrm>
              <a:off x="6806543" y="2419020"/>
              <a:ext cx="405301" cy="405301"/>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Rounded Rectangle 30">
              <a:extLst>
                <a:ext uri="{FF2B5EF4-FFF2-40B4-BE49-F238E27FC236}">
                  <a16:creationId xmlns:a16="http://schemas.microsoft.com/office/drawing/2014/main" id="{81B674DA-B930-9052-4046-754A82E45384}"/>
                </a:ext>
              </a:extLst>
            </p:cNvPr>
            <p:cNvSpPr/>
            <p:nvPr/>
          </p:nvSpPr>
          <p:spPr>
            <a:xfrm>
              <a:off x="6396621" y="2093580"/>
              <a:ext cx="1327455" cy="277507"/>
            </a:xfrm>
            <a:prstGeom prst="roundRect">
              <a:avLst/>
            </a:prstGeom>
            <a:solidFill>
              <a:srgbClr val="C8EEF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Hypothalamus</a:t>
              </a:r>
            </a:p>
          </p:txBody>
        </p:sp>
        <p:sp>
          <p:nvSpPr>
            <p:cNvPr id="32" name="Rounded Rectangle 31">
              <a:extLst>
                <a:ext uri="{FF2B5EF4-FFF2-40B4-BE49-F238E27FC236}">
                  <a16:creationId xmlns:a16="http://schemas.microsoft.com/office/drawing/2014/main" id="{23A2E365-FEAB-5142-B542-E2F55AF1AC1B}"/>
                </a:ext>
              </a:extLst>
            </p:cNvPr>
            <p:cNvSpPr/>
            <p:nvPr/>
          </p:nvSpPr>
          <p:spPr>
            <a:xfrm>
              <a:off x="6396621" y="2863405"/>
              <a:ext cx="1327455" cy="277507"/>
            </a:xfrm>
            <a:prstGeom prst="roundRect">
              <a:avLst/>
            </a:prstGeom>
            <a:solidFill>
              <a:srgbClr val="C8EEF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Pituitary</a:t>
              </a:r>
            </a:p>
          </p:txBody>
        </p:sp>
        <p:sp>
          <p:nvSpPr>
            <p:cNvPr id="33" name="Oval 32">
              <a:extLst>
                <a:ext uri="{FF2B5EF4-FFF2-40B4-BE49-F238E27FC236}">
                  <a16:creationId xmlns:a16="http://schemas.microsoft.com/office/drawing/2014/main" id="{8C98C38A-41EC-43C4-8392-A81EB187A189}"/>
                </a:ext>
              </a:extLst>
            </p:cNvPr>
            <p:cNvSpPr/>
            <p:nvPr/>
          </p:nvSpPr>
          <p:spPr>
            <a:xfrm>
              <a:off x="8101960" y="1633115"/>
              <a:ext cx="1266438" cy="743760"/>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546A">
                      <a:lumMod val="75000"/>
                    </a:srgbClr>
                  </a:solidFill>
                  <a:effectLst/>
                  <a:uLnTx/>
                  <a:uFillTx/>
                  <a:latin typeface="Arial" panose="020B0604020202020204" pitchFamily="34" charset="0"/>
                  <a:ea typeface="+mn-ea"/>
                  <a:cs typeface="Arial" panose="020B0604020202020204" pitchFamily="34" charset="0"/>
                </a:rPr>
                <a:t>GnRHa</a:t>
              </a:r>
              <a:endParaRPr kumimoji="0" lang="en-US" sz="20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p:txBody>
        </p:sp>
        <p:pic>
          <p:nvPicPr>
            <p:cNvPr id="34" name="Immagine 1">
              <a:extLst>
                <a:ext uri="{FF2B5EF4-FFF2-40B4-BE49-F238E27FC236}">
                  <a16:creationId xmlns:a16="http://schemas.microsoft.com/office/drawing/2014/main" id="{6E054D10-0C7C-9B1C-ACCE-1BC82A5641B8}"/>
                </a:ext>
              </a:extLst>
            </p:cNvPr>
            <p:cNvPicPr>
              <a:picLocks noChangeAspect="1"/>
            </p:cNvPicPr>
            <p:nvPr/>
          </p:nvPicPr>
          <p:blipFill rotWithShape="1">
            <a:blip r:embed="rId2"/>
            <a:srcRect l="29822" t="75567" r="51666" b="3237"/>
            <a:stretch/>
          </p:blipFill>
          <p:spPr>
            <a:xfrm>
              <a:off x="6642009" y="3892225"/>
              <a:ext cx="1175365" cy="696367"/>
            </a:xfrm>
            <a:prstGeom prst="rect">
              <a:avLst/>
            </a:prstGeom>
          </p:spPr>
        </p:pic>
        <p:pic>
          <p:nvPicPr>
            <p:cNvPr id="35" name="Immagine 1">
              <a:extLst>
                <a:ext uri="{FF2B5EF4-FFF2-40B4-BE49-F238E27FC236}">
                  <a16:creationId xmlns:a16="http://schemas.microsoft.com/office/drawing/2014/main" id="{E3364186-7540-65DD-A715-8AF10EBDD288}"/>
                </a:ext>
              </a:extLst>
            </p:cNvPr>
            <p:cNvPicPr>
              <a:picLocks noChangeAspect="1"/>
            </p:cNvPicPr>
            <p:nvPr/>
          </p:nvPicPr>
          <p:blipFill rotWithShape="1">
            <a:blip r:embed="rId2"/>
            <a:srcRect l="73015" t="75567" r="10577" b="4318"/>
            <a:stretch/>
          </p:blipFill>
          <p:spPr>
            <a:xfrm>
              <a:off x="9948177" y="3890312"/>
              <a:ext cx="1041821" cy="660859"/>
            </a:xfrm>
            <a:prstGeom prst="rect">
              <a:avLst/>
            </a:prstGeom>
          </p:spPr>
        </p:pic>
        <p:sp>
          <p:nvSpPr>
            <p:cNvPr id="36" name="Rounded Rectangle 35">
              <a:extLst>
                <a:ext uri="{FF2B5EF4-FFF2-40B4-BE49-F238E27FC236}">
                  <a16:creationId xmlns:a16="http://schemas.microsoft.com/office/drawing/2014/main" id="{61F02607-2004-66EA-53BE-B9F8138B25E1}"/>
                </a:ext>
              </a:extLst>
            </p:cNvPr>
            <p:cNvSpPr/>
            <p:nvPr/>
          </p:nvSpPr>
          <p:spPr>
            <a:xfrm>
              <a:off x="9848592" y="3633231"/>
              <a:ext cx="1327455" cy="277507"/>
            </a:xfrm>
            <a:prstGeom prst="roundRect">
              <a:avLst/>
            </a:prstGeom>
            <a:solidFill>
              <a:srgbClr val="C8EEF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Ovary</a:t>
              </a:r>
            </a:p>
          </p:txBody>
        </p:sp>
        <p:sp>
          <p:nvSpPr>
            <p:cNvPr id="37" name="Rounded Rectangle 36">
              <a:extLst>
                <a:ext uri="{FF2B5EF4-FFF2-40B4-BE49-F238E27FC236}">
                  <a16:creationId xmlns:a16="http://schemas.microsoft.com/office/drawing/2014/main" id="{91C0050C-391D-639C-A052-DD23C82386B7}"/>
                </a:ext>
              </a:extLst>
            </p:cNvPr>
            <p:cNvSpPr/>
            <p:nvPr/>
          </p:nvSpPr>
          <p:spPr>
            <a:xfrm>
              <a:off x="6396621" y="3633231"/>
              <a:ext cx="1327455" cy="277507"/>
            </a:xfrm>
            <a:prstGeom prst="roundRect">
              <a:avLst/>
            </a:prstGeom>
            <a:solidFill>
              <a:srgbClr val="C8EEF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Ovary</a:t>
              </a:r>
            </a:p>
          </p:txBody>
        </p:sp>
        <p:sp>
          <p:nvSpPr>
            <p:cNvPr id="38" name="Rectangle 37">
              <a:extLst>
                <a:ext uri="{FF2B5EF4-FFF2-40B4-BE49-F238E27FC236}">
                  <a16:creationId xmlns:a16="http://schemas.microsoft.com/office/drawing/2014/main" id="{BFB04402-CB24-D76E-88B9-DDB0A0AAA36A}"/>
                </a:ext>
              </a:extLst>
            </p:cNvPr>
            <p:cNvSpPr/>
            <p:nvPr/>
          </p:nvSpPr>
          <p:spPr>
            <a:xfrm>
              <a:off x="6530746" y="4343556"/>
              <a:ext cx="257611" cy="221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4E5F8F06-7C21-90BD-FEAF-8BF92C8B74C7}"/>
                </a:ext>
              </a:extLst>
            </p:cNvPr>
            <p:cNvSpPr txBox="1"/>
            <p:nvPr/>
          </p:nvSpPr>
          <p:spPr>
            <a:xfrm>
              <a:off x="5090617" y="4204332"/>
              <a:ext cx="2121228" cy="82073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Growth factor secretion</a:t>
              </a:r>
            </a:p>
            <a:p>
              <a:pPr marL="171450" marR="0" lvl="0" indent="-171450" algn="l" defTabSz="914400" rtl="0" eaLnBrk="1" fontAlgn="auto" latinLnBrk="0" hangingPunct="1">
                <a:lnSpc>
                  <a:spcPct val="100000"/>
                </a:lnSpc>
                <a:spcBef>
                  <a:spcPts val="0"/>
                </a:spcBef>
                <a:spcAft>
                  <a:spcPts val="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Follicular recruitment </a:t>
              </a:r>
              <a:b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(burn-out)</a:t>
              </a:r>
            </a:p>
            <a:p>
              <a:pPr marL="171450" marR="0" lvl="0" indent="-171450" algn="l" defTabSz="914400" rtl="0" eaLnBrk="1" fontAlgn="auto" latinLnBrk="0" hangingPunct="1">
                <a:lnSpc>
                  <a:spcPct val="100000"/>
                </a:lnSpc>
                <a:spcBef>
                  <a:spcPts val="0"/>
                </a:spcBef>
                <a:spcAft>
                  <a:spcPts val="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Vascularization</a:t>
              </a:r>
            </a:p>
          </p:txBody>
        </p:sp>
        <p:sp>
          <p:nvSpPr>
            <p:cNvPr id="40" name="Rectangle 39">
              <a:extLst>
                <a:ext uri="{FF2B5EF4-FFF2-40B4-BE49-F238E27FC236}">
                  <a16:creationId xmlns:a16="http://schemas.microsoft.com/office/drawing/2014/main" id="{DD10560C-65F0-69B5-332A-54271B998E32}"/>
                </a:ext>
              </a:extLst>
            </p:cNvPr>
            <p:cNvSpPr/>
            <p:nvPr/>
          </p:nvSpPr>
          <p:spPr>
            <a:xfrm>
              <a:off x="9844810" y="4329626"/>
              <a:ext cx="257611" cy="221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373A00ED-590F-5697-5C87-8EF746419595}"/>
                </a:ext>
              </a:extLst>
            </p:cNvPr>
            <p:cNvSpPr txBox="1"/>
            <p:nvPr/>
          </p:nvSpPr>
          <p:spPr>
            <a:xfrm>
              <a:off x="9081968" y="4161933"/>
              <a:ext cx="1046910" cy="456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tab pos="166688" algn="l"/>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Apoptosis</a:t>
              </a:r>
            </a:p>
            <a:p>
              <a:pPr marL="0" marR="0" lvl="0" indent="0" algn="l" defTabSz="914400" rtl="0" eaLnBrk="1" fontAlgn="auto" latinLnBrk="0" hangingPunct="1">
                <a:lnSpc>
                  <a:spcPct val="100000"/>
                </a:lnSpc>
                <a:spcBef>
                  <a:spcPts val="0"/>
                </a:spcBef>
                <a:spcAft>
                  <a:spcPts val="200"/>
                </a:spcAft>
                <a:buClrTx/>
                <a:buSzTx/>
                <a:buFontTx/>
                <a:buNone/>
                <a:tabLst>
                  <a:tab pos="166688" algn="l"/>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Germ cells</a:t>
              </a:r>
            </a:p>
          </p:txBody>
        </p:sp>
        <p:sp>
          <p:nvSpPr>
            <p:cNvPr id="42" name="Rectangle 41">
              <a:extLst>
                <a:ext uri="{FF2B5EF4-FFF2-40B4-BE49-F238E27FC236}">
                  <a16:creationId xmlns:a16="http://schemas.microsoft.com/office/drawing/2014/main" id="{AD6D05A6-8C2C-AFA2-87E4-600E7E410FE3}"/>
                </a:ext>
              </a:extLst>
            </p:cNvPr>
            <p:cNvSpPr/>
            <p:nvPr/>
          </p:nvSpPr>
          <p:spPr>
            <a:xfrm>
              <a:off x="10942840" y="4219903"/>
              <a:ext cx="72918" cy="87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Freeform 42">
              <a:extLst>
                <a:ext uri="{FF2B5EF4-FFF2-40B4-BE49-F238E27FC236}">
                  <a16:creationId xmlns:a16="http://schemas.microsoft.com/office/drawing/2014/main" id="{5EBAD101-17DF-B9D4-C4AA-BF76EA9529E1}"/>
                </a:ext>
              </a:extLst>
            </p:cNvPr>
            <p:cNvSpPr/>
            <p:nvPr/>
          </p:nvSpPr>
          <p:spPr>
            <a:xfrm>
              <a:off x="10786065" y="4010612"/>
              <a:ext cx="480060" cy="738051"/>
            </a:xfrm>
            <a:custGeom>
              <a:avLst/>
              <a:gdLst>
                <a:gd name="connsiteX0" fmla="*/ 641782 w 728117"/>
                <a:gd name="connsiteY0" fmla="*/ 4836 h 1114121"/>
                <a:gd name="connsiteX1" fmla="*/ 384972 w 728117"/>
                <a:gd name="connsiteY1" fmla="*/ 331685 h 1114121"/>
                <a:gd name="connsiteX2" fmla="*/ 167072 w 728117"/>
                <a:gd name="connsiteY2" fmla="*/ 685772 h 1114121"/>
                <a:gd name="connsiteX3" fmla="*/ 19212 w 728117"/>
                <a:gd name="connsiteY3" fmla="*/ 1004839 h 1114121"/>
                <a:gd name="connsiteX4" fmla="*/ 26994 w 728117"/>
                <a:gd name="connsiteY4" fmla="*/ 1113789 h 1114121"/>
                <a:gd name="connsiteX5" fmla="*/ 248785 w 728117"/>
                <a:gd name="connsiteY5" fmla="*/ 977602 h 1114121"/>
                <a:gd name="connsiteX6" fmla="*/ 346061 w 728117"/>
                <a:gd name="connsiteY6" fmla="*/ 837523 h 1114121"/>
                <a:gd name="connsiteX7" fmla="*/ 536723 w 728117"/>
                <a:gd name="connsiteY7" fmla="*/ 541802 h 1114121"/>
                <a:gd name="connsiteX8" fmla="*/ 723494 w 728117"/>
                <a:gd name="connsiteY8" fmla="*/ 164369 h 1114121"/>
                <a:gd name="connsiteX9" fmla="*/ 641782 w 728117"/>
                <a:gd name="connsiteY9" fmla="*/ 4836 h 1114121"/>
                <a:gd name="connsiteX0" fmla="*/ 638766 w 725101"/>
                <a:gd name="connsiteY0" fmla="*/ 4836 h 1114781"/>
                <a:gd name="connsiteX1" fmla="*/ 381956 w 725101"/>
                <a:gd name="connsiteY1" fmla="*/ 331685 h 1114781"/>
                <a:gd name="connsiteX2" fmla="*/ 164056 w 725101"/>
                <a:gd name="connsiteY2" fmla="*/ 685772 h 1114781"/>
                <a:gd name="connsiteX3" fmla="*/ 16196 w 725101"/>
                <a:gd name="connsiteY3" fmla="*/ 1004839 h 1114781"/>
                <a:gd name="connsiteX4" fmla="*/ 23978 w 725101"/>
                <a:gd name="connsiteY4" fmla="*/ 1113789 h 1114781"/>
                <a:gd name="connsiteX5" fmla="*/ 195185 w 725101"/>
                <a:gd name="connsiteY5" fmla="*/ 954256 h 1114781"/>
                <a:gd name="connsiteX6" fmla="*/ 343045 w 725101"/>
                <a:gd name="connsiteY6" fmla="*/ 837523 h 1114781"/>
                <a:gd name="connsiteX7" fmla="*/ 533707 w 725101"/>
                <a:gd name="connsiteY7" fmla="*/ 541802 h 1114781"/>
                <a:gd name="connsiteX8" fmla="*/ 720478 w 725101"/>
                <a:gd name="connsiteY8" fmla="*/ 164369 h 1114781"/>
                <a:gd name="connsiteX9" fmla="*/ 638766 w 725101"/>
                <a:gd name="connsiteY9" fmla="*/ 4836 h 1114781"/>
                <a:gd name="connsiteX0" fmla="*/ 638766 w 725101"/>
                <a:gd name="connsiteY0" fmla="*/ 4836 h 1114781"/>
                <a:gd name="connsiteX1" fmla="*/ 381956 w 725101"/>
                <a:gd name="connsiteY1" fmla="*/ 331685 h 1114781"/>
                <a:gd name="connsiteX2" fmla="*/ 164056 w 725101"/>
                <a:gd name="connsiteY2" fmla="*/ 685772 h 1114781"/>
                <a:gd name="connsiteX3" fmla="*/ 16196 w 725101"/>
                <a:gd name="connsiteY3" fmla="*/ 1004839 h 1114781"/>
                <a:gd name="connsiteX4" fmla="*/ 23978 w 725101"/>
                <a:gd name="connsiteY4" fmla="*/ 1113789 h 1114781"/>
                <a:gd name="connsiteX5" fmla="*/ 195185 w 725101"/>
                <a:gd name="connsiteY5" fmla="*/ 954256 h 1114781"/>
                <a:gd name="connsiteX6" fmla="*/ 327481 w 725101"/>
                <a:gd name="connsiteY6" fmla="*/ 802504 h 1114781"/>
                <a:gd name="connsiteX7" fmla="*/ 533707 w 725101"/>
                <a:gd name="connsiteY7" fmla="*/ 541802 h 1114781"/>
                <a:gd name="connsiteX8" fmla="*/ 720478 w 725101"/>
                <a:gd name="connsiteY8" fmla="*/ 164369 h 1114781"/>
                <a:gd name="connsiteX9" fmla="*/ 638766 w 725101"/>
                <a:gd name="connsiteY9" fmla="*/ 4836 h 111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5101" h="1114781">
                  <a:moveTo>
                    <a:pt x="638766" y="4836"/>
                  </a:moveTo>
                  <a:cubicBezTo>
                    <a:pt x="582346" y="32722"/>
                    <a:pt x="461074" y="218196"/>
                    <a:pt x="381956" y="331685"/>
                  </a:cubicBezTo>
                  <a:cubicBezTo>
                    <a:pt x="302838" y="445174"/>
                    <a:pt x="225016" y="573580"/>
                    <a:pt x="164056" y="685772"/>
                  </a:cubicBezTo>
                  <a:cubicBezTo>
                    <a:pt x="103096" y="797964"/>
                    <a:pt x="39542" y="933503"/>
                    <a:pt x="16196" y="1004839"/>
                  </a:cubicBezTo>
                  <a:cubicBezTo>
                    <a:pt x="-7150" y="1076175"/>
                    <a:pt x="-5853" y="1122219"/>
                    <a:pt x="23978" y="1113789"/>
                  </a:cubicBezTo>
                  <a:cubicBezTo>
                    <a:pt x="53809" y="1105359"/>
                    <a:pt x="144601" y="1006137"/>
                    <a:pt x="195185" y="954256"/>
                  </a:cubicBezTo>
                  <a:cubicBezTo>
                    <a:pt x="245769" y="902375"/>
                    <a:pt x="271061" y="871246"/>
                    <a:pt x="327481" y="802504"/>
                  </a:cubicBezTo>
                  <a:cubicBezTo>
                    <a:pt x="383901" y="733762"/>
                    <a:pt x="470802" y="653994"/>
                    <a:pt x="533707" y="541802"/>
                  </a:cubicBezTo>
                  <a:cubicBezTo>
                    <a:pt x="596612" y="429610"/>
                    <a:pt x="701023" y="253863"/>
                    <a:pt x="720478" y="164369"/>
                  </a:cubicBezTo>
                  <a:cubicBezTo>
                    <a:pt x="739933" y="74875"/>
                    <a:pt x="695186" y="-23050"/>
                    <a:pt x="638766" y="4836"/>
                  </a:cubicBezTo>
                  <a:close/>
                </a:path>
              </a:pathLst>
            </a:custGeom>
            <a:solidFill>
              <a:srgbClr val="FAF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6DCDEFE2-122C-565E-00C1-809CAA25E517}"/>
                </a:ext>
              </a:extLst>
            </p:cNvPr>
            <p:cNvSpPr txBox="1"/>
            <p:nvPr/>
          </p:nvSpPr>
          <p:spPr>
            <a:xfrm>
              <a:off x="10942840" y="4204332"/>
              <a:ext cx="92958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tab pos="166688" algn="l"/>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GnRH receptor</a:t>
              </a:r>
            </a:p>
          </p:txBody>
        </p:sp>
      </p:grpSp>
      <p:sp>
        <p:nvSpPr>
          <p:cNvPr id="54" name="TextBox 53">
            <a:extLst>
              <a:ext uri="{FF2B5EF4-FFF2-40B4-BE49-F238E27FC236}">
                <a16:creationId xmlns:a16="http://schemas.microsoft.com/office/drawing/2014/main" id="{0481EFD3-860C-0C9D-4D87-D638BE3343ED}"/>
              </a:ext>
            </a:extLst>
          </p:cNvPr>
          <p:cNvSpPr txBox="1"/>
          <p:nvPr/>
        </p:nvSpPr>
        <p:spPr>
          <a:xfrm>
            <a:off x="5467124" y="4722657"/>
            <a:ext cx="6362016"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Hypothesized indirect and direct mechanisms of action for the protective gonadal effect of temporary ovarian suppression with </a:t>
            </a:r>
            <a:r>
              <a:rPr kumimoji="0" lang="en-US" sz="15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GnRHa</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during chemotherapy. Abbreviations: GnRH, gonadotropin-releasing hormone; FSH, follicle-stimulating hormone; </a:t>
            </a:r>
            <a:r>
              <a:rPr kumimoji="0" lang="en-US" sz="15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GnRHa</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gonadotropin-releasing hormone agonist.</a:t>
            </a:r>
          </a:p>
        </p:txBody>
      </p:sp>
    </p:spTree>
    <p:extLst>
      <p:ext uri="{BB962C8B-B14F-4D97-AF65-F5344CB8AC3E}">
        <p14:creationId xmlns:p14="http://schemas.microsoft.com/office/powerpoint/2010/main" val="1658887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475B-5B89-96BA-987D-4E0531664713}"/>
              </a:ext>
            </a:extLst>
          </p:cNvPr>
          <p:cNvSpPr>
            <a:spLocks noGrp="1"/>
          </p:cNvSpPr>
          <p:nvPr>
            <p:ph type="title"/>
          </p:nvPr>
        </p:nvSpPr>
        <p:spPr>
          <a:xfrm>
            <a:off x="299357" y="216646"/>
            <a:ext cx="11593286" cy="751686"/>
          </a:xfrm>
        </p:spPr>
        <p:txBody>
          <a:bodyPr>
            <a:noAutofit/>
          </a:bodyPr>
          <a:lstStyle/>
          <a:p>
            <a:r>
              <a:rPr lang="en-US" sz="3200" dirty="0"/>
              <a:t>How it works: Timing of </a:t>
            </a:r>
            <a:r>
              <a:rPr lang="en-US" sz="3200" dirty="0" err="1"/>
              <a:t>GnRHa</a:t>
            </a:r>
            <a:r>
              <a:rPr lang="en-US" sz="3200" dirty="0"/>
              <a:t> Therapy in Relation to Chemotherapy</a:t>
            </a:r>
          </a:p>
        </p:txBody>
      </p:sp>
      <p:sp>
        <p:nvSpPr>
          <p:cNvPr id="4" name="Slide Number Placeholder 3">
            <a:extLst>
              <a:ext uri="{FF2B5EF4-FFF2-40B4-BE49-F238E27FC236}">
                <a16:creationId xmlns:a16="http://schemas.microsoft.com/office/drawing/2014/main" id="{7DB95592-2D47-8ADC-B2DB-0449A6424E3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7A3AAA-619B-8841-8E74-43844AEAEF58}"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232ED51E-20DB-0B82-632B-78F226C12C81}"/>
              </a:ext>
            </a:extLst>
          </p:cNvPr>
          <p:cNvGraphicFramePr>
            <a:graphicFrameLocks noGrp="1"/>
          </p:cNvGraphicFramePr>
          <p:nvPr/>
        </p:nvGraphicFramePr>
        <p:xfrm>
          <a:off x="499730" y="1449743"/>
          <a:ext cx="11322154" cy="3770842"/>
        </p:xfrm>
        <a:graphic>
          <a:graphicData uri="http://schemas.openxmlformats.org/drawingml/2006/table">
            <a:tbl>
              <a:tblPr firstRow="1" bandRow="1">
                <a:tableStyleId>{D27102A9-8310-4765-A935-A1911B00CA55}</a:tableStyleId>
              </a:tblPr>
              <a:tblGrid>
                <a:gridCol w="2000505">
                  <a:extLst>
                    <a:ext uri="{9D8B030D-6E8A-4147-A177-3AD203B41FA5}">
                      <a16:colId xmlns:a16="http://schemas.microsoft.com/office/drawing/2014/main" val="20000"/>
                    </a:ext>
                  </a:extLst>
                </a:gridCol>
                <a:gridCol w="534513">
                  <a:extLst>
                    <a:ext uri="{9D8B030D-6E8A-4147-A177-3AD203B41FA5}">
                      <a16:colId xmlns:a16="http://schemas.microsoft.com/office/drawing/2014/main" val="183271262"/>
                    </a:ext>
                  </a:extLst>
                </a:gridCol>
                <a:gridCol w="1170636">
                  <a:extLst>
                    <a:ext uri="{9D8B030D-6E8A-4147-A177-3AD203B41FA5}">
                      <a16:colId xmlns:a16="http://schemas.microsoft.com/office/drawing/2014/main" val="1317599733"/>
                    </a:ext>
                  </a:extLst>
                </a:gridCol>
                <a:gridCol w="3244213">
                  <a:extLst>
                    <a:ext uri="{9D8B030D-6E8A-4147-A177-3AD203B41FA5}">
                      <a16:colId xmlns:a16="http://schemas.microsoft.com/office/drawing/2014/main" val="20001"/>
                    </a:ext>
                  </a:extLst>
                </a:gridCol>
                <a:gridCol w="1545043">
                  <a:extLst>
                    <a:ext uri="{9D8B030D-6E8A-4147-A177-3AD203B41FA5}">
                      <a16:colId xmlns:a16="http://schemas.microsoft.com/office/drawing/2014/main" val="20002"/>
                    </a:ext>
                  </a:extLst>
                </a:gridCol>
                <a:gridCol w="2827244">
                  <a:extLst>
                    <a:ext uri="{9D8B030D-6E8A-4147-A177-3AD203B41FA5}">
                      <a16:colId xmlns:a16="http://schemas.microsoft.com/office/drawing/2014/main" val="20003"/>
                    </a:ext>
                  </a:extLst>
                </a:gridCol>
              </a:tblGrid>
              <a:tr h="408966">
                <a:tc>
                  <a:txBody>
                    <a:bodyPr/>
                    <a:lstStyle/>
                    <a:p>
                      <a:pPr marL="0" algn="l" defTabSz="914400" rtl="0" eaLnBrk="1" latinLnBrk="0" hangingPunct="1"/>
                      <a:r>
                        <a:rPr lang="en-US" sz="1600" b="1" kern="1200" baseline="0" dirty="0">
                          <a:solidFill>
                            <a:schemeClr val="bg1"/>
                          </a:solidFill>
                          <a:latin typeface="Arial" panose="020B0604020202020204" pitchFamily="34" charset="0"/>
                          <a:ea typeface="Arial" charset="0"/>
                          <a:cs typeface="Arial" panose="020B0604020202020204" pitchFamily="34" charset="0"/>
                        </a:rPr>
                        <a:t>Study</a:t>
                      </a:r>
                    </a:p>
                  </a:txBody>
                  <a:tcPr marT="18288" marB="27432" anchor="ctr">
                    <a:lnT w="12700" cmpd="sng">
                      <a:noFill/>
                    </a:lnT>
                    <a:lnB w="12700" cmpd="sng">
                      <a:noFill/>
                    </a:lnB>
                    <a:solidFill>
                      <a:schemeClr val="accent1"/>
                    </a:solidFill>
                  </a:tcPr>
                </a:tc>
                <a:tc>
                  <a:txBody>
                    <a:bodyPr/>
                    <a:lstStyle/>
                    <a:p>
                      <a:pPr marL="0" algn="l" defTabSz="914400" rtl="0" eaLnBrk="1" latinLnBrk="0" hangingPunct="1"/>
                      <a:r>
                        <a:rPr lang="en-US" sz="1600" b="1" kern="1200" baseline="0" dirty="0">
                          <a:solidFill>
                            <a:schemeClr val="bg1"/>
                          </a:solidFill>
                          <a:latin typeface="Arial" panose="020B0604020202020204" pitchFamily="34" charset="0"/>
                          <a:ea typeface="Arial" charset="0"/>
                          <a:cs typeface="Arial" panose="020B0604020202020204" pitchFamily="34" charset="0"/>
                        </a:rPr>
                        <a:t>N</a:t>
                      </a:r>
                    </a:p>
                  </a:txBody>
                  <a:tcPr marT="18288" marB="27432" anchor="ctr">
                    <a:lnT w="12700" cmpd="sng">
                      <a:noFill/>
                    </a:lnT>
                    <a:lnB w="12700" cmpd="sng">
                      <a:noFill/>
                    </a:lnB>
                    <a:solidFill>
                      <a:schemeClr val="accent1"/>
                    </a:solidFill>
                  </a:tcPr>
                </a:tc>
                <a:tc>
                  <a:txBody>
                    <a:bodyPr/>
                    <a:lstStyle/>
                    <a:p>
                      <a:pPr marL="0" algn="l" defTabSz="914400" rtl="0" eaLnBrk="1" latinLnBrk="0" hangingPunct="1"/>
                      <a:r>
                        <a:rPr lang="en-US" sz="1600" b="1" kern="1200" baseline="0" dirty="0" err="1">
                          <a:solidFill>
                            <a:schemeClr val="bg1"/>
                          </a:solidFill>
                          <a:latin typeface="Arial" panose="020B0604020202020204" pitchFamily="34" charset="0"/>
                          <a:ea typeface="Arial" charset="0"/>
                          <a:cs typeface="Arial" panose="020B0604020202020204" pitchFamily="34" charset="0"/>
                        </a:rPr>
                        <a:t>GnRHa</a:t>
                      </a:r>
                      <a:endParaRPr lang="en-US" sz="1600" b="1" kern="1200" baseline="0" dirty="0">
                        <a:solidFill>
                          <a:schemeClr val="bg1"/>
                        </a:solidFill>
                        <a:latin typeface="Arial" panose="020B0604020202020204" pitchFamily="34" charset="0"/>
                        <a:ea typeface="Arial" charset="0"/>
                        <a:cs typeface="Arial" panose="020B0604020202020204" pitchFamily="34" charset="0"/>
                      </a:endParaRPr>
                    </a:p>
                  </a:txBody>
                  <a:tcPr marT="18288" marB="27432" anchor="ctr">
                    <a:lnT w="12700" cmpd="sng">
                      <a:noFill/>
                    </a:lnT>
                    <a:lnB w="12700" cmpd="sng">
                      <a:noFill/>
                    </a:lnB>
                    <a:solidFill>
                      <a:schemeClr val="accent1"/>
                    </a:solidFill>
                  </a:tcPr>
                </a:tc>
                <a:tc>
                  <a:txBody>
                    <a:bodyPr/>
                    <a:lstStyle/>
                    <a:p>
                      <a:pPr marL="0" algn="l" defTabSz="914400" rtl="0" eaLnBrk="1" latinLnBrk="0" hangingPunct="1"/>
                      <a:r>
                        <a:rPr lang="en-US" sz="1600" kern="1200" baseline="0" dirty="0">
                          <a:solidFill>
                            <a:schemeClr val="bg1"/>
                          </a:solidFill>
                          <a:latin typeface="Arial" panose="020B0604020202020204" pitchFamily="34" charset="0"/>
                          <a:ea typeface="Arial" charset="0"/>
                          <a:cs typeface="Arial" panose="020B0604020202020204" pitchFamily="34" charset="0"/>
                        </a:rPr>
                        <a:t>Start</a:t>
                      </a:r>
                      <a:endParaRPr lang="en-US" sz="1600" b="1" kern="1200" baseline="0" dirty="0">
                        <a:solidFill>
                          <a:schemeClr val="bg1"/>
                        </a:solidFill>
                        <a:latin typeface="Arial" panose="020B0604020202020204" pitchFamily="34" charset="0"/>
                        <a:ea typeface="Arial" charset="0"/>
                        <a:cs typeface="Arial" panose="020B0604020202020204" pitchFamily="34" charset="0"/>
                      </a:endParaRPr>
                    </a:p>
                  </a:txBody>
                  <a:tcPr marT="18288" marB="27432" anchor="ctr">
                    <a:lnT w="12700" cmpd="sng">
                      <a:noFill/>
                    </a:lnT>
                    <a:lnB w="12700" cmpd="sng">
                      <a:noFill/>
                    </a:lnB>
                    <a:solidFill>
                      <a:schemeClr val="accent1"/>
                    </a:solidFill>
                  </a:tcPr>
                </a:tc>
                <a:tc>
                  <a:txBody>
                    <a:bodyPr/>
                    <a:lstStyle/>
                    <a:p>
                      <a:pPr marL="0" algn="l" defTabSz="914400" rtl="0" eaLnBrk="1" latinLnBrk="0" hangingPunct="1"/>
                      <a:r>
                        <a:rPr lang="en-US" sz="1600" b="1" kern="1200" dirty="0">
                          <a:solidFill>
                            <a:schemeClr val="bg1"/>
                          </a:solidFill>
                          <a:latin typeface="Arial" panose="020B0604020202020204" pitchFamily="34" charset="0"/>
                          <a:ea typeface="Arial" charset="0"/>
                          <a:cs typeface="Arial" panose="020B0604020202020204" pitchFamily="34" charset="0"/>
                        </a:rPr>
                        <a:t>Interval</a:t>
                      </a:r>
                    </a:p>
                  </a:txBody>
                  <a:tcPr marT="18288" marB="27432" anchor="ctr">
                    <a:lnT w="12700" cmpd="sng">
                      <a:noFill/>
                    </a:lnT>
                    <a:lnB w="12700" cmpd="sng">
                      <a:noFill/>
                    </a:lnB>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anose="020B0604020202020204" pitchFamily="34" charset="0"/>
                          <a:ea typeface="Arial" charset="0"/>
                          <a:cs typeface="Arial" panose="020B0604020202020204" pitchFamily="34" charset="0"/>
                        </a:rPr>
                        <a:t>End</a:t>
                      </a:r>
                    </a:p>
                  </a:txBody>
                  <a:tcPr marT="18288" marB="27432" anchor="ctr">
                    <a:lnT w="12700" cmpd="sng">
                      <a:noFill/>
                    </a:lnT>
                    <a:lnB w="12700" cmpd="sng">
                      <a:noFill/>
                    </a:lnB>
                    <a:solidFill>
                      <a:schemeClr val="accent1"/>
                    </a:solidFill>
                  </a:tcPr>
                </a:tc>
                <a:extLst>
                  <a:ext uri="{0D108BD9-81ED-4DB2-BD59-A6C34878D82A}">
                    <a16:rowId xmlns:a16="http://schemas.microsoft.com/office/drawing/2014/main" val="10000"/>
                  </a:ext>
                </a:extLst>
              </a:tr>
              <a:tr h="542325">
                <a:tc>
                  <a:txBody>
                    <a:bodyPr/>
                    <a:lstStyle/>
                    <a:p>
                      <a:pPr marL="0" algn="l" defTabSz="914400" rtl="0" eaLnBrk="1" latinLnBrk="0" hangingPunct="1"/>
                      <a:r>
                        <a:rPr lang="en-US" sz="1400" b="1" kern="1200" dirty="0">
                          <a:solidFill>
                            <a:schemeClr val="tx2"/>
                          </a:solidFill>
                          <a:latin typeface="Arial" panose="020B0604020202020204" pitchFamily="34" charset="0"/>
                          <a:ea typeface="Arial" charset="0"/>
                          <a:cs typeface="Arial" panose="020B0604020202020204" pitchFamily="34" charset="0"/>
                        </a:rPr>
                        <a:t>PROMISE-GIM6</a:t>
                      </a:r>
                      <a:r>
                        <a:rPr lang="en-US" sz="1400" b="1" kern="1200" baseline="30000" dirty="0">
                          <a:solidFill>
                            <a:schemeClr val="tx2"/>
                          </a:solidFill>
                          <a:latin typeface="Arial" panose="020B0604020202020204" pitchFamily="34" charset="0"/>
                          <a:ea typeface="Arial" charset="0"/>
                          <a:cs typeface="Arial" panose="020B0604020202020204" pitchFamily="34" charset="0"/>
                        </a:rPr>
                        <a:t>1</a:t>
                      </a:r>
                    </a:p>
                  </a:txBody>
                  <a:tcPr marT="18288" marB="27432" anchor="ctr">
                    <a:lnT w="12700" cmpd="sng">
                      <a:noFill/>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baseline="0" dirty="0">
                          <a:solidFill>
                            <a:schemeClr val="tx2"/>
                          </a:solidFill>
                          <a:latin typeface="Arial" panose="020B0604020202020204" pitchFamily="34" charset="0"/>
                          <a:ea typeface="Arial" charset="0"/>
                          <a:cs typeface="Arial" panose="020B0604020202020204" pitchFamily="34" charset="0"/>
                        </a:rPr>
                        <a:t>281</a:t>
                      </a:r>
                      <a:endParaRPr lang="en-US" sz="1400" b="1" kern="1200" baseline="0" dirty="0">
                        <a:solidFill>
                          <a:schemeClr val="tx2"/>
                        </a:solidFill>
                        <a:latin typeface="Arial" panose="020B0604020202020204" pitchFamily="34" charset="0"/>
                        <a:ea typeface="Arial" charset="0"/>
                        <a:cs typeface="Arial" panose="020B0604020202020204" pitchFamily="34" charset="0"/>
                      </a:endParaRPr>
                    </a:p>
                  </a:txBody>
                  <a:tcPr marT="18288" marB="27432" anchor="ctr">
                    <a:lnT w="12700" cmpd="sng">
                      <a:noFill/>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baseline="0" dirty="0">
                          <a:solidFill>
                            <a:schemeClr val="tx2"/>
                          </a:solidFill>
                          <a:latin typeface="Arial" panose="020B0604020202020204" pitchFamily="34" charset="0"/>
                          <a:ea typeface="Arial" charset="0"/>
                          <a:cs typeface="Arial" panose="020B0604020202020204" pitchFamily="34" charset="0"/>
                        </a:rPr>
                        <a:t>Triptorelin</a:t>
                      </a:r>
                    </a:p>
                  </a:txBody>
                  <a:tcPr marT="18288" marB="27432" anchor="ctr">
                    <a:lnT w="12700" cmpd="sng">
                      <a:noFill/>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dirty="0">
                          <a:solidFill>
                            <a:schemeClr val="tx2"/>
                          </a:solidFill>
                          <a:latin typeface="Arial" panose="020B0604020202020204" pitchFamily="34" charset="0"/>
                          <a:ea typeface="Arial" charset="0"/>
                          <a:cs typeface="Arial" panose="020B0604020202020204" pitchFamily="34" charset="0"/>
                        </a:rPr>
                        <a:t>At least 1 week prior to chemotherapy</a:t>
                      </a:r>
                    </a:p>
                  </a:txBody>
                  <a:tcPr marT="18288" marB="27432" anchor="ctr">
                    <a:lnT w="12700" cmpd="sng">
                      <a:noFill/>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dirty="0">
                          <a:solidFill>
                            <a:schemeClr val="tx2"/>
                          </a:solidFill>
                          <a:latin typeface="Arial" panose="020B0604020202020204" pitchFamily="34" charset="0"/>
                          <a:ea typeface="Arial" charset="0"/>
                          <a:cs typeface="Arial" panose="020B0604020202020204" pitchFamily="34" charset="0"/>
                        </a:rPr>
                        <a:t>Every 4 weeks</a:t>
                      </a:r>
                    </a:p>
                  </a:txBody>
                  <a:tcPr marT="18288" marB="27432" anchor="ctr">
                    <a:lnT w="12700" cmpd="sng">
                      <a:noFill/>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dirty="0">
                          <a:solidFill>
                            <a:schemeClr val="tx2"/>
                          </a:solidFill>
                          <a:latin typeface="Arial" panose="020B0604020202020204" pitchFamily="34" charset="0"/>
                          <a:ea typeface="Arial" charset="0"/>
                          <a:cs typeface="Arial" panose="020B0604020202020204" pitchFamily="34" charset="0"/>
                        </a:rPr>
                        <a:t>Last dose before the last cycle of chemotherapy</a:t>
                      </a:r>
                    </a:p>
                  </a:txBody>
                  <a:tcPr marT="18288" marB="27432" anchor="ctr">
                    <a:lnT w="12700" cmpd="sng">
                      <a:noFill/>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542325">
                <a:tc>
                  <a:txBody>
                    <a:bodyPr/>
                    <a:lstStyle/>
                    <a:p>
                      <a:pPr marL="0" algn="l" defTabSz="914400" rtl="0" eaLnBrk="1" latinLnBrk="0" hangingPunct="1"/>
                      <a:r>
                        <a:rPr lang="en-US" sz="1400" b="1" kern="1200">
                          <a:solidFill>
                            <a:schemeClr val="tx2"/>
                          </a:solidFill>
                          <a:latin typeface="Arial" panose="020B0604020202020204" pitchFamily="34" charset="0"/>
                          <a:ea typeface="Arial" charset="0"/>
                          <a:cs typeface="Arial" panose="020B0604020202020204" pitchFamily="34" charset="0"/>
                        </a:rPr>
                        <a:t>POEMS/S0230</a:t>
                      </a:r>
                      <a:r>
                        <a:rPr lang="en-US" sz="1400" b="1" kern="1200" baseline="30000">
                          <a:solidFill>
                            <a:schemeClr val="tx2"/>
                          </a:solidFill>
                          <a:latin typeface="Arial" panose="020B0604020202020204" pitchFamily="34" charset="0"/>
                          <a:ea typeface="Arial" charset="0"/>
                          <a:cs typeface="Arial" panose="020B0604020202020204" pitchFamily="34" charset="0"/>
                        </a:rPr>
                        <a:t>2</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0" kern="1200" baseline="0">
                          <a:solidFill>
                            <a:schemeClr val="tx2"/>
                          </a:solidFill>
                          <a:latin typeface="Arial" panose="020B0604020202020204" pitchFamily="34" charset="0"/>
                          <a:ea typeface="Arial" charset="0"/>
                          <a:cs typeface="Arial" panose="020B0604020202020204" pitchFamily="34" charset="0"/>
                        </a:rPr>
                        <a:t>218</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0" kern="1200" baseline="0" dirty="0">
                          <a:solidFill>
                            <a:schemeClr val="tx2"/>
                          </a:solidFill>
                          <a:latin typeface="Arial" panose="020B0604020202020204" pitchFamily="34" charset="0"/>
                          <a:ea typeface="Arial" charset="0"/>
                          <a:cs typeface="Arial" panose="020B0604020202020204" pitchFamily="34" charset="0"/>
                        </a:rPr>
                        <a:t>Goserelin</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0" kern="1200">
                          <a:solidFill>
                            <a:schemeClr val="tx2"/>
                          </a:solidFill>
                          <a:latin typeface="Arial" panose="020B0604020202020204" pitchFamily="34" charset="0"/>
                          <a:ea typeface="Arial" charset="0"/>
                          <a:cs typeface="Arial" panose="020B0604020202020204" pitchFamily="34" charset="0"/>
                        </a:rPr>
                        <a:t>At least 1 week prior to chemotherapy</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0" kern="1200">
                          <a:solidFill>
                            <a:schemeClr val="tx2"/>
                          </a:solidFill>
                          <a:latin typeface="Arial" panose="020B0604020202020204" pitchFamily="34" charset="0"/>
                          <a:ea typeface="Arial" charset="0"/>
                          <a:cs typeface="Arial" panose="020B0604020202020204" pitchFamily="34" charset="0"/>
                        </a:rPr>
                        <a:t>Every 4 weeks</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a:solidFill>
                            <a:schemeClr val="tx2"/>
                          </a:solidFill>
                          <a:latin typeface="Arial" panose="020B0604020202020204" pitchFamily="34" charset="0"/>
                          <a:ea typeface="Arial" charset="0"/>
                          <a:cs typeface="Arial" panose="020B0604020202020204" pitchFamily="34" charset="0"/>
                        </a:rPr>
                        <a:t>Last dose within 2 weeks before or after final chemotherapy dose</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29853">
                <a:tc>
                  <a:txBody>
                    <a:bodyPr/>
                    <a:lstStyle/>
                    <a:p>
                      <a:pPr marL="0" algn="l" defTabSz="914400" rtl="0" eaLnBrk="1" latinLnBrk="0" hangingPunct="1"/>
                      <a:r>
                        <a:rPr lang="en-US" sz="1400" b="1" kern="1200" dirty="0">
                          <a:solidFill>
                            <a:schemeClr val="tx2"/>
                          </a:solidFill>
                          <a:latin typeface="Arial" panose="020B0604020202020204" pitchFamily="34" charset="0"/>
                          <a:ea typeface="Arial" charset="0"/>
                          <a:cs typeface="Arial" panose="020B0604020202020204" pitchFamily="34" charset="0"/>
                        </a:rPr>
                        <a:t>Anglo Celtic Group OPTION</a:t>
                      </a:r>
                      <a:r>
                        <a:rPr lang="en-US" sz="1400" b="1" kern="1200" baseline="30000" dirty="0">
                          <a:solidFill>
                            <a:schemeClr val="tx2"/>
                          </a:solidFill>
                          <a:latin typeface="Arial" panose="020B0604020202020204" pitchFamily="34" charset="0"/>
                          <a:ea typeface="Arial" charset="0"/>
                          <a:cs typeface="Arial" panose="020B0604020202020204" pitchFamily="34" charset="0"/>
                        </a:rPr>
                        <a:t>3</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baseline="0" dirty="0">
                          <a:solidFill>
                            <a:schemeClr val="tx2"/>
                          </a:solidFill>
                          <a:latin typeface="Arial" panose="020B0604020202020204" pitchFamily="34" charset="0"/>
                          <a:ea typeface="Arial" charset="0"/>
                          <a:cs typeface="Arial" panose="020B0604020202020204" pitchFamily="34" charset="0"/>
                        </a:rPr>
                        <a:t>221</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baseline="0" dirty="0" err="1">
                          <a:solidFill>
                            <a:schemeClr val="tx2"/>
                          </a:solidFill>
                          <a:latin typeface="Arial" panose="020B0604020202020204" pitchFamily="34" charset="0"/>
                          <a:ea typeface="Arial" charset="0"/>
                          <a:cs typeface="Arial" panose="020B0604020202020204" pitchFamily="34" charset="0"/>
                        </a:rPr>
                        <a:t>Goserelin</a:t>
                      </a:r>
                      <a:endParaRPr lang="en-US" sz="1400" b="0" kern="1200" baseline="0" dirty="0">
                        <a:solidFill>
                          <a:schemeClr val="tx2"/>
                        </a:solidFill>
                        <a:latin typeface="Arial" panose="020B0604020202020204" pitchFamily="34" charset="0"/>
                        <a:ea typeface="Arial" charset="0"/>
                        <a:cs typeface="Arial" panose="020B0604020202020204" pitchFamily="34" charset="0"/>
                      </a:endParaRP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dirty="0">
                          <a:solidFill>
                            <a:schemeClr val="tx2"/>
                          </a:solidFill>
                          <a:latin typeface="Arial" panose="020B0604020202020204" pitchFamily="34" charset="0"/>
                          <a:ea typeface="Arial" charset="0"/>
                          <a:cs typeface="Arial" panose="020B0604020202020204" pitchFamily="34" charset="0"/>
                        </a:rPr>
                        <a:t>At least 1 week prior to chemotherapy </a:t>
                      </a:r>
                    </a:p>
                    <a:p>
                      <a:pPr marL="0" algn="l" defTabSz="914400" rtl="0" eaLnBrk="1" latinLnBrk="0" hangingPunct="1"/>
                      <a:r>
                        <a:rPr lang="en-US" sz="1400" b="0" kern="1200" dirty="0">
                          <a:solidFill>
                            <a:schemeClr val="tx2"/>
                          </a:solidFill>
                          <a:latin typeface="Arial" panose="020B0604020202020204" pitchFamily="34" charset="0"/>
                          <a:ea typeface="Arial" charset="0"/>
                          <a:cs typeface="Arial" panose="020B0604020202020204" pitchFamily="34" charset="0"/>
                        </a:rPr>
                        <a:t>(preferably 2 weeks)</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dirty="0">
                          <a:solidFill>
                            <a:schemeClr val="tx2"/>
                          </a:solidFill>
                          <a:latin typeface="Arial" panose="020B0604020202020204" pitchFamily="34" charset="0"/>
                          <a:ea typeface="Arial" charset="0"/>
                          <a:cs typeface="Arial" panose="020B0604020202020204" pitchFamily="34" charset="0"/>
                        </a:rPr>
                        <a:t>Every 3-4 weeks</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dirty="0">
                          <a:solidFill>
                            <a:schemeClr val="tx2"/>
                          </a:solidFill>
                          <a:latin typeface="Arial" panose="020B0604020202020204" pitchFamily="34" charset="0"/>
                          <a:ea typeface="Arial" charset="0"/>
                          <a:cs typeface="Arial" panose="020B0604020202020204" pitchFamily="34" charset="0"/>
                        </a:rPr>
                        <a:t>Until the end of chemotherapy</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492611">
                <a:tc>
                  <a:txBody>
                    <a:bodyPr/>
                    <a:lstStyle/>
                    <a:p>
                      <a:pPr marL="0" algn="l" defTabSz="914400" rtl="0" eaLnBrk="1" latinLnBrk="0" hangingPunct="1"/>
                      <a:r>
                        <a:rPr lang="en-US" sz="1400" b="1" kern="1200">
                          <a:solidFill>
                            <a:schemeClr val="tx2"/>
                          </a:solidFill>
                          <a:latin typeface="Arial" panose="020B0604020202020204" pitchFamily="34" charset="0"/>
                          <a:ea typeface="Arial" charset="0"/>
                          <a:cs typeface="Arial" panose="020B0604020202020204" pitchFamily="34" charset="0"/>
                        </a:rPr>
                        <a:t>GBG 37 ZORO</a:t>
                      </a:r>
                      <a:r>
                        <a:rPr lang="en-US" sz="1400" b="1" kern="1200" baseline="30000">
                          <a:solidFill>
                            <a:schemeClr val="tx2"/>
                          </a:solidFill>
                          <a:latin typeface="Arial" panose="020B0604020202020204" pitchFamily="34" charset="0"/>
                          <a:ea typeface="Arial" charset="0"/>
                          <a:cs typeface="Arial" panose="020B0604020202020204" pitchFamily="34" charset="0"/>
                        </a:rPr>
                        <a:t>4</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0" kern="1200" baseline="0">
                          <a:solidFill>
                            <a:schemeClr val="tx2"/>
                          </a:solidFill>
                          <a:latin typeface="Arial" panose="020B0604020202020204" pitchFamily="34" charset="0"/>
                          <a:ea typeface="Arial" charset="0"/>
                          <a:cs typeface="Arial" panose="020B0604020202020204" pitchFamily="34" charset="0"/>
                        </a:rPr>
                        <a:t>60</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0" kern="1200" baseline="0" dirty="0">
                          <a:solidFill>
                            <a:schemeClr val="tx2"/>
                          </a:solidFill>
                          <a:latin typeface="Arial" panose="020B0604020202020204" pitchFamily="34" charset="0"/>
                          <a:ea typeface="Arial" charset="0"/>
                          <a:cs typeface="Arial" panose="020B0604020202020204" pitchFamily="34" charset="0"/>
                        </a:rPr>
                        <a:t>Goserelin</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0" kern="1200">
                          <a:solidFill>
                            <a:schemeClr val="tx2"/>
                          </a:solidFill>
                          <a:latin typeface="Arial" panose="020B0604020202020204" pitchFamily="34" charset="0"/>
                          <a:ea typeface="Arial" charset="0"/>
                          <a:cs typeface="Arial" panose="020B0604020202020204" pitchFamily="34" charset="0"/>
                        </a:rPr>
                        <a:t>At least 2 weeks prior to chemotherapy</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0" kern="1200">
                          <a:solidFill>
                            <a:schemeClr val="tx2"/>
                          </a:solidFill>
                          <a:latin typeface="Arial" panose="020B0604020202020204" pitchFamily="34" charset="0"/>
                          <a:ea typeface="Arial" charset="0"/>
                          <a:cs typeface="Arial" panose="020B0604020202020204" pitchFamily="34" charset="0"/>
                        </a:rPr>
                        <a:t>Every 4 weeks</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a:solidFill>
                            <a:schemeClr val="tx2"/>
                          </a:solidFill>
                          <a:latin typeface="Arial" panose="020B0604020202020204" pitchFamily="34" charset="0"/>
                          <a:ea typeface="Arial" charset="0"/>
                          <a:cs typeface="Arial" panose="020B0604020202020204" pitchFamily="34" charset="0"/>
                        </a:rPr>
                        <a:t>Until the end of chemotherapy</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06782">
                <a:tc>
                  <a:txBody>
                    <a:bodyPr/>
                    <a:lstStyle/>
                    <a:p>
                      <a:pPr marL="0" algn="l" defTabSz="914400" rtl="0" eaLnBrk="1" latinLnBrk="0" hangingPunct="1"/>
                      <a:r>
                        <a:rPr lang="en-US" sz="1400" b="1" i="1" kern="1200" dirty="0">
                          <a:solidFill>
                            <a:schemeClr val="tx2"/>
                          </a:solidFill>
                          <a:latin typeface="Arial" panose="020B0604020202020204" pitchFamily="34" charset="0"/>
                          <a:ea typeface="Arial" charset="0"/>
                          <a:cs typeface="Arial" panose="020B0604020202020204" pitchFamily="34" charset="0"/>
                        </a:rPr>
                        <a:t>Munster PN et al</a:t>
                      </a:r>
                      <a:r>
                        <a:rPr lang="en-US" sz="1400" b="1" kern="1200" baseline="30000" dirty="0">
                          <a:solidFill>
                            <a:schemeClr val="tx2"/>
                          </a:solidFill>
                          <a:latin typeface="Arial" panose="020B0604020202020204" pitchFamily="34" charset="0"/>
                          <a:ea typeface="Arial" charset="0"/>
                          <a:cs typeface="Arial" panose="020B0604020202020204" pitchFamily="34" charset="0"/>
                        </a:rPr>
                        <a:t>5</a:t>
                      </a:r>
                      <a:endParaRPr lang="en-US" sz="1400" b="1" i="1" kern="1200" baseline="30000" dirty="0">
                        <a:solidFill>
                          <a:schemeClr val="tx2"/>
                        </a:solidFill>
                        <a:latin typeface="Arial" panose="020B0604020202020204" pitchFamily="34" charset="0"/>
                        <a:ea typeface="Arial" charset="0"/>
                        <a:cs typeface="Arial" panose="020B0604020202020204" pitchFamily="34" charset="0"/>
                      </a:endParaRP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baseline="0" dirty="0">
                          <a:solidFill>
                            <a:schemeClr val="tx2"/>
                          </a:solidFill>
                          <a:latin typeface="Arial" panose="020B0604020202020204" pitchFamily="34" charset="0"/>
                          <a:ea typeface="Arial" charset="0"/>
                          <a:cs typeface="Arial" panose="020B0604020202020204" pitchFamily="34" charset="0"/>
                        </a:rPr>
                        <a:t>49</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baseline="0" dirty="0">
                          <a:solidFill>
                            <a:schemeClr val="tx2"/>
                          </a:solidFill>
                          <a:latin typeface="Arial" panose="020B0604020202020204" pitchFamily="34" charset="0"/>
                          <a:ea typeface="Arial" charset="0"/>
                          <a:cs typeface="Arial" panose="020B0604020202020204" pitchFamily="34" charset="0"/>
                        </a:rPr>
                        <a:t>Triptorelin</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dirty="0">
                          <a:solidFill>
                            <a:schemeClr val="tx2"/>
                          </a:solidFill>
                          <a:latin typeface="Arial" panose="020B0604020202020204" pitchFamily="34" charset="0"/>
                          <a:ea typeface="Arial" charset="0"/>
                          <a:cs typeface="Arial" panose="020B0604020202020204" pitchFamily="34" charset="0"/>
                        </a:rPr>
                        <a:t>1-4 weeks prior to chemotherapy</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algn="l" defTabSz="914400" rtl="0" eaLnBrk="1" latinLnBrk="0" hangingPunct="1"/>
                      <a:r>
                        <a:rPr lang="en-US" sz="1400" b="0" kern="1200" dirty="0">
                          <a:solidFill>
                            <a:schemeClr val="tx2"/>
                          </a:solidFill>
                          <a:latin typeface="Arial" panose="020B0604020202020204" pitchFamily="34" charset="0"/>
                          <a:ea typeface="Arial" charset="0"/>
                          <a:cs typeface="Arial" panose="020B0604020202020204" pitchFamily="34" charset="0"/>
                        </a:rPr>
                        <a:t>Every 4 weeks</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2"/>
                          </a:solidFill>
                          <a:latin typeface="Arial" panose="020B0604020202020204" pitchFamily="34" charset="0"/>
                          <a:ea typeface="Arial" charset="0"/>
                          <a:cs typeface="Arial" panose="020B0604020202020204" pitchFamily="34" charset="0"/>
                        </a:rPr>
                        <a:t>Until the end of chemotherapy</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547980">
                <a:tc>
                  <a:txBody>
                    <a:bodyPr/>
                    <a:lstStyle/>
                    <a:p>
                      <a:pPr marL="0" algn="l" defTabSz="914400" rtl="0" eaLnBrk="1" latinLnBrk="0" hangingPunct="1"/>
                      <a:r>
                        <a:rPr lang="en-US" sz="1400" b="1" i="1" kern="1200" baseline="0" err="1">
                          <a:solidFill>
                            <a:schemeClr val="tx2"/>
                          </a:solidFill>
                          <a:latin typeface="Arial" panose="020B0604020202020204" pitchFamily="34" charset="0"/>
                          <a:ea typeface="Arial" charset="0"/>
                          <a:cs typeface="Arial" panose="020B0604020202020204" pitchFamily="34" charset="0"/>
                        </a:rPr>
                        <a:t>Elgindy</a:t>
                      </a:r>
                      <a:r>
                        <a:rPr lang="en-US" sz="1400" b="1" i="1" kern="1200" baseline="0">
                          <a:solidFill>
                            <a:schemeClr val="tx2"/>
                          </a:solidFill>
                          <a:latin typeface="Arial" panose="020B0604020202020204" pitchFamily="34" charset="0"/>
                          <a:ea typeface="Arial" charset="0"/>
                          <a:cs typeface="Arial" panose="020B0604020202020204" pitchFamily="34" charset="0"/>
                        </a:rPr>
                        <a:t> EA et al</a:t>
                      </a:r>
                      <a:r>
                        <a:rPr lang="en-US" sz="1400" b="1" kern="1200" baseline="30000">
                          <a:solidFill>
                            <a:schemeClr val="tx2"/>
                          </a:solidFill>
                          <a:latin typeface="Arial" panose="020B0604020202020204" pitchFamily="34" charset="0"/>
                          <a:ea typeface="Arial" charset="0"/>
                          <a:cs typeface="Arial" panose="020B0604020202020204" pitchFamily="34" charset="0"/>
                        </a:rPr>
                        <a:t>6</a:t>
                      </a:r>
                      <a:endParaRPr lang="en-US" sz="1400" b="1" i="1" kern="1200" baseline="0">
                        <a:solidFill>
                          <a:schemeClr val="tx2"/>
                        </a:solidFill>
                        <a:latin typeface="Arial" panose="020B0604020202020204" pitchFamily="34" charset="0"/>
                        <a:ea typeface="Arial" charset="0"/>
                        <a:cs typeface="Arial" panose="020B0604020202020204" pitchFamily="34" charset="0"/>
                      </a:endParaRP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0" kern="1200" baseline="0">
                          <a:solidFill>
                            <a:schemeClr val="tx2"/>
                          </a:solidFill>
                          <a:latin typeface="Arial" panose="020B0604020202020204" pitchFamily="34" charset="0"/>
                          <a:ea typeface="Arial" charset="0"/>
                          <a:cs typeface="Arial" panose="020B0604020202020204" pitchFamily="34" charset="0"/>
                        </a:rPr>
                        <a:t>50</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0" kern="1200" baseline="0">
                          <a:solidFill>
                            <a:schemeClr val="tx2"/>
                          </a:solidFill>
                          <a:latin typeface="Arial" panose="020B0604020202020204" pitchFamily="34" charset="0"/>
                          <a:ea typeface="Arial" charset="0"/>
                          <a:cs typeface="Arial" panose="020B0604020202020204" pitchFamily="34" charset="0"/>
                        </a:rPr>
                        <a:t>Triptorelin</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0" kern="1200">
                          <a:solidFill>
                            <a:schemeClr val="tx2"/>
                          </a:solidFill>
                          <a:latin typeface="Arial" panose="020B0604020202020204" pitchFamily="34" charset="0"/>
                          <a:ea typeface="Arial" charset="0"/>
                          <a:cs typeface="Arial" panose="020B0604020202020204" pitchFamily="34" charset="0"/>
                        </a:rPr>
                        <a:t>At least 10 days prior to chemotherapy</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a:solidFill>
                            <a:schemeClr val="tx2"/>
                          </a:solidFill>
                          <a:latin typeface="Arial" panose="020B0604020202020204" pitchFamily="34" charset="0"/>
                          <a:ea typeface="Arial" charset="0"/>
                          <a:cs typeface="Arial" panose="020B0604020202020204" pitchFamily="34" charset="0"/>
                        </a:rPr>
                        <a:t>Every 4 weeks</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2"/>
                          </a:solidFill>
                          <a:latin typeface="Arial" panose="020B0604020202020204" pitchFamily="34" charset="0"/>
                          <a:ea typeface="Arial" charset="0"/>
                          <a:cs typeface="Arial" panose="020B0604020202020204" pitchFamily="34" charset="0"/>
                        </a:rPr>
                        <a:t>Until the end of chemotherapy</a:t>
                      </a:r>
                    </a:p>
                  </a:txBody>
                  <a:tcPr marT="18288" marB="27432" anchor="ct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7" name="Footer Placeholder 4">
            <a:extLst>
              <a:ext uri="{FF2B5EF4-FFF2-40B4-BE49-F238E27FC236}">
                <a16:creationId xmlns:a16="http://schemas.microsoft.com/office/drawing/2014/main" id="{0EB7970B-7B2D-5A31-F4E0-9AE86B058DEE}"/>
              </a:ext>
            </a:extLst>
          </p:cNvPr>
          <p:cNvSpPr txBox="1">
            <a:spLocks/>
          </p:cNvSpPr>
          <p:nvPr/>
        </p:nvSpPr>
        <p:spPr>
          <a:xfrm>
            <a:off x="-69574" y="6198159"/>
            <a:ext cx="9790771" cy="659841"/>
          </a:xfrm>
          <a:prstGeom prst="rect">
            <a:avLst/>
          </a:prstGeom>
        </p:spPr>
        <p:txBody>
          <a:bodyPr vert="horz" lIns="182880" tIns="45720" rIns="91440" bIns="137160" rtlCol="0" anchor="b"/>
          <a:lstStyle>
            <a:defPPr>
              <a:defRPr lang="en-US"/>
            </a:defPPr>
            <a:lvl1pPr marL="0" algn="l" defTabSz="914400" rtl="0" eaLnBrk="1" latinLnBrk="0" hangingPunct="1">
              <a:defRPr sz="1100" b="0" i="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Arial" panose="020B0604020202020204" pitchFamily="34" charset="0"/>
              </a:rPr>
              <a:t>GnRHa</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 gonadotropin releasing hormone agonist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1. Del </a:t>
            </a:r>
            <a:r>
              <a:rPr kumimoji="0" lang="en-US" sz="900" b="0" i="0"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Arial" panose="020B0604020202020204" pitchFamily="34" charset="0"/>
              </a:rPr>
              <a:t>Mastro</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 L et al. </a:t>
            </a:r>
            <a:r>
              <a:rPr kumimoji="0" lang="en-US"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JAMA</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 2011. Moore HCF et al. </a:t>
            </a:r>
            <a:r>
              <a:rPr kumimoji="0" lang="en-US"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N </a:t>
            </a:r>
            <a:r>
              <a:rPr kumimoji="0" lang="en-US" sz="900" b="0" i="1"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Arial" panose="020B0604020202020204" pitchFamily="34" charset="0"/>
              </a:rPr>
              <a:t>Eng</a:t>
            </a:r>
            <a:r>
              <a:rPr kumimoji="0" lang="en-US"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 J Med</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 2015. 3. Leonard RCF et al. </a:t>
            </a:r>
            <a:r>
              <a:rPr kumimoji="0" lang="en-US"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Ann Oncol</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 2017. 4. Gerber B et al. </a:t>
            </a:r>
            <a:r>
              <a:rPr kumimoji="0" lang="en-US"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J Clin Oncol </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2011. 5. Munster PN et al. </a:t>
            </a:r>
            <a:r>
              <a:rPr kumimoji="0" lang="en-US"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J Clin Oncol</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 2012. 6. </a:t>
            </a:r>
            <a:r>
              <a:rPr kumimoji="0" lang="en-US" sz="900" b="0" i="0"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Arial" panose="020B0604020202020204" pitchFamily="34" charset="0"/>
              </a:rPr>
              <a:t>Elgindy</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 EA et al. </a:t>
            </a:r>
            <a:r>
              <a:rPr kumimoji="0" lang="en-US" sz="900" b="0" i="1"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Arial" panose="020B0604020202020204" pitchFamily="34" charset="0"/>
              </a:rPr>
              <a:t>Obstet</a:t>
            </a:r>
            <a:r>
              <a:rPr kumimoji="0" lang="en-US"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 </a:t>
            </a:r>
            <a:r>
              <a:rPr kumimoji="0" lang="en-US" sz="900" b="0" i="1" u="none" strike="noStrike" kern="1200" cap="none" spc="0" normalizeH="0" baseline="0" noProof="0" dirty="0" err="1">
                <a:ln>
                  <a:noFill/>
                </a:ln>
                <a:solidFill>
                  <a:srgbClr val="000000">
                    <a:tint val="75000"/>
                  </a:srgbClr>
                </a:solidFill>
                <a:effectLst/>
                <a:uLnTx/>
                <a:uFillTx/>
                <a:latin typeface="Arial" panose="020B0604020202020204" pitchFamily="34" charset="0"/>
                <a:ea typeface="+mn-ea"/>
                <a:cs typeface="Arial" panose="020B0604020202020204" pitchFamily="34" charset="0"/>
              </a:rPr>
              <a:t>Gynecol</a:t>
            </a:r>
            <a:r>
              <a:rPr kumimoji="0" lang="en-US" sz="900" b="0" i="1"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rPr>
              <a:t>2013.</a:t>
            </a:r>
          </a:p>
        </p:txBody>
      </p:sp>
      <p:sp>
        <p:nvSpPr>
          <p:cNvPr id="3" name="TextBox 2">
            <a:extLst>
              <a:ext uri="{FF2B5EF4-FFF2-40B4-BE49-F238E27FC236}">
                <a16:creationId xmlns:a16="http://schemas.microsoft.com/office/drawing/2014/main" id="{CBC77340-EA1E-417F-876B-4E55ACA901D7}"/>
              </a:ext>
            </a:extLst>
          </p:cNvPr>
          <p:cNvSpPr txBox="1"/>
          <p:nvPr/>
        </p:nvSpPr>
        <p:spPr>
          <a:xfrm>
            <a:off x="407504" y="5480690"/>
            <a:ext cx="2743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Meta-analysis, N=873 patients</a:t>
            </a:r>
          </a:p>
        </p:txBody>
      </p:sp>
    </p:spTree>
    <p:extLst>
      <p:ext uri="{BB962C8B-B14F-4D97-AF65-F5344CB8AC3E}">
        <p14:creationId xmlns:p14="http://schemas.microsoft.com/office/powerpoint/2010/main" val="986829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9919CD-201A-6B48-B545-E9B3F42334FB}"/>
              </a:ext>
            </a:extLst>
          </p:cNvPr>
          <p:cNvSpPr>
            <a:spLocks noGrp="1"/>
          </p:cNvSpPr>
          <p:nvPr>
            <p:ph idx="46"/>
          </p:nvPr>
        </p:nvSpPr>
        <p:spPr/>
        <p:txBody>
          <a:bodyPr/>
          <a:lstStyle/>
          <a:p>
            <a:r>
              <a:rPr lang="en-US" dirty="0"/>
              <a:t>3</a:t>
            </a:r>
          </a:p>
        </p:txBody>
      </p:sp>
      <p:sp>
        <p:nvSpPr>
          <p:cNvPr id="3" name="Content Placeholder 2">
            <a:extLst>
              <a:ext uri="{FF2B5EF4-FFF2-40B4-BE49-F238E27FC236}">
                <a16:creationId xmlns:a16="http://schemas.microsoft.com/office/drawing/2014/main" id="{6F2721DD-33F2-1841-9A1A-7451C81985C5}"/>
              </a:ext>
            </a:extLst>
          </p:cNvPr>
          <p:cNvSpPr>
            <a:spLocks noGrp="1"/>
          </p:cNvSpPr>
          <p:nvPr>
            <p:ph idx="47"/>
          </p:nvPr>
        </p:nvSpPr>
        <p:spPr/>
        <p:txBody>
          <a:bodyPr/>
          <a:lstStyle/>
          <a:p>
            <a:r>
              <a:rPr lang="en-US" dirty="0"/>
              <a:t>20</a:t>
            </a:r>
          </a:p>
        </p:txBody>
      </p:sp>
      <p:sp>
        <p:nvSpPr>
          <p:cNvPr id="4" name="Content Placeholder 3">
            <a:extLst>
              <a:ext uri="{FF2B5EF4-FFF2-40B4-BE49-F238E27FC236}">
                <a16:creationId xmlns:a16="http://schemas.microsoft.com/office/drawing/2014/main" id="{24898C3E-BAEE-A643-8942-3F1F812C2EDF}"/>
              </a:ext>
            </a:extLst>
          </p:cNvPr>
          <p:cNvSpPr>
            <a:spLocks noGrp="1"/>
          </p:cNvSpPr>
          <p:nvPr>
            <p:ph idx="48"/>
          </p:nvPr>
        </p:nvSpPr>
        <p:spPr/>
        <p:txBody>
          <a:bodyPr/>
          <a:lstStyle/>
          <a:p>
            <a:r>
              <a:rPr lang="en-US" dirty="0"/>
              <a:t>25</a:t>
            </a:r>
          </a:p>
        </p:txBody>
      </p:sp>
      <p:sp>
        <p:nvSpPr>
          <p:cNvPr id="5" name="Content Placeholder 4">
            <a:extLst>
              <a:ext uri="{FF2B5EF4-FFF2-40B4-BE49-F238E27FC236}">
                <a16:creationId xmlns:a16="http://schemas.microsoft.com/office/drawing/2014/main" id="{41857CF8-455F-DD46-A883-BDB639DC842F}"/>
              </a:ext>
            </a:extLst>
          </p:cNvPr>
          <p:cNvSpPr>
            <a:spLocks noGrp="1"/>
          </p:cNvSpPr>
          <p:nvPr>
            <p:ph idx="49"/>
          </p:nvPr>
        </p:nvSpPr>
        <p:spPr/>
        <p:txBody>
          <a:bodyPr/>
          <a:lstStyle/>
          <a:p>
            <a:r>
              <a:rPr lang="en-US" dirty="0"/>
              <a:t>20</a:t>
            </a:r>
          </a:p>
        </p:txBody>
      </p:sp>
      <p:sp>
        <p:nvSpPr>
          <p:cNvPr id="6" name="Content Placeholder 5">
            <a:extLst>
              <a:ext uri="{FF2B5EF4-FFF2-40B4-BE49-F238E27FC236}">
                <a16:creationId xmlns:a16="http://schemas.microsoft.com/office/drawing/2014/main" id="{3D8A501F-CA6E-2340-BD73-7E5B768343E0}"/>
              </a:ext>
            </a:extLst>
          </p:cNvPr>
          <p:cNvSpPr>
            <a:spLocks noGrp="1"/>
          </p:cNvSpPr>
          <p:nvPr>
            <p:ph idx="50"/>
          </p:nvPr>
        </p:nvSpPr>
        <p:spPr/>
        <p:txBody>
          <a:bodyPr/>
          <a:lstStyle/>
          <a:p>
            <a:r>
              <a:rPr lang="en-US" dirty="0"/>
              <a:t>24</a:t>
            </a:r>
          </a:p>
        </p:txBody>
      </p:sp>
      <p:sp>
        <p:nvSpPr>
          <p:cNvPr id="7" name="Content Placeholder 6">
            <a:extLst>
              <a:ext uri="{FF2B5EF4-FFF2-40B4-BE49-F238E27FC236}">
                <a16:creationId xmlns:a16="http://schemas.microsoft.com/office/drawing/2014/main" id="{21786CF1-639D-E046-A97A-223CB3ED2F10}"/>
              </a:ext>
            </a:extLst>
          </p:cNvPr>
          <p:cNvSpPr>
            <a:spLocks noGrp="1"/>
          </p:cNvSpPr>
          <p:nvPr>
            <p:ph idx="58"/>
          </p:nvPr>
        </p:nvSpPr>
        <p:spPr/>
        <p:txBody>
          <a:bodyPr/>
          <a:lstStyle/>
          <a:p>
            <a:r>
              <a:rPr lang="en-US" dirty="0"/>
              <a:t>Patients with </a:t>
            </a:r>
            <a:r>
              <a:rPr lang="en-US" dirty="0" err="1"/>
              <a:t>mBC</a:t>
            </a:r>
            <a:r>
              <a:rPr lang="en-US" dirty="0"/>
              <a:t> </a:t>
            </a:r>
            <a:br>
              <a:rPr lang="en-US" dirty="0"/>
            </a:br>
            <a:r>
              <a:rPr lang="en-US" dirty="0"/>
              <a:t>with minor children </a:t>
            </a:r>
          </a:p>
        </p:txBody>
      </p:sp>
      <p:sp>
        <p:nvSpPr>
          <p:cNvPr id="8" name="Content Placeholder 7">
            <a:extLst>
              <a:ext uri="{FF2B5EF4-FFF2-40B4-BE49-F238E27FC236}">
                <a16:creationId xmlns:a16="http://schemas.microsoft.com/office/drawing/2014/main" id="{02150AC7-1104-3A48-8366-17647331EBD0}"/>
              </a:ext>
            </a:extLst>
          </p:cNvPr>
          <p:cNvSpPr>
            <a:spLocks noGrp="1"/>
          </p:cNvSpPr>
          <p:nvPr>
            <p:ph idx="59"/>
          </p:nvPr>
        </p:nvSpPr>
        <p:spPr/>
        <p:txBody>
          <a:bodyPr/>
          <a:lstStyle/>
          <a:p>
            <a:r>
              <a:rPr lang="en-US" dirty="0"/>
              <a:t>6</a:t>
            </a:r>
          </a:p>
        </p:txBody>
      </p:sp>
      <p:sp>
        <p:nvSpPr>
          <p:cNvPr id="9" name="Content Placeholder 8">
            <a:extLst>
              <a:ext uri="{FF2B5EF4-FFF2-40B4-BE49-F238E27FC236}">
                <a16:creationId xmlns:a16="http://schemas.microsoft.com/office/drawing/2014/main" id="{56CA3290-7AC9-454F-99AD-96D435934692}"/>
              </a:ext>
            </a:extLst>
          </p:cNvPr>
          <p:cNvSpPr>
            <a:spLocks noGrp="1"/>
          </p:cNvSpPr>
          <p:nvPr>
            <p:ph idx="60"/>
          </p:nvPr>
        </p:nvSpPr>
        <p:spPr/>
        <p:txBody>
          <a:bodyPr/>
          <a:lstStyle/>
          <a:p>
            <a:r>
              <a:rPr lang="en-US" dirty="0"/>
              <a:t>3</a:t>
            </a:r>
          </a:p>
        </p:txBody>
      </p:sp>
      <p:sp>
        <p:nvSpPr>
          <p:cNvPr id="10" name="Content Placeholder 9">
            <a:extLst>
              <a:ext uri="{FF2B5EF4-FFF2-40B4-BE49-F238E27FC236}">
                <a16:creationId xmlns:a16="http://schemas.microsoft.com/office/drawing/2014/main" id="{74EFCFA4-F25C-3040-A5AA-4734CDF6D66B}"/>
              </a:ext>
            </a:extLst>
          </p:cNvPr>
          <p:cNvSpPr>
            <a:spLocks noGrp="1"/>
          </p:cNvSpPr>
          <p:nvPr>
            <p:ph idx="61"/>
          </p:nvPr>
        </p:nvSpPr>
        <p:spPr/>
        <p:txBody>
          <a:bodyPr/>
          <a:lstStyle/>
          <a:p>
            <a:r>
              <a:rPr lang="en-US" dirty="0"/>
              <a:t>5</a:t>
            </a:r>
          </a:p>
        </p:txBody>
      </p:sp>
      <p:sp>
        <p:nvSpPr>
          <p:cNvPr id="11" name="Content Placeholder 10">
            <a:extLst>
              <a:ext uri="{FF2B5EF4-FFF2-40B4-BE49-F238E27FC236}">
                <a16:creationId xmlns:a16="http://schemas.microsoft.com/office/drawing/2014/main" id="{EB8134F0-16C2-7946-92A0-8ECB10239965}"/>
              </a:ext>
            </a:extLst>
          </p:cNvPr>
          <p:cNvSpPr>
            <a:spLocks noGrp="1"/>
          </p:cNvSpPr>
          <p:nvPr>
            <p:ph idx="62"/>
          </p:nvPr>
        </p:nvSpPr>
        <p:spPr/>
        <p:txBody>
          <a:bodyPr/>
          <a:lstStyle/>
          <a:p>
            <a:r>
              <a:rPr lang="en-US"/>
              <a:t>30</a:t>
            </a:r>
          </a:p>
        </p:txBody>
      </p:sp>
      <p:sp>
        <p:nvSpPr>
          <p:cNvPr id="12" name="Content Placeholder 11">
            <a:extLst>
              <a:ext uri="{FF2B5EF4-FFF2-40B4-BE49-F238E27FC236}">
                <a16:creationId xmlns:a16="http://schemas.microsoft.com/office/drawing/2014/main" id="{FDEF4923-40E0-8B4D-86E3-6A0FD0A9FE32}"/>
              </a:ext>
            </a:extLst>
          </p:cNvPr>
          <p:cNvSpPr>
            <a:spLocks noGrp="1"/>
          </p:cNvSpPr>
          <p:nvPr>
            <p:ph idx="63"/>
          </p:nvPr>
        </p:nvSpPr>
        <p:spPr/>
        <p:txBody>
          <a:bodyPr/>
          <a:lstStyle/>
          <a:p>
            <a:r>
              <a:rPr lang="en-US" dirty="0"/>
              <a:t>2</a:t>
            </a:r>
          </a:p>
        </p:txBody>
      </p:sp>
      <p:sp>
        <p:nvSpPr>
          <p:cNvPr id="13" name="Content Placeholder 12">
            <a:extLst>
              <a:ext uri="{FF2B5EF4-FFF2-40B4-BE49-F238E27FC236}">
                <a16:creationId xmlns:a16="http://schemas.microsoft.com/office/drawing/2014/main" id="{C699DCA2-6679-E34C-902A-775552C2146D}"/>
              </a:ext>
            </a:extLst>
          </p:cNvPr>
          <p:cNvSpPr>
            <a:spLocks noGrp="1"/>
          </p:cNvSpPr>
          <p:nvPr>
            <p:ph idx="64"/>
          </p:nvPr>
        </p:nvSpPr>
        <p:spPr/>
        <p:txBody>
          <a:bodyPr/>
          <a:lstStyle/>
          <a:p>
            <a:r>
              <a:rPr lang="en-US" dirty="0"/>
              <a:t>Younger than age 30</a:t>
            </a:r>
          </a:p>
        </p:txBody>
      </p:sp>
      <p:sp>
        <p:nvSpPr>
          <p:cNvPr id="14" name="Content Placeholder 13">
            <a:extLst>
              <a:ext uri="{FF2B5EF4-FFF2-40B4-BE49-F238E27FC236}">
                <a16:creationId xmlns:a16="http://schemas.microsoft.com/office/drawing/2014/main" id="{A02A2B51-9388-CE4E-9B2C-85177EC77CD0}"/>
              </a:ext>
            </a:extLst>
          </p:cNvPr>
          <p:cNvSpPr>
            <a:spLocks noGrp="1"/>
          </p:cNvSpPr>
          <p:nvPr>
            <p:ph idx="71"/>
          </p:nvPr>
        </p:nvSpPr>
        <p:spPr/>
        <p:txBody>
          <a:bodyPr/>
          <a:lstStyle/>
          <a:p>
            <a:r>
              <a:rPr lang="en-US" dirty="0"/>
              <a:t>40</a:t>
            </a:r>
          </a:p>
        </p:txBody>
      </p:sp>
      <p:sp>
        <p:nvSpPr>
          <p:cNvPr id="15" name="Content Placeholder 14">
            <a:extLst>
              <a:ext uri="{FF2B5EF4-FFF2-40B4-BE49-F238E27FC236}">
                <a16:creationId xmlns:a16="http://schemas.microsoft.com/office/drawing/2014/main" id="{08340A19-C7C2-D041-9A4C-5133D63460DD}"/>
              </a:ext>
            </a:extLst>
          </p:cNvPr>
          <p:cNvSpPr>
            <a:spLocks noGrp="1"/>
          </p:cNvSpPr>
          <p:nvPr>
            <p:ph idx="72"/>
          </p:nvPr>
        </p:nvSpPr>
        <p:spPr/>
        <p:txBody>
          <a:bodyPr/>
          <a:lstStyle/>
          <a:p>
            <a:r>
              <a:rPr lang="en-US" dirty="0"/>
              <a:t>3</a:t>
            </a:r>
          </a:p>
        </p:txBody>
      </p:sp>
      <p:sp>
        <p:nvSpPr>
          <p:cNvPr id="16" name="Title 15">
            <a:extLst>
              <a:ext uri="{FF2B5EF4-FFF2-40B4-BE49-F238E27FC236}">
                <a16:creationId xmlns:a16="http://schemas.microsoft.com/office/drawing/2014/main" id="{104C35CA-4D76-2249-9EC8-EFA5BDC2C5D1}"/>
              </a:ext>
            </a:extLst>
          </p:cNvPr>
          <p:cNvSpPr>
            <a:spLocks noGrp="1"/>
          </p:cNvSpPr>
          <p:nvPr>
            <p:ph type="title"/>
          </p:nvPr>
        </p:nvSpPr>
        <p:spPr>
          <a:xfrm>
            <a:off x="912285" y="0"/>
            <a:ext cx="10800339" cy="1196752"/>
          </a:xfrm>
        </p:spPr>
        <p:txBody>
          <a:bodyPr/>
          <a:lstStyle/>
          <a:p>
            <a:r>
              <a:rPr lang="en-US" sz="3000" dirty="0"/>
              <a:t>Approximately how many women with breast cancer in your practice are currently…</a:t>
            </a:r>
          </a:p>
        </p:txBody>
      </p:sp>
      <p:sp>
        <p:nvSpPr>
          <p:cNvPr id="18" name="TextBox 17">
            <a:extLst>
              <a:ext uri="{FF2B5EF4-FFF2-40B4-BE49-F238E27FC236}">
                <a16:creationId xmlns:a16="http://schemas.microsoft.com/office/drawing/2014/main" id="{F05394DD-180E-FE4E-8819-0E17F385D6B6}"/>
              </a:ext>
            </a:extLst>
          </p:cNvPr>
          <p:cNvSpPr txBox="1"/>
          <p:nvPr/>
        </p:nvSpPr>
        <p:spPr>
          <a:xfrm>
            <a:off x="407368" y="6425844"/>
            <a:ext cx="6098240" cy="323165"/>
          </a:xfrm>
          <a:prstGeom prst="rect">
            <a:avLst/>
          </a:prstGeom>
          <a:noFill/>
        </p:spPr>
        <p:txBody>
          <a:bodyPr wrap="square">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metastatic breast cancer</a:t>
            </a:r>
          </a:p>
        </p:txBody>
      </p:sp>
    </p:spTree>
    <p:extLst>
      <p:ext uri="{BB962C8B-B14F-4D97-AF65-F5344CB8AC3E}">
        <p14:creationId xmlns:p14="http://schemas.microsoft.com/office/powerpoint/2010/main" val="4172055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B51AB-B94B-BA21-5004-C0D57BACE565}"/>
              </a:ext>
            </a:extLst>
          </p:cNvPr>
          <p:cNvSpPr>
            <a:spLocks noGrp="1"/>
          </p:cNvSpPr>
          <p:nvPr>
            <p:ph type="title"/>
          </p:nvPr>
        </p:nvSpPr>
        <p:spPr>
          <a:xfrm>
            <a:off x="279953" y="126234"/>
            <a:ext cx="6200360" cy="1151129"/>
          </a:xfrm>
        </p:spPr>
        <p:txBody>
          <a:bodyPr>
            <a:normAutofit fontScale="90000"/>
          </a:bodyPr>
          <a:lstStyle/>
          <a:p>
            <a:r>
              <a:rPr lang="en-US" sz="3200" b="1" i="0" u="none" strike="noStrike" dirty="0">
                <a:solidFill>
                  <a:schemeClr val="tx2"/>
                </a:solidFill>
                <a:effectLst/>
                <a:latin typeface="Arial" panose="020B0604020202020204" pitchFamily="34" charset="0"/>
                <a:cs typeface="Arial" panose="020B0604020202020204" pitchFamily="34" charset="0"/>
              </a:rPr>
              <a:t>Premature ovarian insufficiency and pregnancy outcomes</a:t>
            </a:r>
            <a:endParaRPr lang="en-US" sz="3200" b="1" dirty="0">
              <a:solidFill>
                <a:schemeClr val="tx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45FED7D-7C4F-A016-B9A7-2B7E135FF0B1}"/>
              </a:ext>
            </a:extLst>
          </p:cNvPr>
          <p:cNvSpPr>
            <a:spLocks noGrp="1"/>
          </p:cNvSpPr>
          <p:nvPr>
            <p:ph idx="1"/>
          </p:nvPr>
        </p:nvSpPr>
        <p:spPr>
          <a:xfrm>
            <a:off x="380999" y="1418121"/>
            <a:ext cx="6924262" cy="1884430"/>
          </a:xfrm>
        </p:spPr>
        <p:txBody>
          <a:bodyPr>
            <a:normAutofit lnSpcReduction="10000"/>
          </a:bodyPr>
          <a:lstStyle/>
          <a:p>
            <a:r>
              <a:rPr lang="en-US" sz="2000" dirty="0" err="1"/>
              <a:t>GnRHa</a:t>
            </a:r>
            <a:r>
              <a:rPr lang="en-US" sz="2000" dirty="0"/>
              <a:t> reduced risk of chemotherapy-induced premature ovarian insufficiency, 14.1% vs 30.9%, OR 0.38 (95% CI 0.26-0.57, p&lt;0.001)</a:t>
            </a:r>
          </a:p>
          <a:p>
            <a:r>
              <a:rPr lang="en-US" sz="2000" dirty="0"/>
              <a:t>Effect was consistent across all patient subgroups</a:t>
            </a:r>
          </a:p>
          <a:p>
            <a:r>
              <a:rPr lang="en-US" sz="2000" dirty="0"/>
              <a:t>Pregnancy rate 10.3% with </a:t>
            </a:r>
            <a:r>
              <a:rPr lang="en-US" sz="2000" dirty="0" err="1"/>
              <a:t>GnRHa</a:t>
            </a:r>
            <a:r>
              <a:rPr lang="en-US" sz="2000" dirty="0"/>
              <a:t> vs 5.5% with control, all in patients </a:t>
            </a:r>
            <a:r>
              <a:rPr lang="en-US" sz="2000" u="sng" dirty="0"/>
              <a:t>&lt;</a:t>
            </a:r>
            <a:r>
              <a:rPr lang="en-US" sz="2000" dirty="0"/>
              <a:t>40 years</a:t>
            </a:r>
          </a:p>
        </p:txBody>
      </p:sp>
      <p:pic>
        <p:nvPicPr>
          <p:cNvPr id="2050" name="Picture 2">
            <a:extLst>
              <a:ext uri="{FF2B5EF4-FFF2-40B4-BE49-F238E27FC236}">
                <a16:creationId xmlns:a16="http://schemas.microsoft.com/office/drawing/2014/main" id="{DFA312EC-6634-66AA-B9BC-EDAACCF472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452690" y="19369"/>
            <a:ext cx="4459357" cy="68386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938A32-52F5-3BC0-220A-7AC49ED4F01C}"/>
              </a:ext>
            </a:extLst>
          </p:cNvPr>
          <p:cNvSpPr txBox="1"/>
          <p:nvPr/>
        </p:nvSpPr>
        <p:spPr>
          <a:xfrm>
            <a:off x="126560" y="6526129"/>
            <a:ext cx="4373562" cy="27699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E2841"/>
                </a:solidFill>
                <a:effectLst/>
                <a:uLnTx/>
                <a:uFillTx/>
                <a:latin typeface="Aptos Display" panose="02110004020202020204"/>
                <a:ea typeface="MS PGothic" charset="-128"/>
                <a:cs typeface="+mn-cs"/>
              </a:rPr>
              <a:t>Lambertini</a:t>
            </a:r>
            <a:r>
              <a:rPr kumimoji="0" lang="en-US" sz="1200" b="0" i="0" u="none" strike="noStrike" kern="1200" cap="none" spc="0" normalizeH="0" baseline="0" noProof="0" dirty="0">
                <a:ln>
                  <a:noFill/>
                </a:ln>
                <a:solidFill>
                  <a:srgbClr val="0E2841"/>
                </a:solidFill>
                <a:effectLst/>
                <a:uLnTx/>
                <a:uFillTx/>
                <a:latin typeface="Aptos Display" panose="02110004020202020204"/>
                <a:ea typeface="MS PGothic" charset="-128"/>
                <a:cs typeface="+mn-cs"/>
              </a:rPr>
              <a:t> et al, JCO, 2018</a:t>
            </a:r>
            <a:endParaRPr kumimoji="0" lang="en-US" sz="1400" b="0" i="0" u="none" strike="noStrike" kern="1200" cap="none" spc="0" normalizeH="0" baseline="0" noProof="0" dirty="0">
              <a:ln>
                <a:noFill/>
              </a:ln>
              <a:solidFill>
                <a:srgbClr val="0E2841"/>
              </a:solidFill>
              <a:effectLst/>
              <a:uLnTx/>
              <a:uFillTx/>
              <a:latin typeface="Aptos Display" panose="02110004020202020204"/>
              <a:ea typeface="MS PGothic" charset="-128"/>
              <a:cs typeface="+mn-cs"/>
            </a:endParaRPr>
          </a:p>
        </p:txBody>
      </p:sp>
      <p:pic>
        <p:nvPicPr>
          <p:cNvPr id="2054" name="Picture 6">
            <a:extLst>
              <a:ext uri="{FF2B5EF4-FFF2-40B4-BE49-F238E27FC236}">
                <a16:creationId xmlns:a16="http://schemas.microsoft.com/office/drawing/2014/main" id="{E007DE87-6DFA-8626-4520-E790C12D253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5214" y="3302551"/>
            <a:ext cx="5831172" cy="309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592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EB01-06CD-5346-A554-774AFAB378E7}"/>
              </a:ext>
            </a:extLst>
          </p:cNvPr>
          <p:cNvSpPr>
            <a:spLocks noGrp="1"/>
          </p:cNvSpPr>
          <p:nvPr>
            <p:ph type="ctrTitle"/>
          </p:nvPr>
        </p:nvSpPr>
        <p:spPr>
          <a:xfrm>
            <a:off x="84078" y="69574"/>
            <a:ext cx="11922392" cy="1063487"/>
          </a:xfrm>
        </p:spPr>
        <p:txBody>
          <a:bodyPr>
            <a:noAutofit/>
          </a:bodyPr>
          <a:lstStyle/>
          <a:p>
            <a:pPr algn="ctr"/>
            <a:r>
              <a:rPr lang="en-US" b="1" dirty="0"/>
              <a:t>PROMISE GIM-6: 12 year Survival Outcomes of </a:t>
            </a:r>
            <a:r>
              <a:rPr lang="en-US" b="1" dirty="0" err="1"/>
              <a:t>GNRHa</a:t>
            </a:r>
            <a:r>
              <a:rPr lang="en-US" b="1" dirty="0"/>
              <a:t> to Preserve Ovarian Function</a:t>
            </a:r>
          </a:p>
        </p:txBody>
      </p:sp>
      <p:sp>
        <p:nvSpPr>
          <p:cNvPr id="6" name="TextBox 2">
            <a:extLst>
              <a:ext uri="{FF2B5EF4-FFF2-40B4-BE49-F238E27FC236}">
                <a16:creationId xmlns:a16="http://schemas.microsoft.com/office/drawing/2014/main" id="{D21B8483-CD23-FB45-9AD6-B7F2CA4337ED}"/>
              </a:ext>
            </a:extLst>
          </p:cNvPr>
          <p:cNvSpPr txBox="1">
            <a:spLocks noChangeArrowheads="1"/>
          </p:cNvSpPr>
          <p:nvPr/>
        </p:nvSpPr>
        <p:spPr bwMode="auto">
          <a:xfrm>
            <a:off x="84078" y="6453592"/>
            <a:ext cx="8559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err="1">
                <a:ln>
                  <a:noFill/>
                </a:ln>
                <a:solidFill>
                  <a:srgbClr val="0E2841"/>
                </a:solidFill>
                <a:effectLst/>
                <a:uLnTx/>
                <a:uFillTx/>
                <a:latin typeface="Arial" panose="020B0604020202020204" pitchFamily="34" charset="0"/>
                <a:ea typeface="+mn-ea"/>
                <a:cs typeface="Arial" panose="020B0604020202020204" pitchFamily="34" charset="0"/>
              </a:rPr>
              <a:t>Lambertini</a:t>
            </a:r>
            <a:r>
              <a:rPr kumimoji="0" lang="en-US" altLang="en-US" sz="11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et al, JNCI, 2022</a:t>
            </a:r>
          </a:p>
        </p:txBody>
      </p:sp>
      <p:pic>
        <p:nvPicPr>
          <p:cNvPr id="3074" name="Picture 2">
            <a:extLst>
              <a:ext uri="{FF2B5EF4-FFF2-40B4-BE49-F238E27FC236}">
                <a16:creationId xmlns:a16="http://schemas.microsoft.com/office/drawing/2014/main" id="{BB4F6E64-26C7-CCEA-5E1B-A60FD2A994F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14791" y="1133061"/>
            <a:ext cx="7564239" cy="55040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005EC3-56AA-325A-E36E-43C300AC8653}"/>
              </a:ext>
            </a:extLst>
          </p:cNvPr>
          <p:cNvSpPr txBox="1"/>
          <p:nvPr/>
        </p:nvSpPr>
        <p:spPr>
          <a:xfrm>
            <a:off x="4571998" y="2474843"/>
            <a:ext cx="14014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OS All patients</a:t>
            </a:r>
          </a:p>
        </p:txBody>
      </p:sp>
      <p:sp>
        <p:nvSpPr>
          <p:cNvPr id="7" name="TextBox 6">
            <a:extLst>
              <a:ext uri="{FF2B5EF4-FFF2-40B4-BE49-F238E27FC236}">
                <a16:creationId xmlns:a16="http://schemas.microsoft.com/office/drawing/2014/main" id="{2F098D81-C71F-CDDA-83AA-162C43097784}"/>
              </a:ext>
            </a:extLst>
          </p:cNvPr>
          <p:cNvSpPr txBox="1"/>
          <p:nvPr/>
        </p:nvSpPr>
        <p:spPr>
          <a:xfrm>
            <a:off x="8411816" y="2474842"/>
            <a:ext cx="1222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OS HR+</a:t>
            </a:r>
          </a:p>
        </p:txBody>
      </p:sp>
      <p:sp>
        <p:nvSpPr>
          <p:cNvPr id="9" name="TextBox 8">
            <a:extLst>
              <a:ext uri="{FF2B5EF4-FFF2-40B4-BE49-F238E27FC236}">
                <a16:creationId xmlns:a16="http://schemas.microsoft.com/office/drawing/2014/main" id="{C5C5A975-27C2-1E75-63C1-C737BFC4C953}"/>
              </a:ext>
            </a:extLst>
          </p:cNvPr>
          <p:cNvSpPr txBox="1"/>
          <p:nvPr/>
        </p:nvSpPr>
        <p:spPr>
          <a:xfrm>
            <a:off x="6433929" y="5330687"/>
            <a:ext cx="1222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OS HR-</a:t>
            </a:r>
          </a:p>
        </p:txBody>
      </p:sp>
    </p:spTree>
    <p:extLst>
      <p:ext uri="{BB962C8B-B14F-4D97-AF65-F5344CB8AC3E}">
        <p14:creationId xmlns:p14="http://schemas.microsoft.com/office/powerpoint/2010/main" val="1543438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EB01-06CD-5346-A554-774AFAB378E7}"/>
              </a:ext>
            </a:extLst>
          </p:cNvPr>
          <p:cNvSpPr>
            <a:spLocks noGrp="1"/>
          </p:cNvSpPr>
          <p:nvPr>
            <p:ph type="ctrTitle"/>
          </p:nvPr>
        </p:nvSpPr>
        <p:spPr>
          <a:xfrm>
            <a:off x="381965" y="300282"/>
            <a:ext cx="11591634" cy="988192"/>
          </a:xfrm>
        </p:spPr>
        <p:txBody>
          <a:bodyPr>
            <a:noAutofit/>
          </a:bodyPr>
          <a:lstStyle/>
          <a:p>
            <a:pPr algn="ctr"/>
            <a:r>
              <a:rPr lang="en-US" sz="3600" b="1" dirty="0"/>
              <a:t>SOFT (Tamoxifen vs. Tamoxifen + OFS) Side Effects</a:t>
            </a:r>
          </a:p>
        </p:txBody>
      </p:sp>
      <p:pic>
        <p:nvPicPr>
          <p:cNvPr id="5" name="Content Placeholder 4" descr="Table&#10;&#10;Description automatically generated">
            <a:extLst>
              <a:ext uri="{FF2B5EF4-FFF2-40B4-BE49-F238E27FC236}">
                <a16:creationId xmlns:a16="http://schemas.microsoft.com/office/drawing/2014/main" id="{FA389962-2C03-2D4E-B16E-4E2A58AECD70}"/>
              </a:ext>
            </a:extLst>
          </p:cNvPr>
          <p:cNvPicPr>
            <a:picLocks noGrp="1" noChangeAspect="1"/>
          </p:cNvPicPr>
          <p:nvPr>
            <p:ph sz="quarter" idx="10"/>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rot="5400000">
            <a:off x="4339920" y="-2114614"/>
            <a:ext cx="3512159" cy="11260091"/>
          </a:xfrm>
        </p:spPr>
      </p:pic>
      <p:sp>
        <p:nvSpPr>
          <p:cNvPr id="6" name="TextBox 2">
            <a:extLst>
              <a:ext uri="{FF2B5EF4-FFF2-40B4-BE49-F238E27FC236}">
                <a16:creationId xmlns:a16="http://schemas.microsoft.com/office/drawing/2014/main" id="{D21B8483-CD23-FB45-9AD6-B7F2CA4337ED}"/>
              </a:ext>
            </a:extLst>
          </p:cNvPr>
          <p:cNvSpPr txBox="1">
            <a:spLocks noChangeArrowheads="1"/>
          </p:cNvSpPr>
          <p:nvPr/>
        </p:nvSpPr>
        <p:spPr bwMode="auto">
          <a:xfrm>
            <a:off x="103955" y="6557718"/>
            <a:ext cx="32289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Francis et al, NEJM, 2014</a:t>
            </a:r>
          </a:p>
        </p:txBody>
      </p:sp>
      <p:sp>
        <p:nvSpPr>
          <p:cNvPr id="3" name="Rectangle 2">
            <a:extLst>
              <a:ext uri="{FF2B5EF4-FFF2-40B4-BE49-F238E27FC236}">
                <a16:creationId xmlns:a16="http://schemas.microsoft.com/office/drawing/2014/main" id="{6694BD6B-BFEC-ECD0-C445-F01D0780D288}"/>
              </a:ext>
            </a:extLst>
          </p:cNvPr>
          <p:cNvSpPr/>
          <p:nvPr/>
        </p:nvSpPr>
        <p:spPr>
          <a:xfrm>
            <a:off x="536713" y="2733261"/>
            <a:ext cx="11189332" cy="2385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AA10A009-4CDC-196C-5871-F58DE828E408}"/>
              </a:ext>
            </a:extLst>
          </p:cNvPr>
          <p:cNvSpPr/>
          <p:nvPr/>
        </p:nvSpPr>
        <p:spPr>
          <a:xfrm>
            <a:off x="536713" y="3383837"/>
            <a:ext cx="11189332" cy="2385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D165BA96-1E41-D4F9-EAA9-07FA253330E0}"/>
              </a:ext>
            </a:extLst>
          </p:cNvPr>
          <p:cNvSpPr/>
          <p:nvPr/>
        </p:nvSpPr>
        <p:spPr>
          <a:xfrm>
            <a:off x="536713" y="4000223"/>
            <a:ext cx="11189332" cy="2385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65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46EA2DF-4BFB-F147-8BAE-E29F79A198E0}"/>
              </a:ext>
            </a:extLst>
          </p:cNvPr>
          <p:cNvSpPr>
            <a:spLocks noGrp="1"/>
          </p:cNvSpPr>
          <p:nvPr>
            <p:ph type="ctrTitle"/>
          </p:nvPr>
        </p:nvSpPr>
        <p:spPr>
          <a:xfrm>
            <a:off x="939893" y="126006"/>
            <a:ext cx="10312213" cy="1180885"/>
          </a:xfrm>
        </p:spPr>
        <p:txBody>
          <a:bodyPr>
            <a:noAutofit/>
          </a:bodyPr>
          <a:lstStyle/>
          <a:p>
            <a:pPr algn="ctr"/>
            <a:r>
              <a:rPr lang="en-US" sz="3600" b="1" dirty="0"/>
              <a:t>SOFT (Tamoxifen vs. Tamoxifen + OFS) Patient-Reported Outcomes</a:t>
            </a:r>
          </a:p>
        </p:txBody>
      </p:sp>
      <p:pic>
        <p:nvPicPr>
          <p:cNvPr id="5" name="Content Placeholder 4" descr="Graphical user interface&#10;&#10;Description automatically generated">
            <a:extLst>
              <a:ext uri="{FF2B5EF4-FFF2-40B4-BE49-F238E27FC236}">
                <a16:creationId xmlns:a16="http://schemas.microsoft.com/office/drawing/2014/main" id="{42BD9FFA-47BE-064F-B00F-B971420EDE42}"/>
              </a:ext>
            </a:extLst>
          </p:cNvPr>
          <p:cNvPicPr>
            <a:picLocks noGrp="1" noChangeAspect="1"/>
          </p:cNvPicPr>
          <p:nvPr>
            <p:ph sz="quarter" idx="10"/>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65459" y="1376465"/>
            <a:ext cx="8461080" cy="5481535"/>
          </a:xfrm>
        </p:spPr>
      </p:pic>
      <p:sp>
        <p:nvSpPr>
          <p:cNvPr id="6" name="TextBox 2">
            <a:extLst>
              <a:ext uri="{FF2B5EF4-FFF2-40B4-BE49-F238E27FC236}">
                <a16:creationId xmlns:a16="http://schemas.microsoft.com/office/drawing/2014/main" id="{735C178C-EBFE-4C4D-A72B-FF5E0709498C}"/>
              </a:ext>
            </a:extLst>
          </p:cNvPr>
          <p:cNvSpPr txBox="1">
            <a:spLocks noChangeArrowheads="1"/>
          </p:cNvSpPr>
          <p:nvPr/>
        </p:nvSpPr>
        <p:spPr bwMode="auto">
          <a:xfrm>
            <a:off x="84077" y="6483211"/>
            <a:ext cx="2221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Ribi</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JCO, 2016</a:t>
            </a:r>
          </a:p>
        </p:txBody>
      </p:sp>
    </p:spTree>
    <p:extLst>
      <p:ext uri="{BB962C8B-B14F-4D97-AF65-F5344CB8AC3E}">
        <p14:creationId xmlns:p14="http://schemas.microsoft.com/office/powerpoint/2010/main" val="2775882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20CB3-E2FA-DC44-844C-8B11BDEBE044}"/>
              </a:ext>
            </a:extLst>
          </p:cNvPr>
          <p:cNvSpPr>
            <a:spLocks noGrp="1"/>
          </p:cNvSpPr>
          <p:nvPr>
            <p:ph type="ctrTitle"/>
          </p:nvPr>
        </p:nvSpPr>
        <p:spPr/>
        <p:txBody>
          <a:bodyPr>
            <a:normAutofit/>
          </a:bodyPr>
          <a:lstStyle/>
          <a:p>
            <a:pPr algn="ctr"/>
            <a:r>
              <a:rPr lang="en-US" sz="3600" b="1" dirty="0"/>
              <a:t>SOFT Quality of Life</a:t>
            </a:r>
          </a:p>
        </p:txBody>
      </p:sp>
      <p:pic>
        <p:nvPicPr>
          <p:cNvPr id="5" name="Content Placeholder 4" descr="Chart, scatter chart&#10;&#10;Description automatically generated">
            <a:extLst>
              <a:ext uri="{FF2B5EF4-FFF2-40B4-BE49-F238E27FC236}">
                <a16:creationId xmlns:a16="http://schemas.microsoft.com/office/drawing/2014/main" id="{8CE3EB53-EF81-FD43-AC78-47F5EC7775D1}"/>
              </a:ext>
            </a:extLst>
          </p:cNvPr>
          <p:cNvPicPr>
            <a:picLocks noGrp="1" noChangeAspect="1"/>
          </p:cNvPicPr>
          <p:nvPr>
            <p:ph sz="quarter" idx="10"/>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9174" y="1825008"/>
            <a:ext cx="11733652" cy="4103179"/>
          </a:xfrm>
        </p:spPr>
      </p:pic>
      <p:sp>
        <p:nvSpPr>
          <p:cNvPr id="3" name="TextBox 2">
            <a:extLst>
              <a:ext uri="{FF2B5EF4-FFF2-40B4-BE49-F238E27FC236}">
                <a16:creationId xmlns:a16="http://schemas.microsoft.com/office/drawing/2014/main" id="{62DA0695-7817-BC36-E16B-D734F85DB9A9}"/>
              </a:ext>
            </a:extLst>
          </p:cNvPr>
          <p:cNvSpPr txBox="1">
            <a:spLocks noChangeArrowheads="1"/>
          </p:cNvSpPr>
          <p:nvPr/>
        </p:nvSpPr>
        <p:spPr bwMode="auto">
          <a:xfrm>
            <a:off x="84077" y="6483211"/>
            <a:ext cx="2221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Ribi</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JCO, 2016</a:t>
            </a:r>
          </a:p>
        </p:txBody>
      </p:sp>
    </p:spTree>
    <p:extLst>
      <p:ext uri="{BB962C8B-B14F-4D97-AF65-F5344CB8AC3E}">
        <p14:creationId xmlns:p14="http://schemas.microsoft.com/office/powerpoint/2010/main" val="484966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491CE2F-F3F5-B644-839C-96E1C102A5D6}"/>
              </a:ext>
            </a:extLst>
          </p:cNvPr>
          <p:cNvSpPr txBox="1"/>
          <p:nvPr/>
        </p:nvSpPr>
        <p:spPr>
          <a:xfrm>
            <a:off x="77635" y="260999"/>
            <a:ext cx="1211436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0E2841"/>
                </a:solidFill>
                <a:effectLst/>
                <a:uLnTx/>
                <a:uFillTx/>
                <a:latin typeface="Arial" panose="020B0604020202020204"/>
                <a:ea typeface="MS PGothic" charset="-128"/>
                <a:cs typeface="Arial"/>
              </a:rPr>
              <a:t>Is</a:t>
            </a:r>
            <a:r>
              <a:rPr kumimoji="0" lang="it-IT" sz="3200" b="1" i="0" u="none" strike="noStrike" kern="1200" cap="none" spc="0" normalizeH="0" baseline="0" noProof="0" dirty="0">
                <a:ln>
                  <a:noFill/>
                </a:ln>
                <a:solidFill>
                  <a:srgbClr val="0E2841"/>
                </a:solidFill>
                <a:effectLst/>
                <a:uLnTx/>
                <a:uFillTx/>
                <a:latin typeface="Arial" panose="020B0604020202020204"/>
                <a:ea typeface="MS PGothic" charset="-128"/>
                <a:cs typeface="Arial"/>
              </a:rPr>
              <a:t> </a:t>
            </a:r>
            <a:r>
              <a:rPr kumimoji="0" lang="it-IT" sz="3200" b="1" i="0" u="none" strike="noStrike" kern="1200" cap="none" spc="0" normalizeH="0" baseline="0" noProof="0" dirty="0" err="1">
                <a:ln>
                  <a:noFill/>
                </a:ln>
                <a:solidFill>
                  <a:srgbClr val="0E2841"/>
                </a:solidFill>
                <a:effectLst/>
                <a:uLnTx/>
                <a:uFillTx/>
                <a:latin typeface="Arial" panose="020B0604020202020204"/>
                <a:ea typeface="MS PGothic" charset="-128"/>
                <a:cs typeface="Arial"/>
              </a:rPr>
              <a:t>it</a:t>
            </a:r>
            <a:r>
              <a:rPr kumimoji="0" lang="it-IT" sz="3200" b="1" i="0" u="none" strike="noStrike" kern="1200" cap="none" spc="0" normalizeH="0" baseline="0" noProof="0" dirty="0">
                <a:ln>
                  <a:noFill/>
                </a:ln>
                <a:solidFill>
                  <a:srgbClr val="0E2841"/>
                </a:solidFill>
                <a:effectLst/>
                <a:uLnTx/>
                <a:uFillTx/>
                <a:latin typeface="Arial" panose="020B0604020202020204"/>
                <a:ea typeface="MS PGothic" charset="-128"/>
                <a:cs typeface="Arial"/>
              </a:rPr>
              <a:t> safe to </a:t>
            </a:r>
            <a:r>
              <a:rPr kumimoji="0" lang="it-IT" sz="3200" b="1" i="0" u="none" strike="noStrike" kern="1200" cap="none" spc="0" normalizeH="0" baseline="0" noProof="0" dirty="0" err="1">
                <a:ln>
                  <a:noFill/>
                </a:ln>
                <a:solidFill>
                  <a:srgbClr val="0E2841"/>
                </a:solidFill>
                <a:effectLst/>
                <a:uLnTx/>
                <a:uFillTx/>
                <a:latin typeface="Arial" panose="020B0604020202020204"/>
                <a:ea typeface="MS PGothic" charset="-128"/>
                <a:cs typeface="Arial"/>
              </a:rPr>
              <a:t>get</a:t>
            </a:r>
            <a:r>
              <a:rPr kumimoji="0" lang="it-IT" sz="3200" b="1" i="0" u="none" strike="noStrike" kern="1200" cap="none" spc="0" normalizeH="0" baseline="0" noProof="0" dirty="0">
                <a:ln>
                  <a:noFill/>
                </a:ln>
                <a:solidFill>
                  <a:srgbClr val="0E2841"/>
                </a:solidFill>
                <a:effectLst/>
                <a:uLnTx/>
                <a:uFillTx/>
                <a:latin typeface="Arial" panose="020B0604020202020204"/>
                <a:ea typeface="MS PGothic" charset="-128"/>
                <a:cs typeface="Arial"/>
              </a:rPr>
              <a:t> </a:t>
            </a:r>
            <a:r>
              <a:rPr kumimoji="0" lang="it-IT" sz="3200" b="1" i="0" u="none" strike="noStrike" kern="1200" cap="none" spc="0" normalizeH="0" baseline="0" noProof="0" dirty="0" err="1">
                <a:ln>
                  <a:noFill/>
                </a:ln>
                <a:solidFill>
                  <a:srgbClr val="0E2841"/>
                </a:solidFill>
                <a:effectLst/>
                <a:uLnTx/>
                <a:uFillTx/>
                <a:latin typeface="Arial" panose="020B0604020202020204"/>
                <a:ea typeface="MS PGothic" charset="-128"/>
                <a:cs typeface="Arial"/>
              </a:rPr>
              <a:t>pregnant</a:t>
            </a:r>
            <a:r>
              <a:rPr kumimoji="0" lang="it-IT" sz="3200" b="1" i="0" u="none" strike="noStrike" kern="1200" cap="none" spc="0" normalizeH="0" baseline="0" noProof="0" dirty="0">
                <a:ln>
                  <a:noFill/>
                </a:ln>
                <a:solidFill>
                  <a:srgbClr val="0E2841"/>
                </a:solidFill>
                <a:effectLst/>
                <a:uLnTx/>
                <a:uFillTx/>
                <a:latin typeface="Arial" panose="020B0604020202020204"/>
                <a:ea typeface="MS PGothic" charset="-128"/>
                <a:cs typeface="Arial"/>
              </a:rPr>
              <a:t> after a </a:t>
            </a:r>
            <a:r>
              <a:rPr kumimoji="0" lang="it-IT" sz="3200" b="1" i="0" u="none" strike="noStrike" kern="1200" cap="none" spc="0" normalizeH="0" baseline="0" noProof="0" dirty="0" err="1">
                <a:ln>
                  <a:noFill/>
                </a:ln>
                <a:solidFill>
                  <a:srgbClr val="0E2841"/>
                </a:solidFill>
                <a:effectLst/>
                <a:uLnTx/>
                <a:uFillTx/>
                <a:latin typeface="Arial" panose="020B0604020202020204"/>
                <a:ea typeface="MS PGothic" charset="-128"/>
                <a:cs typeface="Arial"/>
              </a:rPr>
              <a:t>breast</a:t>
            </a:r>
            <a:r>
              <a:rPr kumimoji="0" lang="it-IT" sz="3200" b="1" i="0" u="none" strike="noStrike" kern="1200" cap="none" spc="0" normalizeH="0" baseline="0" noProof="0" dirty="0">
                <a:ln>
                  <a:noFill/>
                </a:ln>
                <a:solidFill>
                  <a:srgbClr val="0E2841"/>
                </a:solidFill>
                <a:effectLst/>
                <a:uLnTx/>
                <a:uFillTx/>
                <a:latin typeface="Arial" panose="020B0604020202020204"/>
                <a:ea typeface="MS PGothic" charset="-128"/>
                <a:cs typeface="Arial"/>
              </a:rPr>
              <a:t> </a:t>
            </a:r>
            <a:r>
              <a:rPr kumimoji="0" lang="it-IT" sz="3200" b="1" i="0" u="none" strike="noStrike" kern="1200" cap="none" spc="0" normalizeH="0" baseline="0" noProof="0" dirty="0" err="1">
                <a:ln>
                  <a:noFill/>
                </a:ln>
                <a:solidFill>
                  <a:srgbClr val="0E2841"/>
                </a:solidFill>
                <a:effectLst/>
                <a:uLnTx/>
                <a:uFillTx/>
                <a:latin typeface="Arial" panose="020B0604020202020204"/>
                <a:ea typeface="MS PGothic" charset="-128"/>
                <a:cs typeface="Arial"/>
              </a:rPr>
              <a:t>cancer</a:t>
            </a:r>
            <a:r>
              <a:rPr kumimoji="0" lang="it-IT" sz="3200" b="1" i="0" u="none" strike="noStrike" kern="1200" cap="none" spc="0" normalizeH="0" baseline="0" noProof="0" dirty="0">
                <a:ln>
                  <a:noFill/>
                </a:ln>
                <a:solidFill>
                  <a:srgbClr val="0E2841"/>
                </a:solidFill>
                <a:effectLst/>
                <a:uLnTx/>
                <a:uFillTx/>
                <a:latin typeface="Arial" panose="020B0604020202020204"/>
                <a:ea typeface="MS PGothic" charset="-128"/>
                <a:cs typeface="Arial"/>
              </a:rPr>
              <a:t> </a:t>
            </a:r>
            <a:r>
              <a:rPr kumimoji="0" lang="it-IT" sz="3200" b="1" i="0" u="none" strike="noStrike" kern="1200" cap="none" spc="0" normalizeH="0" baseline="0" noProof="0" dirty="0" err="1">
                <a:ln>
                  <a:noFill/>
                </a:ln>
                <a:solidFill>
                  <a:srgbClr val="0E2841"/>
                </a:solidFill>
                <a:effectLst/>
                <a:uLnTx/>
                <a:uFillTx/>
                <a:latin typeface="Arial" panose="020B0604020202020204"/>
                <a:ea typeface="MS PGothic" charset="-128"/>
                <a:cs typeface="Arial"/>
              </a:rPr>
              <a:t>diagnosis</a:t>
            </a:r>
            <a:r>
              <a:rPr kumimoji="0" lang="it-IT" sz="3200" b="1" i="0" u="none" strike="noStrike" kern="1200" cap="none" spc="0" normalizeH="0" baseline="0" noProof="0" dirty="0">
                <a:ln>
                  <a:noFill/>
                </a:ln>
                <a:solidFill>
                  <a:srgbClr val="0E2841"/>
                </a:solidFill>
                <a:effectLst/>
                <a:uLnTx/>
                <a:uFillTx/>
                <a:latin typeface="Arial" panose="020B0604020202020204"/>
                <a:ea typeface="MS PGothic" charset="-128"/>
                <a:cs typeface="Arial"/>
              </a:rPr>
              <a:t>?</a:t>
            </a:r>
          </a:p>
        </p:txBody>
      </p:sp>
      <p:sp>
        <p:nvSpPr>
          <p:cNvPr id="15" name="TextBox 14">
            <a:extLst>
              <a:ext uri="{FF2B5EF4-FFF2-40B4-BE49-F238E27FC236}">
                <a16:creationId xmlns:a16="http://schemas.microsoft.com/office/drawing/2014/main" id="{F01C9450-7924-444B-84AD-FCCFDC91E3EA}"/>
              </a:ext>
            </a:extLst>
          </p:cNvPr>
          <p:cNvSpPr txBox="1"/>
          <p:nvPr/>
        </p:nvSpPr>
        <p:spPr>
          <a:xfrm>
            <a:off x="77635" y="6466077"/>
            <a:ext cx="4373562" cy="27699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E2841"/>
                </a:solidFill>
                <a:effectLst/>
                <a:uLnTx/>
                <a:uFillTx/>
                <a:latin typeface="Arial" panose="020B0604020202020204"/>
                <a:ea typeface="MS PGothic" charset="-128"/>
                <a:cs typeface="+mn-cs"/>
              </a:rPr>
              <a:t>Lambertini</a:t>
            </a:r>
            <a:r>
              <a:rPr kumimoji="0" lang="en-US" sz="1200" b="0" i="0" u="none" strike="noStrike" kern="1200" cap="none" spc="0" normalizeH="0" baseline="0" noProof="0" dirty="0">
                <a:ln>
                  <a:noFill/>
                </a:ln>
                <a:solidFill>
                  <a:srgbClr val="0E2841"/>
                </a:solidFill>
                <a:effectLst/>
                <a:uLnTx/>
                <a:uFillTx/>
                <a:latin typeface="Arial" panose="020B0604020202020204"/>
                <a:ea typeface="MS PGothic" charset="-128"/>
                <a:cs typeface="+mn-cs"/>
              </a:rPr>
              <a:t> et al, JCO, 2022</a:t>
            </a:r>
          </a:p>
        </p:txBody>
      </p:sp>
      <p:pic>
        <p:nvPicPr>
          <p:cNvPr id="7" name="Picture 6" descr="Chart&#10;&#10;Description automatically generated">
            <a:extLst>
              <a:ext uri="{FF2B5EF4-FFF2-40B4-BE49-F238E27FC236}">
                <a16:creationId xmlns:a16="http://schemas.microsoft.com/office/drawing/2014/main" id="{EAAC5327-37D8-654D-B2F5-DA19C3F034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59543" y="1090428"/>
            <a:ext cx="8347267" cy="5197356"/>
          </a:xfrm>
          <a:prstGeom prst="rect">
            <a:avLst/>
          </a:prstGeom>
        </p:spPr>
      </p:pic>
    </p:spTree>
    <p:extLst>
      <p:ext uri="{BB962C8B-B14F-4D97-AF65-F5344CB8AC3E}">
        <p14:creationId xmlns:p14="http://schemas.microsoft.com/office/powerpoint/2010/main" val="3038043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491CE2F-F3F5-B644-839C-96E1C102A5D6}"/>
              </a:ext>
            </a:extLst>
          </p:cNvPr>
          <p:cNvSpPr txBox="1"/>
          <p:nvPr/>
        </p:nvSpPr>
        <p:spPr>
          <a:xfrm>
            <a:off x="409575" y="186254"/>
            <a:ext cx="113728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prstClr val="black"/>
                </a:solidFill>
                <a:effectLst/>
                <a:uLnTx/>
                <a:uFillTx/>
                <a:latin typeface="Arial" panose="020B0604020202020204"/>
                <a:ea typeface="MS PGothic" charset="-128"/>
                <a:cs typeface="Arial"/>
              </a:rPr>
              <a:t>Disease</a:t>
            </a:r>
            <a:r>
              <a:rPr kumimoji="0" lang="it-IT" sz="3200" b="1" i="0" u="none" strike="noStrike" kern="1200" cap="none" spc="0" normalizeH="0" baseline="0" noProof="0" dirty="0">
                <a:ln>
                  <a:noFill/>
                </a:ln>
                <a:solidFill>
                  <a:prstClr val="black"/>
                </a:solidFill>
                <a:effectLst/>
                <a:uLnTx/>
                <a:uFillTx/>
                <a:latin typeface="Arial" panose="020B0604020202020204"/>
                <a:ea typeface="MS PGothic" charset="-128"/>
                <a:cs typeface="Arial"/>
              </a:rPr>
              <a:t>-Free Survival After </a:t>
            </a:r>
            <a:r>
              <a:rPr kumimoji="0" lang="it-IT" sz="3200" b="1" i="0" u="none" strike="noStrike" kern="1200" cap="none" spc="0" normalizeH="0" baseline="0" noProof="0" dirty="0" err="1">
                <a:ln>
                  <a:noFill/>
                </a:ln>
                <a:solidFill>
                  <a:prstClr val="black"/>
                </a:solidFill>
                <a:effectLst/>
                <a:uLnTx/>
                <a:uFillTx/>
                <a:latin typeface="Arial" panose="020B0604020202020204"/>
                <a:ea typeface="MS PGothic" charset="-128"/>
                <a:cs typeface="Arial"/>
              </a:rPr>
              <a:t>Pregnancy</a:t>
            </a:r>
            <a:r>
              <a:rPr kumimoji="0" lang="it-IT" sz="3200" b="1" i="0" u="none" strike="noStrike" kern="1200" cap="none" spc="0" normalizeH="0" baseline="0" noProof="0" dirty="0">
                <a:ln>
                  <a:noFill/>
                </a:ln>
                <a:solidFill>
                  <a:prstClr val="black"/>
                </a:solidFill>
                <a:effectLst/>
                <a:uLnTx/>
                <a:uFillTx/>
                <a:latin typeface="Arial" panose="020B0604020202020204"/>
                <a:ea typeface="MS PGothic" charset="-128"/>
                <a:cs typeface="Arial"/>
              </a:rPr>
              <a:t> vs No </a:t>
            </a:r>
            <a:r>
              <a:rPr kumimoji="0" lang="it-IT" sz="3200" b="1" i="0" u="none" strike="noStrike" kern="1200" cap="none" spc="0" normalizeH="0" baseline="0" noProof="0" dirty="0" err="1">
                <a:ln>
                  <a:noFill/>
                </a:ln>
                <a:solidFill>
                  <a:prstClr val="black"/>
                </a:solidFill>
                <a:effectLst/>
                <a:uLnTx/>
                <a:uFillTx/>
                <a:latin typeface="Arial" panose="020B0604020202020204"/>
                <a:ea typeface="MS PGothic" charset="-128"/>
                <a:cs typeface="Arial"/>
              </a:rPr>
              <a:t>Pregnancy</a:t>
            </a:r>
            <a:endParaRPr kumimoji="0" lang="it-IT" sz="3200" b="1" i="0" u="none" strike="noStrike" kern="1200" cap="none" spc="0" normalizeH="0" baseline="0" noProof="0" dirty="0">
              <a:ln>
                <a:noFill/>
              </a:ln>
              <a:solidFill>
                <a:prstClr val="black"/>
              </a:solidFill>
              <a:effectLst/>
              <a:uLnTx/>
              <a:uFillTx/>
              <a:latin typeface="Arial" panose="020B0604020202020204"/>
              <a:ea typeface="MS PGothic" charset="-128"/>
              <a:cs typeface="Arial"/>
            </a:endParaRPr>
          </a:p>
        </p:txBody>
      </p:sp>
      <p:sp>
        <p:nvSpPr>
          <p:cNvPr id="15" name="TextBox 14">
            <a:extLst>
              <a:ext uri="{FF2B5EF4-FFF2-40B4-BE49-F238E27FC236}">
                <a16:creationId xmlns:a16="http://schemas.microsoft.com/office/drawing/2014/main" id="{F01C9450-7924-444B-84AD-FCCFDC91E3EA}"/>
              </a:ext>
            </a:extLst>
          </p:cNvPr>
          <p:cNvSpPr txBox="1"/>
          <p:nvPr/>
        </p:nvSpPr>
        <p:spPr>
          <a:xfrm>
            <a:off x="131079" y="6363969"/>
            <a:ext cx="4373562" cy="30777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S PGothic" charset="-128"/>
                <a:cs typeface="Arial" panose="020B0604020202020204" pitchFamily="34" charset="0"/>
              </a:rPr>
              <a:t>Lambertini</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 et al, JCO, 2022</a:t>
            </a:r>
          </a:p>
        </p:txBody>
      </p:sp>
      <p:pic>
        <p:nvPicPr>
          <p:cNvPr id="9" name="Picture 8" descr="Chart&#10;&#10;Description automatically generated">
            <a:extLst>
              <a:ext uri="{FF2B5EF4-FFF2-40B4-BE49-F238E27FC236}">
                <a16:creationId xmlns:a16="http://schemas.microsoft.com/office/drawing/2014/main" id="{DE59B47E-2DB9-C04C-973C-21485A8E6D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1079" y="2141538"/>
            <a:ext cx="5793663" cy="2764611"/>
          </a:xfrm>
          <a:prstGeom prst="rect">
            <a:avLst/>
          </a:prstGeom>
        </p:spPr>
      </p:pic>
      <p:pic>
        <p:nvPicPr>
          <p:cNvPr id="11" name="Picture 10" descr="Chart, box and whisker chart&#10;&#10;Description automatically generated">
            <a:extLst>
              <a:ext uri="{FF2B5EF4-FFF2-40B4-BE49-F238E27FC236}">
                <a16:creationId xmlns:a16="http://schemas.microsoft.com/office/drawing/2014/main" id="{7DF2DCAB-4EBA-E14E-9C65-87F02858C52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06704" y="2141539"/>
            <a:ext cx="5941767" cy="2718696"/>
          </a:xfrm>
          <a:prstGeom prst="rect">
            <a:avLst/>
          </a:prstGeom>
        </p:spPr>
      </p:pic>
      <p:sp>
        <p:nvSpPr>
          <p:cNvPr id="2" name="TextBox 1">
            <a:extLst>
              <a:ext uri="{FF2B5EF4-FFF2-40B4-BE49-F238E27FC236}">
                <a16:creationId xmlns:a16="http://schemas.microsoft.com/office/drawing/2014/main" id="{90692816-6930-FA49-9ABE-5761C13E165F}"/>
              </a:ext>
            </a:extLst>
          </p:cNvPr>
          <p:cNvSpPr txBox="1"/>
          <p:nvPr/>
        </p:nvSpPr>
        <p:spPr>
          <a:xfrm>
            <a:off x="1580905" y="1374513"/>
            <a:ext cx="25637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HR+ Breast Cancer</a:t>
            </a:r>
          </a:p>
        </p:txBody>
      </p:sp>
      <p:sp>
        <p:nvSpPr>
          <p:cNvPr id="10" name="TextBox 9">
            <a:extLst>
              <a:ext uri="{FF2B5EF4-FFF2-40B4-BE49-F238E27FC236}">
                <a16:creationId xmlns:a16="http://schemas.microsoft.com/office/drawing/2014/main" id="{5DEED770-96A7-F540-8021-A50ABE3094B0}"/>
              </a:ext>
            </a:extLst>
          </p:cNvPr>
          <p:cNvSpPr txBox="1"/>
          <p:nvPr/>
        </p:nvSpPr>
        <p:spPr>
          <a:xfrm>
            <a:off x="7863827" y="1396762"/>
            <a:ext cx="2247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HR- Breast Cancer</a:t>
            </a:r>
          </a:p>
        </p:txBody>
      </p:sp>
    </p:spTree>
    <p:extLst>
      <p:ext uri="{BB962C8B-B14F-4D97-AF65-F5344CB8AC3E}">
        <p14:creationId xmlns:p14="http://schemas.microsoft.com/office/powerpoint/2010/main" val="24928935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The POSITIVE Trial:  ELIGIBILITY</a:t>
            </a:r>
            <a:endParaRPr lang="en-GB" dirty="0"/>
          </a:p>
        </p:txBody>
      </p:sp>
      <p:sp>
        <p:nvSpPr>
          <p:cNvPr id="3" name="Text Placeholder 2"/>
          <p:cNvSpPr>
            <a:spLocks noGrp="1"/>
          </p:cNvSpPr>
          <p:nvPr>
            <p:ph type="body" sz="quarter" idx="25"/>
          </p:nvPr>
        </p:nvSpPr>
        <p:spPr>
          <a:xfrm>
            <a:off x="609600" y="1474425"/>
            <a:ext cx="10972800" cy="4940301"/>
          </a:xfrm>
        </p:spPr>
        <p:txBody>
          <a:bodyPr/>
          <a:lstStyle/>
          <a:p>
            <a:r>
              <a:rPr lang="en-US" sz="2400" b="1" dirty="0"/>
              <a:t> </a:t>
            </a:r>
            <a:r>
              <a:rPr lang="en-US" sz="2400" dirty="0"/>
              <a:t>Premenopausal women wishing to become pregnant</a:t>
            </a:r>
            <a:endParaRPr lang="en-US" sz="2400" dirty="0">
              <a:ea typeface="Calibri" panose="020F0502020204030204" pitchFamily="34" charset="0"/>
            </a:endParaRPr>
          </a:p>
          <a:p>
            <a:r>
              <a:rPr lang="en-US" sz="2400" dirty="0">
                <a:ea typeface="Calibri" panose="020F0502020204030204" pitchFamily="34" charset="0"/>
              </a:rPr>
              <a:t> Age ≤</a:t>
            </a:r>
            <a:r>
              <a:rPr lang="en-GB" sz="2400" dirty="0">
                <a:ea typeface="Calibri" panose="020F0502020204030204" pitchFamily="34" charset="0"/>
              </a:rPr>
              <a:t>42 years at study entry</a:t>
            </a:r>
          </a:p>
          <a:p>
            <a:r>
              <a:rPr lang="en-GB" sz="2400" dirty="0">
                <a:ea typeface="Calibri" panose="020F0502020204030204" pitchFamily="34" charset="0"/>
              </a:rPr>
              <a:t> At least 18 months and no more than 30 months of prior adjuvant  ET </a:t>
            </a:r>
            <a:br>
              <a:rPr lang="en-GB" sz="2400" dirty="0">
                <a:ea typeface="Calibri" panose="020F0502020204030204" pitchFamily="34" charset="0"/>
              </a:rPr>
            </a:br>
            <a:r>
              <a:rPr lang="en-GB" sz="2400" dirty="0">
                <a:ea typeface="Calibri" panose="020F0502020204030204" pitchFamily="34" charset="0"/>
              </a:rPr>
              <a:t> for stage I-III HR+ BC</a:t>
            </a:r>
          </a:p>
          <a:p>
            <a:pPr lvl="1"/>
            <a:r>
              <a:rPr lang="en-US" sz="2400" dirty="0">
                <a:ea typeface="Calibri" panose="020F0502020204030204" pitchFamily="34" charset="0"/>
              </a:rPr>
              <a:t> Prior neo/adjuvant chemotherapy ± fertility preservation allowed</a:t>
            </a:r>
          </a:p>
          <a:p>
            <a:pPr marL="228600" lvl="1">
              <a:buClr>
                <a:srgbClr val="00A2E1"/>
              </a:buClr>
            </a:pPr>
            <a:r>
              <a:rPr lang="en-GB" sz="2400" dirty="0">
                <a:ea typeface="Calibri" panose="020F0502020204030204" pitchFamily="34" charset="0"/>
              </a:rPr>
              <a:t> N</a:t>
            </a:r>
            <a:r>
              <a:rPr lang="en-US" sz="2400" dirty="0">
                <a:ea typeface="Calibri" panose="020F0502020204030204" pitchFamily="34" charset="0"/>
              </a:rPr>
              <a:t>o clinical evidence of recurrence</a:t>
            </a:r>
            <a:endParaRPr lang="en-GB" sz="2400" dirty="0">
              <a:ea typeface="Calibri" panose="020F0502020204030204" pitchFamily="34" charset="0"/>
            </a:endParaRPr>
          </a:p>
          <a:p>
            <a:pPr marL="457200" lvl="1" indent="0">
              <a:buNone/>
            </a:pPr>
            <a:endParaRPr lang="en-GB" sz="2400" dirty="0"/>
          </a:p>
        </p:txBody>
      </p:sp>
      <p:sp>
        <p:nvSpPr>
          <p:cNvPr id="4" name="Slide Number Placeholder 3">
            <a:extLst>
              <a:ext uri="{FF2B5EF4-FFF2-40B4-BE49-F238E27FC236}">
                <a16:creationId xmlns:a16="http://schemas.microsoft.com/office/drawing/2014/main" id="{5415D23D-128D-4F23-B9EA-412A110C2545}"/>
              </a:ext>
            </a:extLst>
          </p:cNvPr>
          <p:cNvSpPr txBox="1">
            <a:spLocks/>
          </p:cNvSpPr>
          <p:nvPr/>
        </p:nvSpPr>
        <p:spPr>
          <a:xfrm>
            <a:off x="11340722" y="6544403"/>
            <a:ext cx="388620" cy="200026"/>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4</a:t>
            </a:r>
          </a:p>
        </p:txBody>
      </p:sp>
      <p:sp>
        <p:nvSpPr>
          <p:cNvPr id="5" name="TextBox 2">
            <a:extLst>
              <a:ext uri="{FF2B5EF4-FFF2-40B4-BE49-F238E27FC236}">
                <a16:creationId xmlns:a16="http://schemas.microsoft.com/office/drawing/2014/main" id="{8A11DCB2-F33D-6240-9794-07576CA18F23}"/>
              </a:ext>
            </a:extLst>
          </p:cNvPr>
          <p:cNvSpPr txBox="1">
            <a:spLocks noChangeArrowheads="1"/>
          </p:cNvSpPr>
          <p:nvPr/>
        </p:nvSpPr>
        <p:spPr bwMode="auto">
          <a:xfrm>
            <a:off x="7697452" y="6334125"/>
            <a:ext cx="855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Partridge et al, SABCS,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61A069FE-0443-BC51-06C7-B2767D18C748}"/>
              </a:ext>
            </a:extLst>
          </p:cNvPr>
          <p:cNvSpPr/>
          <p:nvPr/>
        </p:nvSpPr>
        <p:spPr>
          <a:xfrm>
            <a:off x="2072640" y="6544403"/>
            <a:ext cx="9656702" cy="200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2">
            <a:extLst>
              <a:ext uri="{FF2B5EF4-FFF2-40B4-BE49-F238E27FC236}">
                <a16:creationId xmlns:a16="http://schemas.microsoft.com/office/drawing/2014/main" id="{9C520A05-4263-58F5-68A1-71B981CDD8C1}"/>
              </a:ext>
            </a:extLst>
          </p:cNvPr>
          <p:cNvSpPr txBox="1">
            <a:spLocks noChangeArrowheads="1"/>
          </p:cNvSpPr>
          <p:nvPr/>
        </p:nvSpPr>
        <p:spPr bwMode="auto">
          <a:xfrm>
            <a:off x="4410031" y="6382806"/>
            <a:ext cx="76831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Partridge AH, et al. SABCS 2022; NEJM 2023</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5274899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lstStyle/>
          <a:p>
            <a:r>
              <a:rPr lang="en-US" dirty="0">
                <a:solidFill>
                  <a:schemeClr val="tx1"/>
                </a:solidFill>
              </a:rPr>
              <a:t>POSITIVE TRIAL PROCEDURES</a:t>
            </a:r>
            <a:endParaRPr lang="en-GB" dirty="0"/>
          </a:p>
        </p:txBody>
      </p:sp>
      <p:sp>
        <p:nvSpPr>
          <p:cNvPr id="3" name="Segnaposto testo 2">
            <a:extLst>
              <a:ext uri="{FF2B5EF4-FFF2-40B4-BE49-F238E27FC236}">
                <a16:creationId xmlns:a16="http://schemas.microsoft.com/office/drawing/2014/main" id="{34E38375-2A00-A3A0-77B1-222463E25138}"/>
              </a:ext>
            </a:extLst>
          </p:cNvPr>
          <p:cNvSpPr>
            <a:spLocks noGrp="1"/>
          </p:cNvSpPr>
          <p:nvPr>
            <p:ph type="body" sz="quarter" idx="25"/>
          </p:nvPr>
        </p:nvSpPr>
        <p:spPr>
          <a:xfrm>
            <a:off x="609600" y="1468252"/>
            <a:ext cx="11466136" cy="5068671"/>
          </a:xfrm>
        </p:spPr>
        <p:txBody>
          <a:bodyPr/>
          <a:lstStyle/>
          <a:p>
            <a:r>
              <a:rPr lang="en-GB" sz="2400" dirty="0">
                <a:effectLst/>
                <a:ea typeface="Calibri" panose="020F0502020204030204" pitchFamily="34" charset="0"/>
              </a:rPr>
              <a:t> </a:t>
            </a:r>
            <a:r>
              <a:rPr lang="en-GB" sz="2200" dirty="0">
                <a:effectLst/>
                <a:ea typeface="Calibri" panose="020F0502020204030204" pitchFamily="34" charset="0"/>
              </a:rPr>
              <a:t>Planned ET interruption (within 1 month of trial </a:t>
            </a:r>
            <a:r>
              <a:rPr lang="en-GB" sz="2200" dirty="0" err="1">
                <a:effectLst/>
                <a:ea typeface="Calibri" panose="020F0502020204030204" pitchFamily="34" charset="0"/>
              </a:rPr>
              <a:t>enrollment</a:t>
            </a:r>
            <a:r>
              <a:rPr lang="en-GB" sz="2200" dirty="0">
                <a:effectLst/>
                <a:ea typeface="Calibri" panose="020F0502020204030204" pitchFamily="34" charset="0"/>
              </a:rPr>
              <a:t>):</a:t>
            </a:r>
            <a:endParaRPr lang="en-GB" sz="2200" dirty="0">
              <a:ea typeface="Calibri" panose="020F0502020204030204" pitchFamily="34" charset="0"/>
            </a:endParaRPr>
          </a:p>
          <a:p>
            <a:pPr>
              <a:spcAft>
                <a:spcPts val="1200"/>
              </a:spcAft>
            </a:pPr>
            <a:r>
              <a:rPr lang="en-GB" sz="2200" dirty="0">
                <a:effectLst/>
                <a:ea typeface="Calibri" panose="020F0502020204030204" pitchFamily="34" charset="0"/>
              </a:rPr>
              <a:t> Up to 2 years to attempt pregnancy, conceive, deliver, and breastfeed, including  </a:t>
            </a:r>
            <a:r>
              <a:rPr lang="en-GB" sz="2200" dirty="0">
                <a:ea typeface="Calibri" panose="020F0502020204030204" pitchFamily="34" charset="0"/>
              </a:rPr>
              <a:t> </a:t>
            </a:r>
            <a:br>
              <a:rPr lang="en-GB" sz="2200" dirty="0">
                <a:effectLst/>
                <a:ea typeface="Calibri" panose="020F0502020204030204" pitchFamily="34" charset="0"/>
              </a:rPr>
            </a:br>
            <a:r>
              <a:rPr lang="en-GB" sz="2200" dirty="0">
                <a:ea typeface="Calibri" panose="020F0502020204030204" pitchFamily="34" charset="0"/>
              </a:rPr>
              <a:t> </a:t>
            </a:r>
            <a:r>
              <a:rPr lang="en-GB" sz="2200" dirty="0">
                <a:effectLst/>
                <a:ea typeface="Calibri" panose="020F0502020204030204" pitchFamily="34" charset="0"/>
              </a:rPr>
              <a:t>3-months washout period</a:t>
            </a:r>
          </a:p>
          <a:p>
            <a:pPr lvl="1"/>
            <a:r>
              <a:rPr lang="en-GB" sz="2200" dirty="0">
                <a:effectLst/>
                <a:ea typeface="Calibri" panose="020F0502020204030204" pitchFamily="34" charset="0"/>
              </a:rPr>
              <a:t> If no pregnancy by 1 year, fertility assessment strongly recommended</a:t>
            </a:r>
          </a:p>
          <a:p>
            <a:pPr marL="228600" lvl="1">
              <a:buClr>
                <a:srgbClr val="00A2E1"/>
              </a:buClr>
            </a:pPr>
            <a:r>
              <a:rPr lang="en-GB" sz="2200" dirty="0">
                <a:ea typeface="Calibri" panose="020F0502020204030204" pitchFamily="34" charset="0"/>
              </a:rPr>
              <a:t> ET resumption strongly recommended after pregnancy to complete planned 5-10 </a:t>
            </a:r>
            <a:r>
              <a:rPr lang="en-GB" sz="2200" dirty="0" err="1">
                <a:ea typeface="Calibri" panose="020F0502020204030204" pitchFamily="34" charset="0"/>
              </a:rPr>
              <a:t>yrs</a:t>
            </a:r>
            <a:endParaRPr lang="en-GB" sz="2200" dirty="0">
              <a:ea typeface="Calibri" panose="020F0502020204030204" pitchFamily="34" charset="0"/>
            </a:endParaRPr>
          </a:p>
          <a:p>
            <a:pPr marL="228600" lvl="1">
              <a:buClr>
                <a:srgbClr val="00A2E1"/>
              </a:buClr>
            </a:pPr>
            <a:r>
              <a:rPr lang="en-GB" sz="2200" dirty="0"/>
              <a:t> Long-term follow-up</a:t>
            </a:r>
          </a:p>
        </p:txBody>
      </p:sp>
      <p:pic>
        <p:nvPicPr>
          <p:cNvPr id="2" name="Picture 1"/>
          <p:cNvPicPr>
            <a:picLocks noChangeAspect="1"/>
          </p:cNvPicPr>
          <p:nvPr/>
        </p:nvPicPr>
        <p:blipFill>
          <a:blip r:embed="rId2"/>
          <a:stretch>
            <a:fillRect/>
          </a:stretch>
        </p:blipFill>
        <p:spPr>
          <a:xfrm>
            <a:off x="3541118" y="3843180"/>
            <a:ext cx="6989329" cy="2239348"/>
          </a:xfrm>
          <a:prstGeom prst="rect">
            <a:avLst/>
          </a:prstGeom>
        </p:spPr>
      </p:pic>
      <p:sp>
        <p:nvSpPr>
          <p:cNvPr id="6" name="Slide Number Placeholder 3">
            <a:extLst>
              <a:ext uri="{FF2B5EF4-FFF2-40B4-BE49-F238E27FC236}">
                <a16:creationId xmlns:a16="http://schemas.microsoft.com/office/drawing/2014/main" id="{5415D23D-128D-4F23-B9EA-412A110C2545}"/>
              </a:ext>
            </a:extLst>
          </p:cNvPr>
          <p:cNvSpPr txBox="1">
            <a:spLocks/>
          </p:cNvSpPr>
          <p:nvPr/>
        </p:nvSpPr>
        <p:spPr>
          <a:xfrm>
            <a:off x="11340722" y="6544403"/>
            <a:ext cx="388620" cy="200026"/>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rPr>
              <a:t>5</a:t>
            </a:r>
          </a:p>
        </p:txBody>
      </p:sp>
      <p:sp>
        <p:nvSpPr>
          <p:cNvPr id="7" name="TextBox 2">
            <a:extLst>
              <a:ext uri="{FF2B5EF4-FFF2-40B4-BE49-F238E27FC236}">
                <a16:creationId xmlns:a16="http://schemas.microsoft.com/office/drawing/2014/main" id="{F852C8F8-0188-E34C-AD11-59D9E7F7B1D5}"/>
              </a:ext>
            </a:extLst>
          </p:cNvPr>
          <p:cNvSpPr txBox="1">
            <a:spLocks noChangeArrowheads="1"/>
          </p:cNvSpPr>
          <p:nvPr/>
        </p:nvSpPr>
        <p:spPr bwMode="auto">
          <a:xfrm>
            <a:off x="7697452" y="6334125"/>
            <a:ext cx="855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Partridge et al, SABCS,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AB1EE080-AD51-8F1B-9361-4406485A0400}"/>
              </a:ext>
            </a:extLst>
          </p:cNvPr>
          <p:cNvSpPr/>
          <p:nvPr/>
        </p:nvSpPr>
        <p:spPr>
          <a:xfrm>
            <a:off x="2072640" y="6544403"/>
            <a:ext cx="9656702" cy="200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2">
            <a:extLst>
              <a:ext uri="{FF2B5EF4-FFF2-40B4-BE49-F238E27FC236}">
                <a16:creationId xmlns:a16="http://schemas.microsoft.com/office/drawing/2014/main" id="{3AC4552B-04F6-4F0A-5BB9-05EA0524CE64}"/>
              </a:ext>
            </a:extLst>
          </p:cNvPr>
          <p:cNvSpPr txBox="1">
            <a:spLocks noChangeArrowheads="1"/>
          </p:cNvSpPr>
          <p:nvPr/>
        </p:nvSpPr>
        <p:spPr bwMode="auto">
          <a:xfrm>
            <a:off x="4410031" y="6382806"/>
            <a:ext cx="76831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Partridge AH, et al. SABCS 2022; NEJM 2023</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162042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609601" y="552953"/>
            <a:ext cx="9332687" cy="584775"/>
          </a:xfrm>
        </p:spPr>
        <p:txBody>
          <a:bodyPr/>
          <a:lstStyle/>
          <a:p>
            <a:r>
              <a:rPr lang="en-GB" dirty="0">
                <a:solidFill>
                  <a:schemeClr val="tx1"/>
                </a:solidFill>
              </a:rPr>
              <a:t>POSITIVE: PREGNANCY OUTCOMES </a:t>
            </a:r>
            <a:endParaRPr lang="en-GB" dirty="0"/>
          </a:p>
        </p:txBody>
      </p:sp>
      <p:sp>
        <p:nvSpPr>
          <p:cNvPr id="6" name="Rectangle 5"/>
          <p:cNvSpPr/>
          <p:nvPr/>
        </p:nvSpPr>
        <p:spPr>
          <a:xfrm>
            <a:off x="1781092" y="5893910"/>
            <a:ext cx="7801699"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Arial"/>
                <a:sym typeface="Arial"/>
              </a:rPr>
              <a:t>Note: 110 women had more than one pregnancy, and may contribute information to more than one row</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2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9" name="Table 8"/>
          <p:cNvGraphicFramePr>
            <a:graphicFrameLocks noGrp="1"/>
          </p:cNvGraphicFramePr>
          <p:nvPr/>
        </p:nvGraphicFramePr>
        <p:xfrm>
          <a:off x="1781092" y="1410031"/>
          <a:ext cx="8629816" cy="4483878"/>
        </p:xfrm>
        <a:graphic>
          <a:graphicData uri="http://schemas.openxmlformats.org/drawingml/2006/table">
            <a:tbl>
              <a:tblPr/>
              <a:tblGrid>
                <a:gridCol w="4435611">
                  <a:extLst>
                    <a:ext uri="{9D8B030D-6E8A-4147-A177-3AD203B41FA5}">
                      <a16:colId xmlns:a16="http://schemas.microsoft.com/office/drawing/2014/main" val="20000"/>
                    </a:ext>
                  </a:extLst>
                </a:gridCol>
                <a:gridCol w="1373589">
                  <a:extLst>
                    <a:ext uri="{9D8B030D-6E8A-4147-A177-3AD203B41FA5}">
                      <a16:colId xmlns:a16="http://schemas.microsoft.com/office/drawing/2014/main" val="20001"/>
                    </a:ext>
                  </a:extLst>
                </a:gridCol>
                <a:gridCol w="1410308">
                  <a:extLst>
                    <a:ext uri="{9D8B030D-6E8A-4147-A177-3AD203B41FA5}">
                      <a16:colId xmlns:a16="http://schemas.microsoft.com/office/drawing/2014/main" val="20002"/>
                    </a:ext>
                  </a:extLst>
                </a:gridCol>
                <a:gridCol w="1410308">
                  <a:extLst>
                    <a:ext uri="{9D8B030D-6E8A-4147-A177-3AD203B41FA5}">
                      <a16:colId xmlns:a16="http://schemas.microsoft.com/office/drawing/2014/main" val="20003"/>
                    </a:ext>
                  </a:extLst>
                </a:gridCol>
              </a:tblGrid>
              <a:tr h="622633">
                <a:tc>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chemeClr val="tx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7E6E6"/>
                    </a:solidFill>
                  </a:tcPr>
                </a:tc>
                <a:tc>
                  <a:txBody>
                    <a:bodyPr/>
                    <a:lstStyle/>
                    <a:p>
                      <a:pPr algn="ctr">
                        <a:lnSpc>
                          <a:spcPct val="107000"/>
                        </a:lnSpc>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N</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7E6E6"/>
                    </a:solidFill>
                  </a:tcPr>
                </a:tc>
                <a:tc>
                  <a:txBody>
                    <a:bodyPr/>
                    <a:lstStyle/>
                    <a:p>
                      <a:pPr algn="ctr">
                        <a:lnSpc>
                          <a:spcPct val="107000"/>
                        </a:lnSpc>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 of 497</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7E6E6"/>
                    </a:solidFill>
                  </a:tcPr>
                </a:tc>
                <a:tc>
                  <a:txBody>
                    <a:bodyPr/>
                    <a:lstStyle/>
                    <a:p>
                      <a:pPr algn="ctr">
                        <a:lnSpc>
                          <a:spcPct val="107000"/>
                        </a:lnSpc>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 of 368</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7E6E6"/>
                    </a:solidFill>
                  </a:tcPr>
                </a:tc>
                <a:extLst>
                  <a:ext uri="{0D108BD9-81ED-4DB2-BD59-A6C34878D82A}">
                    <a16:rowId xmlns:a16="http://schemas.microsoft.com/office/drawing/2014/main" val="10001"/>
                  </a:ext>
                </a:extLst>
              </a:tr>
              <a:tr h="622633">
                <a:tc>
                  <a:txBody>
                    <a:bodyPr/>
                    <a:lstStyle/>
                    <a:p>
                      <a:pPr>
                        <a:lnSpc>
                          <a:spcPct val="107000"/>
                        </a:lnSpc>
                        <a:spcAft>
                          <a:spcPts val="0"/>
                        </a:spcAft>
                      </a:pPr>
                      <a:r>
                        <a:rPr lang="en-GB" sz="1500" dirty="0">
                          <a:effectLst/>
                          <a:latin typeface="Arial" panose="020B0604020202020204" pitchFamily="34" charset="0"/>
                          <a:ea typeface="Calibri" panose="020F0502020204030204" pitchFamily="34" charset="0"/>
                          <a:cs typeface="Times New Roman" panose="02020603050405020304" pitchFamily="18" charset="0"/>
                        </a:rPr>
                        <a:t>Secondary endpoint population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chemeClr val="tx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GB" sz="1500">
                          <a:effectLst/>
                          <a:latin typeface="Arial" panose="020B0604020202020204" pitchFamily="34" charset="0"/>
                          <a:ea typeface="Calibri" panose="020F0502020204030204" pitchFamily="34" charset="0"/>
                          <a:cs typeface="Times New Roman" panose="02020603050405020304" pitchFamily="18" charset="0"/>
                        </a:rPr>
                        <a:t>497</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GB" sz="1500" dirty="0">
                          <a:effectLst/>
                          <a:latin typeface="Arial" panose="020B0604020202020204" pitchFamily="34" charset="0"/>
                          <a:ea typeface="Calibri" panose="020F0502020204030204" pitchFamily="34" charset="0"/>
                          <a:cs typeface="Times New Roman" panose="02020603050405020304" pitchFamily="18" charset="0"/>
                        </a:rPr>
                        <a:t>100%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pPr>
                      <a:endParaRPr lang="en-GB" sz="1200" dirty="0">
                        <a:effectLst/>
                        <a:latin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2"/>
                  </a:ext>
                </a:extLst>
              </a:tr>
              <a:tr h="622633">
                <a:tc>
                  <a:txBody>
                    <a:bodyPr/>
                    <a:lstStyle/>
                    <a:p>
                      <a:pPr>
                        <a:lnSpc>
                          <a:spcPct val="107000"/>
                        </a:lnSpc>
                        <a:spcAft>
                          <a:spcPts val="0"/>
                        </a:spcAft>
                      </a:pPr>
                      <a:r>
                        <a:rPr lang="en-GB" sz="1500" b="1" dirty="0">
                          <a:effectLst/>
                          <a:latin typeface="Arial" panose="020B0604020202020204" pitchFamily="34" charset="0"/>
                          <a:ea typeface="Calibri" panose="020F0502020204030204" pitchFamily="34" charset="0"/>
                          <a:cs typeface="Times New Roman" panose="02020603050405020304" pitchFamily="18" charset="0"/>
                        </a:rPr>
                        <a:t>At least one on trial pregnancy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chemeClr val="tx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500">
                          <a:effectLst/>
                          <a:latin typeface="Arial" panose="020B0604020202020204" pitchFamily="34" charset="0"/>
                          <a:ea typeface="Calibri" panose="020F0502020204030204" pitchFamily="34" charset="0"/>
                          <a:cs typeface="Times New Roman" panose="02020603050405020304" pitchFamily="18" charset="0"/>
                        </a:rPr>
                        <a:t>368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500" b="1" dirty="0">
                          <a:effectLst/>
                          <a:latin typeface="Arial" panose="020B0604020202020204" pitchFamily="34" charset="0"/>
                          <a:ea typeface="Calibri" panose="020F0502020204030204" pitchFamily="34" charset="0"/>
                          <a:cs typeface="Times New Roman" panose="02020603050405020304" pitchFamily="18" charset="0"/>
                        </a:rPr>
                        <a:t>74%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500" dirty="0">
                          <a:effectLst/>
                          <a:latin typeface="Arial" panose="020B0604020202020204" pitchFamily="34" charset="0"/>
                          <a:ea typeface="Calibri" panose="020F0502020204030204" pitchFamily="34" charset="0"/>
                          <a:cs typeface="Times New Roman" panose="02020603050405020304" pitchFamily="18" charset="0"/>
                        </a:rPr>
                        <a:t>100%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3"/>
                  </a:ext>
                </a:extLst>
              </a:tr>
              <a:tr h="748080">
                <a:tc>
                  <a:txBody>
                    <a:bodyPr/>
                    <a:lstStyle/>
                    <a:p>
                      <a:pPr>
                        <a:lnSpc>
                          <a:spcPct val="107000"/>
                        </a:lnSpc>
                        <a:spcAft>
                          <a:spcPts val="0"/>
                        </a:spcAft>
                      </a:pPr>
                      <a:r>
                        <a:rPr lang="en-US" sz="1500" b="1" dirty="0">
                          <a:effectLst/>
                          <a:latin typeface="Arial" panose="020B0604020202020204" pitchFamily="34" charset="0"/>
                          <a:ea typeface="Calibri" panose="020F0502020204030204" pitchFamily="34" charset="0"/>
                          <a:cs typeface="Times New Roman" panose="02020603050405020304" pitchFamily="18" charset="0"/>
                        </a:rPr>
                        <a:t>At least one live birth (full-term or preterm)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chemeClr val="tx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500" dirty="0">
                          <a:effectLst/>
                          <a:latin typeface="Arial" panose="020B0604020202020204" pitchFamily="34" charset="0"/>
                          <a:ea typeface="Calibri" panose="020F0502020204030204" pitchFamily="34" charset="0"/>
                          <a:cs typeface="Times New Roman" panose="02020603050405020304" pitchFamily="18" charset="0"/>
                        </a:rPr>
                        <a:t>317</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500" b="1" dirty="0">
                          <a:effectLst/>
                          <a:latin typeface="Arial" panose="020B0604020202020204" pitchFamily="34" charset="0"/>
                          <a:ea typeface="Calibri" panose="020F0502020204030204" pitchFamily="34" charset="0"/>
                          <a:cs typeface="Times New Roman" panose="02020603050405020304" pitchFamily="18" charset="0"/>
                        </a:rPr>
                        <a:t>64%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500" b="1" dirty="0">
                          <a:effectLst/>
                          <a:latin typeface="Arial" panose="020B0604020202020204" pitchFamily="34" charset="0"/>
                          <a:ea typeface="Calibri" panose="020F0502020204030204" pitchFamily="34" charset="0"/>
                          <a:cs typeface="Times New Roman" panose="02020603050405020304" pitchFamily="18" charset="0"/>
                        </a:rPr>
                        <a:t>86%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4"/>
                  </a:ext>
                </a:extLst>
              </a:tr>
              <a:tr h="622633">
                <a:tc>
                  <a:txBody>
                    <a:bodyPr/>
                    <a:lstStyle/>
                    <a:p>
                      <a:pPr>
                        <a:lnSpc>
                          <a:spcPct val="107000"/>
                        </a:lnSpc>
                        <a:spcAft>
                          <a:spcPts val="0"/>
                        </a:spcAft>
                      </a:pPr>
                      <a:r>
                        <a:rPr lang="en-US" sz="1500">
                          <a:effectLst/>
                          <a:latin typeface="Arial" panose="020B0604020202020204" pitchFamily="34" charset="0"/>
                          <a:ea typeface="Calibri" panose="020F0502020204030204" pitchFamily="34" charset="0"/>
                          <a:cs typeface="Times New Roman" panose="02020603050405020304" pitchFamily="18" charset="0"/>
                        </a:rPr>
                        <a:t>At least one miscarriage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chemeClr val="tx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500" dirty="0">
                          <a:effectLst/>
                          <a:latin typeface="Arial" panose="020B0604020202020204" pitchFamily="34" charset="0"/>
                          <a:ea typeface="Calibri" panose="020F0502020204030204" pitchFamily="34" charset="0"/>
                          <a:cs typeface="Times New Roman" panose="02020603050405020304" pitchFamily="18" charset="0"/>
                        </a:rPr>
                        <a:t>93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500" dirty="0">
                          <a:effectLst/>
                          <a:latin typeface="Arial" panose="020B0604020202020204" pitchFamily="34" charset="0"/>
                          <a:ea typeface="Calibri" panose="020F0502020204030204" pitchFamily="34" charset="0"/>
                          <a:cs typeface="Times New Roman" panose="02020603050405020304" pitchFamily="18" charset="0"/>
                        </a:rPr>
                        <a:t>19%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500" dirty="0">
                          <a:effectLst/>
                          <a:latin typeface="Arial" panose="020B0604020202020204" pitchFamily="34" charset="0"/>
                          <a:ea typeface="Calibri" panose="020F0502020204030204" pitchFamily="34" charset="0"/>
                          <a:cs typeface="Times New Roman" panose="02020603050405020304" pitchFamily="18" charset="0"/>
                        </a:rPr>
                        <a:t>25%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5"/>
                  </a:ext>
                </a:extLst>
              </a:tr>
              <a:tr h="622633">
                <a:tc>
                  <a:txBody>
                    <a:bodyPr/>
                    <a:lstStyle/>
                    <a:p>
                      <a:pPr>
                        <a:lnSpc>
                          <a:spcPct val="107000"/>
                        </a:lnSpc>
                        <a:spcAft>
                          <a:spcPts val="0"/>
                        </a:spcAft>
                      </a:pPr>
                      <a:r>
                        <a:rPr lang="en-US" sz="1500">
                          <a:effectLst/>
                          <a:latin typeface="Arial" panose="020B0604020202020204" pitchFamily="34" charset="0"/>
                          <a:ea typeface="Calibri" panose="020F0502020204030204" pitchFamily="34" charset="0"/>
                          <a:cs typeface="Times New Roman" panose="02020603050405020304" pitchFamily="18" charset="0"/>
                        </a:rPr>
                        <a:t>At least one elective abortion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chemeClr val="tx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500">
                          <a:effectLst/>
                          <a:latin typeface="Arial" panose="020B0604020202020204" pitchFamily="34" charset="0"/>
                          <a:ea typeface="Calibri" panose="020F0502020204030204" pitchFamily="34" charset="0"/>
                          <a:cs typeface="Times New Roman" panose="02020603050405020304" pitchFamily="18" charset="0"/>
                        </a:rPr>
                        <a:t>16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500" dirty="0">
                          <a:effectLst/>
                          <a:latin typeface="Arial" panose="020B0604020202020204" pitchFamily="34" charset="0"/>
                          <a:ea typeface="Calibri" panose="020F0502020204030204" pitchFamily="34" charset="0"/>
                          <a:cs typeface="Times New Roman" panose="02020603050405020304" pitchFamily="18" charset="0"/>
                        </a:rPr>
                        <a:t>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500" dirty="0">
                          <a:effectLst/>
                          <a:latin typeface="Arial" panose="020B0604020202020204" pitchFamily="34" charset="0"/>
                          <a:ea typeface="Calibri" panose="020F0502020204030204" pitchFamily="34" charset="0"/>
                          <a:cs typeface="Times New Roman" panose="02020603050405020304" pitchFamily="18" charset="0"/>
                        </a:rPr>
                        <a:t>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6"/>
                  </a:ext>
                </a:extLst>
              </a:tr>
              <a:tr h="622633">
                <a:tc>
                  <a:txBody>
                    <a:bodyPr/>
                    <a:lstStyle/>
                    <a:p>
                      <a:pPr>
                        <a:lnSpc>
                          <a:spcPct val="107000"/>
                        </a:lnSpc>
                        <a:spcAft>
                          <a:spcPts val="0"/>
                        </a:spcAft>
                      </a:pPr>
                      <a:r>
                        <a:rPr lang="en-US" sz="1500">
                          <a:effectLst/>
                          <a:latin typeface="Arial" panose="020B0604020202020204" pitchFamily="34" charset="0"/>
                          <a:ea typeface="Calibri" panose="020F0502020204030204" pitchFamily="34" charset="0"/>
                          <a:cs typeface="Times New Roman" panose="02020603050405020304" pitchFamily="18" charset="0"/>
                        </a:rPr>
                        <a:t>At least one stillbirth/neonatal death</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chemeClr val="tx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US" sz="1500">
                          <a:effectLst/>
                          <a:latin typeface="Arial" panose="020B0604020202020204" pitchFamily="34" charset="0"/>
                          <a:ea typeface="Calibri" panose="020F0502020204030204" pitchFamily="34" charset="0"/>
                          <a:cs typeface="Times New Roman" panose="02020603050405020304" pitchFamily="18" charset="0"/>
                        </a:rPr>
                        <a:t>1/1</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US" sz="1500" dirty="0">
                          <a:effectLst/>
                          <a:latin typeface="Arial" panose="020B0604020202020204" pitchFamily="34" charset="0"/>
                          <a:ea typeface="Calibri" panose="020F0502020204030204" pitchFamily="34" charset="0"/>
                          <a:cs typeface="Times New Roman" panose="02020603050405020304" pitchFamily="18" charset="0"/>
                        </a:rPr>
                        <a:t>0.2% / 0.2%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US" sz="1500" dirty="0">
                          <a:effectLst/>
                          <a:latin typeface="Arial" panose="020B0604020202020204" pitchFamily="34" charset="0"/>
                          <a:ea typeface="Calibri" panose="020F0502020204030204" pitchFamily="34" charset="0"/>
                          <a:cs typeface="Times New Roman" panose="02020603050405020304" pitchFamily="18" charset="0"/>
                        </a:rPr>
                        <a:t>0.3%</a:t>
                      </a:r>
                      <a:r>
                        <a:rPr lang="en-US" sz="1500" baseline="0" dirty="0">
                          <a:effectLst/>
                          <a:latin typeface="Arial" panose="020B0604020202020204" pitchFamily="34" charset="0"/>
                          <a:ea typeface="Calibri" panose="020F0502020204030204" pitchFamily="34" charset="0"/>
                          <a:cs typeface="Times New Roman" panose="02020603050405020304" pitchFamily="18" charset="0"/>
                        </a:rPr>
                        <a:t> </a:t>
                      </a:r>
                      <a:r>
                        <a:rPr lang="en-US" sz="1500" dirty="0">
                          <a:effectLst/>
                          <a:latin typeface="Arial" panose="020B0604020202020204" pitchFamily="34" charset="0"/>
                          <a:ea typeface="Calibri" panose="020F0502020204030204" pitchFamily="34" charset="0"/>
                          <a:cs typeface="Times New Roman" panose="02020603050405020304" pitchFamily="18" charset="0"/>
                        </a:rPr>
                        <a:t>/ 0.3%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8" name="Slide Number Placeholder 3">
            <a:extLst>
              <a:ext uri="{FF2B5EF4-FFF2-40B4-BE49-F238E27FC236}">
                <a16:creationId xmlns:a16="http://schemas.microsoft.com/office/drawing/2014/main" id="{5415D23D-128D-4F23-B9EA-412A110C2545}"/>
              </a:ext>
            </a:extLst>
          </p:cNvPr>
          <p:cNvSpPr txBox="1">
            <a:spLocks/>
          </p:cNvSpPr>
          <p:nvPr/>
        </p:nvSpPr>
        <p:spPr>
          <a:xfrm>
            <a:off x="11340723" y="6544403"/>
            <a:ext cx="388620" cy="200027"/>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sym typeface="Arial"/>
              </a:rPr>
              <a:t>15</a:t>
            </a:r>
          </a:p>
        </p:txBody>
      </p:sp>
      <p:sp>
        <p:nvSpPr>
          <p:cNvPr id="2" name="Rectangle 1">
            <a:extLst>
              <a:ext uri="{FF2B5EF4-FFF2-40B4-BE49-F238E27FC236}">
                <a16:creationId xmlns:a16="http://schemas.microsoft.com/office/drawing/2014/main" id="{8008836E-8440-0868-8B1B-49AC99B5D26B}"/>
              </a:ext>
            </a:extLst>
          </p:cNvPr>
          <p:cNvSpPr/>
          <p:nvPr/>
        </p:nvSpPr>
        <p:spPr>
          <a:xfrm>
            <a:off x="2072640" y="6544403"/>
            <a:ext cx="9656702" cy="200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2">
            <a:extLst>
              <a:ext uri="{FF2B5EF4-FFF2-40B4-BE49-F238E27FC236}">
                <a16:creationId xmlns:a16="http://schemas.microsoft.com/office/drawing/2014/main" id="{B7443E64-62B4-E457-8E77-9EF2A791B17B}"/>
              </a:ext>
            </a:extLst>
          </p:cNvPr>
          <p:cNvSpPr txBox="1">
            <a:spLocks noChangeArrowheads="1"/>
          </p:cNvSpPr>
          <p:nvPr/>
        </p:nvSpPr>
        <p:spPr bwMode="auto">
          <a:xfrm>
            <a:off x="4410031" y="6382806"/>
            <a:ext cx="76831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Partridge AH, et al. SABCS 2022; NEJM 2023</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277245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5D4165-B945-CA4B-2D5B-016B273FAA3D}"/>
              </a:ext>
            </a:extLst>
          </p:cNvPr>
          <p:cNvSpPr/>
          <p:nvPr/>
        </p:nvSpPr>
        <p:spPr bwMode="auto">
          <a:xfrm>
            <a:off x="767409" y="1628800"/>
            <a:ext cx="10657182" cy="12241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1052736"/>
            <a:ext cx="10508074" cy="4799013"/>
          </a:xfrm>
        </p:spPr>
        <p:txBody>
          <a:bodyPr/>
          <a:lstStyle/>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Introduction </a:t>
            </a:r>
            <a:endParaRPr lang="en-US" sz="2400" dirty="0">
              <a:solidFill>
                <a:schemeClr val="bg1"/>
              </a:solidFill>
              <a:latin typeface="Calibri" panose="020F0502020204030204" pitchFamily="34" charset="0"/>
              <a:cs typeface="Calibri" panose="020F0502020204030204" pitchFamily="34" charset="0"/>
            </a:endParaRPr>
          </a:p>
          <a:p>
            <a:pPr marL="98425" indent="0">
              <a:lnSpc>
                <a:spcPct val="100000"/>
              </a:lnSpc>
              <a:spcBef>
                <a:spcPts val="2000"/>
              </a:spcBef>
              <a:spcAft>
                <a:spcPts val="0"/>
              </a:spcAft>
              <a:buNone/>
            </a:pPr>
            <a:r>
              <a:rPr lang="en-US" sz="2400" dirty="0">
                <a:solidFill>
                  <a:schemeClr val="bg1"/>
                </a:solidFill>
                <a:latin typeface="Calibri" panose="020F0502020204030204" pitchFamily="34" charset="0"/>
                <a:cs typeface="Calibri" panose="020F0502020204030204" pitchFamily="34" charset="0"/>
              </a:rPr>
              <a:t>Module 1: </a:t>
            </a: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Addition of Ovarian Function Suppression (OFS) to Adjuvant Endocrine Therapy for Premenopausal Patients with Hormone Receptor (HR)-Positive Breast Cancer — Dr </a:t>
            </a:r>
            <a:r>
              <a:rPr lang="en-U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Gradishar</a:t>
            </a: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2: </a:t>
            </a:r>
            <a:r>
              <a:rPr lang="en-US" sz="2400" b="1" dirty="0">
                <a:effectLst/>
                <a:latin typeface="Calibri" panose="020F0502020204030204" pitchFamily="34" charset="0"/>
                <a:ea typeface="Calibri" panose="020F0502020204030204" pitchFamily="34" charset="0"/>
                <a:cs typeface="Calibri" panose="020F0502020204030204" pitchFamily="34" charset="0"/>
              </a:rPr>
              <a:t>Role of OFS in Preserving Fertility and/or Ovarian Function in Premenopausal Patients — Dr Mayer</a:t>
            </a: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3: </a:t>
            </a:r>
            <a:r>
              <a:rPr lang="en-US" sz="2400" b="1" kern="100" dirty="0">
                <a:effectLst/>
                <a:latin typeface="+mn-lt"/>
                <a:ea typeface="Calibri" panose="020F0502020204030204" pitchFamily="34" charset="0"/>
                <a:cs typeface="Times New Roman" panose="02020603050405020304" pitchFamily="18" charset="0"/>
              </a:rPr>
              <a:t>Tolerability/Toxicity of OFS — Dr </a:t>
            </a:r>
            <a:r>
              <a:rPr lang="en-US" sz="2400" b="1" kern="100" dirty="0" err="1">
                <a:effectLst/>
                <a:latin typeface="+mn-lt"/>
                <a:ea typeface="Calibri" panose="020F0502020204030204" pitchFamily="34" charset="0"/>
                <a:cs typeface="Times New Roman" panose="02020603050405020304" pitchFamily="18" charset="0"/>
              </a:rPr>
              <a:t>Kaklamani</a:t>
            </a:r>
            <a:endParaRPr lang="en-US" sz="2400" b="1" kern="100" dirty="0">
              <a:effectLst/>
              <a:latin typeface="+mn-lt"/>
              <a:ea typeface="Calibri" panose="020F0502020204030204" pitchFamily="34" charset="0"/>
              <a:cs typeface="Times New Roman" panose="02020603050405020304" pitchFamily="18" charset="0"/>
            </a:endParaRP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b="1" dirty="0">
                <a:effectLst/>
                <a:latin typeface="Calibri" panose="020F0502020204030204" pitchFamily="34" charset="0"/>
                <a:ea typeface="Calibri" panose="020F0502020204030204" pitchFamily="34" charset="0"/>
                <a:cs typeface="Calibri" panose="020F0502020204030204" pitchFamily="34" charset="0"/>
              </a:rPr>
              <a:t>Other Practical Considerations in the Application of OFS — </a:t>
            </a:r>
            <a:r>
              <a:rPr lang="en-US" sz="2400" dirty="0">
                <a:effectLst/>
                <a:latin typeface="Calibri" panose="020F0502020204030204" pitchFamily="34" charset="0"/>
                <a:cs typeface="Calibri" panose="020F0502020204030204" pitchFamily="34" charset="0"/>
              </a:rPr>
              <a:t>Dr Wander</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5812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D0BC377-5DB8-51C0-B01A-431D556E3421}"/>
              </a:ext>
            </a:extLst>
          </p:cNvPr>
          <p:cNvSpPr txBox="1">
            <a:spLocks/>
          </p:cNvSpPr>
          <p:nvPr/>
        </p:nvSpPr>
        <p:spPr>
          <a:xfrm>
            <a:off x="-168613" y="-730808"/>
            <a:ext cx="12191999" cy="1602269"/>
          </a:xfrm>
          <a:prstGeom prst="rect">
            <a:avLst/>
          </a:prstGeom>
        </p:spPr>
        <p:txBody>
          <a:bodyPr anchor="b">
            <a:normAutofit/>
          </a:bodyPr>
          <a:lstStyle>
            <a:lvl1pPr algn="l" defTabSz="457200" rtl="0" eaLnBrk="1" latinLnBrk="0" hangingPunct="1">
              <a:spcBef>
                <a:spcPct val="0"/>
              </a:spcBef>
              <a:buNone/>
              <a:defRPr sz="2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467"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POSITIVE Trial Breast Cancer Outcomes</a:t>
            </a:r>
            <a:endParaRPr kumimoji="0" lang="en-US" sz="3467"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0" name="TextBox 9">
            <a:extLst>
              <a:ext uri="{FF2B5EF4-FFF2-40B4-BE49-F238E27FC236}">
                <a16:creationId xmlns:a16="http://schemas.microsoft.com/office/drawing/2014/main" id="{869803C5-9ECF-45F3-23E3-759A3B41D013}"/>
              </a:ext>
            </a:extLst>
          </p:cNvPr>
          <p:cNvSpPr txBox="1"/>
          <p:nvPr/>
        </p:nvSpPr>
        <p:spPr>
          <a:xfrm>
            <a:off x="3284895" y="6286967"/>
            <a:ext cx="548648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557"/>
                </a:solidFill>
                <a:effectLst/>
                <a:uLnTx/>
                <a:uFillTx/>
                <a:latin typeface="Sharp Sans"/>
                <a:ea typeface="+mn-ea"/>
                <a:cs typeface="+mn-cs"/>
              </a:rPr>
              <a:t>Time</a:t>
            </a:r>
          </a:p>
        </p:txBody>
      </p:sp>
      <p:pic>
        <p:nvPicPr>
          <p:cNvPr id="3" name="Picture 2">
            <a:extLst>
              <a:ext uri="{FF2B5EF4-FFF2-40B4-BE49-F238E27FC236}">
                <a16:creationId xmlns:a16="http://schemas.microsoft.com/office/drawing/2014/main" id="{614E6705-18F5-D2B7-CC50-881B251207EA}"/>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06667" y="1978300"/>
            <a:ext cx="5403987" cy="4162473"/>
          </a:xfrm>
          <a:prstGeom prst="rect">
            <a:avLst/>
          </a:prstGeom>
        </p:spPr>
      </p:pic>
      <p:pic>
        <p:nvPicPr>
          <p:cNvPr id="4" name="Picture 3" descr="Chart, scatter chart&#10;&#10;Description automatically generated">
            <a:extLst>
              <a:ext uri="{FF2B5EF4-FFF2-40B4-BE49-F238E27FC236}">
                <a16:creationId xmlns:a16="http://schemas.microsoft.com/office/drawing/2014/main" id="{9830691B-FC9B-0F7C-DE0D-AA59685C0767}"/>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069385" y="1972866"/>
            <a:ext cx="5403987" cy="4165057"/>
          </a:xfrm>
          <a:prstGeom prst="rect">
            <a:avLst/>
          </a:prstGeom>
        </p:spPr>
      </p:pic>
      <p:sp>
        <p:nvSpPr>
          <p:cNvPr id="8" name="CasellaDiTesto 6">
            <a:extLst>
              <a:ext uri="{FF2B5EF4-FFF2-40B4-BE49-F238E27FC236}">
                <a16:creationId xmlns:a16="http://schemas.microsoft.com/office/drawing/2014/main" id="{4E6AC1BA-8C34-5F4F-108B-CF8CAB803C62}"/>
              </a:ext>
            </a:extLst>
          </p:cNvPr>
          <p:cNvSpPr txBox="1"/>
          <p:nvPr/>
        </p:nvSpPr>
        <p:spPr>
          <a:xfrm>
            <a:off x="1748346" y="1171220"/>
            <a:ext cx="434502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BCFI- POSITIVE only</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asellaDiTesto 6">
            <a:extLst>
              <a:ext uri="{FF2B5EF4-FFF2-40B4-BE49-F238E27FC236}">
                <a16:creationId xmlns:a16="http://schemas.microsoft.com/office/drawing/2014/main" id="{213501EA-A950-F00D-E604-7ABE25EA444B}"/>
              </a:ext>
            </a:extLst>
          </p:cNvPr>
          <p:cNvSpPr txBox="1"/>
          <p:nvPr/>
        </p:nvSpPr>
        <p:spPr>
          <a:xfrm>
            <a:off x="6887183" y="1087903"/>
            <a:ext cx="4708187"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BCFI- SOFT and TEXT matching analyses</a:t>
            </a:r>
            <a:endPar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2">
            <a:extLst>
              <a:ext uri="{FF2B5EF4-FFF2-40B4-BE49-F238E27FC236}">
                <a16:creationId xmlns:a16="http://schemas.microsoft.com/office/drawing/2014/main" id="{3EC076F1-DC63-A46E-A4DA-54F8E7742956}"/>
              </a:ext>
            </a:extLst>
          </p:cNvPr>
          <p:cNvSpPr txBox="1">
            <a:spLocks noChangeArrowheads="1"/>
          </p:cNvSpPr>
          <p:nvPr/>
        </p:nvSpPr>
        <p:spPr bwMode="auto">
          <a:xfrm>
            <a:off x="4508877" y="6533188"/>
            <a:ext cx="76831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Partridge AH, et al. SABCS 2022; NEJM 2023</a:t>
            </a:r>
          </a:p>
        </p:txBody>
      </p:sp>
    </p:spTree>
    <p:extLst>
      <p:ext uri="{BB962C8B-B14F-4D97-AF65-F5344CB8AC3E}">
        <p14:creationId xmlns:p14="http://schemas.microsoft.com/office/powerpoint/2010/main" val="2727043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D8105-ABA5-A157-8C12-ABBEB64BF914}"/>
              </a:ext>
            </a:extLst>
          </p:cNvPr>
          <p:cNvSpPr>
            <a:spLocks noGrp="1"/>
          </p:cNvSpPr>
          <p:nvPr>
            <p:ph type="title"/>
          </p:nvPr>
        </p:nvSpPr>
        <p:spPr>
          <a:xfrm>
            <a:off x="609600" y="222257"/>
            <a:ext cx="11211499" cy="613504"/>
          </a:xfrm>
        </p:spPr>
        <p:txBody>
          <a:bodyPr/>
          <a:lstStyle/>
          <a:p>
            <a:r>
              <a:rPr lang="en-US" b="1" dirty="0"/>
              <a:t>POSITIVE: </a:t>
            </a:r>
            <a:r>
              <a:rPr lang="en-FR" b="1"/>
              <a:t>Ovarian stimulation &amp; breast cancer outcome </a:t>
            </a:r>
            <a:endParaRPr lang="en-CH"/>
          </a:p>
        </p:txBody>
      </p:sp>
      <p:sp>
        <p:nvSpPr>
          <p:cNvPr id="4" name="Text Placeholder 3">
            <a:extLst>
              <a:ext uri="{FF2B5EF4-FFF2-40B4-BE49-F238E27FC236}">
                <a16:creationId xmlns:a16="http://schemas.microsoft.com/office/drawing/2014/main" id="{5F9E0817-AB95-5207-0557-45C001DB6C74}"/>
              </a:ext>
            </a:extLst>
          </p:cNvPr>
          <p:cNvSpPr txBox="1">
            <a:spLocks noGrp="1"/>
          </p:cNvSpPr>
          <p:nvPr>
            <p:ph type="body" sz="quarter" idx="25"/>
          </p:nvPr>
        </p:nvSpPr>
        <p:spPr>
          <a:xfrm>
            <a:off x="609600" y="2574902"/>
            <a:ext cx="5638802" cy="2696059"/>
          </a:xfrm>
          <a:prstGeom prst="rect">
            <a:avLst/>
          </a:prstGeom>
          <a:noFill/>
        </p:spPr>
        <p:txBody>
          <a:bodyPr wrap="square">
            <a:spAutoFit/>
          </a:bodyPr>
          <a:lstStyle/>
          <a:p>
            <a:pPr marL="0" indent="0">
              <a:spcAft>
                <a:spcPts val="2400"/>
              </a:spcAft>
              <a:buNone/>
            </a:pPr>
            <a:r>
              <a:rPr lang="en-US" sz="2000" b="1" dirty="0">
                <a:latin typeface="Arial" panose="020B0604020202020204" pitchFamily="34" charset="0"/>
                <a:ea typeface="Calibri" panose="020F0502020204030204" pitchFamily="34" charset="0"/>
                <a:cs typeface="Arial" panose="020B0604020202020204" pitchFamily="34" charset="0"/>
              </a:rPr>
              <a:t>At 3-years, BCFI-events cumulative</a:t>
            </a:r>
            <a:r>
              <a:rPr lang="en-US" sz="2000" b="1" dirty="0">
                <a:ea typeface="Calibri" panose="020F0502020204030204" pitchFamily="34" charset="0"/>
              </a:rPr>
              <a:t> </a:t>
            </a:r>
            <a:br>
              <a:rPr lang="en-US" sz="2000" b="1" dirty="0">
                <a:ea typeface="Calibri" panose="020F0502020204030204" pitchFamily="34" charset="0"/>
              </a:rPr>
            </a:br>
            <a:r>
              <a:rPr lang="en-US" sz="2000" b="1" dirty="0">
                <a:latin typeface="Arial" panose="020B0604020202020204" pitchFamily="34" charset="0"/>
                <a:ea typeface="Calibri" panose="020F0502020204030204" pitchFamily="34" charset="0"/>
                <a:cs typeface="Arial" panose="020B0604020202020204" pitchFamily="34" charset="0"/>
              </a:rPr>
              <a:t>incidence</a:t>
            </a:r>
            <a:endParaRPr lang="en-US" sz="2000" dirty="0">
              <a:latin typeface="Arial" panose="020B0604020202020204" pitchFamily="34" charset="0"/>
              <a:ea typeface="Calibri" panose="020F0502020204030204" pitchFamily="34" charset="0"/>
              <a:cs typeface="Arial" panose="020B0604020202020204" pitchFamily="34" charset="0"/>
            </a:endParaRPr>
          </a:p>
          <a:p>
            <a:pPr>
              <a:spcAft>
                <a:spcPts val="2400"/>
              </a:spcAft>
            </a:pPr>
            <a:r>
              <a:rPr lang="en-US" sz="2000" b="1" dirty="0">
                <a:latin typeface="Arial" panose="020B0604020202020204" pitchFamily="34" charset="0"/>
                <a:ea typeface="Calibri" panose="020F0502020204030204" pitchFamily="34" charset="0"/>
                <a:cs typeface="Arial" panose="020B0604020202020204" pitchFamily="34" charset="0"/>
              </a:rPr>
              <a:t> 9.7%</a:t>
            </a:r>
            <a:r>
              <a:rPr lang="en-US" sz="2000" dirty="0">
                <a:latin typeface="Arial" panose="020B0604020202020204" pitchFamily="34" charset="0"/>
                <a:ea typeface="Calibri" panose="020F0502020204030204" pitchFamily="34" charset="0"/>
                <a:cs typeface="Arial" panose="020B0604020202020204" pitchFamily="34" charset="0"/>
              </a:rPr>
              <a:t> (95% CI: 6.0% to 15.4%) for</a:t>
            </a:r>
            <a:r>
              <a:rPr lang="en-US" sz="2000" dirty="0">
                <a:ea typeface="Calibri" panose="020F050202020403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the 179</a:t>
            </a:r>
            <a:br>
              <a:rPr lang="en-US" sz="2000" dirty="0">
                <a:latin typeface="Arial" panose="020B0604020202020204" pitchFamily="34" charset="0"/>
                <a:ea typeface="Calibri" panose="020F0502020204030204" pitchFamily="34" charset="0"/>
                <a:cs typeface="Arial" panose="020B0604020202020204" pitchFamily="34" charset="0"/>
              </a:rPr>
            </a:br>
            <a:r>
              <a:rPr lang="en-US" sz="2000" dirty="0">
                <a:latin typeface="Arial" panose="020B0604020202020204" pitchFamily="34" charset="0"/>
                <a:ea typeface="Calibri" panose="020F0502020204030204" pitchFamily="34" charset="0"/>
                <a:cs typeface="Arial" panose="020B0604020202020204" pitchFamily="34" charset="0"/>
              </a:rPr>
              <a:t> patients who underwent</a:t>
            </a:r>
            <a:r>
              <a:rPr lang="en-US" sz="2000" dirty="0">
                <a:ea typeface="Calibri" panose="020F050202020403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ovarian stimulation</a:t>
            </a:r>
          </a:p>
          <a:p>
            <a:r>
              <a:rPr lang="en-US" sz="2000" b="1" dirty="0">
                <a:latin typeface="Arial" panose="020B0604020202020204" pitchFamily="34" charset="0"/>
                <a:ea typeface="Calibri" panose="020F0502020204030204" pitchFamily="34" charset="0"/>
                <a:cs typeface="Arial" panose="020B0604020202020204" pitchFamily="34" charset="0"/>
              </a:rPr>
              <a:t> 8.7% </a:t>
            </a:r>
            <a:r>
              <a:rPr lang="en-US" sz="2000" dirty="0">
                <a:latin typeface="Arial" panose="020B0604020202020204" pitchFamily="34" charset="0"/>
                <a:ea typeface="Calibri" panose="020F0502020204030204" pitchFamily="34" charset="0"/>
                <a:cs typeface="Arial" panose="020B0604020202020204" pitchFamily="34" charset="0"/>
              </a:rPr>
              <a:t>(95% CI: 6.0% to 12.5%) for</a:t>
            </a:r>
            <a:r>
              <a:rPr lang="en-US" sz="2000" dirty="0">
                <a:ea typeface="Calibri" panose="020F050202020403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the 318</a:t>
            </a:r>
            <a:br>
              <a:rPr lang="en-US" sz="2000" dirty="0">
                <a:ea typeface="Calibri" panose="020F0502020204030204" pitchFamily="34" charset="0"/>
              </a:rPr>
            </a:br>
            <a:r>
              <a:rPr lang="en-US" sz="2000" dirty="0">
                <a:latin typeface="Arial" panose="020B0604020202020204" pitchFamily="34" charset="0"/>
                <a:ea typeface="Calibri" panose="020F0502020204030204" pitchFamily="34" charset="0"/>
                <a:cs typeface="Arial" panose="020B0604020202020204" pitchFamily="34" charset="0"/>
              </a:rPr>
              <a:t> patients who did not</a:t>
            </a:r>
            <a:r>
              <a:rPr lang="en-FR" sz="20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2623107-128A-6DF5-FB14-0F1AB045206A}"/>
              </a:ext>
            </a:extLst>
          </p:cNvPr>
          <p:cNvSpPr txBox="1"/>
          <p:nvPr/>
        </p:nvSpPr>
        <p:spPr>
          <a:xfrm>
            <a:off x="609600" y="1256345"/>
            <a:ext cx="5334000" cy="707886"/>
          </a:xfrm>
          <a:prstGeom prst="rect">
            <a:avLst/>
          </a:prstGeom>
          <a:solidFill>
            <a:schemeClr val="accent2">
              <a:lumMod val="60000"/>
              <a:lumOff val="40000"/>
              <a:alpha val="21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As part of embryo/oocyte cryopreservation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breast cancer diagnosis</a:t>
            </a:r>
          </a:p>
        </p:txBody>
      </p:sp>
      <p:pic>
        <p:nvPicPr>
          <p:cNvPr id="6" name="Picture 5">
            <a:extLst>
              <a:ext uri="{FF2B5EF4-FFF2-40B4-BE49-F238E27FC236}">
                <a16:creationId xmlns:a16="http://schemas.microsoft.com/office/drawing/2014/main" id="{E518972A-1DD9-6A02-5B06-3B7C011029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96000" y="1256345"/>
            <a:ext cx="5907144" cy="4435200"/>
          </a:xfrm>
          <a:prstGeom prst="rect">
            <a:avLst/>
          </a:prstGeom>
        </p:spPr>
      </p:pic>
      <p:sp>
        <p:nvSpPr>
          <p:cNvPr id="3" name="TextBox 2">
            <a:extLst>
              <a:ext uri="{FF2B5EF4-FFF2-40B4-BE49-F238E27FC236}">
                <a16:creationId xmlns:a16="http://schemas.microsoft.com/office/drawing/2014/main" id="{288CD491-7C02-603F-B5CC-C95B112DC1E1}"/>
              </a:ext>
            </a:extLst>
          </p:cNvPr>
          <p:cNvSpPr txBox="1"/>
          <p:nvPr/>
        </p:nvSpPr>
        <p:spPr>
          <a:xfrm>
            <a:off x="1092505" y="5881632"/>
            <a:ext cx="9702189" cy="64633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Embryo/oocyte cryopreservation at diagnosis followed by embryo transfer after ET interruption had higher pregnancy rates and was not associated with worse prognosis</a:t>
            </a:r>
            <a:endParaRPr kumimoji="0" lang="en-US" sz="1600" b="1" i="0" u="none" strike="noStrike" kern="1200" cap="none" spc="0" normalizeH="0" baseline="0" noProof="0" dirty="0">
              <a:ln>
                <a:noFill/>
              </a:ln>
              <a:solidFill>
                <a:prstClr val="black"/>
              </a:solidFill>
              <a:effectLst/>
              <a:uLnTx/>
              <a:uFillTx/>
              <a:latin typeface="Sharp Sans"/>
              <a:ea typeface="+mn-ea"/>
              <a:cs typeface="+mn-cs"/>
            </a:endParaRPr>
          </a:p>
        </p:txBody>
      </p:sp>
      <p:sp>
        <p:nvSpPr>
          <p:cNvPr id="7" name="TextBox 6">
            <a:extLst>
              <a:ext uri="{FF2B5EF4-FFF2-40B4-BE49-F238E27FC236}">
                <a16:creationId xmlns:a16="http://schemas.microsoft.com/office/drawing/2014/main" id="{B6B2708E-72B4-D729-CC5A-084DEB1A3869}"/>
              </a:ext>
            </a:extLst>
          </p:cNvPr>
          <p:cNvSpPr txBox="1"/>
          <p:nvPr/>
        </p:nvSpPr>
        <p:spPr>
          <a:xfrm>
            <a:off x="5804458" y="6581001"/>
            <a:ext cx="624061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Azim et al, SABCS 2023 </a:t>
            </a:r>
          </a:p>
        </p:txBody>
      </p:sp>
    </p:spTree>
    <p:extLst>
      <p:ext uri="{BB962C8B-B14F-4D97-AF65-F5344CB8AC3E}">
        <p14:creationId xmlns:p14="http://schemas.microsoft.com/office/powerpoint/2010/main" val="4109558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A7DF-7163-A42C-B2A7-9978955D1C9E}"/>
              </a:ext>
            </a:extLst>
          </p:cNvPr>
          <p:cNvSpPr>
            <a:spLocks noGrp="1"/>
          </p:cNvSpPr>
          <p:nvPr>
            <p:ph type="title"/>
          </p:nvPr>
        </p:nvSpPr>
        <p:spPr/>
        <p:txBody>
          <a:bodyPr/>
          <a:lstStyle/>
          <a:p>
            <a:r>
              <a:rPr lang="en-US" dirty="0"/>
              <a:t>Dr Mayer – Case 1: 33-year-old woman</a:t>
            </a:r>
          </a:p>
        </p:txBody>
      </p:sp>
      <p:sp>
        <p:nvSpPr>
          <p:cNvPr id="3" name="Content Placeholder 2">
            <a:extLst>
              <a:ext uri="{FF2B5EF4-FFF2-40B4-BE49-F238E27FC236}">
                <a16:creationId xmlns:a16="http://schemas.microsoft.com/office/drawing/2014/main" id="{C04D67AF-CE31-B867-6E04-1410A6213A00}"/>
              </a:ext>
            </a:extLst>
          </p:cNvPr>
          <p:cNvSpPr>
            <a:spLocks noGrp="1"/>
          </p:cNvSpPr>
          <p:nvPr>
            <p:ph idx="1"/>
          </p:nvPr>
        </p:nvSpPr>
        <p:spPr>
          <a:xfrm>
            <a:off x="838200" y="1825625"/>
            <a:ext cx="10515600" cy="4667250"/>
          </a:xfrm>
        </p:spPr>
        <p:txBody>
          <a:bodyPr>
            <a:normAutofit/>
          </a:bodyPr>
          <a:lstStyle/>
          <a:p>
            <a:r>
              <a:rPr lang="en-US" sz="2400" dirty="0"/>
              <a:t>A 33 year old woman presented with a right breast mass; on imaging, a 4 cm mass and at least 2 abnormal axillary nodes were appreciated.</a:t>
            </a:r>
          </a:p>
          <a:p>
            <a:r>
              <a:rPr lang="en-US" sz="2400" dirty="0"/>
              <a:t>Breast and axillary biopsy showed invasive breast cancer, grade 3, ER+/PR+/HER2 3+. </a:t>
            </a:r>
          </a:p>
          <a:p>
            <a:r>
              <a:rPr lang="en-US" sz="2400" dirty="0"/>
              <a:t>MRI confirmed at least 4.7 cm of disease with multiple abnormal right axillary nodes.</a:t>
            </a:r>
          </a:p>
          <a:p>
            <a:r>
              <a:rPr lang="en-US" sz="2400" dirty="0"/>
              <a:t>Preoperative TCHP x 6 chemotherapy is planned.</a:t>
            </a:r>
          </a:p>
          <a:p>
            <a:endParaRPr lang="en-US" sz="2400" dirty="0"/>
          </a:p>
          <a:p>
            <a:r>
              <a:rPr lang="en-US" sz="2400" dirty="0"/>
              <a:t>She is newly engaged, and has postponed her wedding due to this diagnosis.</a:t>
            </a:r>
          </a:p>
          <a:p>
            <a:r>
              <a:rPr lang="en-US" sz="2400" dirty="0"/>
              <a:t>In your first visit, she tells you the most important thing for her right now is fertility preservation.</a:t>
            </a:r>
          </a:p>
        </p:txBody>
      </p:sp>
    </p:spTree>
    <p:extLst>
      <p:ext uri="{BB962C8B-B14F-4D97-AF65-F5344CB8AC3E}">
        <p14:creationId xmlns:p14="http://schemas.microsoft.com/office/powerpoint/2010/main" val="378909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A7DF-7163-A42C-B2A7-9978955D1C9E}"/>
              </a:ext>
            </a:extLst>
          </p:cNvPr>
          <p:cNvSpPr>
            <a:spLocks noGrp="1"/>
          </p:cNvSpPr>
          <p:nvPr>
            <p:ph type="title"/>
          </p:nvPr>
        </p:nvSpPr>
        <p:spPr/>
        <p:txBody>
          <a:bodyPr/>
          <a:lstStyle/>
          <a:p>
            <a:r>
              <a:rPr lang="en-US" dirty="0"/>
              <a:t>Dr Mayer – Case 1: 33-year-old woman (</a:t>
            </a:r>
            <a:r>
              <a:rPr lang="en-US" dirty="0" err="1"/>
              <a:t>cont</a:t>
            </a:r>
            <a:r>
              <a:rPr lang="en-US" dirty="0"/>
              <a:t>) </a:t>
            </a:r>
          </a:p>
        </p:txBody>
      </p:sp>
      <p:sp>
        <p:nvSpPr>
          <p:cNvPr id="3" name="Content Placeholder 2">
            <a:extLst>
              <a:ext uri="{FF2B5EF4-FFF2-40B4-BE49-F238E27FC236}">
                <a16:creationId xmlns:a16="http://schemas.microsoft.com/office/drawing/2014/main" id="{C04D67AF-CE31-B867-6E04-1410A6213A00}"/>
              </a:ext>
            </a:extLst>
          </p:cNvPr>
          <p:cNvSpPr>
            <a:spLocks noGrp="1"/>
          </p:cNvSpPr>
          <p:nvPr>
            <p:ph idx="1"/>
          </p:nvPr>
        </p:nvSpPr>
        <p:spPr/>
        <p:txBody>
          <a:bodyPr>
            <a:normAutofit/>
          </a:bodyPr>
          <a:lstStyle/>
          <a:p>
            <a:r>
              <a:rPr lang="en-US" sz="2400" dirty="0"/>
              <a:t>You plan to offer </a:t>
            </a:r>
            <a:r>
              <a:rPr lang="en-US" sz="2400" dirty="0" err="1"/>
              <a:t>GnRHa</a:t>
            </a:r>
            <a:r>
              <a:rPr lang="en-US" sz="2400" dirty="0"/>
              <a:t> concurrent with chemotherapy. When should this be started?</a:t>
            </a:r>
          </a:p>
          <a:p>
            <a:pPr lvl="1"/>
            <a:r>
              <a:rPr lang="en-US" dirty="0"/>
              <a:t>One month before chemotherapy start</a:t>
            </a:r>
          </a:p>
          <a:p>
            <a:pPr lvl="1"/>
            <a:r>
              <a:rPr lang="en-US" dirty="0"/>
              <a:t>1-2 weeks before chemotherapy start</a:t>
            </a:r>
          </a:p>
          <a:p>
            <a:pPr lvl="1"/>
            <a:r>
              <a:rPr lang="en-US" dirty="0"/>
              <a:t>1 month into chemotherapy</a:t>
            </a:r>
          </a:p>
          <a:p>
            <a:pPr lvl="1"/>
            <a:r>
              <a:rPr lang="en-US" dirty="0"/>
              <a:t> Once chemotherapy is completed</a:t>
            </a:r>
          </a:p>
          <a:p>
            <a:pPr lvl="1"/>
            <a:r>
              <a:rPr lang="en-US" dirty="0"/>
              <a:t>After </a:t>
            </a:r>
            <a:r>
              <a:rPr lang="en-US" dirty="0" err="1"/>
              <a:t>oncofertility</a:t>
            </a:r>
            <a:r>
              <a:rPr lang="en-US" dirty="0"/>
              <a:t> consultation is completed</a:t>
            </a:r>
          </a:p>
          <a:p>
            <a:endParaRPr lang="en-US" dirty="0"/>
          </a:p>
          <a:p>
            <a:endParaRPr lang="en-US" dirty="0"/>
          </a:p>
          <a:p>
            <a:endParaRPr lang="en-US" dirty="0"/>
          </a:p>
        </p:txBody>
      </p:sp>
    </p:spTree>
    <p:extLst>
      <p:ext uri="{BB962C8B-B14F-4D97-AF65-F5344CB8AC3E}">
        <p14:creationId xmlns:p14="http://schemas.microsoft.com/office/powerpoint/2010/main" val="1366558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D67AF-CE31-B867-6E04-1410A6213A00}"/>
              </a:ext>
            </a:extLst>
          </p:cNvPr>
          <p:cNvSpPr>
            <a:spLocks noGrp="1"/>
          </p:cNvSpPr>
          <p:nvPr>
            <p:ph idx="1"/>
          </p:nvPr>
        </p:nvSpPr>
        <p:spPr/>
        <p:txBody>
          <a:bodyPr>
            <a:normAutofit/>
          </a:bodyPr>
          <a:lstStyle/>
          <a:p>
            <a:r>
              <a:rPr lang="en-US" sz="2400" dirty="0"/>
              <a:t>You plan to offer </a:t>
            </a:r>
            <a:r>
              <a:rPr lang="en-US" sz="2400" dirty="0" err="1"/>
              <a:t>GnRHa</a:t>
            </a:r>
            <a:r>
              <a:rPr lang="en-US" sz="2400" dirty="0"/>
              <a:t> concurrent with chemotherapy. When should this be started?</a:t>
            </a:r>
          </a:p>
          <a:p>
            <a:pPr lvl="1"/>
            <a:r>
              <a:rPr lang="en-US" dirty="0"/>
              <a:t>One month before chemotherapy start</a:t>
            </a:r>
          </a:p>
          <a:p>
            <a:pPr lvl="1"/>
            <a:r>
              <a:rPr lang="en-US" dirty="0">
                <a:highlight>
                  <a:srgbClr val="FFFF00"/>
                </a:highlight>
              </a:rPr>
              <a:t>1-2 weeks before chemotherapy start</a:t>
            </a:r>
          </a:p>
          <a:p>
            <a:pPr lvl="1"/>
            <a:r>
              <a:rPr lang="en-US" dirty="0"/>
              <a:t>1 month into chemotherapy</a:t>
            </a:r>
          </a:p>
          <a:p>
            <a:pPr lvl="1"/>
            <a:r>
              <a:rPr lang="en-US" dirty="0"/>
              <a:t> Once chemotherapy is completed</a:t>
            </a:r>
          </a:p>
          <a:p>
            <a:pPr lvl="1"/>
            <a:r>
              <a:rPr lang="en-US" dirty="0"/>
              <a:t>After </a:t>
            </a:r>
            <a:r>
              <a:rPr lang="en-US" dirty="0" err="1"/>
              <a:t>oncofertility</a:t>
            </a:r>
            <a:r>
              <a:rPr lang="en-US" dirty="0"/>
              <a:t> consultation is completed</a:t>
            </a:r>
          </a:p>
          <a:p>
            <a:endParaRPr lang="en-US" dirty="0"/>
          </a:p>
          <a:p>
            <a:endParaRPr lang="en-US" dirty="0"/>
          </a:p>
          <a:p>
            <a:endParaRPr lang="en-US" dirty="0"/>
          </a:p>
        </p:txBody>
      </p:sp>
      <p:sp>
        <p:nvSpPr>
          <p:cNvPr id="4" name="Title 1">
            <a:extLst>
              <a:ext uri="{FF2B5EF4-FFF2-40B4-BE49-F238E27FC236}">
                <a16:creationId xmlns:a16="http://schemas.microsoft.com/office/drawing/2014/main" id="{B8520601-AC4C-5CAA-0CC9-50C10FCDB7A4}"/>
              </a:ext>
            </a:extLst>
          </p:cNvPr>
          <p:cNvSpPr txBox="1">
            <a:spLocks/>
          </p:cNvSpPr>
          <p:nvPr/>
        </p:nvSpPr>
        <p:spPr>
          <a:xfrm>
            <a:off x="990600" y="3326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0" dirty="0"/>
              <a:t>Dr Mayer – Case 1: 33-year-old woman (</a:t>
            </a:r>
            <a:r>
              <a:rPr lang="en-US" b="0" dirty="0" err="1"/>
              <a:t>cont</a:t>
            </a:r>
            <a:r>
              <a:rPr lang="en-US" b="0" dirty="0"/>
              <a:t>) </a:t>
            </a:r>
          </a:p>
        </p:txBody>
      </p:sp>
    </p:spTree>
    <p:extLst>
      <p:ext uri="{BB962C8B-B14F-4D97-AF65-F5344CB8AC3E}">
        <p14:creationId xmlns:p14="http://schemas.microsoft.com/office/powerpoint/2010/main" val="34783528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31D6-AE50-6EDC-C8E6-24799106B3FB}"/>
              </a:ext>
            </a:extLst>
          </p:cNvPr>
          <p:cNvSpPr>
            <a:spLocks noGrp="1"/>
          </p:cNvSpPr>
          <p:nvPr>
            <p:ph type="title"/>
          </p:nvPr>
        </p:nvSpPr>
        <p:spPr/>
        <p:txBody>
          <a:bodyPr/>
          <a:lstStyle/>
          <a:p>
            <a:r>
              <a:rPr lang="en-US" dirty="0"/>
              <a:t>Dr Mayer – Case 2: 35-year-old woman</a:t>
            </a:r>
          </a:p>
        </p:txBody>
      </p:sp>
      <p:sp>
        <p:nvSpPr>
          <p:cNvPr id="3" name="Content Placeholder 2">
            <a:extLst>
              <a:ext uri="{FF2B5EF4-FFF2-40B4-BE49-F238E27FC236}">
                <a16:creationId xmlns:a16="http://schemas.microsoft.com/office/drawing/2014/main" id="{74AEAF3E-D7B5-1200-6A4C-0F97927E4A4D}"/>
              </a:ext>
            </a:extLst>
          </p:cNvPr>
          <p:cNvSpPr>
            <a:spLocks noGrp="1"/>
          </p:cNvSpPr>
          <p:nvPr>
            <p:ph idx="1"/>
          </p:nvPr>
        </p:nvSpPr>
        <p:spPr/>
        <p:txBody>
          <a:bodyPr/>
          <a:lstStyle/>
          <a:p>
            <a:r>
              <a:rPr lang="en-US" sz="2400" dirty="0"/>
              <a:t>This patient originally presented at age 35 with T2N0 grade 3 ER+/HER2- breast cancer while pregnant, with primary tumor measuring 4.7 cm on imaging.</a:t>
            </a:r>
          </a:p>
          <a:p>
            <a:r>
              <a:rPr lang="en-US" sz="2400" dirty="0"/>
              <a:t>She received preoperative AC + T, then had surgery showing a </a:t>
            </a:r>
            <a:r>
              <a:rPr lang="en-US" sz="2400" dirty="0" err="1"/>
              <a:t>pCR</a:t>
            </a:r>
            <a:r>
              <a:rPr lang="en-US" sz="2400" dirty="0"/>
              <a:t>.</a:t>
            </a:r>
          </a:p>
          <a:p>
            <a:r>
              <a:rPr lang="en-US" sz="2400" dirty="0"/>
              <a:t>Delivered a healthy baby boy.</a:t>
            </a:r>
          </a:p>
          <a:p>
            <a:r>
              <a:rPr lang="en-US" sz="2400" dirty="0"/>
              <a:t>Initiated OS and AI.</a:t>
            </a:r>
          </a:p>
          <a:p>
            <a:endParaRPr lang="en-US" sz="2400" dirty="0"/>
          </a:p>
          <a:p>
            <a:r>
              <a:rPr lang="en-US" sz="2400" dirty="0"/>
              <a:t>After two years of adjuvant endocrine therapy, she comes to clinic and is asking about safety of pregnancy. </a:t>
            </a:r>
          </a:p>
          <a:p>
            <a:endParaRPr lang="en-US" dirty="0"/>
          </a:p>
        </p:txBody>
      </p:sp>
    </p:spTree>
    <p:extLst>
      <p:ext uri="{BB962C8B-B14F-4D97-AF65-F5344CB8AC3E}">
        <p14:creationId xmlns:p14="http://schemas.microsoft.com/office/powerpoint/2010/main" val="17830992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AEAF3E-D7B5-1200-6A4C-0F97927E4A4D}"/>
              </a:ext>
            </a:extLst>
          </p:cNvPr>
          <p:cNvSpPr>
            <a:spLocks noGrp="1"/>
          </p:cNvSpPr>
          <p:nvPr>
            <p:ph idx="1"/>
          </p:nvPr>
        </p:nvSpPr>
        <p:spPr/>
        <p:txBody>
          <a:bodyPr>
            <a:normAutofit/>
          </a:bodyPr>
          <a:lstStyle/>
          <a:p>
            <a:r>
              <a:rPr lang="en-US" dirty="0"/>
              <a:t>You advise her:</a:t>
            </a:r>
          </a:p>
          <a:p>
            <a:pPr lvl="1"/>
            <a:r>
              <a:rPr lang="en-US" dirty="0"/>
              <a:t>It’s OK to attempt pregnancy now, once endocrine therapy is stopped.</a:t>
            </a:r>
          </a:p>
          <a:p>
            <a:pPr lvl="1"/>
            <a:r>
              <a:rPr lang="en-US" dirty="0"/>
              <a:t>It’s OK to get pregnant after a 1 month washout from endocrine therapy.</a:t>
            </a:r>
          </a:p>
          <a:p>
            <a:pPr lvl="1"/>
            <a:r>
              <a:rPr lang="en-US" dirty="0"/>
              <a:t>It’s OK to get pregnant, but she should not use any assisted reproductive technologies.</a:t>
            </a:r>
          </a:p>
          <a:p>
            <a:pPr lvl="1"/>
            <a:r>
              <a:rPr lang="en-US" dirty="0"/>
              <a:t>It’s OK to get pregnant after a 3 month washout from endocrine therapy.</a:t>
            </a:r>
          </a:p>
          <a:p>
            <a:pPr lvl="1"/>
            <a:r>
              <a:rPr lang="en-US" dirty="0"/>
              <a:t>It’s not OK to get pregnant; she should continue on adjuvant endocrine therapy and look into adoption.</a:t>
            </a:r>
          </a:p>
        </p:txBody>
      </p:sp>
      <p:sp>
        <p:nvSpPr>
          <p:cNvPr id="7" name="Title 1">
            <a:extLst>
              <a:ext uri="{FF2B5EF4-FFF2-40B4-BE49-F238E27FC236}">
                <a16:creationId xmlns:a16="http://schemas.microsoft.com/office/drawing/2014/main" id="{0DF73588-85FB-394C-1341-B91440CD31C3}"/>
              </a:ext>
            </a:extLst>
          </p:cNvPr>
          <p:cNvSpPr>
            <a:spLocks noGrp="1"/>
          </p:cNvSpPr>
          <p:nvPr>
            <p:ph type="title"/>
          </p:nvPr>
        </p:nvSpPr>
        <p:spPr>
          <a:xfrm>
            <a:off x="838200" y="365125"/>
            <a:ext cx="10515600" cy="1325563"/>
          </a:xfrm>
        </p:spPr>
        <p:txBody>
          <a:bodyPr/>
          <a:lstStyle/>
          <a:p>
            <a:r>
              <a:rPr lang="en-US" dirty="0"/>
              <a:t>Dr Mayer – Case 2: 35-year-old woman (</a:t>
            </a:r>
            <a:r>
              <a:rPr lang="en-US" dirty="0" err="1"/>
              <a:t>cont</a:t>
            </a:r>
            <a:r>
              <a:rPr lang="en-US" dirty="0"/>
              <a:t>)</a:t>
            </a:r>
          </a:p>
        </p:txBody>
      </p:sp>
    </p:spTree>
    <p:extLst>
      <p:ext uri="{BB962C8B-B14F-4D97-AF65-F5344CB8AC3E}">
        <p14:creationId xmlns:p14="http://schemas.microsoft.com/office/powerpoint/2010/main" val="37263391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AEAF3E-D7B5-1200-6A4C-0F97927E4A4D}"/>
              </a:ext>
            </a:extLst>
          </p:cNvPr>
          <p:cNvSpPr>
            <a:spLocks noGrp="1"/>
          </p:cNvSpPr>
          <p:nvPr>
            <p:ph idx="1"/>
          </p:nvPr>
        </p:nvSpPr>
        <p:spPr/>
        <p:txBody>
          <a:bodyPr>
            <a:normAutofit/>
          </a:bodyPr>
          <a:lstStyle/>
          <a:p>
            <a:r>
              <a:rPr lang="en-US" dirty="0"/>
              <a:t>You advise her:</a:t>
            </a:r>
          </a:p>
          <a:p>
            <a:pPr lvl="1"/>
            <a:r>
              <a:rPr lang="en-US" dirty="0"/>
              <a:t>It’s OK to attempt pregnancy now, once endocrine therapy is stopped.</a:t>
            </a:r>
          </a:p>
          <a:p>
            <a:pPr lvl="1"/>
            <a:r>
              <a:rPr lang="en-US" dirty="0"/>
              <a:t>It’s OK to get pregnant after a 1 month washout from endocrine therapy.</a:t>
            </a:r>
          </a:p>
          <a:p>
            <a:pPr lvl="1"/>
            <a:r>
              <a:rPr lang="en-US" dirty="0"/>
              <a:t>It’s OK to get pregnant, but she should not use any assisted reproductive technologies.</a:t>
            </a:r>
          </a:p>
          <a:p>
            <a:pPr lvl="1"/>
            <a:r>
              <a:rPr lang="en-US" dirty="0">
                <a:highlight>
                  <a:srgbClr val="FFFF00"/>
                </a:highlight>
              </a:rPr>
              <a:t>It’s OK to get pregnant after a 3 month washout from endocrine therapy.</a:t>
            </a:r>
          </a:p>
          <a:p>
            <a:pPr lvl="1"/>
            <a:r>
              <a:rPr lang="en-US" dirty="0"/>
              <a:t>It’s not OK to get pregnant; she should continue on adjuvant endocrine therapy and look into adoption.</a:t>
            </a:r>
          </a:p>
        </p:txBody>
      </p:sp>
      <p:sp>
        <p:nvSpPr>
          <p:cNvPr id="7" name="Title 1">
            <a:extLst>
              <a:ext uri="{FF2B5EF4-FFF2-40B4-BE49-F238E27FC236}">
                <a16:creationId xmlns:a16="http://schemas.microsoft.com/office/drawing/2014/main" id="{0DF73588-85FB-394C-1341-B91440CD31C3}"/>
              </a:ext>
            </a:extLst>
          </p:cNvPr>
          <p:cNvSpPr>
            <a:spLocks noGrp="1"/>
          </p:cNvSpPr>
          <p:nvPr>
            <p:ph type="title"/>
          </p:nvPr>
        </p:nvSpPr>
        <p:spPr>
          <a:xfrm>
            <a:off x="838200" y="365125"/>
            <a:ext cx="10515600" cy="1325563"/>
          </a:xfrm>
        </p:spPr>
        <p:txBody>
          <a:bodyPr/>
          <a:lstStyle/>
          <a:p>
            <a:r>
              <a:rPr lang="en-US" dirty="0"/>
              <a:t>Dr Mayer – Case 2: 35-year-old woman (</a:t>
            </a:r>
            <a:r>
              <a:rPr lang="en-US" dirty="0" err="1"/>
              <a:t>cont</a:t>
            </a:r>
            <a:r>
              <a:rPr lang="en-US" dirty="0"/>
              <a:t>)</a:t>
            </a:r>
          </a:p>
        </p:txBody>
      </p:sp>
    </p:spTree>
    <p:extLst>
      <p:ext uri="{BB962C8B-B14F-4D97-AF65-F5344CB8AC3E}">
        <p14:creationId xmlns:p14="http://schemas.microsoft.com/office/powerpoint/2010/main" val="13940243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5D4165-B945-CA4B-2D5B-016B273FAA3D}"/>
              </a:ext>
            </a:extLst>
          </p:cNvPr>
          <p:cNvSpPr/>
          <p:nvPr/>
        </p:nvSpPr>
        <p:spPr bwMode="auto">
          <a:xfrm>
            <a:off x="767409" y="3933056"/>
            <a:ext cx="10508074"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1052736"/>
            <a:ext cx="10508074" cy="4799013"/>
          </a:xfrm>
        </p:spPr>
        <p:txBody>
          <a:bodyPr/>
          <a:lstStyle/>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Introduction </a:t>
            </a:r>
            <a:endParaRPr lang="en-US" sz="2400" dirty="0">
              <a:solidFill>
                <a:schemeClr val="bg1"/>
              </a:solidFill>
              <a:latin typeface="Calibri" panose="020F0502020204030204" pitchFamily="34" charset="0"/>
              <a:cs typeface="Calibri" panose="020F0502020204030204" pitchFamily="34" charset="0"/>
            </a:endParaRP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b="1" dirty="0">
                <a:effectLst/>
                <a:latin typeface="Calibri" panose="020F0502020204030204" pitchFamily="34" charset="0"/>
                <a:ea typeface="Calibri" panose="020F0502020204030204" pitchFamily="34" charset="0"/>
                <a:cs typeface="Calibri" panose="020F0502020204030204" pitchFamily="34" charset="0"/>
              </a:rPr>
              <a:t>Addition of Ovarian Function Suppression (OFS) to Adjuvant Endocrine Therapy for Premenopausal Patients with Hormone Receptor (HR)-Positive Breast Cancer — Dr </a:t>
            </a:r>
            <a:r>
              <a:rPr lang="en-US" sz="2400" b="1" dirty="0" err="1">
                <a:effectLst/>
                <a:latin typeface="Calibri" panose="020F0502020204030204" pitchFamily="34" charset="0"/>
                <a:ea typeface="Calibri" panose="020F0502020204030204" pitchFamily="34" charset="0"/>
                <a:cs typeface="Calibri" panose="020F0502020204030204" pitchFamily="34" charset="0"/>
              </a:rPr>
              <a:t>Gradishar</a:t>
            </a:r>
            <a:r>
              <a:rPr lang="en-US" sz="2400" b="1" dirty="0">
                <a:effectLst/>
                <a:latin typeface="Calibri" panose="020F0502020204030204" pitchFamily="34" charset="0"/>
                <a:ea typeface="Calibri" panose="020F0502020204030204" pitchFamily="34" charset="0"/>
                <a:cs typeface="Calibri" panose="020F0502020204030204" pitchFamily="34" charset="0"/>
              </a:rPr>
              <a:t> </a:t>
            </a: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2: </a:t>
            </a:r>
            <a:r>
              <a:rPr lang="en-US" sz="2400" b="1" dirty="0">
                <a:effectLst/>
                <a:latin typeface="Calibri" panose="020F0502020204030204" pitchFamily="34" charset="0"/>
                <a:ea typeface="Calibri" panose="020F0502020204030204" pitchFamily="34" charset="0"/>
                <a:cs typeface="Calibri" panose="020F0502020204030204" pitchFamily="34" charset="0"/>
              </a:rPr>
              <a:t>Role of OFS in Preserving Fertility and/or Ovarian Function in Premenopausal Patients — Dr Mayer</a:t>
            </a:r>
          </a:p>
          <a:p>
            <a:pPr marL="98425" indent="0">
              <a:lnSpc>
                <a:spcPct val="100000"/>
              </a:lnSpc>
              <a:spcBef>
                <a:spcPts val="2000"/>
              </a:spcBef>
              <a:spcAft>
                <a:spcPts val="0"/>
              </a:spcAft>
              <a:buNone/>
            </a:pPr>
            <a:r>
              <a:rPr lang="en-US" sz="2400" dirty="0">
                <a:solidFill>
                  <a:schemeClr val="bg1"/>
                </a:solidFill>
                <a:latin typeface="Calibri" panose="020F0502020204030204" pitchFamily="34" charset="0"/>
                <a:cs typeface="Calibri" panose="020F0502020204030204" pitchFamily="34" charset="0"/>
              </a:rPr>
              <a:t>Module 3: </a:t>
            </a:r>
            <a:r>
              <a:rPr lang="en-US" sz="2400" b="1" kern="100" dirty="0">
                <a:solidFill>
                  <a:schemeClr val="bg1"/>
                </a:solidFill>
                <a:effectLst/>
                <a:latin typeface="+mn-lt"/>
                <a:ea typeface="Calibri" panose="020F0502020204030204" pitchFamily="34" charset="0"/>
                <a:cs typeface="Times New Roman" panose="02020603050405020304" pitchFamily="18" charset="0"/>
              </a:rPr>
              <a:t>Tolerability/Toxicity of OFS — Dr </a:t>
            </a:r>
            <a:r>
              <a:rPr lang="en-US" sz="2400" b="1" kern="100" dirty="0" err="1">
                <a:solidFill>
                  <a:schemeClr val="bg1"/>
                </a:solidFill>
                <a:effectLst/>
                <a:latin typeface="+mn-lt"/>
                <a:ea typeface="Calibri" panose="020F0502020204030204" pitchFamily="34" charset="0"/>
                <a:cs typeface="Times New Roman" panose="02020603050405020304" pitchFamily="18" charset="0"/>
              </a:rPr>
              <a:t>Kaklamani</a:t>
            </a:r>
            <a:endParaRPr lang="en-US" sz="2400" b="1" kern="100" dirty="0">
              <a:solidFill>
                <a:schemeClr val="bg1"/>
              </a:solidFill>
              <a:effectLst/>
              <a:latin typeface="+mn-lt"/>
              <a:ea typeface="Calibri" panose="020F0502020204030204" pitchFamily="34" charset="0"/>
              <a:cs typeface="Times New Roman" panose="02020603050405020304" pitchFamily="18" charset="0"/>
            </a:endParaRP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4: </a:t>
            </a:r>
            <a:r>
              <a:rPr lang="en-US" sz="2400" b="1" dirty="0">
                <a:effectLst/>
                <a:latin typeface="Calibri" panose="020F0502020204030204" pitchFamily="34" charset="0"/>
                <a:ea typeface="Calibri" panose="020F0502020204030204" pitchFamily="34" charset="0"/>
                <a:cs typeface="Calibri" panose="020F0502020204030204" pitchFamily="34" charset="0"/>
              </a:rPr>
              <a:t>Other Practical Considerations in the Application of OFS — </a:t>
            </a:r>
            <a:r>
              <a:rPr lang="en-US" sz="2400" dirty="0">
                <a:effectLst/>
                <a:latin typeface="Calibri" panose="020F0502020204030204" pitchFamily="34" charset="0"/>
                <a:cs typeface="Calibri" panose="020F0502020204030204" pitchFamily="34" charset="0"/>
              </a:rPr>
              <a:t>Dr Wander</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7548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2BDFC-3DD6-8849-9953-7B46FAB77D90}"/>
              </a:ext>
            </a:extLst>
          </p:cNvPr>
          <p:cNvSpPr>
            <a:spLocks noGrp="1"/>
          </p:cNvSpPr>
          <p:nvPr>
            <p:ph type="title"/>
          </p:nvPr>
        </p:nvSpPr>
        <p:spPr/>
        <p:txBody>
          <a:bodyPr/>
          <a:lstStyle/>
          <a:p>
            <a:r>
              <a:rPr lang="en-US" dirty="0"/>
              <a:t>What is your typical strategy to ameliorate vaginal dryness/dyspareunia associated with OFS? </a:t>
            </a:r>
          </a:p>
        </p:txBody>
      </p:sp>
      <p:sp>
        <p:nvSpPr>
          <p:cNvPr id="3" name="Content Placeholder 2">
            <a:extLst>
              <a:ext uri="{FF2B5EF4-FFF2-40B4-BE49-F238E27FC236}">
                <a16:creationId xmlns:a16="http://schemas.microsoft.com/office/drawing/2014/main" id="{73356153-B2FC-4043-AF6E-C2B739FFFB0B}"/>
              </a:ext>
            </a:extLst>
          </p:cNvPr>
          <p:cNvSpPr>
            <a:spLocks noGrp="1"/>
          </p:cNvSpPr>
          <p:nvPr>
            <p:ph idx="35"/>
          </p:nvPr>
        </p:nvSpPr>
        <p:spPr/>
        <p:txBody>
          <a:bodyPr/>
          <a:lstStyle/>
          <a:p>
            <a:r>
              <a:rPr lang="en-US" sz="1600" dirty="0"/>
              <a:t>Vaginal lubricants and moisturizers, vaginal estrogen, pelvic floor therapy, CO2 laser treatment </a:t>
            </a:r>
          </a:p>
        </p:txBody>
      </p:sp>
      <p:sp>
        <p:nvSpPr>
          <p:cNvPr id="4" name="Content Placeholder 3">
            <a:extLst>
              <a:ext uri="{FF2B5EF4-FFF2-40B4-BE49-F238E27FC236}">
                <a16:creationId xmlns:a16="http://schemas.microsoft.com/office/drawing/2014/main" id="{E8144432-CFD9-0141-83CE-0E0723E92852}"/>
              </a:ext>
            </a:extLst>
          </p:cNvPr>
          <p:cNvSpPr>
            <a:spLocks noGrp="1"/>
          </p:cNvSpPr>
          <p:nvPr>
            <p:ph idx="36"/>
          </p:nvPr>
        </p:nvSpPr>
        <p:spPr/>
        <p:txBody>
          <a:bodyPr/>
          <a:lstStyle/>
          <a:p>
            <a:r>
              <a:rPr lang="en-US" sz="1600" dirty="0"/>
              <a:t>Vaginal lubricants and moisturizers, topical pain relievers, pelvic floor therapy, CO2 laser treatment</a:t>
            </a:r>
          </a:p>
        </p:txBody>
      </p:sp>
      <p:sp>
        <p:nvSpPr>
          <p:cNvPr id="5" name="Content Placeholder 4">
            <a:extLst>
              <a:ext uri="{FF2B5EF4-FFF2-40B4-BE49-F238E27FC236}">
                <a16:creationId xmlns:a16="http://schemas.microsoft.com/office/drawing/2014/main" id="{AA4A1688-6D47-0746-AF72-A4C0E173A747}"/>
              </a:ext>
            </a:extLst>
          </p:cNvPr>
          <p:cNvSpPr>
            <a:spLocks noGrp="1"/>
          </p:cNvSpPr>
          <p:nvPr>
            <p:ph idx="41"/>
          </p:nvPr>
        </p:nvSpPr>
        <p:spPr/>
        <p:txBody>
          <a:bodyPr/>
          <a:lstStyle/>
          <a:p>
            <a:r>
              <a:rPr lang="en-US" sz="2400" dirty="0"/>
              <a:t>Vaginal lubricants and moisturizers</a:t>
            </a:r>
          </a:p>
        </p:txBody>
      </p:sp>
      <p:sp>
        <p:nvSpPr>
          <p:cNvPr id="6" name="Content Placeholder 5">
            <a:extLst>
              <a:ext uri="{FF2B5EF4-FFF2-40B4-BE49-F238E27FC236}">
                <a16:creationId xmlns:a16="http://schemas.microsoft.com/office/drawing/2014/main" id="{EC71754D-7273-EE48-8DCA-613FF5118AFF}"/>
              </a:ext>
            </a:extLst>
          </p:cNvPr>
          <p:cNvSpPr>
            <a:spLocks noGrp="1"/>
          </p:cNvSpPr>
          <p:nvPr>
            <p:ph idx="44"/>
          </p:nvPr>
        </p:nvSpPr>
        <p:spPr/>
        <p:txBody>
          <a:bodyPr/>
          <a:lstStyle/>
          <a:p>
            <a:pPr>
              <a:lnSpc>
                <a:spcPts val="1980"/>
              </a:lnSpc>
            </a:pPr>
            <a:r>
              <a:rPr lang="en-US" sz="1600" dirty="0"/>
              <a:t>Vaginal lubricants and moisturizers, vaginal estrogen, topical pain relievers, pelvic floor therapy </a:t>
            </a:r>
          </a:p>
        </p:txBody>
      </p:sp>
      <p:sp>
        <p:nvSpPr>
          <p:cNvPr id="7" name="Content Placeholder 6">
            <a:extLst>
              <a:ext uri="{FF2B5EF4-FFF2-40B4-BE49-F238E27FC236}">
                <a16:creationId xmlns:a16="http://schemas.microsoft.com/office/drawing/2014/main" id="{7415AA21-E5AE-CB49-9B0E-2514D9DBBEE9}"/>
              </a:ext>
            </a:extLst>
          </p:cNvPr>
          <p:cNvSpPr>
            <a:spLocks noGrp="1"/>
          </p:cNvSpPr>
          <p:nvPr>
            <p:ph idx="45"/>
          </p:nvPr>
        </p:nvSpPr>
        <p:spPr/>
        <p:txBody>
          <a:bodyPr/>
          <a:lstStyle/>
          <a:p>
            <a:r>
              <a:rPr lang="en-US" sz="2200" dirty="0"/>
              <a:t>Vaginal lubricants and moisturizers</a:t>
            </a:r>
          </a:p>
        </p:txBody>
      </p:sp>
      <p:sp>
        <p:nvSpPr>
          <p:cNvPr id="8" name="Content Placeholder 7">
            <a:extLst>
              <a:ext uri="{FF2B5EF4-FFF2-40B4-BE49-F238E27FC236}">
                <a16:creationId xmlns:a16="http://schemas.microsoft.com/office/drawing/2014/main" id="{4EC58300-276D-FA4E-B9D0-2DAA6842E59A}"/>
              </a:ext>
            </a:extLst>
          </p:cNvPr>
          <p:cNvSpPr>
            <a:spLocks noGrp="1"/>
          </p:cNvSpPr>
          <p:nvPr>
            <p:ph idx="46"/>
          </p:nvPr>
        </p:nvSpPr>
        <p:spPr/>
        <p:txBody>
          <a:bodyPr/>
          <a:lstStyle/>
          <a:p>
            <a:r>
              <a:rPr lang="en-US" sz="2000" dirty="0"/>
              <a:t>Vaginal lubricants and moisturizers, vaginal estrogens</a:t>
            </a:r>
          </a:p>
        </p:txBody>
      </p:sp>
    </p:spTree>
    <p:extLst>
      <p:ext uri="{BB962C8B-B14F-4D97-AF65-F5344CB8AC3E}">
        <p14:creationId xmlns:p14="http://schemas.microsoft.com/office/powerpoint/2010/main" val="3570741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8A54C57-BA95-024A-B49F-ADF7C56FFDDE}"/>
              </a:ext>
            </a:extLst>
          </p:cNvPr>
          <p:cNvSpPr>
            <a:spLocks noGrp="1"/>
          </p:cNvSpPr>
          <p:nvPr>
            <p:ph idx="46"/>
          </p:nvPr>
        </p:nvSpPr>
        <p:spPr/>
        <p:txBody>
          <a:bodyPr/>
          <a:lstStyle/>
          <a:p>
            <a:r>
              <a:rPr lang="en-US" sz="2400" dirty="0"/>
              <a:t>Tamoxifen</a:t>
            </a:r>
          </a:p>
        </p:txBody>
      </p:sp>
      <p:sp>
        <p:nvSpPr>
          <p:cNvPr id="11" name="Content Placeholder 10">
            <a:extLst>
              <a:ext uri="{FF2B5EF4-FFF2-40B4-BE49-F238E27FC236}">
                <a16:creationId xmlns:a16="http://schemas.microsoft.com/office/drawing/2014/main" id="{6301674E-B9AE-3740-8B25-CD86CB948A70}"/>
              </a:ext>
            </a:extLst>
          </p:cNvPr>
          <p:cNvSpPr>
            <a:spLocks noGrp="1"/>
          </p:cNvSpPr>
          <p:nvPr>
            <p:ph idx="47"/>
          </p:nvPr>
        </p:nvSpPr>
        <p:spPr/>
        <p:txBody>
          <a:bodyPr/>
          <a:lstStyle/>
          <a:p>
            <a:r>
              <a:rPr lang="en-US" sz="2400" dirty="0"/>
              <a:t>Tamoxifen</a:t>
            </a:r>
          </a:p>
        </p:txBody>
      </p:sp>
      <p:sp>
        <p:nvSpPr>
          <p:cNvPr id="12" name="Content Placeholder 11">
            <a:extLst>
              <a:ext uri="{FF2B5EF4-FFF2-40B4-BE49-F238E27FC236}">
                <a16:creationId xmlns:a16="http://schemas.microsoft.com/office/drawing/2014/main" id="{42AAB62A-5813-1643-B618-9B7CD3F7D985}"/>
              </a:ext>
            </a:extLst>
          </p:cNvPr>
          <p:cNvSpPr>
            <a:spLocks noGrp="1"/>
          </p:cNvSpPr>
          <p:nvPr>
            <p:ph idx="48"/>
          </p:nvPr>
        </p:nvSpPr>
        <p:spPr/>
        <p:txBody>
          <a:bodyPr/>
          <a:lstStyle/>
          <a:p>
            <a:r>
              <a:rPr lang="en-US" sz="2400" dirty="0"/>
              <a:t>Tamoxifen*</a:t>
            </a:r>
          </a:p>
        </p:txBody>
      </p:sp>
      <p:sp>
        <p:nvSpPr>
          <p:cNvPr id="13" name="Content Placeholder 12">
            <a:extLst>
              <a:ext uri="{FF2B5EF4-FFF2-40B4-BE49-F238E27FC236}">
                <a16:creationId xmlns:a16="http://schemas.microsoft.com/office/drawing/2014/main" id="{3120B145-7E25-4F40-8595-62FD8B350266}"/>
              </a:ext>
            </a:extLst>
          </p:cNvPr>
          <p:cNvSpPr>
            <a:spLocks noGrp="1"/>
          </p:cNvSpPr>
          <p:nvPr>
            <p:ph idx="49"/>
          </p:nvPr>
        </p:nvSpPr>
        <p:spPr/>
        <p:txBody>
          <a:bodyPr/>
          <a:lstStyle/>
          <a:p>
            <a:r>
              <a:rPr lang="en-US" sz="2400" dirty="0"/>
              <a:t>Tamoxifen</a:t>
            </a:r>
          </a:p>
        </p:txBody>
      </p:sp>
      <p:sp>
        <p:nvSpPr>
          <p:cNvPr id="14" name="Content Placeholder 13">
            <a:extLst>
              <a:ext uri="{FF2B5EF4-FFF2-40B4-BE49-F238E27FC236}">
                <a16:creationId xmlns:a16="http://schemas.microsoft.com/office/drawing/2014/main" id="{44FF1320-674D-7D41-92D1-EFDA6DFC02A7}"/>
              </a:ext>
            </a:extLst>
          </p:cNvPr>
          <p:cNvSpPr>
            <a:spLocks noGrp="1"/>
          </p:cNvSpPr>
          <p:nvPr>
            <p:ph idx="50"/>
          </p:nvPr>
        </p:nvSpPr>
        <p:spPr/>
        <p:txBody>
          <a:bodyPr/>
          <a:lstStyle/>
          <a:p>
            <a:r>
              <a:rPr lang="en-US" dirty="0"/>
              <a:t>–</a:t>
            </a:r>
          </a:p>
        </p:txBody>
      </p:sp>
      <p:sp>
        <p:nvSpPr>
          <p:cNvPr id="15" name="Content Placeholder 14">
            <a:extLst>
              <a:ext uri="{FF2B5EF4-FFF2-40B4-BE49-F238E27FC236}">
                <a16:creationId xmlns:a16="http://schemas.microsoft.com/office/drawing/2014/main" id="{28356D4F-EA80-CE40-81B9-D51D1E3B752E}"/>
              </a:ext>
            </a:extLst>
          </p:cNvPr>
          <p:cNvSpPr>
            <a:spLocks noGrp="1"/>
          </p:cNvSpPr>
          <p:nvPr>
            <p:ph idx="58"/>
          </p:nvPr>
        </p:nvSpPr>
        <p:spPr/>
        <p:txBody>
          <a:bodyPr/>
          <a:lstStyle/>
          <a:p>
            <a:pPr>
              <a:lnSpc>
                <a:spcPts val="2380"/>
              </a:lnSpc>
            </a:pPr>
            <a:r>
              <a:rPr lang="en-US" dirty="0"/>
              <a:t>RS = 8</a:t>
            </a:r>
            <a:br>
              <a:rPr lang="en-US" dirty="0"/>
            </a:br>
            <a:r>
              <a:rPr lang="en-US" dirty="0"/>
              <a:t>Endocrine Tx </a:t>
            </a:r>
          </a:p>
        </p:txBody>
      </p:sp>
      <p:sp>
        <p:nvSpPr>
          <p:cNvPr id="16" name="Content Placeholder 15">
            <a:extLst>
              <a:ext uri="{FF2B5EF4-FFF2-40B4-BE49-F238E27FC236}">
                <a16:creationId xmlns:a16="http://schemas.microsoft.com/office/drawing/2014/main" id="{0001E53C-FC0B-3F44-B1EE-408968383FF2}"/>
              </a:ext>
            </a:extLst>
          </p:cNvPr>
          <p:cNvSpPr>
            <a:spLocks noGrp="1"/>
          </p:cNvSpPr>
          <p:nvPr>
            <p:ph idx="59"/>
          </p:nvPr>
        </p:nvSpPr>
        <p:spPr/>
        <p:txBody>
          <a:bodyPr/>
          <a:lstStyle/>
          <a:p>
            <a:r>
              <a:rPr lang="en-US" sz="2400" dirty="0"/>
              <a:t>OFS/ablation and tamoxifen </a:t>
            </a:r>
          </a:p>
        </p:txBody>
      </p:sp>
      <p:sp>
        <p:nvSpPr>
          <p:cNvPr id="17" name="Content Placeholder 16">
            <a:extLst>
              <a:ext uri="{FF2B5EF4-FFF2-40B4-BE49-F238E27FC236}">
                <a16:creationId xmlns:a16="http://schemas.microsoft.com/office/drawing/2014/main" id="{1AE110B6-4DF3-3B48-B9C4-DC0FB1ED0026}"/>
              </a:ext>
            </a:extLst>
          </p:cNvPr>
          <p:cNvSpPr>
            <a:spLocks noGrp="1"/>
          </p:cNvSpPr>
          <p:nvPr>
            <p:ph idx="60"/>
          </p:nvPr>
        </p:nvSpPr>
        <p:spPr/>
        <p:txBody>
          <a:bodyPr/>
          <a:lstStyle/>
          <a:p>
            <a:pPr>
              <a:lnSpc>
                <a:spcPts val="2280"/>
              </a:lnSpc>
            </a:pPr>
            <a:r>
              <a:rPr lang="en-US" dirty="0"/>
              <a:t>Discuss tamoxifen vs </a:t>
            </a:r>
            <a:br>
              <a:rPr lang="en-US" dirty="0"/>
            </a:br>
            <a:r>
              <a:rPr lang="en-US" dirty="0"/>
              <a:t>OFS plus tamoxifen</a:t>
            </a:r>
          </a:p>
        </p:txBody>
      </p:sp>
      <p:sp>
        <p:nvSpPr>
          <p:cNvPr id="18" name="Content Placeholder 17">
            <a:extLst>
              <a:ext uri="{FF2B5EF4-FFF2-40B4-BE49-F238E27FC236}">
                <a16:creationId xmlns:a16="http://schemas.microsoft.com/office/drawing/2014/main" id="{06C1C5B2-656E-8A49-9016-43D27D78D908}"/>
              </a:ext>
            </a:extLst>
          </p:cNvPr>
          <p:cNvSpPr>
            <a:spLocks noGrp="1"/>
          </p:cNvSpPr>
          <p:nvPr>
            <p:ph idx="61"/>
          </p:nvPr>
        </p:nvSpPr>
        <p:spPr/>
        <p:txBody>
          <a:bodyPr/>
          <a:lstStyle/>
          <a:p>
            <a:r>
              <a:rPr lang="en-US" sz="2400" dirty="0"/>
              <a:t>Tamoxifen*</a:t>
            </a:r>
          </a:p>
        </p:txBody>
      </p:sp>
      <p:sp>
        <p:nvSpPr>
          <p:cNvPr id="20" name="Content Placeholder 19">
            <a:extLst>
              <a:ext uri="{FF2B5EF4-FFF2-40B4-BE49-F238E27FC236}">
                <a16:creationId xmlns:a16="http://schemas.microsoft.com/office/drawing/2014/main" id="{6E59130B-882F-5844-B29A-6CE580CF91BD}"/>
              </a:ext>
            </a:extLst>
          </p:cNvPr>
          <p:cNvSpPr>
            <a:spLocks noGrp="1"/>
          </p:cNvSpPr>
          <p:nvPr>
            <p:ph idx="63"/>
          </p:nvPr>
        </p:nvSpPr>
        <p:spPr/>
        <p:txBody>
          <a:bodyPr/>
          <a:lstStyle/>
          <a:p>
            <a:r>
              <a:rPr lang="en-US" dirty="0"/>
              <a:t>–</a:t>
            </a:r>
          </a:p>
        </p:txBody>
      </p:sp>
      <p:sp>
        <p:nvSpPr>
          <p:cNvPr id="21" name="Content Placeholder 20">
            <a:extLst>
              <a:ext uri="{FF2B5EF4-FFF2-40B4-BE49-F238E27FC236}">
                <a16:creationId xmlns:a16="http://schemas.microsoft.com/office/drawing/2014/main" id="{64B083ED-4640-0A45-A594-4429669C91CE}"/>
              </a:ext>
            </a:extLst>
          </p:cNvPr>
          <p:cNvSpPr>
            <a:spLocks noGrp="1"/>
          </p:cNvSpPr>
          <p:nvPr>
            <p:ph idx="64"/>
          </p:nvPr>
        </p:nvSpPr>
        <p:spPr/>
        <p:txBody>
          <a:bodyPr/>
          <a:lstStyle/>
          <a:p>
            <a:pPr>
              <a:lnSpc>
                <a:spcPts val="2380"/>
              </a:lnSpc>
            </a:pPr>
            <a:r>
              <a:rPr lang="en-US" dirty="0"/>
              <a:t>RS = 20</a:t>
            </a:r>
            <a:br>
              <a:rPr lang="en-US" dirty="0"/>
            </a:br>
            <a:r>
              <a:rPr lang="en-US" dirty="0"/>
              <a:t>Endocrine Tx</a:t>
            </a:r>
          </a:p>
        </p:txBody>
      </p:sp>
      <p:sp>
        <p:nvSpPr>
          <p:cNvPr id="22" name="Content Placeholder 21">
            <a:extLst>
              <a:ext uri="{FF2B5EF4-FFF2-40B4-BE49-F238E27FC236}">
                <a16:creationId xmlns:a16="http://schemas.microsoft.com/office/drawing/2014/main" id="{08C7FB7D-C3DD-7845-9108-415143BB3092}"/>
              </a:ext>
            </a:extLst>
          </p:cNvPr>
          <p:cNvSpPr>
            <a:spLocks noGrp="1"/>
          </p:cNvSpPr>
          <p:nvPr>
            <p:ph idx="71"/>
          </p:nvPr>
        </p:nvSpPr>
        <p:spPr/>
        <p:txBody>
          <a:bodyPr/>
          <a:lstStyle/>
          <a:p>
            <a:r>
              <a:rPr lang="en-US" sz="2400" dirty="0"/>
              <a:t>Tamoxifen</a:t>
            </a:r>
          </a:p>
        </p:txBody>
      </p:sp>
      <p:sp>
        <p:nvSpPr>
          <p:cNvPr id="23" name="Content Placeholder 22">
            <a:extLst>
              <a:ext uri="{FF2B5EF4-FFF2-40B4-BE49-F238E27FC236}">
                <a16:creationId xmlns:a16="http://schemas.microsoft.com/office/drawing/2014/main" id="{053A9F37-F99D-0248-8DE0-BEBFB1FB4600}"/>
              </a:ext>
            </a:extLst>
          </p:cNvPr>
          <p:cNvSpPr>
            <a:spLocks noGrp="1"/>
          </p:cNvSpPr>
          <p:nvPr>
            <p:ph idx="72"/>
          </p:nvPr>
        </p:nvSpPr>
        <p:spPr/>
        <p:txBody>
          <a:bodyPr/>
          <a:lstStyle/>
          <a:p>
            <a:r>
              <a:rPr lang="en-US" sz="2400" dirty="0"/>
              <a:t>Tamoxifen</a:t>
            </a:r>
          </a:p>
        </p:txBody>
      </p:sp>
      <p:sp>
        <p:nvSpPr>
          <p:cNvPr id="9" name="Title 8">
            <a:extLst>
              <a:ext uri="{FF2B5EF4-FFF2-40B4-BE49-F238E27FC236}">
                <a16:creationId xmlns:a16="http://schemas.microsoft.com/office/drawing/2014/main" id="{F4D553A7-E506-E346-9459-9776AC97CB73}"/>
              </a:ext>
            </a:extLst>
          </p:cNvPr>
          <p:cNvSpPr>
            <a:spLocks noGrp="1"/>
          </p:cNvSpPr>
          <p:nvPr>
            <p:ph type="title"/>
          </p:nvPr>
        </p:nvSpPr>
        <p:spPr/>
        <p:txBody>
          <a:bodyPr/>
          <a:lstStyle/>
          <a:p>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Which adjuvant treatment would you most likely recommend for a </a:t>
            </a:r>
            <a:b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br>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30-year-old premenopausal woman with </a:t>
            </a:r>
            <a:r>
              <a:rPr lang="en-US" u="sng" dirty="0">
                <a:solidFill>
                  <a:srgbClr val="3332FF"/>
                </a:solidFill>
                <a:latin typeface="Calibri" panose="020F0502020204030204" pitchFamily="34" charset="0"/>
                <a:ea typeface="Calibri" panose="020F0502020204030204" pitchFamily="34" charset="0"/>
                <a:cs typeface="Calibri" panose="020F0502020204030204" pitchFamily="34" charset="0"/>
              </a:rPr>
              <a:t>0.5-</a:t>
            </a:r>
            <a:r>
              <a:rPr lang="en-US" sz="2400" b="1" u="sng"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cm</a:t>
            </a:r>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 ER-positive, HER2-negative, node-negative localized breast cancer and the Recurrence Score</a:t>
            </a:r>
            <a:r>
              <a:rPr lang="en-US" sz="2400" b="1" baseline="30000"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a:t>
            </a:r>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 (RS) below?</a:t>
            </a:r>
            <a:endParaRPr lang="en-US" dirty="0"/>
          </a:p>
        </p:txBody>
      </p:sp>
      <p:sp>
        <p:nvSpPr>
          <p:cNvPr id="4" name="Content Placeholder 3">
            <a:extLst>
              <a:ext uri="{FF2B5EF4-FFF2-40B4-BE49-F238E27FC236}">
                <a16:creationId xmlns:a16="http://schemas.microsoft.com/office/drawing/2014/main" id="{0EB5C53C-AD71-4D82-E09D-AA71B1AFCA68}"/>
              </a:ext>
            </a:extLst>
          </p:cNvPr>
          <p:cNvSpPr>
            <a:spLocks noGrp="1"/>
          </p:cNvSpPr>
          <p:nvPr>
            <p:ph idx="62"/>
          </p:nvPr>
        </p:nvSpPr>
        <p:spPr/>
        <p:txBody>
          <a:bodyPr/>
          <a:lstStyle/>
          <a:p>
            <a:r>
              <a:rPr lang="en-US" dirty="0"/>
              <a:t>–</a:t>
            </a:r>
          </a:p>
        </p:txBody>
      </p:sp>
      <p:sp>
        <p:nvSpPr>
          <p:cNvPr id="2" name="TextBox 1">
            <a:extLst>
              <a:ext uri="{FF2B5EF4-FFF2-40B4-BE49-F238E27FC236}">
                <a16:creationId xmlns:a16="http://schemas.microsoft.com/office/drawing/2014/main" id="{D8136D64-8FAD-AE37-296F-7A10157F5BBB}"/>
              </a:ext>
            </a:extLst>
          </p:cNvPr>
          <p:cNvSpPr txBox="1"/>
          <p:nvPr/>
        </p:nvSpPr>
        <p:spPr>
          <a:xfrm>
            <a:off x="551384" y="6453336"/>
            <a:ext cx="294638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pitchFamily="-72" charset="0"/>
                <a:ea typeface="MS PGothic" charset="0"/>
              </a:rPr>
              <a: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Low risk – T1 tumor, not grade 3</a:t>
            </a:r>
            <a:endParaRPr kumimoji="0" lang="en-US" sz="1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619747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F90E3-6E7F-A042-AB14-5E63C30BCD7D}"/>
              </a:ext>
            </a:extLst>
          </p:cNvPr>
          <p:cNvSpPr>
            <a:spLocks noGrp="1"/>
          </p:cNvSpPr>
          <p:nvPr>
            <p:ph type="title"/>
          </p:nvPr>
        </p:nvSpPr>
        <p:spPr>
          <a:xfrm>
            <a:off x="912285" y="0"/>
            <a:ext cx="9864235" cy="2276872"/>
          </a:xfrm>
        </p:spPr>
        <p:txBody>
          <a:bodyPr/>
          <a:lstStyle/>
          <a:p>
            <a:r>
              <a:rPr lang="en-US" dirty="0"/>
              <a:t>Are there situations in which you recommend hormone replacement therapy to ameliorate side effects associated with OFS?</a:t>
            </a:r>
          </a:p>
        </p:txBody>
      </p:sp>
      <p:sp>
        <p:nvSpPr>
          <p:cNvPr id="3" name="Content Placeholder 2">
            <a:extLst>
              <a:ext uri="{FF2B5EF4-FFF2-40B4-BE49-F238E27FC236}">
                <a16:creationId xmlns:a16="http://schemas.microsoft.com/office/drawing/2014/main" id="{83DF2E2B-0CD6-D848-BED2-3E702B5BC4EA}"/>
              </a:ext>
            </a:extLst>
          </p:cNvPr>
          <p:cNvSpPr>
            <a:spLocks noGrp="1"/>
          </p:cNvSpPr>
          <p:nvPr>
            <p:ph idx="35"/>
          </p:nvPr>
        </p:nvSpPr>
        <p:spPr/>
        <p:txBody>
          <a:bodyPr/>
          <a:lstStyle/>
          <a:p>
            <a:r>
              <a:rPr lang="en-US" dirty="0"/>
              <a:t>No</a:t>
            </a:r>
          </a:p>
        </p:txBody>
      </p:sp>
      <p:sp>
        <p:nvSpPr>
          <p:cNvPr id="4" name="Content Placeholder 3">
            <a:extLst>
              <a:ext uri="{FF2B5EF4-FFF2-40B4-BE49-F238E27FC236}">
                <a16:creationId xmlns:a16="http://schemas.microsoft.com/office/drawing/2014/main" id="{E7E25035-EA4C-AD4D-90F4-15C2AEB3D186}"/>
              </a:ext>
            </a:extLst>
          </p:cNvPr>
          <p:cNvSpPr>
            <a:spLocks noGrp="1"/>
          </p:cNvSpPr>
          <p:nvPr>
            <p:ph idx="36"/>
          </p:nvPr>
        </p:nvSpPr>
        <p:spPr/>
        <p:txBody>
          <a:bodyPr/>
          <a:lstStyle/>
          <a:p>
            <a:r>
              <a:rPr lang="en-US" dirty="0"/>
              <a:t>No</a:t>
            </a:r>
          </a:p>
        </p:txBody>
      </p:sp>
      <p:sp>
        <p:nvSpPr>
          <p:cNvPr id="5" name="Content Placeholder 4">
            <a:extLst>
              <a:ext uri="{FF2B5EF4-FFF2-40B4-BE49-F238E27FC236}">
                <a16:creationId xmlns:a16="http://schemas.microsoft.com/office/drawing/2014/main" id="{2CCBA84E-8D24-654E-AAF9-5E017D1174DD}"/>
              </a:ext>
            </a:extLst>
          </p:cNvPr>
          <p:cNvSpPr>
            <a:spLocks noGrp="1"/>
          </p:cNvSpPr>
          <p:nvPr>
            <p:ph idx="41"/>
          </p:nvPr>
        </p:nvSpPr>
        <p:spPr/>
        <p:txBody>
          <a:bodyPr/>
          <a:lstStyle/>
          <a:p>
            <a:r>
              <a:rPr lang="en-US" dirty="0"/>
              <a:t>Yes – only in BRCA carrier previvors</a:t>
            </a:r>
          </a:p>
        </p:txBody>
      </p:sp>
      <p:sp>
        <p:nvSpPr>
          <p:cNvPr id="6" name="Content Placeholder 5">
            <a:extLst>
              <a:ext uri="{FF2B5EF4-FFF2-40B4-BE49-F238E27FC236}">
                <a16:creationId xmlns:a16="http://schemas.microsoft.com/office/drawing/2014/main" id="{47196011-DA84-1640-AF41-F3DD8B619C62}"/>
              </a:ext>
            </a:extLst>
          </p:cNvPr>
          <p:cNvSpPr>
            <a:spLocks noGrp="1"/>
          </p:cNvSpPr>
          <p:nvPr>
            <p:ph idx="44"/>
          </p:nvPr>
        </p:nvSpPr>
        <p:spPr/>
        <p:txBody>
          <a:bodyPr/>
          <a:lstStyle/>
          <a:p>
            <a:pPr>
              <a:lnSpc>
                <a:spcPts val="2380"/>
              </a:lnSpc>
            </a:pPr>
            <a:r>
              <a:rPr lang="en-US" sz="2000" dirty="0"/>
              <a:t>Yes — severe depression, suicidal, unresponsive </a:t>
            </a:r>
            <a:br>
              <a:rPr lang="en-US" sz="2000" dirty="0"/>
            </a:br>
            <a:r>
              <a:rPr lang="en-US" sz="2000" dirty="0"/>
              <a:t>to therapy </a:t>
            </a:r>
          </a:p>
        </p:txBody>
      </p:sp>
      <p:sp>
        <p:nvSpPr>
          <p:cNvPr id="7" name="Content Placeholder 6">
            <a:extLst>
              <a:ext uri="{FF2B5EF4-FFF2-40B4-BE49-F238E27FC236}">
                <a16:creationId xmlns:a16="http://schemas.microsoft.com/office/drawing/2014/main" id="{CD2523C4-A71C-C348-9107-74C7C4B07E4D}"/>
              </a:ext>
            </a:extLst>
          </p:cNvPr>
          <p:cNvSpPr>
            <a:spLocks noGrp="1"/>
          </p:cNvSpPr>
          <p:nvPr>
            <p:ph idx="45"/>
          </p:nvPr>
        </p:nvSpPr>
        <p:spPr/>
        <p:txBody>
          <a:bodyPr/>
          <a:lstStyle/>
          <a:p>
            <a:r>
              <a:rPr lang="en-US" dirty="0"/>
              <a:t>No</a:t>
            </a:r>
          </a:p>
        </p:txBody>
      </p:sp>
      <p:sp>
        <p:nvSpPr>
          <p:cNvPr id="8" name="Content Placeholder 7">
            <a:extLst>
              <a:ext uri="{FF2B5EF4-FFF2-40B4-BE49-F238E27FC236}">
                <a16:creationId xmlns:a16="http://schemas.microsoft.com/office/drawing/2014/main" id="{7BE0DE8F-2B61-514A-957A-3842B606F867}"/>
              </a:ext>
            </a:extLst>
          </p:cNvPr>
          <p:cNvSpPr>
            <a:spLocks noGrp="1"/>
          </p:cNvSpPr>
          <p:nvPr>
            <p:ph idx="46"/>
          </p:nvPr>
        </p:nvSpPr>
        <p:spPr/>
        <p:txBody>
          <a:bodyPr/>
          <a:lstStyle/>
          <a:p>
            <a:r>
              <a:rPr lang="en-US" dirty="0"/>
              <a:t>No</a:t>
            </a:r>
          </a:p>
        </p:txBody>
      </p:sp>
    </p:spTree>
    <p:extLst>
      <p:ext uri="{BB962C8B-B14F-4D97-AF65-F5344CB8AC3E}">
        <p14:creationId xmlns:p14="http://schemas.microsoft.com/office/powerpoint/2010/main" val="127339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9B834-07EF-3748-904C-4891A3582AFD}"/>
              </a:ext>
            </a:extLst>
          </p:cNvPr>
          <p:cNvSpPr>
            <a:spLocks noGrp="1"/>
          </p:cNvSpPr>
          <p:nvPr>
            <p:ph type="title"/>
          </p:nvPr>
        </p:nvSpPr>
        <p:spPr>
          <a:xfrm>
            <a:off x="912285" y="0"/>
            <a:ext cx="9648211" cy="2276872"/>
          </a:xfrm>
        </p:spPr>
        <p:txBody>
          <a:bodyPr/>
          <a:lstStyle/>
          <a:p>
            <a:r>
              <a:rPr lang="en-US" dirty="0"/>
              <a:t>Do you or your practice employ any alternative approaches to manage symptoms associated with OFS (</a:t>
            </a:r>
            <a:r>
              <a:rPr lang="en-US" dirty="0" err="1"/>
              <a:t>eg</a:t>
            </a:r>
            <a:r>
              <a:rPr lang="en-US" dirty="0"/>
              <a:t>, exercise, complementary strategies)?</a:t>
            </a:r>
          </a:p>
        </p:txBody>
      </p:sp>
      <p:sp>
        <p:nvSpPr>
          <p:cNvPr id="3" name="Content Placeholder 2">
            <a:extLst>
              <a:ext uri="{FF2B5EF4-FFF2-40B4-BE49-F238E27FC236}">
                <a16:creationId xmlns:a16="http://schemas.microsoft.com/office/drawing/2014/main" id="{2DA3C37E-004F-5A43-A137-77763ED3E90E}"/>
              </a:ext>
            </a:extLst>
          </p:cNvPr>
          <p:cNvSpPr>
            <a:spLocks noGrp="1"/>
          </p:cNvSpPr>
          <p:nvPr>
            <p:ph idx="35"/>
          </p:nvPr>
        </p:nvSpPr>
        <p:spPr/>
        <p:txBody>
          <a:bodyPr/>
          <a:lstStyle/>
          <a:p>
            <a:r>
              <a:rPr lang="en-US" dirty="0"/>
              <a:t>Yes</a:t>
            </a:r>
          </a:p>
        </p:txBody>
      </p:sp>
      <p:sp>
        <p:nvSpPr>
          <p:cNvPr id="4" name="Content Placeholder 3">
            <a:extLst>
              <a:ext uri="{FF2B5EF4-FFF2-40B4-BE49-F238E27FC236}">
                <a16:creationId xmlns:a16="http://schemas.microsoft.com/office/drawing/2014/main" id="{B6F5A92A-DFCA-784E-A410-D9944B0854F6}"/>
              </a:ext>
            </a:extLst>
          </p:cNvPr>
          <p:cNvSpPr>
            <a:spLocks noGrp="1"/>
          </p:cNvSpPr>
          <p:nvPr>
            <p:ph idx="36"/>
          </p:nvPr>
        </p:nvSpPr>
        <p:spPr/>
        <p:txBody>
          <a:bodyPr/>
          <a:lstStyle/>
          <a:p>
            <a:r>
              <a:rPr lang="en-US" dirty="0"/>
              <a:t>Yes – exercise, acupuncture</a:t>
            </a:r>
          </a:p>
        </p:txBody>
      </p:sp>
      <p:sp>
        <p:nvSpPr>
          <p:cNvPr id="5" name="Content Placeholder 4">
            <a:extLst>
              <a:ext uri="{FF2B5EF4-FFF2-40B4-BE49-F238E27FC236}">
                <a16:creationId xmlns:a16="http://schemas.microsoft.com/office/drawing/2014/main" id="{7640BB75-D0FB-F440-ACD6-95174BE29BBD}"/>
              </a:ext>
            </a:extLst>
          </p:cNvPr>
          <p:cNvSpPr>
            <a:spLocks noGrp="1"/>
          </p:cNvSpPr>
          <p:nvPr>
            <p:ph idx="41"/>
          </p:nvPr>
        </p:nvSpPr>
        <p:spPr/>
        <p:txBody>
          <a:bodyPr/>
          <a:lstStyle/>
          <a:p>
            <a:r>
              <a:rPr lang="en-US" dirty="0"/>
              <a:t>Yes – exercise, CBT for menopausal symptoms</a:t>
            </a:r>
          </a:p>
        </p:txBody>
      </p:sp>
      <p:sp>
        <p:nvSpPr>
          <p:cNvPr id="6" name="Content Placeholder 5">
            <a:extLst>
              <a:ext uri="{FF2B5EF4-FFF2-40B4-BE49-F238E27FC236}">
                <a16:creationId xmlns:a16="http://schemas.microsoft.com/office/drawing/2014/main" id="{EC2FCA78-DB9B-8349-B19B-A833164938CD}"/>
              </a:ext>
            </a:extLst>
          </p:cNvPr>
          <p:cNvSpPr>
            <a:spLocks noGrp="1"/>
          </p:cNvSpPr>
          <p:nvPr>
            <p:ph idx="44"/>
          </p:nvPr>
        </p:nvSpPr>
        <p:spPr/>
        <p:txBody>
          <a:bodyPr/>
          <a:lstStyle/>
          <a:p>
            <a:r>
              <a:rPr lang="en-US" dirty="0"/>
              <a:t>Yes — exercise, breathing exercises, SSRIs </a:t>
            </a:r>
          </a:p>
        </p:txBody>
      </p:sp>
      <p:sp>
        <p:nvSpPr>
          <p:cNvPr id="7" name="Content Placeholder 6">
            <a:extLst>
              <a:ext uri="{FF2B5EF4-FFF2-40B4-BE49-F238E27FC236}">
                <a16:creationId xmlns:a16="http://schemas.microsoft.com/office/drawing/2014/main" id="{9FB42850-1420-0740-8EA2-28E6E7B78802}"/>
              </a:ext>
            </a:extLst>
          </p:cNvPr>
          <p:cNvSpPr>
            <a:spLocks noGrp="1"/>
          </p:cNvSpPr>
          <p:nvPr>
            <p:ph idx="45"/>
          </p:nvPr>
        </p:nvSpPr>
        <p:spPr/>
        <p:txBody>
          <a:bodyPr/>
          <a:lstStyle/>
          <a:p>
            <a:r>
              <a:rPr lang="en-US" dirty="0"/>
              <a:t>Yes – exercise, acupuncture</a:t>
            </a:r>
          </a:p>
        </p:txBody>
      </p:sp>
      <p:sp>
        <p:nvSpPr>
          <p:cNvPr id="8" name="Content Placeholder 7">
            <a:extLst>
              <a:ext uri="{FF2B5EF4-FFF2-40B4-BE49-F238E27FC236}">
                <a16:creationId xmlns:a16="http://schemas.microsoft.com/office/drawing/2014/main" id="{6F09AB36-13EC-B241-8136-DF06F543B705}"/>
              </a:ext>
            </a:extLst>
          </p:cNvPr>
          <p:cNvSpPr>
            <a:spLocks noGrp="1"/>
          </p:cNvSpPr>
          <p:nvPr>
            <p:ph idx="46"/>
          </p:nvPr>
        </p:nvSpPr>
        <p:spPr/>
        <p:txBody>
          <a:bodyPr/>
          <a:lstStyle/>
          <a:p>
            <a:r>
              <a:rPr lang="en-US" dirty="0"/>
              <a:t>Yes – exercise, acupuncture, gabapentin </a:t>
            </a:r>
          </a:p>
        </p:txBody>
      </p:sp>
      <p:sp>
        <p:nvSpPr>
          <p:cNvPr id="10" name="TextBox 9">
            <a:extLst>
              <a:ext uri="{FF2B5EF4-FFF2-40B4-BE49-F238E27FC236}">
                <a16:creationId xmlns:a16="http://schemas.microsoft.com/office/drawing/2014/main" id="{A0DE4447-C17B-2443-99E4-F68E4590A3C2}"/>
              </a:ext>
            </a:extLst>
          </p:cNvPr>
          <p:cNvSpPr txBox="1"/>
          <p:nvPr/>
        </p:nvSpPr>
        <p:spPr>
          <a:xfrm>
            <a:off x="407368" y="5981254"/>
            <a:ext cx="610222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SSRIs = selective serotonin reuptake inhibitors</a:t>
            </a:r>
          </a:p>
        </p:txBody>
      </p:sp>
    </p:spTree>
    <p:extLst>
      <p:ext uri="{BB962C8B-B14F-4D97-AF65-F5344CB8AC3E}">
        <p14:creationId xmlns:p14="http://schemas.microsoft.com/office/powerpoint/2010/main" val="852821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33556" y="294872"/>
            <a:ext cx="9718347" cy="1916538"/>
          </a:xfrm>
        </p:spPr>
        <p:txBody>
          <a:bodyPr/>
          <a:lstStyle/>
          <a:p>
            <a:r>
              <a:rPr lang="en-US" sz="5200" b="1" dirty="0">
                <a:latin typeface="+mj-lt"/>
                <a:cs typeface="Goudy Old Style"/>
              </a:rPr>
              <a:t>Tolerability/Toxicity of OFS</a:t>
            </a:r>
          </a:p>
        </p:txBody>
      </p:sp>
      <p:sp>
        <p:nvSpPr>
          <p:cNvPr id="5" name="TextBox 2"/>
          <p:cNvSpPr txBox="1">
            <a:spLocks noChangeArrowheads="1"/>
          </p:cNvSpPr>
          <p:nvPr/>
        </p:nvSpPr>
        <p:spPr bwMode="auto">
          <a:xfrm>
            <a:off x="633556" y="2845741"/>
            <a:ext cx="6858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Virginia Kaklamani, MD DSc</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Professor of Medicine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Leader, Breast Oncology Program</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6113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9110F4B-3F95-087F-8E32-6D4315F77102}"/>
              </a:ext>
            </a:extLst>
          </p:cNvPr>
          <p:cNvSpPr>
            <a:spLocks noGrp="1"/>
          </p:cNvSpPr>
          <p:nvPr>
            <p:ph type="title"/>
          </p:nvPr>
        </p:nvSpPr>
        <p:spPr>
          <a:xfrm>
            <a:off x="2823754" y="-183515"/>
            <a:ext cx="10515600" cy="1325563"/>
          </a:xfrm>
        </p:spPr>
        <p:txBody>
          <a:bodyPr/>
          <a:lstStyle/>
          <a:p>
            <a:r>
              <a:rPr lang="en-US" dirty="0"/>
              <a:t>Side effects related to OFS</a:t>
            </a:r>
          </a:p>
        </p:txBody>
      </p:sp>
      <p:pic>
        <p:nvPicPr>
          <p:cNvPr id="5" name="Picture 4">
            <a:extLst>
              <a:ext uri="{FF2B5EF4-FFF2-40B4-BE49-F238E27FC236}">
                <a16:creationId xmlns:a16="http://schemas.microsoft.com/office/drawing/2014/main" id="{B3888865-E1B9-465D-2BFA-4C90345A07FD}"/>
              </a:ext>
            </a:extLst>
          </p:cNvPr>
          <p:cNvPicPr>
            <a:picLocks noChangeAspect="1"/>
          </p:cNvPicPr>
          <p:nvPr/>
        </p:nvPicPr>
        <p:blipFill>
          <a:blip r:embed="rId2"/>
          <a:stretch>
            <a:fillRect/>
          </a:stretch>
        </p:blipFill>
        <p:spPr>
          <a:xfrm>
            <a:off x="2343928" y="821062"/>
            <a:ext cx="7504143" cy="6036938"/>
          </a:xfrm>
          <a:prstGeom prst="rect">
            <a:avLst/>
          </a:prstGeom>
        </p:spPr>
      </p:pic>
      <p:pic>
        <p:nvPicPr>
          <p:cNvPr id="7" name="Picture 6">
            <a:extLst>
              <a:ext uri="{FF2B5EF4-FFF2-40B4-BE49-F238E27FC236}">
                <a16:creationId xmlns:a16="http://schemas.microsoft.com/office/drawing/2014/main" id="{AE1EAEAB-26ED-1A07-69FC-02F8A4B232F8}"/>
              </a:ext>
            </a:extLst>
          </p:cNvPr>
          <p:cNvPicPr>
            <a:picLocks noChangeAspect="1"/>
          </p:cNvPicPr>
          <p:nvPr/>
        </p:nvPicPr>
        <p:blipFill>
          <a:blip r:embed="rId3"/>
          <a:stretch>
            <a:fillRect/>
          </a:stretch>
        </p:blipFill>
        <p:spPr>
          <a:xfrm>
            <a:off x="1650808" y="6535190"/>
            <a:ext cx="2933721" cy="238127"/>
          </a:xfrm>
          <a:prstGeom prst="rect">
            <a:avLst/>
          </a:prstGeom>
        </p:spPr>
      </p:pic>
    </p:spTree>
    <p:extLst>
      <p:ext uri="{BB962C8B-B14F-4D97-AF65-F5344CB8AC3E}">
        <p14:creationId xmlns:p14="http://schemas.microsoft.com/office/powerpoint/2010/main" val="3509287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C2AC4-D3F9-233D-B39C-F5993CD86D6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F7357F3-0029-4CDC-0F49-E40C9B45CD3E}"/>
              </a:ext>
            </a:extLst>
          </p:cNvPr>
          <p:cNvSpPr>
            <a:spLocks noGrp="1"/>
          </p:cNvSpPr>
          <p:nvPr>
            <p:ph type="title"/>
          </p:nvPr>
        </p:nvSpPr>
        <p:spPr>
          <a:xfrm>
            <a:off x="90933" y="-135054"/>
            <a:ext cx="10515600" cy="762000"/>
          </a:xfrm>
        </p:spPr>
        <p:txBody>
          <a:bodyPr>
            <a:noAutofit/>
          </a:bodyPr>
          <a:lstStyle/>
          <a:p>
            <a:r>
              <a:rPr lang="en-US" sz="2800" kern="0" dirty="0"/>
              <a:t>OPTION Trial QoL Data</a:t>
            </a:r>
            <a:endParaRPr lang="en-US" sz="2800" dirty="0"/>
          </a:p>
        </p:txBody>
      </p:sp>
      <p:grpSp>
        <p:nvGrpSpPr>
          <p:cNvPr id="25" name="Group 24">
            <a:extLst>
              <a:ext uri="{FF2B5EF4-FFF2-40B4-BE49-F238E27FC236}">
                <a16:creationId xmlns:a16="http://schemas.microsoft.com/office/drawing/2014/main" id="{7CA4926B-1DD2-F922-E38F-C9071E7A0CF5}"/>
              </a:ext>
            </a:extLst>
          </p:cNvPr>
          <p:cNvGrpSpPr/>
          <p:nvPr/>
        </p:nvGrpSpPr>
        <p:grpSpPr>
          <a:xfrm>
            <a:off x="6971101" y="2299787"/>
            <a:ext cx="3759170" cy="3664493"/>
            <a:chOff x="7406463" y="2146041"/>
            <a:chExt cx="3759170" cy="3664493"/>
          </a:xfrm>
        </p:grpSpPr>
        <p:sp>
          <p:nvSpPr>
            <p:cNvPr id="5" name="Freeform: Shape 4">
              <a:extLst>
                <a:ext uri="{FF2B5EF4-FFF2-40B4-BE49-F238E27FC236}">
                  <a16:creationId xmlns:a16="http://schemas.microsoft.com/office/drawing/2014/main" id="{8F5BF11A-568A-7BA7-FECB-C813DFDBA49D}"/>
                </a:ext>
              </a:extLst>
            </p:cNvPr>
            <p:cNvSpPr/>
            <p:nvPr/>
          </p:nvSpPr>
          <p:spPr bwMode="auto">
            <a:xfrm>
              <a:off x="7476931" y="2146041"/>
              <a:ext cx="3688702" cy="3595396"/>
            </a:xfrm>
            <a:custGeom>
              <a:avLst/>
              <a:gdLst>
                <a:gd name="connsiteX0" fmla="*/ 0 w 3688702"/>
                <a:gd name="connsiteY0" fmla="*/ 0 h 3595396"/>
                <a:gd name="connsiteX1" fmla="*/ 0 w 3688702"/>
                <a:gd name="connsiteY1" fmla="*/ 3595396 h 3595396"/>
                <a:gd name="connsiteX2" fmla="*/ 3688702 w 3688702"/>
                <a:gd name="connsiteY2" fmla="*/ 3595396 h 3595396"/>
              </a:gdLst>
              <a:ahLst/>
              <a:cxnLst>
                <a:cxn ang="0">
                  <a:pos x="connsiteX0" y="connsiteY0"/>
                </a:cxn>
                <a:cxn ang="0">
                  <a:pos x="connsiteX1" y="connsiteY1"/>
                </a:cxn>
                <a:cxn ang="0">
                  <a:pos x="connsiteX2" y="connsiteY2"/>
                </a:cxn>
              </a:cxnLst>
              <a:rect l="l" t="t" r="r" b="b"/>
              <a:pathLst>
                <a:path w="3688702" h="3595396">
                  <a:moveTo>
                    <a:pt x="0" y="0"/>
                  </a:moveTo>
                  <a:lnTo>
                    <a:pt x="0" y="3595396"/>
                  </a:lnTo>
                  <a:lnTo>
                    <a:pt x="3688702" y="3595396"/>
                  </a:lnTo>
                </a:path>
              </a:pathLst>
            </a:custGeom>
            <a:noFill/>
            <a:ln w="28575">
              <a:solidFill>
                <a:schemeClr val="bg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9E494709-ED87-67FA-1BEC-2142BA173067}"/>
                </a:ext>
              </a:extLst>
            </p:cNvPr>
            <p:cNvGrpSpPr/>
            <p:nvPr/>
          </p:nvGrpSpPr>
          <p:grpSpPr>
            <a:xfrm>
              <a:off x="7475561" y="5741437"/>
              <a:ext cx="2781868" cy="69097"/>
              <a:chOff x="7475561" y="5741437"/>
              <a:chExt cx="2781868" cy="69097"/>
            </a:xfrm>
          </p:grpSpPr>
          <p:cxnSp>
            <p:nvCxnSpPr>
              <p:cNvPr id="14" name="Straight Connector 13">
                <a:extLst>
                  <a:ext uri="{FF2B5EF4-FFF2-40B4-BE49-F238E27FC236}">
                    <a16:creationId xmlns:a16="http://schemas.microsoft.com/office/drawing/2014/main" id="{212EAA06-1546-241B-5A1A-E0AC31824CB2}"/>
                  </a:ext>
                </a:extLst>
              </p:cNvPr>
              <p:cNvCxnSpPr>
                <a:cxnSpLocks/>
              </p:cNvCxnSpPr>
              <p:nvPr/>
            </p:nvCxnSpPr>
            <p:spPr bwMode="auto">
              <a:xfrm>
                <a:off x="7475561" y="5741437"/>
                <a:ext cx="0" cy="69097"/>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54DDD5A5-734D-B5A2-F859-B1C3AC55DC57}"/>
                  </a:ext>
                </a:extLst>
              </p:cNvPr>
              <p:cNvCxnSpPr>
                <a:cxnSpLocks/>
              </p:cNvCxnSpPr>
              <p:nvPr/>
            </p:nvCxnSpPr>
            <p:spPr bwMode="auto">
              <a:xfrm>
                <a:off x="8866495" y="5741437"/>
                <a:ext cx="0" cy="69097"/>
              </a:xfrm>
              <a:prstGeom prst="line">
                <a:avLst/>
              </a:prstGeom>
              <a:noFill/>
              <a:ln w="28575" cap="flat" cmpd="sng" algn="ctr">
                <a:solidFill>
                  <a:schemeClr val="bg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45B3CD0A-44AD-D88B-7FCA-B5B769F0D846}"/>
                  </a:ext>
                </a:extLst>
              </p:cNvPr>
              <p:cNvCxnSpPr>
                <a:cxnSpLocks/>
              </p:cNvCxnSpPr>
              <p:nvPr/>
            </p:nvCxnSpPr>
            <p:spPr bwMode="auto">
              <a:xfrm>
                <a:off x="10257429" y="5741437"/>
                <a:ext cx="0" cy="69097"/>
              </a:xfrm>
              <a:prstGeom prst="line">
                <a:avLst/>
              </a:prstGeom>
              <a:noFill/>
              <a:ln w="28575" cap="flat" cmpd="sng" algn="ctr">
                <a:solidFill>
                  <a:schemeClr val="bg1"/>
                </a:solidFill>
                <a:prstDash val="solid"/>
                <a:round/>
                <a:headEnd type="none" w="med" len="med"/>
                <a:tailEnd type="none" w="med" len="med"/>
              </a:ln>
              <a:effectLst/>
            </p:spPr>
          </p:cxnSp>
        </p:grpSp>
        <p:grpSp>
          <p:nvGrpSpPr>
            <p:cNvPr id="24" name="Group 23">
              <a:extLst>
                <a:ext uri="{FF2B5EF4-FFF2-40B4-BE49-F238E27FC236}">
                  <a16:creationId xmlns:a16="http://schemas.microsoft.com/office/drawing/2014/main" id="{B0F37812-9F1A-0AA8-EB62-62514D189BFD}"/>
                </a:ext>
              </a:extLst>
            </p:cNvPr>
            <p:cNvGrpSpPr/>
            <p:nvPr/>
          </p:nvGrpSpPr>
          <p:grpSpPr>
            <a:xfrm>
              <a:off x="7406463" y="2158471"/>
              <a:ext cx="69097" cy="3581401"/>
              <a:chOff x="7406463" y="2158471"/>
              <a:chExt cx="69097" cy="3581401"/>
            </a:xfrm>
          </p:grpSpPr>
          <p:cxnSp>
            <p:nvCxnSpPr>
              <p:cNvPr id="18" name="Straight Connector 17">
                <a:extLst>
                  <a:ext uri="{FF2B5EF4-FFF2-40B4-BE49-F238E27FC236}">
                    <a16:creationId xmlns:a16="http://schemas.microsoft.com/office/drawing/2014/main" id="{4D5291C7-EF06-2AC1-35D3-C0FE1712C0DC}"/>
                  </a:ext>
                </a:extLst>
              </p:cNvPr>
              <p:cNvCxnSpPr>
                <a:cxnSpLocks/>
              </p:cNvCxnSpPr>
              <p:nvPr/>
            </p:nvCxnSpPr>
            <p:spPr bwMode="auto">
              <a:xfrm rot="5400000">
                <a:off x="7441012" y="5705323"/>
                <a:ext cx="0" cy="69097"/>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409E5D8F-9ED3-5A8C-02E0-91E39B1D6E16}"/>
                  </a:ext>
                </a:extLst>
              </p:cNvPr>
              <p:cNvCxnSpPr>
                <a:cxnSpLocks/>
              </p:cNvCxnSpPr>
              <p:nvPr/>
            </p:nvCxnSpPr>
            <p:spPr bwMode="auto">
              <a:xfrm rot="5400000">
                <a:off x="7441012" y="4989042"/>
                <a:ext cx="0" cy="69097"/>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58C51E22-E7AB-5A12-5214-74CA56821488}"/>
                  </a:ext>
                </a:extLst>
              </p:cNvPr>
              <p:cNvCxnSpPr>
                <a:cxnSpLocks/>
              </p:cNvCxnSpPr>
              <p:nvPr/>
            </p:nvCxnSpPr>
            <p:spPr bwMode="auto">
              <a:xfrm rot="5400000">
                <a:off x="7441012" y="4272762"/>
                <a:ext cx="0" cy="69097"/>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2A11E0A2-0146-DEFD-21C5-08BBD103F641}"/>
                  </a:ext>
                </a:extLst>
              </p:cNvPr>
              <p:cNvCxnSpPr>
                <a:cxnSpLocks/>
              </p:cNvCxnSpPr>
              <p:nvPr/>
            </p:nvCxnSpPr>
            <p:spPr bwMode="auto">
              <a:xfrm rot="5400000">
                <a:off x="7441012" y="3556482"/>
                <a:ext cx="0" cy="69097"/>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74D19B6E-6C03-478D-249E-169C702BED13}"/>
                  </a:ext>
                </a:extLst>
              </p:cNvPr>
              <p:cNvCxnSpPr>
                <a:cxnSpLocks/>
              </p:cNvCxnSpPr>
              <p:nvPr/>
            </p:nvCxnSpPr>
            <p:spPr bwMode="auto">
              <a:xfrm rot="5400000">
                <a:off x="7441012" y="2840202"/>
                <a:ext cx="0" cy="69097"/>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37B8EAC8-5AC1-2370-5853-35B9AF2AB47C}"/>
                  </a:ext>
                </a:extLst>
              </p:cNvPr>
              <p:cNvCxnSpPr>
                <a:cxnSpLocks/>
              </p:cNvCxnSpPr>
              <p:nvPr/>
            </p:nvCxnSpPr>
            <p:spPr bwMode="auto">
              <a:xfrm rot="5400000">
                <a:off x="7441012" y="2123922"/>
                <a:ext cx="0" cy="69097"/>
              </a:xfrm>
              <a:prstGeom prst="line">
                <a:avLst/>
              </a:prstGeom>
              <a:noFill/>
              <a:ln w="28575" cap="flat" cmpd="sng" algn="ctr">
                <a:solidFill>
                  <a:schemeClr val="bg1"/>
                </a:solidFill>
                <a:prstDash val="solid"/>
                <a:round/>
                <a:headEnd type="none" w="med" len="med"/>
                <a:tailEnd type="none" w="med" len="med"/>
              </a:ln>
              <a:effectLst/>
            </p:spPr>
          </p:cxnSp>
        </p:grpSp>
      </p:grpSp>
      <p:sp>
        <p:nvSpPr>
          <p:cNvPr id="65" name="TextBox 64">
            <a:extLst>
              <a:ext uri="{FF2B5EF4-FFF2-40B4-BE49-F238E27FC236}">
                <a16:creationId xmlns:a16="http://schemas.microsoft.com/office/drawing/2014/main" id="{CE376F8A-779C-2D4E-A7A3-F870F8BFE34A}"/>
              </a:ext>
            </a:extLst>
          </p:cNvPr>
          <p:cNvSpPr txBox="1"/>
          <p:nvPr/>
        </p:nvSpPr>
        <p:spPr bwMode="auto">
          <a:xfrm>
            <a:off x="8287210" y="5186749"/>
            <a:ext cx="7859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9.0%</a:t>
            </a:r>
          </a:p>
        </p:txBody>
      </p:sp>
      <p:sp>
        <p:nvSpPr>
          <p:cNvPr id="68" name="TextBox 67">
            <a:extLst>
              <a:ext uri="{FF2B5EF4-FFF2-40B4-BE49-F238E27FC236}">
                <a16:creationId xmlns:a16="http://schemas.microsoft.com/office/drawing/2014/main" id="{BF9CCE3A-0203-5EB5-0171-B2EEED8B6AB3}"/>
              </a:ext>
            </a:extLst>
          </p:cNvPr>
          <p:cNvSpPr txBox="1"/>
          <p:nvPr/>
        </p:nvSpPr>
        <p:spPr bwMode="auto">
          <a:xfrm>
            <a:off x="6214006" y="2135831"/>
            <a:ext cx="814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50</a:t>
            </a:r>
          </a:p>
        </p:txBody>
      </p:sp>
      <p:sp>
        <p:nvSpPr>
          <p:cNvPr id="69" name="TextBox 68">
            <a:extLst>
              <a:ext uri="{FF2B5EF4-FFF2-40B4-BE49-F238E27FC236}">
                <a16:creationId xmlns:a16="http://schemas.microsoft.com/office/drawing/2014/main" id="{3155DD0F-87E0-5007-1868-F49C30C9A423}"/>
              </a:ext>
            </a:extLst>
          </p:cNvPr>
          <p:cNvSpPr txBox="1"/>
          <p:nvPr/>
        </p:nvSpPr>
        <p:spPr bwMode="auto">
          <a:xfrm>
            <a:off x="6214006" y="2850516"/>
            <a:ext cx="814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40</a:t>
            </a:r>
          </a:p>
        </p:txBody>
      </p:sp>
      <p:sp>
        <p:nvSpPr>
          <p:cNvPr id="70" name="TextBox 69">
            <a:extLst>
              <a:ext uri="{FF2B5EF4-FFF2-40B4-BE49-F238E27FC236}">
                <a16:creationId xmlns:a16="http://schemas.microsoft.com/office/drawing/2014/main" id="{A72FCC8C-5D1C-6139-0D8A-736F8DFF4531}"/>
              </a:ext>
            </a:extLst>
          </p:cNvPr>
          <p:cNvSpPr txBox="1"/>
          <p:nvPr/>
        </p:nvSpPr>
        <p:spPr bwMode="auto">
          <a:xfrm>
            <a:off x="6214006" y="3565201"/>
            <a:ext cx="814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30</a:t>
            </a:r>
          </a:p>
        </p:txBody>
      </p:sp>
      <p:sp>
        <p:nvSpPr>
          <p:cNvPr id="71" name="TextBox 70">
            <a:extLst>
              <a:ext uri="{FF2B5EF4-FFF2-40B4-BE49-F238E27FC236}">
                <a16:creationId xmlns:a16="http://schemas.microsoft.com/office/drawing/2014/main" id="{074F395D-CB8A-93A7-A45F-F618E8B67AE0}"/>
              </a:ext>
            </a:extLst>
          </p:cNvPr>
          <p:cNvSpPr txBox="1"/>
          <p:nvPr/>
        </p:nvSpPr>
        <p:spPr bwMode="auto">
          <a:xfrm>
            <a:off x="6214006" y="4279886"/>
            <a:ext cx="814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20</a:t>
            </a:r>
          </a:p>
        </p:txBody>
      </p:sp>
      <p:sp>
        <p:nvSpPr>
          <p:cNvPr id="72" name="TextBox 71">
            <a:extLst>
              <a:ext uri="{FF2B5EF4-FFF2-40B4-BE49-F238E27FC236}">
                <a16:creationId xmlns:a16="http://schemas.microsoft.com/office/drawing/2014/main" id="{037D33EB-646E-44F7-2FCE-1DA05E7A4052}"/>
              </a:ext>
            </a:extLst>
          </p:cNvPr>
          <p:cNvSpPr txBox="1"/>
          <p:nvPr/>
        </p:nvSpPr>
        <p:spPr bwMode="auto">
          <a:xfrm>
            <a:off x="6214006" y="4994571"/>
            <a:ext cx="814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10</a:t>
            </a:r>
          </a:p>
        </p:txBody>
      </p:sp>
      <p:sp>
        <p:nvSpPr>
          <p:cNvPr id="73" name="TextBox 72">
            <a:extLst>
              <a:ext uri="{FF2B5EF4-FFF2-40B4-BE49-F238E27FC236}">
                <a16:creationId xmlns:a16="http://schemas.microsoft.com/office/drawing/2014/main" id="{3F45E201-0A2A-00BC-3620-C7D5AC728019}"/>
              </a:ext>
            </a:extLst>
          </p:cNvPr>
          <p:cNvSpPr txBox="1"/>
          <p:nvPr/>
        </p:nvSpPr>
        <p:spPr bwMode="auto">
          <a:xfrm>
            <a:off x="6214006" y="5709256"/>
            <a:ext cx="814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a:t>
            </a:r>
          </a:p>
        </p:txBody>
      </p:sp>
      <p:sp>
        <p:nvSpPr>
          <p:cNvPr id="74" name="TextBox 73">
            <a:extLst>
              <a:ext uri="{FF2B5EF4-FFF2-40B4-BE49-F238E27FC236}">
                <a16:creationId xmlns:a16="http://schemas.microsoft.com/office/drawing/2014/main" id="{880A40B5-7F9E-27A3-038F-F0B57B0E1F48}"/>
              </a:ext>
            </a:extLst>
          </p:cNvPr>
          <p:cNvSpPr txBox="1"/>
          <p:nvPr/>
        </p:nvSpPr>
        <p:spPr bwMode="auto">
          <a:xfrm>
            <a:off x="6633601" y="5912028"/>
            <a:ext cx="814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a:t>
            </a:r>
          </a:p>
        </p:txBody>
      </p:sp>
      <p:sp>
        <p:nvSpPr>
          <p:cNvPr id="75" name="TextBox 74">
            <a:extLst>
              <a:ext uri="{FF2B5EF4-FFF2-40B4-BE49-F238E27FC236}">
                <a16:creationId xmlns:a16="http://schemas.microsoft.com/office/drawing/2014/main" id="{72AFF7AF-2420-11E3-2645-DAB4BFA6CB8D}"/>
              </a:ext>
            </a:extLst>
          </p:cNvPr>
          <p:cNvSpPr txBox="1"/>
          <p:nvPr/>
        </p:nvSpPr>
        <p:spPr bwMode="auto">
          <a:xfrm>
            <a:off x="8027537" y="5912028"/>
            <a:ext cx="814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5</a:t>
            </a:r>
          </a:p>
        </p:txBody>
      </p:sp>
      <p:sp>
        <p:nvSpPr>
          <p:cNvPr id="76" name="TextBox 75">
            <a:extLst>
              <a:ext uri="{FF2B5EF4-FFF2-40B4-BE49-F238E27FC236}">
                <a16:creationId xmlns:a16="http://schemas.microsoft.com/office/drawing/2014/main" id="{84F14A3F-F460-CF77-8435-27E5EDB4FF95}"/>
              </a:ext>
            </a:extLst>
          </p:cNvPr>
          <p:cNvSpPr txBox="1"/>
          <p:nvPr/>
        </p:nvSpPr>
        <p:spPr bwMode="auto">
          <a:xfrm>
            <a:off x="9421473" y="5912028"/>
            <a:ext cx="814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10</a:t>
            </a:r>
          </a:p>
        </p:txBody>
      </p:sp>
      <p:sp>
        <p:nvSpPr>
          <p:cNvPr id="77" name="TextBox 76">
            <a:extLst>
              <a:ext uri="{FF2B5EF4-FFF2-40B4-BE49-F238E27FC236}">
                <a16:creationId xmlns:a16="http://schemas.microsoft.com/office/drawing/2014/main" id="{76C16DE1-D836-1FAE-9D8A-00D98FBC0BC6}"/>
              </a:ext>
            </a:extLst>
          </p:cNvPr>
          <p:cNvSpPr txBox="1"/>
          <p:nvPr/>
        </p:nvSpPr>
        <p:spPr bwMode="auto">
          <a:xfrm rot="16200000">
            <a:off x="4753571" y="3921241"/>
            <a:ext cx="3612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Recurrence (%)</a:t>
            </a:r>
          </a:p>
        </p:txBody>
      </p:sp>
      <p:sp>
        <p:nvSpPr>
          <p:cNvPr id="78" name="TextBox 77">
            <a:extLst>
              <a:ext uri="{FF2B5EF4-FFF2-40B4-BE49-F238E27FC236}">
                <a16:creationId xmlns:a16="http://schemas.microsoft.com/office/drawing/2014/main" id="{0A8A67E4-93FA-F6C2-9874-FA56C50110A6}"/>
              </a:ext>
            </a:extLst>
          </p:cNvPr>
          <p:cNvSpPr txBox="1"/>
          <p:nvPr/>
        </p:nvSpPr>
        <p:spPr bwMode="auto">
          <a:xfrm>
            <a:off x="7113242" y="6092683"/>
            <a:ext cx="3686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Yr</a:t>
            </a:r>
          </a:p>
        </p:txBody>
      </p:sp>
      <p:pic>
        <p:nvPicPr>
          <p:cNvPr id="2" name="Main graphic">
            <a:extLst>
              <a:ext uri="{FF2B5EF4-FFF2-40B4-BE49-F238E27FC236}">
                <a16:creationId xmlns:a16="http://schemas.microsoft.com/office/drawing/2014/main" id="{200612A7-B909-0CEE-5AB7-8DFA501B9274}"/>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p:blipFill>
        <p:spPr>
          <a:xfrm>
            <a:off x="90933" y="479330"/>
            <a:ext cx="11899531" cy="5899340"/>
          </a:xfrm>
          <a:prstGeom prst="rect">
            <a:avLst/>
          </a:prstGeom>
          <a:ln>
            <a:noFill/>
          </a:ln>
        </p:spPr>
      </p:pic>
      <p:pic>
        <p:nvPicPr>
          <p:cNvPr id="4" name="Picture 3">
            <a:extLst>
              <a:ext uri="{FF2B5EF4-FFF2-40B4-BE49-F238E27FC236}">
                <a16:creationId xmlns:a16="http://schemas.microsoft.com/office/drawing/2014/main" id="{6213FC77-5CB5-DF41-E994-F166E2C38EC5}"/>
              </a:ext>
            </a:extLst>
          </p:cNvPr>
          <p:cNvPicPr>
            <a:picLocks noChangeAspect="1"/>
          </p:cNvPicPr>
          <p:nvPr/>
        </p:nvPicPr>
        <p:blipFill>
          <a:blip r:embed="rId5"/>
          <a:stretch>
            <a:fillRect/>
          </a:stretch>
        </p:blipFill>
        <p:spPr>
          <a:xfrm>
            <a:off x="6319442" y="4651279"/>
            <a:ext cx="4721523" cy="2155916"/>
          </a:xfrm>
          <a:prstGeom prst="rect">
            <a:avLst/>
          </a:prstGeom>
        </p:spPr>
      </p:pic>
      <p:sp>
        <p:nvSpPr>
          <p:cNvPr id="6" name="Arrow: Down 5">
            <a:extLst>
              <a:ext uri="{FF2B5EF4-FFF2-40B4-BE49-F238E27FC236}">
                <a16:creationId xmlns:a16="http://schemas.microsoft.com/office/drawing/2014/main" id="{7A9A4DA4-4B30-A618-B7DB-09A2BEA0184F}"/>
              </a:ext>
            </a:extLst>
          </p:cNvPr>
          <p:cNvSpPr/>
          <p:nvPr/>
        </p:nvSpPr>
        <p:spPr>
          <a:xfrm rot="925481">
            <a:off x="4862086" y="479330"/>
            <a:ext cx="353147" cy="6936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Arrow: Down 7">
            <a:extLst>
              <a:ext uri="{FF2B5EF4-FFF2-40B4-BE49-F238E27FC236}">
                <a16:creationId xmlns:a16="http://schemas.microsoft.com/office/drawing/2014/main" id="{3323E060-9BDF-2E0A-1F7E-55243D0456D3}"/>
              </a:ext>
            </a:extLst>
          </p:cNvPr>
          <p:cNvSpPr/>
          <p:nvPr/>
        </p:nvSpPr>
        <p:spPr>
          <a:xfrm rot="925481">
            <a:off x="4862085" y="5165522"/>
            <a:ext cx="353147" cy="6936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Arrow: Down 8">
            <a:extLst>
              <a:ext uri="{FF2B5EF4-FFF2-40B4-BE49-F238E27FC236}">
                <a16:creationId xmlns:a16="http://schemas.microsoft.com/office/drawing/2014/main" id="{C66927CA-2BFB-BE83-ACAA-3BFCCE8F7B45}"/>
              </a:ext>
            </a:extLst>
          </p:cNvPr>
          <p:cNvSpPr/>
          <p:nvPr/>
        </p:nvSpPr>
        <p:spPr>
          <a:xfrm rot="925481">
            <a:off x="11551435" y="789385"/>
            <a:ext cx="353147" cy="6936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Down 9">
            <a:extLst>
              <a:ext uri="{FF2B5EF4-FFF2-40B4-BE49-F238E27FC236}">
                <a16:creationId xmlns:a16="http://schemas.microsoft.com/office/drawing/2014/main" id="{DC7924C4-37C3-97A0-FC97-EABD4130307D}"/>
              </a:ext>
            </a:extLst>
          </p:cNvPr>
          <p:cNvSpPr/>
          <p:nvPr/>
        </p:nvSpPr>
        <p:spPr>
          <a:xfrm rot="925481">
            <a:off x="11664807" y="3369390"/>
            <a:ext cx="353147" cy="6936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196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6FCB0-D1C4-084B-17B0-64C1AC999241}"/>
              </a:ext>
            </a:extLst>
          </p:cNvPr>
          <p:cNvSpPr>
            <a:spLocks noGrp="1"/>
          </p:cNvSpPr>
          <p:nvPr>
            <p:ph type="title"/>
          </p:nvPr>
        </p:nvSpPr>
        <p:spPr/>
        <p:txBody>
          <a:bodyPr/>
          <a:lstStyle/>
          <a:p>
            <a:r>
              <a:rPr lang="en-US" dirty="0"/>
              <a:t>Summary of AEs on SOFT+TEXT</a:t>
            </a:r>
          </a:p>
        </p:txBody>
      </p:sp>
      <p:graphicFrame>
        <p:nvGraphicFramePr>
          <p:cNvPr id="4" name="Content Placeholder 3">
            <a:extLst>
              <a:ext uri="{FF2B5EF4-FFF2-40B4-BE49-F238E27FC236}">
                <a16:creationId xmlns:a16="http://schemas.microsoft.com/office/drawing/2014/main" id="{3911C82B-09E4-D2D3-DF74-A24648861EEE}"/>
              </a:ext>
            </a:extLst>
          </p:cNvPr>
          <p:cNvGraphicFramePr>
            <a:graphicFrameLocks noGrp="1"/>
          </p:cNvGraphicFramePr>
          <p:nvPr>
            <p:ph idx="1"/>
          </p:nvPr>
        </p:nvGraphicFramePr>
        <p:xfrm>
          <a:off x="1501780" y="1853819"/>
          <a:ext cx="9281832" cy="3222674"/>
        </p:xfrm>
        <a:graphic>
          <a:graphicData uri="http://schemas.openxmlformats.org/drawingml/2006/table">
            <a:tbl>
              <a:tblPr firstRow="1" bandRow="1">
                <a:tableStyleId>{7DF18680-E054-41AD-8BC1-D1AEF772440D}</a:tableStyleId>
              </a:tblPr>
              <a:tblGrid>
                <a:gridCol w="2320458">
                  <a:extLst>
                    <a:ext uri="{9D8B030D-6E8A-4147-A177-3AD203B41FA5}">
                      <a16:colId xmlns:a16="http://schemas.microsoft.com/office/drawing/2014/main" val="3363133424"/>
                    </a:ext>
                  </a:extLst>
                </a:gridCol>
                <a:gridCol w="2320458">
                  <a:extLst>
                    <a:ext uri="{9D8B030D-6E8A-4147-A177-3AD203B41FA5}">
                      <a16:colId xmlns:a16="http://schemas.microsoft.com/office/drawing/2014/main" val="2289540725"/>
                    </a:ext>
                  </a:extLst>
                </a:gridCol>
                <a:gridCol w="2320458">
                  <a:extLst>
                    <a:ext uri="{9D8B030D-6E8A-4147-A177-3AD203B41FA5}">
                      <a16:colId xmlns:a16="http://schemas.microsoft.com/office/drawing/2014/main" val="3031077327"/>
                    </a:ext>
                  </a:extLst>
                </a:gridCol>
                <a:gridCol w="2320458">
                  <a:extLst>
                    <a:ext uri="{9D8B030D-6E8A-4147-A177-3AD203B41FA5}">
                      <a16:colId xmlns:a16="http://schemas.microsoft.com/office/drawing/2014/main" val="4089057616"/>
                    </a:ext>
                  </a:extLst>
                </a:gridCol>
              </a:tblGrid>
              <a:tr h="460382">
                <a:tc>
                  <a:txBody>
                    <a:bodyPr/>
                    <a:lstStyle/>
                    <a:p>
                      <a:endParaRPr lang="en-US"/>
                    </a:p>
                  </a:txBody>
                  <a:tcPr/>
                </a:tc>
                <a:tc>
                  <a:txBody>
                    <a:bodyPr/>
                    <a:lstStyle/>
                    <a:p>
                      <a:pPr algn="ctr"/>
                      <a:r>
                        <a:rPr lang="en-US" dirty="0"/>
                        <a:t>Tamoxifen (%)</a:t>
                      </a:r>
                    </a:p>
                  </a:txBody>
                  <a:tcPr/>
                </a:tc>
                <a:tc>
                  <a:txBody>
                    <a:bodyPr/>
                    <a:lstStyle/>
                    <a:p>
                      <a:pPr algn="ctr"/>
                      <a:r>
                        <a:rPr lang="en-US" dirty="0"/>
                        <a:t>OFS+ Tam (%)</a:t>
                      </a:r>
                    </a:p>
                  </a:txBody>
                  <a:tcPr/>
                </a:tc>
                <a:tc>
                  <a:txBody>
                    <a:bodyPr/>
                    <a:lstStyle/>
                    <a:p>
                      <a:pPr algn="ctr"/>
                      <a:r>
                        <a:rPr lang="en-US" dirty="0"/>
                        <a:t>OFS+ Exe (%)</a:t>
                      </a:r>
                    </a:p>
                  </a:txBody>
                  <a:tcPr/>
                </a:tc>
                <a:extLst>
                  <a:ext uri="{0D108BD9-81ED-4DB2-BD59-A6C34878D82A}">
                    <a16:rowId xmlns:a16="http://schemas.microsoft.com/office/drawing/2014/main" val="727658643"/>
                  </a:ext>
                </a:extLst>
              </a:tr>
              <a:tr h="460382">
                <a:tc>
                  <a:txBody>
                    <a:bodyPr/>
                    <a:lstStyle/>
                    <a:p>
                      <a:r>
                        <a:rPr lang="en-US" dirty="0"/>
                        <a:t>Hot Flashes</a:t>
                      </a:r>
                    </a:p>
                  </a:txBody>
                  <a:tcPr/>
                </a:tc>
                <a:tc>
                  <a:txBody>
                    <a:bodyPr/>
                    <a:lstStyle/>
                    <a:p>
                      <a:pPr algn="ctr"/>
                      <a:r>
                        <a:rPr lang="en-US" dirty="0"/>
                        <a:t>80.4</a:t>
                      </a:r>
                    </a:p>
                  </a:txBody>
                  <a:tcPr/>
                </a:tc>
                <a:tc>
                  <a:txBody>
                    <a:bodyPr/>
                    <a:lstStyle/>
                    <a:p>
                      <a:pPr algn="ctr"/>
                      <a:r>
                        <a:rPr lang="en-US" dirty="0"/>
                        <a:t>93.5</a:t>
                      </a:r>
                    </a:p>
                  </a:txBody>
                  <a:tcPr/>
                </a:tc>
                <a:tc>
                  <a:txBody>
                    <a:bodyPr/>
                    <a:lstStyle/>
                    <a:p>
                      <a:pPr algn="ctr"/>
                      <a:r>
                        <a:rPr lang="en-US" dirty="0"/>
                        <a:t>92.4</a:t>
                      </a:r>
                    </a:p>
                  </a:txBody>
                  <a:tcPr/>
                </a:tc>
                <a:extLst>
                  <a:ext uri="{0D108BD9-81ED-4DB2-BD59-A6C34878D82A}">
                    <a16:rowId xmlns:a16="http://schemas.microsoft.com/office/drawing/2014/main" val="3425409003"/>
                  </a:ext>
                </a:extLst>
              </a:tr>
              <a:tr h="460382">
                <a:tc>
                  <a:txBody>
                    <a:bodyPr/>
                    <a:lstStyle/>
                    <a:p>
                      <a:r>
                        <a:rPr lang="en-US" dirty="0"/>
                        <a:t>Insomnia</a:t>
                      </a:r>
                    </a:p>
                  </a:txBody>
                  <a:tcPr/>
                </a:tc>
                <a:tc>
                  <a:txBody>
                    <a:bodyPr/>
                    <a:lstStyle/>
                    <a:p>
                      <a:pPr algn="ctr"/>
                      <a:r>
                        <a:rPr lang="en-US" dirty="0"/>
                        <a:t>46.8</a:t>
                      </a:r>
                    </a:p>
                  </a:txBody>
                  <a:tcPr/>
                </a:tc>
                <a:tc>
                  <a:txBody>
                    <a:bodyPr/>
                    <a:lstStyle/>
                    <a:p>
                      <a:pPr algn="ctr"/>
                      <a:r>
                        <a:rPr lang="en-US" dirty="0"/>
                        <a:t>59.5</a:t>
                      </a:r>
                    </a:p>
                  </a:txBody>
                  <a:tcPr/>
                </a:tc>
                <a:tc>
                  <a:txBody>
                    <a:bodyPr/>
                    <a:lstStyle/>
                    <a:p>
                      <a:pPr algn="ctr"/>
                      <a:r>
                        <a:rPr lang="en-US" dirty="0"/>
                        <a:t>59.3</a:t>
                      </a:r>
                    </a:p>
                  </a:txBody>
                  <a:tcPr/>
                </a:tc>
                <a:extLst>
                  <a:ext uri="{0D108BD9-81ED-4DB2-BD59-A6C34878D82A}">
                    <a16:rowId xmlns:a16="http://schemas.microsoft.com/office/drawing/2014/main" val="2862414365"/>
                  </a:ext>
                </a:extLst>
              </a:tr>
              <a:tr h="460382">
                <a:tc>
                  <a:txBody>
                    <a:bodyPr/>
                    <a:lstStyle/>
                    <a:p>
                      <a:r>
                        <a:rPr lang="en-US" dirty="0"/>
                        <a:t>Musculoskeletal</a:t>
                      </a:r>
                    </a:p>
                  </a:txBody>
                  <a:tcPr/>
                </a:tc>
                <a:tc>
                  <a:txBody>
                    <a:bodyPr/>
                    <a:lstStyle/>
                    <a:p>
                      <a:pPr algn="ctr"/>
                      <a:r>
                        <a:rPr lang="en-US" dirty="0"/>
                        <a:t>70</a:t>
                      </a:r>
                    </a:p>
                  </a:txBody>
                  <a:tcPr/>
                </a:tc>
                <a:tc>
                  <a:txBody>
                    <a:bodyPr/>
                    <a:lstStyle/>
                    <a:p>
                      <a:pPr algn="ctr"/>
                      <a:r>
                        <a:rPr lang="en-US" dirty="0"/>
                        <a:t>77.8</a:t>
                      </a:r>
                    </a:p>
                  </a:txBody>
                  <a:tcPr/>
                </a:tc>
                <a:tc>
                  <a:txBody>
                    <a:bodyPr/>
                    <a:lstStyle/>
                    <a:p>
                      <a:pPr algn="ctr"/>
                      <a:r>
                        <a:rPr lang="en-US" dirty="0"/>
                        <a:t>89.9</a:t>
                      </a:r>
                    </a:p>
                  </a:txBody>
                  <a:tcPr/>
                </a:tc>
                <a:extLst>
                  <a:ext uri="{0D108BD9-81ED-4DB2-BD59-A6C34878D82A}">
                    <a16:rowId xmlns:a16="http://schemas.microsoft.com/office/drawing/2014/main" val="1954996402"/>
                  </a:ext>
                </a:extLst>
              </a:tr>
              <a:tr h="460382">
                <a:tc>
                  <a:txBody>
                    <a:bodyPr/>
                    <a:lstStyle/>
                    <a:p>
                      <a:r>
                        <a:rPr lang="en-US" dirty="0"/>
                        <a:t>Osteoporosis</a:t>
                      </a:r>
                    </a:p>
                  </a:txBody>
                  <a:tcPr/>
                </a:tc>
                <a:tc>
                  <a:txBody>
                    <a:bodyPr/>
                    <a:lstStyle/>
                    <a:p>
                      <a:pPr algn="ctr"/>
                      <a:r>
                        <a:rPr lang="en-US" dirty="0"/>
                        <a:t>13.7</a:t>
                      </a:r>
                    </a:p>
                  </a:txBody>
                  <a:tcPr/>
                </a:tc>
                <a:tc>
                  <a:txBody>
                    <a:bodyPr/>
                    <a:lstStyle/>
                    <a:p>
                      <a:pPr algn="ctr"/>
                      <a:r>
                        <a:rPr lang="en-US" dirty="0"/>
                        <a:t>27.9</a:t>
                      </a:r>
                    </a:p>
                  </a:txBody>
                  <a:tcPr/>
                </a:tc>
                <a:tc>
                  <a:txBody>
                    <a:bodyPr/>
                    <a:lstStyle/>
                    <a:p>
                      <a:pPr algn="ctr"/>
                      <a:r>
                        <a:rPr lang="en-US" dirty="0"/>
                        <a:t>42.2</a:t>
                      </a:r>
                    </a:p>
                  </a:txBody>
                  <a:tcPr/>
                </a:tc>
                <a:extLst>
                  <a:ext uri="{0D108BD9-81ED-4DB2-BD59-A6C34878D82A}">
                    <a16:rowId xmlns:a16="http://schemas.microsoft.com/office/drawing/2014/main" val="132061472"/>
                  </a:ext>
                </a:extLst>
              </a:tr>
              <a:tr h="460382">
                <a:tc>
                  <a:txBody>
                    <a:bodyPr/>
                    <a:lstStyle/>
                    <a:p>
                      <a:r>
                        <a:rPr lang="en-US" dirty="0"/>
                        <a:t>Decreased Libido</a:t>
                      </a:r>
                    </a:p>
                  </a:txBody>
                  <a:tcPr/>
                </a:tc>
                <a:tc>
                  <a:txBody>
                    <a:bodyPr/>
                    <a:lstStyle/>
                    <a:p>
                      <a:pPr algn="ctr"/>
                      <a:r>
                        <a:rPr lang="en-US" dirty="0"/>
                        <a:t>43.2</a:t>
                      </a:r>
                    </a:p>
                  </a:txBody>
                  <a:tcPr/>
                </a:tc>
                <a:tc>
                  <a:txBody>
                    <a:bodyPr/>
                    <a:lstStyle/>
                    <a:p>
                      <a:pPr algn="ctr"/>
                      <a:r>
                        <a:rPr lang="en-US" dirty="0"/>
                        <a:t>42.2</a:t>
                      </a:r>
                    </a:p>
                  </a:txBody>
                  <a:tcPr/>
                </a:tc>
                <a:tc>
                  <a:txBody>
                    <a:bodyPr/>
                    <a:lstStyle/>
                    <a:p>
                      <a:pPr algn="ctr"/>
                      <a:r>
                        <a:rPr lang="en-US" dirty="0"/>
                        <a:t>45.6</a:t>
                      </a:r>
                    </a:p>
                  </a:txBody>
                  <a:tcPr/>
                </a:tc>
                <a:extLst>
                  <a:ext uri="{0D108BD9-81ED-4DB2-BD59-A6C34878D82A}">
                    <a16:rowId xmlns:a16="http://schemas.microsoft.com/office/drawing/2014/main" val="2378283720"/>
                  </a:ext>
                </a:extLst>
              </a:tr>
              <a:tr h="460382">
                <a:tc>
                  <a:txBody>
                    <a:bodyPr/>
                    <a:lstStyle/>
                    <a:p>
                      <a:r>
                        <a:rPr lang="en-US" dirty="0"/>
                        <a:t>Vaginal Dryness</a:t>
                      </a:r>
                    </a:p>
                  </a:txBody>
                  <a:tcPr/>
                </a:tc>
                <a:tc>
                  <a:txBody>
                    <a:bodyPr/>
                    <a:lstStyle/>
                    <a:p>
                      <a:pPr algn="ctr"/>
                      <a:r>
                        <a:rPr lang="en-US" dirty="0"/>
                        <a:t>42.4</a:t>
                      </a:r>
                    </a:p>
                  </a:txBody>
                  <a:tcPr/>
                </a:tc>
                <a:tc>
                  <a:txBody>
                    <a:bodyPr/>
                    <a:lstStyle/>
                    <a:p>
                      <a:pPr algn="ctr"/>
                      <a:r>
                        <a:rPr lang="en-US" dirty="0"/>
                        <a:t>49.2</a:t>
                      </a:r>
                    </a:p>
                  </a:txBody>
                  <a:tcPr/>
                </a:tc>
                <a:tc>
                  <a:txBody>
                    <a:bodyPr/>
                    <a:lstStyle/>
                    <a:p>
                      <a:pPr algn="ctr"/>
                      <a:r>
                        <a:rPr lang="en-US" dirty="0"/>
                        <a:t>53.7</a:t>
                      </a:r>
                    </a:p>
                  </a:txBody>
                  <a:tcPr/>
                </a:tc>
                <a:extLst>
                  <a:ext uri="{0D108BD9-81ED-4DB2-BD59-A6C34878D82A}">
                    <a16:rowId xmlns:a16="http://schemas.microsoft.com/office/drawing/2014/main" val="298409556"/>
                  </a:ext>
                </a:extLst>
              </a:tr>
            </a:tbl>
          </a:graphicData>
        </a:graphic>
      </p:graphicFrame>
      <p:sp>
        <p:nvSpPr>
          <p:cNvPr id="3" name="TextBox 2">
            <a:extLst>
              <a:ext uri="{FF2B5EF4-FFF2-40B4-BE49-F238E27FC236}">
                <a16:creationId xmlns:a16="http://schemas.microsoft.com/office/drawing/2014/main" id="{52A64B48-B088-CD1D-1942-4E202900446D}"/>
              </a:ext>
            </a:extLst>
          </p:cNvPr>
          <p:cNvSpPr txBox="1"/>
          <p:nvPr/>
        </p:nvSpPr>
        <p:spPr>
          <a:xfrm>
            <a:off x="87923" y="6428069"/>
            <a:ext cx="57853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Francis PA et al. N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Engl</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J Med. 2018;379(2):122-137. </a:t>
            </a:r>
          </a:p>
        </p:txBody>
      </p:sp>
    </p:spTree>
    <p:extLst>
      <p:ext uri="{BB962C8B-B14F-4D97-AF65-F5344CB8AC3E}">
        <p14:creationId xmlns:p14="http://schemas.microsoft.com/office/powerpoint/2010/main" val="23365361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9E37-DBF6-EFA3-002F-A43712026A84}"/>
              </a:ext>
            </a:extLst>
          </p:cNvPr>
          <p:cNvSpPr>
            <a:spLocks noGrp="1"/>
          </p:cNvSpPr>
          <p:nvPr>
            <p:ph type="title"/>
          </p:nvPr>
        </p:nvSpPr>
        <p:spPr/>
        <p:txBody>
          <a:bodyPr/>
          <a:lstStyle/>
          <a:p>
            <a:r>
              <a:rPr lang="en-US" dirty="0"/>
              <a:t>Rates of Discontinuation on SOFT</a:t>
            </a:r>
          </a:p>
        </p:txBody>
      </p:sp>
      <p:graphicFrame>
        <p:nvGraphicFramePr>
          <p:cNvPr id="4" name="Content Placeholder 3">
            <a:extLst>
              <a:ext uri="{FF2B5EF4-FFF2-40B4-BE49-F238E27FC236}">
                <a16:creationId xmlns:a16="http://schemas.microsoft.com/office/drawing/2014/main" id="{6BBBF997-1AB0-DF2B-242D-DF8E6C4B5130}"/>
              </a:ext>
            </a:extLst>
          </p:cNvPr>
          <p:cNvGraphicFramePr>
            <a:graphicFrameLocks noGrp="1"/>
          </p:cNvGraphicFramePr>
          <p:nvPr>
            <p:ph idx="1"/>
          </p:nvPr>
        </p:nvGraphicFramePr>
        <p:xfrm>
          <a:off x="838198" y="1825625"/>
          <a:ext cx="10071540" cy="2015168"/>
        </p:xfrm>
        <a:graphic>
          <a:graphicData uri="http://schemas.openxmlformats.org/drawingml/2006/table">
            <a:tbl>
              <a:tblPr firstRow="1" bandRow="1">
                <a:tableStyleId>{7DF18680-E054-41AD-8BC1-D1AEF772440D}</a:tableStyleId>
              </a:tblPr>
              <a:tblGrid>
                <a:gridCol w="2517885">
                  <a:extLst>
                    <a:ext uri="{9D8B030D-6E8A-4147-A177-3AD203B41FA5}">
                      <a16:colId xmlns:a16="http://schemas.microsoft.com/office/drawing/2014/main" val="3346395964"/>
                    </a:ext>
                  </a:extLst>
                </a:gridCol>
                <a:gridCol w="2517885">
                  <a:extLst>
                    <a:ext uri="{9D8B030D-6E8A-4147-A177-3AD203B41FA5}">
                      <a16:colId xmlns:a16="http://schemas.microsoft.com/office/drawing/2014/main" val="1046609226"/>
                    </a:ext>
                  </a:extLst>
                </a:gridCol>
                <a:gridCol w="2517885">
                  <a:extLst>
                    <a:ext uri="{9D8B030D-6E8A-4147-A177-3AD203B41FA5}">
                      <a16:colId xmlns:a16="http://schemas.microsoft.com/office/drawing/2014/main" val="2332695293"/>
                    </a:ext>
                  </a:extLst>
                </a:gridCol>
                <a:gridCol w="2517885">
                  <a:extLst>
                    <a:ext uri="{9D8B030D-6E8A-4147-A177-3AD203B41FA5}">
                      <a16:colId xmlns:a16="http://schemas.microsoft.com/office/drawing/2014/main" val="710756827"/>
                    </a:ext>
                  </a:extLst>
                </a:gridCol>
              </a:tblGrid>
              <a:tr h="652714">
                <a:tc>
                  <a:txBody>
                    <a:bodyPr/>
                    <a:lstStyle/>
                    <a:p>
                      <a:endParaRPr lang="en-US" dirty="0"/>
                    </a:p>
                  </a:txBody>
                  <a:tcPr/>
                </a:tc>
                <a:tc>
                  <a:txBody>
                    <a:bodyPr/>
                    <a:lstStyle/>
                    <a:p>
                      <a:pPr algn="ctr"/>
                      <a:r>
                        <a:rPr lang="en-US" dirty="0"/>
                        <a:t>Tamoxifen </a:t>
                      </a:r>
                    </a:p>
                  </a:txBody>
                  <a:tcPr/>
                </a:tc>
                <a:tc>
                  <a:txBody>
                    <a:bodyPr/>
                    <a:lstStyle/>
                    <a:p>
                      <a:pPr algn="ctr"/>
                      <a:r>
                        <a:rPr lang="en-US" dirty="0"/>
                        <a:t>Tamoxifen + OFS</a:t>
                      </a:r>
                    </a:p>
                  </a:txBody>
                  <a:tcPr/>
                </a:tc>
                <a:tc>
                  <a:txBody>
                    <a:bodyPr/>
                    <a:lstStyle/>
                    <a:p>
                      <a:pPr algn="ctr"/>
                      <a:r>
                        <a:rPr lang="en-US" dirty="0"/>
                        <a:t>Exemestane + OFS</a:t>
                      </a:r>
                    </a:p>
                  </a:txBody>
                  <a:tcPr/>
                </a:tc>
                <a:extLst>
                  <a:ext uri="{0D108BD9-81ED-4DB2-BD59-A6C34878D82A}">
                    <a16:rowId xmlns:a16="http://schemas.microsoft.com/office/drawing/2014/main" val="3178386579"/>
                  </a:ext>
                </a:extLst>
              </a:tr>
              <a:tr h="681227">
                <a:tc>
                  <a:txBody>
                    <a:bodyPr/>
                    <a:lstStyle/>
                    <a:p>
                      <a:r>
                        <a:rPr lang="en-US" dirty="0"/>
                        <a:t>ET</a:t>
                      </a:r>
                    </a:p>
                  </a:txBody>
                  <a:tcPr anchor="ctr"/>
                </a:tc>
                <a:tc>
                  <a:txBody>
                    <a:bodyPr/>
                    <a:lstStyle/>
                    <a:p>
                      <a:pPr algn="ctr"/>
                      <a:r>
                        <a:rPr lang="en-US" dirty="0"/>
                        <a:t>22.5</a:t>
                      </a:r>
                    </a:p>
                  </a:txBody>
                  <a:tcPr anchor="ctr"/>
                </a:tc>
                <a:tc>
                  <a:txBody>
                    <a:bodyPr/>
                    <a:lstStyle/>
                    <a:p>
                      <a:pPr algn="ctr"/>
                      <a:r>
                        <a:rPr lang="en-US" dirty="0"/>
                        <a:t>18.5</a:t>
                      </a:r>
                    </a:p>
                  </a:txBody>
                  <a:tcPr anchor="ctr"/>
                </a:tc>
                <a:tc>
                  <a:txBody>
                    <a:bodyPr/>
                    <a:lstStyle/>
                    <a:p>
                      <a:pPr algn="ctr"/>
                      <a:r>
                        <a:rPr lang="en-US" dirty="0"/>
                        <a:t>27.8</a:t>
                      </a:r>
                    </a:p>
                  </a:txBody>
                  <a:tcPr anchor="ctr"/>
                </a:tc>
                <a:extLst>
                  <a:ext uri="{0D108BD9-81ED-4DB2-BD59-A6C34878D82A}">
                    <a16:rowId xmlns:a16="http://schemas.microsoft.com/office/drawing/2014/main" val="2267077951"/>
                  </a:ext>
                </a:extLst>
              </a:tr>
              <a:tr h="681227">
                <a:tc>
                  <a:txBody>
                    <a:bodyPr/>
                    <a:lstStyle/>
                    <a:p>
                      <a:r>
                        <a:rPr lang="en-US" dirty="0"/>
                        <a:t>GnRH</a:t>
                      </a:r>
                    </a:p>
                  </a:txBody>
                  <a:tcPr anchor="ctr"/>
                </a:tc>
                <a:tc>
                  <a:txBody>
                    <a:bodyPr/>
                    <a:lstStyle/>
                    <a:p>
                      <a:pPr algn="ctr"/>
                      <a:endParaRPr lang="en-US"/>
                    </a:p>
                  </a:txBody>
                  <a:tcPr anchor="ctr"/>
                </a:tc>
                <a:tc>
                  <a:txBody>
                    <a:bodyPr/>
                    <a:lstStyle/>
                    <a:p>
                      <a:pPr algn="ctr"/>
                      <a:r>
                        <a:rPr lang="en-US" dirty="0"/>
                        <a:t>22.0</a:t>
                      </a:r>
                    </a:p>
                  </a:txBody>
                  <a:tcPr anchor="ctr"/>
                </a:tc>
                <a:tc>
                  <a:txBody>
                    <a:bodyPr/>
                    <a:lstStyle/>
                    <a:p>
                      <a:pPr algn="ctr"/>
                      <a:r>
                        <a:rPr lang="en-US" dirty="0"/>
                        <a:t>20.4</a:t>
                      </a:r>
                    </a:p>
                  </a:txBody>
                  <a:tcPr anchor="ctr"/>
                </a:tc>
                <a:extLst>
                  <a:ext uri="{0D108BD9-81ED-4DB2-BD59-A6C34878D82A}">
                    <a16:rowId xmlns:a16="http://schemas.microsoft.com/office/drawing/2014/main" val="2602840139"/>
                  </a:ext>
                </a:extLst>
              </a:tr>
            </a:tbl>
          </a:graphicData>
        </a:graphic>
      </p:graphicFrame>
      <p:sp>
        <p:nvSpPr>
          <p:cNvPr id="5" name="TextBox 4">
            <a:extLst>
              <a:ext uri="{FF2B5EF4-FFF2-40B4-BE49-F238E27FC236}">
                <a16:creationId xmlns:a16="http://schemas.microsoft.com/office/drawing/2014/main" id="{8A1C4172-8880-862F-5AA3-CBE2F6374A8F}"/>
              </a:ext>
            </a:extLst>
          </p:cNvPr>
          <p:cNvSpPr txBox="1"/>
          <p:nvPr/>
        </p:nvSpPr>
        <p:spPr>
          <a:xfrm>
            <a:off x="87923" y="6428069"/>
            <a:ext cx="57853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Francis PA et al. N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Engl</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J Med. 2018;379(2):122-137. </a:t>
            </a:r>
          </a:p>
        </p:txBody>
      </p:sp>
    </p:spTree>
    <p:extLst>
      <p:ext uri="{BB962C8B-B14F-4D97-AF65-F5344CB8AC3E}">
        <p14:creationId xmlns:p14="http://schemas.microsoft.com/office/powerpoint/2010/main" val="747718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FFFFFF"/>
                </a:solidFill>
                <a:effectLst/>
                <a:uLnTx/>
                <a:uFillTx/>
                <a:latin typeface="Arial"/>
                <a:ea typeface="+mn-ea"/>
                <a:cs typeface="+mn-cs"/>
              </a:rPr>
              <a:t>Figure 2 </a:t>
            </a:r>
          </a:p>
        </p:txBody>
      </p:sp>
      <p:pic>
        <p:nvPicPr>
          <p:cNvPr id="53" name="Main graphic"/>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p:blipFill>
        <p:spPr>
          <a:xfrm>
            <a:off x="5586175" y="149760"/>
            <a:ext cx="5716234" cy="6558480"/>
          </a:xfrm>
          <a:prstGeom prst="rect">
            <a:avLst/>
          </a:prstGeom>
          <a:ln>
            <a:noFill/>
          </a:ln>
        </p:spPr>
      </p:pic>
      <p:pic>
        <p:nvPicPr>
          <p:cNvPr id="58" name="Main graphic"/>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p:blipFill>
        <p:spPr>
          <a:xfrm>
            <a:off x="0" y="1608480"/>
            <a:ext cx="4793040" cy="4984200"/>
          </a:xfrm>
          <a:prstGeom prst="rect">
            <a:avLst/>
          </a:prstGeom>
          <a:ln>
            <a:noFill/>
          </a:ln>
        </p:spPr>
      </p:pic>
      <p:pic>
        <p:nvPicPr>
          <p:cNvPr id="3" name="Picture 2">
            <a:extLst>
              <a:ext uri="{FF2B5EF4-FFF2-40B4-BE49-F238E27FC236}">
                <a16:creationId xmlns:a16="http://schemas.microsoft.com/office/drawing/2014/main" id="{D7D61BFD-D40E-AEBD-17B7-CF6C71EE0986}"/>
              </a:ext>
            </a:extLst>
          </p:cNvPr>
          <p:cNvPicPr>
            <a:picLocks noChangeAspect="1"/>
          </p:cNvPicPr>
          <p:nvPr/>
        </p:nvPicPr>
        <p:blipFill>
          <a:blip r:embed="rId7"/>
          <a:stretch>
            <a:fillRect/>
          </a:stretch>
        </p:blipFill>
        <p:spPr>
          <a:xfrm>
            <a:off x="0" y="-632798"/>
            <a:ext cx="5138235" cy="2167223"/>
          </a:xfrm>
          <a:prstGeom prst="rect">
            <a:avLst/>
          </a:prstGeom>
        </p:spPr>
      </p:pic>
      <p:sp>
        <p:nvSpPr>
          <p:cNvPr id="4" name="Rectangle: Rounded Corners 3">
            <a:extLst>
              <a:ext uri="{FF2B5EF4-FFF2-40B4-BE49-F238E27FC236}">
                <a16:creationId xmlns:a16="http://schemas.microsoft.com/office/drawing/2014/main" id="{CF338404-9166-7B5D-E3E2-43ADD419B238}"/>
              </a:ext>
            </a:extLst>
          </p:cNvPr>
          <p:cNvSpPr/>
          <p:nvPr/>
        </p:nvSpPr>
        <p:spPr>
          <a:xfrm>
            <a:off x="5539563" y="265320"/>
            <a:ext cx="4561367" cy="3354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16130B92-0C63-6E0A-D993-DF1BDBC35FEF}"/>
              </a:ext>
            </a:extLst>
          </p:cNvPr>
          <p:cNvSpPr/>
          <p:nvPr/>
        </p:nvSpPr>
        <p:spPr>
          <a:xfrm>
            <a:off x="5539563" y="1959441"/>
            <a:ext cx="4561367" cy="3354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8BD07451-D27F-D2FF-BC3A-AE579297963C}"/>
              </a:ext>
            </a:extLst>
          </p:cNvPr>
          <p:cNvSpPr/>
          <p:nvPr/>
        </p:nvSpPr>
        <p:spPr>
          <a:xfrm>
            <a:off x="5539562" y="3166236"/>
            <a:ext cx="5130210" cy="3354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074C63E9-7EF8-7F89-0D20-487AE4C47953}"/>
              </a:ext>
            </a:extLst>
          </p:cNvPr>
          <p:cNvSpPr/>
          <p:nvPr/>
        </p:nvSpPr>
        <p:spPr>
          <a:xfrm>
            <a:off x="5539562" y="4272022"/>
            <a:ext cx="4561367" cy="3354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4E69A79A-418F-7E3F-73EF-299341972882}"/>
              </a:ext>
            </a:extLst>
          </p:cNvPr>
          <p:cNvSpPr/>
          <p:nvPr/>
        </p:nvSpPr>
        <p:spPr>
          <a:xfrm>
            <a:off x="5586175" y="5490131"/>
            <a:ext cx="4561367" cy="3354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44741A34-2E3F-7EE6-A588-A0123FDCDB06}"/>
              </a:ext>
            </a:extLst>
          </p:cNvPr>
          <p:cNvSpPr/>
          <p:nvPr/>
        </p:nvSpPr>
        <p:spPr>
          <a:xfrm>
            <a:off x="5539561" y="4881076"/>
            <a:ext cx="4561367" cy="3354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p:transition>
    <p:wipe dir="r"/>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67D2C7-A18C-9847-9B54-2A8F5AF8B895}"/>
              </a:ext>
            </a:extLst>
          </p:cNvPr>
          <p:cNvPicPr>
            <a:picLocks noChangeAspect="1"/>
          </p:cNvPicPr>
          <p:nvPr/>
        </p:nvPicPr>
        <p:blipFill>
          <a:blip r:embed="rId2"/>
          <a:stretch>
            <a:fillRect/>
          </a:stretch>
        </p:blipFill>
        <p:spPr>
          <a:xfrm>
            <a:off x="0" y="0"/>
            <a:ext cx="5896018" cy="1809763"/>
          </a:xfrm>
          <a:prstGeom prst="rect">
            <a:avLst/>
          </a:prstGeom>
        </p:spPr>
      </p:pic>
      <p:sp>
        <p:nvSpPr>
          <p:cNvPr id="6" name="Rectangle: Rounded Corners 5">
            <a:extLst>
              <a:ext uri="{FF2B5EF4-FFF2-40B4-BE49-F238E27FC236}">
                <a16:creationId xmlns:a16="http://schemas.microsoft.com/office/drawing/2014/main" id="{021274FE-4209-8B93-CB62-D8208FA6702D}"/>
              </a:ext>
            </a:extLst>
          </p:cNvPr>
          <p:cNvSpPr/>
          <p:nvPr/>
        </p:nvSpPr>
        <p:spPr>
          <a:xfrm>
            <a:off x="251723" y="2394083"/>
            <a:ext cx="6455391" cy="34412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A76BCB08-F8E0-4284-949D-4E3D0164053E}"/>
              </a:ext>
            </a:extLst>
          </p:cNvPr>
          <p:cNvPicPr>
            <a:picLocks noChangeAspect="1"/>
          </p:cNvPicPr>
          <p:nvPr/>
        </p:nvPicPr>
        <p:blipFill>
          <a:blip r:embed="rId3">
            <a:lum/>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white">
          <a:xfrm>
            <a:off x="251723" y="1980806"/>
            <a:ext cx="8006986" cy="4792060"/>
          </a:xfrm>
          <a:prstGeom prst="rect">
            <a:avLst/>
          </a:prstGeom>
          <a:ln>
            <a:headEnd type="none"/>
            <a:tailEnd type="none"/>
          </a:ln>
        </p:spPr>
      </p:pic>
      <p:sp>
        <p:nvSpPr>
          <p:cNvPr id="8" name="Rectangle: Rounded Corners 7">
            <a:extLst>
              <a:ext uri="{FF2B5EF4-FFF2-40B4-BE49-F238E27FC236}">
                <a16:creationId xmlns:a16="http://schemas.microsoft.com/office/drawing/2014/main" id="{46AB954A-BC42-1614-CE04-0ECCC7930D0E}"/>
              </a:ext>
            </a:extLst>
          </p:cNvPr>
          <p:cNvSpPr/>
          <p:nvPr/>
        </p:nvSpPr>
        <p:spPr>
          <a:xfrm>
            <a:off x="251722" y="5048237"/>
            <a:ext cx="8066165" cy="25765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01F9DE58-E9D5-4223-F20D-2892527048B1}"/>
              </a:ext>
            </a:extLst>
          </p:cNvPr>
          <p:cNvSpPr/>
          <p:nvPr/>
        </p:nvSpPr>
        <p:spPr>
          <a:xfrm>
            <a:off x="234266" y="2477673"/>
            <a:ext cx="6746706" cy="25765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8543F870-43E7-1084-8B1B-5554443371C2}"/>
              </a:ext>
            </a:extLst>
          </p:cNvPr>
          <p:cNvSpPr txBox="1"/>
          <p:nvPr/>
        </p:nvSpPr>
        <p:spPr>
          <a:xfrm>
            <a:off x="8551217" y="3429000"/>
            <a:ext cx="3102654" cy="1477328"/>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 women under the age of 50 BSO was associated with higher all cause mortality and higher mortality from cardiovascular disease. </a:t>
            </a:r>
          </a:p>
        </p:txBody>
      </p:sp>
    </p:spTree>
    <p:extLst>
      <p:ext uri="{BB962C8B-B14F-4D97-AF65-F5344CB8AC3E}">
        <p14:creationId xmlns:p14="http://schemas.microsoft.com/office/powerpoint/2010/main" val="34326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8CC17-2FFC-FE15-CCF5-97FB33B16083}"/>
              </a:ext>
            </a:extLst>
          </p:cNvPr>
          <p:cNvSpPr>
            <a:spLocks noGrp="1"/>
          </p:cNvSpPr>
          <p:nvPr>
            <p:ph type="title"/>
          </p:nvPr>
        </p:nvSpPr>
        <p:spPr/>
        <p:txBody>
          <a:bodyPr/>
          <a:lstStyle/>
          <a:p>
            <a:r>
              <a:rPr lang="en-US" dirty="0"/>
              <a:t>Overcoming Vasomotor symptoms</a:t>
            </a:r>
          </a:p>
        </p:txBody>
      </p:sp>
      <p:sp>
        <p:nvSpPr>
          <p:cNvPr id="3" name="Content Placeholder 2">
            <a:extLst>
              <a:ext uri="{FF2B5EF4-FFF2-40B4-BE49-F238E27FC236}">
                <a16:creationId xmlns:a16="http://schemas.microsoft.com/office/drawing/2014/main" id="{55F961DF-72C7-0124-693F-A0026140FC9A}"/>
              </a:ext>
            </a:extLst>
          </p:cNvPr>
          <p:cNvSpPr>
            <a:spLocks noGrp="1"/>
          </p:cNvSpPr>
          <p:nvPr>
            <p:ph idx="1"/>
          </p:nvPr>
        </p:nvSpPr>
        <p:spPr/>
        <p:txBody>
          <a:bodyPr>
            <a:normAutofit/>
          </a:bodyPr>
          <a:lstStyle/>
          <a:p>
            <a:r>
              <a:rPr lang="en-US" dirty="0"/>
              <a:t>Behavioral modifications</a:t>
            </a:r>
          </a:p>
          <a:p>
            <a:r>
              <a:rPr lang="en-US" dirty="0"/>
              <a:t>Acupuncture</a:t>
            </a:r>
          </a:p>
          <a:p>
            <a:r>
              <a:rPr lang="en-US" dirty="0"/>
              <a:t>Physical Activity</a:t>
            </a:r>
          </a:p>
          <a:p>
            <a:r>
              <a:rPr lang="en-US" dirty="0"/>
              <a:t>SSRIs: Venlafaxine</a:t>
            </a:r>
          </a:p>
          <a:p>
            <a:r>
              <a:rPr lang="en-US" dirty="0"/>
              <a:t>Clonidine</a:t>
            </a:r>
          </a:p>
          <a:p>
            <a:r>
              <a:rPr lang="en-US" dirty="0"/>
              <a:t>Gabapentin</a:t>
            </a:r>
          </a:p>
          <a:p>
            <a:r>
              <a:rPr lang="en-US" dirty="0"/>
              <a:t>Oxybutynin</a:t>
            </a:r>
          </a:p>
          <a:p>
            <a:r>
              <a:rPr lang="en-US" dirty="0"/>
              <a:t>Fezolinetant (</a:t>
            </a:r>
            <a:r>
              <a:rPr lang="en-US" b="0" i="0" u="none" strike="noStrike" baseline="0" dirty="0"/>
              <a:t>selective neurokinin-3 receptor antagonist</a:t>
            </a:r>
            <a:r>
              <a:rPr lang="en-US" dirty="0"/>
              <a:t>)</a:t>
            </a:r>
          </a:p>
        </p:txBody>
      </p:sp>
    </p:spTree>
    <p:extLst>
      <p:ext uri="{BB962C8B-B14F-4D97-AF65-F5344CB8AC3E}">
        <p14:creationId xmlns:p14="http://schemas.microsoft.com/office/powerpoint/2010/main" val="594677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5BD077-D7C5-514B-A98A-3D5F549D381E}"/>
              </a:ext>
            </a:extLst>
          </p:cNvPr>
          <p:cNvSpPr>
            <a:spLocks noGrp="1"/>
          </p:cNvSpPr>
          <p:nvPr>
            <p:ph idx="46"/>
          </p:nvPr>
        </p:nvSpPr>
        <p:spPr/>
        <p:txBody>
          <a:bodyPr/>
          <a:lstStyle/>
          <a:p>
            <a:r>
              <a:rPr lang="en-US" sz="2400" dirty="0"/>
              <a:t>Tamoxifen</a:t>
            </a:r>
          </a:p>
        </p:txBody>
      </p:sp>
      <p:sp>
        <p:nvSpPr>
          <p:cNvPr id="3" name="Content Placeholder 2">
            <a:extLst>
              <a:ext uri="{FF2B5EF4-FFF2-40B4-BE49-F238E27FC236}">
                <a16:creationId xmlns:a16="http://schemas.microsoft.com/office/drawing/2014/main" id="{949BBDED-9E5A-304F-9AC5-EE8B726862FC}"/>
              </a:ext>
            </a:extLst>
          </p:cNvPr>
          <p:cNvSpPr>
            <a:spLocks noGrp="1"/>
          </p:cNvSpPr>
          <p:nvPr>
            <p:ph idx="47"/>
          </p:nvPr>
        </p:nvSpPr>
        <p:spPr/>
        <p:txBody>
          <a:bodyPr/>
          <a:lstStyle/>
          <a:p>
            <a:r>
              <a:rPr lang="en-US" sz="2400" dirty="0"/>
              <a:t>Tamoxifen</a:t>
            </a:r>
          </a:p>
        </p:txBody>
      </p:sp>
      <p:sp>
        <p:nvSpPr>
          <p:cNvPr id="4" name="Content Placeholder 3">
            <a:extLst>
              <a:ext uri="{FF2B5EF4-FFF2-40B4-BE49-F238E27FC236}">
                <a16:creationId xmlns:a16="http://schemas.microsoft.com/office/drawing/2014/main" id="{C4D571CA-D8F9-9D4F-8985-336848DB4056}"/>
              </a:ext>
            </a:extLst>
          </p:cNvPr>
          <p:cNvSpPr>
            <a:spLocks noGrp="1"/>
          </p:cNvSpPr>
          <p:nvPr>
            <p:ph idx="48"/>
          </p:nvPr>
        </p:nvSpPr>
        <p:spPr/>
        <p:txBody>
          <a:bodyPr/>
          <a:lstStyle/>
          <a:p>
            <a:r>
              <a:rPr lang="en-US" sz="2400" dirty="0"/>
              <a:t>OFS/ablation </a:t>
            </a:r>
          </a:p>
        </p:txBody>
      </p:sp>
      <p:sp>
        <p:nvSpPr>
          <p:cNvPr id="5" name="Content Placeholder 4">
            <a:extLst>
              <a:ext uri="{FF2B5EF4-FFF2-40B4-BE49-F238E27FC236}">
                <a16:creationId xmlns:a16="http://schemas.microsoft.com/office/drawing/2014/main" id="{D904A635-79E8-904F-9C8C-0DF4EC6F3CE2}"/>
              </a:ext>
            </a:extLst>
          </p:cNvPr>
          <p:cNvSpPr>
            <a:spLocks noGrp="1"/>
          </p:cNvSpPr>
          <p:nvPr>
            <p:ph idx="49"/>
          </p:nvPr>
        </p:nvSpPr>
        <p:spPr/>
        <p:txBody>
          <a:bodyPr/>
          <a:lstStyle/>
          <a:p>
            <a:r>
              <a:rPr lang="en-US" sz="2400" dirty="0"/>
              <a:t>Tamoxifen</a:t>
            </a:r>
          </a:p>
        </p:txBody>
      </p:sp>
      <p:sp>
        <p:nvSpPr>
          <p:cNvPr id="6" name="Content Placeholder 5">
            <a:extLst>
              <a:ext uri="{FF2B5EF4-FFF2-40B4-BE49-F238E27FC236}">
                <a16:creationId xmlns:a16="http://schemas.microsoft.com/office/drawing/2014/main" id="{410425AE-2B1A-5A4F-9F83-6EF9CC05C2C4}"/>
              </a:ext>
            </a:extLst>
          </p:cNvPr>
          <p:cNvSpPr>
            <a:spLocks noGrp="1"/>
          </p:cNvSpPr>
          <p:nvPr>
            <p:ph idx="50"/>
          </p:nvPr>
        </p:nvSpPr>
        <p:spPr/>
        <p:txBody>
          <a:bodyPr/>
          <a:lstStyle/>
          <a:p>
            <a:r>
              <a:rPr lang="en-US" sz="2400" dirty="0"/>
              <a:t>Tamoxifen</a:t>
            </a:r>
          </a:p>
        </p:txBody>
      </p:sp>
      <p:sp>
        <p:nvSpPr>
          <p:cNvPr id="7" name="Content Placeholder 6">
            <a:extLst>
              <a:ext uri="{FF2B5EF4-FFF2-40B4-BE49-F238E27FC236}">
                <a16:creationId xmlns:a16="http://schemas.microsoft.com/office/drawing/2014/main" id="{F012715E-6982-FD47-94DA-DF563C7F7A8D}"/>
              </a:ext>
            </a:extLst>
          </p:cNvPr>
          <p:cNvSpPr>
            <a:spLocks noGrp="1"/>
          </p:cNvSpPr>
          <p:nvPr>
            <p:ph idx="58"/>
          </p:nvPr>
        </p:nvSpPr>
        <p:spPr/>
        <p:txBody>
          <a:bodyPr/>
          <a:lstStyle/>
          <a:p>
            <a:pPr>
              <a:lnSpc>
                <a:spcPts val="2380"/>
              </a:lnSpc>
            </a:pPr>
            <a:r>
              <a:rPr lang="en-US" dirty="0"/>
              <a:t>RS = 8</a:t>
            </a:r>
            <a:br>
              <a:rPr lang="en-US" dirty="0"/>
            </a:br>
            <a:r>
              <a:rPr lang="en-US" dirty="0"/>
              <a:t>Endocrine Tx </a:t>
            </a:r>
          </a:p>
        </p:txBody>
      </p:sp>
      <p:sp>
        <p:nvSpPr>
          <p:cNvPr id="8" name="Content Placeholder 7">
            <a:extLst>
              <a:ext uri="{FF2B5EF4-FFF2-40B4-BE49-F238E27FC236}">
                <a16:creationId xmlns:a16="http://schemas.microsoft.com/office/drawing/2014/main" id="{E0DBE3DA-1A35-284C-817F-3EA0C5559883}"/>
              </a:ext>
            </a:extLst>
          </p:cNvPr>
          <p:cNvSpPr>
            <a:spLocks noGrp="1"/>
          </p:cNvSpPr>
          <p:nvPr>
            <p:ph idx="59"/>
          </p:nvPr>
        </p:nvSpPr>
        <p:spPr/>
        <p:txBody>
          <a:bodyPr/>
          <a:lstStyle/>
          <a:p>
            <a:r>
              <a:rPr lang="en-US" sz="2400" dirty="0"/>
              <a:t>OFS/ablation and tamoxifen </a:t>
            </a:r>
          </a:p>
        </p:txBody>
      </p:sp>
      <p:sp>
        <p:nvSpPr>
          <p:cNvPr id="9" name="Content Placeholder 8">
            <a:extLst>
              <a:ext uri="{FF2B5EF4-FFF2-40B4-BE49-F238E27FC236}">
                <a16:creationId xmlns:a16="http://schemas.microsoft.com/office/drawing/2014/main" id="{25AF928F-510E-9145-B83F-AC02DEF942E0}"/>
              </a:ext>
            </a:extLst>
          </p:cNvPr>
          <p:cNvSpPr>
            <a:spLocks noGrp="1"/>
          </p:cNvSpPr>
          <p:nvPr>
            <p:ph idx="60"/>
          </p:nvPr>
        </p:nvSpPr>
        <p:spPr/>
        <p:txBody>
          <a:bodyPr/>
          <a:lstStyle/>
          <a:p>
            <a:r>
              <a:rPr lang="en-US" dirty="0"/>
              <a:t>–</a:t>
            </a:r>
          </a:p>
        </p:txBody>
      </p:sp>
      <p:sp>
        <p:nvSpPr>
          <p:cNvPr id="10" name="Content Placeholder 9">
            <a:extLst>
              <a:ext uri="{FF2B5EF4-FFF2-40B4-BE49-F238E27FC236}">
                <a16:creationId xmlns:a16="http://schemas.microsoft.com/office/drawing/2014/main" id="{B0E52DF6-2CA5-AC41-8958-7833219A52DA}"/>
              </a:ext>
            </a:extLst>
          </p:cNvPr>
          <p:cNvSpPr>
            <a:spLocks noGrp="1"/>
          </p:cNvSpPr>
          <p:nvPr>
            <p:ph idx="61"/>
          </p:nvPr>
        </p:nvSpPr>
        <p:spPr/>
        <p:txBody>
          <a:bodyPr/>
          <a:lstStyle/>
          <a:p>
            <a:r>
              <a:rPr lang="en-US" sz="2400" dirty="0"/>
              <a:t>OFS/ablation </a:t>
            </a:r>
          </a:p>
        </p:txBody>
      </p:sp>
      <p:sp>
        <p:nvSpPr>
          <p:cNvPr id="11" name="Content Placeholder 10">
            <a:extLst>
              <a:ext uri="{FF2B5EF4-FFF2-40B4-BE49-F238E27FC236}">
                <a16:creationId xmlns:a16="http://schemas.microsoft.com/office/drawing/2014/main" id="{554AF192-4399-1C46-89EF-DC9EE42DA3FD}"/>
              </a:ext>
            </a:extLst>
          </p:cNvPr>
          <p:cNvSpPr>
            <a:spLocks noGrp="1"/>
          </p:cNvSpPr>
          <p:nvPr>
            <p:ph idx="62"/>
          </p:nvPr>
        </p:nvSpPr>
        <p:spPr/>
        <p:txBody>
          <a:bodyPr/>
          <a:lstStyle/>
          <a:p>
            <a:r>
              <a:rPr lang="en-US" sz="2400" dirty="0"/>
              <a:t>OFS/ablation and letrozole </a:t>
            </a:r>
          </a:p>
        </p:txBody>
      </p:sp>
      <p:sp>
        <p:nvSpPr>
          <p:cNvPr id="12" name="Content Placeholder 11">
            <a:extLst>
              <a:ext uri="{FF2B5EF4-FFF2-40B4-BE49-F238E27FC236}">
                <a16:creationId xmlns:a16="http://schemas.microsoft.com/office/drawing/2014/main" id="{B3FC4D5D-F60A-5B4C-8AFC-74997F54105A}"/>
              </a:ext>
            </a:extLst>
          </p:cNvPr>
          <p:cNvSpPr>
            <a:spLocks noGrp="1"/>
          </p:cNvSpPr>
          <p:nvPr>
            <p:ph idx="63"/>
          </p:nvPr>
        </p:nvSpPr>
        <p:spPr/>
        <p:txBody>
          <a:bodyPr/>
          <a:lstStyle/>
          <a:p>
            <a:r>
              <a:rPr lang="en-US" sz="2400" dirty="0"/>
              <a:t>OFS/ablation and exemestane </a:t>
            </a:r>
          </a:p>
        </p:txBody>
      </p:sp>
      <p:sp>
        <p:nvSpPr>
          <p:cNvPr id="13" name="Content Placeholder 12">
            <a:extLst>
              <a:ext uri="{FF2B5EF4-FFF2-40B4-BE49-F238E27FC236}">
                <a16:creationId xmlns:a16="http://schemas.microsoft.com/office/drawing/2014/main" id="{5E7EDBB6-D801-EC4A-930D-6F70D8208810}"/>
              </a:ext>
            </a:extLst>
          </p:cNvPr>
          <p:cNvSpPr>
            <a:spLocks noGrp="1"/>
          </p:cNvSpPr>
          <p:nvPr>
            <p:ph idx="64"/>
          </p:nvPr>
        </p:nvSpPr>
        <p:spPr/>
        <p:txBody>
          <a:bodyPr/>
          <a:lstStyle/>
          <a:p>
            <a:pPr>
              <a:lnSpc>
                <a:spcPts val="2380"/>
              </a:lnSpc>
            </a:pPr>
            <a:r>
              <a:rPr lang="en-US" dirty="0"/>
              <a:t>RS = 20</a:t>
            </a:r>
            <a:br>
              <a:rPr lang="en-US" dirty="0"/>
            </a:br>
            <a:r>
              <a:rPr lang="en-US" dirty="0"/>
              <a:t>Endocrine Tx</a:t>
            </a:r>
          </a:p>
        </p:txBody>
      </p:sp>
      <p:sp>
        <p:nvSpPr>
          <p:cNvPr id="14" name="Content Placeholder 13">
            <a:extLst>
              <a:ext uri="{FF2B5EF4-FFF2-40B4-BE49-F238E27FC236}">
                <a16:creationId xmlns:a16="http://schemas.microsoft.com/office/drawing/2014/main" id="{56BD485C-4D4E-1140-ADF3-FDCE7FAF57A1}"/>
              </a:ext>
            </a:extLst>
          </p:cNvPr>
          <p:cNvSpPr>
            <a:spLocks noGrp="1"/>
          </p:cNvSpPr>
          <p:nvPr>
            <p:ph idx="71"/>
          </p:nvPr>
        </p:nvSpPr>
        <p:spPr/>
        <p:txBody>
          <a:bodyPr/>
          <a:lstStyle/>
          <a:p>
            <a:r>
              <a:rPr lang="en-US" sz="2400" dirty="0"/>
              <a:t>Tamoxifen</a:t>
            </a:r>
          </a:p>
        </p:txBody>
      </p:sp>
      <p:sp>
        <p:nvSpPr>
          <p:cNvPr id="15" name="Content Placeholder 14">
            <a:extLst>
              <a:ext uri="{FF2B5EF4-FFF2-40B4-BE49-F238E27FC236}">
                <a16:creationId xmlns:a16="http://schemas.microsoft.com/office/drawing/2014/main" id="{B5E6D827-D249-BE4E-BC2D-178AADAA41FF}"/>
              </a:ext>
            </a:extLst>
          </p:cNvPr>
          <p:cNvSpPr>
            <a:spLocks noGrp="1"/>
          </p:cNvSpPr>
          <p:nvPr>
            <p:ph idx="72"/>
          </p:nvPr>
        </p:nvSpPr>
        <p:spPr/>
        <p:txBody>
          <a:bodyPr/>
          <a:lstStyle/>
          <a:p>
            <a:r>
              <a:rPr lang="en-US" sz="2400" dirty="0"/>
              <a:t>OFS/ablation and letrozole </a:t>
            </a:r>
          </a:p>
        </p:txBody>
      </p:sp>
      <p:sp>
        <p:nvSpPr>
          <p:cNvPr id="16" name="Title 15">
            <a:extLst>
              <a:ext uri="{FF2B5EF4-FFF2-40B4-BE49-F238E27FC236}">
                <a16:creationId xmlns:a16="http://schemas.microsoft.com/office/drawing/2014/main" id="{D7BC6F95-72F7-B949-8E55-613CC95A6E9F}"/>
              </a:ext>
            </a:extLst>
          </p:cNvPr>
          <p:cNvSpPr>
            <a:spLocks noGrp="1"/>
          </p:cNvSpPr>
          <p:nvPr>
            <p:ph type="title"/>
          </p:nvPr>
        </p:nvSpPr>
        <p:spPr>
          <a:xfrm>
            <a:off x="912285" y="0"/>
            <a:ext cx="10152267" cy="1196752"/>
          </a:xfrm>
        </p:spPr>
        <p:txBody>
          <a:bodyPr/>
          <a:lstStyle/>
          <a:p>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Which adjuvant treatment would you most likely recommend for a </a:t>
            </a:r>
            <a:b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br>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30-year-old premenopausal woman with </a:t>
            </a:r>
            <a:r>
              <a:rPr lang="en-US" sz="2400" b="1" u="sng"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1-cm</a:t>
            </a:r>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 ER-positive, HER2-negative, node-negative localized breast cancer and the Recurrence Score</a:t>
            </a:r>
            <a:r>
              <a:rPr lang="en-US" sz="2400" b="1" baseline="30000"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a:t>
            </a:r>
            <a:r>
              <a:rPr lang="en-US" sz="2400" b="1" dirty="0">
                <a:solidFill>
                  <a:srgbClr val="3332FF"/>
                </a:solidFill>
                <a:effectLst/>
                <a:latin typeface="Calibri" panose="020F0502020204030204" pitchFamily="34" charset="0"/>
                <a:ea typeface="Calibri" panose="020F0502020204030204" pitchFamily="34" charset="0"/>
                <a:cs typeface="Calibri" panose="020F0502020204030204" pitchFamily="34" charset="0"/>
              </a:rPr>
              <a:t> (RS) below?</a:t>
            </a:r>
            <a:endParaRPr lang="en-US" dirty="0"/>
          </a:p>
        </p:txBody>
      </p:sp>
    </p:spTree>
    <p:extLst>
      <p:ext uri="{BB962C8B-B14F-4D97-AF65-F5344CB8AC3E}">
        <p14:creationId xmlns:p14="http://schemas.microsoft.com/office/powerpoint/2010/main" val="224883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EEF7ED0-5340-2E21-7F7A-DD1814315542}"/>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Efficacy of </a:t>
            </a:r>
            <a:r>
              <a:rPr lang="en-US" sz="5200" dirty="0"/>
              <a:t>Fezolinetant</a:t>
            </a:r>
            <a:r>
              <a:rPr lang="en-US" sz="5200" kern="1200" dirty="0">
                <a:solidFill>
                  <a:schemeClr val="tx1"/>
                </a:solidFill>
                <a:latin typeface="+mj-lt"/>
                <a:ea typeface="+mj-ea"/>
                <a:cs typeface="+mj-cs"/>
              </a:rPr>
              <a:t> </a:t>
            </a:r>
          </a:p>
        </p:txBody>
      </p:sp>
      <p:pic>
        <p:nvPicPr>
          <p:cNvPr id="10" name="Content Placeholder 9">
            <a:extLst>
              <a:ext uri="{FF2B5EF4-FFF2-40B4-BE49-F238E27FC236}">
                <a16:creationId xmlns:a16="http://schemas.microsoft.com/office/drawing/2014/main" id="{25FC1C2D-960F-A9B9-E746-432D4F92C8FA}"/>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225" t="-1" r="-4" b="-3"/>
          <a:stretch/>
        </p:blipFill>
        <p:spPr>
          <a:xfrm>
            <a:off x="43544" y="1920591"/>
            <a:ext cx="6002064" cy="3890357"/>
          </a:xfrm>
          <a:prstGeom prst="rect">
            <a:avLst/>
          </a:prstGeom>
        </p:spPr>
      </p:pic>
      <p:pic>
        <p:nvPicPr>
          <p:cNvPr id="8" name="Picture 7">
            <a:extLst>
              <a:ext uri="{FF2B5EF4-FFF2-40B4-BE49-F238E27FC236}">
                <a16:creationId xmlns:a16="http://schemas.microsoft.com/office/drawing/2014/main" id="{6A071577-46C9-E923-8E9C-D041797CA15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276" t="1" r="2" b="3"/>
          <a:stretch/>
        </p:blipFill>
        <p:spPr>
          <a:xfrm>
            <a:off x="6045608" y="1920591"/>
            <a:ext cx="6002065" cy="3890357"/>
          </a:xfrm>
          <a:prstGeom prst="rect">
            <a:avLst/>
          </a:prstGeom>
        </p:spPr>
      </p:pic>
      <p:sp>
        <p:nvSpPr>
          <p:cNvPr id="3" name="TextBox 2">
            <a:extLst>
              <a:ext uri="{FF2B5EF4-FFF2-40B4-BE49-F238E27FC236}">
                <a16:creationId xmlns:a16="http://schemas.microsoft.com/office/drawing/2014/main" id="{784CBCBC-4352-742D-52C2-036B871210C3}"/>
              </a:ext>
            </a:extLst>
          </p:cNvPr>
          <p:cNvSpPr txBox="1"/>
          <p:nvPr/>
        </p:nvSpPr>
        <p:spPr>
          <a:xfrm>
            <a:off x="794338" y="2353789"/>
            <a:ext cx="2165657" cy="26161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err="1">
                <a:ln>
                  <a:noFill/>
                </a:ln>
                <a:solidFill>
                  <a:srgbClr val="89225D"/>
                </a:solidFill>
                <a:effectLst/>
                <a:uLnTx/>
                <a:uFillTx/>
                <a:latin typeface="Calibri" panose="020F0502020204030204" pitchFamily="34" charset="0"/>
                <a:ea typeface="+mn-ea"/>
                <a:cs typeface="Calibri" panose="020F0502020204030204" pitchFamily="34" charset="0"/>
              </a:rPr>
              <a:t>Fezolinetant</a:t>
            </a:r>
            <a:r>
              <a:rPr kumimoji="0" lang="en-US" sz="850" b="1" i="0" u="none" strike="noStrike" kern="1200" cap="none" spc="0" normalizeH="0" baseline="0" noProof="0" dirty="0">
                <a:ln>
                  <a:noFill/>
                </a:ln>
                <a:solidFill>
                  <a:srgbClr val="89225D"/>
                </a:solidFill>
                <a:effectLst/>
                <a:uLnTx/>
                <a:uFillTx/>
                <a:latin typeface="Calibri" panose="020F0502020204030204" pitchFamily="34" charset="0"/>
                <a:ea typeface="+mn-ea"/>
                <a:cs typeface="Calibri" panose="020F0502020204030204" pitchFamily="34" charset="0"/>
              </a:rPr>
              <a:t> 45 mg </a:t>
            </a:r>
            <a:r>
              <a:rPr kumimoji="0" lang="en-US" sz="850" b="0" i="0" u="none" strike="noStrike" kern="1200" cap="none" spc="0" normalizeH="0" baseline="0" noProof="0" dirty="0">
                <a:ln>
                  <a:noFill/>
                </a:ln>
                <a:solidFill>
                  <a:srgbClr val="89225D"/>
                </a:solidFill>
                <a:effectLst/>
                <a:uLnTx/>
                <a:uFillTx/>
                <a:latin typeface="Calibri" panose="020F0502020204030204" pitchFamily="34" charset="0"/>
                <a:ea typeface="+mn-ea"/>
                <a:cs typeface="Calibri" panose="020F0502020204030204" pitchFamily="34" charset="0"/>
              </a:rPr>
              <a:t>(n=174)        </a:t>
            </a:r>
            <a:r>
              <a:rPr kumimoji="0" lang="en-US" sz="850" b="1" i="0" u="none" strike="noStrike" kern="1200" cap="none" spc="0" normalizeH="0" baseline="0" noProof="0" dirty="0">
                <a:ln>
                  <a:noFill/>
                </a:ln>
                <a:solidFill>
                  <a:srgbClr val="E8E8E8">
                    <a:lumMod val="50000"/>
                  </a:srgbClr>
                </a:solidFill>
                <a:effectLst/>
                <a:uLnTx/>
                <a:uFillTx/>
                <a:latin typeface="Calibri" panose="020F0502020204030204" pitchFamily="34" charset="0"/>
                <a:ea typeface="+mn-ea"/>
                <a:cs typeface="Calibri" panose="020F0502020204030204" pitchFamily="34" charset="0"/>
              </a:rPr>
              <a:t>Placebo</a:t>
            </a:r>
            <a:r>
              <a:rPr kumimoji="0" lang="en-US" sz="850" b="0" i="0" u="none" strike="noStrike" kern="1200" cap="none" spc="0" normalizeH="0" baseline="0" noProof="0" dirty="0">
                <a:ln>
                  <a:noFill/>
                </a:ln>
                <a:solidFill>
                  <a:srgbClr val="E8E8E8">
                    <a:lumMod val="50000"/>
                  </a:srgbClr>
                </a:solidFill>
                <a:effectLst/>
                <a:uLnTx/>
                <a:uFillTx/>
                <a:latin typeface="Calibri" panose="020F0502020204030204" pitchFamily="34" charset="0"/>
                <a:ea typeface="+mn-ea"/>
                <a:cs typeface="Calibri" panose="020F0502020204030204" pitchFamily="34" charset="0"/>
              </a:rPr>
              <a:t> (n=175)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89225D"/>
                </a:solidFill>
                <a:effectLst/>
                <a:uLnTx/>
                <a:uFillTx/>
                <a:latin typeface="Calibri" panose="020F0502020204030204" pitchFamily="34" charset="0"/>
                <a:ea typeface="+mn-ea"/>
                <a:cs typeface="Calibri" panose="020F0502020204030204" pitchFamily="34" charset="0"/>
              </a:rPr>
              <a:t>Rerandomized to </a:t>
            </a:r>
            <a:r>
              <a:rPr kumimoji="0" lang="en-US" sz="850" b="1" i="0" u="none" strike="noStrike" kern="1200" cap="none" spc="0" normalizeH="0" baseline="0" noProof="0" dirty="0" err="1">
                <a:ln>
                  <a:noFill/>
                </a:ln>
                <a:solidFill>
                  <a:srgbClr val="89225D"/>
                </a:solidFill>
                <a:effectLst/>
                <a:uLnTx/>
                <a:uFillTx/>
                <a:latin typeface="Calibri" panose="020F0502020204030204" pitchFamily="34" charset="0"/>
                <a:ea typeface="+mn-ea"/>
                <a:cs typeface="Calibri" panose="020F0502020204030204" pitchFamily="34" charset="0"/>
              </a:rPr>
              <a:t>fezolinetant</a:t>
            </a:r>
            <a:r>
              <a:rPr kumimoji="0" lang="en-US" sz="850" b="1" i="0" u="none" strike="noStrike" kern="1200" cap="none" spc="0" normalizeH="0" baseline="0" noProof="0" dirty="0">
                <a:ln>
                  <a:noFill/>
                </a:ln>
                <a:solidFill>
                  <a:srgbClr val="89225D"/>
                </a:solidFill>
                <a:effectLst/>
                <a:uLnTx/>
                <a:uFillTx/>
                <a:latin typeface="Calibri" panose="020F0502020204030204" pitchFamily="34" charset="0"/>
                <a:ea typeface="+mn-ea"/>
                <a:cs typeface="Calibri" panose="020F0502020204030204" pitchFamily="34" charset="0"/>
              </a:rPr>
              <a:t> 45 mg </a:t>
            </a:r>
            <a:r>
              <a:rPr kumimoji="0" lang="en-US" sz="850" b="0" i="0" u="none" strike="noStrike" kern="1200" cap="none" spc="0" normalizeH="0" baseline="0" noProof="0" dirty="0">
                <a:ln>
                  <a:noFill/>
                </a:ln>
                <a:solidFill>
                  <a:srgbClr val="89225D"/>
                </a:solidFill>
                <a:effectLst/>
                <a:uLnTx/>
                <a:uFillTx/>
                <a:latin typeface="Calibri" panose="020F0502020204030204" pitchFamily="34" charset="0"/>
                <a:ea typeface="+mn-ea"/>
                <a:cs typeface="Calibri" panose="020F0502020204030204" pitchFamily="34" charset="0"/>
              </a:rPr>
              <a:t>(n=76)</a:t>
            </a:r>
          </a:p>
        </p:txBody>
      </p:sp>
      <p:pic>
        <p:nvPicPr>
          <p:cNvPr id="4" name="Content Placeholder 9">
            <a:extLst>
              <a:ext uri="{FF2B5EF4-FFF2-40B4-BE49-F238E27FC236}">
                <a16:creationId xmlns:a16="http://schemas.microsoft.com/office/drawing/2014/main" id="{7001E22E-6655-8A15-9F45-24A4CCB6629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4322" t="10157" r="63160" b="85823"/>
          <a:stretch/>
        </p:blipFill>
        <p:spPr>
          <a:xfrm>
            <a:off x="2032000" y="2332071"/>
            <a:ext cx="156191" cy="156372"/>
          </a:xfrm>
          <a:prstGeom prst="rect">
            <a:avLst/>
          </a:prstGeom>
        </p:spPr>
      </p:pic>
      <p:sp>
        <p:nvSpPr>
          <p:cNvPr id="5" name="TextBox 4">
            <a:extLst>
              <a:ext uri="{FF2B5EF4-FFF2-40B4-BE49-F238E27FC236}">
                <a16:creationId xmlns:a16="http://schemas.microsoft.com/office/drawing/2014/main" id="{624A0C4C-BA0B-1AD6-C58E-D5D00EBD5375}"/>
              </a:ext>
            </a:extLst>
          </p:cNvPr>
          <p:cNvSpPr txBox="1"/>
          <p:nvPr/>
        </p:nvSpPr>
        <p:spPr>
          <a:xfrm>
            <a:off x="3761418" y="2353089"/>
            <a:ext cx="2165657" cy="26161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err="1">
                <a:ln>
                  <a:noFill/>
                </a:ln>
                <a:solidFill>
                  <a:srgbClr val="CE3D8E"/>
                </a:solidFill>
                <a:effectLst/>
                <a:uLnTx/>
                <a:uFillTx/>
                <a:latin typeface="Calibri" panose="020F0502020204030204" pitchFamily="34" charset="0"/>
                <a:ea typeface="+mn-ea"/>
                <a:cs typeface="Calibri" panose="020F0502020204030204" pitchFamily="34" charset="0"/>
              </a:rPr>
              <a:t>Fezolinetant</a:t>
            </a:r>
            <a:r>
              <a:rPr kumimoji="0" lang="en-US" sz="850" b="1" i="0" u="none" strike="noStrike" kern="1200" cap="none" spc="0" normalizeH="0" baseline="0" noProof="0" dirty="0">
                <a:ln>
                  <a:noFill/>
                </a:ln>
                <a:solidFill>
                  <a:srgbClr val="CE3D8E"/>
                </a:solidFill>
                <a:effectLst/>
                <a:uLnTx/>
                <a:uFillTx/>
                <a:latin typeface="Calibri" panose="020F0502020204030204" pitchFamily="34" charset="0"/>
                <a:ea typeface="+mn-ea"/>
                <a:cs typeface="Calibri" panose="020F0502020204030204" pitchFamily="34" charset="0"/>
              </a:rPr>
              <a:t> 45 mg </a:t>
            </a:r>
            <a:r>
              <a:rPr kumimoji="0" lang="en-US" sz="850" b="0" i="0" u="none" strike="noStrike" kern="1200" cap="none" spc="0" normalizeH="0" baseline="0" noProof="0" dirty="0">
                <a:ln>
                  <a:noFill/>
                </a:ln>
                <a:solidFill>
                  <a:srgbClr val="CE3D8E"/>
                </a:solidFill>
                <a:effectLst/>
                <a:uLnTx/>
                <a:uFillTx/>
                <a:latin typeface="Calibri" panose="020F0502020204030204" pitchFamily="34" charset="0"/>
                <a:ea typeface="+mn-ea"/>
                <a:cs typeface="Calibri" panose="020F0502020204030204" pitchFamily="34" charset="0"/>
              </a:rPr>
              <a:t>(n=167)        </a:t>
            </a:r>
            <a:r>
              <a:rPr kumimoji="0" lang="en-US" sz="850" b="1" i="0" u="none" strike="noStrike" kern="1200" cap="none" spc="0" normalizeH="0" baseline="0" noProof="0" dirty="0">
                <a:ln>
                  <a:noFill/>
                </a:ln>
                <a:solidFill>
                  <a:srgbClr val="E8E8E8">
                    <a:lumMod val="50000"/>
                  </a:srgbClr>
                </a:solidFill>
                <a:effectLst/>
                <a:uLnTx/>
                <a:uFillTx/>
                <a:latin typeface="Calibri" panose="020F0502020204030204" pitchFamily="34" charset="0"/>
                <a:ea typeface="+mn-ea"/>
                <a:cs typeface="Calibri" panose="020F0502020204030204" pitchFamily="34" charset="0"/>
              </a:rPr>
              <a:t>Placebo</a:t>
            </a:r>
            <a:r>
              <a:rPr kumimoji="0" lang="en-US" sz="850" b="0" i="0" u="none" strike="noStrike" kern="1200" cap="none" spc="0" normalizeH="0" baseline="0" noProof="0" dirty="0">
                <a:ln>
                  <a:noFill/>
                </a:ln>
                <a:solidFill>
                  <a:srgbClr val="E8E8E8">
                    <a:lumMod val="50000"/>
                  </a:srgbClr>
                </a:solidFill>
                <a:effectLst/>
                <a:uLnTx/>
                <a:uFillTx/>
                <a:latin typeface="Calibri" panose="020F0502020204030204" pitchFamily="34" charset="0"/>
                <a:ea typeface="+mn-ea"/>
                <a:cs typeface="Calibri" panose="020F0502020204030204" pitchFamily="34" charset="0"/>
              </a:rPr>
              <a:t> (n=167)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CE3D8E"/>
                </a:solidFill>
                <a:effectLst/>
                <a:uLnTx/>
                <a:uFillTx/>
                <a:latin typeface="Calibri" panose="020F0502020204030204" pitchFamily="34" charset="0"/>
                <a:ea typeface="+mn-ea"/>
                <a:cs typeface="Calibri" panose="020F0502020204030204" pitchFamily="34" charset="0"/>
              </a:rPr>
              <a:t>Rerandomized to </a:t>
            </a:r>
            <a:r>
              <a:rPr kumimoji="0" lang="en-US" sz="850" b="1" i="0" u="none" strike="noStrike" kern="1200" cap="none" spc="0" normalizeH="0" baseline="0" noProof="0" dirty="0" err="1">
                <a:ln>
                  <a:noFill/>
                </a:ln>
                <a:solidFill>
                  <a:srgbClr val="CE3D8E"/>
                </a:solidFill>
                <a:effectLst/>
                <a:uLnTx/>
                <a:uFillTx/>
                <a:latin typeface="Calibri" panose="020F0502020204030204" pitchFamily="34" charset="0"/>
                <a:ea typeface="+mn-ea"/>
                <a:cs typeface="Calibri" panose="020F0502020204030204" pitchFamily="34" charset="0"/>
              </a:rPr>
              <a:t>fezolinetant</a:t>
            </a:r>
            <a:r>
              <a:rPr kumimoji="0" lang="en-US" sz="850" b="1" i="0" u="none" strike="noStrike" kern="1200" cap="none" spc="0" normalizeH="0" baseline="0" noProof="0" dirty="0">
                <a:ln>
                  <a:noFill/>
                </a:ln>
                <a:solidFill>
                  <a:srgbClr val="CE3D8E"/>
                </a:solidFill>
                <a:effectLst/>
                <a:uLnTx/>
                <a:uFillTx/>
                <a:latin typeface="Calibri" panose="020F0502020204030204" pitchFamily="34" charset="0"/>
                <a:ea typeface="+mn-ea"/>
                <a:cs typeface="Calibri" panose="020F0502020204030204" pitchFamily="34" charset="0"/>
              </a:rPr>
              <a:t> 45 mg </a:t>
            </a:r>
            <a:r>
              <a:rPr kumimoji="0" lang="en-US" sz="850" b="0" i="0" u="none" strike="noStrike" kern="1200" cap="none" spc="0" normalizeH="0" baseline="0" noProof="0" dirty="0">
                <a:ln>
                  <a:noFill/>
                </a:ln>
                <a:solidFill>
                  <a:srgbClr val="CE3D8E"/>
                </a:solidFill>
                <a:effectLst/>
                <a:uLnTx/>
                <a:uFillTx/>
                <a:latin typeface="Calibri" panose="020F0502020204030204" pitchFamily="34" charset="0"/>
                <a:ea typeface="+mn-ea"/>
                <a:cs typeface="Calibri" panose="020F0502020204030204" pitchFamily="34" charset="0"/>
              </a:rPr>
              <a:t>(n=75)</a:t>
            </a:r>
          </a:p>
        </p:txBody>
      </p:sp>
      <p:pic>
        <p:nvPicPr>
          <p:cNvPr id="7" name="Content Placeholder 9">
            <a:extLst>
              <a:ext uri="{FF2B5EF4-FFF2-40B4-BE49-F238E27FC236}">
                <a16:creationId xmlns:a16="http://schemas.microsoft.com/office/drawing/2014/main" id="{C607CD8D-FCEC-463B-B0CA-8E441C22380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81965" t="11322" r="15248" b="86573"/>
          <a:stretch/>
        </p:blipFill>
        <p:spPr>
          <a:xfrm>
            <a:off x="4981441" y="2371285"/>
            <a:ext cx="172871" cy="81887"/>
          </a:xfrm>
          <a:prstGeom prst="rect">
            <a:avLst/>
          </a:prstGeom>
        </p:spPr>
      </p:pic>
      <p:sp>
        <p:nvSpPr>
          <p:cNvPr id="9" name="TextBox 8">
            <a:extLst>
              <a:ext uri="{FF2B5EF4-FFF2-40B4-BE49-F238E27FC236}">
                <a16:creationId xmlns:a16="http://schemas.microsoft.com/office/drawing/2014/main" id="{31CD4A20-6F3C-C3B0-8699-092D957E213D}"/>
              </a:ext>
            </a:extLst>
          </p:cNvPr>
          <p:cNvSpPr txBox="1"/>
          <p:nvPr/>
        </p:nvSpPr>
        <p:spPr>
          <a:xfrm>
            <a:off x="6796402" y="2447989"/>
            <a:ext cx="2165657" cy="26161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err="1">
                <a:ln>
                  <a:noFill/>
                </a:ln>
                <a:solidFill>
                  <a:srgbClr val="89225D"/>
                </a:solidFill>
                <a:effectLst/>
                <a:uLnTx/>
                <a:uFillTx/>
                <a:latin typeface="Calibri" panose="020F0502020204030204" pitchFamily="34" charset="0"/>
                <a:ea typeface="+mn-ea"/>
                <a:cs typeface="Calibri" panose="020F0502020204030204" pitchFamily="34" charset="0"/>
              </a:rPr>
              <a:t>Fezolinetant</a:t>
            </a:r>
            <a:r>
              <a:rPr kumimoji="0" lang="en-US" sz="850" b="1" i="0" u="none" strike="noStrike" kern="1200" cap="none" spc="0" normalizeH="0" baseline="0" noProof="0" dirty="0">
                <a:ln>
                  <a:noFill/>
                </a:ln>
                <a:solidFill>
                  <a:srgbClr val="89225D"/>
                </a:solidFill>
                <a:effectLst/>
                <a:uLnTx/>
                <a:uFillTx/>
                <a:latin typeface="Calibri" panose="020F0502020204030204" pitchFamily="34" charset="0"/>
                <a:ea typeface="+mn-ea"/>
                <a:cs typeface="Calibri" panose="020F0502020204030204" pitchFamily="34" charset="0"/>
              </a:rPr>
              <a:t> 45 mg </a:t>
            </a:r>
            <a:r>
              <a:rPr kumimoji="0" lang="en-US" sz="850" b="0" i="0" u="none" strike="noStrike" kern="1200" cap="none" spc="0" normalizeH="0" baseline="0" noProof="0" dirty="0">
                <a:ln>
                  <a:noFill/>
                </a:ln>
                <a:solidFill>
                  <a:srgbClr val="89225D"/>
                </a:solidFill>
                <a:effectLst/>
                <a:uLnTx/>
                <a:uFillTx/>
                <a:latin typeface="Calibri" panose="020F0502020204030204" pitchFamily="34" charset="0"/>
                <a:ea typeface="+mn-ea"/>
                <a:cs typeface="Calibri" panose="020F0502020204030204" pitchFamily="34" charset="0"/>
              </a:rPr>
              <a:t>(n=174)        </a:t>
            </a:r>
            <a:r>
              <a:rPr kumimoji="0" lang="en-US" sz="850" b="1" i="0" u="none" strike="noStrike" kern="1200" cap="none" spc="0" normalizeH="0" baseline="0" noProof="0" dirty="0">
                <a:ln>
                  <a:noFill/>
                </a:ln>
                <a:solidFill>
                  <a:srgbClr val="E8E8E8">
                    <a:lumMod val="50000"/>
                  </a:srgbClr>
                </a:solidFill>
                <a:effectLst/>
                <a:uLnTx/>
                <a:uFillTx/>
                <a:latin typeface="Calibri" panose="020F0502020204030204" pitchFamily="34" charset="0"/>
                <a:ea typeface="+mn-ea"/>
                <a:cs typeface="Calibri" panose="020F0502020204030204" pitchFamily="34" charset="0"/>
              </a:rPr>
              <a:t>Placebo</a:t>
            </a:r>
            <a:r>
              <a:rPr kumimoji="0" lang="en-US" sz="850" b="0" i="0" u="none" strike="noStrike" kern="1200" cap="none" spc="0" normalizeH="0" baseline="0" noProof="0" dirty="0">
                <a:ln>
                  <a:noFill/>
                </a:ln>
                <a:solidFill>
                  <a:srgbClr val="E8E8E8">
                    <a:lumMod val="50000"/>
                  </a:srgbClr>
                </a:solidFill>
                <a:effectLst/>
                <a:uLnTx/>
                <a:uFillTx/>
                <a:latin typeface="Calibri" panose="020F0502020204030204" pitchFamily="34" charset="0"/>
                <a:ea typeface="+mn-ea"/>
                <a:cs typeface="Calibri" panose="020F0502020204030204" pitchFamily="34" charset="0"/>
              </a:rPr>
              <a:t> (n=175)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89225D"/>
                </a:solidFill>
                <a:effectLst/>
                <a:uLnTx/>
                <a:uFillTx/>
                <a:latin typeface="Calibri" panose="020F0502020204030204" pitchFamily="34" charset="0"/>
                <a:ea typeface="+mn-ea"/>
                <a:cs typeface="Calibri" panose="020F0502020204030204" pitchFamily="34" charset="0"/>
              </a:rPr>
              <a:t>Rerandomized to </a:t>
            </a:r>
            <a:r>
              <a:rPr kumimoji="0" lang="en-US" sz="850" b="1" i="0" u="none" strike="noStrike" kern="1200" cap="none" spc="0" normalizeH="0" baseline="0" noProof="0" dirty="0" err="1">
                <a:ln>
                  <a:noFill/>
                </a:ln>
                <a:solidFill>
                  <a:srgbClr val="89225D"/>
                </a:solidFill>
                <a:effectLst/>
                <a:uLnTx/>
                <a:uFillTx/>
                <a:latin typeface="Calibri" panose="020F0502020204030204" pitchFamily="34" charset="0"/>
                <a:ea typeface="+mn-ea"/>
                <a:cs typeface="Calibri" panose="020F0502020204030204" pitchFamily="34" charset="0"/>
              </a:rPr>
              <a:t>fezolinetant</a:t>
            </a:r>
            <a:r>
              <a:rPr kumimoji="0" lang="en-US" sz="850" b="1" i="0" u="none" strike="noStrike" kern="1200" cap="none" spc="0" normalizeH="0" baseline="0" noProof="0" dirty="0">
                <a:ln>
                  <a:noFill/>
                </a:ln>
                <a:solidFill>
                  <a:srgbClr val="89225D"/>
                </a:solidFill>
                <a:effectLst/>
                <a:uLnTx/>
                <a:uFillTx/>
                <a:latin typeface="Calibri" panose="020F0502020204030204" pitchFamily="34" charset="0"/>
                <a:ea typeface="+mn-ea"/>
                <a:cs typeface="Calibri" panose="020F0502020204030204" pitchFamily="34" charset="0"/>
              </a:rPr>
              <a:t> 45 mg </a:t>
            </a:r>
            <a:r>
              <a:rPr kumimoji="0" lang="en-US" sz="850" b="0" i="0" u="none" strike="noStrike" kern="1200" cap="none" spc="0" normalizeH="0" baseline="0" noProof="0" dirty="0">
                <a:ln>
                  <a:noFill/>
                </a:ln>
                <a:solidFill>
                  <a:srgbClr val="89225D"/>
                </a:solidFill>
                <a:effectLst/>
                <a:uLnTx/>
                <a:uFillTx/>
                <a:latin typeface="Calibri" panose="020F0502020204030204" pitchFamily="34" charset="0"/>
                <a:ea typeface="+mn-ea"/>
                <a:cs typeface="Calibri" panose="020F0502020204030204" pitchFamily="34" charset="0"/>
              </a:rPr>
              <a:t>(n=76)</a:t>
            </a:r>
          </a:p>
        </p:txBody>
      </p:sp>
      <p:pic>
        <p:nvPicPr>
          <p:cNvPr id="11" name="Content Placeholder 9">
            <a:extLst>
              <a:ext uri="{FF2B5EF4-FFF2-40B4-BE49-F238E27FC236}">
                <a16:creationId xmlns:a16="http://schemas.microsoft.com/office/drawing/2014/main" id="{F2662B9B-0F47-5262-48FB-DF1BD8B367C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4322" t="10157" r="63160" b="85823"/>
          <a:stretch/>
        </p:blipFill>
        <p:spPr>
          <a:xfrm>
            <a:off x="8034064" y="2426271"/>
            <a:ext cx="156191" cy="156372"/>
          </a:xfrm>
          <a:prstGeom prst="rect">
            <a:avLst/>
          </a:prstGeom>
        </p:spPr>
      </p:pic>
      <p:sp>
        <p:nvSpPr>
          <p:cNvPr id="12" name="TextBox 11">
            <a:extLst>
              <a:ext uri="{FF2B5EF4-FFF2-40B4-BE49-F238E27FC236}">
                <a16:creationId xmlns:a16="http://schemas.microsoft.com/office/drawing/2014/main" id="{F3F1B025-A00F-A214-5784-BDB55B896332}"/>
              </a:ext>
            </a:extLst>
          </p:cNvPr>
          <p:cNvSpPr txBox="1"/>
          <p:nvPr/>
        </p:nvSpPr>
        <p:spPr>
          <a:xfrm>
            <a:off x="9768518" y="2441989"/>
            <a:ext cx="2165657" cy="26161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err="1">
                <a:ln>
                  <a:noFill/>
                </a:ln>
                <a:solidFill>
                  <a:srgbClr val="CE3D8E"/>
                </a:solidFill>
                <a:effectLst/>
                <a:uLnTx/>
                <a:uFillTx/>
                <a:latin typeface="Calibri" panose="020F0502020204030204" pitchFamily="34" charset="0"/>
                <a:ea typeface="+mn-ea"/>
                <a:cs typeface="Calibri" panose="020F0502020204030204" pitchFamily="34" charset="0"/>
              </a:rPr>
              <a:t>Fezolinetant</a:t>
            </a:r>
            <a:r>
              <a:rPr kumimoji="0" lang="en-US" sz="850" b="1" i="0" u="none" strike="noStrike" kern="1200" cap="none" spc="0" normalizeH="0" baseline="0" noProof="0" dirty="0">
                <a:ln>
                  <a:noFill/>
                </a:ln>
                <a:solidFill>
                  <a:srgbClr val="CE3D8E"/>
                </a:solidFill>
                <a:effectLst/>
                <a:uLnTx/>
                <a:uFillTx/>
                <a:latin typeface="Calibri" panose="020F0502020204030204" pitchFamily="34" charset="0"/>
                <a:ea typeface="+mn-ea"/>
                <a:cs typeface="Calibri" panose="020F0502020204030204" pitchFamily="34" charset="0"/>
              </a:rPr>
              <a:t> 45 mg </a:t>
            </a:r>
            <a:r>
              <a:rPr kumimoji="0" lang="en-US" sz="850" b="0" i="0" u="none" strike="noStrike" kern="1200" cap="none" spc="0" normalizeH="0" baseline="0" noProof="0" dirty="0">
                <a:ln>
                  <a:noFill/>
                </a:ln>
                <a:solidFill>
                  <a:srgbClr val="CE3D8E"/>
                </a:solidFill>
                <a:effectLst/>
                <a:uLnTx/>
                <a:uFillTx/>
                <a:latin typeface="Calibri" panose="020F0502020204030204" pitchFamily="34" charset="0"/>
                <a:ea typeface="+mn-ea"/>
                <a:cs typeface="Calibri" panose="020F0502020204030204" pitchFamily="34" charset="0"/>
              </a:rPr>
              <a:t>(n=167)        </a:t>
            </a:r>
            <a:r>
              <a:rPr kumimoji="0" lang="en-US" sz="850" b="1" i="0" u="none" strike="noStrike" kern="1200" cap="none" spc="0" normalizeH="0" baseline="0" noProof="0" dirty="0">
                <a:ln>
                  <a:noFill/>
                </a:ln>
                <a:solidFill>
                  <a:srgbClr val="E8E8E8">
                    <a:lumMod val="50000"/>
                  </a:srgbClr>
                </a:solidFill>
                <a:effectLst/>
                <a:uLnTx/>
                <a:uFillTx/>
                <a:latin typeface="Calibri" panose="020F0502020204030204" pitchFamily="34" charset="0"/>
                <a:ea typeface="+mn-ea"/>
                <a:cs typeface="Calibri" panose="020F0502020204030204" pitchFamily="34" charset="0"/>
              </a:rPr>
              <a:t>Placebo</a:t>
            </a:r>
            <a:r>
              <a:rPr kumimoji="0" lang="en-US" sz="850" b="0" i="0" u="none" strike="noStrike" kern="1200" cap="none" spc="0" normalizeH="0" baseline="0" noProof="0" dirty="0">
                <a:ln>
                  <a:noFill/>
                </a:ln>
                <a:solidFill>
                  <a:srgbClr val="E8E8E8">
                    <a:lumMod val="50000"/>
                  </a:srgbClr>
                </a:solidFill>
                <a:effectLst/>
                <a:uLnTx/>
                <a:uFillTx/>
                <a:latin typeface="Calibri" panose="020F0502020204030204" pitchFamily="34" charset="0"/>
                <a:ea typeface="+mn-ea"/>
                <a:cs typeface="Calibri" panose="020F0502020204030204" pitchFamily="34" charset="0"/>
              </a:rPr>
              <a:t> (n=167)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CE3D8E"/>
                </a:solidFill>
                <a:effectLst/>
                <a:uLnTx/>
                <a:uFillTx/>
                <a:latin typeface="Calibri" panose="020F0502020204030204" pitchFamily="34" charset="0"/>
                <a:ea typeface="+mn-ea"/>
                <a:cs typeface="Calibri" panose="020F0502020204030204" pitchFamily="34" charset="0"/>
              </a:rPr>
              <a:t>Rerandomized to </a:t>
            </a:r>
            <a:r>
              <a:rPr kumimoji="0" lang="en-US" sz="850" b="1" i="0" u="none" strike="noStrike" kern="1200" cap="none" spc="0" normalizeH="0" baseline="0" noProof="0" dirty="0" err="1">
                <a:ln>
                  <a:noFill/>
                </a:ln>
                <a:solidFill>
                  <a:srgbClr val="CE3D8E"/>
                </a:solidFill>
                <a:effectLst/>
                <a:uLnTx/>
                <a:uFillTx/>
                <a:latin typeface="Calibri" panose="020F0502020204030204" pitchFamily="34" charset="0"/>
                <a:ea typeface="+mn-ea"/>
                <a:cs typeface="Calibri" panose="020F0502020204030204" pitchFamily="34" charset="0"/>
              </a:rPr>
              <a:t>fezolinetant</a:t>
            </a:r>
            <a:r>
              <a:rPr kumimoji="0" lang="en-US" sz="850" b="1" i="0" u="none" strike="noStrike" kern="1200" cap="none" spc="0" normalizeH="0" baseline="0" noProof="0" dirty="0">
                <a:ln>
                  <a:noFill/>
                </a:ln>
                <a:solidFill>
                  <a:srgbClr val="CE3D8E"/>
                </a:solidFill>
                <a:effectLst/>
                <a:uLnTx/>
                <a:uFillTx/>
                <a:latin typeface="Calibri" panose="020F0502020204030204" pitchFamily="34" charset="0"/>
                <a:ea typeface="+mn-ea"/>
                <a:cs typeface="Calibri" panose="020F0502020204030204" pitchFamily="34" charset="0"/>
              </a:rPr>
              <a:t> 45 mg </a:t>
            </a:r>
            <a:r>
              <a:rPr kumimoji="0" lang="en-US" sz="850" b="0" i="0" u="none" strike="noStrike" kern="1200" cap="none" spc="0" normalizeH="0" baseline="0" noProof="0" dirty="0">
                <a:ln>
                  <a:noFill/>
                </a:ln>
                <a:solidFill>
                  <a:srgbClr val="CE3D8E"/>
                </a:solidFill>
                <a:effectLst/>
                <a:uLnTx/>
                <a:uFillTx/>
                <a:latin typeface="Calibri" panose="020F0502020204030204" pitchFamily="34" charset="0"/>
                <a:ea typeface="+mn-ea"/>
                <a:cs typeface="Calibri" panose="020F0502020204030204" pitchFamily="34" charset="0"/>
              </a:rPr>
              <a:t>(n=75)</a:t>
            </a:r>
          </a:p>
        </p:txBody>
      </p:sp>
      <p:pic>
        <p:nvPicPr>
          <p:cNvPr id="13" name="Content Placeholder 9">
            <a:extLst>
              <a:ext uri="{FF2B5EF4-FFF2-40B4-BE49-F238E27FC236}">
                <a16:creationId xmlns:a16="http://schemas.microsoft.com/office/drawing/2014/main" id="{96862A87-CC41-8522-FDB2-EB61132E945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81965" t="11322" r="15248" b="86573"/>
          <a:stretch/>
        </p:blipFill>
        <p:spPr>
          <a:xfrm>
            <a:off x="10988541" y="2460185"/>
            <a:ext cx="172871" cy="81887"/>
          </a:xfrm>
          <a:prstGeom prst="rect">
            <a:avLst/>
          </a:prstGeom>
        </p:spPr>
      </p:pic>
    </p:spTree>
    <p:extLst>
      <p:ext uri="{BB962C8B-B14F-4D97-AF65-F5344CB8AC3E}">
        <p14:creationId xmlns:p14="http://schemas.microsoft.com/office/powerpoint/2010/main" val="388398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aph of a number of patients&#10;&#10;Description automatically generated">
            <a:extLst>
              <a:ext uri="{FF2B5EF4-FFF2-40B4-BE49-F238E27FC236}">
                <a16:creationId xmlns:a16="http://schemas.microsoft.com/office/drawing/2014/main" id="{177ADA41-57AB-909E-6FF3-1EE1C6884C9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31395" y="643466"/>
            <a:ext cx="10129209" cy="5571067"/>
          </a:xfrm>
          <a:prstGeom prst="rect">
            <a:avLst/>
          </a:prstGeom>
        </p:spPr>
      </p:pic>
    </p:spTree>
    <p:extLst>
      <p:ext uri="{BB962C8B-B14F-4D97-AF65-F5344CB8AC3E}">
        <p14:creationId xmlns:p14="http://schemas.microsoft.com/office/powerpoint/2010/main" val="40365992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8369548-D365-D9C3-526B-6B79A3CDACCE}"/>
              </a:ext>
            </a:extLst>
          </p:cNvPr>
          <p:cNvSpPr>
            <a:spLocks noGrp="1"/>
          </p:cNvSpPr>
          <p:nvPr>
            <p:ph type="title"/>
          </p:nvPr>
        </p:nvSpPr>
        <p:spPr>
          <a:xfrm>
            <a:off x="1008184" y="174032"/>
            <a:ext cx="10175631" cy="1111843"/>
          </a:xfrm>
        </p:spPr>
        <p:txBody>
          <a:bodyPr anchor="ctr">
            <a:normAutofit/>
          </a:bodyPr>
          <a:lstStyle/>
          <a:p>
            <a:pPr algn="ctr"/>
            <a:r>
              <a:rPr lang="en-US" sz="4000" dirty="0"/>
              <a:t>Vulvovaginal atrophy</a:t>
            </a:r>
          </a:p>
        </p:txBody>
      </p:sp>
      <p:pic>
        <p:nvPicPr>
          <p:cNvPr id="5" name="Picture 4">
            <a:extLst>
              <a:ext uri="{FF2B5EF4-FFF2-40B4-BE49-F238E27FC236}">
                <a16:creationId xmlns:a16="http://schemas.microsoft.com/office/drawing/2014/main" id="{C8B03EB1-0A98-A39B-579F-5F5A474AE5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71614" y="1098645"/>
            <a:ext cx="10439860" cy="5585323"/>
          </a:xfrm>
          <a:prstGeom prst="rect">
            <a:avLst/>
          </a:prstGeom>
        </p:spPr>
      </p:pic>
      <p:sp>
        <p:nvSpPr>
          <p:cNvPr id="6" name="TextBox 5">
            <a:extLst>
              <a:ext uri="{FF2B5EF4-FFF2-40B4-BE49-F238E27FC236}">
                <a16:creationId xmlns:a16="http://schemas.microsoft.com/office/drawing/2014/main" id="{1CB2D234-E8E8-8CB6-2A27-F0D6E0F97568}"/>
              </a:ext>
            </a:extLst>
          </p:cNvPr>
          <p:cNvSpPr txBox="1"/>
          <p:nvPr/>
        </p:nvSpPr>
        <p:spPr>
          <a:xfrm>
            <a:off x="0" y="6499302"/>
            <a:ext cx="54600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Lambertini</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et al. ASCO Educational Book 2023.</a:t>
            </a:r>
          </a:p>
        </p:txBody>
      </p:sp>
    </p:spTree>
    <p:extLst>
      <p:ext uri="{BB962C8B-B14F-4D97-AF65-F5344CB8AC3E}">
        <p14:creationId xmlns:p14="http://schemas.microsoft.com/office/powerpoint/2010/main" val="42489551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5">
            <a:extLst>
              <a:ext uri="{FF2B5EF4-FFF2-40B4-BE49-F238E27FC236}">
                <a16:creationId xmlns:a16="http://schemas.microsoft.com/office/drawing/2014/main" id="{97870726-5923-BE77-6194-2AADF5EA3BD8}"/>
              </a:ext>
            </a:extLst>
          </p:cNvPr>
          <p:cNvSpPr>
            <a:spLocks noGrp="1"/>
          </p:cNvSpPr>
          <p:nvPr>
            <p:ph type="title"/>
          </p:nvPr>
        </p:nvSpPr>
        <p:spPr>
          <a:xfrm>
            <a:off x="638882" y="84721"/>
            <a:ext cx="10909640" cy="1249394"/>
          </a:xfrm>
        </p:spPr>
        <p:txBody>
          <a:bodyPr vert="horz" lIns="91440" tIns="45720" rIns="91440" bIns="45720" rtlCol="0" anchor="ctr">
            <a:normAutofit/>
          </a:bodyPr>
          <a:lstStyle/>
          <a:p>
            <a:pPr algn="ctr"/>
            <a:r>
              <a:rPr lang="en-US" sz="6600" kern="1200" dirty="0">
                <a:solidFill>
                  <a:schemeClr val="tx1"/>
                </a:solidFill>
                <a:latin typeface="+mj-lt"/>
                <a:ea typeface="+mj-ea"/>
                <a:cs typeface="+mj-cs"/>
              </a:rPr>
              <a:t>Bone Health</a:t>
            </a:r>
          </a:p>
        </p:txBody>
      </p:sp>
      <p:sp>
        <p:nvSpPr>
          <p:cNvPr id="13"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DF2DEC5-3E0C-81AA-758F-21C57DA128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38882" y="1095279"/>
            <a:ext cx="11039414" cy="5654588"/>
          </a:xfrm>
          <a:prstGeom prst="rect">
            <a:avLst/>
          </a:prstGeom>
        </p:spPr>
      </p:pic>
      <p:sp>
        <p:nvSpPr>
          <p:cNvPr id="2" name="TextBox 1">
            <a:extLst>
              <a:ext uri="{FF2B5EF4-FFF2-40B4-BE49-F238E27FC236}">
                <a16:creationId xmlns:a16="http://schemas.microsoft.com/office/drawing/2014/main" id="{6002DE8B-DC4A-D071-47A9-6D19C07FFB4F}"/>
              </a:ext>
            </a:extLst>
          </p:cNvPr>
          <p:cNvSpPr txBox="1"/>
          <p:nvPr/>
        </p:nvSpPr>
        <p:spPr>
          <a:xfrm>
            <a:off x="6158589" y="6060636"/>
            <a:ext cx="4081812" cy="385376"/>
          </a:xfrm>
          <a:prstGeom prst="rect">
            <a:avLst/>
          </a:prstGeom>
          <a:solidFill>
            <a:schemeClr val="bg1"/>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Monitor BMD by DXA scan every 2 years</a:t>
            </a: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Regular monitoring of side effects and treatment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compliance</a:t>
            </a:r>
            <a:r>
              <a:rPr kumimoji="0" lang="en-US" sz="1200" b="0" i="0" u="none" strike="noStrike" kern="1200" cap="none" spc="0" normalizeH="0" baseline="30000" noProof="0" dirty="0" err="1">
                <a:ln>
                  <a:noFill/>
                </a:ln>
                <a:solidFill>
                  <a:prstClr val="black"/>
                </a:solidFill>
                <a:effectLst/>
                <a:uLnTx/>
                <a:uFillTx/>
                <a:latin typeface="Calibri" panose="020F0502020204030204" pitchFamily="34" charset="0"/>
                <a:ea typeface="+mn-ea"/>
                <a:cs typeface="Calibri" panose="020F0502020204030204" pitchFamily="34" charset="0"/>
              </a:rPr>
              <a:t>f</a:t>
            </a:r>
            <a:endParaRPr kumimoji="0" lang="en-US" sz="12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010348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8CC17-2FFC-FE15-CCF5-97FB33B16083}"/>
              </a:ext>
            </a:extLst>
          </p:cNvPr>
          <p:cNvSpPr>
            <a:spLocks noGrp="1"/>
          </p:cNvSpPr>
          <p:nvPr>
            <p:ph type="title"/>
          </p:nvPr>
        </p:nvSpPr>
        <p:spPr/>
        <p:txBody>
          <a:bodyPr/>
          <a:lstStyle/>
          <a:p>
            <a:r>
              <a:rPr lang="en-US" dirty="0"/>
              <a:t>Dr </a:t>
            </a:r>
            <a:r>
              <a:rPr lang="en-US" dirty="0" err="1"/>
              <a:t>Kaklamani</a:t>
            </a:r>
            <a:r>
              <a:rPr lang="en-US" dirty="0"/>
              <a:t> – Case 1: 35-year-old woman</a:t>
            </a:r>
          </a:p>
        </p:txBody>
      </p:sp>
      <p:sp>
        <p:nvSpPr>
          <p:cNvPr id="3" name="Content Placeholder 2">
            <a:extLst>
              <a:ext uri="{FF2B5EF4-FFF2-40B4-BE49-F238E27FC236}">
                <a16:creationId xmlns:a16="http://schemas.microsoft.com/office/drawing/2014/main" id="{55F961DF-72C7-0124-693F-A0026140FC9A}"/>
              </a:ext>
            </a:extLst>
          </p:cNvPr>
          <p:cNvSpPr>
            <a:spLocks noGrp="1"/>
          </p:cNvSpPr>
          <p:nvPr>
            <p:ph idx="1"/>
          </p:nvPr>
        </p:nvSpPr>
        <p:spPr/>
        <p:txBody>
          <a:bodyPr>
            <a:normAutofit/>
          </a:bodyPr>
          <a:lstStyle/>
          <a:p>
            <a:r>
              <a:rPr lang="en-US" dirty="0"/>
              <a:t>35 </a:t>
            </a:r>
            <a:r>
              <a:rPr lang="en-US" dirty="0" err="1"/>
              <a:t>yo</a:t>
            </a:r>
            <a:r>
              <a:rPr lang="en-US" dirty="0"/>
              <a:t> woman with L 2cm ER+ HER2- breast cancer 1+LN after lumpectomy. She undergoes chemotherapy with ACT. She does not want any more children. Genetic testing negative. </a:t>
            </a:r>
          </a:p>
          <a:p>
            <a:r>
              <a:rPr lang="en-US" dirty="0"/>
              <a:t>She becomes amenorrheic after chemotherapy but we start tamoxifen and abemaciclib. </a:t>
            </a:r>
          </a:p>
          <a:p>
            <a:r>
              <a:rPr lang="en-US" dirty="0"/>
              <a:t>After 6 </a:t>
            </a:r>
            <a:r>
              <a:rPr lang="en-US" dirty="0" err="1"/>
              <a:t>mo</a:t>
            </a:r>
            <a:r>
              <a:rPr lang="en-US" dirty="0"/>
              <a:t> of therapy she starts menstruating again. </a:t>
            </a:r>
          </a:p>
        </p:txBody>
      </p:sp>
    </p:spTree>
    <p:extLst>
      <p:ext uri="{BB962C8B-B14F-4D97-AF65-F5344CB8AC3E}">
        <p14:creationId xmlns:p14="http://schemas.microsoft.com/office/powerpoint/2010/main" val="28899211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8CC17-2FFC-FE15-CCF5-97FB33B16083}"/>
              </a:ext>
            </a:extLst>
          </p:cNvPr>
          <p:cNvSpPr>
            <a:spLocks noGrp="1"/>
          </p:cNvSpPr>
          <p:nvPr>
            <p:ph type="title"/>
          </p:nvPr>
        </p:nvSpPr>
        <p:spPr/>
        <p:txBody>
          <a:bodyPr/>
          <a:lstStyle/>
          <a:p>
            <a:r>
              <a:rPr lang="en-US" dirty="0"/>
              <a:t>Dr </a:t>
            </a:r>
            <a:r>
              <a:rPr lang="en-US" dirty="0" err="1"/>
              <a:t>Kaklamani</a:t>
            </a:r>
            <a:r>
              <a:rPr lang="en-US" dirty="0"/>
              <a:t> – Case 2: 48-year-old woman</a:t>
            </a:r>
          </a:p>
        </p:txBody>
      </p:sp>
      <p:sp>
        <p:nvSpPr>
          <p:cNvPr id="3" name="Content Placeholder 2">
            <a:extLst>
              <a:ext uri="{FF2B5EF4-FFF2-40B4-BE49-F238E27FC236}">
                <a16:creationId xmlns:a16="http://schemas.microsoft.com/office/drawing/2014/main" id="{55F961DF-72C7-0124-693F-A0026140FC9A}"/>
              </a:ext>
            </a:extLst>
          </p:cNvPr>
          <p:cNvSpPr>
            <a:spLocks noGrp="1"/>
          </p:cNvSpPr>
          <p:nvPr>
            <p:ph idx="1"/>
          </p:nvPr>
        </p:nvSpPr>
        <p:spPr/>
        <p:txBody>
          <a:bodyPr>
            <a:normAutofit/>
          </a:bodyPr>
          <a:lstStyle/>
          <a:p>
            <a:r>
              <a:rPr lang="en-US" dirty="0"/>
              <a:t>48 </a:t>
            </a:r>
            <a:r>
              <a:rPr lang="en-US" dirty="0" err="1"/>
              <a:t>yo</a:t>
            </a:r>
            <a:r>
              <a:rPr lang="en-US" dirty="0"/>
              <a:t> woman premenopausal. R side 3.6cm tumor LN- s/p lumpectomy. Onco</a:t>
            </a:r>
            <a:r>
              <a:rPr lang="en-US" i="1" dirty="0"/>
              <a:t>type</a:t>
            </a:r>
            <a:r>
              <a:rPr lang="en-US" dirty="0"/>
              <a:t> DX® score is 26. </a:t>
            </a:r>
          </a:p>
          <a:p>
            <a:r>
              <a:rPr lang="en-US" dirty="0"/>
              <a:t>She receives chemotherapy with TC and becomes amenorrheic.</a:t>
            </a:r>
          </a:p>
          <a:p>
            <a:r>
              <a:rPr lang="en-US" dirty="0"/>
              <a:t>What treatment should we recommend now?</a:t>
            </a:r>
          </a:p>
        </p:txBody>
      </p:sp>
    </p:spTree>
    <p:extLst>
      <p:ext uri="{BB962C8B-B14F-4D97-AF65-F5344CB8AC3E}">
        <p14:creationId xmlns:p14="http://schemas.microsoft.com/office/powerpoint/2010/main" val="36440403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5D4165-B945-CA4B-2D5B-016B273FAA3D}"/>
              </a:ext>
            </a:extLst>
          </p:cNvPr>
          <p:cNvSpPr/>
          <p:nvPr/>
        </p:nvSpPr>
        <p:spPr bwMode="auto">
          <a:xfrm>
            <a:off x="767409" y="4581127"/>
            <a:ext cx="10508074" cy="50405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1052736"/>
            <a:ext cx="10508074" cy="4799013"/>
          </a:xfrm>
        </p:spPr>
        <p:txBody>
          <a:bodyPr/>
          <a:lstStyle/>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Introduction </a:t>
            </a:r>
            <a:endParaRPr lang="en-US" sz="2400" dirty="0">
              <a:solidFill>
                <a:schemeClr val="bg1"/>
              </a:solidFill>
              <a:latin typeface="Calibri" panose="020F0502020204030204" pitchFamily="34" charset="0"/>
              <a:cs typeface="Calibri" panose="020F0502020204030204" pitchFamily="34" charset="0"/>
            </a:endParaRP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b="1" dirty="0">
                <a:effectLst/>
                <a:latin typeface="Calibri" panose="020F0502020204030204" pitchFamily="34" charset="0"/>
                <a:ea typeface="Calibri" panose="020F0502020204030204" pitchFamily="34" charset="0"/>
                <a:cs typeface="Calibri" panose="020F0502020204030204" pitchFamily="34" charset="0"/>
              </a:rPr>
              <a:t>Addition of Ovarian Function Suppression (OFS) to Adjuvant Endocrine Therapy for Premenopausal Patients with Hormone Receptor (HR)-Positive Breast Cancer — Dr </a:t>
            </a:r>
            <a:r>
              <a:rPr lang="en-US" sz="2400" b="1" dirty="0" err="1">
                <a:effectLst/>
                <a:latin typeface="Calibri" panose="020F0502020204030204" pitchFamily="34" charset="0"/>
                <a:ea typeface="Calibri" panose="020F0502020204030204" pitchFamily="34" charset="0"/>
                <a:cs typeface="Calibri" panose="020F0502020204030204" pitchFamily="34" charset="0"/>
              </a:rPr>
              <a:t>Gradishar</a:t>
            </a:r>
            <a:r>
              <a:rPr lang="en-US" sz="2400" b="1" dirty="0">
                <a:effectLst/>
                <a:latin typeface="Calibri" panose="020F0502020204030204" pitchFamily="34" charset="0"/>
                <a:ea typeface="Calibri" panose="020F0502020204030204" pitchFamily="34" charset="0"/>
                <a:cs typeface="Calibri" panose="020F0502020204030204" pitchFamily="34" charset="0"/>
              </a:rPr>
              <a:t> </a:t>
            </a: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2: </a:t>
            </a:r>
            <a:r>
              <a:rPr lang="en-US" sz="2400" b="1" dirty="0">
                <a:effectLst/>
                <a:latin typeface="Calibri" panose="020F0502020204030204" pitchFamily="34" charset="0"/>
                <a:ea typeface="Calibri" panose="020F0502020204030204" pitchFamily="34" charset="0"/>
                <a:cs typeface="Calibri" panose="020F0502020204030204" pitchFamily="34" charset="0"/>
              </a:rPr>
              <a:t>Role of OFS in Preserving Fertility and/or Ovarian Function in Premenopausal Patients — Dr Mayer</a:t>
            </a:r>
          </a:p>
          <a:p>
            <a:pPr marL="98425" indent="0">
              <a:lnSpc>
                <a:spcPct val="100000"/>
              </a:lnSpc>
              <a:spcBef>
                <a:spcPts val="2000"/>
              </a:spcBef>
              <a:spcAft>
                <a:spcPts val="0"/>
              </a:spcAft>
              <a:buNone/>
            </a:pPr>
            <a:r>
              <a:rPr lang="en-US" sz="2400" dirty="0">
                <a:solidFill>
                  <a:srgbClr val="0432FF"/>
                </a:solidFill>
                <a:latin typeface="Calibri" panose="020F0502020204030204" pitchFamily="34" charset="0"/>
                <a:cs typeface="Calibri" panose="020F0502020204030204" pitchFamily="34" charset="0"/>
              </a:rPr>
              <a:t>Module 3: </a:t>
            </a:r>
            <a:r>
              <a:rPr lang="en-US" sz="2400" b="1" kern="100" dirty="0">
                <a:effectLst/>
                <a:latin typeface="+mn-lt"/>
                <a:ea typeface="Calibri" panose="020F0502020204030204" pitchFamily="34" charset="0"/>
                <a:cs typeface="Times New Roman" panose="02020603050405020304" pitchFamily="18" charset="0"/>
              </a:rPr>
              <a:t>Tolerability/Toxicity of OFS — Dr </a:t>
            </a:r>
            <a:r>
              <a:rPr lang="en-US" sz="2400" b="1" kern="100" dirty="0" err="1">
                <a:effectLst/>
                <a:latin typeface="+mn-lt"/>
                <a:ea typeface="Calibri" panose="020F0502020204030204" pitchFamily="34" charset="0"/>
                <a:cs typeface="Times New Roman" panose="02020603050405020304" pitchFamily="18" charset="0"/>
              </a:rPr>
              <a:t>Kaklamani</a:t>
            </a:r>
            <a:endParaRPr lang="en-US" sz="2400" b="1" kern="100" dirty="0">
              <a:effectLst/>
              <a:latin typeface="+mn-lt"/>
              <a:ea typeface="Calibri" panose="020F0502020204030204" pitchFamily="34" charset="0"/>
              <a:cs typeface="Times New Roman" panose="02020603050405020304" pitchFamily="18" charset="0"/>
            </a:endParaRPr>
          </a:p>
          <a:p>
            <a:pPr marL="98425" indent="0">
              <a:lnSpc>
                <a:spcPct val="100000"/>
              </a:lnSpc>
              <a:spcBef>
                <a:spcPts val="2000"/>
              </a:spcBef>
              <a:spcAft>
                <a:spcPts val="0"/>
              </a:spcAft>
              <a:buNone/>
            </a:pPr>
            <a:r>
              <a:rPr lang="en-US" sz="2400" dirty="0">
                <a:solidFill>
                  <a:schemeClr val="bg1"/>
                </a:solidFill>
                <a:latin typeface="Calibri" panose="020F0502020204030204" pitchFamily="34" charset="0"/>
                <a:cs typeface="Calibri" panose="020F0502020204030204" pitchFamily="34" charset="0"/>
              </a:rPr>
              <a:t>Module 4: </a:t>
            </a: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Other Practical Considerations in the Application of OFS — </a:t>
            </a:r>
            <a:r>
              <a:rPr lang="en-US" sz="2400" dirty="0">
                <a:solidFill>
                  <a:schemeClr val="bg1"/>
                </a:solidFill>
                <a:effectLst/>
                <a:latin typeface="Calibri" panose="020F0502020204030204" pitchFamily="34" charset="0"/>
                <a:cs typeface="Calibri" panose="020F0502020204030204" pitchFamily="34" charset="0"/>
              </a:rPr>
              <a:t>Dr Wander</a:t>
            </a:r>
            <a:endParaRPr lang="en-US" sz="24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71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9A459-FC9A-3243-B7D8-DC84C66667B4}"/>
              </a:ext>
            </a:extLst>
          </p:cNvPr>
          <p:cNvSpPr>
            <a:spLocks noGrp="1"/>
          </p:cNvSpPr>
          <p:nvPr>
            <p:ph type="title"/>
          </p:nvPr>
        </p:nvSpPr>
        <p:spPr/>
        <p:txBody>
          <a:bodyPr/>
          <a:lstStyle/>
          <a:p>
            <a:r>
              <a:rPr lang="en-US" sz="2600" dirty="0"/>
              <a:t>In general, in addition to monitoring amenorrhea, what laboratory parameters, if any, do you routinely assess to determine menopausal status in a patient with ER-positive localized breast cancer who is receiving a </a:t>
            </a:r>
            <a:r>
              <a:rPr lang="en-US" sz="2600" dirty="0" err="1"/>
              <a:t>GnRHa</a:t>
            </a:r>
            <a:r>
              <a:rPr lang="en-US" sz="2600" dirty="0"/>
              <a:t> in combination with adjuvant endocrine therapy and was premenopausal at the time of initial </a:t>
            </a:r>
            <a:r>
              <a:rPr lang="en-US" sz="2600"/>
              <a:t>diagnosis?</a:t>
            </a:r>
            <a:endParaRPr lang="en-US" sz="2600" dirty="0"/>
          </a:p>
        </p:txBody>
      </p:sp>
      <p:sp>
        <p:nvSpPr>
          <p:cNvPr id="3" name="Content Placeholder 2">
            <a:extLst>
              <a:ext uri="{FF2B5EF4-FFF2-40B4-BE49-F238E27FC236}">
                <a16:creationId xmlns:a16="http://schemas.microsoft.com/office/drawing/2014/main" id="{F242F6C5-5710-E94D-A4B1-97E3724B95F5}"/>
              </a:ext>
            </a:extLst>
          </p:cNvPr>
          <p:cNvSpPr>
            <a:spLocks noGrp="1"/>
          </p:cNvSpPr>
          <p:nvPr>
            <p:ph idx="35"/>
          </p:nvPr>
        </p:nvSpPr>
        <p:spPr/>
        <p:txBody>
          <a:bodyPr/>
          <a:lstStyle/>
          <a:p>
            <a:r>
              <a:rPr lang="en-US" dirty="0"/>
              <a:t>Estradiol</a:t>
            </a:r>
          </a:p>
        </p:txBody>
      </p:sp>
      <p:sp>
        <p:nvSpPr>
          <p:cNvPr id="4" name="Content Placeholder 3">
            <a:extLst>
              <a:ext uri="{FF2B5EF4-FFF2-40B4-BE49-F238E27FC236}">
                <a16:creationId xmlns:a16="http://schemas.microsoft.com/office/drawing/2014/main" id="{2749E9CB-06F0-2249-BDAF-74A7B57416B0}"/>
              </a:ext>
            </a:extLst>
          </p:cNvPr>
          <p:cNvSpPr>
            <a:spLocks noGrp="1"/>
          </p:cNvSpPr>
          <p:nvPr>
            <p:ph idx="36"/>
          </p:nvPr>
        </p:nvSpPr>
        <p:spPr/>
        <p:txBody>
          <a:bodyPr/>
          <a:lstStyle/>
          <a:p>
            <a:r>
              <a:rPr lang="en-US" dirty="0"/>
              <a:t>AMH**, estradiol</a:t>
            </a:r>
          </a:p>
        </p:txBody>
      </p:sp>
      <p:sp>
        <p:nvSpPr>
          <p:cNvPr id="5" name="Content Placeholder 4">
            <a:extLst>
              <a:ext uri="{FF2B5EF4-FFF2-40B4-BE49-F238E27FC236}">
                <a16:creationId xmlns:a16="http://schemas.microsoft.com/office/drawing/2014/main" id="{E7657CD9-E078-1E48-B964-2E2EB5FB9FC7}"/>
              </a:ext>
            </a:extLst>
          </p:cNvPr>
          <p:cNvSpPr>
            <a:spLocks noGrp="1"/>
          </p:cNvSpPr>
          <p:nvPr>
            <p:ph idx="41"/>
          </p:nvPr>
        </p:nvSpPr>
        <p:spPr/>
        <p:txBody>
          <a:bodyPr/>
          <a:lstStyle/>
          <a:p>
            <a:r>
              <a:rPr lang="en-US" dirty="0"/>
              <a:t>FSH, estradiol</a:t>
            </a:r>
          </a:p>
        </p:txBody>
      </p:sp>
      <p:sp>
        <p:nvSpPr>
          <p:cNvPr id="6" name="Content Placeholder 5">
            <a:extLst>
              <a:ext uri="{FF2B5EF4-FFF2-40B4-BE49-F238E27FC236}">
                <a16:creationId xmlns:a16="http://schemas.microsoft.com/office/drawing/2014/main" id="{5099CAB2-F016-484D-8683-60F66D3D8E84}"/>
              </a:ext>
            </a:extLst>
          </p:cNvPr>
          <p:cNvSpPr>
            <a:spLocks noGrp="1"/>
          </p:cNvSpPr>
          <p:nvPr>
            <p:ph idx="44"/>
          </p:nvPr>
        </p:nvSpPr>
        <p:spPr/>
        <p:txBody>
          <a:bodyPr/>
          <a:lstStyle/>
          <a:p>
            <a:r>
              <a:rPr lang="en-US" dirty="0"/>
              <a:t>FSH, estradiol* </a:t>
            </a:r>
          </a:p>
        </p:txBody>
      </p:sp>
      <p:sp>
        <p:nvSpPr>
          <p:cNvPr id="7" name="Content Placeholder 6">
            <a:extLst>
              <a:ext uri="{FF2B5EF4-FFF2-40B4-BE49-F238E27FC236}">
                <a16:creationId xmlns:a16="http://schemas.microsoft.com/office/drawing/2014/main" id="{42124B47-AFCA-AC4D-9399-DE4B611E9932}"/>
              </a:ext>
            </a:extLst>
          </p:cNvPr>
          <p:cNvSpPr>
            <a:spLocks noGrp="1"/>
          </p:cNvSpPr>
          <p:nvPr>
            <p:ph idx="45"/>
          </p:nvPr>
        </p:nvSpPr>
        <p:spPr/>
        <p:txBody>
          <a:bodyPr/>
          <a:lstStyle/>
          <a:p>
            <a:r>
              <a:rPr lang="en-US" dirty="0"/>
              <a:t>FSH, estradiol</a:t>
            </a:r>
          </a:p>
        </p:txBody>
      </p:sp>
      <p:sp>
        <p:nvSpPr>
          <p:cNvPr id="8" name="Content Placeholder 7">
            <a:extLst>
              <a:ext uri="{FF2B5EF4-FFF2-40B4-BE49-F238E27FC236}">
                <a16:creationId xmlns:a16="http://schemas.microsoft.com/office/drawing/2014/main" id="{F4B6BDE1-3EDC-DA4A-A8A8-11C79442D80C}"/>
              </a:ext>
            </a:extLst>
          </p:cNvPr>
          <p:cNvSpPr>
            <a:spLocks noGrp="1"/>
          </p:cNvSpPr>
          <p:nvPr>
            <p:ph idx="46"/>
          </p:nvPr>
        </p:nvSpPr>
        <p:spPr/>
        <p:txBody>
          <a:bodyPr/>
          <a:lstStyle/>
          <a:p>
            <a:r>
              <a:rPr lang="en-US" dirty="0"/>
              <a:t>FSH, estradiol</a:t>
            </a:r>
          </a:p>
        </p:txBody>
      </p:sp>
      <p:sp>
        <p:nvSpPr>
          <p:cNvPr id="9" name="TextBox 8">
            <a:extLst>
              <a:ext uri="{FF2B5EF4-FFF2-40B4-BE49-F238E27FC236}">
                <a16:creationId xmlns:a16="http://schemas.microsoft.com/office/drawing/2014/main" id="{E8BA9799-3068-D147-B04F-6BCB14B330B0}"/>
              </a:ext>
            </a:extLst>
          </p:cNvPr>
          <p:cNvSpPr txBox="1"/>
          <p:nvPr/>
        </p:nvSpPr>
        <p:spPr>
          <a:xfrm>
            <a:off x="479376" y="6043354"/>
            <a:ext cx="9395008" cy="784830"/>
          </a:xfrm>
          <a:prstGeom prst="rect">
            <a:avLst/>
          </a:prstGeom>
          <a:noFill/>
        </p:spPr>
        <p:txBody>
          <a:bodyPr wrap="none"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FSH = follicle-stimulating hormone</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Will check these several times immediately prior to next dose in those changing to depot every 3-month formulation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**Haven’t done, but considering</a:t>
            </a:r>
          </a:p>
        </p:txBody>
      </p:sp>
    </p:spTree>
    <p:extLst>
      <p:ext uri="{BB962C8B-B14F-4D97-AF65-F5344CB8AC3E}">
        <p14:creationId xmlns:p14="http://schemas.microsoft.com/office/powerpoint/2010/main" val="3396118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C69C-B1FE-054F-84D5-DB74153B4F34}"/>
              </a:ext>
            </a:extLst>
          </p:cNvPr>
          <p:cNvSpPr>
            <a:spLocks noGrp="1"/>
          </p:cNvSpPr>
          <p:nvPr>
            <p:ph type="title"/>
          </p:nvPr>
        </p:nvSpPr>
        <p:spPr/>
        <p:txBody>
          <a:bodyPr/>
          <a:lstStyle/>
          <a:p>
            <a:r>
              <a:rPr lang="en-US" dirty="0"/>
              <a:t>For premenopausal patients with ER-positive localized breast cancer </a:t>
            </a:r>
            <a:r>
              <a:rPr lang="en-US" u="sng" dirty="0"/>
              <a:t>who wish to maintain fertility </a:t>
            </a:r>
            <a:r>
              <a:rPr lang="en-US" dirty="0"/>
              <a:t>and to whom you are going to administer a </a:t>
            </a:r>
            <a:r>
              <a:rPr lang="en-US" dirty="0" err="1"/>
              <a:t>GnRHa</a:t>
            </a:r>
            <a:r>
              <a:rPr lang="en-US" dirty="0"/>
              <a:t>, when do you typically start it relative to chemotherapy?</a:t>
            </a:r>
          </a:p>
        </p:txBody>
      </p:sp>
      <p:sp>
        <p:nvSpPr>
          <p:cNvPr id="3" name="Content Placeholder 2">
            <a:extLst>
              <a:ext uri="{FF2B5EF4-FFF2-40B4-BE49-F238E27FC236}">
                <a16:creationId xmlns:a16="http://schemas.microsoft.com/office/drawing/2014/main" id="{AE3DA64F-2FE7-1C41-92A6-6868F85064C1}"/>
              </a:ext>
            </a:extLst>
          </p:cNvPr>
          <p:cNvSpPr>
            <a:spLocks noGrp="1"/>
          </p:cNvSpPr>
          <p:nvPr>
            <p:ph idx="35"/>
          </p:nvPr>
        </p:nvSpPr>
        <p:spPr/>
        <p:txBody>
          <a:bodyPr/>
          <a:lstStyle/>
          <a:p>
            <a:r>
              <a:rPr lang="en-US" dirty="0"/>
              <a:t>Concurrently</a:t>
            </a:r>
          </a:p>
        </p:txBody>
      </p:sp>
      <p:sp>
        <p:nvSpPr>
          <p:cNvPr id="4" name="Content Placeholder 3">
            <a:extLst>
              <a:ext uri="{FF2B5EF4-FFF2-40B4-BE49-F238E27FC236}">
                <a16:creationId xmlns:a16="http://schemas.microsoft.com/office/drawing/2014/main" id="{A12FF6A4-2311-7C48-8A20-E914CB00252B}"/>
              </a:ext>
            </a:extLst>
          </p:cNvPr>
          <p:cNvSpPr>
            <a:spLocks noGrp="1"/>
          </p:cNvSpPr>
          <p:nvPr>
            <p:ph idx="36"/>
          </p:nvPr>
        </p:nvSpPr>
        <p:spPr/>
        <p:txBody>
          <a:bodyPr/>
          <a:lstStyle/>
          <a:p>
            <a:r>
              <a:rPr lang="en-US" dirty="0"/>
              <a:t>Concurrently</a:t>
            </a:r>
          </a:p>
        </p:txBody>
      </p:sp>
      <p:sp>
        <p:nvSpPr>
          <p:cNvPr id="5" name="Content Placeholder 4">
            <a:extLst>
              <a:ext uri="{FF2B5EF4-FFF2-40B4-BE49-F238E27FC236}">
                <a16:creationId xmlns:a16="http://schemas.microsoft.com/office/drawing/2014/main" id="{42986117-E4ED-6A44-A2DE-DA77F24D6940}"/>
              </a:ext>
            </a:extLst>
          </p:cNvPr>
          <p:cNvSpPr>
            <a:spLocks noGrp="1"/>
          </p:cNvSpPr>
          <p:nvPr>
            <p:ph idx="41"/>
          </p:nvPr>
        </p:nvSpPr>
        <p:spPr/>
        <p:txBody>
          <a:bodyPr/>
          <a:lstStyle/>
          <a:p>
            <a:r>
              <a:rPr lang="en-US" dirty="0"/>
              <a:t>Sequentially</a:t>
            </a:r>
          </a:p>
        </p:txBody>
      </p:sp>
      <p:sp>
        <p:nvSpPr>
          <p:cNvPr id="6" name="Content Placeholder 5">
            <a:extLst>
              <a:ext uri="{FF2B5EF4-FFF2-40B4-BE49-F238E27FC236}">
                <a16:creationId xmlns:a16="http://schemas.microsoft.com/office/drawing/2014/main" id="{820A9919-C7AB-C141-882C-F45670128328}"/>
              </a:ext>
            </a:extLst>
          </p:cNvPr>
          <p:cNvSpPr>
            <a:spLocks noGrp="1"/>
          </p:cNvSpPr>
          <p:nvPr>
            <p:ph idx="44"/>
          </p:nvPr>
        </p:nvSpPr>
        <p:spPr/>
        <p:txBody>
          <a:bodyPr/>
          <a:lstStyle/>
          <a:p>
            <a:r>
              <a:rPr lang="en-US" dirty="0"/>
              <a:t>Sequentially </a:t>
            </a:r>
          </a:p>
        </p:txBody>
      </p:sp>
      <p:sp>
        <p:nvSpPr>
          <p:cNvPr id="7" name="Content Placeholder 6">
            <a:extLst>
              <a:ext uri="{FF2B5EF4-FFF2-40B4-BE49-F238E27FC236}">
                <a16:creationId xmlns:a16="http://schemas.microsoft.com/office/drawing/2014/main" id="{43EFF375-B92F-884B-B874-5FE5210668B1}"/>
              </a:ext>
            </a:extLst>
          </p:cNvPr>
          <p:cNvSpPr>
            <a:spLocks noGrp="1"/>
          </p:cNvSpPr>
          <p:nvPr>
            <p:ph idx="45"/>
          </p:nvPr>
        </p:nvSpPr>
        <p:spPr/>
        <p:txBody>
          <a:bodyPr/>
          <a:lstStyle/>
          <a:p>
            <a:r>
              <a:rPr lang="en-US" dirty="0"/>
              <a:t>Concurrently</a:t>
            </a:r>
          </a:p>
        </p:txBody>
      </p:sp>
      <p:sp>
        <p:nvSpPr>
          <p:cNvPr id="8" name="Content Placeholder 7">
            <a:extLst>
              <a:ext uri="{FF2B5EF4-FFF2-40B4-BE49-F238E27FC236}">
                <a16:creationId xmlns:a16="http://schemas.microsoft.com/office/drawing/2014/main" id="{224AFBF8-E602-F64B-8899-E0EBB9C98B99}"/>
              </a:ext>
            </a:extLst>
          </p:cNvPr>
          <p:cNvSpPr>
            <a:spLocks noGrp="1"/>
          </p:cNvSpPr>
          <p:nvPr>
            <p:ph idx="46"/>
          </p:nvPr>
        </p:nvSpPr>
        <p:spPr/>
        <p:txBody>
          <a:bodyPr/>
          <a:lstStyle/>
          <a:p>
            <a:r>
              <a:rPr lang="en-US" dirty="0"/>
              <a:t>Concurrently</a:t>
            </a:r>
          </a:p>
        </p:txBody>
      </p:sp>
    </p:spTree>
    <p:extLst>
      <p:ext uri="{BB962C8B-B14F-4D97-AF65-F5344CB8AC3E}">
        <p14:creationId xmlns:p14="http://schemas.microsoft.com/office/powerpoint/2010/main" val="2787028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370F9-C33C-614C-8D15-57AE91794B17}"/>
              </a:ext>
            </a:extLst>
          </p:cNvPr>
          <p:cNvSpPr>
            <a:spLocks noGrp="1"/>
          </p:cNvSpPr>
          <p:nvPr>
            <p:ph type="title"/>
          </p:nvPr>
        </p:nvSpPr>
        <p:spPr>
          <a:xfrm>
            <a:off x="912285" y="0"/>
            <a:ext cx="9792227" cy="2276872"/>
          </a:xfrm>
        </p:spPr>
        <p:txBody>
          <a:bodyPr/>
          <a:lstStyle/>
          <a:p>
            <a:r>
              <a:rPr lang="en-US" dirty="0"/>
              <a:t>When administering a </a:t>
            </a:r>
            <a:r>
              <a:rPr lang="en-US" dirty="0" err="1"/>
              <a:t>GnRHa</a:t>
            </a:r>
            <a:r>
              <a:rPr lang="en-US" dirty="0"/>
              <a:t> in combination with adjuvant endocrine therapy for a 35-year-old woman with ER-positive localized breast cancer, what is your typical planned duration of ovarian function suppression (OFS)?</a:t>
            </a:r>
          </a:p>
        </p:txBody>
      </p:sp>
      <p:sp>
        <p:nvSpPr>
          <p:cNvPr id="3" name="Content Placeholder 2">
            <a:extLst>
              <a:ext uri="{FF2B5EF4-FFF2-40B4-BE49-F238E27FC236}">
                <a16:creationId xmlns:a16="http://schemas.microsoft.com/office/drawing/2014/main" id="{51D365FF-7CE4-DA44-9A45-43772766290F}"/>
              </a:ext>
            </a:extLst>
          </p:cNvPr>
          <p:cNvSpPr>
            <a:spLocks noGrp="1"/>
          </p:cNvSpPr>
          <p:nvPr>
            <p:ph idx="35"/>
          </p:nvPr>
        </p:nvSpPr>
        <p:spPr/>
        <p:txBody>
          <a:bodyPr/>
          <a:lstStyle/>
          <a:p>
            <a:r>
              <a:rPr lang="en-US" dirty="0"/>
              <a:t>5 years</a:t>
            </a:r>
          </a:p>
        </p:txBody>
      </p:sp>
      <p:sp>
        <p:nvSpPr>
          <p:cNvPr id="4" name="Content Placeholder 3">
            <a:extLst>
              <a:ext uri="{FF2B5EF4-FFF2-40B4-BE49-F238E27FC236}">
                <a16:creationId xmlns:a16="http://schemas.microsoft.com/office/drawing/2014/main" id="{30615DCA-7A22-D74B-B651-83350716C5F7}"/>
              </a:ext>
            </a:extLst>
          </p:cNvPr>
          <p:cNvSpPr>
            <a:spLocks noGrp="1"/>
          </p:cNvSpPr>
          <p:nvPr>
            <p:ph idx="36"/>
          </p:nvPr>
        </p:nvSpPr>
        <p:spPr/>
        <p:txBody>
          <a:bodyPr/>
          <a:lstStyle/>
          <a:p>
            <a:r>
              <a:rPr lang="en-US" dirty="0"/>
              <a:t>5 years</a:t>
            </a:r>
          </a:p>
        </p:txBody>
      </p:sp>
      <p:sp>
        <p:nvSpPr>
          <p:cNvPr id="5" name="Content Placeholder 4">
            <a:extLst>
              <a:ext uri="{FF2B5EF4-FFF2-40B4-BE49-F238E27FC236}">
                <a16:creationId xmlns:a16="http://schemas.microsoft.com/office/drawing/2014/main" id="{94BAE1D0-4ECD-1446-841D-789F85829EA1}"/>
              </a:ext>
            </a:extLst>
          </p:cNvPr>
          <p:cNvSpPr>
            <a:spLocks noGrp="1"/>
          </p:cNvSpPr>
          <p:nvPr>
            <p:ph idx="41"/>
          </p:nvPr>
        </p:nvSpPr>
        <p:spPr/>
        <p:txBody>
          <a:bodyPr/>
          <a:lstStyle/>
          <a:p>
            <a:r>
              <a:rPr lang="en-US" dirty="0"/>
              <a:t>5 years</a:t>
            </a:r>
          </a:p>
        </p:txBody>
      </p:sp>
      <p:sp>
        <p:nvSpPr>
          <p:cNvPr id="6" name="Content Placeholder 5">
            <a:extLst>
              <a:ext uri="{FF2B5EF4-FFF2-40B4-BE49-F238E27FC236}">
                <a16:creationId xmlns:a16="http://schemas.microsoft.com/office/drawing/2014/main" id="{71A83A64-862E-5B48-90B4-C69C731FF66D}"/>
              </a:ext>
            </a:extLst>
          </p:cNvPr>
          <p:cNvSpPr>
            <a:spLocks noGrp="1"/>
          </p:cNvSpPr>
          <p:nvPr>
            <p:ph idx="44"/>
          </p:nvPr>
        </p:nvSpPr>
        <p:spPr/>
        <p:txBody>
          <a:bodyPr/>
          <a:lstStyle/>
          <a:p>
            <a:r>
              <a:rPr lang="en-US" dirty="0"/>
              <a:t>5 years</a:t>
            </a:r>
          </a:p>
        </p:txBody>
      </p:sp>
      <p:sp>
        <p:nvSpPr>
          <p:cNvPr id="7" name="Content Placeholder 6">
            <a:extLst>
              <a:ext uri="{FF2B5EF4-FFF2-40B4-BE49-F238E27FC236}">
                <a16:creationId xmlns:a16="http://schemas.microsoft.com/office/drawing/2014/main" id="{989D9B57-8D4B-8546-AC22-5F34A1874243}"/>
              </a:ext>
            </a:extLst>
          </p:cNvPr>
          <p:cNvSpPr>
            <a:spLocks noGrp="1"/>
          </p:cNvSpPr>
          <p:nvPr>
            <p:ph idx="45"/>
          </p:nvPr>
        </p:nvSpPr>
        <p:spPr/>
        <p:txBody>
          <a:bodyPr/>
          <a:lstStyle/>
          <a:p>
            <a:r>
              <a:rPr lang="en-US" dirty="0"/>
              <a:t>5 years</a:t>
            </a:r>
          </a:p>
        </p:txBody>
      </p:sp>
      <p:sp>
        <p:nvSpPr>
          <p:cNvPr id="8" name="Content Placeholder 7">
            <a:extLst>
              <a:ext uri="{FF2B5EF4-FFF2-40B4-BE49-F238E27FC236}">
                <a16:creationId xmlns:a16="http://schemas.microsoft.com/office/drawing/2014/main" id="{1B7D074F-56EA-8546-A055-B72655342520}"/>
              </a:ext>
            </a:extLst>
          </p:cNvPr>
          <p:cNvSpPr>
            <a:spLocks noGrp="1"/>
          </p:cNvSpPr>
          <p:nvPr>
            <p:ph idx="46"/>
          </p:nvPr>
        </p:nvSpPr>
        <p:spPr/>
        <p:txBody>
          <a:bodyPr/>
          <a:lstStyle/>
          <a:p>
            <a:r>
              <a:rPr lang="en-US" dirty="0"/>
              <a:t>5 years</a:t>
            </a:r>
          </a:p>
        </p:txBody>
      </p:sp>
    </p:spTree>
    <p:extLst>
      <p:ext uri="{BB962C8B-B14F-4D97-AF65-F5344CB8AC3E}">
        <p14:creationId xmlns:p14="http://schemas.microsoft.com/office/powerpoint/2010/main" val="1560354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Roche med ed deck - June 2015">
  <a:themeElements>
    <a:clrScheme name="Roche med ed deck - June 2015">
      <a:dk1>
        <a:srgbClr val="000000"/>
      </a:dk1>
      <a:lt1>
        <a:srgbClr val="FFFFFF"/>
      </a:lt1>
      <a:dk2>
        <a:srgbClr val="FFC000"/>
      </a:dk2>
      <a:lt2>
        <a:srgbClr val="0075C5"/>
      </a:lt2>
      <a:accent1>
        <a:srgbClr val="0075C5"/>
      </a:accent1>
      <a:accent2>
        <a:srgbClr val="112966"/>
      </a:accent2>
      <a:accent3>
        <a:srgbClr val="FF6600"/>
      </a:accent3>
      <a:accent4>
        <a:srgbClr val="FF0000"/>
      </a:accent4>
      <a:accent5>
        <a:srgbClr val="2CAE2C"/>
      </a:accent5>
      <a:accent6>
        <a:srgbClr val="00B0F0"/>
      </a:accent6>
      <a:hlink>
        <a:srgbClr val="0075C5"/>
      </a:hlink>
      <a:folHlink>
        <a:srgbClr val="1129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12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oche med ed template_300715.potx" id="{BD91E030-8D0D-455A-AA89-5A98B1B2956E}" vid="{6A43BC93-3F01-4DEE-BE9D-4A7F02F3680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6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8.xml><?xml version="1.0" encoding="utf-8"?>
<a:theme xmlns:a="http://schemas.openxmlformats.org/drawingml/2006/main" name="3_Office Theme">
  <a:themeElements>
    <a:clrScheme name="Custom 70">
      <a:dk1>
        <a:sysClr val="windowText" lastClr="000000"/>
      </a:dk1>
      <a:lt1>
        <a:sysClr val="window" lastClr="FFFFFF"/>
      </a:lt1>
      <a:dk2>
        <a:srgbClr val="171716"/>
      </a:dk2>
      <a:lt2>
        <a:srgbClr val="E7E6E6"/>
      </a:lt2>
      <a:accent1>
        <a:srgbClr val="00A2E1"/>
      </a:accent1>
      <a:accent2>
        <a:srgbClr val="E73E16"/>
      </a:accent2>
      <a:accent3>
        <a:srgbClr val="5EA6AB"/>
      </a:accent3>
      <a:accent4>
        <a:srgbClr val="084C61"/>
      </a:accent4>
      <a:accent5>
        <a:srgbClr val="2BC4A6"/>
      </a:accent5>
      <a:accent6>
        <a:srgbClr val="53A5DE"/>
      </a:accent6>
      <a:hlink>
        <a:srgbClr val="0563C1"/>
      </a:hlink>
      <a:folHlink>
        <a:srgbClr val="954F72"/>
      </a:folHlink>
    </a:clrScheme>
    <a:fontScheme name="Custom 87">
      <a:majorFont>
        <a:latin typeface="Sharp Sans bold"/>
        <a:ea typeface=""/>
        <a:cs typeface=""/>
      </a:majorFont>
      <a:minorFont>
        <a:latin typeface="Sharp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ays_Cancer_Center_Template">
  <a:themeElements>
    <a:clrScheme name="UTHSA-White">
      <a:dk1>
        <a:srgbClr val="BC4800"/>
      </a:dk1>
      <a:lt1>
        <a:srgbClr val="FFFFFF"/>
      </a:lt1>
      <a:dk2>
        <a:srgbClr val="000000"/>
      </a:dk2>
      <a:lt2>
        <a:srgbClr val="FFFFFF"/>
      </a:lt2>
      <a:accent1>
        <a:srgbClr val="007298"/>
      </a:accent1>
      <a:accent2>
        <a:srgbClr val="4E7F71"/>
      </a:accent2>
      <a:accent3>
        <a:srgbClr val="624C79"/>
      </a:accent3>
      <a:accent4>
        <a:srgbClr val="D65F00"/>
      </a:accent4>
      <a:accent5>
        <a:srgbClr val="BA7828"/>
      </a:accent5>
      <a:accent6>
        <a:srgbClr val="AA999D"/>
      </a:accent6>
      <a:hlink>
        <a:srgbClr val="BC4800"/>
      </a:hlink>
      <a:folHlink>
        <a:srgbClr val="9E2A0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SHA PowerPoint Template_4x3_100716" id="{BD6FA644-250E-4540-988F-651F10CEEC50}" vid="{41A70BD3-DB1E-EF42-9792-D3C80850D98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1C1AF3-AE4B-46E5-9C45-47E2EEDE4069}"/>
</file>

<file path=customXml/itemProps2.xml><?xml version="1.0" encoding="utf-8"?>
<ds:datastoreItem xmlns:ds="http://schemas.openxmlformats.org/officeDocument/2006/customXml" ds:itemID="{52F6BB14-C397-4FD9-A29C-F60765502CF6}"/>
</file>

<file path=docProps/app.xml><?xml version="1.0" encoding="utf-8"?>
<Properties xmlns="http://schemas.openxmlformats.org/officeDocument/2006/extended-properties" xmlns:vt="http://schemas.openxmlformats.org/officeDocument/2006/docPropsVTypes">
  <Template/>
  <TotalTime>66224</TotalTime>
  <Words>8122</Words>
  <Application>Microsoft Macintosh PowerPoint</Application>
  <PresentationFormat>Widescreen</PresentationFormat>
  <Paragraphs>1149</Paragraphs>
  <Slides>127</Slides>
  <Notes>33</Notes>
  <HiddenSlides>0</HiddenSlides>
  <MMClips>0</MMClips>
  <ScaleCrop>false</ScaleCrop>
  <HeadingPairs>
    <vt:vector size="6" baseType="variant">
      <vt:variant>
        <vt:lpstr>Fonts Used</vt:lpstr>
      </vt:variant>
      <vt:variant>
        <vt:i4>24</vt:i4>
      </vt:variant>
      <vt:variant>
        <vt:lpstr>Theme</vt:lpstr>
      </vt:variant>
      <vt:variant>
        <vt:i4>13</vt:i4>
      </vt:variant>
      <vt:variant>
        <vt:lpstr>Slide Titles</vt:lpstr>
      </vt:variant>
      <vt:variant>
        <vt:i4>127</vt:i4>
      </vt:variant>
    </vt:vector>
  </HeadingPairs>
  <TitlesOfParts>
    <vt:vector size="164" baseType="lpstr">
      <vt:lpstr>ＭＳ Ｐゴシック</vt:lpstr>
      <vt:lpstr>Aptos</vt:lpstr>
      <vt:lpstr>Aptos Display</vt:lpstr>
      <vt:lpstr>Arial</vt:lpstr>
      <vt:lpstr>Arial Narrow</vt:lpstr>
      <vt:lpstr>BlinkMacSystemFont</vt:lpstr>
      <vt:lpstr>Calibri</vt:lpstr>
      <vt:lpstr>Calibri Light</vt:lpstr>
      <vt:lpstr>Century Gothic</vt:lpstr>
      <vt:lpstr>Courier New</vt:lpstr>
      <vt:lpstr>Goudy Old Style</vt:lpstr>
      <vt:lpstr>Goudy Oldstyle Std Regular</vt:lpstr>
      <vt:lpstr>Helvetica</vt:lpstr>
      <vt:lpstr>Lucida Grande</vt:lpstr>
      <vt:lpstr>Montserrat</vt:lpstr>
      <vt:lpstr>Montserrat regular</vt:lpstr>
      <vt:lpstr>Noto Sans</vt:lpstr>
      <vt:lpstr>Noto Sans Symbols</vt:lpstr>
      <vt:lpstr>Sharp Sans</vt:lpstr>
      <vt:lpstr>Symbol</vt:lpstr>
      <vt:lpstr>Times New Roman</vt:lpstr>
      <vt:lpstr>Trebuchet MS Regular</vt:lpstr>
      <vt:lpstr>wf_segoe-ui_normal</vt:lpstr>
      <vt:lpstr>Wingdings</vt:lpstr>
      <vt:lpstr>1_Default Design</vt:lpstr>
      <vt:lpstr>4_Roche med ed deck - June 2015</vt:lpstr>
      <vt:lpstr>2_Office Theme</vt:lpstr>
      <vt:lpstr>7_Default Design</vt:lpstr>
      <vt:lpstr>5_Default Design</vt:lpstr>
      <vt:lpstr>Office Theme</vt:lpstr>
      <vt:lpstr>6_Office Theme</vt:lpstr>
      <vt:lpstr>3_Office Theme</vt:lpstr>
      <vt:lpstr>Mays_Cancer_Center_Template</vt:lpstr>
      <vt:lpstr>1_Office Theme</vt:lpstr>
      <vt:lpstr>4_Default Design</vt:lpstr>
      <vt:lpstr>6_Default Design</vt:lpstr>
      <vt:lpstr>8_Default Design</vt:lpstr>
      <vt:lpstr>Striving for Consensus:  Exploring the Current Role of Ovarian Suppression  in the Management of Breast Cancer</vt:lpstr>
      <vt:lpstr>Faculty</vt:lpstr>
      <vt:lpstr>Agenda</vt:lpstr>
      <vt:lpstr>Agenda</vt:lpstr>
      <vt:lpstr>Common Questions from Community-Based Physicians</vt:lpstr>
      <vt:lpstr>Approximately how many women with breast cancer in your practice are currently…</vt:lpstr>
      <vt:lpstr>Agenda</vt:lpstr>
      <vt:lpstr>Which adjuvant treatment would you most likely recommend for a  30-year-old premenopausal woman with 0.5-cm ER-positive, HER2-negative, node-negative localized breast cancer and the Recurrence Score® (RS) below?</vt:lpstr>
      <vt:lpstr>Which adjuvant treatment would you most likely recommend for a  30-year-old premenopausal woman with 1-cm ER-positive, HER2-negative, node-negative localized breast cancer and the Recurrence Score® (RS) below?</vt:lpstr>
      <vt:lpstr>Which adjuvant treatment would you most likely recommend for a  30-year-old premenopausal woman with 1.5-cm ER-positive, HER2-negative, node-negative localized breast cancer and the RS below?</vt:lpstr>
      <vt:lpstr>Which adjuvant treatment would you most likely recommend for a  30-year-old premenopausal woman with 2-cm ER-positive, HER2-negative, node-negative localized breast cancer and the RS below?</vt:lpstr>
      <vt:lpstr>Which adjuvant treatment would you most likely recommend for a  30-year-old premenopausal woman with 2.5-cm ER-positive, HER2-negative, node-negative localized breast cancer and the RS below?</vt:lpstr>
      <vt:lpstr>Which adjuvant endocrine therapy would you most likely recommend for a 45-year-old premenopausal woman with ER-positive, HER2-negative localized breast cancer with 1 positive node and the RS below? </vt:lpstr>
      <vt:lpstr>Addition of Ovarian Function Suppression (OFS) to Adjuvant Endocrine Therapy for Premenopausal Patients with Hormone Receptor (HR)-Positive Breast Cancer (BC)</vt:lpstr>
      <vt:lpstr>PowerPoint Presentation</vt:lpstr>
      <vt:lpstr>Premenopausal Women: Adjuvant CMF Chemotherapy </vt:lpstr>
      <vt:lpstr>EBCTCG Trials CMF vs No Chemo: Breast Cancer Mortality</vt:lpstr>
      <vt:lpstr>PowerPoint Presentation</vt:lpstr>
      <vt:lpstr>PowerPoint Presentation</vt:lpstr>
      <vt:lpstr>PowerPoint Presentation</vt:lpstr>
      <vt:lpstr>PowerPoint Presentation</vt:lpstr>
      <vt:lpstr>Length of GnRHa Therapy: HOBOE Trial</vt:lpstr>
      <vt:lpstr>Data to Support at Least 2 Years of GnRHa: ASTRRA Trial</vt:lpstr>
      <vt:lpstr>Data to Support at Least 2 Years of OFS: ASTRRA Trial</vt:lpstr>
      <vt:lpstr>TEXT</vt:lpstr>
      <vt:lpstr>Update on SOFT and TEXT Trials: What is the role of OFS?</vt:lpstr>
      <vt:lpstr>PowerPoint Presentation</vt:lpstr>
      <vt:lpstr>SOFT: Outcomes after median follow-up of 12 years</vt:lpstr>
      <vt:lpstr>SOFT: Outcomes after median follow-up of 12 years</vt:lpstr>
      <vt:lpstr>Comparisons between ASTRRA and SOFT trial</vt:lpstr>
      <vt:lpstr>PowerPoint Presentation</vt:lpstr>
      <vt:lpstr>PowerPoint Presentation</vt:lpstr>
      <vt:lpstr>PowerPoint Presentation</vt:lpstr>
      <vt:lpstr>PowerPoint Presentation</vt:lpstr>
      <vt:lpstr>Dose Interval of GnRHa: What Do the Guidelines Say?</vt:lpstr>
      <vt:lpstr>Length of GnRHa Therapy: What Do the Guidelines Say?</vt:lpstr>
      <vt:lpstr>Length of GnRHa Therapy: What Do the Guidelines Say?</vt:lpstr>
      <vt:lpstr>Premenopausal Women Adjuvant Endocrine Therapy Strategies for Clinic</vt:lpstr>
      <vt:lpstr>Selection of Adjuvant Endocrine Therapy in Premenopausal  HR+ HER2- Breast Cancer </vt:lpstr>
      <vt:lpstr>Composite Risk App:  Tailoring Premenopausal Adjuvant Endocrine Therapy</vt:lpstr>
      <vt:lpstr>PowerPoint Presentation</vt:lpstr>
      <vt:lpstr>PowerPoint Presentation</vt:lpstr>
      <vt:lpstr>Dr Gradishar – Case 1: 25-year-old woman </vt:lpstr>
      <vt:lpstr>Dr Gradishar – Case 2: 38-year-old woman </vt:lpstr>
      <vt:lpstr>Agenda</vt:lpstr>
      <vt:lpstr>Have you offered or would you offer the opportunity to discontinue hormonal therapy to a premenopausal patient with low-risk (node-negative) localized breast cancer who is receiving a GnRHa in combination with adjuvant endocrine treatment and wishes to become pregnant?</vt:lpstr>
      <vt:lpstr>In general, for a premenopausal patient with low-risk (node-negative) localized breast cancer who is receiving a GnRHa in combination with adjuvant endocrine treatment and wishes to become pregnant, what is the minimum duration of hormonal therapy that you would recommend before you would be comfortable discontinuing treatment?</vt:lpstr>
      <vt:lpstr>In general, for a premenopausal patient with low-risk (node-negative) localized breast cancer who is receiving a GnRHa in combination with adjuvant endocrine treatment and wishes to become pregnant, how long would you feel comfortable allowing her to remain off hormonal therapy?</vt:lpstr>
      <vt:lpstr>Have you offered or would you offer the opportunity to discontinue hormonal therapy to a premenopausal patient with high-risk (multiple positive nodes) localized breast cancer who is receiving a GnRHa in combination with adjuvant endocrine treatment and wishes to become pregnant?</vt:lpstr>
      <vt:lpstr>In general, for a premenopausal patient with high-risk (multiple positive nodes) localized breast cancer who is receiving a GnRHa in combination with adjuvant endocrine treatment and wishes to become pregnant, what is the minimum duration of hormonal therapy that you would recommend before you would be comfortable discontinuing treatment?</vt:lpstr>
      <vt:lpstr>In general, for a premenopausal patient with high-risk (multiple positive nodes) localized breast cancer who is receiving a GnRHa in combination with adjuvant endocrine treatment and wishes to become pregnant, how long would you feel comfortable allowing her to remain off hormonal therapy?</vt:lpstr>
      <vt:lpstr>The Role of Ovarian Suppression in Preserving Ovarian Function in Premenopausal Patients with Early Breast Cancer</vt:lpstr>
      <vt:lpstr>Outline:</vt:lpstr>
      <vt:lpstr>PowerPoint Presentation</vt:lpstr>
      <vt:lpstr>Chemotherapy-related Amenorrhea: Menses Recovery  By Age Group</vt:lpstr>
      <vt:lpstr>Impact of Chemotherapy on Fertility</vt:lpstr>
      <vt:lpstr>PowerPoint Presentation</vt:lpstr>
      <vt:lpstr>What can we do? Fertility Preservation with GnRHa Ovarian Suppression during Chemotherapy</vt:lpstr>
      <vt:lpstr>How it works: Timing of GnRHa Therapy in Relation to Chemotherapy</vt:lpstr>
      <vt:lpstr>Premature ovarian insufficiency and pregnancy outcomes</vt:lpstr>
      <vt:lpstr>PROMISE GIM-6: 12 year Survival Outcomes of GNRHa to Preserve Ovarian Function</vt:lpstr>
      <vt:lpstr>SOFT (Tamoxifen vs. Tamoxifen + OFS) Side Effects</vt:lpstr>
      <vt:lpstr>SOFT (Tamoxifen vs. Tamoxifen + OFS) Patient-Reported Outcomes</vt:lpstr>
      <vt:lpstr>SOFT Quality of Life</vt:lpstr>
      <vt:lpstr>PowerPoint Presentation</vt:lpstr>
      <vt:lpstr>PowerPoint Presentation</vt:lpstr>
      <vt:lpstr>The POSITIVE Trial:  ELIGIBILITY</vt:lpstr>
      <vt:lpstr>POSITIVE TRIAL PROCEDURES</vt:lpstr>
      <vt:lpstr>POSITIVE: PREGNANCY OUTCOMES </vt:lpstr>
      <vt:lpstr>PowerPoint Presentation</vt:lpstr>
      <vt:lpstr>POSITIVE: Ovarian stimulation &amp; breast cancer outcome </vt:lpstr>
      <vt:lpstr>Dr Mayer – Case 1: 33-year-old woman</vt:lpstr>
      <vt:lpstr>Dr Mayer – Case 1: 33-year-old woman (cont) </vt:lpstr>
      <vt:lpstr>PowerPoint Presentation</vt:lpstr>
      <vt:lpstr>Dr Mayer – Case 2: 35-year-old woman</vt:lpstr>
      <vt:lpstr>Dr Mayer – Case 2: 35-year-old woman (cont)</vt:lpstr>
      <vt:lpstr>Dr Mayer – Case 2: 35-year-old woman (cont)</vt:lpstr>
      <vt:lpstr>Agenda</vt:lpstr>
      <vt:lpstr>What is your typical strategy to ameliorate vaginal dryness/dyspareunia associated with OFS? </vt:lpstr>
      <vt:lpstr>Are there situations in which you recommend hormone replacement therapy to ameliorate side effects associated with OFS?</vt:lpstr>
      <vt:lpstr>Do you or your practice employ any alternative approaches to manage symptoms associated with OFS (eg, exercise, complementary strategies)?</vt:lpstr>
      <vt:lpstr>PowerPoint Presentation</vt:lpstr>
      <vt:lpstr>Side effects related to OFS</vt:lpstr>
      <vt:lpstr>OPTION Trial QoL Data</vt:lpstr>
      <vt:lpstr>Summary of AEs on SOFT+TEXT</vt:lpstr>
      <vt:lpstr>Rates of Discontinuation on SOFT</vt:lpstr>
      <vt:lpstr>PowerPoint Presentation</vt:lpstr>
      <vt:lpstr>PowerPoint Presentation</vt:lpstr>
      <vt:lpstr>Overcoming Vasomotor symptoms</vt:lpstr>
      <vt:lpstr>Efficacy of Fezolinetant </vt:lpstr>
      <vt:lpstr>PowerPoint Presentation</vt:lpstr>
      <vt:lpstr>Vulvovaginal atrophy</vt:lpstr>
      <vt:lpstr>Bone Health</vt:lpstr>
      <vt:lpstr>Dr Kaklamani – Case 1: 35-year-old woman</vt:lpstr>
      <vt:lpstr>Dr Kaklamani – Case 2: 48-year-old woman</vt:lpstr>
      <vt:lpstr>Agenda</vt:lpstr>
      <vt:lpstr>In general, in addition to monitoring amenorrhea, what laboratory parameters, if any, do you routinely assess to determine menopausal status in a patient with ER-positive localized breast cancer who is receiving a GnRHa in combination with adjuvant endocrine therapy and was premenopausal at the time of initial diagnosis?</vt:lpstr>
      <vt:lpstr>For premenopausal patients with ER-positive localized breast cancer who wish to maintain fertility and to whom you are going to administer a GnRHa, when do you typically start it relative to chemotherapy?</vt:lpstr>
      <vt:lpstr>When administering a GnRHa in combination with adjuvant endocrine therapy for a 35-year-old woman with ER-positive localized breast cancer, what is your typical planned duration of ovarian function suppression (OFS)?</vt:lpstr>
      <vt:lpstr>A 28-year-old premenopausal woman with a 2.8-cm, ER/PR-positive, HER2-positive IDC who is interested in preserving fertility is going to receive neoadjuvant paclitaxel/trastuzumab/pertuzumab. When, if at all, would you initiate a GnRHa? Would your approach to the use of a GnRHa change if the patient experienced a pathologic complete response to neoadjuvant treatment?</vt:lpstr>
      <vt:lpstr>PowerPoint Presentation</vt:lpstr>
      <vt:lpstr>Ovarian Suppression, Practical Considerations</vt:lpstr>
      <vt:lpstr>Ovarian Suppression, Practical Considerations</vt:lpstr>
      <vt:lpstr>Methods to Assess Menopausal Status</vt:lpstr>
      <vt:lpstr>Methods to Assess Menopausal Status</vt:lpstr>
      <vt:lpstr>Ovarian Suppression, Practical Considerations</vt:lpstr>
      <vt:lpstr>GnRH Initiation Timing and Fertility </vt:lpstr>
      <vt:lpstr>GnRH Initiation Timing and Fertility </vt:lpstr>
      <vt:lpstr>GnRH Initiation Timing: Clinical Approach</vt:lpstr>
      <vt:lpstr>Ovarian Suppression, Practical Considerations</vt:lpstr>
      <vt:lpstr>GnRH Therapy Duration</vt:lpstr>
      <vt:lpstr>GnRH Therapy Duration</vt:lpstr>
      <vt:lpstr>GnRH Therapy Duration</vt:lpstr>
      <vt:lpstr>GnRH Therapy Duration – ASTRRA Trial</vt:lpstr>
      <vt:lpstr>PowerPoint Presentation</vt:lpstr>
      <vt:lpstr>Dr Wander – Case #1: Considering GnRH Initiation/Resumption</vt:lpstr>
      <vt:lpstr>PowerPoint Presentation</vt:lpstr>
      <vt:lpstr>Ovarian Suppression, Practical Considerations</vt:lpstr>
      <vt:lpstr>Long vs Short-Acting GnRH</vt:lpstr>
      <vt:lpstr>Long vs Short-Acting GnRH</vt:lpstr>
      <vt:lpstr>PowerPoint Presentation</vt:lpstr>
      <vt:lpstr>PowerPoint Presentation</vt:lpstr>
      <vt:lpstr>PowerPoint Presentation</vt:lpstr>
      <vt:lpstr>Dr Wander – Case #2: Longer-Term GnRH Use in High Risk</vt:lpstr>
      <vt:lpstr>Dr Wander – Case #2: Continued</vt:lpstr>
      <vt:lpstr>Ovarian Suppression, Practical Considerations</vt:lpstr>
      <vt:lpstr>Administration of Goserelin at Alternative Anatomical Sites in Premenopausal Breast Cancer</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Taylor Wallace</cp:lastModifiedBy>
  <cp:revision>7950</cp:revision>
  <cp:lastPrinted>2020-08-04T16:05:31Z</cp:lastPrinted>
  <dcterms:created xsi:type="dcterms:W3CDTF">2013-03-19T19:50:02Z</dcterms:created>
  <dcterms:modified xsi:type="dcterms:W3CDTF">2024-05-10T19:25:47Z</dcterms:modified>
  <cp:category/>
</cp:coreProperties>
</file>