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9" r:id="rId5"/>
  </p:sldMasterIdLst>
  <p:notesMasterIdLst>
    <p:notesMasterId r:id="rId38"/>
  </p:notesMasterIdLst>
  <p:sldIdLst>
    <p:sldId id="256" r:id="rId6"/>
    <p:sldId id="2147480299" r:id="rId7"/>
    <p:sldId id="2147480297" r:id="rId8"/>
    <p:sldId id="412" r:id="rId9"/>
    <p:sldId id="413" r:id="rId10"/>
    <p:sldId id="2147480295" r:id="rId11"/>
    <p:sldId id="2147470567" r:id="rId12"/>
    <p:sldId id="2147470484" r:id="rId13"/>
    <p:sldId id="2147470486" r:id="rId14"/>
    <p:sldId id="2147472575" r:id="rId15"/>
    <p:sldId id="2147472570" r:id="rId16"/>
    <p:sldId id="2147472569" r:id="rId17"/>
    <p:sldId id="2147470487" r:id="rId18"/>
    <p:sldId id="2147470488" r:id="rId19"/>
    <p:sldId id="2147470489" r:id="rId20"/>
    <p:sldId id="2147470490" r:id="rId21"/>
    <p:sldId id="2147470492" r:id="rId22"/>
    <p:sldId id="2147472519" r:id="rId23"/>
    <p:sldId id="2147470572" r:id="rId24"/>
    <p:sldId id="2147480301" r:id="rId25"/>
    <p:sldId id="2145706408" r:id="rId26"/>
    <p:sldId id="2147480337" r:id="rId27"/>
    <p:sldId id="3380" r:id="rId28"/>
    <p:sldId id="343" r:id="rId29"/>
    <p:sldId id="2147480296" r:id="rId30"/>
    <p:sldId id="2147480340" r:id="rId31"/>
    <p:sldId id="2147480343" r:id="rId32"/>
    <p:sldId id="2147480342" r:id="rId33"/>
    <p:sldId id="2147480345" r:id="rId34"/>
    <p:sldId id="2147480344" r:id="rId35"/>
    <p:sldId id="3367" r:id="rId36"/>
    <p:sldId id="214747998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DA9E39-AE0C-F965-B5C6-95C39AF6EEA4}" name="Alexandra Marsillo" initials="AM" userId="S::alexandra.marsillo@catalystmeded.com::c5494ee9-483c-4e27-8b6b-a23d01ba0315" providerId="AD"/>
  <p188:author id="{FEDC6ED0-F910-0EC8-89E2-828B34973FA8}" name="Jhaveri, Komal" initials="JK" userId="S::Jhaverik@mskcc.org::c0d87c9b-7737-4e78-b7d6-b31c55603e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43" autoAdjust="0"/>
    <p:restoredTop sz="85986" autoAdjust="0"/>
  </p:normalViewPr>
  <p:slideViewPr>
    <p:cSldViewPr snapToGrid="0">
      <p:cViewPr varScale="1">
        <p:scale>
          <a:sx n="105" d="100"/>
          <a:sy n="105" d="100"/>
        </p:scale>
        <p:origin x="10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-2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8/10/relationships/authors" Target="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62B41-00C5-4628-9417-3C43D310D575}" type="datetimeFigureOut">
              <a:rPr lang="en-US" smtClean="0"/>
              <a:t>3/14/24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A2BE6-92BC-4C7F-8C12-06EC9C1C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4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 err="1">
                <a:latin typeface="HardingText-Regular"/>
              </a:rPr>
              <a:t>Tumour</a:t>
            </a:r>
            <a:r>
              <a:rPr lang="en-US" sz="1800" b="0" i="0" u="none" strike="noStrike" baseline="0" dirty="0">
                <a:latin typeface="HardingText-Regular"/>
              </a:rPr>
              <a:t> experiencing the pressure of endocrine therapies can evolve via distinct paths and can be categorized by their dependency on </a:t>
            </a:r>
            <a:r>
              <a:rPr lang="en-US" sz="1800" b="0" i="0" u="none" strike="noStrike" baseline="0" dirty="0" err="1">
                <a:latin typeface="HardingText-Regular"/>
              </a:rPr>
              <a:t>oestrogen</a:t>
            </a:r>
            <a:r>
              <a:rPr lang="en-US" sz="1800" b="0" i="0" u="none" strike="noStrike" baseline="0" dirty="0">
                <a:latin typeface="HardingText-Regular"/>
              </a:rPr>
              <a:t> receptor-α (ER) </a:t>
            </a:r>
            <a:r>
              <a:rPr lang="en-US" sz="1800" b="0" i="0" u="none" strike="noStrike" baseline="0" dirty="0" err="1">
                <a:latin typeface="HardingText-Regular"/>
              </a:rPr>
              <a:t>signalling</a:t>
            </a:r>
            <a:r>
              <a:rPr lang="en-US" sz="1800" b="0" i="0" u="none" strike="noStrike" baseline="0" dirty="0">
                <a:latin typeface="HardingText-Regular"/>
              </a:rPr>
              <a:t> (described from left to right below). Dark blue: a subset of cancers retain dependency on ER </a:t>
            </a:r>
            <a:r>
              <a:rPr lang="en-US" sz="1800" b="0" i="0" u="none" strike="noStrike" baseline="0" dirty="0" err="1">
                <a:latin typeface="HardingText-Regular"/>
              </a:rPr>
              <a:t>signalling</a:t>
            </a:r>
            <a:r>
              <a:rPr lang="en-US" sz="1800" b="0" i="0" u="none" strike="noStrike" baseline="0" dirty="0">
                <a:latin typeface="HardingText-Regular"/>
              </a:rPr>
              <a:t> but acquire features that render them resistant to first-line therapies such as aromatase inhibitors (AIs). The acquisition of </a:t>
            </a:r>
            <a:r>
              <a:rPr lang="en-US" sz="1800" b="0" i="1" u="none" strike="noStrike" baseline="0" dirty="0">
                <a:latin typeface="HardingText-RegularItalic"/>
              </a:rPr>
              <a:t>ESR1 </a:t>
            </a:r>
            <a:r>
              <a:rPr lang="en-US" sz="1800" b="0" i="0" u="none" strike="noStrike" baseline="0" dirty="0">
                <a:latin typeface="HardingText-Regular"/>
              </a:rPr>
              <a:t>mutations exemplifies this evolution route, allowing </a:t>
            </a:r>
            <a:r>
              <a:rPr lang="en-US" sz="1800" b="0" i="0" u="none" strike="noStrike" baseline="0" dirty="0" err="1">
                <a:latin typeface="HardingText-Regular"/>
              </a:rPr>
              <a:t>tumours</a:t>
            </a:r>
            <a:r>
              <a:rPr lang="en-US" sz="1800" b="0" i="0" u="none" strike="noStrike" baseline="0" dirty="0">
                <a:latin typeface="HardingText-Regular"/>
              </a:rPr>
              <a:t> to progress in an ER-dependent but </a:t>
            </a:r>
            <a:r>
              <a:rPr lang="en-US" sz="1800" b="0" i="0" u="none" strike="noStrike" baseline="0" dirty="0" err="1">
                <a:latin typeface="HardingText-Regular"/>
              </a:rPr>
              <a:t>oestrogen</a:t>
            </a:r>
            <a:r>
              <a:rPr lang="en-US" sz="1800" b="0" i="0" u="none" strike="noStrike" baseline="0" dirty="0">
                <a:latin typeface="HardingText-Regular"/>
              </a:rPr>
              <a:t>-independent or other ligand-independent manner. These ER-dependent </a:t>
            </a:r>
            <a:r>
              <a:rPr lang="en-US" sz="1800" b="0" i="0" u="none" strike="noStrike" baseline="0" dirty="0" err="1">
                <a:latin typeface="HardingText-Regular"/>
              </a:rPr>
              <a:t>tumours</a:t>
            </a:r>
            <a:r>
              <a:rPr lang="en-US" sz="1800" b="0" i="0" u="none" strike="noStrike" baseline="0" dirty="0">
                <a:latin typeface="HardingText-Regular"/>
              </a:rPr>
              <a:t> are responsive to next-generation ER therapeutics, such as oral selective ER </a:t>
            </a:r>
            <a:r>
              <a:rPr lang="en-US" sz="1800" b="0" i="0" u="none" strike="noStrike" baseline="0" dirty="0" err="1">
                <a:latin typeface="HardingText-Regular"/>
              </a:rPr>
              <a:t>downregulators</a:t>
            </a:r>
            <a:r>
              <a:rPr lang="en-US" sz="1800" b="0" i="0" u="none" strike="noStrike" baseline="0" dirty="0">
                <a:latin typeface="HardingText-Regular"/>
              </a:rPr>
              <a:t> (SERDs). Yellow: </a:t>
            </a:r>
            <a:r>
              <a:rPr lang="en-US" sz="1800" b="0" i="0" u="none" strike="noStrike" baseline="0" dirty="0" err="1">
                <a:latin typeface="HardingText-Regular"/>
              </a:rPr>
              <a:t>tumours</a:t>
            </a:r>
            <a:r>
              <a:rPr lang="en-US" sz="1800" b="0" i="0" u="none" strike="noStrike" baseline="0" dirty="0">
                <a:latin typeface="HardingText-Regular"/>
              </a:rPr>
              <a:t> can also acquire alterations in other key transcription factors, such as FOXA1 or MYC. It remains unclear whether transcription factor-altered </a:t>
            </a:r>
            <a:r>
              <a:rPr lang="en-US" sz="1800" b="0" i="0" u="none" strike="noStrike" baseline="0" dirty="0" err="1">
                <a:latin typeface="HardingText-Regular"/>
              </a:rPr>
              <a:t>tumours</a:t>
            </a:r>
            <a:r>
              <a:rPr lang="en-US" sz="1800" b="0" i="0" u="none" strike="noStrike" baseline="0" dirty="0">
                <a:latin typeface="HardingText-Regular"/>
              </a:rPr>
              <a:t> retain ER dependency, thus further study is required to assess whether they might respond to next-generation ER-targeted therapies or require alternative treatments. Pink and red: other cancers lose dependency on ER altogether. Pink: of these, some become driven by orthogonal </a:t>
            </a:r>
            <a:r>
              <a:rPr lang="en-US" sz="1800" b="0" i="0" u="none" strike="noStrike" baseline="0" dirty="0" err="1">
                <a:latin typeface="HardingText-Regular"/>
              </a:rPr>
              <a:t>signalling</a:t>
            </a:r>
            <a:r>
              <a:rPr lang="en-US" sz="1800" b="0" i="0" u="none" strike="noStrike" baseline="0" dirty="0">
                <a:latin typeface="HardingText-Regular"/>
              </a:rPr>
              <a:t> pathways, such as HER2 or mitogen-activated protein kinases (MAPKs), and may benefit from the corresponding targeted therapies (for example, anti-HER2 therapies). Red: others lose ER expression altogether and show some evidence of undergoing lineage alterations. These </a:t>
            </a:r>
            <a:r>
              <a:rPr lang="en-US" sz="1800" b="0" i="0" u="none" strike="noStrike" baseline="0" dirty="0" err="1">
                <a:latin typeface="HardingText-Regular"/>
              </a:rPr>
              <a:t>tumours</a:t>
            </a:r>
            <a:r>
              <a:rPr lang="en-US" sz="1800" b="0" i="0" u="none" strike="noStrike" baseline="0" dirty="0">
                <a:latin typeface="HardingText-Regular"/>
              </a:rPr>
              <a:t> are reminiscent of lineage-plastic prostate cancers, which lose androgen receptor expression, although much less is known regarding lineage plasticity in breast cancer. Further investigation is required to devise treatment strategies for this subset. </a:t>
            </a:r>
            <a:r>
              <a:rPr lang="en-US" sz="1800" b="0" i="0" u="none" strike="noStrike" baseline="0" dirty="0" err="1">
                <a:latin typeface="HardingText-Regular"/>
              </a:rPr>
              <a:t>mBC</a:t>
            </a:r>
            <a:r>
              <a:rPr lang="en-US" sz="1800" b="0" i="0" u="none" strike="noStrike" baseline="0" dirty="0">
                <a:latin typeface="HardingText-Regular"/>
              </a:rPr>
              <a:t>, metastatic breast cancer; RTK, receptor tyrosine kinase.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A2BE6-92BC-4C7F-8C12-06EC9C1CE0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14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B4DF-526B-D344-B08E-39E8C85938C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11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A2BE6-92BC-4C7F-8C12-06EC9C1CE0E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14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71422-4274-3D4F-8582-1744C4D5796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725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71422-4274-3D4F-8582-1744C4D5796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84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71422-4274-3D4F-8582-1744C4D5796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550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71422-4274-3D4F-8582-1744C4D5796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861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71422-4274-3D4F-8582-1744C4D5796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35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71422-4274-3D4F-8582-1744C4D5796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55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71422-4274-3D4F-8582-1744C4D5796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432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F748A-9074-487F-856D-48FF1E781D8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58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4C6F-9391-1F7C-1724-9BB7AF37F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13364F-CFEE-1453-0CC8-B108CEDA3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3B721-5F68-CACA-C8D3-AA5D6A6BF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C2CE-50F8-45B9-8186-D8B6772823E5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45578-8CDA-D528-3A0E-94A032C47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0CE61-12AA-6979-9972-1F2A6821E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DE59-0BF8-4FEE-A8EE-A5FF3EFB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49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10CDE-32BC-14F5-1F0D-7591965A0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788DA0-DC4E-0AC3-FB86-D87CD37BC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D664E-62AC-1C35-BB30-8D6669912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C2CE-50F8-45B9-8186-D8B6772823E5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B1748-B482-E466-7F80-711C3664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980ED-2E02-EC6D-BFF3-FF5F24574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DE59-0BF8-4FEE-A8EE-A5FF3EFB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2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E78D33-DC89-0C6D-34A5-DA3F1430A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85BB17-67E0-34F5-0144-ABA385329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028F3-CCFE-E8E6-E76B-48DD10E71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C2CE-50F8-45B9-8186-D8B6772823E5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9B2E8-5947-4E77-0E1A-2E330B7CA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42B1F-903F-7C1A-8E35-828CA785C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DE59-0BF8-4FEE-A8EE-A5FF3EFB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48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CB715-DDCC-184D-B2D7-D091E6602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11" y="327441"/>
            <a:ext cx="10792179" cy="920998"/>
          </a:xfrm>
        </p:spPr>
        <p:txBody>
          <a:bodyPr/>
          <a:lstStyle>
            <a:lvl1pPr>
              <a:defRPr sz="319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BFAA7-E18F-214C-B258-46BD7FCF3D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9911" y="1365814"/>
            <a:ext cx="10746920" cy="458357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A05E7F9-8454-DD4F-BDAC-3D5705533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287" y="6463723"/>
            <a:ext cx="699911" cy="284206"/>
          </a:xfrm>
          <a:prstGeom prst="rect">
            <a:avLst/>
          </a:prstGeom>
        </p:spPr>
        <p:txBody>
          <a:bodyPr lIns="182880" anchor="ctr"/>
          <a:lstStyle>
            <a:lvl1pPr algn="l">
              <a:defRPr sz="1199">
                <a:solidFill>
                  <a:schemeClr val="accent4"/>
                </a:solidFill>
              </a:defRPr>
            </a:lvl1pPr>
          </a:lstStyle>
          <a:p>
            <a:fld id="{2DB2551F-0F36-184F-87EE-E0604C929E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CBFE31-F981-4B47-ABF8-4E35F06D07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9913" y="6149088"/>
            <a:ext cx="6317577" cy="598841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None/>
              <a:defRPr sz="899"/>
            </a:lvl1pPr>
            <a:lvl2pPr marL="456777" indent="0">
              <a:buNone/>
              <a:defRPr sz="999"/>
            </a:lvl2pPr>
            <a:lvl3pPr marL="913554" indent="0">
              <a:buNone/>
              <a:defRPr sz="999"/>
            </a:lvl3pPr>
            <a:lvl4pPr marL="1370331" indent="0">
              <a:buNone/>
              <a:defRPr sz="999"/>
            </a:lvl4pPr>
            <a:lvl5pPr marL="1827108" indent="0">
              <a:buNone/>
              <a:defRPr sz="999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3111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CB715-DDCC-184D-B2D7-D091E6602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12" y="327441"/>
            <a:ext cx="10792178" cy="92099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BFAA7-E18F-214C-B258-46BD7FCF3D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9912" y="1364400"/>
            <a:ext cx="5275720" cy="457172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3C44D1-6018-C14B-AADC-3D4356627D7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16368" y="1364400"/>
            <a:ext cx="5275720" cy="457172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E3874B8-9CF3-B84C-966C-0EBDD5046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286" y="6463722"/>
            <a:ext cx="699911" cy="284206"/>
          </a:xfrm>
          <a:prstGeom prst="rect">
            <a:avLst/>
          </a:prstGeom>
        </p:spPr>
        <p:txBody>
          <a:bodyPr lIns="182880" anchor="ctr"/>
          <a:lstStyle>
            <a:lvl1pPr algn="l">
              <a:defRPr sz="1200">
                <a:solidFill>
                  <a:schemeClr val="accent4"/>
                </a:solidFill>
              </a:defRPr>
            </a:lvl1pPr>
          </a:lstStyle>
          <a:p>
            <a:fld id="{2DB2551F-0F36-184F-87EE-E0604C929E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656DBD9-166C-D14A-8B9D-37306A3585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9913" y="6180880"/>
            <a:ext cx="6306944" cy="567047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None/>
              <a:defRPr sz="9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8190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25025"/>
            <a:ext cx="10363200" cy="4192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768075" y="6165305"/>
            <a:ext cx="5204949" cy="556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9">
                <a:solidFill>
                  <a:srgbClr val="8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386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FBA2-7410-4086-8E43-4DC1C0EF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8C6B39-612B-4E29-BDFC-1129EF94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" y="1828800"/>
            <a:ext cx="1097280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7BC0B0E-85B0-5647-8D1C-9EE40FB0FA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8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999">
                <a:solidFill>
                  <a:srgbClr val="002557"/>
                </a:solidFill>
              </a:defRPr>
            </a:lvl1pPr>
            <a:lvl2pPr>
              <a:defRPr sz="899">
                <a:solidFill>
                  <a:srgbClr val="002557"/>
                </a:solidFill>
              </a:defRPr>
            </a:lvl2pPr>
            <a:lvl3pPr>
              <a:defRPr sz="899">
                <a:solidFill>
                  <a:srgbClr val="002557"/>
                </a:solidFill>
              </a:defRPr>
            </a:lvl3pPr>
            <a:lvl4pPr>
              <a:defRPr sz="899">
                <a:solidFill>
                  <a:srgbClr val="002557"/>
                </a:solidFill>
              </a:defRPr>
            </a:lvl4pPr>
            <a:lvl5pPr>
              <a:defRPr sz="899">
                <a:solidFill>
                  <a:srgbClr val="002557"/>
                </a:solidFill>
              </a:defRPr>
            </a:lvl5pPr>
          </a:lstStyle>
          <a:p>
            <a:pPr lvl="0"/>
            <a:r>
              <a:rPr lang="en-US" dirty="0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2111700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BFF6DC-B3F2-204D-F831-99E8AE20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2" y="437551"/>
            <a:ext cx="10339057" cy="838799"/>
          </a:xfrm>
        </p:spPr>
        <p:txBody>
          <a:bodyPr/>
          <a:lstStyle>
            <a:lvl1pPr>
              <a:defRPr sz="2398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C55ABD-E131-8171-E9BA-33FB3306078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25450" y="1449389"/>
            <a:ext cx="11334751" cy="4445000"/>
          </a:xfrm>
        </p:spPr>
        <p:txBody>
          <a:bodyPr/>
          <a:lstStyle>
            <a:lvl1pPr marL="271212" indent="-271212">
              <a:spcBef>
                <a:spcPts val="599"/>
              </a:spcBef>
              <a:defRPr/>
            </a:lvl1pPr>
            <a:lvl2pPr>
              <a:spcBef>
                <a:spcPts val="599"/>
              </a:spcBef>
              <a:defRPr/>
            </a:lvl2pPr>
            <a:lvl3pPr>
              <a:spcBef>
                <a:spcPts val="599"/>
              </a:spcBef>
              <a:defRPr/>
            </a:lvl3pPr>
            <a:lvl4pPr>
              <a:spcBef>
                <a:spcPts val="599"/>
              </a:spcBef>
              <a:defRPr/>
            </a:lvl4pPr>
            <a:lvl5pPr>
              <a:spcBef>
                <a:spcPts val="599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B0824D-0A10-0733-C199-0FE41710B0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47951" y="6674752"/>
            <a:ext cx="9112251" cy="113877"/>
          </a:xfrm>
        </p:spPr>
        <p:txBody>
          <a:bodyPr wrap="square" t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799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318073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1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BFF6DC-B3F2-204D-F831-99E8AE20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2" y="437551"/>
            <a:ext cx="10339057" cy="8387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1C00F42-4922-B06D-55E5-38891A8D10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47951" y="6674752"/>
            <a:ext cx="9112251" cy="113877"/>
          </a:xfrm>
        </p:spPr>
        <p:txBody>
          <a:bodyPr wrap="square" t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799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72903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hf hdr="0"/>
  <p:extLst>
    <p:ext uri="{DCECCB84-F9BA-43D5-87BE-67443E8EF086}">
      <p15:sldGuideLst xmlns:p15="http://schemas.microsoft.com/office/powerpoint/2012/main">
        <p15:guide id="1" orient="horz" pos="91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ASCO Abstr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E84DF-B10E-4547-8B06-A31562ABB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7490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69992"/>
            <a:ext cx="9093600" cy="8316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4" y="1493838"/>
            <a:ext cx="10769601" cy="4478338"/>
          </a:xfrm>
        </p:spPr>
        <p:txBody>
          <a:bodyPr/>
          <a:lstStyle>
            <a:lvl1pPr marL="265113" indent="-265113">
              <a:buClr>
                <a:schemeClr val="accent3"/>
              </a:buClr>
              <a:buFont typeface="Calibri" panose="020F0502020204030204" pitchFamily="34" charset="0"/>
              <a:buChar char="•"/>
              <a:defRPr>
                <a:solidFill>
                  <a:srgbClr val="223341"/>
                </a:solidFill>
              </a:defRPr>
            </a:lvl1pPr>
            <a:lvl2pPr marL="625475" indent="-265113">
              <a:buClr>
                <a:schemeClr val="accent3"/>
              </a:buClr>
              <a:tabLst/>
              <a:defRPr>
                <a:solidFill>
                  <a:srgbClr val="223341"/>
                </a:solidFill>
              </a:defRPr>
            </a:lvl2pPr>
            <a:lvl3pPr marL="898525" indent="-184150">
              <a:buClr>
                <a:schemeClr val="accent3"/>
              </a:buClr>
              <a:defRPr>
                <a:solidFill>
                  <a:srgbClr val="22334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rgbClr val="22334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6903" y="6401953"/>
            <a:ext cx="11176168" cy="231923"/>
          </a:xfrm>
        </p:spPr>
        <p:txBody>
          <a:bodyPr wrap="square" lIns="0" tIns="46800" rIns="90000" bIns="0" anchor="b">
            <a:spAutoFit/>
          </a:bodyPr>
          <a:lstStyle>
            <a:lvl1pPr marL="0" indent="0">
              <a:buFontTx/>
              <a:buNone/>
              <a:defRPr sz="1200"/>
            </a:lvl1pPr>
            <a:lvl2pPr marL="182563" indent="0">
              <a:buFontTx/>
              <a:buNone/>
              <a:defRPr sz="1400"/>
            </a:lvl2pPr>
            <a:lvl3pPr marL="357187" indent="0">
              <a:buFontTx/>
              <a:buNone/>
              <a:defRPr sz="1400"/>
            </a:lvl3pPr>
            <a:lvl4pPr marL="536575" indent="0">
              <a:buFontTx/>
              <a:buNone/>
              <a:defRPr sz="1400"/>
            </a:lvl4pPr>
            <a:lvl5pPr marL="712788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[reference]</a:t>
            </a:r>
          </a:p>
        </p:txBody>
      </p:sp>
    </p:spTree>
    <p:extLst>
      <p:ext uri="{BB962C8B-B14F-4D97-AF65-F5344CB8AC3E}">
        <p14:creationId xmlns:p14="http://schemas.microsoft.com/office/powerpoint/2010/main" val="21068248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97C10-9A1A-3E50-0B90-ABF2FFE00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713E3-F145-DA12-5D1A-B19AEA771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D2254-1313-7AC1-B240-D55063C40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C2CE-50F8-45B9-8186-D8B6772823E5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A5804-F606-05DD-D6C4-EFF3814C5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3DF5B-51AE-82D0-933C-9F229E20F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DE59-0BF8-4FEE-A8EE-A5FF3EFB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37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535" y="2347916"/>
            <a:ext cx="11425767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7184" y="4283078"/>
            <a:ext cx="9408584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058" indent="0" algn="ctr">
              <a:buNone/>
              <a:defRPr/>
            </a:lvl2pPr>
            <a:lvl3pPr marL="914115" indent="0" algn="ctr">
              <a:buNone/>
              <a:defRPr/>
            </a:lvl3pPr>
            <a:lvl4pPr marL="1371173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7" indent="0" algn="ctr">
              <a:buNone/>
              <a:defRPr/>
            </a:lvl7pPr>
            <a:lvl8pPr marL="3199405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733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51E573-93F0-5562-4655-BB8083313C58}"/>
              </a:ext>
            </a:extLst>
          </p:cNvPr>
          <p:cNvSpPr/>
          <p:nvPr userDrawn="1"/>
        </p:nvSpPr>
        <p:spPr>
          <a:xfrm>
            <a:off x="230079" y="6462442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 of 20 US-based clinical investigators, January 2024</a:t>
            </a:r>
          </a:p>
        </p:txBody>
      </p:sp>
    </p:spTree>
    <p:extLst>
      <p:ext uri="{BB962C8B-B14F-4D97-AF65-F5344CB8AC3E}">
        <p14:creationId xmlns:p14="http://schemas.microsoft.com/office/powerpoint/2010/main" val="44078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568" y="4857756"/>
            <a:ext cx="11423651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568" y="3203577"/>
            <a:ext cx="11423651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8" indent="0">
              <a:buNone/>
              <a:defRPr sz="1800"/>
            </a:lvl2pPr>
            <a:lvl3pPr marL="914115" indent="0">
              <a:buNone/>
              <a:defRPr sz="1700"/>
            </a:lvl3pPr>
            <a:lvl4pPr marL="1371173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7" indent="0">
              <a:buNone/>
              <a:defRPr sz="1400"/>
            </a:lvl7pPr>
            <a:lvl8pPr marL="3199405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42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6369" y="2101854"/>
            <a:ext cx="5634567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4138" y="2101854"/>
            <a:ext cx="5636684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71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4" y="303219"/>
            <a:ext cx="12096751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1" y="1692275"/>
            <a:ext cx="5937251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5" indent="0">
              <a:buNone/>
              <a:defRPr sz="1800" b="1"/>
            </a:lvl3pPr>
            <a:lvl4pPr marL="1371173" indent="0">
              <a:buNone/>
              <a:defRPr sz="1700" b="1"/>
            </a:lvl4pPr>
            <a:lvl5pPr marL="1828231" indent="0">
              <a:buNone/>
              <a:defRPr sz="1700" b="1"/>
            </a:lvl5pPr>
            <a:lvl6pPr marL="2285289" indent="0">
              <a:buNone/>
              <a:defRPr sz="1700" b="1"/>
            </a:lvl6pPr>
            <a:lvl7pPr marL="2742347" indent="0">
              <a:buNone/>
              <a:defRPr sz="1700" b="1"/>
            </a:lvl7pPr>
            <a:lvl8pPr marL="3199405" indent="0">
              <a:buNone/>
              <a:defRPr sz="1700" b="1"/>
            </a:lvl8pPr>
            <a:lvl9pPr marL="365646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101" y="2397125"/>
            <a:ext cx="5937251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8371" y="1692275"/>
            <a:ext cx="5941484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5" indent="0">
              <a:buNone/>
              <a:defRPr sz="1800" b="1"/>
            </a:lvl3pPr>
            <a:lvl4pPr marL="1371173" indent="0">
              <a:buNone/>
              <a:defRPr sz="1700" b="1"/>
            </a:lvl4pPr>
            <a:lvl5pPr marL="1828231" indent="0">
              <a:buNone/>
              <a:defRPr sz="1700" b="1"/>
            </a:lvl5pPr>
            <a:lvl6pPr marL="2285289" indent="0">
              <a:buNone/>
              <a:defRPr sz="1700" b="1"/>
            </a:lvl6pPr>
            <a:lvl7pPr marL="2742347" indent="0">
              <a:buNone/>
              <a:defRPr sz="1700" b="1"/>
            </a:lvl7pPr>
            <a:lvl8pPr marL="3199405" indent="0">
              <a:buNone/>
              <a:defRPr sz="1700" b="1"/>
            </a:lvl8pPr>
            <a:lvl9pPr marL="365646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8371" y="2397125"/>
            <a:ext cx="5941484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40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516" y="0"/>
            <a:ext cx="10358967" cy="2057400"/>
          </a:xfrm>
        </p:spPr>
        <p:txBody>
          <a:bodyPr/>
          <a:lstStyle>
            <a:lvl1pPr algn="l"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80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96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301625"/>
            <a:ext cx="4421717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690" y="301628"/>
            <a:ext cx="7514167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100" y="1581156"/>
            <a:ext cx="4421717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15" indent="0">
              <a:buNone/>
              <a:defRPr sz="1000"/>
            </a:lvl3pPr>
            <a:lvl4pPr marL="1371173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7" indent="0">
              <a:buNone/>
              <a:defRPr sz="900"/>
            </a:lvl7pPr>
            <a:lvl8pPr marL="3199405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029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255" y="5291143"/>
            <a:ext cx="8064500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5255" y="674691"/>
            <a:ext cx="8064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058" indent="0">
              <a:buNone/>
              <a:defRPr sz="2800"/>
            </a:lvl2pPr>
            <a:lvl3pPr marL="914115" indent="0">
              <a:buNone/>
              <a:defRPr sz="2400"/>
            </a:lvl3pPr>
            <a:lvl4pPr marL="1371173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7" indent="0">
              <a:buNone/>
              <a:defRPr sz="2000"/>
            </a:lvl7pPr>
            <a:lvl8pPr marL="3199405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5255" y="5916613"/>
            <a:ext cx="8064500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15" indent="0">
              <a:buNone/>
              <a:defRPr sz="1000"/>
            </a:lvl3pPr>
            <a:lvl4pPr marL="1371173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7" indent="0">
              <a:buNone/>
              <a:defRPr sz="900"/>
            </a:lvl7pPr>
            <a:lvl8pPr marL="3199405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31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75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24A6F-8E87-844D-D4F7-9DB92D861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E0D3B-41B4-A9AC-5605-558D6D047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1FB91-9469-0C7E-5968-EDE67ADE8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C2CE-50F8-45B9-8186-D8B6772823E5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B4489-BE82-16E8-B19E-3E13EC700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BAD25-4461-2532-CD23-12050576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DE59-0BF8-4FEE-A8EE-A5FF3EFB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440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2738" y="627063"/>
            <a:ext cx="2868084" cy="6235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86369" y="627063"/>
            <a:ext cx="8403167" cy="6235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624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368" y="627068"/>
            <a:ext cx="11474451" cy="1260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6369" y="2101854"/>
            <a:ext cx="5634567" cy="4760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4138" y="2101854"/>
            <a:ext cx="5636684" cy="4760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31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86" y="227013"/>
            <a:ext cx="103589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2286" y="1416053"/>
            <a:ext cx="10358967" cy="479901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0662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8288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A90E337-F800-1146-8455-677861B9914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62814677"/>
      </p:ext>
    </p:extLst>
  </p:cSld>
  <p:clrMapOvr>
    <a:masterClrMapping/>
  </p:clrMapOvr>
  <p:transition spd="slow"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eypoint Question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question"/>
          <p:cNvSpPr>
            <a:spLocks noGrp="1"/>
          </p:cNvSpPr>
          <p:nvPr>
            <p:ph type="body" idx="10" hasCustomPrompt="1"/>
          </p:nvPr>
        </p:nvSpPr>
        <p:spPr>
          <a:xfrm>
            <a:off x="912283" y="1522413"/>
            <a:ext cx="10367432" cy="685800"/>
          </a:xfrm>
        </p:spPr>
        <p:txBody>
          <a:bodyPr/>
          <a:lstStyle>
            <a:lvl1pPr marL="0" indent="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FontTx/>
              <a:buNone/>
              <a:defRPr/>
            </a:lvl1pPr>
            <a:lvl2pPr marL="522288" indent="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FontTx/>
              <a:buNone/>
              <a:defRPr/>
            </a:lvl2pPr>
            <a:lvl3pPr marL="979488" indent="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FontTx/>
              <a:buNone/>
              <a:defRPr/>
            </a:lvl3pPr>
            <a:lvl4pPr marL="1371600" indent="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FontTx/>
              <a:buNone/>
              <a:defRPr/>
            </a:lvl4pPr>
            <a:lvl5pPr marL="1762125" indent="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FontTx/>
              <a:buNone/>
              <a:defRPr/>
            </a:lvl5pPr>
          </a:lstStyle>
          <a:p>
            <a:pPr lvl="0"/>
            <a:r>
              <a:rPr lang="en-US"/>
              <a:t>Click to add question here</a:t>
            </a:r>
          </a:p>
        </p:txBody>
      </p:sp>
      <p:sp>
        <p:nvSpPr>
          <p:cNvPr id="4" name="choices"/>
          <p:cNvSpPr>
            <a:spLocks noGrp="1"/>
          </p:cNvSpPr>
          <p:nvPr>
            <p:ph type="body" sz="quarter" idx="11" hasCustomPrompt="1"/>
          </p:nvPr>
        </p:nvSpPr>
        <p:spPr>
          <a:xfrm>
            <a:off x="912284" y="2360613"/>
            <a:ext cx="4955645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612775" indent="-51435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AutoNum type="arabicPeriod"/>
              <a:defRPr/>
            </a:lvl1pPr>
            <a:lvl2pPr marL="1036638" indent="-51435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AutoNum type="arabicPeriod"/>
              <a:defRPr/>
            </a:lvl2pPr>
            <a:lvl3pPr marL="1436688" indent="-45720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AutoNum type="arabicPeriod"/>
              <a:defRPr/>
            </a:lvl3pPr>
            <a:lvl4pPr marL="1828800" indent="-45720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AutoNum type="arabicPeriod"/>
              <a:defRPr/>
            </a:lvl4pPr>
            <a:lvl5pPr marL="2219325" indent="-45720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AutoNum type="arabicPeriod"/>
              <a:defRPr/>
            </a:lvl5pPr>
          </a:lstStyle>
          <a:p>
            <a:pPr lvl="0"/>
            <a:r>
              <a:rPr lang="en-US"/>
              <a:t>Click to add choices here</a:t>
            </a:r>
          </a:p>
        </p:txBody>
      </p:sp>
      <p:sp>
        <p:nvSpPr>
          <p:cNvPr id="5" name="chartPosition"/>
          <p:cNvSpPr>
            <a:spLocks noGrp="1"/>
          </p:cNvSpPr>
          <p:nvPr>
            <p:ph type="chart" sz="quarter" idx="12"/>
          </p:nvPr>
        </p:nvSpPr>
        <p:spPr>
          <a:xfrm>
            <a:off x="6324072" y="2360613"/>
            <a:ext cx="4955645" cy="381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eypoint Clock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val 2" hidden="1"/>
          <p:cNvSpPr/>
          <p:nvPr userDrawn="1">
            <p:custDataLst>
              <p:tags r:id="rId1"/>
            </p:custDataLst>
          </p:nvPr>
        </p:nvSpPr>
        <p:spPr bwMode="auto">
          <a:xfrm>
            <a:off x="10922001" y="5905503"/>
            <a:ext cx="846667" cy="48301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effectLst/>
                <a:latin typeface="Times New Roman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4019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51322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ACEE58-FBC2-3ECC-CE79-64C617E5F25F}"/>
              </a:ext>
            </a:extLst>
          </p:cNvPr>
          <p:cNvSpPr/>
          <p:nvPr userDrawn="1"/>
        </p:nvSpPr>
        <p:spPr>
          <a:xfrm>
            <a:off x="230079" y="6462442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 of 20 US-based clinical investigators, January 2024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6758447-5A14-7875-7285-2E406587F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85" y="227013"/>
            <a:ext cx="10972800" cy="1828800"/>
          </a:xfrm>
        </p:spPr>
        <p:txBody>
          <a:bodyPr/>
          <a:lstStyle>
            <a:lvl1pPr algn="l"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001A9AE-E35B-C023-3066-AF7CD6E0C3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992" y="6156880"/>
            <a:ext cx="6502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18537"/>
      </p:ext>
    </p:extLst>
  </p:cSld>
  <p:clrMapOvr>
    <a:masterClrMapping/>
  </p:clrMapOvr>
  <p:transition spd="slow" advClick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E1931-D220-3C29-F134-0D4F2F844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9DE45-A352-4278-74B2-830E5374F7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03DF54-69F9-69F9-E4C7-D40C8C252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12756-765E-E1AC-F9DB-9E90EF54E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C2CE-50F8-45B9-8186-D8B6772823E5}" type="datetimeFigureOut">
              <a:rPr lang="en-US" smtClean="0"/>
              <a:t>3/14/24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797B7-08A2-F29F-2307-097569894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29272-6368-3292-E380-4F52E1785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DE59-0BF8-4FEE-A8EE-A5FF3EFB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9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D2004-71CD-4443-F23B-D272DE79D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9C415-F9FA-E486-F252-98ABD0F57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CE9A5-04FA-851B-6B33-8A80AB16D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FDA31B-5732-F134-146C-9A1BDC5CD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AA4D09-2D32-E015-D80A-F2B4D38381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85772D-BD43-B5CB-5644-5833E2DFD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C2CE-50F8-45B9-8186-D8B6772823E5}" type="datetimeFigureOut">
              <a:rPr lang="en-US" smtClean="0"/>
              <a:t>3/14/24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0C339-1E47-F572-5BB2-1A1E45D4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539FD3-3221-6DB3-8CD9-231C3EEB4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DE59-0BF8-4FEE-A8EE-A5FF3EFB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1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7A72E-B14C-2B18-C9C0-50A7DDB2E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DEDD5C-E57F-E17C-3C24-293DED4C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C2CE-50F8-45B9-8186-D8B6772823E5}" type="datetimeFigureOut">
              <a:rPr lang="en-US" smtClean="0"/>
              <a:t>3/14/24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FC14B-DFBB-BF95-E438-D0CA97200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DEA70-DA57-304D-8DBF-C079823EC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DE59-0BF8-4FEE-A8EE-A5FF3EFB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6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97E39F-CC04-E82E-3C74-24BA747A0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C2CE-50F8-45B9-8186-D8B6772823E5}" type="datetimeFigureOut">
              <a:rPr lang="en-US" smtClean="0"/>
              <a:t>3/14/24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A07302-A32C-30E7-25B7-F2F9130F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56150-BD88-60A1-E0CB-2E266E8C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DE59-0BF8-4FEE-A8EE-A5FF3EFB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2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A126B-96CE-09B9-803E-885A4D812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5953F-5F2F-2457-D5CF-46D750010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012C3-CC1A-90DD-CB12-DA296794A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D38FD-C375-A0A8-4687-CCCEB851A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C2CE-50F8-45B9-8186-D8B6772823E5}" type="datetimeFigureOut">
              <a:rPr lang="en-US" smtClean="0"/>
              <a:t>3/14/24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6975C-BC59-7BA2-BA98-0AB21595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E4594-FD44-8BF7-B715-36D53CBF8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DE59-0BF8-4FEE-A8EE-A5FF3EFB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57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FA7A0-F0E7-2B6D-B6E0-D7FEF639F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15ED11-2175-7B58-870B-6412BDB31F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DB72D-8FFE-E107-8B3E-0B819D009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68D7A-42AA-1101-E379-338AFFE1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C2CE-50F8-45B9-8186-D8B6772823E5}" type="datetimeFigureOut">
              <a:rPr lang="en-US" smtClean="0"/>
              <a:t>3/14/24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62858-2A7A-BBC4-1D56-651E562D5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807AA-AB28-2976-01E2-64EF46F5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DE59-0BF8-4FEE-A8EE-A5FF3EFB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3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0187D9-5806-BBE7-9A5B-74C7CACDC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91953-8716-359B-5313-2E032B178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716F4-F8ED-09F9-F91C-B14944E333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7C2CE-50F8-45B9-8186-D8B6772823E5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64866-5F79-17B1-6E8D-0BE6606F51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4B394-9F71-96A3-5296-245D4AD93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4DE59-0BF8-4FEE-A8EE-A5FF3EFB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1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C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2286" y="227013"/>
            <a:ext cx="103589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6" y="1416053"/>
            <a:ext cx="10358967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E06C9A48-DB48-4242-80F2-CB8C550D8B4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992" y="6156880"/>
            <a:ext cx="6502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7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000" b="1">
          <a:solidFill>
            <a:srgbClr val="3333FF"/>
          </a:solidFill>
          <a:latin typeface="Calibri"/>
          <a:ea typeface="MS PGothic" pitchFamily="34" charset="-128"/>
          <a:cs typeface="Calibri"/>
        </a:defRPr>
      </a:lvl1pPr>
      <a:lvl2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600" b="1">
          <a:solidFill>
            <a:srgbClr val="3333FF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600" b="1">
          <a:solidFill>
            <a:srgbClr val="3333FF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600" b="1">
          <a:solidFill>
            <a:srgbClr val="3333FF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600" b="1">
          <a:solidFill>
            <a:srgbClr val="3333FF"/>
          </a:solidFill>
          <a:latin typeface="Calibri" charset="0"/>
          <a:ea typeface="MS PGothic" pitchFamily="34" charset="-128"/>
          <a:cs typeface="MS PGothic" charset="0"/>
        </a:defRPr>
      </a:lvl5pPr>
      <a:lvl6pPr marL="1536221" indent="-215834" algn="ctr" defTabSz="4570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8" charset="0"/>
        </a:defRPr>
      </a:lvl6pPr>
      <a:lvl7pPr marL="1993281" indent="-215834" algn="ctr" defTabSz="4570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8" charset="0"/>
        </a:defRPr>
      </a:lvl7pPr>
      <a:lvl8pPr marL="2450337" indent="-215834" algn="ctr" defTabSz="4570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8" charset="0"/>
        </a:defRPr>
      </a:lvl8pPr>
      <a:lvl9pPr marL="2907397" indent="-215834" algn="ctr" defTabSz="4570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8" charset="0"/>
        </a:defRPr>
      </a:lvl9pPr>
    </p:titleStyle>
    <p:bodyStyle>
      <a:lvl1pPr marL="390525" indent="-292100" algn="l" defTabSz="412750" rtl="0" eaLnBrk="0" fontAlgn="base" hangingPunct="0">
        <a:lnSpc>
          <a:spcPct val="105000"/>
        </a:lnSpc>
        <a:spcBef>
          <a:spcPct val="30000"/>
        </a:spcBef>
        <a:spcAft>
          <a:spcPts val="800"/>
        </a:spcAft>
        <a:buClr>
          <a:srgbClr val="000000"/>
        </a:buClr>
        <a:buSzPct val="100000"/>
        <a:buFont typeface="Arial" pitchFamily="-72" charset="0"/>
        <a:buChar char="•"/>
        <a:defRPr sz="2900" b="1">
          <a:solidFill>
            <a:srgbClr val="000000"/>
          </a:solidFill>
          <a:latin typeface="Calibri" charset="0"/>
          <a:ea typeface="MS PGothic" pitchFamily="34" charset="-128"/>
          <a:cs typeface="MS PGothic" charset="0"/>
        </a:defRPr>
      </a:lvl1pPr>
      <a:lvl2pPr marL="782638" indent="-260350" algn="l" defTabSz="41275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75000"/>
        <a:buFont typeface="Symbol" pitchFamily="-72" charset="2"/>
        <a:buChar char=""/>
        <a:defRPr sz="2600" b="1">
          <a:solidFill>
            <a:srgbClr val="000000"/>
          </a:solidFill>
          <a:latin typeface="Calibri" charset="0"/>
          <a:ea typeface="MS PGothic" pitchFamily="34" charset="-128"/>
        </a:defRPr>
      </a:lvl2pPr>
      <a:lvl3pPr marL="1173163" indent="-193675" algn="l" defTabSz="41275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buChar char=""/>
        <a:defRPr sz="2400" b="1">
          <a:solidFill>
            <a:srgbClr val="000000"/>
          </a:solidFill>
          <a:latin typeface="Calibri" charset="0"/>
          <a:ea typeface="ＭＳ Ｐゴシック" pitchFamily="-123" charset="-128"/>
          <a:cs typeface="ＭＳ Ｐゴシック" pitchFamily="-72" charset="-128"/>
        </a:defRPr>
      </a:lvl3pPr>
      <a:lvl4pPr marL="1565275" indent="-193675" algn="l" defTabSz="41275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75000"/>
        <a:buFont typeface="Symbol" pitchFamily="-72" charset="2"/>
        <a:buChar char=""/>
        <a:defRPr sz="2200" b="1">
          <a:solidFill>
            <a:srgbClr val="000000"/>
          </a:solidFill>
          <a:latin typeface="Calibri" charset="0"/>
          <a:ea typeface="ＭＳ Ｐゴシック" pitchFamily="-123" charset="-128"/>
        </a:defRPr>
      </a:lvl4pPr>
      <a:lvl5pPr marL="1957388" indent="-195263" algn="l" defTabSz="41275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buChar char=""/>
        <a:defRPr sz="2000" b="1">
          <a:solidFill>
            <a:srgbClr val="000000"/>
          </a:solidFill>
          <a:latin typeface="Calibri" charset="0"/>
          <a:ea typeface="ＭＳ Ｐゴシック" pitchFamily="-123" charset="-128"/>
        </a:defRPr>
      </a:lvl5pPr>
      <a:lvl6pPr marL="2615386" indent="-215834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6pPr>
      <a:lvl7pPr marL="3072444" indent="-215834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7pPr>
      <a:lvl8pPr marL="3529502" indent="-215834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8pPr>
      <a:lvl9pPr marL="3986559" indent="-215834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5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3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7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5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clinicaltrials.gov/ct2/show/NCT04964934" TargetMode="Externa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41D03-738A-A133-A53E-9AEA1AA53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07" y="675665"/>
            <a:ext cx="11849034" cy="225112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Understanding the Current and Future Role of Oral Selective Estrogen Receptor Degraders (SERDs) in the Management of Estrogen Receptor-Positive Metastatic Breast Cancer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3A364-1EB1-9595-E54D-164393188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9399" y="3721050"/>
            <a:ext cx="8065939" cy="2132107"/>
          </a:xfrm>
        </p:spPr>
        <p:txBody>
          <a:bodyPr>
            <a:normAutofit fontScale="62500" lnSpcReduction="2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Komal Jhaveri, MD, FACP</a:t>
            </a:r>
          </a:p>
          <a:p>
            <a:pPr marL="228600" indent="-228600">
              <a:spcBef>
                <a:spcPts val="300"/>
              </a:spcBef>
              <a:defRPr/>
            </a:pP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Patricia and James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Cayne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Chair for Junior Faculty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Associate Attending, Breast Medicine and Early Drug Development Service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Section Head, Endocrine Therapy Research Program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Clinical Director, Early Drug Development Service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Memorial Sloan Kettering Cancer Center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Associate Professor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Weill Cornell Medical College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New York, New York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6C8E3F-F0A3-C552-430A-63A33DAE485F}"/>
              </a:ext>
            </a:extLst>
          </p:cNvPr>
          <p:cNvSpPr txBox="1"/>
          <p:nvPr/>
        </p:nvSpPr>
        <p:spPr>
          <a:xfrm>
            <a:off x="10672815" y="6482535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@jhaveri_komal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EFFD0C-B042-1CA2-55BB-37220C20F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4172" y="6487298"/>
            <a:ext cx="270764" cy="25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63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6746428-A133-695D-C4DD-D76DC42D0E86}"/>
              </a:ext>
            </a:extLst>
          </p:cNvPr>
          <p:cNvGrpSpPr/>
          <p:nvPr/>
        </p:nvGrpSpPr>
        <p:grpSpPr>
          <a:xfrm>
            <a:off x="6265596" y="1684770"/>
            <a:ext cx="5147905" cy="2800070"/>
            <a:chOff x="6265597" y="1454014"/>
            <a:chExt cx="4621700" cy="254715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1E7680C-8AE5-87A7-5139-5CC8D316E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5597" y="1454014"/>
              <a:ext cx="4621700" cy="2547152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2BFC282-B741-D995-7635-6B790EDF2C0A}"/>
                </a:ext>
              </a:extLst>
            </p:cNvPr>
            <p:cNvSpPr/>
            <p:nvPr/>
          </p:nvSpPr>
          <p:spPr>
            <a:xfrm>
              <a:off x="6779467" y="2369820"/>
              <a:ext cx="1831133" cy="9134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6E82D99-0597-82FF-7B89-8875A6617FAE}"/>
              </a:ext>
            </a:extLst>
          </p:cNvPr>
          <p:cNvGrpSpPr/>
          <p:nvPr/>
        </p:nvGrpSpPr>
        <p:grpSpPr>
          <a:xfrm>
            <a:off x="699910" y="1723174"/>
            <a:ext cx="5038634" cy="2800070"/>
            <a:chOff x="699912" y="1498569"/>
            <a:chExt cx="4523598" cy="254715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258A22-8779-6B28-770E-2DF927169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9912" y="1498569"/>
              <a:ext cx="4523598" cy="254715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6C0A77-8CB8-2804-7A92-F32C76F9EFF2}"/>
                </a:ext>
              </a:extLst>
            </p:cNvPr>
            <p:cNvSpPr/>
            <p:nvPr/>
          </p:nvSpPr>
          <p:spPr>
            <a:xfrm>
              <a:off x="1181837" y="2212976"/>
              <a:ext cx="1656800" cy="10484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AB470EE-DD68-5830-E238-3DCA40A15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EMERALD: OS With Elacestrant vs SOC in ITT and </a:t>
            </a:r>
            <a:br>
              <a:rPr lang="en-US" b="1" dirty="0"/>
            </a:br>
            <a:r>
              <a:rPr lang="en-US" b="1" i="1" dirty="0"/>
              <a:t>ESR1</a:t>
            </a:r>
            <a:r>
              <a:rPr lang="en-US" b="1" dirty="0"/>
              <a:t>mut Populations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8CEAFF-98F2-011E-35B1-C3FB95E3843D}"/>
              </a:ext>
            </a:extLst>
          </p:cNvPr>
          <p:cNvSpPr txBox="1"/>
          <p:nvPr/>
        </p:nvSpPr>
        <p:spPr>
          <a:xfrm>
            <a:off x="6265596" y="1354639"/>
            <a:ext cx="5428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atin typeface="Franklin Gothic Book" panose="020B0503020102020204"/>
              </a:rPr>
              <a:t>OS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in Patients With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ESR1</a:t>
            </a:r>
            <a:r>
              <a:rPr lang="en-US" sz="1600" b="1" dirty="0">
                <a:latin typeface="Franklin Gothic Book" panose="020B0503020102020204"/>
              </a:rPr>
              <a:t>mut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Tumors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79F3851-0E28-C184-9B9F-7E170A9D168E}"/>
              </a:ext>
            </a:extLst>
          </p:cNvPr>
          <p:cNvGraphicFramePr>
            <a:graphicFrameLocks noGrp="1"/>
          </p:cNvGraphicFramePr>
          <p:nvPr/>
        </p:nvGraphicFramePr>
        <p:xfrm>
          <a:off x="699910" y="4561120"/>
          <a:ext cx="5038634" cy="16032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63292">
                  <a:extLst>
                    <a:ext uri="{9D8B030D-6E8A-4147-A177-3AD203B41FA5}">
                      <a16:colId xmlns:a16="http://schemas.microsoft.com/office/drawing/2014/main" val="2132207957"/>
                    </a:ext>
                  </a:extLst>
                </a:gridCol>
                <a:gridCol w="1673379">
                  <a:extLst>
                    <a:ext uri="{9D8B030D-6E8A-4147-A177-3AD203B41FA5}">
                      <a16:colId xmlns:a16="http://schemas.microsoft.com/office/drawing/2014/main" val="1825982089"/>
                    </a:ext>
                  </a:extLst>
                </a:gridCol>
                <a:gridCol w="1501963">
                  <a:extLst>
                    <a:ext uri="{9D8B030D-6E8A-4147-A177-3AD203B41FA5}">
                      <a16:colId xmlns:a16="http://schemas.microsoft.com/office/drawing/2014/main" val="3575466897"/>
                    </a:ext>
                  </a:extLst>
                </a:gridCol>
              </a:tblGrid>
              <a:tr h="386580"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marL="27432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Elacestrant</a:t>
                      </a:r>
                    </a:p>
                    <a:p>
                      <a:pPr algn="ctr"/>
                      <a:r>
                        <a:rPr lang="en-US" sz="1400" b="1" dirty="0"/>
                        <a:t>(n=239)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SOC</a:t>
                      </a:r>
                    </a:p>
                    <a:p>
                      <a:pPr algn="ctr"/>
                      <a:r>
                        <a:rPr lang="en-US" sz="1400" b="1" dirty="0"/>
                        <a:t>(n=238)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745500"/>
                  </a:ext>
                </a:extLst>
              </a:tr>
              <a:tr h="201234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Event, n (%)</a:t>
                      </a: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70 (29.3)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79 (33.2)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397565"/>
                  </a:ext>
                </a:extLst>
              </a:tr>
              <a:tr h="201234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HR (95% CI)</a:t>
                      </a: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0.75 (0.54-1.04)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1.91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902376330"/>
                  </a:ext>
                </a:extLst>
              </a:tr>
              <a:tr h="201234">
                <a:tc>
                  <a:txBody>
                    <a:bodyPr/>
                    <a:lstStyle/>
                    <a:p>
                      <a:pPr algn="l"/>
                      <a:r>
                        <a:rPr lang="en-US" sz="1400" b="0" i="1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value</a:t>
                      </a: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0.0821 (NS)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493842980"/>
                  </a:ext>
                </a:extLst>
              </a:tr>
              <a:tr h="201234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6-mo OS, % (95% CI)</a:t>
                      </a: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93.0 (89.7-96.3)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85.2 (80.5-90.0)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447297"/>
                  </a:ext>
                </a:extLst>
              </a:tr>
              <a:tr h="201234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12-mo OS, % (95% CI)</a:t>
                      </a: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79.3 (73.8-84.7)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4A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73.3 (67.2-79.4)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92125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DDF16BA-24F7-056F-8485-23EB408C1A9C}"/>
              </a:ext>
            </a:extLst>
          </p:cNvPr>
          <p:cNvSpPr txBox="1"/>
          <p:nvPr/>
        </p:nvSpPr>
        <p:spPr>
          <a:xfrm>
            <a:off x="699911" y="1354639"/>
            <a:ext cx="5038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OS in All Patients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5D5DE7E-5176-A1BB-86AC-8DB41FF42D9E}"/>
              </a:ext>
            </a:extLst>
          </p:cNvPr>
          <p:cNvGraphicFramePr>
            <a:graphicFrameLocks noGrp="1"/>
          </p:cNvGraphicFramePr>
          <p:nvPr/>
        </p:nvGraphicFramePr>
        <p:xfrm>
          <a:off x="6265597" y="4561120"/>
          <a:ext cx="5428563" cy="16032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96429">
                  <a:extLst>
                    <a:ext uri="{9D8B030D-6E8A-4147-A177-3AD203B41FA5}">
                      <a16:colId xmlns:a16="http://schemas.microsoft.com/office/drawing/2014/main" val="2132207957"/>
                    </a:ext>
                  </a:extLst>
                </a:gridCol>
                <a:gridCol w="1716067">
                  <a:extLst>
                    <a:ext uri="{9D8B030D-6E8A-4147-A177-3AD203B41FA5}">
                      <a16:colId xmlns:a16="http://schemas.microsoft.com/office/drawing/2014/main" val="1825982089"/>
                    </a:ext>
                  </a:extLst>
                </a:gridCol>
                <a:gridCol w="1716067">
                  <a:extLst>
                    <a:ext uri="{9D8B030D-6E8A-4147-A177-3AD203B41FA5}">
                      <a16:colId xmlns:a16="http://schemas.microsoft.com/office/drawing/2014/main" val="3575466897"/>
                    </a:ext>
                  </a:extLst>
                </a:gridCol>
              </a:tblGrid>
              <a:tr h="239544"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marL="27432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Elacestrant</a:t>
                      </a:r>
                    </a:p>
                    <a:p>
                      <a:pPr algn="ctr"/>
                      <a:r>
                        <a:rPr lang="en-US" sz="1400" b="1" dirty="0"/>
                        <a:t>(n=115)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SOC</a:t>
                      </a:r>
                    </a:p>
                    <a:p>
                      <a:pPr algn="ctr"/>
                      <a:r>
                        <a:rPr lang="en-US" sz="1400" b="1" dirty="0"/>
                        <a:t>(n=113)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745500"/>
                  </a:ext>
                </a:extLst>
              </a:tr>
              <a:tr h="124694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Event, n (%)</a:t>
                      </a: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28 (24.3)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40 (35.4)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397565"/>
                  </a:ext>
                </a:extLst>
              </a:tr>
              <a:tr h="124694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HR (95% CI)</a:t>
                      </a: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0.59 (0.36-0.96)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1.91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902376330"/>
                  </a:ext>
                </a:extLst>
              </a:tr>
              <a:tr h="124694">
                <a:tc>
                  <a:txBody>
                    <a:bodyPr/>
                    <a:lstStyle/>
                    <a:p>
                      <a:pPr algn="l"/>
                      <a:r>
                        <a:rPr lang="en-US" sz="1400" b="0" i="1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value</a:t>
                      </a: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0.0325 (NS)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493842980"/>
                  </a:ext>
                </a:extLst>
              </a:tr>
              <a:tr h="124694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6-mo OS, % (95% CI)</a:t>
                      </a: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92.8 (88.0-97.6)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84.4 (77.3-91.4)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447297"/>
                  </a:ext>
                </a:extLst>
              </a:tr>
              <a:tr h="124694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12-mo OS, % (95% CI)</a:t>
                      </a: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82.6 (75.3-90.0)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4A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73.6 (64.8-82.4)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921258"/>
                  </a:ext>
                </a:extLst>
              </a:tr>
            </a:tbl>
          </a:graphicData>
        </a:graphic>
      </p:graphicFrame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853C40B-7E1A-AC0D-8436-044B7FFA65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2538" y="6021185"/>
            <a:ext cx="6909435" cy="722512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Bidard F, et al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 J Clin Oncol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2022;40(28):3246-3256.</a:t>
            </a:r>
          </a:p>
        </p:txBody>
      </p:sp>
    </p:spTree>
    <p:extLst>
      <p:ext uri="{BB962C8B-B14F-4D97-AF65-F5344CB8AC3E}">
        <p14:creationId xmlns:p14="http://schemas.microsoft.com/office/powerpoint/2010/main" val="1581987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470EE-DD68-5830-E238-3DCA40A15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EMERALD: PFS With Elacestrant vs Fulvestrant in ITT and </a:t>
            </a:r>
            <a:r>
              <a:rPr lang="en-US" b="1" i="1" dirty="0"/>
              <a:t>ESR1</a:t>
            </a:r>
            <a:r>
              <a:rPr lang="en-US" b="1" dirty="0"/>
              <a:t>mut Populations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8CEAFF-98F2-011E-35B1-C3FB95E3843D}"/>
              </a:ext>
            </a:extLst>
          </p:cNvPr>
          <p:cNvSpPr txBox="1"/>
          <p:nvPr/>
        </p:nvSpPr>
        <p:spPr>
          <a:xfrm>
            <a:off x="6265596" y="1416983"/>
            <a:ext cx="5659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PFS in Patients With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ESR1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mut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Tumors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79F3851-0E28-C184-9B9F-7E170A9D168E}"/>
              </a:ext>
            </a:extLst>
          </p:cNvPr>
          <p:cNvGraphicFramePr>
            <a:graphicFrameLocks noGrp="1"/>
          </p:cNvGraphicFramePr>
          <p:nvPr/>
        </p:nvGraphicFramePr>
        <p:xfrm>
          <a:off x="699911" y="4511190"/>
          <a:ext cx="5396090" cy="16032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27532">
                  <a:extLst>
                    <a:ext uri="{9D8B030D-6E8A-4147-A177-3AD203B41FA5}">
                      <a16:colId xmlns:a16="http://schemas.microsoft.com/office/drawing/2014/main" val="2132207957"/>
                    </a:ext>
                  </a:extLst>
                </a:gridCol>
                <a:gridCol w="1784279">
                  <a:extLst>
                    <a:ext uri="{9D8B030D-6E8A-4147-A177-3AD203B41FA5}">
                      <a16:colId xmlns:a16="http://schemas.microsoft.com/office/drawing/2014/main" val="1825982089"/>
                    </a:ext>
                  </a:extLst>
                </a:gridCol>
                <a:gridCol w="1784279">
                  <a:extLst>
                    <a:ext uri="{9D8B030D-6E8A-4147-A177-3AD203B41FA5}">
                      <a16:colId xmlns:a16="http://schemas.microsoft.com/office/drawing/2014/main" val="3575466897"/>
                    </a:ext>
                  </a:extLst>
                </a:gridCol>
              </a:tblGrid>
              <a:tr h="91026"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marL="27432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Elacestrant</a:t>
                      </a:r>
                    </a:p>
                    <a:p>
                      <a:pPr algn="ctr"/>
                      <a:r>
                        <a:rPr lang="en-US" sz="1400" b="1" dirty="0"/>
                        <a:t>(n=239)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Fulvestrant</a:t>
                      </a:r>
                    </a:p>
                    <a:p>
                      <a:pPr algn="ctr"/>
                      <a:r>
                        <a:rPr lang="en-US" sz="1400" b="1" dirty="0"/>
                        <a:t>(n=165)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745500"/>
                  </a:ext>
                </a:extLst>
              </a:tr>
              <a:tr h="47383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Event, n (%)</a:t>
                      </a: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144 (60.3)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156 (65.5)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397565"/>
                  </a:ext>
                </a:extLst>
              </a:tr>
              <a:tr h="47383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HR (95% CI)</a:t>
                      </a: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0.68 (0.52-0.90)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1.91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902376330"/>
                  </a:ext>
                </a:extLst>
              </a:tr>
              <a:tr h="47383">
                <a:tc>
                  <a:txBody>
                    <a:bodyPr/>
                    <a:lstStyle/>
                    <a:p>
                      <a:pPr algn="l"/>
                      <a:r>
                        <a:rPr lang="en-US" sz="1400" b="0" i="1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value</a:t>
                      </a: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0.0049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493842980"/>
                  </a:ext>
                </a:extLst>
              </a:tr>
              <a:tr h="91026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6-mo PFS, % (95% CI)</a:t>
                      </a: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34.3 (27.2-41.5) 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22.9 (15.15-30.57)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447297"/>
                  </a:ext>
                </a:extLst>
              </a:tr>
              <a:tr h="47383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12-mo PFS, % (95% CI)</a:t>
                      </a: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22.3 (15.2-29.4)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4A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10.2 (3.4-16.9)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92125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DDF16BA-24F7-056F-8485-23EB408C1A9C}"/>
              </a:ext>
            </a:extLst>
          </p:cNvPr>
          <p:cNvSpPr txBox="1"/>
          <p:nvPr/>
        </p:nvSpPr>
        <p:spPr>
          <a:xfrm>
            <a:off x="780594" y="1416983"/>
            <a:ext cx="5315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PFS in All Patients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5E032C6-E4EC-D581-78B6-B56BB92BBCC9}"/>
              </a:ext>
            </a:extLst>
          </p:cNvPr>
          <p:cNvGrpSpPr/>
          <p:nvPr/>
        </p:nvGrpSpPr>
        <p:grpSpPr>
          <a:xfrm>
            <a:off x="699911" y="1889378"/>
            <a:ext cx="5124063" cy="2562615"/>
            <a:chOff x="699911" y="2098361"/>
            <a:chExt cx="5293364" cy="256261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D290202-5A1B-7DB3-7A78-233A52DE0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9911" y="2098361"/>
              <a:ext cx="5293364" cy="256261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6C0A77-8CB8-2804-7A92-F32C76F9EFF2}"/>
                </a:ext>
              </a:extLst>
            </p:cNvPr>
            <p:cNvSpPr/>
            <p:nvPr/>
          </p:nvSpPr>
          <p:spPr>
            <a:xfrm>
              <a:off x="3514703" y="2172557"/>
              <a:ext cx="2478572" cy="11712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E550F8E-4585-54CE-6A02-99BBCDE02139}"/>
              </a:ext>
            </a:extLst>
          </p:cNvPr>
          <p:cNvGrpSpPr/>
          <p:nvPr/>
        </p:nvGrpSpPr>
        <p:grpSpPr>
          <a:xfrm>
            <a:off x="6513860" y="1849193"/>
            <a:ext cx="5163174" cy="2629304"/>
            <a:chOff x="6141736" y="1754079"/>
            <a:chExt cx="4508748" cy="221604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EC58F30-293E-A812-ED09-23C189608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41736" y="1810286"/>
              <a:ext cx="4422523" cy="2159837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2BFC282-B741-D995-7635-6B790EDF2C0A}"/>
                </a:ext>
              </a:extLst>
            </p:cNvPr>
            <p:cNvSpPr/>
            <p:nvPr/>
          </p:nvSpPr>
          <p:spPr>
            <a:xfrm>
              <a:off x="8410147" y="1754079"/>
              <a:ext cx="2240337" cy="1023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5D5DE7E-5176-A1BB-86AC-8DB41FF42D9E}"/>
              </a:ext>
            </a:extLst>
          </p:cNvPr>
          <p:cNvGraphicFramePr>
            <a:graphicFrameLocks noGrp="1"/>
          </p:cNvGraphicFramePr>
          <p:nvPr/>
        </p:nvGraphicFramePr>
        <p:xfrm>
          <a:off x="6513860" y="4511190"/>
          <a:ext cx="5411437" cy="16032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84991">
                  <a:extLst>
                    <a:ext uri="{9D8B030D-6E8A-4147-A177-3AD203B41FA5}">
                      <a16:colId xmlns:a16="http://schemas.microsoft.com/office/drawing/2014/main" val="2132207957"/>
                    </a:ext>
                  </a:extLst>
                </a:gridCol>
                <a:gridCol w="1763223">
                  <a:extLst>
                    <a:ext uri="{9D8B030D-6E8A-4147-A177-3AD203B41FA5}">
                      <a16:colId xmlns:a16="http://schemas.microsoft.com/office/drawing/2014/main" val="1825982089"/>
                    </a:ext>
                  </a:extLst>
                </a:gridCol>
                <a:gridCol w="1763223">
                  <a:extLst>
                    <a:ext uri="{9D8B030D-6E8A-4147-A177-3AD203B41FA5}">
                      <a16:colId xmlns:a16="http://schemas.microsoft.com/office/drawing/2014/main" val="3575466897"/>
                    </a:ext>
                  </a:extLst>
                </a:gridCol>
              </a:tblGrid>
              <a:tr h="366122"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marL="27432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Elacestrant</a:t>
                      </a:r>
                    </a:p>
                    <a:p>
                      <a:pPr algn="ctr"/>
                      <a:r>
                        <a:rPr lang="en-US" sz="1400" b="1" dirty="0"/>
                        <a:t>(n=115)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Fulvestrant</a:t>
                      </a:r>
                    </a:p>
                    <a:p>
                      <a:pPr algn="ctr"/>
                      <a:r>
                        <a:rPr lang="en-US" sz="1400" b="1" dirty="0"/>
                        <a:t>(n=83)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745500"/>
                  </a:ext>
                </a:extLst>
              </a:tr>
              <a:tr h="190584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Event, n (%)</a:t>
                      </a: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62 (53.9)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 (71.1)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397565"/>
                  </a:ext>
                </a:extLst>
              </a:tr>
              <a:tr h="190584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HR (95% CI)</a:t>
                      </a: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0.50 (0.34-0.74)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1.91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902376330"/>
                  </a:ext>
                </a:extLst>
              </a:tr>
              <a:tr h="190584">
                <a:tc>
                  <a:txBody>
                    <a:bodyPr/>
                    <a:lstStyle/>
                    <a:p>
                      <a:pPr algn="l"/>
                      <a:r>
                        <a:rPr lang="en-US" sz="1400" b="0" i="1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value</a:t>
                      </a: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0.0005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493842980"/>
                  </a:ext>
                </a:extLst>
              </a:tr>
              <a:tr h="190584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6-mo PFS, % (95% CI)</a:t>
                      </a: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40.8 (30.1-51.4)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20.8 (0.7-30.8)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447297"/>
                  </a:ext>
                </a:extLst>
              </a:tr>
              <a:tr h="190584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12-mo PFS, % (95% CI)</a:t>
                      </a: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26.8 (16.2-37.4)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4A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8.4 (0.2-16.6)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921258"/>
                  </a:ext>
                </a:extLst>
              </a:tr>
            </a:tbl>
          </a:graphicData>
        </a:graphic>
      </p:graphicFrame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C61423D-9A55-CBD8-14A8-681E089236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2538" y="6021185"/>
            <a:ext cx="6909435" cy="722512"/>
          </a:xfrm>
        </p:spPr>
        <p:txBody>
          <a:bodyPr>
            <a:no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Bidard F, et al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. J Clin Oncol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2022;40(28):3246-3256.</a:t>
            </a:r>
          </a:p>
        </p:txBody>
      </p:sp>
    </p:spTree>
    <p:extLst>
      <p:ext uri="{BB962C8B-B14F-4D97-AF65-F5344CB8AC3E}">
        <p14:creationId xmlns:p14="http://schemas.microsoft.com/office/powerpoint/2010/main" val="3362696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0A1D135-F4E6-A7F4-35D7-235C96ADCF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803"/>
          <a:stretch/>
        </p:blipFill>
        <p:spPr>
          <a:xfrm>
            <a:off x="698499" y="1821614"/>
            <a:ext cx="3510450" cy="25827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8D9C34-B9D8-88B1-8BE1-6BEE125AB9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63" r="33939"/>
          <a:stretch/>
        </p:blipFill>
        <p:spPr>
          <a:xfrm>
            <a:off x="4601268" y="1848118"/>
            <a:ext cx="3510450" cy="25827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B2C682-BE5E-6395-0D17-CE9FD7E58E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285"/>
          <a:stretch/>
        </p:blipFill>
        <p:spPr>
          <a:xfrm>
            <a:off x="8504036" y="1848119"/>
            <a:ext cx="3457936" cy="2582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B470EE-DD68-5830-E238-3DCA40A15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460" y="155944"/>
            <a:ext cx="10792178" cy="920998"/>
          </a:xfrm>
        </p:spPr>
        <p:txBody>
          <a:bodyPr/>
          <a:lstStyle/>
          <a:p>
            <a:pPr algn="ctr"/>
            <a:r>
              <a:rPr lang="en-US" b="1" dirty="0"/>
              <a:t>EMERALD: PFS in </a:t>
            </a:r>
            <a:r>
              <a:rPr lang="en-US" b="1" i="1" dirty="0"/>
              <a:t>ESR1</a:t>
            </a:r>
            <a:r>
              <a:rPr lang="en-US" b="1" dirty="0"/>
              <a:t>mut by Duration of Prior CDK4/6i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A0340-97E0-03E9-BF46-0CECD6033E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2276" y="6015025"/>
            <a:ext cx="6909435" cy="722512"/>
          </a:xfrm>
        </p:spPr>
        <p:txBody>
          <a:bodyPr>
            <a:no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Bardia A, et al. SABCS 2022. Abstract GS3-01.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8CEAFF-98F2-011E-35B1-C3FB95E3843D}"/>
              </a:ext>
            </a:extLst>
          </p:cNvPr>
          <p:cNvSpPr txBox="1"/>
          <p:nvPr/>
        </p:nvSpPr>
        <p:spPr>
          <a:xfrm>
            <a:off x="698499" y="1421029"/>
            <a:ext cx="11226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PFS by Duration of CDK4/6i in Patients With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ESR1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mut Tumors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DF4CC5-5029-74BF-BB93-F53151AAFB2D}"/>
              </a:ext>
            </a:extLst>
          </p:cNvPr>
          <p:cNvSpPr txBox="1"/>
          <p:nvPr/>
        </p:nvSpPr>
        <p:spPr>
          <a:xfrm>
            <a:off x="2289939" y="2025850"/>
            <a:ext cx="15552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≥6 mo CDK4/6i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A6831E-900D-BDD6-F22D-C979664B7141}"/>
              </a:ext>
            </a:extLst>
          </p:cNvPr>
          <p:cNvSpPr txBox="1"/>
          <p:nvPr/>
        </p:nvSpPr>
        <p:spPr>
          <a:xfrm>
            <a:off x="6096000" y="2025850"/>
            <a:ext cx="1675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≥12 mo CDK4/6i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8FB79A-3872-CEE6-E75B-D41402157E90}"/>
              </a:ext>
            </a:extLst>
          </p:cNvPr>
          <p:cNvSpPr txBox="1"/>
          <p:nvPr/>
        </p:nvSpPr>
        <p:spPr>
          <a:xfrm>
            <a:off x="9947169" y="2032609"/>
            <a:ext cx="1675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≥18 mo CDK4/6i</a:t>
            </a:r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6DB0085F-70E6-D30A-4104-2F525F124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128309"/>
              </p:ext>
            </p:extLst>
          </p:nvPr>
        </p:nvGraphicFramePr>
        <p:xfrm>
          <a:off x="698499" y="4472672"/>
          <a:ext cx="11226801" cy="16614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60735">
                  <a:extLst>
                    <a:ext uri="{9D8B030D-6E8A-4147-A177-3AD203B41FA5}">
                      <a16:colId xmlns:a16="http://schemas.microsoft.com/office/drawing/2014/main" val="3019152120"/>
                    </a:ext>
                  </a:extLst>
                </a:gridCol>
                <a:gridCol w="1611011">
                  <a:extLst>
                    <a:ext uri="{9D8B030D-6E8A-4147-A177-3AD203B41FA5}">
                      <a16:colId xmlns:a16="http://schemas.microsoft.com/office/drawing/2014/main" val="2628440920"/>
                    </a:ext>
                  </a:extLst>
                </a:gridCol>
                <a:gridCol w="1611011">
                  <a:extLst>
                    <a:ext uri="{9D8B030D-6E8A-4147-A177-3AD203B41FA5}">
                      <a16:colId xmlns:a16="http://schemas.microsoft.com/office/drawing/2014/main" val="3926103575"/>
                    </a:ext>
                  </a:extLst>
                </a:gridCol>
                <a:gridCol w="1611011">
                  <a:extLst>
                    <a:ext uri="{9D8B030D-6E8A-4147-A177-3AD203B41FA5}">
                      <a16:colId xmlns:a16="http://schemas.microsoft.com/office/drawing/2014/main" val="3666451371"/>
                    </a:ext>
                  </a:extLst>
                </a:gridCol>
                <a:gridCol w="1611011">
                  <a:extLst>
                    <a:ext uri="{9D8B030D-6E8A-4147-A177-3AD203B41FA5}">
                      <a16:colId xmlns:a16="http://schemas.microsoft.com/office/drawing/2014/main" val="249527365"/>
                    </a:ext>
                  </a:extLst>
                </a:gridCol>
                <a:gridCol w="1611011">
                  <a:extLst>
                    <a:ext uri="{9D8B030D-6E8A-4147-A177-3AD203B41FA5}">
                      <a16:colId xmlns:a16="http://schemas.microsoft.com/office/drawing/2014/main" val="3828485698"/>
                    </a:ext>
                  </a:extLst>
                </a:gridCol>
                <a:gridCol w="1611011">
                  <a:extLst>
                    <a:ext uri="{9D8B030D-6E8A-4147-A177-3AD203B41FA5}">
                      <a16:colId xmlns:a16="http://schemas.microsoft.com/office/drawing/2014/main" val="1022829511"/>
                    </a:ext>
                  </a:extLst>
                </a:gridCol>
              </a:tblGrid>
              <a:tr h="300835"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PFS by Duration of CDK4/6i</a:t>
                      </a:r>
                    </a:p>
                  </a:txBody>
                  <a:tcPr marL="36000" marR="27432" marT="27432" marB="27432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≥6 Months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27432" marR="27432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27432" marR="27432" marT="27432" marB="27432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≥12 Months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27432" marR="27432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27432" marR="27432" marT="27432" marB="27432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≥18 Months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27432" marR="27432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27432" marR="27432" marT="27432" marB="27432"/>
                </a:tc>
                <a:extLst>
                  <a:ext uri="{0D108BD9-81ED-4DB2-BD59-A6C34878D82A}">
                    <a16:rowId xmlns:a16="http://schemas.microsoft.com/office/drawing/2014/main" val="1051994410"/>
                  </a:ext>
                </a:extLst>
              </a:tr>
              <a:tr h="280323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27432" marR="27432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Elacestrant (n=103)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2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SOC (n=102)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Elacestrant (n=78)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2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SOC (n=81)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Elacestrant (n=55)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2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SOC (n=56)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701458"/>
                  </a:ext>
                </a:extLst>
              </a:tr>
              <a:tr h="280323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mPFS, mo (95% CI)</a:t>
                      </a:r>
                    </a:p>
                  </a:txBody>
                  <a:tcPr marL="36000" marR="27432" marT="18288" marB="18288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4.14 (2.20-7.79)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27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1.87 (1.87-3.29)</a:t>
                      </a:r>
                      <a:endParaRPr lang="en-US" dirty="0"/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DF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8.61 (4.14-10.84)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27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1.91 (1.87-3.68)</a:t>
                      </a:r>
                      <a:endParaRPr lang="en-US" dirty="0"/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DF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8.61 (5.45-16.89)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27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2.10 (1.87-3.75)</a:t>
                      </a:r>
                      <a:endParaRPr lang="en-US" dirty="0"/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DF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047098"/>
                  </a:ext>
                </a:extLst>
              </a:tr>
              <a:tr h="519624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12-mo PFS rate, %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(95% CI)</a:t>
                      </a:r>
                    </a:p>
                  </a:txBody>
                  <a:tcPr marL="36000" marR="27432" marT="18288" marB="18288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26.02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(15.12-36.92)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27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6.45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(0.00-13.65)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DF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35.81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(21.84-49.78)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27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8.39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(0.00-17.66)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DF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35.79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(19.54-52.05)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27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7.73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(0.00-20.20)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DF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924337"/>
                  </a:ext>
                </a:extLst>
              </a:tr>
              <a:tr h="280323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HR (95% CI)</a:t>
                      </a:r>
                    </a:p>
                  </a:txBody>
                  <a:tcPr marL="36000" marR="27432" marT="18288" marB="18288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0.517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(0.361-0.738)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0.410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(0.262-0.634)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0.466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(0.270-0.791)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97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450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470EE-DD68-5830-E238-3DCA40A15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805" y="0"/>
            <a:ext cx="10792178" cy="920998"/>
          </a:xfrm>
        </p:spPr>
        <p:txBody>
          <a:bodyPr/>
          <a:lstStyle/>
          <a:p>
            <a:pPr algn="ctr"/>
            <a:r>
              <a:rPr lang="en-US" b="1" dirty="0"/>
              <a:t>EMERALD: Safety and Summary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A0340-97E0-03E9-BF46-0CECD6033E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9913" y="6170489"/>
            <a:ext cx="6306944" cy="567047"/>
          </a:xfrm>
        </p:spPr>
        <p:txBody>
          <a:bodyPr>
            <a:norm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Bardia A, et al. SABCS 2022. Abstract GS3-01.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B4BEA6C-3814-442D-EB0F-A9542BA43CFF}"/>
              </a:ext>
            </a:extLst>
          </p:cNvPr>
          <p:cNvGraphicFramePr>
            <a:graphicFrameLocks noGrp="1"/>
          </p:cNvGraphicFramePr>
          <p:nvPr/>
        </p:nvGraphicFramePr>
        <p:xfrm>
          <a:off x="699911" y="3860799"/>
          <a:ext cx="5133328" cy="22733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72948">
                  <a:extLst>
                    <a:ext uri="{9D8B030D-6E8A-4147-A177-3AD203B41FA5}">
                      <a16:colId xmlns:a16="http://schemas.microsoft.com/office/drawing/2014/main" val="2132207957"/>
                    </a:ext>
                  </a:extLst>
                </a:gridCol>
                <a:gridCol w="1530190">
                  <a:extLst>
                    <a:ext uri="{9D8B030D-6E8A-4147-A177-3AD203B41FA5}">
                      <a16:colId xmlns:a16="http://schemas.microsoft.com/office/drawing/2014/main" val="1825982089"/>
                    </a:ext>
                  </a:extLst>
                </a:gridCol>
                <a:gridCol w="1530190">
                  <a:extLst>
                    <a:ext uri="{9D8B030D-6E8A-4147-A177-3AD203B41FA5}">
                      <a16:colId xmlns:a16="http://schemas.microsoft.com/office/drawing/2014/main" val="3575466897"/>
                    </a:ext>
                  </a:extLst>
                </a:gridCol>
              </a:tblGrid>
              <a:tr h="498863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Nausea Summary</a:t>
                      </a:r>
                    </a:p>
                  </a:txBody>
                  <a:tcPr marL="108000" marR="45720" marT="27432" marB="27432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Elacestrant</a:t>
                      </a:r>
                    </a:p>
                    <a:p>
                      <a:pPr algn="ctr"/>
                      <a:r>
                        <a:rPr lang="en-US" sz="1400" b="1" dirty="0"/>
                        <a:t>(n=237)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2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SOC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(n=230)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745500"/>
                  </a:ext>
                </a:extLst>
              </a:tr>
              <a:tr h="277848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Grade 3 nausea, n (%)</a:t>
                      </a:r>
                    </a:p>
                  </a:txBody>
                  <a:tcPr marL="108000" marR="45720" marT="27432" marB="27432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6 (2.5)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27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 (0.9)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DF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397565"/>
                  </a:ext>
                </a:extLst>
              </a:tr>
              <a:tr h="49886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Dose reduction rate due to nausea, n (%)</a:t>
                      </a:r>
                    </a:p>
                  </a:txBody>
                  <a:tcPr marL="108000" marR="45720" marT="27432" marB="27432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 (1.3)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272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DF7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376330"/>
                  </a:ext>
                </a:extLst>
              </a:tr>
              <a:tr h="49886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Discontinuation rate due to nausea, n (%)</a:t>
                      </a:r>
                    </a:p>
                  </a:txBody>
                  <a:tcPr marL="108000" marR="45720" marT="27432" marB="27432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 (1.3)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27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DF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447297"/>
                  </a:ext>
                </a:extLst>
              </a:tr>
              <a:tr h="49886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Antiemetic use, %</a:t>
                      </a:r>
                    </a:p>
                  </a:txBody>
                  <a:tcPr marL="108000" marR="45720" marT="27432" marB="27432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D9272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10.3 (AI)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1.3 (fulvestrant)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DDDF7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5673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A594FBA-45C3-A1B4-41F6-93848D4E14DE}"/>
              </a:ext>
            </a:extLst>
          </p:cNvPr>
          <p:cNvSpPr/>
          <p:nvPr/>
        </p:nvSpPr>
        <p:spPr>
          <a:xfrm>
            <a:off x="699912" y="1465385"/>
            <a:ext cx="5133329" cy="2356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Safety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Most AEs, including nausea, were grade 1-2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No grade 4 TRAEs were reported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Discontinuations of therapy due to TRAEs:</a:t>
            </a:r>
          </a:p>
          <a:p>
            <a:pPr marL="598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5000"/>
              <a:buFont typeface="System Font Regular"/>
              <a:buChar char="—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Elacestrant arm: 3.4%</a:t>
            </a:r>
          </a:p>
          <a:p>
            <a:pPr marL="598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5000"/>
              <a:buFont typeface="System Font Regular"/>
              <a:buChar char="—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SOC arm: 0.9%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No hematologic safety signal was observed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None of the patients in either treatment arm experienced sinus bradycardia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918708-69E6-4FFB-89FD-06891899C4B5}"/>
              </a:ext>
            </a:extLst>
          </p:cNvPr>
          <p:cNvSpPr/>
          <p:nvPr/>
        </p:nvSpPr>
        <p:spPr>
          <a:xfrm>
            <a:off x="6142597" y="1465384"/>
            <a:ext cx="5321932" cy="4668715"/>
          </a:xfrm>
          <a:prstGeom prst="rect">
            <a:avLst/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0000" tIns="216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Authors’ Conclusions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Survival benefits were observed with elacestrant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vs SOC and vs fulvestrant in both ITT and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ESR1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mut populations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The duration of prior CDK4/6i therapy was associated with PFS:</a:t>
            </a:r>
          </a:p>
          <a:p>
            <a:pPr marL="562950" marR="0" lvl="1" indent="-213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5000"/>
              <a:buFont typeface="System Font Regular"/>
              <a:buChar char="—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PFS was longer with a longer duration of CDK4/6i</a:t>
            </a:r>
          </a:p>
          <a:p>
            <a:pPr marL="562950" marR="0" lvl="1" indent="-213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5000"/>
              <a:buFont typeface="System Font Regular"/>
              <a:buChar char="—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This effect was more pronounced in patients with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ESR1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mut tumors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The safety profile of elacestrant was consistent with previous reports:</a:t>
            </a:r>
          </a:p>
          <a:p>
            <a:pPr marL="562950" marR="0" lvl="1" indent="-213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5000"/>
              <a:buFont typeface="System Font Regular"/>
              <a:buChar char="—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Low-grade nausea was common in both treatment arms, but required low usage of antiemetic drugs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These results demonstrate PFS benefit for elacestrant vs SOC with a low rate of AEs and suggest elacestrant monotherapy could become a viable 2L/3L treatment option for patients with ER+/HER2– MBC</a:t>
            </a:r>
          </a:p>
        </p:txBody>
      </p:sp>
    </p:spTree>
    <p:extLst>
      <p:ext uri="{BB962C8B-B14F-4D97-AF65-F5344CB8AC3E}">
        <p14:creationId xmlns:p14="http://schemas.microsoft.com/office/powerpoint/2010/main" val="2663384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>
            <a:extLst>
              <a:ext uri="{FF2B5EF4-FFF2-40B4-BE49-F238E27FC236}">
                <a16:creationId xmlns:a16="http://schemas.microsoft.com/office/drawing/2014/main" id="{24FDA4F2-34BA-8EAD-340E-4CE3E0F2D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12" y="198152"/>
            <a:ext cx="10792178" cy="92099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SERENA-2 Phase 2 Trial of Camizestrant vs Fulvestrant in ER+/HER2</a:t>
            </a:r>
            <a:r>
              <a:rPr lang="en-US" b="1" dirty="0">
                <a:solidFill>
                  <a:schemeClr val="tx1"/>
                </a:solidFill>
              </a:rPr>
              <a:t>– </a:t>
            </a:r>
            <a:r>
              <a:rPr lang="en-US" b="1" dirty="0"/>
              <a:t>MBC: Study Design and Patients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C1F71D5-F738-1868-2542-2884ADFBBD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9912" y="6015025"/>
            <a:ext cx="7112635" cy="722512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baseline="30000" dirty="0"/>
              <a:t>a </a:t>
            </a:r>
            <a:r>
              <a:rPr lang="en-US" dirty="0"/>
              <a:t>CSP v5 amendment: December 16, 2020. </a:t>
            </a:r>
            <a:r>
              <a:rPr lang="en-US" baseline="30000" dirty="0"/>
              <a:t>b </a:t>
            </a:r>
            <a:r>
              <a:rPr lang="en-US" dirty="0"/>
              <a:t>Disease progression defined using RECIST v1.1. </a:t>
            </a:r>
            <a:r>
              <a:rPr lang="en-US" baseline="30000" dirty="0"/>
              <a:t>c </a:t>
            </a:r>
            <a:r>
              <a:rPr lang="en-US" i="1" dirty="0"/>
              <a:t>ESR1</a:t>
            </a:r>
            <a:r>
              <a:rPr lang="en-US" dirty="0"/>
              <a:t>mut assessed in plasma samples at screening </a:t>
            </a:r>
            <a:r>
              <a:rPr lang="en-US" dirty="0">
                <a:cs typeface="Arial" panose="020B0604020202020204" pitchFamily="34" charset="0"/>
              </a:rPr>
              <a:t>and C1D1 </a:t>
            </a:r>
            <a:r>
              <a:rPr lang="en-US" i="1" dirty="0">
                <a:cs typeface="Arial" panose="020B0604020202020204" pitchFamily="34" charset="0"/>
              </a:rPr>
              <a:t>ESR1</a:t>
            </a:r>
            <a:r>
              <a:rPr lang="en-US" dirty="0">
                <a:cs typeface="Arial" panose="020B0604020202020204" pitchFamily="34" charset="0"/>
              </a:rPr>
              <a:t>mut defined as E380Q, V422del, S463P, L536H/P/R, Y537C/D/N/S, D538G, individual mutations present in &gt;2% total cases reported. </a:t>
            </a:r>
            <a:r>
              <a:rPr lang="en-US" baseline="30000" dirty="0">
                <a:cs typeface="Arial" panose="020B0604020202020204" pitchFamily="34" charset="0"/>
              </a:rPr>
              <a:t>d </a:t>
            </a:r>
            <a:r>
              <a:rPr lang="en-US" dirty="0">
                <a:cs typeface="Arial" panose="020B0604020202020204" pitchFamily="34" charset="0"/>
              </a:rPr>
              <a:t>Missing or not specified in 3 patients.</a:t>
            </a:r>
            <a:endParaRPr lang="en-US" baseline="30000" dirty="0"/>
          </a:p>
          <a:p>
            <a:pPr marL="0" indent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Oliveira M, et al. SABCS 2022. Abstract GS3-02.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378A59-D77F-E7C1-F9FC-0A2B30D0C619}"/>
              </a:ext>
            </a:extLst>
          </p:cNvPr>
          <p:cNvSpPr/>
          <p:nvPr/>
        </p:nvSpPr>
        <p:spPr>
          <a:xfrm>
            <a:off x="699912" y="3599457"/>
            <a:ext cx="1517883" cy="748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Postmenopausal ER+/HER2– ABC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BEFE8D-F30A-67DB-7077-0874F2D9F0EE}"/>
              </a:ext>
            </a:extLst>
          </p:cNvPr>
          <p:cNvSpPr/>
          <p:nvPr/>
        </p:nvSpPr>
        <p:spPr>
          <a:xfrm>
            <a:off x="2975120" y="3519765"/>
            <a:ext cx="2803639" cy="412586"/>
          </a:xfrm>
          <a:prstGeom prst="rect">
            <a:avLst/>
          </a:prstGeom>
          <a:solidFill>
            <a:srgbClr val="63A0C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C75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: Camizestrant 75 mg (n=74)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F8512D-0BD1-E327-682D-D3279CAE74EB}"/>
              </a:ext>
            </a:extLst>
          </p:cNvPr>
          <p:cNvSpPr/>
          <p:nvPr/>
        </p:nvSpPr>
        <p:spPr>
          <a:xfrm>
            <a:off x="2975122" y="4041473"/>
            <a:ext cx="2803638" cy="413999"/>
          </a:xfrm>
          <a:prstGeom prst="rect">
            <a:avLst/>
          </a:prstGeom>
          <a:solidFill>
            <a:srgbClr val="1A237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C150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: Camizestrant 150 mg (n=73)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06DEF1-A373-0E22-F8A1-5DA844EA0E50}"/>
              </a:ext>
            </a:extLst>
          </p:cNvPr>
          <p:cNvSpPr/>
          <p:nvPr/>
        </p:nvSpPr>
        <p:spPr>
          <a:xfrm>
            <a:off x="2975121" y="4564593"/>
            <a:ext cx="2803638" cy="413999"/>
          </a:xfrm>
          <a:prstGeom prst="rect">
            <a:avLst/>
          </a:prstGeom>
          <a:solidFill>
            <a:srgbClr val="E4101D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F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: Fulvestrant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(n=73)</a:t>
            </a:r>
            <a:endParaRPr kumimoji="0" lang="en-US" sz="14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6F40B1-A427-A7A8-E88D-A9D43E56DDDB}"/>
              </a:ext>
            </a:extLst>
          </p:cNvPr>
          <p:cNvSpPr txBox="1"/>
          <p:nvPr/>
        </p:nvSpPr>
        <p:spPr>
          <a:xfrm>
            <a:off x="2352283" y="3127495"/>
            <a:ext cx="224056" cy="16927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672BF6-7269-5E34-9C74-BBB9753EA706}"/>
              </a:ext>
            </a:extLst>
          </p:cNvPr>
          <p:cNvCxnSpPr>
            <a:cxnSpLocks/>
            <a:stCxn id="7" idx="3"/>
            <a:endCxn id="4" idx="1"/>
          </p:cNvCxnSpPr>
          <p:nvPr/>
        </p:nvCxnSpPr>
        <p:spPr>
          <a:xfrm flipV="1">
            <a:off x="2576339" y="3726058"/>
            <a:ext cx="398781" cy="247823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5A33051-C539-09D0-BFFA-1B919498D8B5}"/>
              </a:ext>
            </a:extLst>
          </p:cNvPr>
          <p:cNvCxnSpPr>
            <a:cxnSpLocks/>
            <a:stCxn id="7" idx="3"/>
            <a:endCxn id="5" idx="1"/>
          </p:cNvCxnSpPr>
          <p:nvPr/>
        </p:nvCxnSpPr>
        <p:spPr>
          <a:xfrm>
            <a:off x="2576339" y="3973881"/>
            <a:ext cx="398783" cy="274592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AD3D8FC-970C-9D4D-9DBB-39D6055A24BC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>
            <a:off x="2576339" y="3973881"/>
            <a:ext cx="398782" cy="797712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29E590A-556C-A97B-C974-758AD219F575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>
            <a:off x="2217795" y="3973881"/>
            <a:ext cx="134488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AB0E1E2-F407-06F8-0233-E7E0E4EF9DE7}"/>
              </a:ext>
            </a:extLst>
          </p:cNvPr>
          <p:cNvSpPr/>
          <p:nvPr/>
        </p:nvSpPr>
        <p:spPr>
          <a:xfrm>
            <a:off x="2975122" y="2996644"/>
            <a:ext cx="2803638" cy="413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Camizestrant 300 mg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(n=20)</a:t>
            </a:r>
            <a:endParaRPr kumimoji="0" lang="en-US" sz="1400" b="0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C43B5AF-B167-A7CC-1036-679D596403B0}"/>
              </a:ext>
            </a:extLst>
          </p:cNvPr>
          <p:cNvCxnSpPr>
            <a:cxnSpLocks/>
            <a:stCxn id="7" idx="3"/>
            <a:endCxn id="22" idx="1"/>
          </p:cNvCxnSpPr>
          <p:nvPr/>
        </p:nvCxnSpPr>
        <p:spPr>
          <a:xfrm flipV="1">
            <a:off x="2576339" y="3203644"/>
            <a:ext cx="398783" cy="770237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50D51DA-7BE4-3144-6EFE-7C0C421DE92E}"/>
              </a:ext>
            </a:extLst>
          </p:cNvPr>
          <p:cNvSpPr txBox="1"/>
          <p:nvPr/>
        </p:nvSpPr>
        <p:spPr>
          <a:xfrm>
            <a:off x="2093055" y="4773554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1:1:1:1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N=240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858A0D-C15A-B82F-ADD7-A2201145360C}"/>
              </a:ext>
            </a:extLst>
          </p:cNvPr>
          <p:cNvSpPr/>
          <p:nvPr/>
        </p:nvSpPr>
        <p:spPr>
          <a:xfrm>
            <a:off x="699912" y="1458974"/>
            <a:ext cx="5078847" cy="1386782"/>
          </a:xfrm>
          <a:prstGeom prst="rect">
            <a:avLst/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Key Eligibility Criteria</a:t>
            </a:r>
          </a:p>
          <a:p>
            <a:pPr marL="177750" marR="0" lvl="0" indent="-177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Recurrence or progression 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≥1 line of ET</a:t>
            </a:r>
          </a:p>
          <a:p>
            <a:pPr marL="177750" marR="0" lvl="0" indent="-177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No prior fulvestrant or oral SERD in ABC</a:t>
            </a:r>
          </a:p>
          <a:p>
            <a:pPr marL="177750" marR="0" lvl="0" indent="-177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≤1 line of ET in ABC setting</a:t>
            </a:r>
          </a:p>
          <a:p>
            <a:pPr marL="177750" marR="0" lvl="0" indent="-177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≤1 line chemotherapy in ABC setting</a:t>
            </a:r>
          </a:p>
          <a:p>
            <a:pPr marL="177750" marR="0" lvl="0" indent="-177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Measurable and nonmeasurable disease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23B6EC5-BC1D-1B67-38EC-F9A7F23ACC3A}"/>
              </a:ext>
            </a:extLst>
          </p:cNvPr>
          <p:cNvSpPr/>
          <p:nvPr/>
        </p:nvSpPr>
        <p:spPr>
          <a:xfrm>
            <a:off x="699912" y="5255795"/>
            <a:ext cx="5222703" cy="7668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Primary endpoint: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PFS by investigator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b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Secondary endpoints: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CBR24, ORR, OS, safety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Translational endpoints: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Serial CTC and ctDNA (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ESR1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mut) analyses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1C7B87FC-C383-6897-7A81-F832B22F9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918864"/>
              </p:ext>
            </p:extLst>
          </p:nvPr>
        </p:nvGraphicFramePr>
        <p:xfrm>
          <a:off x="6490998" y="1458974"/>
          <a:ext cx="5458404" cy="46751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8634">
                  <a:extLst>
                    <a:ext uri="{9D8B030D-6E8A-4147-A177-3AD203B41FA5}">
                      <a16:colId xmlns:a16="http://schemas.microsoft.com/office/drawing/2014/main" val="2132207957"/>
                    </a:ext>
                  </a:extLst>
                </a:gridCol>
                <a:gridCol w="930122">
                  <a:extLst>
                    <a:ext uri="{9D8B030D-6E8A-4147-A177-3AD203B41FA5}">
                      <a16:colId xmlns:a16="http://schemas.microsoft.com/office/drawing/2014/main" val="3901317834"/>
                    </a:ext>
                  </a:extLst>
                </a:gridCol>
                <a:gridCol w="1161170">
                  <a:extLst>
                    <a:ext uri="{9D8B030D-6E8A-4147-A177-3AD203B41FA5}">
                      <a16:colId xmlns:a16="http://schemas.microsoft.com/office/drawing/2014/main" val="1825982089"/>
                    </a:ext>
                  </a:extLst>
                </a:gridCol>
                <a:gridCol w="1074239">
                  <a:extLst>
                    <a:ext uri="{9D8B030D-6E8A-4147-A177-3AD203B41FA5}">
                      <a16:colId xmlns:a16="http://schemas.microsoft.com/office/drawing/2014/main" val="3575466897"/>
                    </a:ext>
                  </a:extLst>
                </a:gridCol>
                <a:gridCol w="1074239">
                  <a:extLst>
                    <a:ext uri="{9D8B030D-6E8A-4147-A177-3AD203B41FA5}">
                      <a16:colId xmlns:a16="http://schemas.microsoft.com/office/drawing/2014/main" val="2427770935"/>
                    </a:ext>
                  </a:extLst>
                </a:gridCol>
              </a:tblGrid>
              <a:tr h="373607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Patient Characteristics, %</a:t>
                      </a: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C75 (n=74)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C150 (n=73)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F (n=73)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745500"/>
                  </a:ext>
                </a:extLst>
              </a:tr>
              <a:tr h="257525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Median age (range), years</a:t>
                      </a: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61 (37-79)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 (42-84)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 (35-84)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397565"/>
                  </a:ext>
                </a:extLst>
              </a:tr>
              <a:tr h="252750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ER+</a:t>
                      </a: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447297"/>
                  </a:ext>
                </a:extLst>
              </a:tr>
              <a:tr h="252750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ECOG PS 0</a:t>
                      </a: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62.2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57.5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58.9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753712"/>
                  </a:ext>
                </a:extLst>
              </a:tr>
              <a:tr h="252750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Lung/liver metastasis</a:t>
                      </a: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58.1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58.9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58.9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56739"/>
                  </a:ext>
                </a:extLst>
              </a:tr>
              <a:tr h="252750">
                <a:tc gridSpan="2">
                  <a:txBody>
                    <a:bodyPr/>
                    <a:lstStyle/>
                    <a:p>
                      <a:pPr marL="231775" lvl="1" indent="0" algn="l">
                        <a:tabLst/>
                      </a:pPr>
                      <a:r>
                        <a:rPr lang="en-US" sz="1400" dirty="0"/>
                        <a:t>Liver metastasis</a:t>
                      </a:r>
                    </a:p>
                  </a:txBody>
                  <a:tcPr marL="27432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31.1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41.1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47.9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93266"/>
                  </a:ext>
                </a:extLst>
              </a:tr>
              <a:tr h="252750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i="1" dirty="0"/>
                        <a:t>ESR1</a:t>
                      </a:r>
                      <a:r>
                        <a:rPr lang="en-US" sz="1400" dirty="0"/>
                        <a:t>mut detectable</a:t>
                      </a:r>
                      <a:r>
                        <a:rPr lang="en-US" sz="1400" baseline="30000" dirty="0"/>
                        <a:t>c</a:t>
                      </a:r>
                      <a:endParaRPr lang="en-US" sz="1400" i="1" dirty="0"/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29.7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35.6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47.9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647451"/>
                  </a:ext>
                </a:extLst>
              </a:tr>
              <a:tr h="252750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Chemotherapy in ABC</a:t>
                      </a:r>
                      <a:endParaRPr lang="en-US" sz="1400" i="0" dirty="0"/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21.6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12.3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26.0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0561510"/>
                  </a:ext>
                </a:extLst>
              </a:tr>
              <a:tr h="2527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ET adjuvant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</a:rPr>
                        <a:t>AI</a:t>
                      </a:r>
                      <a:endParaRPr lang="en-US" sz="1400" dirty="0"/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40.5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35.6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31.5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674696"/>
                  </a:ext>
                </a:extLst>
              </a:tr>
              <a:tr h="252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</a:rPr>
                        <a:t>SERM</a:t>
                      </a:r>
                      <a:endParaRPr lang="en-US" sz="1400" dirty="0"/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32.4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45.2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43.8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84683"/>
                  </a:ext>
                </a:extLst>
              </a:tr>
              <a:tr h="25275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</a:rPr>
                        <a:t>ET in ABC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 lines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37.8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28.8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26.0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841263"/>
                  </a:ext>
                </a:extLst>
              </a:tr>
              <a:tr h="252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line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62.2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71.2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74.0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169405"/>
                  </a:ext>
                </a:extLst>
              </a:tr>
              <a:tr h="252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AI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55.4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67.1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67.1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6319555"/>
                  </a:ext>
                </a:extLst>
              </a:tr>
              <a:tr h="252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SERM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6.8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2.7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6.8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752073"/>
                  </a:ext>
                </a:extLst>
              </a:tr>
              <a:tr h="2527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</a:rPr>
                        <a:t>Prior CDK4/6i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</a:rPr>
                        <a:t>d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51.4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50.7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50.7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292094"/>
                  </a:ext>
                </a:extLst>
              </a:tr>
              <a:tr h="252750">
                <a:tc gridSpan="2">
                  <a:txBody>
                    <a:bodyPr/>
                    <a:lstStyle/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</a:rPr>
                        <a:t>Palbociclib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21.6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31.5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30.1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151930"/>
                  </a:ext>
                </a:extLst>
              </a:tr>
              <a:tr h="252750">
                <a:tc gridSpan="2">
                  <a:txBody>
                    <a:bodyPr/>
                    <a:lstStyle/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</a:rPr>
                        <a:t>Ribociclib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23.0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19.2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16.4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345502"/>
                  </a:ext>
                </a:extLst>
              </a:tr>
              <a:tr h="252750">
                <a:tc gridSpan="2">
                  <a:txBody>
                    <a:bodyPr/>
                    <a:lstStyle/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</a:rPr>
                        <a:t>Abemaciclib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5.4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1.4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4.1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2352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533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470EE-DD68-5830-E238-3DCA40A15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SERENA-2: PFS in ITT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A0340-97E0-03E9-BF46-0CECD6033E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aseline="30000" dirty="0"/>
              <a:t>a </a:t>
            </a:r>
            <a:r>
              <a:rPr lang="en-US" dirty="0"/>
              <a:t>HR adjusted for prior use of CDK4/6i and liver/lung metastases. </a:t>
            </a:r>
            <a:r>
              <a:rPr lang="en-US" sz="1000" baseline="30000" dirty="0"/>
              <a:t>b</a:t>
            </a:r>
            <a:r>
              <a:rPr lang="en-US" sz="1000" dirty="0"/>
              <a:t> Statistically significant.</a:t>
            </a:r>
            <a:endParaRPr lang="en-US" baseline="30000" dirty="0"/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Oliveira M, et al. SABCS 2022. Abstract GS3-02.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3F1C37-D48C-7FE6-7309-7C0E1A190EDB}"/>
              </a:ext>
            </a:extLst>
          </p:cNvPr>
          <p:cNvSpPr txBox="1"/>
          <p:nvPr/>
        </p:nvSpPr>
        <p:spPr>
          <a:xfrm>
            <a:off x="699911" y="1383727"/>
            <a:ext cx="5396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Primary Endpoint: PFS by Investigator Assessment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0C717D8-6201-AF44-59AB-95F06716A8C2}"/>
              </a:ext>
            </a:extLst>
          </p:cNvPr>
          <p:cNvGraphicFramePr>
            <a:graphicFrameLocks noGrp="1"/>
          </p:cNvGraphicFramePr>
          <p:nvPr/>
        </p:nvGraphicFramePr>
        <p:xfrm>
          <a:off x="6354374" y="4889650"/>
          <a:ext cx="5570926" cy="10668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44276">
                  <a:extLst>
                    <a:ext uri="{9D8B030D-6E8A-4147-A177-3AD203B41FA5}">
                      <a16:colId xmlns:a16="http://schemas.microsoft.com/office/drawing/2014/main" val="2132207957"/>
                    </a:ext>
                  </a:extLst>
                </a:gridCol>
                <a:gridCol w="1367758">
                  <a:extLst>
                    <a:ext uri="{9D8B030D-6E8A-4147-A177-3AD203B41FA5}">
                      <a16:colId xmlns:a16="http://schemas.microsoft.com/office/drawing/2014/main" val="1825982089"/>
                    </a:ext>
                  </a:extLst>
                </a:gridCol>
                <a:gridCol w="1390810">
                  <a:extLst>
                    <a:ext uri="{9D8B030D-6E8A-4147-A177-3AD203B41FA5}">
                      <a16:colId xmlns:a16="http://schemas.microsoft.com/office/drawing/2014/main" val="3575466897"/>
                    </a:ext>
                  </a:extLst>
                </a:gridCol>
                <a:gridCol w="1068082">
                  <a:extLst>
                    <a:ext uri="{9D8B030D-6E8A-4147-A177-3AD203B41FA5}">
                      <a16:colId xmlns:a16="http://schemas.microsoft.com/office/drawing/2014/main" val="2427770935"/>
                    </a:ext>
                  </a:extLst>
                </a:gridCol>
              </a:tblGrid>
              <a:tr h="205716"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marL="27432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C75 (n=74)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0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C150 (n=73)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 (n=73)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0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74550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Events, n (%)</a:t>
                      </a: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39 (52.7)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33 (45.2)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53 (72.6)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37633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mPFS, mo (90% CI)</a:t>
                      </a: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7.4 (4.5-10.9)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12.7 (9.3-18.4)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3.7 (2.0-3.8)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447297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Adjusted HR</a:t>
                      </a:r>
                      <a:r>
                        <a:rPr lang="en-US" sz="1200" baseline="30000" dirty="0"/>
                        <a:t>a</a:t>
                      </a:r>
                      <a:r>
                        <a:rPr lang="en-US" sz="1200" dirty="0"/>
                        <a:t> (90% CI)</a:t>
                      </a: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0.56 (0.39-0.80)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0.47 (0.33-0.68)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753712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/>
                      <a:r>
                        <a:rPr lang="en-US" sz="1200" i="1" dirty="0"/>
                        <a:t>P </a:t>
                      </a:r>
                      <a:r>
                        <a:rPr lang="en-US" sz="1200" dirty="0"/>
                        <a:t>value</a:t>
                      </a: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0.0079</a:t>
                      </a:r>
                      <a:r>
                        <a:rPr lang="en-US" sz="1200" baseline="30000" dirty="0"/>
                        <a:t>b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0.0004</a:t>
                      </a:r>
                      <a:r>
                        <a:rPr lang="en-US" sz="1200" baseline="30000" dirty="0"/>
                        <a:t>b</a:t>
                      </a:r>
                      <a:endParaRPr lang="en-US" sz="1200" dirty="0"/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5256739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004EDC48-87DE-5986-5546-D4AAE2A6A589}"/>
              </a:ext>
            </a:extLst>
          </p:cNvPr>
          <p:cNvSpPr txBox="1"/>
          <p:nvPr/>
        </p:nvSpPr>
        <p:spPr>
          <a:xfrm>
            <a:off x="6399305" y="1379942"/>
            <a:ext cx="5525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PFS by BICR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F3906AF-CF18-7E5B-57DB-1CD772624495}"/>
              </a:ext>
            </a:extLst>
          </p:cNvPr>
          <p:cNvGrpSpPr/>
          <p:nvPr/>
        </p:nvGrpSpPr>
        <p:grpSpPr>
          <a:xfrm>
            <a:off x="629562" y="1822191"/>
            <a:ext cx="5299731" cy="2961150"/>
            <a:chOff x="497840" y="1822191"/>
            <a:chExt cx="5299731" cy="29611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3653014-91AC-2C5B-6D20-E84AA2E15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840" y="1822191"/>
              <a:ext cx="5299731" cy="296115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81C102B-8B9E-3B5B-3030-040E3C50AE52}"/>
                </a:ext>
              </a:extLst>
            </p:cNvPr>
            <p:cNvSpPr/>
            <p:nvPr/>
          </p:nvSpPr>
          <p:spPr>
            <a:xfrm>
              <a:off x="2675493" y="1866144"/>
              <a:ext cx="3042225" cy="11106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73AA34F-D312-B523-C0C8-334B4995D1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601" t="61362" r="67344" b="25805"/>
            <a:stretch/>
          </p:blipFill>
          <p:spPr>
            <a:xfrm>
              <a:off x="3858699" y="1852152"/>
              <a:ext cx="1818206" cy="72209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4726E4-10AC-6F9F-D7A3-3F745D05BD2A}"/>
                </a:ext>
              </a:extLst>
            </p:cNvPr>
            <p:cNvSpPr/>
            <p:nvPr/>
          </p:nvSpPr>
          <p:spPr>
            <a:xfrm>
              <a:off x="1284667" y="3598947"/>
              <a:ext cx="966830" cy="386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25EE502-84B8-DC7E-3634-7424A78B611E}"/>
              </a:ext>
            </a:extLst>
          </p:cNvPr>
          <p:cNvGrpSpPr/>
          <p:nvPr/>
        </p:nvGrpSpPr>
        <p:grpSpPr>
          <a:xfrm>
            <a:off x="6359941" y="1850946"/>
            <a:ext cx="5559792" cy="2824207"/>
            <a:chOff x="6327407" y="1818288"/>
            <a:chExt cx="5559792" cy="282420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C6A82D-FC5B-B4B7-736D-24953353B9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1796" b="1651"/>
            <a:stretch/>
          </p:blipFill>
          <p:spPr>
            <a:xfrm>
              <a:off x="6327407" y="4124349"/>
              <a:ext cx="5559792" cy="51814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33A4CEC-0D32-72DB-B9A7-780B9BC460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7658"/>
            <a:stretch/>
          </p:blipFill>
          <p:spPr>
            <a:xfrm>
              <a:off x="6327408" y="1818288"/>
              <a:ext cx="5559791" cy="231698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1B2D3E-D659-254C-E3A4-27718F2CBAD7}"/>
                </a:ext>
              </a:extLst>
            </p:cNvPr>
            <p:cNvSpPr/>
            <p:nvPr/>
          </p:nvSpPr>
          <p:spPr>
            <a:xfrm>
              <a:off x="9625693" y="1869585"/>
              <a:ext cx="2245178" cy="11106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CE6900-7FD4-AE5C-C025-E505C7607435}"/>
                </a:ext>
              </a:extLst>
            </p:cNvPr>
            <p:cNvSpPr/>
            <p:nvPr/>
          </p:nvSpPr>
          <p:spPr>
            <a:xfrm>
              <a:off x="6916315" y="3606012"/>
              <a:ext cx="966830" cy="386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E27EB98-4D0D-BB6F-E5FB-99BD4C1BFB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601" t="61362" r="67344" b="25805"/>
            <a:stretch/>
          </p:blipFill>
          <p:spPr>
            <a:xfrm>
              <a:off x="9922580" y="1919282"/>
              <a:ext cx="1818206" cy="722097"/>
            </a:xfrm>
            <a:prstGeom prst="rect">
              <a:avLst/>
            </a:prstGeom>
          </p:spPr>
        </p:pic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66DA564-B4B2-E05F-90D7-03F4E9ABAF13}"/>
              </a:ext>
            </a:extLst>
          </p:cNvPr>
          <p:cNvGraphicFramePr>
            <a:graphicFrameLocks noGrp="1"/>
          </p:cNvGraphicFramePr>
          <p:nvPr/>
        </p:nvGraphicFramePr>
        <p:xfrm>
          <a:off x="699911" y="4889650"/>
          <a:ext cx="5396089" cy="12756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86124">
                  <a:extLst>
                    <a:ext uri="{9D8B030D-6E8A-4147-A177-3AD203B41FA5}">
                      <a16:colId xmlns:a16="http://schemas.microsoft.com/office/drawing/2014/main" val="2132207957"/>
                    </a:ext>
                  </a:extLst>
                </a:gridCol>
                <a:gridCol w="1302503">
                  <a:extLst>
                    <a:ext uri="{9D8B030D-6E8A-4147-A177-3AD203B41FA5}">
                      <a16:colId xmlns:a16="http://schemas.microsoft.com/office/drawing/2014/main" val="1825982089"/>
                    </a:ext>
                  </a:extLst>
                </a:gridCol>
                <a:gridCol w="1293821">
                  <a:extLst>
                    <a:ext uri="{9D8B030D-6E8A-4147-A177-3AD203B41FA5}">
                      <a16:colId xmlns:a16="http://schemas.microsoft.com/office/drawing/2014/main" val="3575466897"/>
                    </a:ext>
                  </a:extLst>
                </a:gridCol>
                <a:gridCol w="1113641">
                  <a:extLst>
                    <a:ext uri="{9D8B030D-6E8A-4147-A177-3AD203B41FA5}">
                      <a16:colId xmlns:a16="http://schemas.microsoft.com/office/drawing/2014/main" val="2427770935"/>
                    </a:ext>
                  </a:extLst>
                </a:gridCol>
              </a:tblGrid>
              <a:tr h="205716"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marL="27432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C75 (n=74)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0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C150 (n=73)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 (n=73)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0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74550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Median follow-up, mo</a:t>
                      </a: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16.6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16.6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17.4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397565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Events, n (%)</a:t>
                      </a: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 (67.6)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51 (69.9)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58 (79.5)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37633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mPFS, mo (90% CI)</a:t>
                      </a: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7.2 (3.7-10.9)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7.7 (5.5-12.9)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3.7 (2.0-6.0)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447297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Adjusted HR</a:t>
                      </a:r>
                      <a:r>
                        <a:rPr lang="en-US" sz="1200" baseline="30000" dirty="0"/>
                        <a:t>a</a:t>
                      </a:r>
                      <a:r>
                        <a:rPr lang="en-US" sz="1200" dirty="0"/>
                        <a:t> (90% CI)</a:t>
                      </a: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0.58 (0.41-0.81)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0.67 (0.48-0.92)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753712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/>
                      <a:r>
                        <a:rPr lang="en-US" sz="1200" i="1" dirty="0"/>
                        <a:t>P </a:t>
                      </a:r>
                      <a:r>
                        <a:rPr lang="en-US" sz="1200" dirty="0"/>
                        <a:t>value</a:t>
                      </a: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0.0124</a:t>
                      </a:r>
                      <a:r>
                        <a:rPr lang="en-US" sz="1200" baseline="30000" dirty="0"/>
                        <a:t>b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0.0161</a:t>
                      </a:r>
                      <a:r>
                        <a:rPr lang="en-US" sz="1200" baseline="30000" dirty="0"/>
                        <a:t>b</a:t>
                      </a:r>
                      <a:endParaRPr lang="en-US" sz="1200" dirty="0"/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5256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623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470EE-DD68-5830-E238-3DCA40A15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10" y="155926"/>
            <a:ext cx="10792179" cy="920998"/>
          </a:xfrm>
        </p:spPr>
        <p:txBody>
          <a:bodyPr/>
          <a:lstStyle/>
          <a:p>
            <a:pPr algn="ctr"/>
            <a:r>
              <a:rPr lang="en-US" b="1" dirty="0"/>
              <a:t>SERENA-2: PFS in Patients by Detectable </a:t>
            </a:r>
            <a:r>
              <a:rPr lang="en-US" b="1" i="1" dirty="0"/>
              <a:t>ESR1</a:t>
            </a:r>
            <a:r>
              <a:rPr lang="en-US" b="1" dirty="0"/>
              <a:t>mut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A0340-97E0-03E9-BF46-0CECD6033E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9911" y="6138696"/>
            <a:ext cx="6317577" cy="598841"/>
          </a:xfrm>
        </p:spPr>
        <p:txBody>
          <a:bodyPr/>
          <a:lstStyle/>
          <a:p>
            <a:r>
              <a:rPr lang="en-US" baseline="30000" dirty="0"/>
              <a:t>a </a:t>
            </a:r>
            <a:r>
              <a:rPr lang="en-US" dirty="0"/>
              <a:t>HR adjusted for prior use of CDK4/6i and liver/lung metastases. 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Oliveira M, et al. SABCS 2022. Abstract GS3-02.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6429AC-A5EA-882D-6962-3C96ADA2E449}"/>
              </a:ext>
            </a:extLst>
          </p:cNvPr>
          <p:cNvSpPr txBox="1"/>
          <p:nvPr/>
        </p:nvSpPr>
        <p:spPr>
          <a:xfrm>
            <a:off x="699910" y="5659627"/>
            <a:ext cx="11425287" cy="517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7750" marR="0" lvl="0" indent="-177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138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Camizestrant was associated with improvements in PFS over fulvestrant at both doses studied in the subgroups of patients with detectable </a:t>
            </a:r>
            <a:r>
              <a:rPr kumimoji="0" lang="en-US" sz="138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ESR1</a:t>
            </a:r>
            <a:r>
              <a:rPr kumimoji="0" lang="en-US" sz="138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mut, patients previously treated with CDK4/6i + ET, patients with lung and/or liver metastases, and patients with evidence of ER-driven disease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3F1C37-D48C-7FE6-7309-7C0E1A190EDB}"/>
              </a:ext>
            </a:extLst>
          </p:cNvPr>
          <p:cNvSpPr txBox="1"/>
          <p:nvPr/>
        </p:nvSpPr>
        <p:spPr>
          <a:xfrm>
            <a:off x="699911" y="1460483"/>
            <a:ext cx="5396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PFS in Patients With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ESR1</a:t>
            </a:r>
            <a:r>
              <a:rPr lang="en-US" sz="1600" b="1" dirty="0">
                <a:latin typeface="Franklin Gothic Book" panose="020B0503020102020204"/>
              </a:rPr>
              <a:t>mut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Detectable at Baseline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214DB2-0304-2FB6-B5DD-CC4B6E18D85F}"/>
              </a:ext>
            </a:extLst>
          </p:cNvPr>
          <p:cNvSpPr txBox="1"/>
          <p:nvPr/>
        </p:nvSpPr>
        <p:spPr>
          <a:xfrm>
            <a:off x="6391938" y="1461474"/>
            <a:ext cx="5533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PFS in Patients With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ESR1</a:t>
            </a:r>
            <a:r>
              <a:rPr lang="en-US" sz="1600" b="1" dirty="0">
                <a:latin typeface="Franklin Gothic Book" panose="020B0503020102020204"/>
              </a:rPr>
              <a:t>mut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Not Detectable at Baseline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9817D4D-D923-CCDC-B5EE-B48CBCF6A5B1}"/>
              </a:ext>
            </a:extLst>
          </p:cNvPr>
          <p:cNvGrpSpPr/>
          <p:nvPr/>
        </p:nvGrpSpPr>
        <p:grpSpPr>
          <a:xfrm>
            <a:off x="1123049" y="1888130"/>
            <a:ext cx="4682003" cy="3081740"/>
            <a:chOff x="497840" y="1763967"/>
            <a:chExt cx="4682003" cy="308174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0E3BB77-8F69-7E59-9725-6DC9BEBABC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0355"/>
            <a:stretch/>
          </p:blipFill>
          <p:spPr>
            <a:xfrm>
              <a:off x="497840" y="1763967"/>
              <a:ext cx="4682003" cy="308174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04565B-1070-BDBE-774E-809068CE3918}"/>
                </a:ext>
              </a:extLst>
            </p:cNvPr>
            <p:cNvSpPr/>
            <p:nvPr/>
          </p:nvSpPr>
          <p:spPr>
            <a:xfrm>
              <a:off x="2026227" y="1818406"/>
              <a:ext cx="3096570" cy="8096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B9B618B-6C7B-8350-B3DC-8941CDD751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601" t="61362" r="67344" b="25805"/>
            <a:stretch/>
          </p:blipFill>
          <p:spPr>
            <a:xfrm>
              <a:off x="3200021" y="1852152"/>
              <a:ext cx="1818206" cy="722097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61097B-479E-ACD8-A9C0-1E8F28E767DB}"/>
                </a:ext>
              </a:extLst>
            </p:cNvPr>
            <p:cNvSpPr/>
            <p:nvPr/>
          </p:nvSpPr>
          <p:spPr>
            <a:xfrm>
              <a:off x="1059397" y="3429000"/>
              <a:ext cx="1071620" cy="386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989B6C-41A5-48C2-C299-F98E365C478E}"/>
              </a:ext>
            </a:extLst>
          </p:cNvPr>
          <p:cNvGrpSpPr/>
          <p:nvPr/>
        </p:nvGrpSpPr>
        <p:grpSpPr>
          <a:xfrm>
            <a:off x="6677894" y="1888130"/>
            <a:ext cx="4682003" cy="3081740"/>
            <a:chOff x="6341312" y="1732118"/>
            <a:chExt cx="4682003" cy="308174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6E213EC-70C0-CFD7-21CE-DBD400F154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355"/>
            <a:stretch/>
          </p:blipFill>
          <p:spPr>
            <a:xfrm>
              <a:off x="6341312" y="1732118"/>
              <a:ext cx="4682003" cy="308174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4588A6E-4706-5B97-2D2D-47DF373EBC6C}"/>
                </a:ext>
              </a:extLst>
            </p:cNvPr>
            <p:cNvSpPr/>
            <p:nvPr/>
          </p:nvSpPr>
          <p:spPr>
            <a:xfrm>
              <a:off x="7874313" y="1789367"/>
              <a:ext cx="3096570" cy="8096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6D5B64D-23F6-7A22-3E07-37AB87085877}"/>
                </a:ext>
              </a:extLst>
            </p:cNvPr>
            <p:cNvSpPr/>
            <p:nvPr/>
          </p:nvSpPr>
          <p:spPr>
            <a:xfrm>
              <a:off x="6891926" y="3354531"/>
              <a:ext cx="1071620" cy="386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689AE71-8C74-7A14-3227-077EAF8495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601" t="61362" r="67344" b="25805"/>
            <a:stretch/>
          </p:blipFill>
          <p:spPr>
            <a:xfrm>
              <a:off x="9152677" y="1850981"/>
              <a:ext cx="1818206" cy="722097"/>
            </a:xfrm>
            <a:prstGeom prst="rect">
              <a:avLst/>
            </a:prstGeom>
          </p:spPr>
        </p:pic>
      </p:grp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125B593-E724-76D0-7C2E-4250603FEF32}"/>
              </a:ext>
            </a:extLst>
          </p:cNvPr>
          <p:cNvGraphicFramePr>
            <a:graphicFrameLocks noGrp="1"/>
          </p:cNvGraphicFramePr>
          <p:nvPr/>
        </p:nvGraphicFramePr>
        <p:xfrm>
          <a:off x="6391938" y="4943005"/>
          <a:ext cx="5533362" cy="643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32515">
                  <a:extLst>
                    <a:ext uri="{9D8B030D-6E8A-4147-A177-3AD203B41FA5}">
                      <a16:colId xmlns:a16="http://schemas.microsoft.com/office/drawing/2014/main" val="2132207957"/>
                    </a:ext>
                  </a:extLst>
                </a:gridCol>
                <a:gridCol w="1358535">
                  <a:extLst>
                    <a:ext uri="{9D8B030D-6E8A-4147-A177-3AD203B41FA5}">
                      <a16:colId xmlns:a16="http://schemas.microsoft.com/office/drawing/2014/main" val="1825982089"/>
                    </a:ext>
                  </a:extLst>
                </a:gridCol>
                <a:gridCol w="1336385">
                  <a:extLst>
                    <a:ext uri="{9D8B030D-6E8A-4147-A177-3AD203B41FA5}">
                      <a16:colId xmlns:a16="http://schemas.microsoft.com/office/drawing/2014/main" val="3575466897"/>
                    </a:ext>
                  </a:extLst>
                </a:gridCol>
                <a:gridCol w="1105927">
                  <a:extLst>
                    <a:ext uri="{9D8B030D-6E8A-4147-A177-3AD203B41FA5}">
                      <a16:colId xmlns:a16="http://schemas.microsoft.com/office/drawing/2014/main" val="2427770935"/>
                    </a:ext>
                  </a:extLst>
                </a:gridCol>
              </a:tblGrid>
              <a:tr h="205716"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marL="27432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C75 (n=51)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0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C150 (n=46)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 (n=37)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0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745500"/>
                  </a:ext>
                </a:extLst>
              </a:tr>
              <a:tr h="205716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mPFS, mo (90% CI)</a:t>
                      </a: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7.2 (3.7-10.9)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0C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5.8 (3.8-14.9)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7.2 (2.0-10.7)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01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447297"/>
                  </a:ext>
                </a:extLst>
              </a:tr>
              <a:tr h="205716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Adjusted HR</a:t>
                      </a:r>
                      <a:r>
                        <a:rPr lang="en-US" sz="1200" baseline="30000" dirty="0"/>
                        <a:t>a</a:t>
                      </a:r>
                      <a:r>
                        <a:rPr lang="en-US" sz="1200" dirty="0"/>
                        <a:t> (90% CI)</a:t>
                      </a: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0.78 (0.50-1.22)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3A0C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0.76 (0.48-1.20)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A237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4101D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75371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66DA564-B4B2-E05F-90D7-03F4E9ABAF13}"/>
              </a:ext>
            </a:extLst>
          </p:cNvPr>
          <p:cNvGraphicFramePr>
            <a:graphicFrameLocks noGrp="1"/>
          </p:cNvGraphicFramePr>
          <p:nvPr/>
        </p:nvGraphicFramePr>
        <p:xfrm>
          <a:off x="832103" y="4943005"/>
          <a:ext cx="5263897" cy="643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48144">
                  <a:extLst>
                    <a:ext uri="{9D8B030D-6E8A-4147-A177-3AD203B41FA5}">
                      <a16:colId xmlns:a16="http://schemas.microsoft.com/office/drawing/2014/main" val="2132207957"/>
                    </a:ext>
                  </a:extLst>
                </a:gridCol>
                <a:gridCol w="1292377">
                  <a:extLst>
                    <a:ext uri="{9D8B030D-6E8A-4147-A177-3AD203B41FA5}">
                      <a16:colId xmlns:a16="http://schemas.microsoft.com/office/drawing/2014/main" val="1825982089"/>
                    </a:ext>
                  </a:extLst>
                </a:gridCol>
                <a:gridCol w="1314159">
                  <a:extLst>
                    <a:ext uri="{9D8B030D-6E8A-4147-A177-3AD203B41FA5}">
                      <a16:colId xmlns:a16="http://schemas.microsoft.com/office/drawing/2014/main" val="3575466897"/>
                    </a:ext>
                  </a:extLst>
                </a:gridCol>
                <a:gridCol w="1009217">
                  <a:extLst>
                    <a:ext uri="{9D8B030D-6E8A-4147-A177-3AD203B41FA5}">
                      <a16:colId xmlns:a16="http://schemas.microsoft.com/office/drawing/2014/main" val="2427770935"/>
                    </a:ext>
                  </a:extLst>
                </a:gridCol>
              </a:tblGrid>
              <a:tr h="205716"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marL="27432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C75 (n=22)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0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C150 (n=26)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 (n=35)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0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745500"/>
                  </a:ext>
                </a:extLst>
              </a:tr>
              <a:tr h="205716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mPFS, mo (90% CI)</a:t>
                      </a: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6.3 (3.4-12.9)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0C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9.2 (3.7-12.9)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2.2 (1.9-3.8)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01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447297"/>
                  </a:ext>
                </a:extLst>
              </a:tr>
              <a:tr h="205716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Adjusted HR</a:t>
                      </a:r>
                      <a:r>
                        <a:rPr lang="en-US" sz="1200" baseline="30000" dirty="0"/>
                        <a:t>a</a:t>
                      </a:r>
                      <a:r>
                        <a:rPr lang="en-US" sz="1200" dirty="0"/>
                        <a:t> (90% CI)</a:t>
                      </a: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0.33 (0.18-0.58)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3A0CA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0.55 (0.33-0.89)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A2370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4101D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753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730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470EE-DD68-5830-E238-3DCA40A15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SERENA-2: Safety and Summary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A0340-97E0-03E9-BF46-0CECD6033E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9913" y="6170489"/>
            <a:ext cx="6306944" cy="567047"/>
          </a:xfrm>
        </p:spPr>
        <p:txBody>
          <a:bodyPr>
            <a:norm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Oliveira M, et al. SABCS 2022. Abstract GS3-02.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659E60D-BE0F-EFFF-A519-19D8EF4B77DA}"/>
              </a:ext>
            </a:extLst>
          </p:cNvPr>
          <p:cNvGraphicFramePr>
            <a:graphicFrameLocks noGrp="1"/>
          </p:cNvGraphicFramePr>
          <p:nvPr/>
        </p:nvGraphicFramePr>
        <p:xfrm>
          <a:off x="699912" y="1494252"/>
          <a:ext cx="5755077" cy="375093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40565">
                  <a:extLst>
                    <a:ext uri="{9D8B030D-6E8A-4147-A177-3AD203B41FA5}">
                      <a16:colId xmlns:a16="http://schemas.microsoft.com/office/drawing/2014/main" val="2132207957"/>
                    </a:ext>
                  </a:extLst>
                </a:gridCol>
                <a:gridCol w="778628">
                  <a:extLst>
                    <a:ext uri="{9D8B030D-6E8A-4147-A177-3AD203B41FA5}">
                      <a16:colId xmlns:a16="http://schemas.microsoft.com/office/drawing/2014/main" val="1825982089"/>
                    </a:ext>
                  </a:extLst>
                </a:gridCol>
                <a:gridCol w="778628">
                  <a:extLst>
                    <a:ext uri="{9D8B030D-6E8A-4147-A177-3AD203B41FA5}">
                      <a16:colId xmlns:a16="http://schemas.microsoft.com/office/drawing/2014/main" val="3575466897"/>
                    </a:ext>
                  </a:extLst>
                </a:gridCol>
                <a:gridCol w="778628">
                  <a:extLst>
                    <a:ext uri="{9D8B030D-6E8A-4147-A177-3AD203B41FA5}">
                      <a16:colId xmlns:a16="http://schemas.microsoft.com/office/drawing/2014/main" val="3342540992"/>
                    </a:ext>
                  </a:extLst>
                </a:gridCol>
                <a:gridCol w="778628">
                  <a:extLst>
                    <a:ext uri="{9D8B030D-6E8A-4147-A177-3AD203B41FA5}">
                      <a16:colId xmlns:a16="http://schemas.microsoft.com/office/drawing/2014/main" val="2427770935"/>
                    </a:ext>
                  </a:extLst>
                </a:gridCol>
              </a:tblGrid>
              <a:tr h="452086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Safety Summary, n (%)</a:t>
                      </a:r>
                    </a:p>
                  </a:txBody>
                  <a:tcPr marL="108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C75 (n=74)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0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C150 (n=73)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C300 (n=20)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 </a:t>
                      </a:r>
                    </a:p>
                    <a:p>
                      <a:pPr algn="ctr"/>
                      <a:r>
                        <a:rPr lang="en-US" sz="1400" b="1" dirty="0"/>
                        <a:t>(n=73)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0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745500"/>
                  </a:ext>
                </a:extLst>
              </a:tr>
              <a:tr h="512017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Mean total duration, mo (SD)</a:t>
                      </a:r>
                    </a:p>
                  </a:txBody>
                  <a:tcPr marL="108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8.27 (6.59)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0C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8.91 (6.78)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9.26 (8.19)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7.34 (6.09)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01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347359"/>
                  </a:ext>
                </a:extLst>
              </a:tr>
              <a:tr h="23533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Any TEAE</a:t>
                      </a:r>
                    </a:p>
                  </a:txBody>
                  <a:tcPr marL="108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57 (77.0)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0C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66 (90.4)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7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19 (95.0)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50 (68.5)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01D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397565"/>
                  </a:ext>
                </a:extLst>
              </a:tr>
              <a:tr h="23533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Any TRAE</a:t>
                      </a:r>
                    </a:p>
                  </a:txBody>
                  <a:tcPr marL="108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39 (52.7)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0C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49 (67.1)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14 (70.0)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13 (17.8)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01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732224"/>
                  </a:ext>
                </a:extLst>
              </a:tr>
              <a:tr h="23533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CTCAE grade ≥3</a:t>
                      </a:r>
                    </a:p>
                  </a:txBody>
                  <a:tcPr marL="108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 (1.4)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0C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 (2.7)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7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 (5.0)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 (1.4)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01D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376330"/>
                  </a:ext>
                </a:extLst>
              </a:tr>
              <a:tr h="235333">
                <a:tc>
                  <a:txBody>
                    <a:bodyPr/>
                    <a:lstStyle/>
                    <a:p>
                      <a:pPr marL="182880" lvl="0"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Serious</a:t>
                      </a:r>
                    </a:p>
                  </a:txBody>
                  <a:tcPr marL="27432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 (4.1)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0C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 (2.7)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 (5.0)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01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447297"/>
                  </a:ext>
                </a:extLst>
              </a:tr>
              <a:tr h="235333">
                <a:tc>
                  <a:txBody>
                    <a:bodyPr/>
                    <a:lstStyle/>
                    <a:p>
                      <a:pPr marL="182880" lvl="0"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Fatal</a:t>
                      </a:r>
                    </a:p>
                  </a:txBody>
                  <a:tcPr marL="27432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0C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7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01D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261214"/>
                  </a:ext>
                </a:extLst>
              </a:tr>
              <a:tr h="235333">
                <a:tc>
                  <a:txBody>
                    <a:bodyPr/>
                    <a:lstStyle/>
                    <a:p>
                      <a:pPr marL="182880" lvl="0"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Leading to discontinuation</a:t>
                      </a:r>
                    </a:p>
                  </a:txBody>
                  <a:tcPr marL="27432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 (2.7)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0C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01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498287"/>
                  </a:ext>
                </a:extLst>
              </a:tr>
              <a:tr h="23533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TEAE leading to dose reduction</a:t>
                      </a:r>
                    </a:p>
                  </a:txBody>
                  <a:tcPr marL="108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 (1.4)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0C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9 (12.3)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7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 (20.0)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01D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06322"/>
                  </a:ext>
                </a:extLst>
              </a:tr>
              <a:tr h="23533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TEAE leading to dose interruption</a:t>
                      </a:r>
                    </a:p>
                  </a:txBody>
                  <a:tcPr marL="108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11 (14.9)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0C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16 (21.9)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 (20.0)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 (4.1)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01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32325"/>
                  </a:ext>
                </a:extLst>
              </a:tr>
              <a:tr h="452086">
                <a:tc>
                  <a:txBody>
                    <a:bodyPr/>
                    <a:lstStyle/>
                    <a:p>
                      <a:pPr marL="182880" lvl="0"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TRAE leading to dose interruption</a:t>
                      </a:r>
                    </a:p>
                  </a:txBody>
                  <a:tcPr marL="27432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7 (9.5)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0C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8 (11.0)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7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 (15.0)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01D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849519"/>
                  </a:ext>
                </a:extLst>
              </a:tr>
              <a:tr h="452086">
                <a:tc>
                  <a:txBody>
                    <a:bodyPr/>
                    <a:lstStyle/>
                    <a:p>
                      <a:pPr marL="182880" lvl="0"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Median duration of dose interruption, days</a:t>
                      </a:r>
                    </a:p>
                  </a:txBody>
                  <a:tcPr marL="27432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7.0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3A0C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7.5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A23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7.0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4101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13802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5241ECA-E4CB-8944-756A-A7E869C01971}"/>
              </a:ext>
            </a:extLst>
          </p:cNvPr>
          <p:cNvSpPr/>
          <p:nvPr/>
        </p:nvSpPr>
        <p:spPr>
          <a:xfrm>
            <a:off x="699913" y="5352659"/>
            <a:ext cx="10541112" cy="105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Authors’ Conclusions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Camizestrant at both 75 and 150 mg doses improved PFS versus fulvestrant in postmenopausal patients with ER+/HER2– ABC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Both doses were well tolerated, with infrequent grade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≥3 TRAEs, dose reduction, and discontinuations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69D4578-C09D-EE87-58B5-3213EB412ADA}"/>
              </a:ext>
            </a:extLst>
          </p:cNvPr>
          <p:cNvGraphicFramePr>
            <a:graphicFrameLocks noGrp="1"/>
          </p:cNvGraphicFramePr>
          <p:nvPr/>
        </p:nvGraphicFramePr>
        <p:xfrm>
          <a:off x="6807487" y="1494252"/>
          <a:ext cx="5141406" cy="37509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64312">
                  <a:extLst>
                    <a:ext uri="{9D8B030D-6E8A-4147-A177-3AD203B41FA5}">
                      <a16:colId xmlns:a16="http://schemas.microsoft.com/office/drawing/2014/main" val="2132207957"/>
                    </a:ext>
                  </a:extLst>
                </a:gridCol>
                <a:gridCol w="809766">
                  <a:extLst>
                    <a:ext uri="{9D8B030D-6E8A-4147-A177-3AD203B41FA5}">
                      <a16:colId xmlns:a16="http://schemas.microsoft.com/office/drawing/2014/main" val="1825982089"/>
                    </a:ext>
                  </a:extLst>
                </a:gridCol>
                <a:gridCol w="855776">
                  <a:extLst>
                    <a:ext uri="{9D8B030D-6E8A-4147-A177-3AD203B41FA5}">
                      <a16:colId xmlns:a16="http://schemas.microsoft.com/office/drawing/2014/main" val="3575466897"/>
                    </a:ext>
                  </a:extLst>
                </a:gridCol>
                <a:gridCol w="855776">
                  <a:extLst>
                    <a:ext uri="{9D8B030D-6E8A-4147-A177-3AD203B41FA5}">
                      <a16:colId xmlns:a16="http://schemas.microsoft.com/office/drawing/2014/main" val="3342540992"/>
                    </a:ext>
                  </a:extLst>
                </a:gridCol>
                <a:gridCol w="855776">
                  <a:extLst>
                    <a:ext uri="{9D8B030D-6E8A-4147-A177-3AD203B41FA5}">
                      <a16:colId xmlns:a16="http://schemas.microsoft.com/office/drawing/2014/main" val="2427770935"/>
                    </a:ext>
                  </a:extLst>
                </a:gridCol>
              </a:tblGrid>
              <a:tr h="448587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Safety Summary, n (%)</a:t>
                      </a: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C75 mg</a:t>
                      </a:r>
                    </a:p>
                    <a:p>
                      <a:pPr algn="ctr"/>
                      <a:r>
                        <a:rPr lang="en-US" sz="1400" b="1" dirty="0"/>
                        <a:t>(n=74)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0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C150 mg</a:t>
                      </a:r>
                    </a:p>
                    <a:p>
                      <a:pPr algn="ctr"/>
                      <a:r>
                        <a:rPr lang="en-US" sz="1400" b="1" dirty="0"/>
                        <a:t>(n=73)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C300 mg (n=20)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</a:t>
                      </a:r>
                    </a:p>
                    <a:p>
                      <a:pPr algn="ctr"/>
                      <a:r>
                        <a:rPr lang="en-US" sz="1400" b="1" dirty="0"/>
                        <a:t>(n=73)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0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745500"/>
                  </a:ext>
                </a:extLst>
              </a:tr>
              <a:tr h="254027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Any TEAE</a:t>
                      </a:r>
                    </a:p>
                  </a:txBody>
                  <a:tcPr marL="72000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57 (77.0)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0C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66 (90.4)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19 (95.0)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50 (68.5)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01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397565"/>
                  </a:ext>
                </a:extLst>
              </a:tr>
              <a:tr h="254027">
                <a:tc>
                  <a:txBody>
                    <a:bodyPr/>
                    <a:lstStyle/>
                    <a:p>
                      <a:pPr marL="57150" indent="0"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All grade photopsia</a:t>
                      </a:r>
                    </a:p>
                  </a:txBody>
                  <a:tcPr marL="27432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9 (12.2)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0C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18 (24.7)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7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7 (35.0)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01D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924289"/>
                  </a:ext>
                </a:extLst>
              </a:tr>
              <a:tr h="254027">
                <a:tc>
                  <a:txBody>
                    <a:bodyPr/>
                    <a:lstStyle/>
                    <a:p>
                      <a:pPr marL="514350" lvl="1" indent="0"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Grade ≥3</a:t>
                      </a:r>
                    </a:p>
                  </a:txBody>
                  <a:tcPr marL="27432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0C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01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23393"/>
                  </a:ext>
                </a:extLst>
              </a:tr>
              <a:tr h="254027">
                <a:tc>
                  <a:txBody>
                    <a:bodyPr/>
                    <a:lstStyle/>
                    <a:p>
                      <a:pPr marL="57150" indent="0"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All grade bradycardia</a:t>
                      </a:r>
                    </a:p>
                  </a:txBody>
                  <a:tcPr marL="27432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 (5.4)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0C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19 (26.0)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7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8 (40.0)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01D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737970"/>
                  </a:ext>
                </a:extLst>
              </a:tr>
              <a:tr h="254027">
                <a:tc>
                  <a:txBody>
                    <a:bodyPr/>
                    <a:lstStyle/>
                    <a:p>
                      <a:pPr marL="514350" lvl="1" indent="0"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Grade ≥3</a:t>
                      </a:r>
                    </a:p>
                  </a:txBody>
                  <a:tcPr marL="27432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0C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01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132515"/>
                  </a:ext>
                </a:extLst>
              </a:tr>
              <a:tr h="254027">
                <a:tc>
                  <a:txBody>
                    <a:bodyPr/>
                    <a:lstStyle/>
                    <a:p>
                      <a:pPr marL="57150" indent="0"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All grade fatigue</a:t>
                      </a:r>
                    </a:p>
                  </a:txBody>
                  <a:tcPr marL="27432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 (5.4)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0C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13 (17.8)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7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 (20.0)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 (4.1)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01D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10854"/>
                  </a:ext>
                </a:extLst>
              </a:tr>
              <a:tr h="254027">
                <a:tc>
                  <a:txBody>
                    <a:bodyPr/>
                    <a:lstStyle/>
                    <a:p>
                      <a:pPr marL="514350" lvl="1" indent="0"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Grade ≥3</a:t>
                      </a:r>
                    </a:p>
                  </a:txBody>
                  <a:tcPr marL="27432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0C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 (1.4)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01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17429"/>
                  </a:ext>
                </a:extLst>
              </a:tr>
              <a:tr h="254027">
                <a:tc>
                  <a:txBody>
                    <a:bodyPr/>
                    <a:lstStyle/>
                    <a:p>
                      <a:pPr marL="57150" indent="0"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All grade anemia</a:t>
                      </a:r>
                    </a:p>
                  </a:txBody>
                  <a:tcPr marL="27432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8 (10.8)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0C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11 (15.1)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7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 (5.0)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 (6.8)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01D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739906"/>
                  </a:ext>
                </a:extLst>
              </a:tr>
              <a:tr h="254027">
                <a:tc>
                  <a:txBody>
                    <a:bodyPr/>
                    <a:lstStyle/>
                    <a:p>
                      <a:pPr marL="514350" lvl="1" indent="0"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Grade ≥3</a:t>
                      </a:r>
                    </a:p>
                  </a:txBody>
                  <a:tcPr marL="27432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0C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 (1.4)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 (2.7)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01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593830"/>
                  </a:ext>
                </a:extLst>
              </a:tr>
              <a:tr h="254027">
                <a:tc>
                  <a:txBody>
                    <a:bodyPr/>
                    <a:lstStyle/>
                    <a:p>
                      <a:pPr marL="57150" indent="0"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All grade asthenia</a:t>
                      </a:r>
                    </a:p>
                  </a:txBody>
                  <a:tcPr marL="27432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6 (8.1)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0C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11 (15.1)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7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 (10.0)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 (5.5)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01D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223670"/>
                  </a:ext>
                </a:extLst>
              </a:tr>
              <a:tr h="254027">
                <a:tc>
                  <a:txBody>
                    <a:bodyPr/>
                    <a:lstStyle/>
                    <a:p>
                      <a:pPr marL="514350" lvl="1" indent="0"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Grade ≥3</a:t>
                      </a:r>
                    </a:p>
                  </a:txBody>
                  <a:tcPr marL="27432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0C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01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960092"/>
                  </a:ext>
                </a:extLst>
              </a:tr>
              <a:tr h="254027">
                <a:tc>
                  <a:txBody>
                    <a:bodyPr/>
                    <a:lstStyle/>
                    <a:p>
                      <a:pPr marL="57150" indent="0"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All grade arthralgia</a:t>
                      </a:r>
                    </a:p>
                  </a:txBody>
                  <a:tcPr marL="27432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 (4.1)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0C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9 (12.3)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7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 (10.0)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 (2.7)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01D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923011"/>
                  </a:ext>
                </a:extLst>
              </a:tr>
              <a:tr h="254027">
                <a:tc>
                  <a:txBody>
                    <a:bodyPr/>
                    <a:lstStyle/>
                    <a:p>
                      <a:pPr marL="514350" lvl="1" indent="0"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Grade ≥3</a:t>
                      </a:r>
                    </a:p>
                  </a:txBody>
                  <a:tcPr marL="27432" marR="27432" marT="9144" marB="914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3A0C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 (1.4)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A23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27432" marR="27432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4101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963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492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167347F-986E-BA8E-D043-DEAA922F18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677207"/>
              </p:ext>
            </p:extLst>
          </p:nvPr>
        </p:nvGraphicFramePr>
        <p:xfrm>
          <a:off x="914400" y="730295"/>
          <a:ext cx="10363200" cy="5619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400">
                  <a:extLst>
                    <a:ext uri="{9D8B030D-6E8A-4147-A177-3AD203B41FA5}">
                      <a16:colId xmlns:a16="http://schemas.microsoft.com/office/drawing/2014/main" val="761162275"/>
                    </a:ext>
                  </a:extLst>
                </a:gridCol>
                <a:gridCol w="3534229">
                  <a:extLst>
                    <a:ext uri="{9D8B030D-6E8A-4147-A177-3AD203B41FA5}">
                      <a16:colId xmlns:a16="http://schemas.microsoft.com/office/drawing/2014/main" val="500585408"/>
                    </a:ext>
                  </a:extLst>
                </a:gridCol>
                <a:gridCol w="3374571">
                  <a:extLst>
                    <a:ext uri="{9D8B030D-6E8A-4147-A177-3AD203B41FA5}">
                      <a16:colId xmlns:a16="http://schemas.microsoft.com/office/drawing/2014/main" val="403444607"/>
                    </a:ext>
                  </a:extLst>
                </a:gridCol>
              </a:tblGrid>
              <a:tr h="150489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377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SERENA-2</a:t>
                      </a:r>
                    </a:p>
                    <a:p>
                      <a:pPr marL="0" marR="0" lvl="0" indent="0" algn="ctr" defTabSz="8377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(NCT04214288)</a:t>
                      </a:r>
                    </a:p>
                  </a:txBody>
                  <a:tcPr marL="56739" marR="56739" marT="28371" marB="283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EMBER </a:t>
                      </a:r>
                    </a:p>
                    <a:p>
                      <a:pPr algn="ctr"/>
                      <a:r>
                        <a:rPr lang="en-US" sz="1500" dirty="0"/>
                        <a:t>(NCT04188548)</a:t>
                      </a:r>
                    </a:p>
                    <a:p>
                      <a:pPr algn="ctr"/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786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SERD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Camizestrant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6739" marR="56739" marT="28371" marB="283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Imlunestrant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756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56739" marR="56739" marT="28371" marB="283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3465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288</a:t>
                      </a:r>
                    </a:p>
                  </a:txBody>
                  <a:tcPr marL="56739" marR="56739" marT="28371" marB="283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744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Patient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ER+/HER2- MBC</a:t>
                      </a:r>
                    </a:p>
                  </a:txBody>
                  <a:tcPr marL="56739" marR="56739" marT="28371" marB="283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ER+/HER2-MBC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268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Number of prior Therapies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0-2</a:t>
                      </a:r>
                    </a:p>
                  </a:txBody>
                  <a:tcPr marL="56739" marR="56739" marT="28371" marB="283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0-8; median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7176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Prior Chemotherapy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19%</a:t>
                      </a:r>
                    </a:p>
                  </a:txBody>
                  <a:tcPr marL="56739" marR="56739" marT="28371" marB="283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695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Prior </a:t>
                      </a:r>
                      <a:r>
                        <a:rPr lang="en-US" sz="1500" b="1" dirty="0" err="1"/>
                        <a:t>Fulvestrant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Not allowed</a:t>
                      </a:r>
                    </a:p>
                  </a:txBody>
                  <a:tcPr marL="56739" marR="56739" marT="28371" marB="283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294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Prior CDK4/6i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51%</a:t>
                      </a:r>
                    </a:p>
                  </a:txBody>
                  <a:tcPr marL="56739" marR="56739" marT="28371" marB="283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375640"/>
                  </a:ext>
                </a:extLst>
              </a:tr>
              <a:tr h="200918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Treatment arms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Camizestrant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(various doses) vs </a:t>
                      </a:r>
                    </a:p>
                    <a:p>
                      <a:pPr algn="ctr"/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Fulvestrant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6739" marR="56739" marT="28371" marB="283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Imlunestrant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(200mg-800mg)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470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500" b="1" i="1" dirty="0"/>
                        <a:t>ESR1 </a:t>
                      </a:r>
                      <a:r>
                        <a:rPr lang="en-US" sz="1500" b="1" dirty="0"/>
                        <a:t>mutations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37%</a:t>
                      </a:r>
                    </a:p>
                  </a:txBody>
                  <a:tcPr marL="56739" marR="56739" marT="28371" marB="283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22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Primary endpoint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PFS</a:t>
                      </a:r>
                    </a:p>
                  </a:txBody>
                  <a:tcPr marL="56739" marR="56739" marT="28371" marB="283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Safety, RP2D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681097"/>
                  </a:ext>
                </a:extLst>
              </a:tr>
              <a:tr h="200918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phase 3 dose: 75mg QD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PFS 5.5 vs 2.1 months HR 0.49 (prior CDK 4/6i)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PFS 6.6 vs 2.2 (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+mn-lt"/>
                        </a:rPr>
                        <a:t>ESR1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m) HR 0.33</a:t>
                      </a:r>
                    </a:p>
                  </a:txBody>
                  <a:tcPr marL="56739" marR="56739" marT="28371" marB="2837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RP2D: 400mg QD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ORR 8%, CBR 42%; at 400g dose CBR 55%;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PFS in 2L post CDK4/6i 6.5 months</a:t>
                      </a:r>
                    </a:p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38892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F3EFB69-C78F-4D71-306A-6E53AF139232}"/>
              </a:ext>
            </a:extLst>
          </p:cNvPr>
          <p:cNvSpPr txBox="1"/>
          <p:nvPr/>
        </p:nvSpPr>
        <p:spPr>
          <a:xfrm>
            <a:off x="14687" y="163286"/>
            <a:ext cx="12133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  <a:cs typeface="Arial" panose="020B0604020202020204" pitchFamily="34" charset="0"/>
              </a:rPr>
              <a:t>Activity of other oral SERDS as monotherapy post CDK4/6i progression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E8C3D6-446A-F0D8-F974-20316923B34D}"/>
              </a:ext>
            </a:extLst>
          </p:cNvPr>
          <p:cNvSpPr txBox="1"/>
          <p:nvPr/>
        </p:nvSpPr>
        <p:spPr>
          <a:xfrm>
            <a:off x="914400" y="6571603"/>
            <a:ext cx="28921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Oliveira et al SABCS 2022; Jhaveri ESMO 2023</a:t>
            </a:r>
          </a:p>
        </p:txBody>
      </p:sp>
    </p:spTree>
    <p:extLst>
      <p:ext uri="{BB962C8B-B14F-4D97-AF65-F5344CB8AC3E}">
        <p14:creationId xmlns:p14="http://schemas.microsoft.com/office/powerpoint/2010/main" val="4114779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DB51C8-798A-4419-95D1-6039F1F71920}"/>
              </a:ext>
            </a:extLst>
          </p:cNvPr>
          <p:cNvSpPr txBox="1"/>
          <p:nvPr/>
        </p:nvSpPr>
        <p:spPr>
          <a:xfrm>
            <a:off x="-38746" y="106043"/>
            <a:ext cx="12193292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900" b="1" dirty="0" err="1">
                <a:latin typeface="+mj-lt"/>
                <a:cs typeface="Arial" panose="020B0604020202020204" pitchFamily="34" charset="0"/>
              </a:rPr>
              <a:t>Imlunestrant</a:t>
            </a:r>
            <a:r>
              <a:rPr lang="en-US" sz="2900" b="1" dirty="0">
                <a:latin typeface="+mj-lt"/>
                <a:cs typeface="Arial" panose="020B0604020202020204" pitchFamily="34" charset="0"/>
              </a:rPr>
              <a:t> in combination with </a:t>
            </a:r>
            <a:r>
              <a:rPr lang="en-US" sz="2900" b="1" dirty="0" err="1">
                <a:latin typeface="+mj-lt"/>
                <a:cs typeface="Arial" panose="020B0604020202020204" pitchFamily="34" charset="0"/>
              </a:rPr>
              <a:t>Abemaciclib</a:t>
            </a:r>
            <a:r>
              <a:rPr lang="en-US" sz="2900" b="1" dirty="0">
                <a:latin typeface="+mj-lt"/>
                <a:cs typeface="Arial" panose="020B0604020202020204" pitchFamily="34" charset="0"/>
              </a:rPr>
              <a:t>: EMBER Phase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C95EEC-5A64-4BA2-A98D-2BB74C404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15" y="1147908"/>
            <a:ext cx="5587349" cy="16059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BF1E89-0406-4732-96A4-3FB44DC9A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031" y="968871"/>
            <a:ext cx="6670849" cy="16059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060A90-641A-47E2-85C3-24F50DE14A18}"/>
              </a:ext>
            </a:extLst>
          </p:cNvPr>
          <p:cNvSpPr txBox="1"/>
          <p:nvPr/>
        </p:nvSpPr>
        <p:spPr>
          <a:xfrm>
            <a:off x="125272" y="2783310"/>
            <a:ext cx="12066728" cy="64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554">
              <a:defRPr/>
            </a:pPr>
            <a:r>
              <a:rPr lang="en-US" sz="1798" b="1" dirty="0">
                <a:solidFill>
                  <a:prstClr val="black"/>
                </a:solidFill>
                <a:latin typeface="Calibri" panose="020F0502020204030204"/>
              </a:rPr>
              <a:t>Safety profile (diarrhea, nausea, fatigue, neutropenia) compared favorably to </a:t>
            </a:r>
            <a:r>
              <a:rPr lang="en-US" sz="1798" b="1" dirty="0" err="1">
                <a:solidFill>
                  <a:prstClr val="black"/>
                </a:solidFill>
                <a:latin typeface="Calibri" panose="020F0502020204030204"/>
              </a:rPr>
              <a:t>fulvestrant</a:t>
            </a:r>
            <a:r>
              <a:rPr lang="en-US" sz="1798" b="1" dirty="0">
                <a:solidFill>
                  <a:prstClr val="black"/>
                </a:solidFill>
                <a:latin typeface="Calibri" panose="020F0502020204030204"/>
              </a:rPr>
              <a:t> + </a:t>
            </a:r>
            <a:r>
              <a:rPr lang="en-US" sz="1798" b="1" dirty="0" err="1">
                <a:solidFill>
                  <a:prstClr val="black"/>
                </a:solidFill>
                <a:latin typeface="Calibri" panose="020F0502020204030204"/>
              </a:rPr>
              <a:t>Abemaciclib</a:t>
            </a:r>
            <a:r>
              <a:rPr lang="en-US" sz="1798" b="1" dirty="0">
                <a:solidFill>
                  <a:prstClr val="black"/>
                </a:solidFill>
                <a:latin typeface="Calibri" panose="020F0502020204030204"/>
              </a:rPr>
              <a:t> in MONARCH 2</a:t>
            </a:r>
          </a:p>
          <a:p>
            <a:pPr defTabSz="913554">
              <a:defRPr/>
            </a:pPr>
            <a:r>
              <a:rPr lang="en-US" sz="1798" b="1" dirty="0">
                <a:solidFill>
                  <a:prstClr val="black"/>
                </a:solidFill>
                <a:latin typeface="Calibri" panose="020F0502020204030204"/>
              </a:rPr>
              <a:t>No drug-drug PK interactions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1A41EB-1F3E-442E-A6E0-FA8BA5BE0CB4}"/>
              </a:ext>
            </a:extLst>
          </p:cNvPr>
          <p:cNvSpPr txBox="1"/>
          <p:nvPr/>
        </p:nvSpPr>
        <p:spPr>
          <a:xfrm>
            <a:off x="314703" y="759959"/>
            <a:ext cx="6199795" cy="369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554">
              <a:defRPr/>
            </a:pPr>
            <a:r>
              <a:rPr lang="en-US" sz="1798" b="1" u="sng" dirty="0" err="1">
                <a:solidFill>
                  <a:prstClr val="black"/>
                </a:solidFill>
                <a:latin typeface="Calibri" panose="020F0502020204030204"/>
              </a:rPr>
              <a:t>Imlunestrant</a:t>
            </a:r>
            <a:r>
              <a:rPr lang="en-US" sz="1798" b="1" u="sng" dirty="0">
                <a:solidFill>
                  <a:prstClr val="black"/>
                </a:solidFill>
                <a:latin typeface="Calibri" panose="020F0502020204030204"/>
              </a:rPr>
              <a:t> + </a:t>
            </a:r>
            <a:r>
              <a:rPr lang="en-US" sz="1798" b="1" u="sng" dirty="0" err="1">
                <a:solidFill>
                  <a:prstClr val="black"/>
                </a:solidFill>
                <a:latin typeface="Calibri" panose="020F0502020204030204"/>
              </a:rPr>
              <a:t>Abemaciclib</a:t>
            </a:r>
            <a:r>
              <a:rPr lang="en-US" sz="1798" b="1" u="sng" dirty="0">
                <a:solidFill>
                  <a:prstClr val="black"/>
                </a:solidFill>
                <a:latin typeface="Calibri" panose="020F0502020204030204"/>
              </a:rPr>
              <a:t> +/- AI: N = 85 </a:t>
            </a:r>
            <a:r>
              <a:rPr lang="en-US" sz="1798" dirty="0">
                <a:solidFill>
                  <a:prstClr val="black"/>
                </a:solidFill>
                <a:latin typeface="Calibri" panose="020F0502020204030204"/>
              </a:rPr>
              <a:t>(Jhaveri SABCS 2022)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F7B384-285C-D5AA-892A-823B65E06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9923" y="3334574"/>
            <a:ext cx="7872238" cy="35234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D6E895-F27F-D4B8-5600-C1DAC556CD3D}"/>
              </a:ext>
            </a:extLst>
          </p:cNvPr>
          <p:cNvSpPr txBox="1"/>
          <p:nvPr/>
        </p:nvSpPr>
        <p:spPr>
          <a:xfrm>
            <a:off x="422329" y="4646266"/>
            <a:ext cx="1747594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EMBER-3 (</a:t>
            </a:r>
            <a:r>
              <a:rPr lang="en-US" sz="1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NCT04975308)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86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C892A-DB65-1BAD-BBA4-07C830146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9453" y="-130629"/>
            <a:ext cx="13035831" cy="1325563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Limitations with current approved ET and implications of tumor evolution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7ECB2B-7061-B414-33D6-09D33A74F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53" y="1121144"/>
            <a:ext cx="5101468" cy="557186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20495B-4B21-75CB-56FB-A8DC20C333B6}"/>
              </a:ext>
            </a:extLst>
          </p:cNvPr>
          <p:cNvSpPr/>
          <p:nvPr/>
        </p:nvSpPr>
        <p:spPr>
          <a:xfrm>
            <a:off x="896382" y="4478570"/>
            <a:ext cx="1135117" cy="212609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24959D3-B3CF-7DD1-BF02-105C66AAA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916769" y="4475772"/>
            <a:ext cx="5651187" cy="1612635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8AF8CCE5-3451-5965-2CDB-632BB93B034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9668167" y="6422100"/>
            <a:ext cx="2108491" cy="365125"/>
          </a:xfrm>
        </p:spPr>
        <p:txBody>
          <a:bodyPr/>
          <a:lstStyle/>
          <a:p>
            <a:pPr algn="l" defTabSz="914377"/>
            <a:r>
              <a:rPr lang="en-US" sz="1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Will et al Nature Reviews 2023</a:t>
            </a:r>
            <a:endParaRPr lang="en-CA" sz="1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6ACC8B-B86C-59CD-22E5-B26C0E9CD15A}"/>
              </a:ext>
            </a:extLst>
          </p:cNvPr>
          <p:cNvSpPr txBox="1"/>
          <p:nvPr/>
        </p:nvSpPr>
        <p:spPr>
          <a:xfrm>
            <a:off x="6688705" y="1038441"/>
            <a:ext cx="491673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AI, Tamoxifen, </a:t>
            </a:r>
            <a:r>
              <a:rPr lang="en-US" b="1" dirty="0" err="1"/>
              <a:t>Fulvestrant</a:t>
            </a:r>
            <a:r>
              <a:rPr lang="en-US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Toxicity challenges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Non-Adherence is an issue in early stage due to </a:t>
            </a:r>
          </a:p>
          <a:p>
            <a:pPr lvl="1"/>
            <a:r>
              <a:rPr lang="en-US" sz="1600" dirty="0"/>
              <a:t>      toxicity: 49% fully adherent with 5 years of ET</a:t>
            </a:r>
          </a:p>
          <a:p>
            <a:endParaRPr lang="en-US" dirty="0"/>
          </a:p>
          <a:p>
            <a:r>
              <a:rPr lang="en-US" b="1" dirty="0"/>
              <a:t>Tamoxifen</a:t>
            </a:r>
            <a:r>
              <a:rPr lang="en-US" dirty="0"/>
              <a:t>: Weaker ER suppression</a:t>
            </a:r>
          </a:p>
          <a:p>
            <a:endParaRPr lang="en-US" dirty="0"/>
          </a:p>
          <a:p>
            <a:r>
              <a:rPr lang="en-US" b="1" dirty="0" err="1"/>
              <a:t>Fulvestrant</a:t>
            </a:r>
            <a:r>
              <a:rPr lang="en-US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Poor PK, dose,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dependent efficacy,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Modest efficacy post CDK4/6i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Activity limited in </a:t>
            </a:r>
            <a:r>
              <a:rPr lang="en-US" sz="1600" i="1" dirty="0"/>
              <a:t>ESR1</a:t>
            </a:r>
            <a:r>
              <a:rPr lang="en-US" sz="1600" dirty="0"/>
              <a:t> Y537S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33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DDBB1A-ED3E-2228-FCDA-89A37842E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72" y="1424495"/>
            <a:ext cx="5615284" cy="49650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9F1BB3-6F11-3E7A-8562-B573640A0EE8}"/>
              </a:ext>
            </a:extLst>
          </p:cNvPr>
          <p:cNvSpPr txBox="1"/>
          <p:nvPr/>
        </p:nvSpPr>
        <p:spPr>
          <a:xfrm>
            <a:off x="832194" y="265890"/>
            <a:ext cx="10892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+mj-lt"/>
              </a:rPr>
              <a:t>EMBER (Phase 1a/b): Efficacy – PFS for </a:t>
            </a:r>
            <a:r>
              <a:rPr lang="en-GB" sz="2800" b="1" dirty="0" err="1">
                <a:latin typeface="+mj-lt"/>
              </a:rPr>
              <a:t>Imlunestrant</a:t>
            </a:r>
            <a:r>
              <a:rPr lang="en-GB" sz="2800" b="1" dirty="0">
                <a:latin typeface="+mj-lt"/>
              </a:rPr>
              <a:t> + </a:t>
            </a:r>
            <a:r>
              <a:rPr lang="en-GB" sz="2800" b="1" dirty="0" err="1">
                <a:latin typeface="+mj-lt"/>
              </a:rPr>
              <a:t>Everolimus</a:t>
            </a:r>
            <a:r>
              <a:rPr lang="en-GB" sz="2800" b="1" dirty="0">
                <a:latin typeface="+mj-lt"/>
              </a:rPr>
              <a:t> / </a:t>
            </a:r>
            <a:r>
              <a:rPr lang="en-GB" sz="2800" b="1" dirty="0" err="1">
                <a:latin typeface="+mj-lt"/>
              </a:rPr>
              <a:t>Alpelisib</a:t>
            </a:r>
            <a:endParaRPr lang="en-US" sz="2800" b="1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BA44B6-9520-D6B8-F1E8-6BC3F00B557A}"/>
              </a:ext>
            </a:extLst>
          </p:cNvPr>
          <p:cNvSpPr txBox="1"/>
          <p:nvPr/>
        </p:nvSpPr>
        <p:spPr>
          <a:xfrm>
            <a:off x="6815209" y="2690336"/>
            <a:ext cx="52359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Median 1 prior line of therapy</a:t>
            </a:r>
          </a:p>
          <a:p>
            <a:endParaRPr lang="en-US" dirty="0"/>
          </a:p>
          <a:p>
            <a:r>
              <a:rPr lang="en-US" dirty="0" err="1"/>
              <a:t>Everolimus</a:t>
            </a:r>
            <a:r>
              <a:rPr lang="en-US" dirty="0"/>
              <a:t> cohort: 48% </a:t>
            </a:r>
            <a:r>
              <a:rPr lang="en-US" i="1" dirty="0"/>
              <a:t>ESR1</a:t>
            </a:r>
            <a:r>
              <a:rPr lang="en-US" dirty="0"/>
              <a:t>m; 17% </a:t>
            </a:r>
            <a:r>
              <a:rPr lang="en-US" i="1" dirty="0"/>
              <a:t>PIK3CA</a:t>
            </a:r>
            <a:r>
              <a:rPr lang="en-US" dirty="0"/>
              <a:t>m</a:t>
            </a:r>
          </a:p>
          <a:p>
            <a:endParaRPr lang="en-US" dirty="0"/>
          </a:p>
          <a:p>
            <a:r>
              <a:rPr lang="en-US" dirty="0" err="1"/>
              <a:t>Alpelisib</a:t>
            </a:r>
            <a:r>
              <a:rPr lang="en-US" dirty="0"/>
              <a:t> cohort: : 47% ESR1m; 84% </a:t>
            </a:r>
            <a:r>
              <a:rPr lang="en-US" i="1" dirty="0"/>
              <a:t>PIK3CA</a:t>
            </a:r>
            <a:r>
              <a:rPr lang="en-US" dirty="0"/>
              <a:t>m (central)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E5DD38-EF47-D922-4770-B3B30FDCFFA9}"/>
              </a:ext>
            </a:extLst>
          </p:cNvPr>
          <p:cNvSpPr txBox="1"/>
          <p:nvPr/>
        </p:nvSpPr>
        <p:spPr>
          <a:xfrm>
            <a:off x="318688" y="6533712"/>
            <a:ext cx="60967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Jhaveri K, et al. ESMO 2023. Abstract 383MO</a:t>
            </a:r>
          </a:p>
        </p:txBody>
      </p:sp>
    </p:spTree>
    <p:extLst>
      <p:ext uri="{BB962C8B-B14F-4D97-AF65-F5344CB8AC3E}">
        <p14:creationId xmlns:p14="http://schemas.microsoft.com/office/powerpoint/2010/main" val="723004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1C514-00BC-6225-BEC4-C568E2DFF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46" y="169991"/>
            <a:ext cx="11783598" cy="1314322"/>
          </a:xfrm>
        </p:spPr>
        <p:txBody>
          <a:bodyPr/>
          <a:lstStyle/>
          <a:p>
            <a:r>
              <a:rPr lang="en-GB" sz="2800" b="1" dirty="0">
                <a:solidFill>
                  <a:schemeClr val="tx1"/>
                </a:solidFill>
              </a:rPr>
              <a:t>EMBER (Phase 1a/b): Efficacy – </a:t>
            </a:r>
            <a:r>
              <a:rPr lang="en-GB" sz="2800" b="1" dirty="0" err="1">
                <a:solidFill>
                  <a:schemeClr val="tx1"/>
                </a:solidFill>
              </a:rPr>
              <a:t>tumor</a:t>
            </a:r>
            <a:r>
              <a:rPr lang="en-GB" sz="2800" b="1" dirty="0">
                <a:solidFill>
                  <a:schemeClr val="tx1"/>
                </a:solidFill>
              </a:rPr>
              <a:t> response in patients with measurable disease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CACF9-C9CE-C51F-0DF6-CFF9C70D1C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9876" y="6228796"/>
            <a:ext cx="11176168" cy="684355"/>
          </a:xfrm>
        </p:spPr>
        <p:txBody>
          <a:bodyPr/>
          <a:lstStyle/>
          <a:p>
            <a:pPr>
              <a:spcBef>
                <a:spcPts val="0"/>
              </a:spcBef>
            </a:pPr>
            <a:br>
              <a:rPr lang="en-GB" dirty="0"/>
            </a:br>
            <a:br>
              <a:rPr lang="en-GB" dirty="0"/>
            </a:b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Jhaveri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K, et al. ESMO 2023. Abstract 383MO</a:t>
            </a:r>
          </a:p>
          <a:p>
            <a:pPr>
              <a:spcBef>
                <a:spcPts val="0"/>
              </a:spcBef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5938E4-CDC9-501B-6B3F-71110C28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000" y="1390281"/>
            <a:ext cx="11124000" cy="48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16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C3B42-B333-F48B-19C2-995B3C635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67301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Selected Ongoing Clinical Trials of SERDs + Targeted Agents in HR+/HER2- ABC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AB61BF9-98B0-D9B2-0A83-53678E248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364445"/>
              </p:ext>
            </p:extLst>
          </p:nvPr>
        </p:nvGraphicFramePr>
        <p:xfrm>
          <a:off x="261257" y="1224588"/>
          <a:ext cx="11543523" cy="4713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694">
                  <a:extLst>
                    <a:ext uri="{9D8B030D-6E8A-4147-A177-3AD203B41FA5}">
                      <a16:colId xmlns:a16="http://schemas.microsoft.com/office/drawing/2014/main" val="4031875563"/>
                    </a:ext>
                  </a:extLst>
                </a:gridCol>
                <a:gridCol w="1867911">
                  <a:extLst>
                    <a:ext uri="{9D8B030D-6E8A-4147-A177-3AD203B41FA5}">
                      <a16:colId xmlns:a16="http://schemas.microsoft.com/office/drawing/2014/main" val="596209547"/>
                    </a:ext>
                  </a:extLst>
                </a:gridCol>
                <a:gridCol w="1884111">
                  <a:extLst>
                    <a:ext uri="{9D8B030D-6E8A-4147-A177-3AD203B41FA5}">
                      <a16:colId xmlns:a16="http://schemas.microsoft.com/office/drawing/2014/main" val="1072705870"/>
                    </a:ext>
                  </a:extLst>
                </a:gridCol>
                <a:gridCol w="1542636">
                  <a:extLst>
                    <a:ext uri="{9D8B030D-6E8A-4147-A177-3AD203B41FA5}">
                      <a16:colId xmlns:a16="http://schemas.microsoft.com/office/drawing/2014/main" val="1811149658"/>
                    </a:ext>
                  </a:extLst>
                </a:gridCol>
                <a:gridCol w="2773464">
                  <a:extLst>
                    <a:ext uri="{9D8B030D-6E8A-4147-A177-3AD203B41FA5}">
                      <a16:colId xmlns:a16="http://schemas.microsoft.com/office/drawing/2014/main" val="4043405694"/>
                    </a:ext>
                  </a:extLst>
                </a:gridCol>
                <a:gridCol w="633535">
                  <a:extLst>
                    <a:ext uri="{9D8B030D-6E8A-4147-A177-3AD203B41FA5}">
                      <a16:colId xmlns:a16="http://schemas.microsoft.com/office/drawing/2014/main" val="4006301397"/>
                    </a:ext>
                  </a:extLst>
                </a:gridCol>
                <a:gridCol w="1121172">
                  <a:extLst>
                    <a:ext uri="{9D8B030D-6E8A-4147-A177-3AD203B41FA5}">
                      <a16:colId xmlns:a16="http://schemas.microsoft.com/office/drawing/2014/main" val="3634848366"/>
                    </a:ext>
                  </a:extLst>
                </a:gridCol>
              </a:tblGrid>
              <a:tr h="368379">
                <a:tc>
                  <a:txBody>
                    <a:bodyPr/>
                    <a:lstStyle/>
                    <a:p>
                      <a:r>
                        <a:rPr lang="en-US" sz="1300" b="1" dirty="0"/>
                        <a:t>Trial (NCT Identifier)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Study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Primary Endpoint(s)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Secondary Endpoint(s)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Enrollment (Estimated)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6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Recruiting (Yes/No)*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899830"/>
                  </a:ext>
                </a:extLst>
              </a:tr>
              <a:tr h="580567">
                <a:tc>
                  <a:txBody>
                    <a:bodyPr/>
                    <a:lstStyle/>
                    <a:p>
                      <a:r>
                        <a:rPr lang="en-US" sz="1300" b="0" dirty="0"/>
                        <a:t>ELEVATE</a:t>
                      </a:r>
                    </a:p>
                    <a:p>
                      <a:r>
                        <a:rPr lang="en-US" sz="1300" b="0" dirty="0"/>
                        <a:t>(NCT05563220)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Elacestrant</a:t>
                      </a: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3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Abemaciclib</a:t>
                      </a:r>
                      <a:endParaRPr lang="en-US" sz="13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Ribociclib</a:t>
                      </a: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Palbociclib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Alpelisib</a:t>
                      </a:r>
                      <a:endParaRPr lang="en-US" sz="13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Everolimus</a:t>
                      </a:r>
                      <a:endParaRPr lang="en-US" sz="13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6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u="sng" dirty="0"/>
                        <a:t>&lt;</a:t>
                      </a:r>
                      <a:r>
                        <a:rPr lang="en-US" sz="1300" b="0" u="none" dirty="0"/>
                        <a:t> 2 ET, one of which is in c</a:t>
                      </a:r>
                      <a:r>
                        <a:rPr lang="en-US" sz="1300" b="0" dirty="0"/>
                        <a:t>ombination with CDK4/6i</a:t>
                      </a:r>
                    </a:p>
                    <a:p>
                      <a:pPr marL="0" marR="0" lvl="0" indent="0" algn="l" defTabSz="686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i="0" kern="1200" dirty="0">
                          <a:solidFill>
                            <a:srgbClr val="1B1B1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RP2D of </a:t>
                      </a:r>
                      <a:r>
                        <a:rPr lang="en-US" sz="1300" i="0" kern="1200" dirty="0" err="1">
                          <a:solidFill>
                            <a:srgbClr val="1B1B1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elacestrant</a:t>
                      </a:r>
                      <a:r>
                        <a:rPr lang="en-US" sz="1300" i="0" kern="1200" dirty="0">
                          <a:solidFill>
                            <a:srgbClr val="1B1B1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combination with each of the other study drugs</a:t>
                      </a:r>
                      <a:endParaRPr lang="en-US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kern="1200" dirty="0">
                          <a:solidFill>
                            <a:srgbClr val="1B1B1B"/>
                          </a:solidFill>
                          <a:latin typeface="+mn-lt"/>
                          <a:ea typeface="+mn-ea"/>
                          <a:cs typeface="+mn-cs"/>
                        </a:rPr>
                        <a:t>Safety, PK, Efficacy (ORR, CBR, PFS, OS) </a:t>
                      </a:r>
                      <a:endParaRPr lang="en-US" sz="1300" i="0" kern="1200" dirty="0">
                        <a:solidFill>
                          <a:srgbClr val="1B1B1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/>
                        <a:t>322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76514"/>
                  </a:ext>
                </a:extLst>
              </a:tr>
              <a:tr h="613965">
                <a:tc>
                  <a:txBody>
                    <a:bodyPr/>
                    <a:lstStyle/>
                    <a:p>
                      <a:r>
                        <a:rPr lang="en-US" sz="1300" b="0" dirty="0" err="1"/>
                        <a:t>pionERA</a:t>
                      </a:r>
                      <a:r>
                        <a:rPr lang="en-US" sz="1300" b="0" dirty="0"/>
                        <a:t> Breast Cancer </a:t>
                      </a:r>
                    </a:p>
                    <a:p>
                      <a:r>
                        <a:rPr lang="en-US" sz="1300" b="0" dirty="0"/>
                        <a:t>(NCT06065748)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6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err="1"/>
                        <a:t>Giredestrant</a:t>
                      </a:r>
                      <a:r>
                        <a:rPr lang="en-US" sz="1300" b="0" dirty="0"/>
                        <a:t> + CDK4/6i vs.</a:t>
                      </a:r>
                    </a:p>
                    <a:p>
                      <a:pPr marL="0" marR="0" lvl="0" indent="0" algn="l" defTabSz="686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/>
                        <a:t>Fulvestrant + CDK4/6i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/>
                        <a:t>Resistance to prior adjuvant ET; prior use of neo/adjuvant CDK4/6i allowed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6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0" kern="1200" dirty="0">
                          <a:solidFill>
                            <a:srgbClr val="1B1B1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PFS in </a:t>
                      </a:r>
                      <a:r>
                        <a:rPr lang="en-US" sz="1300" i="1" kern="1200" dirty="0">
                          <a:solidFill>
                            <a:srgbClr val="1B1B1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ESR1m</a:t>
                      </a:r>
                      <a:r>
                        <a:rPr lang="en-US" sz="1300" i="0" kern="1200" dirty="0">
                          <a:solidFill>
                            <a:srgbClr val="1B1B1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subgroup and full analysis set</a:t>
                      </a:r>
                    </a:p>
                    <a:p>
                      <a:endParaRPr lang="en-US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kern="1200" dirty="0">
                          <a:solidFill>
                            <a:srgbClr val="1B1B1B"/>
                          </a:solidFill>
                          <a:latin typeface="+mn-lt"/>
                          <a:ea typeface="+mn-ea"/>
                          <a:cs typeface="+mn-cs"/>
                        </a:rPr>
                        <a:t>PFS in the </a:t>
                      </a:r>
                      <a:r>
                        <a:rPr lang="en-US" sz="1300" i="1" kern="1200" dirty="0">
                          <a:solidFill>
                            <a:srgbClr val="1B1B1B"/>
                          </a:solidFill>
                          <a:latin typeface="+mn-lt"/>
                          <a:ea typeface="+mn-ea"/>
                          <a:cs typeface="+mn-cs"/>
                        </a:rPr>
                        <a:t>ESR1nmd</a:t>
                      </a:r>
                      <a:r>
                        <a:rPr lang="en-US" sz="1300" kern="1200" dirty="0">
                          <a:solidFill>
                            <a:srgbClr val="1B1B1B"/>
                          </a:solidFill>
                          <a:latin typeface="+mn-lt"/>
                          <a:ea typeface="+mn-ea"/>
                          <a:cs typeface="+mn-cs"/>
                        </a:rPr>
                        <a:t> subgroup, OS, </a:t>
                      </a:r>
                      <a:r>
                        <a:rPr lang="en-US" sz="1300" kern="1200" dirty="0" err="1">
                          <a:solidFill>
                            <a:srgbClr val="1B1B1B"/>
                          </a:solidFill>
                          <a:latin typeface="+mn-lt"/>
                          <a:ea typeface="+mn-ea"/>
                          <a:cs typeface="+mn-cs"/>
                        </a:rPr>
                        <a:t>cORR</a:t>
                      </a:r>
                      <a:r>
                        <a:rPr lang="en-US" sz="1300" kern="1200" dirty="0">
                          <a:solidFill>
                            <a:srgbClr val="1B1B1B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00" kern="1200" dirty="0" err="1">
                          <a:solidFill>
                            <a:srgbClr val="1B1B1B"/>
                          </a:solidFill>
                          <a:latin typeface="+mn-lt"/>
                          <a:ea typeface="+mn-ea"/>
                          <a:cs typeface="+mn-cs"/>
                        </a:rPr>
                        <a:t>DoR</a:t>
                      </a:r>
                      <a:r>
                        <a:rPr lang="en-US" sz="1300" kern="1200" dirty="0">
                          <a:solidFill>
                            <a:srgbClr val="1B1B1B"/>
                          </a:solidFill>
                          <a:latin typeface="+mn-lt"/>
                          <a:ea typeface="+mn-ea"/>
                          <a:cs typeface="+mn-cs"/>
                        </a:rPr>
                        <a:t>, CBR, time to chemotherapy, TTCD in PROs, AEs, vital sign and clinical laboratory  test abnormalities</a:t>
                      </a:r>
                      <a:endParaRPr lang="en-US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/>
                        <a:t>1050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/>
                        <a:t>Not yet recruiting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927418"/>
                  </a:ext>
                </a:extLst>
              </a:tr>
              <a:tr h="1268862">
                <a:tc>
                  <a:txBody>
                    <a:bodyPr/>
                    <a:lstStyle/>
                    <a:p>
                      <a:pPr marL="0" marR="0" lvl="0" indent="0" algn="l" defTabSz="686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evERA</a:t>
                      </a: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Breast Cancer (NCT05306340)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 err="1"/>
                        <a:t>Giredestrant</a:t>
                      </a:r>
                      <a:r>
                        <a:rPr lang="en-US" sz="1300" b="0" dirty="0"/>
                        <a:t> + </a:t>
                      </a:r>
                      <a:r>
                        <a:rPr lang="en-US" sz="1300" b="0" dirty="0" err="1"/>
                        <a:t>Everolimus</a:t>
                      </a:r>
                      <a:r>
                        <a:rPr lang="en-US" sz="1300" b="0" dirty="0"/>
                        <a:t> vs. Physician's choice of ET + </a:t>
                      </a:r>
                      <a:r>
                        <a:rPr lang="en-US" sz="1300" b="0" dirty="0" err="1"/>
                        <a:t>Everolimus</a:t>
                      </a:r>
                      <a:endParaRPr lang="en-US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kern="1200" dirty="0">
                          <a:solidFill>
                            <a:srgbClr val="1B1B1B"/>
                          </a:solidFill>
                          <a:latin typeface="+mn-lt"/>
                          <a:ea typeface="+mn-ea"/>
                          <a:cs typeface="+mn-cs"/>
                        </a:rPr>
                        <a:t>Prior ET in combination with CDK4/6i (metastatic or adjuvant setting)</a:t>
                      </a:r>
                      <a:endParaRPr lang="en-US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6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0" kern="1200" dirty="0">
                          <a:solidFill>
                            <a:srgbClr val="1B1B1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PFS in </a:t>
                      </a:r>
                      <a:r>
                        <a:rPr lang="en-US" sz="1300" i="1" kern="1200" dirty="0">
                          <a:solidFill>
                            <a:srgbClr val="1B1B1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ESR1m</a:t>
                      </a:r>
                      <a:r>
                        <a:rPr lang="en-US" sz="1300" i="0" kern="1200" dirty="0">
                          <a:solidFill>
                            <a:srgbClr val="1B1B1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subgroup and ITT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/>
                        <a:t>OS, ORR, </a:t>
                      </a:r>
                      <a:r>
                        <a:rPr lang="en-US" sz="1300" b="0" dirty="0" err="1"/>
                        <a:t>DoR</a:t>
                      </a:r>
                      <a:r>
                        <a:rPr lang="en-US" sz="1300" b="0" dirty="0"/>
                        <a:t>, CBR, TTCD pain severity, presence, and interference, </a:t>
                      </a:r>
                      <a:r>
                        <a:rPr lang="en-US" sz="1300" kern="1200" dirty="0">
                          <a:solidFill>
                            <a:srgbClr val="1B1B1B"/>
                          </a:solidFill>
                          <a:latin typeface="+mn-lt"/>
                          <a:ea typeface="+mn-ea"/>
                          <a:cs typeface="+mn-cs"/>
                        </a:rPr>
                        <a:t>TTCD in PROs, </a:t>
                      </a:r>
                      <a:r>
                        <a:rPr lang="en-US" sz="1300" b="0" dirty="0"/>
                        <a:t>AEs, </a:t>
                      </a:r>
                      <a:r>
                        <a:rPr lang="en-US" sz="1300" kern="1200" dirty="0">
                          <a:solidFill>
                            <a:srgbClr val="1B1B1B"/>
                          </a:solidFill>
                          <a:latin typeface="+mn-lt"/>
                          <a:ea typeface="+mn-ea"/>
                          <a:cs typeface="+mn-cs"/>
                        </a:rPr>
                        <a:t>vital sign and clinical laboratory  test abnormalities, p</a:t>
                      </a:r>
                      <a:r>
                        <a:rPr lang="en-US" sz="1300" b="0" dirty="0"/>
                        <a:t>lasma concentration of </a:t>
                      </a:r>
                      <a:r>
                        <a:rPr lang="en-US" sz="1300" b="0" dirty="0" err="1"/>
                        <a:t>giredestrant</a:t>
                      </a:r>
                      <a:endParaRPr lang="en-US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/>
                        <a:t>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093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910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FF0C75FB-4882-3B48-ADB5-0AC30A572A59}"/>
              </a:ext>
            </a:extLst>
          </p:cNvPr>
          <p:cNvSpPr txBox="1">
            <a:spLocks/>
          </p:cNvSpPr>
          <p:nvPr/>
        </p:nvSpPr>
        <p:spPr>
          <a:xfrm>
            <a:off x="0" y="204673"/>
            <a:ext cx="12192000" cy="1022268"/>
          </a:xfrm>
        </p:spPr>
        <p:txBody>
          <a:bodyPr>
            <a:normAutofit/>
          </a:bodyPr>
          <a:lstStyle>
            <a:lvl1pPr algn="l" defTabSz="8377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3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37747"/>
            <a:r>
              <a:rPr lang="en-US" sz="3200" b="1" dirty="0">
                <a:ea typeface="ＭＳ Ｐゴシック"/>
              </a:rPr>
              <a:t>Ongoing Trials of Oral SERDs in Combination with </a:t>
            </a:r>
          </a:p>
          <a:p>
            <a:pPr algn="ctr" defTabSz="837747"/>
            <a:r>
              <a:rPr lang="en-US" sz="3200" b="1" dirty="0">
                <a:ea typeface="ＭＳ Ｐゴシック"/>
              </a:rPr>
              <a:t>CDK4/6i in the 1</a:t>
            </a:r>
            <a:r>
              <a:rPr lang="en-US" sz="3200" b="1" baseline="30000" dirty="0">
                <a:ea typeface="ＭＳ Ｐゴシック"/>
              </a:rPr>
              <a:t>st</a:t>
            </a:r>
            <a:r>
              <a:rPr lang="en-US" sz="3200" b="1" dirty="0">
                <a:ea typeface="ＭＳ Ｐゴシック"/>
              </a:rPr>
              <a:t>-L Metastatic Setting</a:t>
            </a:r>
            <a:endParaRPr lang="en-US" sz="3600" b="1" i="1" dirty="0">
              <a:ea typeface="ＭＳ Ｐゴシック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BE48E1-9813-75A2-65A1-63D9CDD0F345}"/>
              </a:ext>
            </a:extLst>
          </p:cNvPr>
          <p:cNvGrpSpPr>
            <a:grpSpLocks noChangeAspect="1"/>
          </p:cNvGrpSpPr>
          <p:nvPr/>
        </p:nvGrpSpPr>
        <p:grpSpPr>
          <a:xfrm>
            <a:off x="1868974" y="2118012"/>
            <a:ext cx="8198331" cy="4101910"/>
            <a:chOff x="1879320" y="650708"/>
            <a:chExt cx="8725465" cy="4365656"/>
          </a:xfrm>
        </p:grpSpPr>
        <p:grpSp>
          <p:nvGrpSpPr>
            <p:cNvPr id="3" name="Grupo 5">
              <a:extLst>
                <a:ext uri="{FF2B5EF4-FFF2-40B4-BE49-F238E27FC236}">
                  <a16:creationId xmlns:a16="http://schemas.microsoft.com/office/drawing/2014/main" id="{06502BFA-6057-8041-8396-02241F4D77CB}"/>
                </a:ext>
              </a:extLst>
            </p:cNvPr>
            <p:cNvGrpSpPr/>
            <p:nvPr/>
          </p:nvGrpSpPr>
          <p:grpSpPr>
            <a:xfrm>
              <a:off x="1918955" y="3106860"/>
              <a:ext cx="8625676" cy="1909504"/>
              <a:chOff x="-1655897" y="-2765445"/>
              <a:chExt cx="10021235" cy="3077333"/>
            </a:xfrm>
          </p:grpSpPr>
          <p:sp>
            <p:nvSpPr>
              <p:cNvPr id="4" name="CuadroTexto 47">
                <a:extLst>
                  <a:ext uri="{FF2B5EF4-FFF2-40B4-BE49-F238E27FC236}">
                    <a16:creationId xmlns:a16="http://schemas.microsoft.com/office/drawing/2014/main" id="{C2137CAC-BD47-9247-9045-7C6F67D28EBD}"/>
                  </a:ext>
                </a:extLst>
              </p:cNvPr>
              <p:cNvSpPr txBox="1"/>
              <p:nvPr/>
            </p:nvSpPr>
            <p:spPr>
              <a:xfrm>
                <a:off x="-1616108" y="-1893099"/>
                <a:ext cx="3446034" cy="134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83686"/>
                <a:r>
                  <a:rPr lang="es-ES" sz="1500" b="1" dirty="0">
                    <a:solidFill>
                      <a:srgbClr val="000000"/>
                    </a:solidFill>
                    <a:latin typeface="Arial"/>
                    <a:ea typeface="ＭＳ Ｐゴシック"/>
                    <a:cs typeface="Arial Narrow"/>
                  </a:rPr>
                  <a:t>N = 1342</a:t>
                </a:r>
              </a:p>
              <a:p>
                <a:pPr marL="106383" indent="-106383" defTabSz="283686">
                  <a:buFont typeface="Arial" panose="020B0604020202020204" pitchFamily="34" charset="0"/>
                  <a:buChar char="•"/>
                </a:pPr>
                <a:r>
                  <a:rPr lang="en-US" sz="1500" dirty="0">
                    <a:solidFill>
                      <a:srgbClr val="000000"/>
                    </a:solidFill>
                    <a:latin typeface="Arial"/>
                    <a:ea typeface="ＭＳ Ｐゴシック"/>
                    <a:cs typeface="Arial Narrow"/>
                  </a:rPr>
                  <a:t>ER+/HER2- LA/ABC</a:t>
                </a:r>
              </a:p>
              <a:p>
                <a:pPr marL="106383" indent="-106383" defTabSz="283686">
                  <a:buFont typeface="Arial" panose="020B0604020202020204" pitchFamily="34" charset="0"/>
                  <a:buChar char="•"/>
                </a:pPr>
                <a:r>
                  <a:rPr lang="en-US" sz="1500" dirty="0">
                    <a:solidFill>
                      <a:srgbClr val="000000"/>
                    </a:solidFill>
                    <a:latin typeface="Arial"/>
                    <a:ea typeface="ＭＳ Ｐゴシック"/>
                    <a:cs typeface="Arial Narrow"/>
                  </a:rPr>
                  <a:t>No prior systemic </a:t>
                </a:r>
                <a:r>
                  <a:rPr lang="en-US" sz="1500" dirty="0" err="1">
                    <a:solidFill>
                      <a:srgbClr val="000000"/>
                    </a:solidFill>
                    <a:latin typeface="Arial"/>
                    <a:ea typeface="ＭＳ Ｐゴシック"/>
                    <a:cs typeface="Arial Narrow"/>
                  </a:rPr>
                  <a:t>tx</a:t>
                </a:r>
                <a:r>
                  <a:rPr lang="en-US" sz="1500" dirty="0">
                    <a:solidFill>
                      <a:srgbClr val="000000"/>
                    </a:solidFill>
                    <a:latin typeface="Arial"/>
                    <a:ea typeface="ＭＳ Ｐゴシック"/>
                    <a:cs typeface="Arial Narrow"/>
                  </a:rPr>
                  <a:t> for ABC</a:t>
                </a:r>
              </a:p>
            </p:txBody>
          </p:sp>
          <p:sp>
            <p:nvSpPr>
              <p:cNvPr id="5" name="CuadroTexto 48">
                <a:extLst>
                  <a:ext uri="{FF2B5EF4-FFF2-40B4-BE49-F238E27FC236}">
                    <a16:creationId xmlns:a16="http://schemas.microsoft.com/office/drawing/2014/main" id="{7FF0EE34-9DA2-5442-9D40-28D919CC8046}"/>
                  </a:ext>
                </a:extLst>
              </p:cNvPr>
              <p:cNvSpPr txBox="1"/>
              <p:nvPr/>
            </p:nvSpPr>
            <p:spPr>
              <a:xfrm>
                <a:off x="-1655897" y="-2610676"/>
                <a:ext cx="2070717" cy="682863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defTabSz="283686"/>
                <a:r>
                  <a:rPr lang="es-ES" sz="1987" b="1" dirty="0">
                    <a:solidFill>
                      <a:srgbClr val="000000"/>
                    </a:solidFill>
                    <a:latin typeface="Arial"/>
                    <a:ea typeface="ＭＳ Ｐゴシック"/>
                    <a:cs typeface="Arial Narrow"/>
                  </a:rPr>
                  <a:t>SERENA-4</a:t>
                </a:r>
                <a:endParaRPr lang="en-US" sz="1987" dirty="0">
                  <a:solidFill>
                    <a:srgbClr val="000000"/>
                  </a:solidFill>
                  <a:latin typeface="Arial"/>
                  <a:ea typeface="ＭＳ Ｐゴシック"/>
                  <a:cs typeface="Arial Narrow"/>
                </a:endParaRPr>
              </a:p>
            </p:txBody>
          </p:sp>
          <p:sp>
            <p:nvSpPr>
              <p:cNvPr id="6" name="CuadroTexto 49">
                <a:extLst>
                  <a:ext uri="{FF2B5EF4-FFF2-40B4-BE49-F238E27FC236}">
                    <a16:creationId xmlns:a16="http://schemas.microsoft.com/office/drawing/2014/main" id="{1D26AD10-B9F8-3243-8992-2DAEEDC8F8F9}"/>
                  </a:ext>
                </a:extLst>
              </p:cNvPr>
              <p:cNvSpPr txBox="1"/>
              <p:nvPr/>
            </p:nvSpPr>
            <p:spPr>
              <a:xfrm>
                <a:off x="106910" y="-2535573"/>
                <a:ext cx="2921283" cy="682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defTabSz="914377"/>
                <a:r>
                  <a:rPr lang="es-ES" sz="1987" dirty="0">
                    <a:solidFill>
                      <a:srgbClr val="000000"/>
                    </a:solidFill>
                    <a:latin typeface="Arial"/>
                    <a:ea typeface="ＭＳ Ｐゴシック"/>
                    <a:cs typeface="Arial Narrow"/>
                  </a:rPr>
                  <a:t> (NCT04711252)</a:t>
                </a:r>
                <a:endParaRPr lang="en-US" sz="1987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pic>
            <p:nvPicPr>
              <p:cNvPr id="7" name="Imagen 2">
                <a:extLst>
                  <a:ext uri="{FF2B5EF4-FFF2-40B4-BE49-F238E27FC236}">
                    <a16:creationId xmlns:a16="http://schemas.microsoft.com/office/drawing/2014/main" id="{41244F8F-F1D0-2041-884E-E8D563CD1C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65379" y="-2765445"/>
                <a:ext cx="5399959" cy="3077333"/>
              </a:xfrm>
              <a:prstGeom prst="rect">
                <a:avLst/>
              </a:prstGeom>
            </p:spPr>
          </p:pic>
        </p:grpSp>
        <p:grpSp>
          <p:nvGrpSpPr>
            <p:cNvPr id="8" name="Grupo 6">
              <a:extLst>
                <a:ext uri="{FF2B5EF4-FFF2-40B4-BE49-F238E27FC236}">
                  <a16:creationId xmlns:a16="http://schemas.microsoft.com/office/drawing/2014/main" id="{0C727A27-C009-7040-8864-9BD1E83A57B6}"/>
                </a:ext>
              </a:extLst>
            </p:cNvPr>
            <p:cNvGrpSpPr/>
            <p:nvPr/>
          </p:nvGrpSpPr>
          <p:grpSpPr>
            <a:xfrm>
              <a:off x="1879320" y="650708"/>
              <a:ext cx="8725465" cy="1993867"/>
              <a:chOff x="3894849" y="990479"/>
              <a:chExt cx="10595910" cy="3186559"/>
            </a:xfrm>
            <a:solidFill>
              <a:schemeClr val="bg1"/>
            </a:solidFill>
          </p:grpSpPr>
          <p:sp>
            <p:nvSpPr>
              <p:cNvPr id="9" name="CuadroTexto 50">
                <a:extLst>
                  <a:ext uri="{FF2B5EF4-FFF2-40B4-BE49-F238E27FC236}">
                    <a16:creationId xmlns:a16="http://schemas.microsoft.com/office/drawing/2014/main" id="{E305BDD3-7E53-8349-8D68-DA7C5BB8AF10}"/>
                  </a:ext>
                </a:extLst>
              </p:cNvPr>
              <p:cNvSpPr txBox="1"/>
              <p:nvPr/>
            </p:nvSpPr>
            <p:spPr>
              <a:xfrm>
                <a:off x="3942980" y="1672922"/>
                <a:ext cx="3413415" cy="172758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283686"/>
                <a:r>
                  <a:rPr lang="es-ES" sz="1500" b="1" dirty="0">
                    <a:solidFill>
                      <a:srgbClr val="000000"/>
                    </a:solidFill>
                    <a:latin typeface="Arial"/>
                    <a:ea typeface="ＭＳ Ｐゴシック"/>
                    <a:cs typeface="Arial Narrow"/>
                  </a:rPr>
                  <a:t>N = 978</a:t>
                </a:r>
              </a:p>
              <a:p>
                <a:pPr marL="106383" indent="-106383" defTabSz="283686">
                  <a:buFont typeface="Arial" panose="020B0604020202020204" pitchFamily="34" charset="0"/>
                  <a:buChar char="•"/>
                </a:pPr>
                <a:r>
                  <a:rPr lang="en-US" sz="1500" dirty="0">
                    <a:solidFill>
                      <a:srgbClr val="000000"/>
                    </a:solidFill>
                    <a:latin typeface="Arial"/>
                    <a:ea typeface="ＭＳ Ｐゴシック"/>
                    <a:cs typeface="Arial Narrow"/>
                  </a:rPr>
                  <a:t>ER+/HER2- LA/ABC</a:t>
                </a:r>
              </a:p>
              <a:p>
                <a:pPr marL="106383" indent="-106383" defTabSz="283686">
                  <a:buFont typeface="Arial" panose="020B0604020202020204" pitchFamily="34" charset="0"/>
                  <a:buChar char="•"/>
                </a:pPr>
                <a:r>
                  <a:rPr lang="en-US" sz="1500" dirty="0">
                    <a:solidFill>
                      <a:srgbClr val="000000"/>
                    </a:solidFill>
                    <a:latin typeface="Arial"/>
                    <a:ea typeface="ＭＳ Ｐゴシック"/>
                    <a:cs typeface="Arial Narrow"/>
                  </a:rPr>
                  <a:t>No prior systemic </a:t>
                </a:r>
                <a:r>
                  <a:rPr lang="en-US" sz="1500" dirty="0" err="1">
                    <a:solidFill>
                      <a:srgbClr val="000000"/>
                    </a:solidFill>
                    <a:latin typeface="Arial"/>
                    <a:ea typeface="ＭＳ Ｐゴシック"/>
                    <a:cs typeface="Arial Narrow"/>
                  </a:rPr>
                  <a:t>tx</a:t>
                </a:r>
                <a:r>
                  <a:rPr lang="en-US" sz="1500" dirty="0">
                    <a:solidFill>
                      <a:srgbClr val="000000"/>
                    </a:solidFill>
                    <a:latin typeface="Arial"/>
                    <a:ea typeface="ＭＳ Ｐゴシック"/>
                    <a:cs typeface="Arial Narrow"/>
                  </a:rPr>
                  <a:t> for ABC</a:t>
                </a:r>
              </a:p>
            </p:txBody>
          </p:sp>
          <p:sp>
            <p:nvSpPr>
              <p:cNvPr id="10" name="CuadroTexto 51">
                <a:extLst>
                  <a:ext uri="{FF2B5EF4-FFF2-40B4-BE49-F238E27FC236}">
                    <a16:creationId xmlns:a16="http://schemas.microsoft.com/office/drawing/2014/main" id="{8D2C3576-2295-3948-BC10-CE8324F537F0}"/>
                  </a:ext>
                </a:extLst>
              </p:cNvPr>
              <p:cNvSpPr txBox="1"/>
              <p:nvPr/>
            </p:nvSpPr>
            <p:spPr>
              <a:xfrm>
                <a:off x="3894849" y="990479"/>
                <a:ext cx="2735518" cy="74207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anchor="ctr">
                <a:spAutoFit/>
              </a:bodyPr>
              <a:lstStyle/>
              <a:p>
                <a:pPr defTabSz="283686"/>
                <a:r>
                  <a:rPr lang="es-ES" sz="2235" b="1" dirty="0" err="1">
                    <a:solidFill>
                      <a:srgbClr val="000000"/>
                    </a:solidFill>
                    <a:latin typeface="Arial"/>
                    <a:ea typeface="ＭＳ Ｐゴシック"/>
                    <a:cs typeface="Arial Narrow"/>
                  </a:rPr>
                  <a:t>persevERA</a:t>
                </a:r>
                <a:endParaRPr lang="en-US" sz="2235" dirty="0">
                  <a:solidFill>
                    <a:srgbClr val="000000"/>
                  </a:solidFill>
                  <a:latin typeface="Arial"/>
                  <a:ea typeface="ＭＳ Ｐゴシック"/>
                  <a:cs typeface="Arial Narrow"/>
                </a:endParaRPr>
              </a:p>
            </p:txBody>
          </p:sp>
          <p:sp>
            <p:nvSpPr>
              <p:cNvPr id="11" name="CuadroTexto 58">
                <a:extLst>
                  <a:ext uri="{FF2B5EF4-FFF2-40B4-BE49-F238E27FC236}">
                    <a16:creationId xmlns:a16="http://schemas.microsoft.com/office/drawing/2014/main" id="{1FFC6287-BFE3-CE4A-97AB-7D796BE6F022}"/>
                  </a:ext>
                </a:extLst>
              </p:cNvPr>
              <p:cNvSpPr txBox="1"/>
              <p:nvPr/>
            </p:nvSpPr>
            <p:spPr>
              <a:xfrm>
                <a:off x="6023186" y="1079130"/>
                <a:ext cx="2861185" cy="67718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defTabSz="914377"/>
                <a:r>
                  <a:rPr lang="es-ES" sz="1987" dirty="0">
                    <a:solidFill>
                      <a:srgbClr val="000000"/>
                    </a:solidFill>
                    <a:latin typeface="Arial"/>
                    <a:ea typeface="ＭＳ Ｐゴシック"/>
                    <a:cs typeface="Arial Narrow"/>
                  </a:rPr>
                  <a:t>(NCT04546009)</a:t>
                </a:r>
                <a:endParaRPr lang="en-US" sz="1987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pic>
            <p:nvPicPr>
              <p:cNvPr id="12" name="Imagen 3">
                <a:extLst>
                  <a:ext uri="{FF2B5EF4-FFF2-40B4-BE49-F238E27FC236}">
                    <a16:creationId xmlns:a16="http://schemas.microsoft.com/office/drawing/2014/main" id="{D4BB640C-7772-7040-8FBC-5D881510FB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96790" y="1017303"/>
                <a:ext cx="5693969" cy="3159735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6F97365-1DFF-2140-B0C0-57ACCD7781D0}"/>
                </a:ext>
              </a:extLst>
            </p:cNvPr>
            <p:cNvCxnSpPr>
              <a:cxnSpLocks/>
            </p:cNvCxnSpPr>
            <p:nvPr/>
          </p:nvCxnSpPr>
          <p:spPr>
            <a:xfrm>
              <a:off x="1918955" y="2708322"/>
              <a:ext cx="85990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1861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FDF663AF-8ACA-A140-A765-1D1EF87B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24" y="168610"/>
            <a:ext cx="10329493" cy="838023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/>
              <a:t>SERENA-6: ctDNA </a:t>
            </a:r>
            <a:r>
              <a:rPr lang="en-GB" sz="3600" b="1" i="1" dirty="0"/>
              <a:t>ESR1</a:t>
            </a:r>
            <a:r>
              <a:rPr lang="en-GB" sz="3600" b="1" dirty="0"/>
              <a:t> mutation-guided therapy</a:t>
            </a:r>
            <a:r>
              <a:rPr lang="en-GB" sz="3600" b="1" baseline="30000" dirty="0"/>
              <a:t>1,2</a:t>
            </a:r>
            <a:endParaRPr lang="en-CH" sz="3600" b="1" baseline="30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C1C19-E2B2-056F-4299-B920EF78484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5893" y="5993128"/>
            <a:ext cx="11583491" cy="691856"/>
          </a:xfrm>
        </p:spPr>
        <p:txBody>
          <a:bodyPr/>
          <a:lstStyle/>
          <a:p>
            <a:r>
              <a:rPr lang="en-GB" dirty="0"/>
              <a:t>Letrozole or anastrozole. † Palbociclib or abemaciclib. ‡ Pre-/peri-menopausal women and men receive LHRH agonist as applicable. </a:t>
            </a:r>
            <a:r>
              <a:rPr lang="en-GB" baseline="30000" dirty="0"/>
              <a:t>§</a:t>
            </a:r>
            <a:r>
              <a:rPr lang="en-GB" dirty="0"/>
              <a:t> Maintain same CDK4/6i as 1L treatment; </a:t>
            </a:r>
            <a:r>
              <a:rPr lang="en-GB" baseline="30000" dirty="0"/>
              <a:t>¶</a:t>
            </a:r>
            <a:r>
              <a:rPr lang="en-GB" dirty="0"/>
              <a:t> Maintain same AI as 1L treatment.</a:t>
            </a:r>
            <a:br>
              <a:rPr lang="en-GB" dirty="0"/>
            </a:br>
            <a:r>
              <a:rPr lang="en-GB" dirty="0"/>
              <a:t>1L, first line; AI, aromatase inhibitor; CBR</a:t>
            </a:r>
            <a:r>
              <a:rPr lang="en-GB" baseline="-25000" dirty="0"/>
              <a:t>24</a:t>
            </a:r>
            <a:r>
              <a:rPr lang="en-GB" dirty="0"/>
              <a:t>, clinical benefit rate at 24 weeks; CDK4/6i, cyclin-dependent kinase 4/6 inhibitor; ctDNA, circulating tumour DNA; ET, endocrine therapy; HR, hormone receptor; LHRH, luteinising hormone-releasing hormone; mBC, metastatic breast cancer; ORR, objective response rate; OS, overall survival; PD, disease progression; PFS, progression-free survival; PFS2, time to second progression or death; PO, orally; PRO, patient-reported outcome; qd, once daily; RECIST, Response Evaluation Criteria in Solid </a:t>
            </a:r>
            <a:r>
              <a:rPr lang="en-GB" dirty="0" err="1"/>
              <a:t>Tumors</a:t>
            </a:r>
            <a:r>
              <a:rPr lang="en-GB" dirty="0"/>
              <a:t>.</a:t>
            </a:r>
          </a:p>
          <a:p>
            <a:endParaRPr lang="en-GB" dirty="0"/>
          </a:p>
          <a:p>
            <a:br>
              <a:rPr lang="en-GB" dirty="0"/>
            </a:br>
            <a:r>
              <a:rPr lang="en-GB" sz="932" spc="-11" dirty="0">
                <a:ea typeface="Arial"/>
                <a:cs typeface="Arial"/>
                <a:sym typeface="Arial"/>
              </a:rPr>
              <a:t>1</a:t>
            </a:r>
            <a:r>
              <a:rPr lang="en-GB" sz="1000" spc="-1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 Bidard FC </a:t>
            </a:r>
            <a:r>
              <a:rPr lang="en-GB" sz="1000" i="1" spc="-1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et al</a:t>
            </a:r>
            <a:r>
              <a:rPr lang="en-GB" sz="1000" spc="-1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 SABCS 2021 (Abstract OT2-11-05; poster presentation); 2. </a:t>
            </a:r>
            <a:r>
              <a:rPr lang="en-GB" sz="1000" spc="-1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2"/>
              </a:rPr>
              <a:t>https://clinicaltrials.gov/ct2/show/NCT04964934</a:t>
            </a:r>
            <a:r>
              <a:rPr lang="en-GB" sz="1000" spc="-1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(accessed August 2023).</a:t>
            </a:r>
            <a:endParaRPr lang="en-GB" sz="1000" dirty="0">
              <a:solidFill>
                <a:srgbClr val="595959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3" name="Arrow: Pentagon 102">
            <a:extLst>
              <a:ext uri="{FF2B5EF4-FFF2-40B4-BE49-F238E27FC236}">
                <a16:creationId xmlns:a16="http://schemas.microsoft.com/office/drawing/2014/main" id="{3D6C831C-9F4B-0EDC-89C2-7CA545893883}"/>
              </a:ext>
            </a:extLst>
          </p:cNvPr>
          <p:cNvSpPr/>
          <p:nvPr/>
        </p:nvSpPr>
        <p:spPr>
          <a:xfrm>
            <a:off x="335894" y="1218796"/>
            <a:ext cx="8062553" cy="490437"/>
          </a:xfrm>
          <a:prstGeom prst="homePlate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554">
              <a:defRPr/>
            </a:pPr>
            <a:r>
              <a:rPr lang="en-GB" sz="1599" b="1" dirty="0">
                <a:solidFill>
                  <a:schemeClr val="bg1"/>
                </a:solidFill>
                <a:latin typeface="Calibri" panose="020F0502020204030204"/>
              </a:rPr>
              <a:t>1L SoC (AI* + CDK4/6i†)‡</a:t>
            </a:r>
          </a:p>
        </p:txBody>
      </p:sp>
      <p:sp>
        <p:nvSpPr>
          <p:cNvPr id="104" name="Arrow: Pentagon 103">
            <a:extLst>
              <a:ext uri="{FF2B5EF4-FFF2-40B4-BE49-F238E27FC236}">
                <a16:creationId xmlns:a16="http://schemas.microsoft.com/office/drawing/2014/main" id="{30C7F9F1-1441-6680-1942-FB5E528DB68F}"/>
              </a:ext>
            </a:extLst>
          </p:cNvPr>
          <p:cNvSpPr/>
          <p:nvPr/>
        </p:nvSpPr>
        <p:spPr>
          <a:xfrm>
            <a:off x="8398446" y="1218796"/>
            <a:ext cx="3356515" cy="490437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554">
              <a:defRPr/>
            </a:pPr>
            <a:r>
              <a:rPr lang="en-GB" sz="1399" b="1" dirty="0">
                <a:solidFill>
                  <a:schemeClr val="tx1"/>
                </a:solidFill>
                <a:latin typeface="Calibri" panose="020F0502020204030204"/>
              </a:rPr>
              <a:t>Randomisation to switch ET or continue 1L treatment‡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FAA117E-6332-710C-4733-80B3A4C6BCAA}"/>
              </a:ext>
            </a:extLst>
          </p:cNvPr>
          <p:cNvGrpSpPr/>
          <p:nvPr/>
        </p:nvGrpSpPr>
        <p:grpSpPr>
          <a:xfrm>
            <a:off x="430697" y="1709503"/>
            <a:ext cx="11334440" cy="3305064"/>
            <a:chOff x="330560" y="1934414"/>
            <a:chExt cx="11597465" cy="3308124"/>
          </a:xfrm>
        </p:grpSpPr>
        <p:cxnSp>
          <p:nvCxnSpPr>
            <p:cNvPr id="9" name="Google Shape;414;p34">
              <a:extLst>
                <a:ext uri="{FF2B5EF4-FFF2-40B4-BE49-F238E27FC236}">
                  <a16:creationId xmlns:a16="http://schemas.microsoft.com/office/drawing/2014/main" id="{498959A4-78B4-DE10-D2FD-5D0536E056BD}"/>
                </a:ext>
              </a:extLst>
            </p:cNvPr>
            <p:cNvCxnSpPr>
              <a:cxnSpLocks/>
              <a:stCxn id="18" idx="0"/>
              <a:endCxn id="21" idx="1"/>
            </p:cNvCxnSpPr>
            <p:nvPr/>
          </p:nvCxnSpPr>
          <p:spPr>
            <a:xfrm rot="5400000" flipH="1" flipV="1">
              <a:off x="8798916" y="2382022"/>
              <a:ext cx="167908" cy="460583"/>
            </a:xfrm>
            <a:prstGeom prst="bentConnector2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10" name="Google Shape;417;p34">
              <a:extLst>
                <a:ext uri="{FF2B5EF4-FFF2-40B4-BE49-F238E27FC236}">
                  <a16:creationId xmlns:a16="http://schemas.microsoft.com/office/drawing/2014/main" id="{68D9AD83-92DB-A46B-F64B-217F03BF2BE4}"/>
                </a:ext>
              </a:extLst>
            </p:cNvPr>
            <p:cNvCxnSpPr>
              <a:cxnSpLocks/>
              <a:stCxn id="18" idx="4"/>
              <a:endCxn id="20" idx="1"/>
            </p:cNvCxnSpPr>
            <p:nvPr/>
          </p:nvCxnSpPr>
          <p:spPr>
            <a:xfrm rot="16200000" flipH="1">
              <a:off x="8802469" y="3050376"/>
              <a:ext cx="160802" cy="460583"/>
            </a:xfrm>
            <a:prstGeom prst="bentConnector2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11" name="Google Shape;419;p34">
              <a:extLst>
                <a:ext uri="{FF2B5EF4-FFF2-40B4-BE49-F238E27FC236}">
                  <a16:creationId xmlns:a16="http://schemas.microsoft.com/office/drawing/2014/main" id="{668C90C7-3A04-F703-C021-7314852EDCEF}"/>
                </a:ext>
              </a:extLst>
            </p:cNvPr>
            <p:cNvCxnSpPr>
              <a:cxnSpLocks/>
              <a:stCxn id="17" idx="3"/>
              <a:endCxn id="35" idx="1"/>
            </p:cNvCxnSpPr>
            <p:nvPr/>
          </p:nvCxnSpPr>
          <p:spPr>
            <a:xfrm>
              <a:off x="2455558" y="3616349"/>
              <a:ext cx="326406" cy="1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sp>
          <p:nvSpPr>
            <p:cNvPr id="17" name="Google Shape;420;p34">
              <a:extLst>
                <a:ext uri="{FF2B5EF4-FFF2-40B4-BE49-F238E27FC236}">
                  <a16:creationId xmlns:a16="http://schemas.microsoft.com/office/drawing/2014/main" id="{5F43F000-BE1F-99A6-9C38-B342FA24DEA7}"/>
                </a:ext>
              </a:extLst>
            </p:cNvPr>
            <p:cNvSpPr/>
            <p:nvPr/>
          </p:nvSpPr>
          <p:spPr>
            <a:xfrm>
              <a:off x="330560" y="2760219"/>
              <a:ext cx="2124998" cy="1712259"/>
            </a:xfrm>
            <a:prstGeom prst="roundRect">
              <a:avLst>
                <a:gd name="adj" fmla="val 8125"/>
              </a:avLst>
            </a:prstGeom>
            <a:solidFill>
              <a:schemeClr val="bg1"/>
            </a:solidFill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5967" tIns="35967" rIns="35967" bIns="35967" anchor="ctr" anchorCtr="0">
              <a:noAutofit/>
            </a:bodyPr>
            <a:lstStyle/>
            <a:p>
              <a:pPr marL="171292" indent="-171292" defTabSz="913554">
                <a:buClr>
                  <a:srgbClr val="38414A"/>
                </a:buClr>
                <a:buSzPts val="1400"/>
                <a:buFont typeface="Arial"/>
                <a:buChar char="•"/>
                <a:defRPr/>
              </a:pPr>
              <a:r>
                <a:rPr lang="en-GB" sz="1299" b="1" kern="0" dirty="0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rPr>
                <a:t>HR+, HER2– mBC</a:t>
              </a:r>
              <a:endParaRPr sz="1299" b="1" kern="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  <a:p>
              <a:pPr marL="171292" indent="-171292" defTabSz="913554">
                <a:buClr>
                  <a:srgbClr val="38414A"/>
                </a:buClr>
                <a:buSzPts val="1400"/>
                <a:buFont typeface="Arial"/>
                <a:buChar char="•"/>
                <a:defRPr/>
              </a:pPr>
              <a:r>
                <a:rPr lang="en-GB" sz="1299" b="1" kern="0" dirty="0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rPr>
                <a:t>Currently on 1L AI </a:t>
              </a:r>
              <a:br>
                <a:rPr lang="en-GB" sz="1299" b="1" kern="0" dirty="0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rPr>
              </a:br>
              <a:r>
                <a:rPr lang="en-GB" sz="1299" b="1" kern="0" dirty="0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rPr>
                <a:t>+ CDK4/6i for ≥6 months with no evidence of PD</a:t>
              </a:r>
            </a:p>
            <a:p>
              <a:pPr marL="171292" indent="-171292" defTabSz="913554">
                <a:buClr>
                  <a:srgbClr val="38414A"/>
                </a:buClr>
                <a:buSzPts val="1400"/>
                <a:buFont typeface="Arial"/>
                <a:buChar char="•"/>
                <a:defRPr/>
              </a:pPr>
              <a:r>
                <a:rPr lang="en-GB" sz="1299" b="1" kern="0" dirty="0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rPr>
                <a:t>ECOG PS 0–1</a:t>
              </a:r>
            </a:p>
          </p:txBody>
        </p:sp>
        <p:sp>
          <p:nvSpPr>
            <p:cNvPr id="18" name="Google Shape;415;p34">
              <a:extLst>
                <a:ext uri="{FF2B5EF4-FFF2-40B4-BE49-F238E27FC236}">
                  <a16:creationId xmlns:a16="http://schemas.microsoft.com/office/drawing/2014/main" id="{C99E7D7A-2293-7279-433D-9440187B54F7}"/>
                </a:ext>
              </a:extLst>
            </p:cNvPr>
            <p:cNvSpPr/>
            <p:nvPr/>
          </p:nvSpPr>
          <p:spPr>
            <a:xfrm>
              <a:off x="8400579" y="2696267"/>
              <a:ext cx="504000" cy="504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60869" rIns="0" bIns="60869" anchor="ctr" anchorCtr="0">
              <a:noAutofit/>
            </a:bodyPr>
            <a:lstStyle/>
            <a:p>
              <a:pPr algn="ctr" defTabSz="913554">
                <a:buClr>
                  <a:srgbClr val="000000"/>
                </a:buClr>
                <a:buSzPts val="1467"/>
                <a:defRPr/>
              </a:pPr>
              <a:r>
                <a:rPr lang="en-GB" sz="1299" b="1" kern="0" dirty="0">
                  <a:solidFill>
                    <a:prstClr val="black"/>
                  </a:solidFill>
                  <a:latin typeface="Calibri" panose="020F0502020204030204"/>
                  <a:ea typeface="Arial"/>
                  <a:cs typeface="Arial"/>
                  <a:sym typeface="Arial"/>
                </a:rPr>
                <a:t>R</a:t>
              </a:r>
              <a:br>
                <a:rPr lang="en-GB" sz="1299" b="1" kern="0" dirty="0">
                  <a:solidFill>
                    <a:prstClr val="black"/>
                  </a:solidFill>
                  <a:latin typeface="Calibri" panose="020F0502020204030204"/>
                  <a:ea typeface="Arial"/>
                  <a:cs typeface="Arial"/>
                  <a:sym typeface="Arial"/>
                </a:rPr>
              </a:br>
              <a:r>
                <a:rPr lang="en-GB" sz="1299" b="1" kern="0" dirty="0">
                  <a:solidFill>
                    <a:prstClr val="black"/>
                  </a:solidFill>
                  <a:latin typeface="Calibri" panose="020F0502020204030204"/>
                  <a:ea typeface="Arial"/>
                  <a:cs typeface="Arial"/>
                  <a:sym typeface="Arial"/>
                </a:rPr>
                <a:t>1:1</a:t>
              </a:r>
              <a:endParaRPr sz="1299" b="1" kern="0" dirty="0">
                <a:solidFill>
                  <a:prstClr val="black"/>
                </a:solidFill>
                <a:latin typeface="Calibri" panose="020F0502020204030204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425;p34">
              <a:extLst>
                <a:ext uri="{FF2B5EF4-FFF2-40B4-BE49-F238E27FC236}">
                  <a16:creationId xmlns:a16="http://schemas.microsoft.com/office/drawing/2014/main" id="{A588405D-A40E-7579-1AF3-CA8E32F9E8AB}"/>
                </a:ext>
              </a:extLst>
            </p:cNvPr>
            <p:cNvGrpSpPr/>
            <p:nvPr/>
          </p:nvGrpSpPr>
          <p:grpSpPr>
            <a:xfrm>
              <a:off x="9113162" y="2276359"/>
              <a:ext cx="2101519" cy="1336710"/>
              <a:chOff x="7758215" y="3114573"/>
              <a:chExt cx="7986044" cy="1852771"/>
            </a:xfrm>
          </p:grpSpPr>
          <p:sp>
            <p:nvSpPr>
              <p:cNvPr id="20" name="Google Shape;418;p34">
                <a:extLst>
                  <a:ext uri="{FF2B5EF4-FFF2-40B4-BE49-F238E27FC236}">
                    <a16:creationId xmlns:a16="http://schemas.microsoft.com/office/drawing/2014/main" id="{21BF31F6-1121-9525-1EEB-AD3CE54B1DD2}"/>
                  </a:ext>
                </a:extLst>
              </p:cNvPr>
              <p:cNvSpPr/>
              <p:nvPr/>
            </p:nvSpPr>
            <p:spPr>
              <a:xfrm>
                <a:off x="7758215" y="4268766"/>
                <a:ext cx="7986044" cy="698578"/>
              </a:xfrm>
              <a:prstGeom prst="roundRect">
                <a:avLst>
                  <a:gd name="adj" fmla="val 18810"/>
                </a:avLst>
              </a:prstGeom>
              <a:solidFill>
                <a:schemeClr val="tx2"/>
              </a:solidFill>
              <a:ln w="2540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35967" rIns="0" bIns="35967" anchor="ctr" anchorCtr="0">
                <a:noAutofit/>
              </a:bodyPr>
              <a:lstStyle/>
              <a:p>
                <a:pPr algn="ctr" defTabSz="913554">
                  <a:buClr>
                    <a:srgbClr val="000000"/>
                  </a:buClr>
                  <a:buSzPts val="1600"/>
                  <a:defRPr/>
                </a:pPr>
                <a:r>
                  <a:rPr lang="en-GB" sz="1299" b="1" kern="0" dirty="0">
                    <a:solidFill>
                      <a:prstClr val="white"/>
                    </a:solidFill>
                    <a:latin typeface="Calibri" panose="020F0502020204030204"/>
                    <a:ea typeface="Arial"/>
                    <a:cs typeface="Arial"/>
                    <a:sym typeface="Arial"/>
                  </a:rPr>
                  <a:t>AI</a:t>
                </a:r>
                <a:r>
                  <a:rPr lang="en-GB" sz="1299" b="1" kern="0" baseline="30000" dirty="0">
                    <a:solidFill>
                      <a:prstClr val="white"/>
                    </a:solidFill>
                    <a:latin typeface="Calibri" panose="020F0502020204030204"/>
                    <a:ea typeface="Arial"/>
                    <a:cs typeface="Arial"/>
                    <a:sym typeface="Arial"/>
                  </a:rPr>
                  <a:t>¶</a:t>
                </a:r>
                <a:r>
                  <a:rPr lang="en-GB" sz="1299" b="1" kern="0" dirty="0">
                    <a:solidFill>
                      <a:prstClr val="white"/>
                    </a:solidFill>
                    <a:latin typeface="Calibri" panose="020F0502020204030204"/>
                    <a:ea typeface="Arial"/>
                    <a:cs typeface="Arial"/>
                    <a:sym typeface="Arial"/>
                  </a:rPr>
                  <a:t> +</a:t>
                </a:r>
                <a:r>
                  <a:rPr lang="en-GB" sz="1299" b="1" kern="0" dirty="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 CDK4/6i</a:t>
                </a:r>
                <a:r>
                  <a:rPr lang="en-GB" sz="1299" b="1" kern="0" baseline="30000" dirty="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§</a:t>
                </a:r>
                <a:endParaRPr sz="1299" b="1" kern="0" baseline="30000" dirty="0">
                  <a:solidFill>
                    <a:prstClr val="white"/>
                  </a:solidFill>
                  <a:latin typeface="Calibri" panose="020F0502020204030204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416;p34">
                <a:extLst>
                  <a:ext uri="{FF2B5EF4-FFF2-40B4-BE49-F238E27FC236}">
                    <a16:creationId xmlns:a16="http://schemas.microsoft.com/office/drawing/2014/main" id="{F3F68487-D9D8-8E71-473D-CCF4E50B11B4}"/>
                  </a:ext>
                </a:extLst>
              </p:cNvPr>
              <p:cNvSpPr/>
              <p:nvPr/>
            </p:nvSpPr>
            <p:spPr>
              <a:xfrm>
                <a:off x="7758215" y="3114573"/>
                <a:ext cx="7986044" cy="698578"/>
              </a:xfrm>
              <a:prstGeom prst="roundRect">
                <a:avLst>
                  <a:gd name="adj" fmla="val 18810"/>
                </a:avLst>
              </a:prstGeom>
              <a:solidFill>
                <a:srgbClr val="FFC000"/>
              </a:solidFill>
              <a:ln w="2540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35967" rIns="0" bIns="35967" anchor="ctr" anchorCtr="0">
                <a:noAutofit/>
              </a:bodyPr>
              <a:lstStyle/>
              <a:p>
                <a:pPr algn="ctr" defTabSz="913554">
                  <a:buClr>
                    <a:srgbClr val="000000"/>
                  </a:buClr>
                  <a:buSzPts val="1600"/>
                  <a:defRPr/>
                </a:pPr>
                <a:r>
                  <a:rPr lang="en-GB" sz="1299" b="1" kern="0" dirty="0">
                    <a:solidFill>
                      <a:prstClr val="black"/>
                    </a:solidFill>
                    <a:latin typeface="Calibri" panose="020F0502020204030204"/>
                    <a:ea typeface="Arial"/>
                    <a:cs typeface="Arial"/>
                    <a:sym typeface="Arial"/>
                  </a:rPr>
                  <a:t>Camizestrant 75 mg PO qd + </a:t>
                </a:r>
                <a:r>
                  <a:rPr lang="en-GB" sz="1299" b="1" kern="0" dirty="0">
                    <a:solidFill>
                      <a:prstClr val="black"/>
                    </a:solidFill>
                    <a:latin typeface="Calibri" panose="020F0502020204030204"/>
                    <a:cs typeface="Arial"/>
                    <a:sym typeface="Arial"/>
                  </a:rPr>
                  <a:t>CDK4/6i</a:t>
                </a:r>
                <a:r>
                  <a:rPr lang="en-GB" sz="1299" b="1" kern="0" baseline="30000" dirty="0">
                    <a:solidFill>
                      <a:prstClr val="black"/>
                    </a:solidFill>
                    <a:latin typeface="Calibri" panose="020F0502020204030204"/>
                    <a:cs typeface="Arial"/>
                    <a:sym typeface="Arial"/>
                  </a:rPr>
                  <a:t>§</a:t>
                </a:r>
                <a:endParaRPr sz="1299" b="1" kern="0" baseline="30000" dirty="0">
                  <a:solidFill>
                    <a:prstClr val="black"/>
                  </a:solidFill>
                  <a:latin typeface="Calibri" panose="020F0502020204030204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426;p34">
              <a:extLst>
                <a:ext uri="{FF2B5EF4-FFF2-40B4-BE49-F238E27FC236}">
                  <a16:creationId xmlns:a16="http://schemas.microsoft.com/office/drawing/2014/main" id="{2EA8CD49-E731-C6E8-4323-C540E01AD5E3}"/>
                </a:ext>
              </a:extLst>
            </p:cNvPr>
            <p:cNvSpPr/>
            <p:nvPr/>
          </p:nvSpPr>
          <p:spPr>
            <a:xfrm rot="16200000">
              <a:off x="11058987" y="2747702"/>
              <a:ext cx="1340381" cy="397694"/>
            </a:xfrm>
            <a:prstGeom prst="roundRect">
              <a:avLst>
                <a:gd name="adj" fmla="val 12649"/>
              </a:avLst>
            </a:prstGeom>
            <a:solidFill>
              <a:schemeClr val="bg1"/>
            </a:solidFill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787" tIns="121787" rIns="121787" bIns="121787" anchor="ctr" anchorCtr="0">
              <a:noAutofit/>
            </a:bodyPr>
            <a:lstStyle/>
            <a:p>
              <a:pPr algn="ctr" defTabSz="913554">
                <a:lnSpc>
                  <a:spcPct val="114000"/>
                </a:lnSpc>
                <a:buClr>
                  <a:srgbClr val="000000"/>
                </a:buClr>
                <a:buSzPts val="1600"/>
                <a:defRPr/>
              </a:pPr>
              <a:r>
                <a:rPr lang="en-GB" sz="1299" b="1" kern="0" dirty="0">
                  <a:solidFill>
                    <a:prstClr val="black"/>
                  </a:solidFill>
                  <a:latin typeface="Calibri" panose="020F0502020204030204"/>
                  <a:ea typeface="Arial"/>
                  <a:cs typeface="Arial"/>
                  <a:sym typeface="Arial"/>
                </a:rPr>
                <a:t>FOLLOW-UP</a:t>
              </a:r>
              <a:endParaRPr lang="en-GB" sz="1299" kern="0" dirty="0">
                <a:solidFill>
                  <a:prstClr val="black"/>
                </a:solidFill>
                <a:latin typeface="Calibri" panose="020F0502020204030204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427;p34">
              <a:extLst>
                <a:ext uri="{FF2B5EF4-FFF2-40B4-BE49-F238E27FC236}">
                  <a16:creationId xmlns:a16="http://schemas.microsoft.com/office/drawing/2014/main" id="{50638377-45AA-F262-7BEF-49F6785C7EFD}"/>
                </a:ext>
              </a:extLst>
            </p:cNvPr>
            <p:cNvSpPr/>
            <p:nvPr/>
          </p:nvSpPr>
          <p:spPr>
            <a:xfrm>
              <a:off x="6834833" y="4333205"/>
              <a:ext cx="4935552" cy="769305"/>
            </a:xfrm>
            <a:prstGeom prst="roundRect">
              <a:avLst/>
            </a:prstGeom>
            <a:solidFill>
              <a:srgbClr val="FFF7F5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787" tIns="60869" rIns="121787" bIns="60869" anchor="t" anchorCtr="0">
              <a:noAutofit/>
            </a:bodyPr>
            <a:lstStyle/>
            <a:p>
              <a:pPr defTabSz="913554">
                <a:buClr>
                  <a:srgbClr val="000000"/>
                </a:buClr>
                <a:buSzPts val="1600"/>
                <a:defRPr/>
              </a:pPr>
              <a:r>
                <a:rPr lang="en-GB" sz="1299" b="1" kern="0" dirty="0">
                  <a:solidFill>
                    <a:prstClr val="black"/>
                  </a:solidFill>
                  <a:latin typeface="Calibri" panose="020F0502020204030204"/>
                  <a:ea typeface="Arial"/>
                  <a:cs typeface="Arial"/>
                  <a:sym typeface="Arial"/>
                </a:rPr>
                <a:t>Primary endpoint: </a:t>
              </a:r>
              <a:r>
                <a:rPr lang="en-GB" sz="1299" kern="0" dirty="0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rPr>
                <a:t>PFS (investigator-assessed)</a:t>
              </a:r>
            </a:p>
            <a:p>
              <a:pPr defTabSz="913554">
                <a:buClr>
                  <a:srgbClr val="000000"/>
                </a:buClr>
                <a:buSzPts val="1600"/>
                <a:defRPr/>
              </a:pPr>
              <a:r>
                <a:rPr lang="en-GB" sz="1299" b="1" kern="0" dirty="0">
                  <a:solidFill>
                    <a:prstClr val="black"/>
                  </a:solidFill>
                  <a:latin typeface="Calibri" panose="020F0502020204030204"/>
                  <a:ea typeface="Arial"/>
                  <a:cs typeface="Arial"/>
                  <a:sym typeface="Arial"/>
                </a:rPr>
                <a:t>Secondary endpoints</a:t>
              </a:r>
              <a:r>
                <a:rPr lang="en-GB" sz="1299" kern="0" dirty="0">
                  <a:solidFill>
                    <a:prstClr val="black"/>
                  </a:solidFill>
                  <a:latin typeface="Calibri" panose="020F0502020204030204"/>
                  <a:ea typeface="Arial"/>
                  <a:cs typeface="Arial"/>
                  <a:sym typeface="Arial"/>
                </a:rPr>
                <a:t>: PFS2, OS, chemotherapy-free survival, ORR, CBR</a:t>
              </a:r>
              <a:r>
                <a:rPr lang="en-GB" sz="1299" kern="0" baseline="-25000" dirty="0">
                  <a:solidFill>
                    <a:prstClr val="black"/>
                  </a:solidFill>
                  <a:latin typeface="Calibri" panose="020F0502020204030204"/>
                  <a:ea typeface="Arial"/>
                  <a:cs typeface="Arial"/>
                  <a:sym typeface="Arial"/>
                </a:rPr>
                <a:t>24</a:t>
              </a:r>
              <a:r>
                <a:rPr lang="en-GB" sz="1299" kern="0" dirty="0">
                  <a:solidFill>
                    <a:prstClr val="black"/>
                  </a:solidFill>
                  <a:latin typeface="Calibri" panose="020F0502020204030204"/>
                  <a:ea typeface="Arial"/>
                  <a:cs typeface="Arial"/>
                  <a:sym typeface="Arial"/>
                </a:rPr>
                <a:t>, PROs, safety</a:t>
              </a:r>
            </a:p>
          </p:txBody>
        </p:sp>
        <p:sp>
          <p:nvSpPr>
            <p:cNvPr id="35" name="Google Shape;420;p34">
              <a:extLst>
                <a:ext uri="{FF2B5EF4-FFF2-40B4-BE49-F238E27FC236}">
                  <a16:creationId xmlns:a16="http://schemas.microsoft.com/office/drawing/2014/main" id="{D57C58B4-CD0F-5546-5814-7B85DD585A4B}"/>
                </a:ext>
              </a:extLst>
            </p:cNvPr>
            <p:cNvSpPr/>
            <p:nvPr/>
          </p:nvSpPr>
          <p:spPr>
            <a:xfrm>
              <a:off x="2781964" y="2760220"/>
              <a:ext cx="1763342" cy="1712259"/>
            </a:xfrm>
            <a:prstGeom prst="roundRect">
              <a:avLst>
                <a:gd name="adj" fmla="val 8125"/>
              </a:avLst>
            </a:prstGeom>
            <a:solidFill>
              <a:schemeClr val="bg1"/>
            </a:solidFill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5967" tIns="35967" rIns="35967" bIns="35967" anchor="ctr" anchorCtr="0">
              <a:noAutofit/>
            </a:bodyPr>
            <a:lstStyle/>
            <a:p>
              <a:pPr marL="179222" indent="-179222" defTabSz="913554">
                <a:buClr>
                  <a:srgbClr val="38414A"/>
                </a:buClr>
                <a:buSzPts val="1400"/>
                <a:buFont typeface="Arial" panose="020B0604020202020204" pitchFamily="34" charset="0"/>
                <a:buChar char="•"/>
                <a:defRPr/>
              </a:pPr>
              <a:r>
                <a:rPr lang="en-GB" sz="1299" b="1" kern="0" dirty="0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rPr>
                <a:t>Tumour imaging per SoC</a:t>
              </a:r>
            </a:p>
            <a:p>
              <a:pPr marL="179222" indent="-179222" defTabSz="913554">
                <a:buClr>
                  <a:srgbClr val="38414A"/>
                </a:buClr>
                <a:buSzPts val="1400"/>
                <a:buFont typeface="Arial" panose="020B0604020202020204" pitchFamily="34" charset="0"/>
                <a:buChar char="•"/>
                <a:defRPr/>
              </a:pPr>
              <a:r>
                <a:rPr lang="en-GB" sz="1299" b="1" kern="0" dirty="0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rPr>
                <a:t>ctDNA centrally tested for </a:t>
              </a:r>
              <a:r>
                <a:rPr lang="en-GB" sz="1299" b="1" i="1" kern="0" dirty="0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rPr>
                <a:t>ESR1</a:t>
              </a:r>
              <a:r>
                <a:rPr lang="en-GB" sz="1299" b="1" kern="0" dirty="0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rPr>
                <a:t> mutations every </a:t>
              </a:r>
              <a:br>
                <a:rPr lang="en-GB" sz="1299" b="1" kern="0" dirty="0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rPr>
              </a:br>
              <a:r>
                <a:rPr lang="en-GB" sz="1299" b="1" kern="0" dirty="0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rPr>
                <a:t>2–3 treatment cycles</a:t>
              </a:r>
            </a:p>
          </p:txBody>
        </p:sp>
        <p:sp>
          <p:nvSpPr>
            <p:cNvPr id="44" name="Google Shape;420;p34">
              <a:extLst>
                <a:ext uri="{FF2B5EF4-FFF2-40B4-BE49-F238E27FC236}">
                  <a16:creationId xmlns:a16="http://schemas.microsoft.com/office/drawing/2014/main" id="{7B28DC17-0AE7-A2A5-C9AA-36A086973B68}"/>
                </a:ext>
              </a:extLst>
            </p:cNvPr>
            <p:cNvSpPr/>
            <p:nvPr/>
          </p:nvSpPr>
          <p:spPr>
            <a:xfrm>
              <a:off x="5061638" y="2738486"/>
              <a:ext cx="926231" cy="419563"/>
            </a:xfrm>
            <a:prstGeom prst="roundRect">
              <a:avLst>
                <a:gd name="adj" fmla="val 18808"/>
              </a:avLst>
            </a:prstGeom>
            <a:solidFill>
              <a:srgbClr val="91D0FF"/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5967" tIns="35967" rIns="35967" bIns="35967" anchor="ctr" anchorCtr="0">
              <a:noAutofit/>
            </a:bodyPr>
            <a:lstStyle/>
            <a:p>
              <a:pPr algn="ctr" defTabSz="913554">
                <a:buClr>
                  <a:srgbClr val="38414A"/>
                </a:buClr>
                <a:buSzPts val="1400"/>
                <a:defRPr/>
              </a:pPr>
              <a:r>
                <a:rPr lang="en-GB" sz="1299" b="1" i="1" kern="0" dirty="0">
                  <a:solidFill>
                    <a:srgbClr val="4472C4"/>
                  </a:solidFill>
                  <a:latin typeface="Calibri" panose="020F0502020204030204"/>
                  <a:cs typeface="Arial"/>
                  <a:sym typeface="Arial"/>
                </a:rPr>
                <a:t>ESR1</a:t>
              </a:r>
              <a:r>
                <a:rPr lang="en-GB" sz="1299" b="1" kern="0" dirty="0">
                  <a:solidFill>
                    <a:srgbClr val="4472C4"/>
                  </a:solidFill>
                  <a:latin typeface="Calibri" panose="020F0502020204030204"/>
                  <a:cs typeface="Arial"/>
                  <a:sym typeface="Arial"/>
                </a:rPr>
                <a:t> mutations</a:t>
              </a:r>
              <a:endParaRPr sz="1299" b="1" kern="0" dirty="0">
                <a:solidFill>
                  <a:srgbClr val="4472C4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5" name="Google Shape;420;p34">
              <a:extLst>
                <a:ext uri="{FF2B5EF4-FFF2-40B4-BE49-F238E27FC236}">
                  <a16:creationId xmlns:a16="http://schemas.microsoft.com/office/drawing/2014/main" id="{B5ECD8C7-3697-5AA9-B016-23FC26910536}"/>
                </a:ext>
              </a:extLst>
            </p:cNvPr>
            <p:cNvSpPr/>
            <p:nvPr/>
          </p:nvSpPr>
          <p:spPr>
            <a:xfrm>
              <a:off x="5061638" y="4070562"/>
              <a:ext cx="926231" cy="419563"/>
            </a:xfrm>
            <a:prstGeom prst="roundRect">
              <a:avLst>
                <a:gd name="adj" fmla="val 18808"/>
              </a:avLst>
            </a:prstGeom>
            <a:solidFill>
              <a:schemeClr val="tx2"/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5967" tIns="35967" rIns="35967" bIns="35967" anchor="ctr" anchorCtr="0">
              <a:noAutofit/>
            </a:bodyPr>
            <a:lstStyle/>
            <a:p>
              <a:pPr algn="ctr" defTabSz="913554">
                <a:buClr>
                  <a:srgbClr val="38414A"/>
                </a:buClr>
                <a:buSzPts val="1400"/>
                <a:defRPr/>
              </a:pPr>
              <a:r>
                <a:rPr lang="en-GB" sz="1299" b="1" kern="0" dirty="0">
                  <a:solidFill>
                    <a:prstClr val="white"/>
                  </a:solidFill>
                  <a:latin typeface="Calibri" panose="020F0502020204030204"/>
                  <a:cs typeface="Arial"/>
                  <a:sym typeface="Arial"/>
                </a:rPr>
                <a:t>No </a:t>
              </a:r>
              <a:r>
                <a:rPr lang="en-GB" sz="1299" b="1" i="1" kern="0" dirty="0">
                  <a:solidFill>
                    <a:prstClr val="white"/>
                  </a:solidFill>
                  <a:latin typeface="Calibri" panose="020F0502020204030204"/>
                  <a:cs typeface="Arial"/>
                  <a:sym typeface="Arial"/>
                </a:rPr>
                <a:t>ESR1</a:t>
              </a:r>
              <a:r>
                <a:rPr lang="en-GB" sz="1299" b="1" kern="0" dirty="0">
                  <a:solidFill>
                    <a:prstClr val="white"/>
                  </a:solidFill>
                  <a:latin typeface="Calibri" panose="020F0502020204030204"/>
                  <a:cs typeface="Arial"/>
                  <a:sym typeface="Arial"/>
                </a:rPr>
                <a:t> mutations</a:t>
              </a:r>
              <a:endParaRPr sz="1299" b="1" kern="0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cxnSp>
          <p:nvCxnSpPr>
            <p:cNvPr id="48" name="Google Shape;417;p34">
              <a:extLst>
                <a:ext uri="{FF2B5EF4-FFF2-40B4-BE49-F238E27FC236}">
                  <a16:creationId xmlns:a16="http://schemas.microsoft.com/office/drawing/2014/main" id="{38D0D1F4-5B64-27DB-0010-F88FADDE48E1}"/>
                </a:ext>
              </a:extLst>
            </p:cNvPr>
            <p:cNvCxnSpPr>
              <a:cxnSpLocks/>
              <a:stCxn id="35" idx="3"/>
              <a:endCxn id="44" idx="1"/>
            </p:cNvCxnSpPr>
            <p:nvPr/>
          </p:nvCxnSpPr>
          <p:spPr>
            <a:xfrm flipV="1">
              <a:off x="4545306" y="2948268"/>
              <a:ext cx="516332" cy="668082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51" name="Google Shape;417;p34">
              <a:extLst>
                <a:ext uri="{FF2B5EF4-FFF2-40B4-BE49-F238E27FC236}">
                  <a16:creationId xmlns:a16="http://schemas.microsoft.com/office/drawing/2014/main" id="{80947D57-0BB6-860F-39B7-C6D6DB937F22}"/>
                </a:ext>
              </a:extLst>
            </p:cNvPr>
            <p:cNvCxnSpPr>
              <a:cxnSpLocks/>
              <a:stCxn id="35" idx="3"/>
              <a:endCxn id="45" idx="1"/>
            </p:cNvCxnSpPr>
            <p:nvPr/>
          </p:nvCxnSpPr>
          <p:spPr>
            <a:xfrm>
              <a:off x="4545306" y="3616350"/>
              <a:ext cx="516332" cy="663994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sp>
          <p:nvSpPr>
            <p:cNvPr id="54" name="Google Shape;420;p34">
              <a:extLst>
                <a:ext uri="{FF2B5EF4-FFF2-40B4-BE49-F238E27FC236}">
                  <a16:creationId xmlns:a16="http://schemas.microsoft.com/office/drawing/2014/main" id="{6D94F723-03C9-C397-FB89-83A61AF889DE}"/>
                </a:ext>
              </a:extLst>
            </p:cNvPr>
            <p:cNvSpPr/>
            <p:nvPr/>
          </p:nvSpPr>
          <p:spPr>
            <a:xfrm>
              <a:off x="6314562" y="2304488"/>
              <a:ext cx="1763342" cy="1287558"/>
            </a:xfrm>
            <a:prstGeom prst="roundRect">
              <a:avLst>
                <a:gd name="adj" fmla="val 8125"/>
              </a:avLst>
            </a:prstGeom>
            <a:solidFill>
              <a:schemeClr val="bg1"/>
            </a:solidFill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5967" tIns="35967" rIns="35967" bIns="35967" anchor="ctr" anchorCtr="0">
              <a:noAutofit/>
            </a:bodyPr>
            <a:lstStyle/>
            <a:p>
              <a:pPr marL="171292" indent="-171292" defTabSz="913554">
                <a:buClr>
                  <a:srgbClr val="38414A"/>
                </a:buClr>
                <a:buSzPts val="1400"/>
                <a:buFont typeface="Arial"/>
                <a:buChar char="•"/>
                <a:defRPr/>
              </a:pPr>
              <a:r>
                <a:rPr lang="en-GB" sz="1299" b="1" kern="0" dirty="0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rPr>
                <a:t>Evaluable disease (RECIST v1.1)</a:t>
              </a:r>
            </a:p>
            <a:p>
              <a:pPr marL="171292" indent="-171292" defTabSz="913554">
                <a:buClr>
                  <a:srgbClr val="38414A"/>
                </a:buClr>
                <a:buSzPts val="1400"/>
                <a:buFont typeface="Arial"/>
                <a:buChar char="•"/>
                <a:defRPr/>
              </a:pPr>
              <a:r>
                <a:rPr lang="en-GB" sz="1299" b="1" kern="0" dirty="0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rPr>
                <a:t>No evidence of PD (investigator-assessed)</a:t>
              </a:r>
            </a:p>
            <a:p>
              <a:pPr algn="ctr" defTabSz="913554">
                <a:buClr>
                  <a:srgbClr val="38414A"/>
                </a:buClr>
                <a:buSzPts val="1400"/>
                <a:defRPr/>
              </a:pPr>
              <a:r>
                <a:rPr lang="en-GB" sz="1299" b="1" kern="0" dirty="0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rPr>
                <a:t>N = 300</a:t>
              </a:r>
              <a:endParaRPr sz="1299" b="1" kern="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cxnSp>
          <p:nvCxnSpPr>
            <p:cNvPr id="63" name="Google Shape;417;p34">
              <a:extLst>
                <a:ext uri="{FF2B5EF4-FFF2-40B4-BE49-F238E27FC236}">
                  <a16:creationId xmlns:a16="http://schemas.microsoft.com/office/drawing/2014/main" id="{875C1BAA-73C9-FB95-9B4D-92FEB03A6D78}"/>
                </a:ext>
              </a:extLst>
            </p:cNvPr>
            <p:cNvCxnSpPr>
              <a:cxnSpLocks/>
              <a:stCxn id="45" idx="2"/>
              <a:endCxn id="35" idx="2"/>
            </p:cNvCxnSpPr>
            <p:nvPr/>
          </p:nvCxnSpPr>
          <p:spPr>
            <a:xfrm rot="5400000" flipH="1">
              <a:off x="4585372" y="3550743"/>
              <a:ext cx="17646" cy="1861119"/>
            </a:xfrm>
            <a:prstGeom prst="bentConnector3">
              <a:avLst>
                <a:gd name="adj1" fmla="val -1295478"/>
              </a:avLst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66" name="Google Shape;419;p34">
              <a:extLst>
                <a:ext uri="{FF2B5EF4-FFF2-40B4-BE49-F238E27FC236}">
                  <a16:creationId xmlns:a16="http://schemas.microsoft.com/office/drawing/2014/main" id="{F744EFB8-0F9E-A63D-F7B0-0F804F4AF242}"/>
                </a:ext>
              </a:extLst>
            </p:cNvPr>
            <p:cNvCxnSpPr>
              <a:cxnSpLocks/>
              <a:stCxn id="44" idx="3"/>
              <a:endCxn id="54" idx="1"/>
            </p:cNvCxnSpPr>
            <p:nvPr/>
          </p:nvCxnSpPr>
          <p:spPr>
            <a:xfrm flipV="1">
              <a:off x="5987869" y="2948267"/>
              <a:ext cx="326693" cy="1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72" name="Google Shape;419;p34">
              <a:extLst>
                <a:ext uri="{FF2B5EF4-FFF2-40B4-BE49-F238E27FC236}">
                  <a16:creationId xmlns:a16="http://schemas.microsoft.com/office/drawing/2014/main" id="{61CF3D00-5B46-F590-6998-FC7BE58F5F26}"/>
                </a:ext>
              </a:extLst>
            </p:cNvPr>
            <p:cNvCxnSpPr>
              <a:cxnSpLocks/>
              <a:stCxn id="54" idx="3"/>
              <a:endCxn id="18" idx="2"/>
            </p:cNvCxnSpPr>
            <p:nvPr/>
          </p:nvCxnSpPr>
          <p:spPr>
            <a:xfrm>
              <a:off x="8077904" y="2948267"/>
              <a:ext cx="322675" cy="0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87" name="Google Shape;419;p34">
              <a:extLst>
                <a:ext uri="{FF2B5EF4-FFF2-40B4-BE49-F238E27FC236}">
                  <a16:creationId xmlns:a16="http://schemas.microsoft.com/office/drawing/2014/main" id="{77A3F34D-C991-3C78-82FF-A55C6FF86EF6}"/>
                </a:ext>
              </a:extLst>
            </p:cNvPr>
            <p:cNvCxnSpPr>
              <a:cxnSpLocks/>
              <a:stCxn id="21" idx="3"/>
            </p:cNvCxnSpPr>
            <p:nvPr/>
          </p:nvCxnSpPr>
          <p:spPr>
            <a:xfrm>
              <a:off x="11214681" y="2528359"/>
              <a:ext cx="315649" cy="1685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90" name="Google Shape;419;p34">
              <a:extLst>
                <a:ext uri="{FF2B5EF4-FFF2-40B4-BE49-F238E27FC236}">
                  <a16:creationId xmlns:a16="http://schemas.microsoft.com/office/drawing/2014/main" id="{E7210273-819E-368E-E594-6E5FC4E7EA59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>
              <a:off x="11214681" y="3361069"/>
              <a:ext cx="315649" cy="0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6380D4D-5B70-E182-9307-6AF727923538}"/>
                </a:ext>
              </a:extLst>
            </p:cNvPr>
            <p:cNvSpPr txBox="1"/>
            <p:nvPr/>
          </p:nvSpPr>
          <p:spPr>
            <a:xfrm>
              <a:off x="611995" y="1934414"/>
              <a:ext cx="1562128" cy="2771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554">
                <a:defRPr/>
              </a:pPr>
              <a:r>
                <a:rPr lang="en-GB" sz="1199" b="1" dirty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  <a:r>
                <a:rPr lang="en-GB" sz="1199" b="1" baseline="30000" dirty="0">
                  <a:solidFill>
                    <a:prstClr val="black"/>
                  </a:solidFill>
                  <a:latin typeface="Calibri" panose="020F0502020204030204"/>
                </a:rPr>
                <a:t>st</a:t>
              </a:r>
              <a:r>
                <a:rPr lang="en-GB" sz="1199" b="1" dirty="0">
                  <a:solidFill>
                    <a:prstClr val="black"/>
                  </a:solidFill>
                  <a:latin typeface="Calibri" panose="020F0502020204030204"/>
                </a:rPr>
                <a:t> screening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66A6936-B520-600E-7088-63EBA6983B27}"/>
                </a:ext>
              </a:extLst>
            </p:cNvPr>
            <p:cNvSpPr txBox="1"/>
            <p:nvPr/>
          </p:nvSpPr>
          <p:spPr>
            <a:xfrm>
              <a:off x="2612877" y="1934414"/>
              <a:ext cx="3483124" cy="2771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554">
                <a:defRPr/>
              </a:pPr>
              <a:r>
                <a:rPr lang="en-GB" sz="1199" b="1" i="1" dirty="0">
                  <a:solidFill>
                    <a:prstClr val="black"/>
                  </a:solidFill>
                  <a:latin typeface="Calibri" panose="020F0502020204030204"/>
                </a:rPr>
                <a:t>ESR1</a:t>
              </a:r>
              <a:r>
                <a:rPr lang="en-GB" sz="1199" b="1" dirty="0">
                  <a:solidFill>
                    <a:prstClr val="black"/>
                  </a:solidFill>
                  <a:latin typeface="Calibri" panose="020F0502020204030204"/>
                </a:rPr>
                <a:t> surveillance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311FE6E-3CEC-7EF8-088D-BB8ECF010C8C}"/>
                </a:ext>
              </a:extLst>
            </p:cNvPr>
            <p:cNvSpPr txBox="1"/>
            <p:nvPr/>
          </p:nvSpPr>
          <p:spPr>
            <a:xfrm>
              <a:off x="6312149" y="1943985"/>
              <a:ext cx="1763341" cy="2771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554">
                <a:defRPr/>
              </a:pPr>
              <a:r>
                <a:rPr lang="en-GB" sz="1199" b="1" dirty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  <a:r>
                <a:rPr lang="en-GB" sz="1199" b="1" baseline="30000" dirty="0">
                  <a:solidFill>
                    <a:prstClr val="black"/>
                  </a:solidFill>
                  <a:latin typeface="Calibri" panose="020F0502020204030204"/>
                </a:rPr>
                <a:t>nd</a:t>
              </a:r>
              <a:r>
                <a:rPr lang="en-GB" sz="1199" b="1" dirty="0">
                  <a:solidFill>
                    <a:prstClr val="black"/>
                  </a:solidFill>
                  <a:latin typeface="Calibri" panose="020F0502020204030204"/>
                </a:rPr>
                <a:t> screening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47713FF-80F6-E814-304F-6906209C82D4}"/>
                </a:ext>
              </a:extLst>
            </p:cNvPr>
            <p:cNvSpPr txBox="1"/>
            <p:nvPr/>
          </p:nvSpPr>
          <p:spPr>
            <a:xfrm>
              <a:off x="9282250" y="1943985"/>
              <a:ext cx="1763341" cy="2771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554">
                <a:defRPr/>
              </a:pPr>
              <a:r>
                <a:rPr lang="en-GB" sz="1199" b="1" dirty="0">
                  <a:solidFill>
                    <a:prstClr val="black"/>
                  </a:solidFill>
                  <a:latin typeface="Calibri" panose="020F0502020204030204"/>
                </a:rPr>
                <a:t>Study treatment</a:t>
              </a:r>
            </a:p>
          </p:txBody>
        </p:sp>
        <p:sp>
          <p:nvSpPr>
            <p:cNvPr id="110" name="Google Shape;420;p34">
              <a:extLst>
                <a:ext uri="{FF2B5EF4-FFF2-40B4-BE49-F238E27FC236}">
                  <a16:creationId xmlns:a16="http://schemas.microsoft.com/office/drawing/2014/main" id="{CD31FAE7-6122-98C3-3136-7D27ED99F614}"/>
                </a:ext>
              </a:extLst>
            </p:cNvPr>
            <p:cNvSpPr/>
            <p:nvPr/>
          </p:nvSpPr>
          <p:spPr>
            <a:xfrm>
              <a:off x="2781964" y="4904378"/>
              <a:ext cx="1681914" cy="338160"/>
            </a:xfrm>
            <a:prstGeom prst="roundRect">
              <a:avLst>
                <a:gd name="adj" fmla="val 18808"/>
              </a:avLst>
            </a:pr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5967" tIns="35967" rIns="35967" bIns="35967" anchor="ctr" anchorCtr="0">
              <a:noAutofit/>
            </a:bodyPr>
            <a:lstStyle/>
            <a:p>
              <a:pPr algn="ctr" defTabSz="913554">
                <a:buClr>
                  <a:srgbClr val="38414A"/>
                </a:buClr>
                <a:buSzPts val="1400"/>
                <a:defRPr/>
              </a:pPr>
              <a:r>
                <a:rPr lang="en-GB" sz="1299" b="1" kern="0" dirty="0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rPr>
                <a:t>Discontinue upon PD</a:t>
              </a:r>
            </a:p>
          </p:txBody>
        </p:sp>
        <p:cxnSp>
          <p:nvCxnSpPr>
            <p:cNvPr id="112" name="Google Shape;419;p34">
              <a:extLst>
                <a:ext uri="{FF2B5EF4-FFF2-40B4-BE49-F238E27FC236}">
                  <a16:creationId xmlns:a16="http://schemas.microsoft.com/office/drawing/2014/main" id="{115C2BF0-97EA-3E57-B4F0-601682E42822}"/>
                </a:ext>
              </a:extLst>
            </p:cNvPr>
            <p:cNvCxnSpPr>
              <a:cxnSpLocks/>
            </p:cNvCxnSpPr>
            <p:nvPr/>
          </p:nvCxnSpPr>
          <p:spPr>
            <a:xfrm>
              <a:off x="3334871" y="4472478"/>
              <a:ext cx="0" cy="431899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dash"/>
              <a:round/>
              <a:headEnd type="none" w="sm" len="sm"/>
              <a:tailEnd type="triangle" w="lg" len="lg"/>
            </a:ln>
          </p:spPr>
        </p:cxnSp>
      </p:grpSp>
      <p:sp>
        <p:nvSpPr>
          <p:cNvPr id="33" name="Google Shape;109;p16">
            <a:extLst>
              <a:ext uri="{FF2B5EF4-FFF2-40B4-BE49-F238E27FC236}">
                <a16:creationId xmlns:a16="http://schemas.microsoft.com/office/drawing/2014/main" id="{B9F488ED-2B5F-FE14-CCB9-1767066E9FE6}"/>
              </a:ext>
            </a:extLst>
          </p:cNvPr>
          <p:cNvSpPr/>
          <p:nvPr/>
        </p:nvSpPr>
        <p:spPr>
          <a:xfrm>
            <a:off x="430697" y="5174384"/>
            <a:ext cx="11334440" cy="490437"/>
          </a:xfrm>
          <a:prstGeom prst="roundRect">
            <a:avLst>
              <a:gd name="adj" fmla="val 5109"/>
            </a:avLst>
          </a:prstGeom>
          <a:solidFill>
            <a:srgbClr val="CEE5FE"/>
          </a:solidFill>
          <a:ln>
            <a:noFill/>
          </a:ln>
        </p:spPr>
        <p:txBody>
          <a:bodyPr spcFirstLastPara="1" wrap="square" lIns="71933" tIns="13687" rIns="71933" bIns="13687" anchor="ctr" anchorCtr="0">
            <a:noAutofit/>
          </a:bodyPr>
          <a:lstStyle/>
          <a:p>
            <a:pPr marL="87231" algn="ctr" defTabSz="913554">
              <a:buClr>
                <a:srgbClr val="002060"/>
              </a:buClr>
              <a:buSzPts val="1400"/>
              <a:defRPr/>
            </a:pPr>
            <a:r>
              <a:rPr lang="en-GB" sz="1599" b="1" dirty="0">
                <a:solidFill>
                  <a:srgbClr val="002060"/>
                </a:solidFill>
                <a:latin typeface="Calibri" panose="020F0502020204030204"/>
              </a:rPr>
              <a:t>The SERENA-6 trial is currently recruiting</a:t>
            </a:r>
          </a:p>
        </p:txBody>
      </p:sp>
    </p:spTree>
    <p:extLst>
      <p:ext uri="{BB962C8B-B14F-4D97-AF65-F5344CB8AC3E}">
        <p14:creationId xmlns:p14="http://schemas.microsoft.com/office/powerpoint/2010/main" val="254457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6B218-BDD1-4F85-7F44-27E1E7D2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Key Messages and Remaining 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86A5C4-F923-A969-2882-ECD70A1FA661}"/>
              </a:ext>
            </a:extLst>
          </p:cNvPr>
          <p:cNvSpPr txBox="1"/>
          <p:nvPr/>
        </p:nvSpPr>
        <p:spPr>
          <a:xfrm>
            <a:off x="180381" y="1642821"/>
            <a:ext cx="1094677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Approved endocrine agents (tamoxifen, AIs, </a:t>
            </a:r>
            <a:r>
              <a:rPr lang="en-US" dirty="0" err="1"/>
              <a:t>fulvestrant</a:t>
            </a:r>
            <a:r>
              <a:rPr lang="en-US" dirty="0"/>
              <a:t>) have their limitations</a:t>
            </a:r>
          </a:p>
          <a:p>
            <a:r>
              <a:rPr lang="en-US" dirty="0"/>
              <a:t>	-Pharmacologic, toxicity, efficacy post CDK4/6i, resistance mechanisms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Goal: Develop novel endocrine agents that cause complete ER inhibition and have an optimal therapeutic index </a:t>
            </a:r>
          </a:p>
          <a:p>
            <a:pPr lvl="2"/>
            <a:r>
              <a:rPr lang="en-US" dirty="0"/>
              <a:t>-</a:t>
            </a:r>
            <a:r>
              <a:rPr lang="en-US" dirty="0" err="1"/>
              <a:t>Elacestrant</a:t>
            </a:r>
            <a:r>
              <a:rPr lang="en-US" dirty="0"/>
              <a:t> is the first approved oral SERD for </a:t>
            </a:r>
            <a:r>
              <a:rPr lang="en-US" i="1" dirty="0"/>
              <a:t>ESR1</a:t>
            </a:r>
            <a:r>
              <a:rPr lang="en-US" dirty="0"/>
              <a:t> mutant cancer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Other SERDs are </a:t>
            </a:r>
            <a:r>
              <a:rPr lang="en-US" dirty="0"/>
              <a:t>in development both as </a:t>
            </a:r>
            <a:r>
              <a:rPr lang="en-US"/>
              <a:t>single agents </a:t>
            </a:r>
            <a:r>
              <a:rPr lang="en-US" dirty="0"/>
              <a:t>and in combinations with other targeted agents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Will there be benefit with novel ET + targeted agents regardless of </a:t>
            </a:r>
            <a:r>
              <a:rPr lang="en-US" i="1" dirty="0"/>
              <a:t>ESR1 </a:t>
            </a:r>
            <a:r>
              <a:rPr lang="en-US" dirty="0"/>
              <a:t>mutation?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we optimally sequence these agents to improve outcomes in metastatic setting?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Adjuvant trials with oral SERDs are underway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Mechanisms of resistance?</a:t>
            </a:r>
          </a:p>
        </p:txBody>
      </p:sp>
    </p:spTree>
    <p:extLst>
      <p:ext uri="{BB962C8B-B14F-4D97-AF65-F5344CB8AC3E}">
        <p14:creationId xmlns:p14="http://schemas.microsoft.com/office/powerpoint/2010/main" val="37247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46B75-88ED-3BDD-CC21-6A7C0281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56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22D9B-C36D-F7C4-6E8C-BC050B2E3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244" y="1325563"/>
            <a:ext cx="10693765" cy="4351338"/>
          </a:xfrm>
        </p:spPr>
        <p:txBody>
          <a:bodyPr>
            <a:noAutofit/>
          </a:bodyPr>
          <a:lstStyle/>
          <a:p>
            <a:r>
              <a:rPr lang="en-US" sz="2200" dirty="0"/>
              <a:t>56-year-old presented with de novo ER+/HER2 – (IHC 1+) metastatic breast cancer to the bones (biopsy proven) in 2018</a:t>
            </a:r>
          </a:p>
          <a:p>
            <a:endParaRPr lang="en-US" sz="2200" dirty="0"/>
          </a:p>
          <a:p>
            <a:r>
              <a:rPr lang="en-US" sz="2200" dirty="0"/>
              <a:t>She was started on Letrozole plus Palbociclib and after 5 years progressed in the bones and liver. NGS panel showed </a:t>
            </a:r>
            <a:r>
              <a:rPr lang="en-US" sz="2200" i="1" dirty="0"/>
              <a:t>ESR1</a:t>
            </a:r>
            <a:r>
              <a:rPr lang="en-US" sz="2200" dirty="0"/>
              <a:t>D538G mutation </a:t>
            </a:r>
          </a:p>
          <a:p>
            <a:endParaRPr lang="en-US" sz="2200" dirty="0"/>
          </a:p>
          <a:p>
            <a:r>
              <a:rPr lang="en-US" sz="2200" dirty="0"/>
              <a:t>What is the next best treatment option?</a:t>
            </a:r>
          </a:p>
          <a:p>
            <a:pPr marL="914400" lvl="1" indent="-457200">
              <a:buAutoNum type="alphaUcPeriod"/>
            </a:pPr>
            <a:r>
              <a:rPr lang="en-US" sz="2200" dirty="0"/>
              <a:t>Trastuzumab </a:t>
            </a:r>
            <a:r>
              <a:rPr lang="en-US" sz="2200" dirty="0" err="1"/>
              <a:t>Deruxtecan</a:t>
            </a:r>
            <a:endParaRPr lang="en-US" sz="2200" dirty="0"/>
          </a:p>
          <a:p>
            <a:pPr marL="914400" lvl="1" indent="-457200">
              <a:buAutoNum type="alphaUcPeriod"/>
            </a:pPr>
            <a:r>
              <a:rPr lang="en-US" sz="2200" dirty="0"/>
              <a:t>Capecitabine</a:t>
            </a:r>
          </a:p>
          <a:p>
            <a:pPr marL="914400" lvl="1" indent="-457200">
              <a:buAutoNum type="alphaUcPeriod"/>
            </a:pPr>
            <a:r>
              <a:rPr lang="en-US" sz="2200" dirty="0" err="1"/>
              <a:t>Alpelisib</a:t>
            </a:r>
            <a:r>
              <a:rPr lang="en-US" sz="2200" dirty="0"/>
              <a:t> + </a:t>
            </a:r>
            <a:r>
              <a:rPr lang="en-US" sz="2200" dirty="0" err="1"/>
              <a:t>Fulvestrant</a:t>
            </a:r>
            <a:endParaRPr lang="en-US" sz="2200" dirty="0"/>
          </a:p>
          <a:p>
            <a:pPr marL="914400" lvl="1" indent="-457200">
              <a:buAutoNum type="alphaUcPeriod"/>
            </a:pPr>
            <a:r>
              <a:rPr lang="en-US" sz="2200" dirty="0" err="1"/>
              <a:t>Elacestrant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Correct Answer: D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2675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DF14-7AB3-C777-CFA3-9F00B2EB6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5088"/>
          </a:xfrm>
        </p:spPr>
        <p:txBody>
          <a:bodyPr/>
          <a:lstStyle/>
          <a:p>
            <a:pPr algn="ctr"/>
            <a:r>
              <a:rPr lang="en-US" dirty="0"/>
              <a:t>Case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3ED37-ADAE-5640-5487-289202C83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1931"/>
            <a:ext cx="10866120" cy="5309718"/>
          </a:xfrm>
        </p:spPr>
        <p:txBody>
          <a:bodyPr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-US" sz="2000" dirty="0"/>
              <a:t>49-year-old woman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000" dirty="0"/>
              <a:t>PMH: anxiety and insomnia (on Effexor and Ambien)</a:t>
            </a:r>
          </a:p>
          <a:p>
            <a:pPr marL="0" indent="0">
              <a:spcBef>
                <a:spcPts val="800"/>
              </a:spcBef>
              <a:buNone/>
            </a:pPr>
            <a:endParaRPr lang="en-US" sz="600" dirty="0"/>
          </a:p>
          <a:p>
            <a:pPr marL="0" indent="0">
              <a:spcBef>
                <a:spcPts val="800"/>
              </a:spcBef>
              <a:buNone/>
            </a:pPr>
            <a:r>
              <a:rPr lang="en-US" sz="2000" dirty="0"/>
              <a:t>2011: IDC of the left breast dx in Taiwan ER+/PR-/HER-2 (2+) FISH not amplified, s/p lumpectomy w/ </a:t>
            </a:r>
            <a:r>
              <a:rPr lang="en-US" sz="2000" dirty="0" err="1"/>
              <a:t>SLNbx</a:t>
            </a:r>
            <a:r>
              <a:rPr lang="en-US" sz="2000" dirty="0"/>
              <a:t>, s/p radiation</a:t>
            </a:r>
          </a:p>
          <a:p>
            <a:pPr marL="0" indent="0">
              <a:spcBef>
                <a:spcPts val="800"/>
              </a:spcBef>
              <a:buNone/>
            </a:pPr>
            <a:endParaRPr lang="en-US" sz="600" dirty="0"/>
          </a:p>
          <a:p>
            <a:pPr marL="0" indent="0">
              <a:spcBef>
                <a:spcPts val="800"/>
              </a:spcBef>
              <a:buNone/>
            </a:pPr>
            <a:r>
              <a:rPr lang="en-US" sz="2000" dirty="0"/>
              <a:t>2011-2015: Tamoxifen daily</a:t>
            </a:r>
          </a:p>
          <a:p>
            <a:pPr marL="0" indent="0">
              <a:spcBef>
                <a:spcPts val="800"/>
              </a:spcBef>
              <a:buNone/>
            </a:pPr>
            <a:endParaRPr lang="en-US" sz="600" dirty="0"/>
          </a:p>
          <a:p>
            <a:pPr marL="0" indent="0">
              <a:spcBef>
                <a:spcPts val="800"/>
              </a:spcBef>
              <a:buNone/>
            </a:pPr>
            <a:r>
              <a:rPr lang="en-US" sz="2000" dirty="0"/>
              <a:t>2015: R breast DCIS s/p lumpectomy s/p radiation</a:t>
            </a:r>
          </a:p>
          <a:p>
            <a:pPr marL="0" indent="0">
              <a:spcBef>
                <a:spcPts val="800"/>
              </a:spcBef>
              <a:buNone/>
            </a:pPr>
            <a:endParaRPr lang="en-US" sz="600" dirty="0"/>
          </a:p>
          <a:p>
            <a:pPr marL="0" indent="0">
              <a:spcBef>
                <a:spcPts val="800"/>
              </a:spcBef>
              <a:buNone/>
            </a:pPr>
            <a:r>
              <a:rPr lang="en-US" sz="2000" dirty="0"/>
              <a:t>2015-2018: Raloxifene daily</a:t>
            </a:r>
          </a:p>
          <a:p>
            <a:pPr marL="0" indent="0">
              <a:spcBef>
                <a:spcPts val="800"/>
              </a:spcBef>
              <a:buNone/>
            </a:pPr>
            <a:endParaRPr lang="en-US" sz="600" dirty="0"/>
          </a:p>
          <a:p>
            <a:pPr marL="0" indent="0">
              <a:spcBef>
                <a:spcPts val="800"/>
              </a:spcBef>
              <a:buNone/>
            </a:pPr>
            <a:r>
              <a:rPr lang="en-US" sz="2000" dirty="0"/>
              <a:t>Seen at MSKCC 11/15/2017 (was 43 years at that time): US guided core biopsy of left breast at 11:00 axis 4cm from the nipple; atypical papillary lesion.</a:t>
            </a:r>
          </a:p>
          <a:p>
            <a:pPr marL="0" indent="0">
              <a:spcBef>
                <a:spcPts val="800"/>
              </a:spcBef>
              <a:buNone/>
            </a:pPr>
            <a:endParaRPr lang="en-US" sz="600" dirty="0"/>
          </a:p>
          <a:p>
            <a:pPr marL="0" indent="0">
              <a:spcBef>
                <a:spcPts val="800"/>
              </a:spcBef>
              <a:buNone/>
            </a:pPr>
            <a:r>
              <a:rPr lang="en-US" sz="2000" dirty="0"/>
              <a:t>01/02/2018: left breast excision at 11:00 axis surgical pathology shows moderately differentiated IDC; greatest dimension 0.32cm; DCIS, clear surgical margins; ER 95%, PR 98%, HER2 neg (1+) FISH not amplified; Ki-67 5-10%, clear surgical margins, LVI negative. pT1a </a:t>
            </a:r>
            <a:r>
              <a:rPr lang="en-US" sz="2000" dirty="0" err="1"/>
              <a:t>pNX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4184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DF14-7AB3-C777-CFA3-9F00B2EB6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5088"/>
          </a:xfrm>
        </p:spPr>
        <p:txBody>
          <a:bodyPr/>
          <a:lstStyle/>
          <a:p>
            <a:pPr algn="ctr"/>
            <a:r>
              <a:rPr lang="en-US" dirty="0"/>
              <a:t>Case 2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3ED37-ADAE-5640-5487-289202C83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3326"/>
            <a:ext cx="11024616" cy="4839853"/>
          </a:xfrm>
        </p:spPr>
        <p:txBody>
          <a:bodyPr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-US" sz="2000" dirty="0"/>
              <a:t>01/24/2018: PET/CT imaging shows 2.0cm lesion in the left hepatic lobe SUV max 5.5; 3.6 cm mass posterior uterine wall SUV max 9.7 with Pelvic US recommended; 4 cm area of soft tissue density in UIQ of left breast  SUV max 2.7 consistent with post-surgical changes; 5mm nodule in the left lower pulmonary lobe, non-specific inflammatory or metastatic.</a:t>
            </a:r>
          </a:p>
          <a:p>
            <a:pPr marL="0" indent="0">
              <a:spcBef>
                <a:spcPts val="800"/>
              </a:spcBef>
              <a:buNone/>
            </a:pPr>
            <a:endParaRPr lang="en-US" sz="500" dirty="0"/>
          </a:p>
          <a:p>
            <a:pPr marL="0" indent="0">
              <a:spcBef>
                <a:spcPts val="800"/>
              </a:spcBef>
              <a:buNone/>
            </a:pPr>
            <a:r>
              <a:rPr lang="en-US" sz="2000" dirty="0"/>
              <a:t>02/01/2018: endocervical biopsy of polyp with benign findings with acute and chronic inflammation and squamous metaplasia.</a:t>
            </a:r>
          </a:p>
          <a:p>
            <a:pPr marL="0" indent="0">
              <a:spcBef>
                <a:spcPts val="500"/>
              </a:spcBef>
              <a:buNone/>
            </a:pPr>
            <a:endParaRPr lang="en-US" sz="500" dirty="0"/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2/27/18 PET + CT CAP:</a:t>
            </a:r>
          </a:p>
          <a:p>
            <a:pPr marL="292100" indent="0">
              <a:spcBef>
                <a:spcPts val="500"/>
              </a:spcBef>
              <a:buNone/>
            </a:pPr>
            <a:r>
              <a:rPr lang="en-US" sz="2000" dirty="0"/>
              <a:t>1. FDG avid left breast lesion, suspicious for breast cancer, unless attributable to recent surgical procedure.</a:t>
            </a:r>
          </a:p>
          <a:p>
            <a:pPr marL="292100" indent="0">
              <a:spcBef>
                <a:spcPts val="500"/>
              </a:spcBef>
              <a:buNone/>
            </a:pPr>
            <a:r>
              <a:rPr lang="en-US" sz="2000" dirty="0"/>
              <a:t>2. FDG avid liver lesion, suspicious for hepatic metastasis.</a:t>
            </a:r>
          </a:p>
          <a:p>
            <a:pPr marL="292100" indent="0">
              <a:spcBef>
                <a:spcPts val="500"/>
              </a:spcBef>
              <a:buNone/>
            </a:pPr>
            <a:r>
              <a:rPr lang="en-US" sz="2000" dirty="0"/>
              <a:t>3. FDG avid lesion in the posterior uterus. Uterine leiomyomata may be FDG avid, however a more clinically significant lesion cannot be excluded.</a:t>
            </a:r>
          </a:p>
          <a:p>
            <a:pPr marL="292100" indent="0">
              <a:spcBef>
                <a:spcPts val="500"/>
              </a:spcBef>
              <a:buNone/>
            </a:pPr>
            <a:endParaRPr lang="en-US" sz="500" dirty="0"/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Consider pelvic ultrasound for correlation.</a:t>
            </a:r>
          </a:p>
          <a:p>
            <a:pPr marL="0" indent="0">
              <a:spcBef>
                <a:spcPts val="500"/>
              </a:spcBef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530162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DF14-7AB3-C777-CFA3-9F00B2EB6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5088"/>
          </a:xfrm>
        </p:spPr>
        <p:txBody>
          <a:bodyPr/>
          <a:lstStyle/>
          <a:p>
            <a:pPr algn="ctr"/>
            <a:r>
              <a:rPr lang="en-US" dirty="0"/>
              <a:t>Case 2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3ED37-ADAE-5640-5487-289202C83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8238"/>
            <a:ext cx="11024616" cy="5360357"/>
          </a:xfrm>
        </p:spPr>
        <p:txBody>
          <a:bodyPr>
            <a:noAutofit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3/8/18 TVUS/US pelvis: 1. </a:t>
            </a:r>
            <a:r>
              <a:rPr lang="en-US" sz="2000" dirty="0" err="1"/>
              <a:t>Leiomyomatous</a:t>
            </a:r>
            <a:r>
              <a:rPr lang="en-US" sz="2000" dirty="0"/>
              <a:t> uterus with posterior fibroid. 2. No ovarian mass.</a:t>
            </a:r>
          </a:p>
          <a:p>
            <a:pPr marL="0" indent="0">
              <a:spcBef>
                <a:spcPts val="500"/>
              </a:spcBef>
              <a:buNone/>
            </a:pPr>
            <a:endParaRPr lang="en-US" sz="500" dirty="0"/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3/12/18 Liver biopsy: Adenocarcinoma, moderately differentiated, morphologically compatible with breast primary ER+ 99%, PR+10%, HER2 neg (1+), AR+ (99%)</a:t>
            </a:r>
          </a:p>
          <a:p>
            <a:pPr marL="0" indent="0">
              <a:spcBef>
                <a:spcPts val="500"/>
              </a:spcBef>
              <a:buNone/>
            </a:pPr>
            <a:endParaRPr lang="en-US" sz="500" dirty="0"/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3/18- 10/2020: Letrozole plus Palbociclib, POD in liver</a:t>
            </a:r>
          </a:p>
          <a:p>
            <a:pPr marL="0" indent="0">
              <a:spcBef>
                <a:spcPts val="500"/>
              </a:spcBef>
              <a:buNone/>
            </a:pPr>
            <a:endParaRPr lang="en-US" sz="500" dirty="0"/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11/2020: Liver Biopsy: NGS: ( MSK IMPACT)</a:t>
            </a:r>
          </a:p>
          <a:p>
            <a:pPr marL="347663" indent="0">
              <a:spcBef>
                <a:spcPts val="500"/>
              </a:spcBef>
              <a:buNone/>
            </a:pPr>
            <a:r>
              <a:rPr lang="en-US" sz="2000" dirty="0"/>
              <a:t>1. ATM (NM_000051) exon56 p.Q2729R (c.8186A&gt;G)</a:t>
            </a:r>
          </a:p>
          <a:p>
            <a:pPr marL="347663" indent="0">
              <a:spcBef>
                <a:spcPts val="500"/>
              </a:spcBef>
              <a:buNone/>
            </a:pPr>
            <a:r>
              <a:rPr lang="en-US" sz="2000" dirty="0"/>
              <a:t>2. GATA3 (NM_002051) exon6 p.S404Pfs*93</a:t>
            </a:r>
          </a:p>
          <a:p>
            <a:pPr marL="347663" indent="0">
              <a:spcBef>
                <a:spcPts val="500"/>
              </a:spcBef>
              <a:buNone/>
            </a:pPr>
            <a:r>
              <a:rPr lang="en-US" sz="2000" dirty="0"/>
              <a:t>(c.1210_1238delAGCCACATCTCGCCCTTCAGCCACTCCAG)</a:t>
            </a:r>
          </a:p>
          <a:p>
            <a:pPr marL="347663" indent="0">
              <a:spcBef>
                <a:spcPts val="500"/>
              </a:spcBef>
              <a:buNone/>
            </a:pPr>
            <a:r>
              <a:rPr lang="en-US" sz="2000" dirty="0"/>
              <a:t>3. TBX3 (NM_016569) exon7 p.E388Dfs*12 (c.1164_1183delGGCCTGCGACGCGGCCAAGA)</a:t>
            </a:r>
          </a:p>
          <a:p>
            <a:pPr marL="0" indent="0">
              <a:spcBef>
                <a:spcPts val="500"/>
              </a:spcBef>
              <a:buNone/>
            </a:pPr>
            <a:endParaRPr lang="en-US" sz="500" dirty="0"/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Genetic testing: No mutations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MSK ACCESS ( plasma NGS): no mutations</a:t>
            </a:r>
          </a:p>
          <a:p>
            <a:pPr marL="0" indent="0">
              <a:spcBef>
                <a:spcPts val="500"/>
              </a:spcBef>
              <a:buNone/>
            </a:pPr>
            <a:endParaRPr lang="en-US" sz="500" dirty="0"/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Enrolled on EMBER trial: received </a:t>
            </a:r>
            <a:r>
              <a:rPr lang="en-US" sz="2000" dirty="0" err="1"/>
              <a:t>Imlunestrant</a:t>
            </a:r>
            <a:r>
              <a:rPr lang="en-US" sz="2000" dirty="0"/>
              <a:t> monotherapy 11/1/2020-12/1/2022 with POD in liver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Had grade 1 nausea and diarrhea while on therapy</a:t>
            </a:r>
          </a:p>
        </p:txBody>
      </p:sp>
    </p:spTree>
    <p:extLst>
      <p:ext uri="{BB962C8B-B14F-4D97-AF65-F5344CB8AC3E}">
        <p14:creationId xmlns:p14="http://schemas.microsoft.com/office/powerpoint/2010/main" val="2593715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A2390A-4371-80AD-C2DD-E96F9EB3B8BB}"/>
              </a:ext>
            </a:extLst>
          </p:cNvPr>
          <p:cNvSpPr txBox="1">
            <a:spLocks/>
          </p:cNvSpPr>
          <p:nvPr/>
        </p:nvSpPr>
        <p:spPr>
          <a:xfrm>
            <a:off x="304800" y="76200"/>
            <a:ext cx="11988800" cy="1138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33" b="1" i="1" dirty="0"/>
              <a:t>ESR1 </a:t>
            </a:r>
            <a:r>
              <a:rPr lang="en-US" sz="3733" b="1" dirty="0"/>
              <a:t>Mutations in Advanced Breast Cancer</a:t>
            </a:r>
            <a:endParaRPr lang="en-US" sz="3733" b="1" i="1" dirty="0"/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D3910586-AD02-88CB-8FBA-62EB75A43826}"/>
              </a:ext>
            </a:extLst>
          </p:cNvPr>
          <p:cNvSpPr txBox="1"/>
          <p:nvPr/>
        </p:nvSpPr>
        <p:spPr>
          <a:xfrm>
            <a:off x="6010942" y="1397397"/>
            <a:ext cx="5296784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80990" defTabSz="609585" fontAlgn="base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/>
              </a:rPr>
              <a:t>Major acquired mutation of metastatic ER+ BC</a:t>
            </a:r>
          </a:p>
          <a:p>
            <a:pPr marL="380990" indent="-380990" defTabSz="609585" fontAlgn="base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/>
              </a:rPr>
              <a:t>Acquired through prior AI therapy</a:t>
            </a:r>
          </a:p>
          <a:p>
            <a:pPr marL="380990" indent="-380990" defTabSz="609585" fontAlgn="base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/>
              </a:rPr>
              <a:t>Ligand independence</a:t>
            </a:r>
          </a:p>
          <a:p>
            <a:pPr marL="380990" indent="-380990" defTabSz="609585" fontAlgn="base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/>
              </a:rPr>
              <a:t>Rare in primary tumors (&lt;1%), but highly enriched in MBC</a:t>
            </a:r>
          </a:p>
          <a:p>
            <a:pPr marL="380990" indent="-380990" defTabSz="609585" fontAlgn="base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A4ABB6-6083-A099-DCF4-25BF016A8296}"/>
              </a:ext>
            </a:extLst>
          </p:cNvPr>
          <p:cNvGrpSpPr/>
          <p:nvPr/>
        </p:nvGrpSpPr>
        <p:grpSpPr>
          <a:xfrm>
            <a:off x="404415" y="1287525"/>
            <a:ext cx="5384800" cy="2585323"/>
            <a:chOff x="303312" y="1041546"/>
            <a:chExt cx="4038600" cy="193899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CF8B031-5513-56FC-79E7-52B637C36C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24"/>
            <a:stretch/>
          </p:blipFill>
          <p:spPr>
            <a:xfrm>
              <a:off x="303312" y="1041546"/>
              <a:ext cx="4038600" cy="193899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FFFCD89-50A6-2FEE-DACE-66A2781C03FE}"/>
                </a:ext>
              </a:extLst>
            </p:cNvPr>
            <p:cNvSpPr/>
            <p:nvPr/>
          </p:nvSpPr>
          <p:spPr bwMode="auto">
            <a:xfrm>
              <a:off x="381000" y="1041546"/>
              <a:ext cx="2743200" cy="82404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pitchFamily="-72" charset="0"/>
                <a:ea typeface="ＭＳ Ｐゴシック" pitchFamily="-72" charset="-128"/>
                <a:cs typeface="ＭＳ Ｐゴシック" pitchFamily="-72" charset="-128"/>
              </a:endParaRPr>
            </a:p>
          </p:txBody>
        </p:sp>
      </p:grpSp>
      <p:graphicFrame>
        <p:nvGraphicFramePr>
          <p:cNvPr id="11" name="Group 32">
            <a:extLst>
              <a:ext uri="{FF2B5EF4-FFF2-40B4-BE49-F238E27FC236}">
                <a16:creationId xmlns:a16="http://schemas.microsoft.com/office/drawing/2014/main" id="{CEA52F03-53E2-5098-0583-AB8CF8A17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077600"/>
              </p:ext>
            </p:extLst>
          </p:nvPr>
        </p:nvGraphicFramePr>
        <p:xfrm>
          <a:off x="1206076" y="4004589"/>
          <a:ext cx="9779848" cy="2093941"/>
        </p:xfrm>
        <a:graphic>
          <a:graphicData uri="http://schemas.openxmlformats.org/drawingml/2006/table">
            <a:tbl>
              <a:tblPr/>
              <a:tblGrid>
                <a:gridCol w="2041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0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5651">
                  <a:extLst>
                    <a:ext uri="{9D8B030D-6E8A-4147-A177-3AD203B41FA5}">
                      <a16:colId xmlns:a16="http://schemas.microsoft.com/office/drawing/2014/main" val="776465212"/>
                    </a:ext>
                  </a:extLst>
                </a:gridCol>
                <a:gridCol w="1532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7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Trial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6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Study Population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6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ER+ MBC Patient Population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6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ESR1 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Mut, %</a:t>
                      </a:r>
                      <a:endParaRPr lang="en-US" sz="1600" b="1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6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354681"/>
                  </a:ext>
                </a:extLst>
              </a:tr>
              <a:tr h="330602">
                <a:tc>
                  <a:txBody>
                    <a:bodyPr/>
                    <a:lstStyle>
                      <a:lvl1pPr marL="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L="3429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L="6858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L="10287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L="13716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L="17145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L="20574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L="24003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L="27432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MONALEESA-2</a:t>
                      </a:r>
                      <a:endParaRPr lang="en-US" sz="16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L="3429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L="6858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L="10287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L="13716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L="17145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L="20574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L="24003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L="27432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Letrozole ± ribociclib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L="3429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L="6858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L="10287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L="13716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L="17145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L="20574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L="24003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L="27432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1st line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L="3429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L="6858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L="10287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L="13716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L="17145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L="20574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L="24003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L="27432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310">
                <a:tc>
                  <a:txBody>
                    <a:bodyPr/>
                    <a:lstStyle>
                      <a:lvl1pPr marL="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L="3429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L="6858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L="10287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L="13716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L="17145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L="20574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L="24003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L="27432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BOLERO-2</a:t>
                      </a:r>
                      <a:endParaRPr lang="en-US" sz="16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L="3429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L="6858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L="10287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L="13716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L="17145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L="20574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L="24003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L="27432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Exemestane ± everolimus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L="3429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L="6858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L="10287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L="13716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L="17145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L="20574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L="24003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L="27432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After PD on 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L="3429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L="6858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L="10287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L="13716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L="17145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L="20574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L="24003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L="27432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310">
                <a:tc>
                  <a:txBody>
                    <a:bodyPr/>
                    <a:lstStyle>
                      <a:lvl1pPr marL="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L="3429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L="6858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L="10287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L="13716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L="17145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L="20574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L="24003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L="27432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FERGI</a:t>
                      </a:r>
                      <a:endParaRPr lang="en-US" sz="16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L="3429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L="6858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L="10287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L="13716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L="17145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L="20574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L="24003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L="27432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Fulvestrant ± pictilisib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L="3429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L="6858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L="10287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L="13716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L="17145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L="20574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L="24003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L="27432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After PD on 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L="3429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L="6858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L="10287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L="13716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L="17145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L="20574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L="24003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L="27432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~40.0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310">
                <a:tc>
                  <a:txBody>
                    <a:bodyPr/>
                    <a:lstStyle>
                      <a:lvl1pPr marL="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L="3429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L="6858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L="10287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L="13716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L="17145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L="20574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L="24003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L="27432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PALOMA-3</a:t>
                      </a:r>
                      <a:endParaRPr lang="en-US" sz="16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L="3429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L="6858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L="10287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L="13716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L="17145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L="20574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L="24003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L="27432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Fulvestrant ± palbociclib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L="3429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L="6858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L="10287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L="13716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L="17145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L="20574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L="24003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L="27432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After PD on 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L="3429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L="6858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L="10287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L="13716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L="17145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L="20574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L="24003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L="27432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310">
                <a:tc>
                  <a:txBody>
                    <a:bodyPr/>
                    <a:lstStyle>
                      <a:lvl1pPr marL="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L="3429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L="6858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L="10287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L="13716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L="17145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L="20574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L="24003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L="27432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SoFEA</a:t>
                      </a:r>
                      <a:endParaRPr lang="en-US" sz="16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L="3429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L="6858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L="10287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L="13716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L="17145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L="20574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L="24003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L="27432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Fulvestrant ± anastrozole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L="3429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L="6858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L="10287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L="13716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L="17145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L="20574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L="24003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L="27432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After PD on 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L="3429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L="6858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L="10287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L="13716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L="17145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L="20574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L="24003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L="2743200" marR="0" algn="l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050445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0816EE7-325D-C298-26A4-98C17BD111BB}"/>
              </a:ext>
            </a:extLst>
          </p:cNvPr>
          <p:cNvSpPr/>
          <p:nvPr/>
        </p:nvSpPr>
        <p:spPr>
          <a:xfrm>
            <a:off x="0" y="6306694"/>
            <a:ext cx="128890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Toy W et al. </a:t>
            </a:r>
            <a:r>
              <a:rPr lang="en-US" sz="10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Nat Genet. </a:t>
            </a:r>
            <a:r>
              <a:rPr lang="en-US" sz="1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2013;45(12)1439-1445. Robinson DR et al. </a:t>
            </a:r>
            <a:r>
              <a:rPr lang="en-US" sz="10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Nat Genet. </a:t>
            </a:r>
            <a:r>
              <a:rPr lang="en-US" sz="1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2013;45(12):1446-1451. Ma CX et al. </a:t>
            </a:r>
            <a:r>
              <a:rPr lang="en-US" sz="10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Nat Rev Cancer. </a:t>
            </a:r>
            <a:r>
              <a:rPr lang="en-US" sz="1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2015;15(5):261-275.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Medford AJ et al. ASCO 2023. Abstract 1074.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Hortobagyi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GN et al.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Ann Oncol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2018;29(7):1541-7.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Chandarlapaty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 et al.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JAMA Oncol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2016;2(10):1310-5. 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Spoerke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JM et al.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Nat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Commun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2016;7:11579.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Cristofanilli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 et al.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Lancet Oncol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2016:17(4):425-39.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Fribbens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C et al.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J Clin Oncol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2016;34(25):29618. </a:t>
            </a:r>
          </a:p>
        </p:txBody>
      </p:sp>
    </p:spTree>
    <p:extLst>
      <p:ext uri="{BB962C8B-B14F-4D97-AF65-F5344CB8AC3E}">
        <p14:creationId xmlns:p14="http://schemas.microsoft.com/office/powerpoint/2010/main" val="1529566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DF14-7AB3-C777-CFA3-9F00B2EB6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5088"/>
          </a:xfrm>
        </p:spPr>
        <p:txBody>
          <a:bodyPr/>
          <a:lstStyle/>
          <a:p>
            <a:pPr algn="ctr"/>
            <a:r>
              <a:rPr lang="en-US" dirty="0"/>
              <a:t>Case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3ED37-ADAE-5640-5487-289202C83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0982"/>
            <a:ext cx="10866120" cy="5994813"/>
          </a:xfrm>
        </p:spPr>
        <p:txBody>
          <a:bodyPr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60-year-old woman with the following oncologic history: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Age 40 DCIS treated with lumpectomy and radiation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3/14/17 Bilateral mastectomy and R SLNB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R: 11 mm mod-diff IDC, no LVI, ER 50% PR 30% HER2 1+ FISH negative, 0/3 SLN, Oncotype RS 6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4/2017 - 1/2020 Tamoxifen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1/2020 - 6/2020 Exemestane, she did not tolerate due to arthralgias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6/2020 Tamoxifen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 palpated a R breast mass, ultrasound revealed a 1.2 x 0.5 x 2.0 cm complex solid and cystic mass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2/11/21 R breast core bx: grade 2 IDC ER 100% PR 80% HER2 2+ FISH negative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2/24/21 Breast MRI: 2 x 0.6 cm mass in R breast, indeterminate liver lesions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2/26/21 PET/CT: hypermetabolic liver lesions, periportal nodes, lytic bone metastases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MRI Brain: negative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Palliative RT to R hip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3/24/21 Bone bx: metastatic ductal carcinoma, ER 80% PR &lt;1% HER2 2+ FISH negative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4/8/21 C1D1, 1L treatment: oral SERD (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Imlunestrant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and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abemaciclib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Remains on treatment: last seen 1/23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Grade 1 diarrhea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Grade 1 fatigue</a:t>
            </a:r>
          </a:p>
        </p:txBody>
      </p:sp>
    </p:spTree>
    <p:extLst>
      <p:ext uri="{BB962C8B-B14F-4D97-AF65-F5344CB8AC3E}">
        <p14:creationId xmlns:p14="http://schemas.microsoft.com/office/powerpoint/2010/main" val="721686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A2A8731-2599-4A8C-9EE5-AAB01CA0D396}"/>
              </a:ext>
            </a:extLst>
          </p:cNvPr>
          <p:cNvSpPr txBox="1">
            <a:spLocks/>
          </p:cNvSpPr>
          <p:nvPr/>
        </p:nvSpPr>
        <p:spPr>
          <a:xfrm>
            <a:off x="672907" y="157881"/>
            <a:ext cx="10239828" cy="7826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/>
              <a:t>Acknowledgements</a:t>
            </a:r>
            <a:endParaRPr lang="en-US" b="1" dirty="0"/>
          </a:p>
        </p:txBody>
      </p:sp>
      <p:pic>
        <p:nvPicPr>
          <p:cNvPr id="4" name="Picture 4" descr="BREAST_graphic">
            <a:extLst>
              <a:ext uri="{FF2B5EF4-FFF2-40B4-BE49-F238E27FC236}">
                <a16:creationId xmlns:a16="http://schemas.microsoft.com/office/drawing/2014/main" id="{5614CF3C-0137-4834-977D-D5B7FD86B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1931" y="1514475"/>
            <a:ext cx="2337905" cy="233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C8A939-4588-451F-B5C5-8A431DE0E239}"/>
              </a:ext>
            </a:extLst>
          </p:cNvPr>
          <p:cNvSpPr txBox="1"/>
          <p:nvPr/>
        </p:nvSpPr>
        <p:spPr>
          <a:xfrm>
            <a:off x="454494" y="1712564"/>
            <a:ext cx="7493462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500" b="1" dirty="0">
              <a:latin typeface="+mj-lt"/>
            </a:endParaRPr>
          </a:p>
          <a:p>
            <a:r>
              <a:rPr lang="en-US" sz="2700" b="1" dirty="0"/>
              <a:t>Patients and their families who inspire us everyday</a:t>
            </a:r>
          </a:p>
          <a:p>
            <a:endParaRPr lang="en-US" sz="2700" b="1" dirty="0"/>
          </a:p>
          <a:p>
            <a:r>
              <a:rPr lang="en-US" sz="2700" b="1" dirty="0"/>
              <a:t>Questions?</a:t>
            </a:r>
          </a:p>
          <a:p>
            <a:endParaRPr lang="en-US" sz="2500" b="1" dirty="0">
              <a:latin typeface="+mj-lt"/>
            </a:endParaRPr>
          </a:p>
          <a:p>
            <a:endParaRPr lang="en-US" sz="2500" b="1" dirty="0">
              <a:latin typeface="+mj-lt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370963-9CDA-1E3E-D940-AA5D476A32EE}"/>
              </a:ext>
            </a:extLst>
          </p:cNvPr>
          <p:cNvSpPr txBox="1"/>
          <p:nvPr/>
        </p:nvSpPr>
        <p:spPr>
          <a:xfrm>
            <a:off x="10672815" y="6482535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@jhaveri_komal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C76864-A129-A9FE-0C36-76CC690B6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4172" y="6487298"/>
            <a:ext cx="270764" cy="25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5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CC504-6E65-794B-A163-E15792AC1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general, which CDK4/6 inhibitor are you most likely to recommend in combination with endocrine therapy for a </a:t>
            </a:r>
            <a:r>
              <a:rPr lang="en-US" b="1" u="sng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postmenopausal</a:t>
            </a:r>
            <a:r>
              <a:rPr lang="en-US" b="1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patient with ER-positive, HER2-negative metastatic breast cancer? </a:t>
            </a:r>
            <a:endParaRPr lang="en-US" dirty="0">
              <a:solidFill>
                <a:srgbClr val="0432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Text Box 4">
            <a:extLst>
              <a:ext uri="{FF2B5EF4-FFF2-40B4-BE49-F238E27FC236}">
                <a16:creationId xmlns:a16="http://schemas.microsoft.com/office/drawing/2014/main" id="{128DA0B7-2CB3-D44C-ABD1-65C3EB519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819838"/>
            <a:ext cx="3169858" cy="34585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Ribociclib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/>
            </a:endParaRPr>
          </a:p>
        </p:txBody>
      </p:sp>
      <p:sp>
        <p:nvSpPr>
          <p:cNvPr id="74" name="Text Box 4">
            <a:extLst>
              <a:ext uri="{FF2B5EF4-FFF2-40B4-BE49-F238E27FC236}">
                <a16:creationId xmlns:a16="http://schemas.microsoft.com/office/drawing/2014/main" id="{63447936-2682-1A46-8ABB-44C484B67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99" y="3906085"/>
            <a:ext cx="3246057" cy="36685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Palbociclib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/>
            </a:endParaRPr>
          </a:p>
        </p:txBody>
      </p:sp>
      <p:pic>
        <p:nvPicPr>
          <p:cNvPr id="86" name="Picture 3">
            <a:extLst>
              <a:ext uri="{FF2B5EF4-FFF2-40B4-BE49-F238E27FC236}">
                <a16:creationId xmlns:a16="http://schemas.microsoft.com/office/drawing/2014/main" id="{8052E365-E8A8-E240-A007-94A1A6A9EA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3931857" y="3886200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" name="Text Box 9">
            <a:extLst>
              <a:ext uri="{FF2B5EF4-FFF2-40B4-BE49-F238E27FC236}">
                <a16:creationId xmlns:a16="http://schemas.microsoft.com/office/drawing/2014/main" id="{20141D04-A685-C247-9A6A-D47CB62F108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95384" y="3886200"/>
            <a:ext cx="457200" cy="4111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B5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ＭＳ Ｐゴシック"/>
              </a:rPr>
              <a:t>2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FE2A2BF-2677-AD91-48E2-99395294EF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3931857" y="255026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00AE5E42-DF81-04CD-88F9-5E14095D04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4366513" y="255026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D963B09D-8277-A8D5-FDF5-F2CB57E048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4801169" y="255026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0FB648EB-506A-244B-84D2-8F7F3ABBF1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5235825" y="255026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6A31D720-6579-6E16-D9D2-62CC4C388D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5670481" y="255026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299352B3-BED8-CAFC-3561-653676480B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6105137" y="255026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09A04041-DAC6-D7B2-3C1F-D209471A53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6539793" y="255026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3BBCAF63-DDC7-0DD4-0186-89921BEAE1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6974449" y="255026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7F6BBAB4-BF70-1D34-D566-4C9C8AB08F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7409105" y="255026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id="{519416CE-4006-12BD-4354-B910D22FEB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7843761" y="255026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C88A52F-FA36-4213-48D1-A79C96A9E9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4364579" y="3886200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B724CBD3-595C-74C4-A4F3-72DD941C7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5600" y="2560637"/>
            <a:ext cx="457200" cy="4111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B5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ＭＳ Ｐゴシック"/>
              </a:rPr>
              <a:t>17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BEB31708-4E2E-9543-5513-E03BB672A5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8278417" y="255026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>
            <a:extLst>
              <a:ext uri="{FF2B5EF4-FFF2-40B4-BE49-F238E27FC236}">
                <a16:creationId xmlns:a16="http://schemas.microsoft.com/office/drawing/2014/main" id="{8C43AEF9-B452-BE33-815E-DD6BDA0EB6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8713073" y="255026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">
            <a:extLst>
              <a:ext uri="{FF2B5EF4-FFF2-40B4-BE49-F238E27FC236}">
                <a16:creationId xmlns:a16="http://schemas.microsoft.com/office/drawing/2014/main" id="{58F462B2-7908-DD2F-56BD-DAAA4FEC7F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9149770" y="255026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>
            <a:extLst>
              <a:ext uri="{FF2B5EF4-FFF2-40B4-BE49-F238E27FC236}">
                <a16:creationId xmlns:a16="http://schemas.microsoft.com/office/drawing/2014/main" id="{9E794503-C27F-A8B2-DF33-E97F603271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9584426" y="255026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>
            <a:extLst>
              <a:ext uri="{FF2B5EF4-FFF2-40B4-BE49-F238E27FC236}">
                <a16:creationId xmlns:a16="http://schemas.microsoft.com/office/drawing/2014/main" id="{A01D2221-54FA-50AF-1D64-48F85A995C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10019082" y="255026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5BD7438-2E2E-FDB5-F51E-06494D600E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 bwMode="auto">
          <a:xfrm>
            <a:off x="3926349" y="479609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9">
            <a:extLst>
              <a:ext uri="{FF2B5EF4-FFF2-40B4-BE49-F238E27FC236}">
                <a16:creationId xmlns:a16="http://schemas.microsoft.com/office/drawing/2014/main" id="{F57A521C-D6B8-7479-7417-0D4A219C9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676" y="4794569"/>
            <a:ext cx="457200" cy="4111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B5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ＭＳ Ｐゴシック"/>
              </a:rPr>
              <a:t>1</a:t>
            </a:r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31603A5D-4884-2CB9-2FB8-1998005C8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54" y="4815452"/>
            <a:ext cx="3505199" cy="36939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0" fontAlgn="base" latinLnBrk="0" hangingPunct="0">
              <a:lnSpc>
                <a:spcPts val="2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Abemaciclib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E1F7177D-EAB1-8C14-7310-3AA276F5C3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3931857" y="2979923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">
            <a:extLst>
              <a:ext uri="{FF2B5EF4-FFF2-40B4-BE49-F238E27FC236}">
                <a16:creationId xmlns:a16="http://schemas.microsoft.com/office/drawing/2014/main" id="{8D90BB21-F632-46DB-569E-C220877F7E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4366513" y="2979923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712153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0803FA0-176D-6DF5-D273-99BA1AD425E5}"/>
              </a:ext>
            </a:extLst>
          </p:cNvPr>
          <p:cNvSpPr/>
          <p:nvPr/>
        </p:nvSpPr>
        <p:spPr bwMode="auto">
          <a:xfrm>
            <a:off x="0" y="5867400"/>
            <a:ext cx="40640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000000"/>
              </a:solidFill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92027-4AD8-8E8F-5FBD-B0849B338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11988800" cy="1138965"/>
          </a:xfrm>
        </p:spPr>
        <p:txBody>
          <a:bodyPr/>
          <a:lstStyle/>
          <a:p>
            <a:r>
              <a:rPr lang="en-US" sz="3200" b="1" i="1" dirty="0"/>
              <a:t>ESR1 </a:t>
            </a:r>
            <a:r>
              <a:rPr lang="en-US" sz="3200" b="1" dirty="0"/>
              <a:t>Mutations Often Subclinical: Liquid Biopsy Testing Is the Standard</a:t>
            </a:r>
            <a:endParaRPr lang="en-US" sz="3200" b="1" i="1" dirty="0"/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EE6BA670-13BF-CD4F-93F2-A32E16400BCC}"/>
              </a:ext>
            </a:extLst>
          </p:cNvPr>
          <p:cNvSpPr txBox="1"/>
          <p:nvPr/>
        </p:nvSpPr>
        <p:spPr>
          <a:xfrm>
            <a:off x="5994402" y="1321253"/>
            <a:ext cx="6095999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ts val="2400"/>
              </a:spcAft>
              <a:defRPr/>
            </a:pPr>
            <a:r>
              <a:rPr lang="en-US" sz="2133" dirty="0">
                <a:solidFill>
                  <a:srgbClr val="000000"/>
                </a:solidFill>
                <a:latin typeface="Arial"/>
                <a:ea typeface="ＭＳ Ｐゴシック"/>
              </a:rPr>
              <a:t>Different metastases may develop different resistance mutations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32FDB8-596D-0DA2-F07D-A40B81514AE7}"/>
              </a:ext>
            </a:extLst>
          </p:cNvPr>
          <p:cNvSpPr/>
          <p:nvPr/>
        </p:nvSpPr>
        <p:spPr>
          <a:xfrm>
            <a:off x="0" y="6529706"/>
            <a:ext cx="1219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Turner NC et al. </a:t>
            </a:r>
            <a:r>
              <a:rPr lang="en-US" sz="1000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Lancet Oncol. </a:t>
            </a:r>
            <a:r>
              <a:rPr lang="en-US" sz="1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2020;21(10):1296-1308.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DBED42-3C3B-58BB-C6AD-B4C9405AF4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61" r="33128" b="22178"/>
          <a:stretch/>
        </p:blipFill>
        <p:spPr>
          <a:xfrm>
            <a:off x="1219199" y="2006601"/>
            <a:ext cx="3072484" cy="3487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64C5424-CF5E-6F6C-DBC5-7BD71FE0E5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00" t="77649" r="25249" b="742"/>
          <a:stretch/>
        </p:blipFill>
        <p:spPr>
          <a:xfrm>
            <a:off x="788316" y="5501362"/>
            <a:ext cx="4267200" cy="9683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8DF3BCA-D1C4-4760-0054-6D6C33BD02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0" t="2788" r="19464" b="11434"/>
          <a:stretch/>
        </p:blipFill>
        <p:spPr>
          <a:xfrm>
            <a:off x="7014442" y="2100952"/>
            <a:ext cx="4055917" cy="4189368"/>
          </a:xfrm>
          <a:prstGeom prst="rect">
            <a:avLst/>
          </a:prstGeom>
        </p:spPr>
      </p:pic>
      <p:sp>
        <p:nvSpPr>
          <p:cNvPr id="15" name="TextBox 11">
            <a:extLst>
              <a:ext uri="{FF2B5EF4-FFF2-40B4-BE49-F238E27FC236}">
                <a16:creationId xmlns:a16="http://schemas.microsoft.com/office/drawing/2014/main" id="{8C9640BD-9656-570E-0D73-8D94E237972B}"/>
              </a:ext>
            </a:extLst>
          </p:cNvPr>
          <p:cNvSpPr txBox="1"/>
          <p:nvPr/>
        </p:nvSpPr>
        <p:spPr>
          <a:xfrm>
            <a:off x="101600" y="1328500"/>
            <a:ext cx="5640632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ts val="2400"/>
              </a:spcAft>
              <a:defRPr/>
            </a:pPr>
            <a:r>
              <a:rPr lang="en-US" sz="2133" dirty="0" err="1">
                <a:solidFill>
                  <a:srgbClr val="000000"/>
                </a:solidFill>
                <a:latin typeface="Arial"/>
                <a:ea typeface="ＭＳ Ｐゴシック"/>
              </a:rPr>
              <a:t>ctDNA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ＭＳ Ｐゴシック"/>
              </a:rPr>
              <a:t> testing identified more </a:t>
            </a:r>
            <a:r>
              <a:rPr lang="en-US" sz="2133" i="1" dirty="0">
                <a:solidFill>
                  <a:srgbClr val="000000"/>
                </a:solidFill>
                <a:latin typeface="Arial"/>
                <a:ea typeface="ＭＳ Ｐゴシック"/>
              </a:rPr>
              <a:t>ESR1 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ＭＳ Ｐゴシック"/>
              </a:rPr>
              <a:t>mutations than contemporaneous biopsy</a:t>
            </a:r>
          </a:p>
        </p:txBody>
      </p:sp>
    </p:spTree>
    <p:extLst>
      <p:ext uri="{BB962C8B-B14F-4D97-AF65-F5344CB8AC3E}">
        <p14:creationId xmlns:p14="http://schemas.microsoft.com/office/powerpoint/2010/main" val="3102638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71F39F-2204-ECD5-506F-EA8CA9A3080B}"/>
              </a:ext>
            </a:extLst>
          </p:cNvPr>
          <p:cNvSpPr/>
          <p:nvPr/>
        </p:nvSpPr>
        <p:spPr bwMode="auto">
          <a:xfrm>
            <a:off x="1930400" y="6070600"/>
            <a:ext cx="2438400" cy="787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92027-4AD8-8E8F-5FBD-B0849B338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9681"/>
          </a:xfrm>
        </p:spPr>
        <p:txBody>
          <a:bodyPr/>
          <a:lstStyle/>
          <a:p>
            <a:pPr algn="ctr"/>
            <a:r>
              <a:rPr lang="en-US" sz="3200" b="1" i="1" dirty="0"/>
              <a:t>ESR1 </a:t>
            </a:r>
            <a:r>
              <a:rPr lang="en-US" sz="3200" b="1" dirty="0"/>
              <a:t>Mutations: </a:t>
            </a:r>
            <a:r>
              <a:rPr lang="en-US" sz="3200" b="1" dirty="0" err="1"/>
              <a:t>SoFEA</a:t>
            </a:r>
            <a:r>
              <a:rPr lang="en-US" sz="3200" b="1" dirty="0"/>
              <a:t> and EFFECT Combined Analysis</a:t>
            </a:r>
            <a:endParaRPr lang="en-US" sz="32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A18F5-2FF1-75C0-F9D1-A6BEB7C5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03987"/>
            <a:ext cx="10363200" cy="49781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i="1" dirty="0">
                <a:solidFill>
                  <a:srgbClr val="333333"/>
                </a:solidFill>
              </a:rPr>
              <a:t>ESR1</a:t>
            </a:r>
            <a:r>
              <a:rPr lang="en-US" sz="2400" dirty="0">
                <a:solidFill>
                  <a:srgbClr val="333333"/>
                </a:solidFill>
              </a:rPr>
              <a:t>-mutant breast cancer has poor outcome if treated with further AI</a:t>
            </a:r>
            <a:endParaRPr lang="en-US" sz="2400" i="1" dirty="0">
              <a:solidFill>
                <a:srgbClr val="33333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B69C7A-B7DA-1C1E-1B5B-E4D62B9A39CE}"/>
              </a:ext>
            </a:extLst>
          </p:cNvPr>
          <p:cNvSpPr/>
          <p:nvPr/>
        </p:nvSpPr>
        <p:spPr>
          <a:xfrm>
            <a:off x="0" y="6529706"/>
            <a:ext cx="1219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Turner NC et al. </a:t>
            </a:r>
            <a:r>
              <a:rPr lang="en-US" sz="1000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Clin Cancer Res. </a:t>
            </a:r>
            <a:r>
              <a:rPr lang="en-US" sz="1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2022;26(19):5172-5177.</a:t>
            </a:r>
          </a:p>
        </p:txBody>
      </p:sp>
      <p:pic>
        <p:nvPicPr>
          <p:cNvPr id="10" name="Picture 56">
            <a:extLst>
              <a:ext uri="{FF2B5EF4-FFF2-40B4-BE49-F238E27FC236}">
                <a16:creationId xmlns:a16="http://schemas.microsoft.com/office/drawing/2014/main" id="{A367E008-A0B2-9EDD-78F4-E63FE2C91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0" y="1600200"/>
            <a:ext cx="5898991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57">
            <a:extLst>
              <a:ext uri="{FF2B5EF4-FFF2-40B4-BE49-F238E27FC236}">
                <a16:creationId xmlns:a16="http://schemas.microsoft.com/office/drawing/2014/main" id="{D77FEA9E-326F-12B1-6D71-7EB0160C4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5899949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C2EFCC1-CB15-69C2-444A-A1A58576B7C1}"/>
              </a:ext>
            </a:extLst>
          </p:cNvPr>
          <p:cNvSpPr txBox="1">
            <a:spLocks/>
          </p:cNvSpPr>
          <p:nvPr/>
        </p:nvSpPr>
        <p:spPr bwMode="auto">
          <a:xfrm>
            <a:off x="1371600" y="5818600"/>
            <a:ext cx="9448800" cy="4978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defTabSz="1219170">
              <a:buNone/>
              <a:defRPr/>
            </a:pPr>
            <a:r>
              <a:rPr lang="en-US" sz="1867" i="1" kern="0" dirty="0">
                <a:solidFill>
                  <a:srgbClr val="333333"/>
                </a:solidFill>
                <a:latin typeface="Arial"/>
                <a:ea typeface="ＭＳ Ｐゴシック"/>
              </a:rPr>
              <a:t>ESR1 </a:t>
            </a:r>
            <a:r>
              <a:rPr lang="en-US" sz="1867" kern="0" dirty="0">
                <a:solidFill>
                  <a:srgbClr val="333333"/>
                </a:solidFill>
                <a:latin typeface="Arial"/>
                <a:ea typeface="ＭＳ Ｐゴシック"/>
              </a:rPr>
              <a:t>mutations detected in 30% (151/383) baseline samples</a:t>
            </a:r>
            <a:endParaRPr lang="en-US" sz="1867" i="1" kern="0" dirty="0">
              <a:solidFill>
                <a:srgbClr val="333333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89066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DE20A8F-7309-400C-AB22-24F8AA09E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8" y="1421431"/>
            <a:ext cx="5713734" cy="44151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7D7F0E-4529-467E-AC15-C58FE644297F}"/>
              </a:ext>
            </a:extLst>
          </p:cNvPr>
          <p:cNvSpPr txBox="1"/>
          <p:nvPr/>
        </p:nvSpPr>
        <p:spPr>
          <a:xfrm>
            <a:off x="1180269" y="853995"/>
            <a:ext cx="9571595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99" b="1" u="sng" dirty="0">
                <a:solidFill>
                  <a:srgbClr val="C00000"/>
                </a:solidFill>
              </a:rPr>
              <a:t>Ultimate Goal</a:t>
            </a:r>
            <a:r>
              <a:rPr lang="en-US" sz="1599" b="1" dirty="0">
                <a:solidFill>
                  <a:srgbClr val="C00000"/>
                </a:solidFill>
              </a:rPr>
              <a:t>:  </a:t>
            </a:r>
            <a:r>
              <a:rPr lang="en-US" sz="1599" b="1" dirty="0"/>
              <a:t>Downregulate ER</a:t>
            </a:r>
            <a:r>
              <a:rPr lang="el-GR" sz="1599" b="1" dirty="0"/>
              <a:t>α</a:t>
            </a:r>
            <a:r>
              <a:rPr lang="en-US" sz="1599" b="1" dirty="0"/>
              <a:t> with an agent that has an optimal Therapeutic Index and improved effi</a:t>
            </a:r>
            <a:r>
              <a:rPr lang="en-US" sz="1860" b="1" dirty="0"/>
              <a:t>cacy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DA000A-2E57-4821-AF7F-E55770E28DC0}"/>
              </a:ext>
            </a:extLst>
          </p:cNvPr>
          <p:cNvSpPr txBox="1"/>
          <p:nvPr/>
        </p:nvSpPr>
        <p:spPr>
          <a:xfrm>
            <a:off x="77198" y="5956800"/>
            <a:ext cx="5612434" cy="235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2" dirty="0"/>
              <a:t>SERCA: Serum ER Covalent Antagonist; CERAN: Complete ER Antagonist; PROTAC: Proteolysis Targeting Chimera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5F70B09-2F03-46AF-B7EB-B4E78F462139}"/>
              </a:ext>
            </a:extLst>
          </p:cNvPr>
          <p:cNvGrpSpPr/>
          <p:nvPr/>
        </p:nvGrpSpPr>
        <p:grpSpPr>
          <a:xfrm>
            <a:off x="6095999" y="1705815"/>
            <a:ext cx="6017383" cy="3355078"/>
            <a:chOff x="4197718" y="1905164"/>
            <a:chExt cx="7894320" cy="411771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2DC1D31-76C5-4AE0-B009-FDCB6EF83439}"/>
                </a:ext>
              </a:extLst>
            </p:cNvPr>
            <p:cNvGrpSpPr/>
            <p:nvPr/>
          </p:nvGrpSpPr>
          <p:grpSpPr>
            <a:xfrm>
              <a:off x="4197718" y="1905164"/>
              <a:ext cx="7894320" cy="4117718"/>
              <a:chOff x="4419820" y="1922951"/>
              <a:chExt cx="7894320" cy="4117718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44CD703-2763-4E52-A6BA-414280BC24F5}"/>
                  </a:ext>
                </a:extLst>
              </p:cNvPr>
              <p:cNvGrpSpPr/>
              <p:nvPr/>
            </p:nvGrpSpPr>
            <p:grpSpPr>
              <a:xfrm>
                <a:off x="4419820" y="1922951"/>
                <a:ext cx="7894320" cy="4117718"/>
                <a:chOff x="4389120" y="2020913"/>
                <a:chExt cx="7894320" cy="411771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976E6502-B906-4B2B-972D-94ECD620A2D7}"/>
                    </a:ext>
                  </a:extLst>
                </p:cNvPr>
                <p:cNvSpPr/>
                <p:nvPr/>
              </p:nvSpPr>
              <p:spPr>
                <a:xfrm>
                  <a:off x="4389120" y="2726786"/>
                  <a:ext cx="7848600" cy="341184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16" dirty="0"/>
                    <a:t>Fulvestrant</a:t>
                  </a:r>
                </a:p>
              </p:txBody>
            </p: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97B7D4DE-801E-4AFD-91F2-2DC8AA8D82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389120" y="2020913"/>
                  <a:ext cx="7894320" cy="748512"/>
                </a:xfrm>
                <a:prstGeom prst="rect">
                  <a:avLst/>
                </a:prstGeom>
              </p:spPr>
            </p:pic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067E76A-FEB4-453F-9340-E5DDAC58374D}"/>
                    </a:ext>
                  </a:extLst>
                </p:cNvPr>
                <p:cNvSpPr txBox="1"/>
                <p:nvPr/>
              </p:nvSpPr>
              <p:spPr>
                <a:xfrm>
                  <a:off x="4650557" y="2691455"/>
                  <a:ext cx="881582" cy="2655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6" b="1" dirty="0">
                      <a:solidFill>
                        <a:srgbClr val="00B050"/>
                      </a:solidFill>
                    </a:rPr>
                    <a:t>Fulvestrant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0CA2A86-CF47-4761-9E55-F993CAEA1B01}"/>
                    </a:ext>
                  </a:extLst>
                </p:cNvPr>
                <p:cNvSpPr txBox="1"/>
                <p:nvPr/>
              </p:nvSpPr>
              <p:spPr>
                <a:xfrm>
                  <a:off x="4662180" y="2909297"/>
                  <a:ext cx="2377821" cy="31221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6" b="1" dirty="0">
                      <a:solidFill>
                        <a:srgbClr val="00B050"/>
                      </a:solidFill>
                    </a:rPr>
                    <a:t>Elacestrant </a:t>
                  </a:r>
                </a:p>
                <a:p>
                  <a:r>
                    <a:rPr lang="en-US" sz="806" dirty="0">
                      <a:solidFill>
                        <a:srgbClr val="0065B8"/>
                      </a:solidFill>
                    </a:rPr>
                    <a:t>Giredestrant</a:t>
                  </a:r>
                </a:p>
                <a:p>
                  <a:r>
                    <a:rPr lang="en-US" sz="806" dirty="0"/>
                    <a:t>Amcenestrant</a:t>
                  </a:r>
                </a:p>
                <a:p>
                  <a:r>
                    <a:rPr lang="en-US" sz="806" dirty="0">
                      <a:solidFill>
                        <a:srgbClr val="0065B8"/>
                      </a:solidFill>
                    </a:rPr>
                    <a:t>Camizestrant</a:t>
                  </a:r>
                </a:p>
                <a:p>
                  <a:r>
                    <a:rPr lang="en-US" sz="806" dirty="0">
                      <a:solidFill>
                        <a:srgbClr val="0065B8"/>
                      </a:solidFill>
                    </a:rPr>
                    <a:t>Imlunestrant</a:t>
                  </a:r>
                </a:p>
                <a:p>
                  <a:r>
                    <a:rPr lang="en-US" sz="806" dirty="0">
                      <a:solidFill>
                        <a:srgbClr val="0065B8"/>
                      </a:solidFill>
                    </a:rPr>
                    <a:t>Rintodestrant</a:t>
                  </a:r>
                </a:p>
                <a:p>
                  <a:r>
                    <a:rPr lang="en-US" sz="806" dirty="0">
                      <a:solidFill>
                        <a:srgbClr val="0065B8"/>
                      </a:solidFill>
                    </a:rPr>
                    <a:t>D-0502</a:t>
                  </a:r>
                </a:p>
                <a:p>
                  <a:r>
                    <a:rPr lang="en-US" sz="806" dirty="0">
                      <a:solidFill>
                        <a:srgbClr val="0065B8"/>
                      </a:solidFill>
                    </a:rPr>
                    <a:t>Zb-716</a:t>
                  </a:r>
                </a:p>
                <a:p>
                  <a:r>
                    <a:rPr lang="en-US" sz="806" dirty="0">
                      <a:solidFill>
                        <a:srgbClr val="0065B8"/>
                      </a:solidFill>
                    </a:rPr>
                    <a:t>ZN-c5</a:t>
                  </a:r>
                </a:p>
                <a:p>
                  <a:r>
                    <a:rPr lang="en-US" sz="806" dirty="0">
                      <a:solidFill>
                        <a:srgbClr val="0065B8"/>
                      </a:solidFill>
                    </a:rPr>
                    <a:t>SHR9549</a:t>
                  </a:r>
                </a:p>
                <a:p>
                  <a:r>
                    <a:rPr lang="en-US" sz="806" dirty="0"/>
                    <a:t>LSZ102</a:t>
                  </a:r>
                </a:p>
                <a:p>
                  <a:r>
                    <a:rPr lang="en-US" sz="806" dirty="0"/>
                    <a:t>GDC0810</a:t>
                  </a:r>
                </a:p>
                <a:p>
                  <a:r>
                    <a:rPr lang="en-US" sz="806" dirty="0"/>
                    <a:t>GDC0927</a:t>
                  </a:r>
                </a:p>
                <a:p>
                  <a:r>
                    <a:rPr lang="en-US" sz="806" dirty="0"/>
                    <a:t>AZD9496</a:t>
                  </a:r>
                </a:p>
                <a:p>
                  <a:r>
                    <a:rPr lang="en-US" sz="806" dirty="0">
                      <a:solidFill>
                        <a:srgbClr val="0065B8"/>
                      </a:solidFill>
                    </a:rPr>
                    <a:t>ARV-471 (PROTAC)</a:t>
                  </a:r>
                </a:p>
                <a:p>
                  <a:r>
                    <a:rPr lang="en-US" sz="806" dirty="0">
                      <a:solidFill>
                        <a:srgbClr val="0065B8"/>
                      </a:solidFill>
                    </a:rPr>
                    <a:t>OP-1250 (CERAN)</a:t>
                  </a:r>
                </a:p>
                <a:p>
                  <a:endParaRPr lang="en-US" sz="806" dirty="0"/>
                </a:p>
                <a:p>
                  <a:endParaRPr lang="en-US" sz="1116" dirty="0"/>
                </a:p>
                <a:p>
                  <a:endParaRPr lang="en-US" sz="1116" dirty="0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F46CB3F-B432-46FC-8949-C27C67CD4D14}"/>
                    </a:ext>
                  </a:extLst>
                </p:cNvPr>
                <p:cNvSpPr txBox="1"/>
                <p:nvPr/>
              </p:nvSpPr>
              <p:spPr>
                <a:xfrm>
                  <a:off x="7306389" y="2756016"/>
                  <a:ext cx="982526" cy="6870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6" dirty="0">
                      <a:solidFill>
                        <a:srgbClr val="0065B8"/>
                      </a:solidFill>
                    </a:rPr>
                    <a:t>Bazedoxifene</a:t>
                  </a:r>
                </a:p>
                <a:p>
                  <a:endParaRPr lang="en-US" sz="1116" dirty="0"/>
                </a:p>
                <a:p>
                  <a:endParaRPr lang="en-US" sz="1116" dirty="0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5143565-B153-44A8-BC30-E7D180CEC737}"/>
                    </a:ext>
                  </a:extLst>
                </p:cNvPr>
                <p:cNvSpPr txBox="1"/>
                <p:nvPr/>
              </p:nvSpPr>
              <p:spPr>
                <a:xfrm>
                  <a:off x="9070753" y="2726785"/>
                  <a:ext cx="940466" cy="839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6" b="1" dirty="0">
                      <a:solidFill>
                        <a:srgbClr val="00B050"/>
                      </a:solidFill>
                    </a:rPr>
                    <a:t>Raloxifene</a:t>
                  </a:r>
                </a:p>
                <a:p>
                  <a:r>
                    <a:rPr lang="en-US" sz="806" dirty="0">
                      <a:solidFill>
                        <a:srgbClr val="0065B8"/>
                      </a:solidFill>
                    </a:rPr>
                    <a:t>Lasofoxifene</a:t>
                  </a:r>
                </a:p>
                <a:p>
                  <a:endParaRPr lang="en-US" sz="1116" dirty="0"/>
                </a:p>
                <a:p>
                  <a:endParaRPr lang="en-US" sz="1116" dirty="0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E359EDB-4D7C-46A8-8E6A-5AC321B6DB3B}"/>
                    </a:ext>
                  </a:extLst>
                </p:cNvPr>
                <p:cNvSpPr txBox="1"/>
                <p:nvPr/>
              </p:nvSpPr>
              <p:spPr>
                <a:xfrm>
                  <a:off x="10726357" y="2756016"/>
                  <a:ext cx="1255917" cy="9914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6" b="1" dirty="0">
                      <a:solidFill>
                        <a:srgbClr val="00B050"/>
                      </a:solidFill>
                    </a:rPr>
                    <a:t>Tamoxifen</a:t>
                  </a:r>
                </a:p>
                <a:p>
                  <a:r>
                    <a:rPr lang="en-US" sz="806" b="1" dirty="0">
                      <a:solidFill>
                        <a:srgbClr val="00B050"/>
                      </a:solidFill>
                    </a:rPr>
                    <a:t>Toremifene</a:t>
                  </a:r>
                </a:p>
                <a:p>
                  <a:r>
                    <a:rPr lang="en-US" sz="806" dirty="0">
                      <a:solidFill>
                        <a:srgbClr val="0065B8"/>
                      </a:solidFill>
                    </a:rPr>
                    <a:t>H3B-6545 (SERCA)</a:t>
                  </a:r>
                </a:p>
                <a:p>
                  <a:endParaRPr lang="en-US" sz="1116" dirty="0"/>
                </a:p>
                <a:p>
                  <a:endParaRPr lang="en-US" sz="1116" dirty="0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201B2E-6EA6-4B4B-BA94-746EF694D9F0}"/>
                  </a:ext>
                </a:extLst>
              </p:cNvPr>
              <p:cNvSpPr txBox="1"/>
              <p:nvPr/>
            </p:nvSpPr>
            <p:spPr>
              <a:xfrm>
                <a:off x="8802750" y="5075853"/>
                <a:ext cx="2526136" cy="569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6" b="1" dirty="0">
                    <a:solidFill>
                      <a:srgbClr val="00B050"/>
                    </a:solidFill>
                  </a:rPr>
                  <a:t>Green</a:t>
                </a:r>
                <a:r>
                  <a:rPr lang="en-US" sz="806" dirty="0"/>
                  <a:t>: Approved for distinct indications</a:t>
                </a:r>
              </a:p>
              <a:p>
                <a:r>
                  <a:rPr lang="en-US" sz="806" b="1" dirty="0">
                    <a:solidFill>
                      <a:srgbClr val="0065B8"/>
                    </a:solidFill>
                  </a:rPr>
                  <a:t>Blue</a:t>
                </a:r>
                <a:r>
                  <a:rPr lang="en-US" sz="806" dirty="0"/>
                  <a:t>: Currently in clinical development</a:t>
                </a:r>
              </a:p>
              <a:p>
                <a:r>
                  <a:rPr lang="en-US" sz="806" b="1" dirty="0"/>
                  <a:t>Black</a:t>
                </a:r>
                <a:r>
                  <a:rPr lang="en-US" sz="806" dirty="0"/>
                  <a:t>: Clinical Development discontinued</a:t>
                </a:r>
              </a:p>
            </p:txBody>
          </p:sp>
        </p:grp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8247AEE7-29E5-4D9A-B97B-23A9C3228ACC}"/>
                </a:ext>
              </a:extLst>
            </p:cNvPr>
            <p:cNvSpPr/>
            <p:nvPr/>
          </p:nvSpPr>
          <p:spPr>
            <a:xfrm>
              <a:off x="5700156" y="2868094"/>
              <a:ext cx="326898" cy="2642057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16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9679CF-5377-4116-8F1A-BE023B0FAF7B}"/>
                </a:ext>
              </a:extLst>
            </p:cNvPr>
            <p:cNvSpPr txBox="1"/>
            <p:nvPr/>
          </p:nvSpPr>
          <p:spPr>
            <a:xfrm>
              <a:off x="6074241" y="4049674"/>
              <a:ext cx="845831" cy="265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6" dirty="0"/>
                <a:t>Oral SERDs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3EE6A4E-C190-455A-AC89-B45E1EF011B4}"/>
              </a:ext>
            </a:extLst>
          </p:cNvPr>
          <p:cNvSpPr txBox="1"/>
          <p:nvPr/>
        </p:nvSpPr>
        <p:spPr>
          <a:xfrm>
            <a:off x="137469" y="6459078"/>
            <a:ext cx="54056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Adapted from McDonnell et al JCO 2021; Ferraro…Jhaveri Cancer Treatment Reviews 2022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ADEA01-473A-4E32-B26A-CE62BFF26EF2}"/>
              </a:ext>
            </a:extLst>
          </p:cNvPr>
          <p:cNvSpPr/>
          <p:nvPr/>
        </p:nvSpPr>
        <p:spPr>
          <a:xfrm>
            <a:off x="137469" y="2261218"/>
            <a:ext cx="672329" cy="3344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6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98D9AF-18AF-4D89-923C-D65003998A1B}"/>
              </a:ext>
            </a:extLst>
          </p:cNvPr>
          <p:cNvSpPr/>
          <p:nvPr/>
        </p:nvSpPr>
        <p:spPr>
          <a:xfrm>
            <a:off x="442873" y="2798559"/>
            <a:ext cx="672329" cy="4724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6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E4AF9E-7B4C-4E51-8790-FF2760D1C426}"/>
              </a:ext>
            </a:extLst>
          </p:cNvPr>
          <p:cNvSpPr/>
          <p:nvPr/>
        </p:nvSpPr>
        <p:spPr>
          <a:xfrm>
            <a:off x="442874" y="4046764"/>
            <a:ext cx="782186" cy="3468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6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AEEA350-F34C-4036-8E1F-06B8F29D77D0}"/>
              </a:ext>
            </a:extLst>
          </p:cNvPr>
          <p:cNvSpPr/>
          <p:nvPr/>
        </p:nvSpPr>
        <p:spPr>
          <a:xfrm>
            <a:off x="438527" y="4478110"/>
            <a:ext cx="782186" cy="3400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6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46ED880-3FC1-4C53-B096-A61F400858C3}"/>
              </a:ext>
            </a:extLst>
          </p:cNvPr>
          <p:cNvSpPr/>
          <p:nvPr/>
        </p:nvSpPr>
        <p:spPr>
          <a:xfrm>
            <a:off x="445070" y="4867372"/>
            <a:ext cx="538303" cy="341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6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7C459A9A-3CAA-46B0-882E-7DE5D35B42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5674" y="93375"/>
            <a:ext cx="10780784" cy="609382"/>
          </a:xfrm>
        </p:spPr>
        <p:txBody>
          <a:bodyPr>
            <a:normAutofit/>
          </a:bodyPr>
          <a:lstStyle>
            <a:lvl1pPr algn="l" defTabSz="8377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3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/>
              <a:t>Several Novel Endocrine Agents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315862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D6654-0770-6600-3C0D-A5B42E3C4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714" y="667163"/>
            <a:ext cx="10736978" cy="396591"/>
          </a:xfrm>
        </p:spPr>
        <p:txBody>
          <a:bodyPr vert="horz" wrap="square" lIns="35967" tIns="60904" rIns="121807" bIns="60904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US" sz="1599" b="1" dirty="0"/>
              <a:t>HR+/HER2– MBC and Postmenopausal or Premenopausal Receiving Ovarian Ablation or Suppression </a:t>
            </a:r>
          </a:p>
          <a:p>
            <a:endParaRPr lang="en-US" sz="1599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D3F0F-F3D4-E13E-9B50-80E4BAFF9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B2551F-0F36-184F-87EE-E0604C929E46}" type="slidenum">
              <a:rPr lang="en-US" smtClean="0">
                <a:solidFill>
                  <a:schemeClr val="accent4"/>
                </a:solidFill>
              </a:rPr>
              <a:pPr/>
              <a:t>7</a:t>
            </a:fld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6CE8CD-48E2-7CFA-C83B-0AE8F45349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0376" y="6092128"/>
            <a:ext cx="9343530" cy="598842"/>
          </a:xfrm>
        </p:spPr>
        <p:txBody>
          <a:bodyPr/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NCCN Clinical Practice Guidelines in Oncology (NCCN Guidelines</a:t>
            </a:r>
            <a:r>
              <a:rPr lang="en-US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 for Breast Cancer. V.4.2023. Accessed July 19, 2023.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6100A043-1997-BE29-91EA-E90511863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601335"/>
              </p:ext>
            </p:extLst>
          </p:nvPr>
        </p:nvGraphicFramePr>
        <p:xfrm>
          <a:off x="650701" y="964410"/>
          <a:ext cx="11215005" cy="2741159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1280091">
                  <a:extLst>
                    <a:ext uri="{9D8B030D-6E8A-4147-A177-3AD203B41FA5}">
                      <a16:colId xmlns:a16="http://schemas.microsoft.com/office/drawing/2014/main" val="3564131286"/>
                    </a:ext>
                  </a:extLst>
                </a:gridCol>
                <a:gridCol w="4685784">
                  <a:extLst>
                    <a:ext uri="{9D8B030D-6E8A-4147-A177-3AD203B41FA5}">
                      <a16:colId xmlns:a16="http://schemas.microsoft.com/office/drawing/2014/main" val="4203860903"/>
                    </a:ext>
                  </a:extLst>
                </a:gridCol>
                <a:gridCol w="5249130">
                  <a:extLst>
                    <a:ext uri="{9D8B030D-6E8A-4147-A177-3AD203B41FA5}">
                      <a16:colId xmlns:a16="http://schemas.microsoft.com/office/drawing/2014/main" val="3104908760"/>
                    </a:ext>
                  </a:extLst>
                </a:gridCol>
              </a:tblGrid>
              <a:tr h="32364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Setting</a:t>
                      </a:r>
                    </a:p>
                  </a:txBody>
                  <a:tcPr marL="71933" marR="45678" marT="18271" marB="18271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Preferred Regimens</a:t>
                      </a:r>
                    </a:p>
                  </a:txBody>
                  <a:tcPr marL="71933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Other Recommended Regimens (First and Subsequent Lines)</a:t>
                      </a:r>
                    </a:p>
                  </a:txBody>
                  <a:tcPr marL="71933" marR="45678" marT="18271" marB="182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0703044"/>
                  </a:ext>
                </a:extLst>
              </a:tr>
              <a:tr h="694301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First line</a:t>
                      </a:r>
                    </a:p>
                  </a:txBody>
                  <a:tcPr marL="71933" marR="45678" marT="18271" marB="18271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Aromatase inhibitor + CDK4/6 inhibitor</a:t>
                      </a:r>
                    </a:p>
                    <a:p>
                      <a:pPr marL="99450" indent="-99450">
                        <a:lnSpc>
                          <a:spcPct val="90000"/>
                        </a:lnSpc>
                        <a:buClr>
                          <a:schemeClr val="accent4"/>
                        </a:buClr>
                        <a:buSzPct val="85000"/>
                        <a:buFont typeface="Wingdings" pitchFamily="2" charset="2"/>
                        <a:buChar char="§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Aromatase inhibitor + ribociclib (Category 1)</a:t>
                      </a:r>
                    </a:p>
                    <a:p>
                      <a:pPr marL="99450" indent="-99450">
                        <a:lnSpc>
                          <a:spcPct val="90000"/>
                        </a:lnSpc>
                        <a:buClr>
                          <a:schemeClr val="accent4"/>
                        </a:buClr>
                        <a:buSzPct val="85000"/>
                        <a:buFont typeface="Wingdings" pitchFamily="2" charset="2"/>
                        <a:buChar char="§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Aromatase inhibitor + abemaciclib</a:t>
                      </a:r>
                    </a:p>
                    <a:p>
                      <a:pPr marL="99450" indent="-99450">
                        <a:lnSpc>
                          <a:spcPct val="90000"/>
                        </a:lnSpc>
                        <a:buClr>
                          <a:schemeClr val="accent4"/>
                        </a:buClr>
                        <a:buSzPct val="85000"/>
                        <a:buFont typeface="Wingdings" pitchFamily="2" charset="2"/>
                        <a:buChar char="§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Aromatase inhibitor + palbociclib</a:t>
                      </a:r>
                    </a:p>
                  </a:txBody>
                  <a:tcPr marL="107900" marR="45678" marT="18271" marB="182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2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Selective ER downregulator</a:t>
                      </a:r>
                    </a:p>
                    <a:p>
                      <a:pPr marL="99450" indent="-99450">
                        <a:lnSpc>
                          <a:spcPct val="90000"/>
                        </a:lnSpc>
                        <a:buClr>
                          <a:schemeClr val="accent4"/>
                        </a:buClr>
                        <a:buSzPct val="85000"/>
                        <a:buFont typeface="Wingdings" pitchFamily="2" charset="2"/>
                        <a:buChar char="§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Fulvestrant</a:t>
                      </a:r>
                    </a:p>
                    <a:p>
                      <a:pPr marL="99450" indent="-99450">
                        <a:lnSpc>
                          <a:spcPct val="90000"/>
                        </a:lnSpc>
                        <a:buClr>
                          <a:schemeClr val="accent4"/>
                        </a:buClr>
                        <a:buSzPct val="85000"/>
                        <a:buFont typeface="Wingdings" pitchFamily="2" charset="2"/>
                        <a:buChar char="§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Elacestrant for </a:t>
                      </a:r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ESR1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-mutated tumors </a:t>
                      </a:r>
                    </a:p>
                    <a:p>
                      <a:pPr marL="0" inden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Selective ER downregulator (fulvestrant, Category 1) + nonsteroidal </a:t>
                      </a:r>
                      <a:br>
                        <a:rPr lang="en-US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aromatase inhibitor (anastrozole, letrozole) (Category 1)</a:t>
                      </a:r>
                    </a:p>
                    <a:p>
                      <a:pPr marL="0" inden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Nonsteroidal aromatase inhibitor</a:t>
                      </a:r>
                    </a:p>
                    <a:p>
                      <a:pPr marL="99450" indent="-99450">
                        <a:lnSpc>
                          <a:spcPct val="90000"/>
                        </a:lnSpc>
                        <a:buClr>
                          <a:schemeClr val="accent4"/>
                        </a:buClr>
                        <a:buSzPct val="85000"/>
                        <a:buFont typeface="Wingdings" pitchFamily="2" charset="2"/>
                        <a:buChar char="§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Anastrozole</a:t>
                      </a:r>
                    </a:p>
                    <a:p>
                      <a:pPr marL="99450" indent="-99450">
                        <a:lnSpc>
                          <a:spcPct val="90000"/>
                        </a:lnSpc>
                        <a:buClr>
                          <a:schemeClr val="accent4"/>
                        </a:buClr>
                        <a:buSzPct val="85000"/>
                        <a:buFont typeface="Wingdings" pitchFamily="2" charset="2"/>
                        <a:buChar char="§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Letrozole</a:t>
                      </a:r>
                    </a:p>
                    <a:p>
                      <a:pPr marL="0" inden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Selective ER modulator</a:t>
                      </a:r>
                    </a:p>
                    <a:p>
                      <a:pPr marL="99450" indent="-99450">
                        <a:lnSpc>
                          <a:spcPct val="90000"/>
                        </a:lnSpc>
                        <a:buClr>
                          <a:schemeClr val="accent4"/>
                        </a:buClr>
                        <a:buSzPct val="85000"/>
                        <a:buFont typeface="Wingdings" pitchFamily="2" charset="2"/>
                        <a:buChar char="§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Tamoxifen</a:t>
                      </a:r>
                    </a:p>
                    <a:p>
                      <a:pPr marL="0" indent="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Steroidal aromatase inactivator</a:t>
                      </a:r>
                    </a:p>
                    <a:p>
                      <a:pPr marL="99450" indent="-99450">
                        <a:lnSpc>
                          <a:spcPct val="90000"/>
                        </a:lnSpc>
                        <a:buClr>
                          <a:schemeClr val="accent4"/>
                        </a:buClr>
                        <a:buSzPct val="85000"/>
                        <a:buFont typeface="Wingdings" pitchFamily="2" charset="2"/>
                        <a:buChar char="§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Exemestane </a:t>
                      </a:r>
                    </a:p>
                  </a:txBody>
                  <a:tcPr marL="107900" marR="45678" marT="18271" marB="182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078588"/>
                  </a:ext>
                </a:extLst>
              </a:tr>
              <a:tr h="6943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Fulvestrant + CDK4/6 inhibitor</a:t>
                      </a:r>
                    </a:p>
                    <a:p>
                      <a:pPr marL="99450" marR="0" lvl="0" indent="-994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85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Fulvestrant + ribociclib (Category 1)</a:t>
                      </a:r>
                    </a:p>
                    <a:p>
                      <a:pPr marL="99450" marR="0" lvl="0" indent="-994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85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Fulvestrant + abemaciclib (Category 1)</a:t>
                      </a:r>
                    </a:p>
                    <a:p>
                      <a:pPr marL="99450" marR="0" lvl="0" indent="-994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85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Fulvestrant + palbociclib </a:t>
                      </a:r>
                    </a:p>
                  </a:txBody>
                  <a:tcPr marL="107900" marR="45678" marT="18271" marB="182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2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45720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45305"/>
                  </a:ext>
                </a:extLst>
              </a:tr>
              <a:tr h="365422">
                <a:tc row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Second line</a:t>
                      </a:r>
                    </a:p>
                  </a:txBody>
                  <a:tcPr marL="71933" marR="45678" marT="18271" marB="18271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Fulvestrant + CDK4/6 inhibitor, if CDK4/6 inhibitor not previously used (Category 1)</a:t>
                      </a:r>
                    </a:p>
                  </a:txBody>
                  <a:tcPr marL="107900" marR="45678" marT="18271" marB="182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3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45720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224258"/>
                  </a:ext>
                </a:extLst>
              </a:tr>
              <a:tr h="2009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Alpelisib + fulvestrant, for </a:t>
                      </a:r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PIK3CA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-mutated tumors (Category 1)</a:t>
                      </a:r>
                    </a:p>
                  </a:txBody>
                  <a:tcPr marL="107900" marR="45678" marT="18271" marB="182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3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45720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561379"/>
                  </a:ext>
                </a:extLst>
              </a:tr>
              <a:tr h="460837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Everolimus + endocrine therapy (exemestane, fulvestrant, tamoxifen)</a:t>
                      </a:r>
                    </a:p>
                  </a:txBody>
                  <a:tcPr marL="107900" marR="45678" marT="18271" marB="182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3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45720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499920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D50D5FAF-1D3B-2A39-65C1-A178D02CE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326318"/>
              </p:ext>
            </p:extLst>
          </p:nvPr>
        </p:nvGraphicFramePr>
        <p:xfrm>
          <a:off x="704904" y="3957787"/>
          <a:ext cx="11214416" cy="1609072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1280414">
                  <a:extLst>
                    <a:ext uri="{9D8B030D-6E8A-4147-A177-3AD203B41FA5}">
                      <a16:colId xmlns:a16="http://schemas.microsoft.com/office/drawing/2014/main" val="3564131286"/>
                    </a:ext>
                  </a:extLst>
                </a:gridCol>
                <a:gridCol w="4686461">
                  <a:extLst>
                    <a:ext uri="{9D8B030D-6E8A-4147-A177-3AD203B41FA5}">
                      <a16:colId xmlns:a16="http://schemas.microsoft.com/office/drawing/2014/main" val="4203860903"/>
                    </a:ext>
                  </a:extLst>
                </a:gridCol>
                <a:gridCol w="5247541">
                  <a:extLst>
                    <a:ext uri="{9D8B030D-6E8A-4147-A177-3AD203B41FA5}">
                      <a16:colId xmlns:a16="http://schemas.microsoft.com/office/drawing/2014/main" val="3104908760"/>
                    </a:ext>
                  </a:extLst>
                </a:gridCol>
              </a:tblGrid>
              <a:tr h="20098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Setting</a:t>
                      </a:r>
                    </a:p>
                  </a:txBody>
                  <a:tcPr marL="71933" marR="45678" marT="18271" marB="18271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Subtype/Biomarker</a:t>
                      </a:r>
                    </a:p>
                  </a:txBody>
                  <a:tcPr marL="71933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Regimen</a:t>
                      </a:r>
                    </a:p>
                  </a:txBody>
                  <a:tcPr marL="71933" marR="45678" marT="18271" marB="182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0703044"/>
                  </a:ext>
                </a:extLst>
              </a:tr>
              <a:tr h="200982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First line</a:t>
                      </a:r>
                    </a:p>
                  </a:txBody>
                  <a:tcPr marL="71933" marR="45678" marT="18271" marB="18271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No germline </a:t>
                      </a:r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BRCA1/2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mutation</a:t>
                      </a:r>
                    </a:p>
                  </a:txBody>
                  <a:tcPr marL="107900" marR="45678" marT="18271" marB="182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Systemic chemotherapy</a:t>
                      </a:r>
                    </a:p>
                  </a:txBody>
                  <a:tcPr marL="107900" marR="45678" marT="18271" marB="182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078588"/>
                  </a:ext>
                </a:extLst>
              </a:tr>
              <a:tr h="20098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Germline </a:t>
                      </a:r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BRCA1/2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mutation</a:t>
                      </a:r>
                    </a:p>
                  </a:txBody>
                  <a:tcPr marL="107900" marR="45678" marT="18271" marB="182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PARPi (olaparib, talazoparib) (Category 1, preferred)</a:t>
                      </a:r>
                    </a:p>
                  </a:txBody>
                  <a:tcPr marL="107900" marR="45678" marT="18271" marB="182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45305"/>
                  </a:ext>
                </a:extLst>
              </a:tr>
              <a:tr h="200982">
                <a:tc row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Second line</a:t>
                      </a:r>
                    </a:p>
                  </a:txBody>
                  <a:tcPr marL="71933" marR="45678" marT="18271" marB="18271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HER2 IHC1+ or 2+/ISH negative</a:t>
                      </a:r>
                    </a:p>
                  </a:txBody>
                  <a:tcPr marL="107900" marR="45678" marT="18271" marB="182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T-DXd (Category 1, preferred)</a:t>
                      </a:r>
                    </a:p>
                  </a:txBody>
                  <a:tcPr marL="107900" marR="45678" marT="18271" marB="182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224258"/>
                  </a:ext>
                </a:extLst>
              </a:tr>
              <a:tr h="200982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Not a candidate for T-DXd</a:t>
                      </a:r>
                    </a:p>
                  </a:txBody>
                  <a:tcPr marL="107900" marR="45678" marT="18271" marB="182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Sacituzumab govitecan (Category 1, preferred)</a:t>
                      </a:r>
                    </a:p>
                  </a:txBody>
                  <a:tcPr marL="107900" marR="45678" marT="18271" marB="182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499920"/>
                  </a:ext>
                </a:extLst>
              </a:tr>
              <a:tr h="2009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Systemic chemotherapy </a:t>
                      </a:r>
                    </a:p>
                  </a:txBody>
                  <a:tcPr marL="107900" marR="45678" marT="18271" marB="182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356756"/>
                  </a:ext>
                </a:extLst>
              </a:tr>
              <a:tr h="200982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Third line </a:t>
                      </a:r>
                      <a:br>
                        <a:rPr lang="en-US" sz="12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and beyond</a:t>
                      </a:r>
                    </a:p>
                  </a:txBody>
                  <a:tcPr marL="71933" marR="45678" marT="18271" marB="18271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31775" indent="-231775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Any</a:t>
                      </a:r>
                    </a:p>
                  </a:txBody>
                  <a:tcPr marL="107900" marR="45678" marT="18271" marB="182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Systemic chemotherapy</a:t>
                      </a:r>
                    </a:p>
                  </a:txBody>
                  <a:tcPr marL="107900" marR="45678" marT="18271" marB="182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347795"/>
                  </a:ext>
                </a:extLst>
              </a:tr>
              <a:tr h="200982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Biomarker positive (ie, MSI-H, NTRK, RET, TMB-H)</a:t>
                      </a:r>
                    </a:p>
                  </a:txBody>
                  <a:tcPr marL="107900" marR="45678" marT="18271" marB="182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Targeted agents</a:t>
                      </a:r>
                    </a:p>
                  </a:txBody>
                  <a:tcPr marL="107900" marR="45678" marT="18271" marB="182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6954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B5B7B90-8382-DEC6-9493-558E75A5D148}"/>
              </a:ext>
            </a:extLst>
          </p:cNvPr>
          <p:cNvSpPr txBox="1"/>
          <p:nvPr/>
        </p:nvSpPr>
        <p:spPr>
          <a:xfrm>
            <a:off x="650701" y="3650390"/>
            <a:ext cx="5285384" cy="338426"/>
          </a:xfrm>
          <a:prstGeom prst="rect">
            <a:avLst/>
          </a:prstGeom>
          <a:noFill/>
        </p:spPr>
        <p:txBody>
          <a:bodyPr wrap="none" lIns="35967" rtlCol="0">
            <a:spAutoFit/>
          </a:bodyPr>
          <a:lstStyle/>
          <a:p>
            <a:r>
              <a:rPr lang="en-US" sz="1599" b="1" dirty="0"/>
              <a:t>HR+/HER2– MBC With Visceral Crisis or Endocrine Refractory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D8CD25-F511-673E-0930-967EBA2F7F84}"/>
              </a:ext>
            </a:extLst>
          </p:cNvPr>
          <p:cNvSpPr txBox="1"/>
          <p:nvPr/>
        </p:nvSpPr>
        <p:spPr>
          <a:xfrm>
            <a:off x="530376" y="16465"/>
            <a:ext cx="10987732" cy="461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398" b="1" dirty="0">
                <a:latin typeface="+mj-lt"/>
              </a:rPr>
              <a:t>NCCN Guidelines</a:t>
            </a:r>
            <a:r>
              <a:rPr lang="en-US" sz="2398" b="1" baseline="30000" dirty="0">
                <a:latin typeface="+mj-lt"/>
              </a:rPr>
              <a:t>®</a:t>
            </a:r>
            <a:r>
              <a:rPr lang="en-US" sz="2398" b="1" dirty="0">
                <a:latin typeface="+mj-lt"/>
              </a:rPr>
              <a:t> Update: HR+/HER2– MBC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2C520-B0F7-4F44-9806-95CE5AAA56B0}"/>
              </a:ext>
            </a:extLst>
          </p:cNvPr>
          <p:cNvSpPr/>
          <p:nvPr/>
        </p:nvSpPr>
        <p:spPr>
          <a:xfrm>
            <a:off x="6688576" y="1657387"/>
            <a:ext cx="4396169" cy="2016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8" dirty="0"/>
          </a:p>
        </p:txBody>
      </p:sp>
    </p:spTree>
    <p:extLst>
      <p:ext uri="{BB962C8B-B14F-4D97-AF65-F5344CB8AC3E}">
        <p14:creationId xmlns:p14="http://schemas.microsoft.com/office/powerpoint/2010/main" val="2977804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>
            <a:extLst>
              <a:ext uri="{FF2B5EF4-FFF2-40B4-BE49-F238E27FC236}">
                <a16:creationId xmlns:a16="http://schemas.microsoft.com/office/drawing/2014/main" id="{24FDA4F2-34BA-8EAD-340E-4CE3E0F2D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275" y="186749"/>
            <a:ext cx="11255023" cy="92099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EMERALD Phase 3 Trial of Elacestrant vs SOC in ER+/HER2</a:t>
            </a:r>
            <a:r>
              <a:rPr lang="en-US" b="1" dirty="0">
                <a:solidFill>
                  <a:schemeClr val="tx1"/>
                </a:solidFill>
              </a:rPr>
              <a:t>–</a:t>
            </a:r>
            <a:r>
              <a:rPr lang="en-US" b="1" dirty="0"/>
              <a:t> MBC: Study Design and Patients</a:t>
            </a:r>
            <a:r>
              <a:rPr lang="en-US" b="1" baseline="30000" dirty="0"/>
              <a:t>1,2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C1F71D5-F738-1868-2542-2884ADFBBD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825" y="6172098"/>
            <a:ext cx="6306944" cy="567047"/>
          </a:xfrm>
        </p:spPr>
        <p:txBody>
          <a:bodyPr/>
          <a:lstStyle/>
          <a:p>
            <a:r>
              <a:rPr lang="en-US" baseline="30000" dirty="0"/>
              <a:t>a</a:t>
            </a:r>
            <a:r>
              <a:rPr lang="en-US" dirty="0"/>
              <a:t> Protocol-defined dose reductions permitted. </a:t>
            </a:r>
            <a:r>
              <a:rPr lang="en-US" baseline="30000" dirty="0"/>
              <a:t>b</a:t>
            </a:r>
            <a:r>
              <a:rPr lang="en-US" dirty="0"/>
              <a:t> Restaging CT scans every 8 weeks. </a:t>
            </a:r>
            <a:r>
              <a:rPr lang="en-US" baseline="30000" dirty="0"/>
              <a:t>c</a:t>
            </a:r>
            <a:r>
              <a:rPr lang="en-US" dirty="0"/>
              <a:t> By BICR.</a:t>
            </a:r>
            <a:r>
              <a:rPr lang="en-US" baseline="30000" dirty="0"/>
              <a:t> d </a:t>
            </a:r>
            <a:r>
              <a:rPr lang="en-US" dirty="0"/>
              <a:t>Patient characteristics are updated from 2022 SGO presentation.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1. Bidard F, et al.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J Clin Oncol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2022;40(28):3246-3256. 2. Bardia A, et al. SABCS 2022. Abstract GS3-01.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C8F675-A7F9-0E1F-A421-FACA6B8237A2}"/>
              </a:ext>
            </a:extLst>
          </p:cNvPr>
          <p:cNvSpPr/>
          <p:nvPr/>
        </p:nvSpPr>
        <p:spPr>
          <a:xfrm>
            <a:off x="670275" y="1447960"/>
            <a:ext cx="4894974" cy="1387800"/>
          </a:xfrm>
          <a:prstGeom prst="rect">
            <a:avLst/>
          </a:prstGeom>
          <a:solidFill>
            <a:srgbClr val="715091">
              <a:alpha val="9804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Key Eligibility Criteria</a:t>
            </a:r>
          </a:p>
          <a:p>
            <a:pPr marL="141750" marR="0" lvl="0" indent="-14175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4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ER+/HER2– MBC</a:t>
            </a:r>
          </a:p>
          <a:p>
            <a:pPr marL="141750" marR="0" lvl="0" indent="-141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4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1-2 prior lines of ET, one of which in combination with CDK4/6i</a:t>
            </a:r>
          </a:p>
          <a:p>
            <a:pPr marL="141750" marR="0" lvl="0" indent="-141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4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≤1 line of chemotherapy for advanced disease </a:t>
            </a:r>
          </a:p>
          <a:p>
            <a:pPr marL="141750" marR="0" lvl="0" indent="-141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4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ECOG PS 0-1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61E15E-5EC7-46F4-3B7E-FFBD9E7027BF}"/>
              </a:ext>
            </a:extLst>
          </p:cNvPr>
          <p:cNvSpPr/>
          <p:nvPr/>
        </p:nvSpPr>
        <p:spPr>
          <a:xfrm>
            <a:off x="670275" y="5491759"/>
            <a:ext cx="4894974" cy="642341"/>
          </a:xfrm>
          <a:prstGeom prst="rect">
            <a:avLst/>
          </a:prstGeom>
          <a:solidFill>
            <a:srgbClr val="71509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Primary endpoints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PFS in all, PFS in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ESR1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mut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Secondary endpoints: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OS, safety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7423C19A-81FF-29DF-D831-91B1DF557299}"/>
              </a:ext>
            </a:extLst>
          </p:cNvPr>
          <p:cNvGraphicFramePr>
            <a:graphicFrameLocks noGrp="1"/>
          </p:cNvGraphicFramePr>
          <p:nvPr/>
        </p:nvGraphicFramePr>
        <p:xfrm>
          <a:off x="5889473" y="1447960"/>
          <a:ext cx="6035825" cy="46861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5649">
                  <a:extLst>
                    <a:ext uri="{9D8B030D-6E8A-4147-A177-3AD203B41FA5}">
                      <a16:colId xmlns:a16="http://schemas.microsoft.com/office/drawing/2014/main" val="2132207957"/>
                    </a:ext>
                  </a:extLst>
                </a:gridCol>
                <a:gridCol w="1293656">
                  <a:extLst>
                    <a:ext uri="{9D8B030D-6E8A-4147-A177-3AD203B41FA5}">
                      <a16:colId xmlns:a16="http://schemas.microsoft.com/office/drawing/2014/main" val="3860396600"/>
                    </a:ext>
                  </a:extLst>
                </a:gridCol>
                <a:gridCol w="961630">
                  <a:extLst>
                    <a:ext uri="{9D8B030D-6E8A-4147-A177-3AD203B41FA5}">
                      <a16:colId xmlns:a16="http://schemas.microsoft.com/office/drawing/2014/main" val="1825982089"/>
                    </a:ext>
                  </a:extLst>
                </a:gridCol>
                <a:gridCol w="961630">
                  <a:extLst>
                    <a:ext uri="{9D8B030D-6E8A-4147-A177-3AD203B41FA5}">
                      <a16:colId xmlns:a16="http://schemas.microsoft.com/office/drawing/2014/main" val="3575466897"/>
                    </a:ext>
                  </a:extLst>
                </a:gridCol>
                <a:gridCol w="961630">
                  <a:extLst>
                    <a:ext uri="{9D8B030D-6E8A-4147-A177-3AD203B41FA5}">
                      <a16:colId xmlns:a16="http://schemas.microsoft.com/office/drawing/2014/main" val="2427770935"/>
                    </a:ext>
                  </a:extLst>
                </a:gridCol>
                <a:gridCol w="961630">
                  <a:extLst>
                    <a:ext uri="{9D8B030D-6E8A-4147-A177-3AD203B41FA5}">
                      <a16:colId xmlns:a16="http://schemas.microsoft.com/office/drawing/2014/main" val="767951612"/>
                    </a:ext>
                  </a:extLst>
                </a:gridCol>
              </a:tblGrid>
              <a:tr h="296676">
                <a:tc rowSpan="2"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Patient Characteristics, </a:t>
                      </a:r>
                      <a:r>
                        <a:rPr lang="en-US" sz="1400" baseline="30000" dirty="0"/>
                        <a:t>d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n (%)</a:t>
                      </a:r>
                    </a:p>
                  </a:txBody>
                  <a:tcPr marL="36000" marR="45720" marT="27432" marB="27432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Elacestrant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 150 mg</a:t>
                      </a:r>
                    </a:p>
                    <a:p>
                      <a:pPr algn="ctr"/>
                      <a:r>
                        <a:rPr lang="en-US" sz="1400" b="1" dirty="0"/>
                        <a:t>(n=73)</a:t>
                      </a:r>
                    </a:p>
                  </a:txBody>
                  <a:tcPr marL="45720" marR="45720" marT="27432" marB="27432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SOC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Total</a:t>
                      </a:r>
                    </a:p>
                    <a:p>
                      <a:pPr algn="ctr"/>
                      <a:r>
                        <a:rPr lang="en-US" sz="1400" b="1" dirty="0"/>
                        <a:t>(N=240)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3133745500"/>
                  </a:ext>
                </a:extLst>
              </a:tr>
              <a:tr h="532669">
                <a:tc gridSpan="2" v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marL="45720" marR="45720" marT="27432" marB="27432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All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(n=239)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solidFill>
                            <a:schemeClr val="bg1"/>
                          </a:solidFill>
                        </a:rPr>
                        <a:t>ESR1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mut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(n=115)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All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(n=239)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solidFill>
                            <a:schemeClr val="bg1"/>
                          </a:solidFill>
                        </a:rPr>
                        <a:t>ESR1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mut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(n=115)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308561"/>
                  </a:ext>
                </a:extLst>
              </a:tr>
              <a:tr h="296676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Median age (range), years </a:t>
                      </a:r>
                    </a:p>
                  </a:txBody>
                  <a:tcPr marL="36000" marR="45720" marT="27432" marB="27432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 (24-89)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64 (28-89)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 (32-83)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4D5A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 (32-83)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4D5A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397565"/>
                  </a:ext>
                </a:extLst>
              </a:tr>
              <a:tr h="296676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Female</a:t>
                      </a:r>
                    </a:p>
                  </a:txBody>
                  <a:tcPr marL="36000" marR="45720" marT="27432" marB="27432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233 (97.5)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115 (100)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238 (99.6)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4D5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113 (100)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4D5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376330"/>
                  </a:ext>
                </a:extLst>
              </a:tr>
              <a:tr h="296676">
                <a:tc row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ECOG PS</a:t>
                      </a:r>
                    </a:p>
                  </a:txBody>
                  <a:tcPr marL="36000" marR="45720" marT="27432" marB="27432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0</a:t>
                      </a:r>
                    </a:p>
                  </a:txBody>
                  <a:tcPr marL="3600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143 (59.8)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67 (58.3)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135 (56.5)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4D5A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61 (54.9)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4D5A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447297"/>
                  </a:ext>
                </a:extLst>
              </a:tr>
              <a:tr h="296676">
                <a:tc v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  <a:endParaRPr lang="en-US" dirty="0"/>
                    </a:p>
                  </a:txBody>
                  <a:tcPr marL="3600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96 (40.2)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 (41.7)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103 (43.1)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4D5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 (45.1)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4D5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753712"/>
                  </a:ext>
                </a:extLst>
              </a:tr>
              <a:tr h="296676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Visceral metastasis, %</a:t>
                      </a:r>
                    </a:p>
                  </a:txBody>
                  <a:tcPr marL="36000" marR="45720" marT="27432" marB="27432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163 (68.2)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81 (70.4)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170 (71.1)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4D5A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84 (74.3)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4D5A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56739"/>
                  </a:ext>
                </a:extLst>
              </a:tr>
              <a:tr h="296676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Prior CDK4/6i</a:t>
                      </a:r>
                      <a:endParaRPr lang="en-US" sz="1400" i="0" dirty="0"/>
                    </a:p>
                  </a:txBody>
                  <a:tcPr marL="36000" marR="45720" marT="27432" marB="27432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239 (100)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115 (100)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239 (100)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4D5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113 (100)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4D5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647451"/>
                  </a:ext>
                </a:extLst>
              </a:tr>
              <a:tr h="29667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Prior lines of ET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45720" marT="27432" marB="27432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</a:rPr>
                        <a:t>1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129 (54.0)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73 (63.5)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142 (59.4)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4D5A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69 (61.1)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4D5A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674696"/>
                  </a:ext>
                </a:extLst>
              </a:tr>
              <a:tr h="2966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en-US" dirty="0"/>
                    </a:p>
                  </a:txBody>
                  <a:tcPr marL="3600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110 (46.0)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42 (36.5)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97 (40.6)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4D5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 (38.9)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4D5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84683"/>
                  </a:ext>
                </a:extLst>
              </a:tr>
              <a:tr h="296676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</a:rPr>
                        <a:t>Type of prior ET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45720" marT="27432" marB="27432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Fulvestrant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70 (29.3)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 (23.5)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75 (31.4)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4D5A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28 (24.8)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4D5A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841263"/>
                  </a:ext>
                </a:extLst>
              </a:tr>
              <a:tr h="2966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AI</a:t>
                      </a:r>
                      <a:endParaRPr lang="en-US" dirty="0"/>
                    </a:p>
                  </a:txBody>
                  <a:tcPr marL="3600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193 (80.8)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101 (87.8)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194 (81.2)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4D5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96 (85.0)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4D5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169405"/>
                  </a:ext>
                </a:extLst>
              </a:tr>
              <a:tr h="2966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Tamoxifen</a:t>
                      </a:r>
                      <a:endParaRPr lang="en-US" dirty="0"/>
                    </a:p>
                  </a:txBody>
                  <a:tcPr marL="3600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 (7.9)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 (7.8)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 (6.3)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4D5A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 (8.0)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4D5A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319555"/>
                  </a:ext>
                </a:extLst>
              </a:tr>
              <a:tr h="29667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</a:rPr>
                        <a:t>Prior lines of CT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45720" marT="27432" marB="27432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191 (79.9)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89 (77.4)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180 (75.3)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4D5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81 (71.7)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4D5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292094"/>
                  </a:ext>
                </a:extLst>
              </a:tr>
              <a:tr h="29667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  <a:endParaRPr lang="en-US" dirty="0"/>
                    </a:p>
                  </a:txBody>
                  <a:tcPr marL="3600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 (20.1)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4A8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 (22.6)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4A8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 (24.7)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14D5A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 (28.3)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14D5A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5126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4C900B1-4DEE-DABB-2A92-3745F201EAC2}"/>
              </a:ext>
            </a:extLst>
          </p:cNvPr>
          <p:cNvSpPr/>
          <p:nvPr/>
        </p:nvSpPr>
        <p:spPr>
          <a:xfrm>
            <a:off x="1568014" y="4131058"/>
            <a:ext cx="2947496" cy="11199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Investigator’s choice (SOC)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Fulvestrant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Anastrozole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Letrozole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Exemestane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2F497B-51E7-0F03-3ADE-87CFCC40482C}"/>
              </a:ext>
            </a:extLst>
          </p:cNvPr>
          <p:cNvSpPr txBox="1"/>
          <p:nvPr/>
        </p:nvSpPr>
        <p:spPr>
          <a:xfrm>
            <a:off x="670275" y="3075431"/>
            <a:ext cx="324224" cy="217665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97A6F4E-32A6-C47C-0D96-FFEC38E31B8F}"/>
              </a:ext>
            </a:extLst>
          </p:cNvPr>
          <p:cNvCxnSpPr>
            <a:cxnSpLocks/>
            <a:stCxn id="7" idx="3"/>
            <a:endCxn id="4" idx="1"/>
          </p:cNvCxnSpPr>
          <p:nvPr/>
        </p:nvCxnSpPr>
        <p:spPr>
          <a:xfrm>
            <a:off x="994499" y="4163760"/>
            <a:ext cx="573515" cy="527287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60C90CC-664F-F0E3-8254-7F825B0AB298}"/>
              </a:ext>
            </a:extLst>
          </p:cNvPr>
          <p:cNvSpPr/>
          <p:nvPr/>
        </p:nvSpPr>
        <p:spPr>
          <a:xfrm>
            <a:off x="1568015" y="3217325"/>
            <a:ext cx="2947495" cy="792547"/>
          </a:xfrm>
          <a:prstGeom prst="rect">
            <a:avLst/>
          </a:prstGeom>
          <a:solidFill>
            <a:srgbClr val="0074A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Elacestrant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400 mg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DE6305B-FDEE-75CE-5FDA-39B040180210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 flipV="1">
            <a:off x="994499" y="3613599"/>
            <a:ext cx="573516" cy="550161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5113B7F-72DD-606B-6415-0D529F78D811}"/>
              </a:ext>
            </a:extLst>
          </p:cNvPr>
          <p:cNvSpPr txBox="1"/>
          <p:nvPr/>
        </p:nvSpPr>
        <p:spPr>
          <a:xfrm>
            <a:off x="1018252" y="4009872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1:1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FC1EE2-D139-491D-5B83-031FBF98E9EC}"/>
              </a:ext>
            </a:extLst>
          </p:cNvPr>
          <p:cNvSpPr txBox="1"/>
          <p:nvPr/>
        </p:nvSpPr>
        <p:spPr>
          <a:xfrm>
            <a:off x="4576479" y="3794428"/>
            <a:ext cx="988770" cy="7386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PD or withdrawal criterion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551645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470EE-DD68-5830-E238-3DCA40A15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EMERALD: PFS With Elacestrant vs SOC in ITT and </a:t>
            </a:r>
            <a:br>
              <a:rPr lang="en-US" b="1" dirty="0"/>
            </a:br>
            <a:r>
              <a:rPr lang="en-US" b="1" i="1" dirty="0"/>
              <a:t>ESR1</a:t>
            </a:r>
            <a:r>
              <a:rPr lang="en-US" b="1" dirty="0"/>
              <a:t>mut Populations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A0340-97E0-03E9-BF46-0CECD6033E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9911" y="6169303"/>
            <a:ext cx="6909435" cy="722512"/>
          </a:xfrm>
        </p:spPr>
        <p:txBody>
          <a:bodyPr>
            <a:noAutofit/>
          </a:bodyPr>
          <a:lstStyle/>
          <a:p>
            <a:r>
              <a:rPr lang="en-US" sz="1000" dirty="0"/>
              <a:t>Bidard F, et al</a:t>
            </a:r>
            <a:r>
              <a:rPr lang="en-US" sz="1000" i="1" dirty="0"/>
              <a:t>. J Clin Oncol</a:t>
            </a:r>
            <a:r>
              <a:rPr lang="en-US" sz="1000" dirty="0"/>
              <a:t>. 2022;40(28):3246-3256.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8CEAFF-98F2-011E-35B1-C3FB95E3843D}"/>
              </a:ext>
            </a:extLst>
          </p:cNvPr>
          <p:cNvSpPr txBox="1"/>
          <p:nvPr/>
        </p:nvSpPr>
        <p:spPr>
          <a:xfrm>
            <a:off x="6096000" y="1489571"/>
            <a:ext cx="4950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PFS in Patients With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ESR1</a:t>
            </a:r>
            <a:r>
              <a:rPr lang="en-US" sz="1600" b="1" dirty="0">
                <a:latin typeface="Franklin Gothic Book" panose="020B0503020102020204"/>
              </a:rPr>
              <a:t>mut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Tumors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9C2CBD-71ED-E693-D083-346DEA9CD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303812"/>
              </p:ext>
            </p:extLst>
          </p:nvPr>
        </p:nvGraphicFramePr>
        <p:xfrm>
          <a:off x="6096000" y="4305136"/>
          <a:ext cx="4950375" cy="208569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999067">
                  <a:extLst>
                    <a:ext uri="{9D8B030D-6E8A-4147-A177-3AD203B41FA5}">
                      <a16:colId xmlns:a16="http://schemas.microsoft.com/office/drawing/2014/main" val="2132207957"/>
                    </a:ext>
                  </a:extLst>
                </a:gridCol>
                <a:gridCol w="1475654">
                  <a:extLst>
                    <a:ext uri="{9D8B030D-6E8A-4147-A177-3AD203B41FA5}">
                      <a16:colId xmlns:a16="http://schemas.microsoft.com/office/drawing/2014/main" val="1825982089"/>
                    </a:ext>
                  </a:extLst>
                </a:gridCol>
                <a:gridCol w="1475654">
                  <a:extLst>
                    <a:ext uri="{9D8B030D-6E8A-4147-A177-3AD203B41FA5}">
                      <a16:colId xmlns:a16="http://schemas.microsoft.com/office/drawing/2014/main" val="3575466897"/>
                    </a:ext>
                  </a:extLst>
                </a:gridCol>
              </a:tblGrid>
              <a:tr h="660169"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marL="45720" marR="45720" marT="27432" marB="27432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Elacestrant</a:t>
                      </a:r>
                    </a:p>
                    <a:p>
                      <a:pPr algn="ctr"/>
                      <a:r>
                        <a:rPr lang="en-US" sz="1400" b="1" dirty="0"/>
                        <a:t>(n=115)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4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SOC</a:t>
                      </a:r>
                    </a:p>
                    <a:p>
                      <a:pPr algn="ctr"/>
                      <a:r>
                        <a:rPr lang="en-US" sz="1400" b="1" dirty="0"/>
                        <a:t>(n=113)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4D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745500"/>
                  </a:ext>
                </a:extLst>
              </a:tr>
              <a:tr h="297265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Event, n (%)</a:t>
                      </a:r>
                    </a:p>
                  </a:txBody>
                  <a:tcPr marL="72000" marR="27432" marT="18288" marB="18288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0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62 (53.9)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4A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78 (69.0)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397565"/>
                  </a:ext>
                </a:extLst>
              </a:tr>
              <a:tr h="297265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HR (95% CI)</a:t>
                      </a:r>
                    </a:p>
                  </a:txBody>
                  <a:tcPr marL="72000" marR="27432" marT="18288" marB="18288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9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0.55 (0.39-0.77)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980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4D5A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376330"/>
                  </a:ext>
                </a:extLst>
              </a:tr>
              <a:tr h="276997">
                <a:tc>
                  <a:txBody>
                    <a:bodyPr/>
                    <a:lstStyle/>
                    <a:p>
                      <a:pPr algn="l"/>
                      <a:r>
                        <a:rPr lang="en-US" sz="1400" b="0" i="1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value</a:t>
                      </a:r>
                    </a:p>
                  </a:txBody>
                  <a:tcPr marL="72000" marR="27432" marT="18288" marB="18288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0D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0.0005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0D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493842980"/>
                  </a:ext>
                </a:extLst>
              </a:tr>
              <a:tr h="27699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6-month PFS, % (95% CI)</a:t>
                      </a:r>
                    </a:p>
                  </a:txBody>
                  <a:tcPr marL="72000" marR="27432" marT="18288" marB="18288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0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40.8 (30.1-51.4)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0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19.1 (10.5-27.8)</a:t>
                      </a:r>
                    </a:p>
                  </a:txBody>
                  <a:tcPr marL="45720" marR="45720" marT="27432" marB="27432" anchor="ctr">
                    <a:lnL>
                      <a:noFill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951112"/>
                  </a:ext>
                </a:extLst>
              </a:tr>
              <a:tr h="27699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12-month PFS, % (95% CI)</a:t>
                      </a:r>
                    </a:p>
                  </a:txBody>
                  <a:tcPr marL="72000" marR="27432" marT="18288" marB="18288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0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26.8 (16.2-37.4)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0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8.2 (1.3-15.1)</a:t>
                      </a:r>
                    </a:p>
                  </a:txBody>
                  <a:tcPr marL="45720" marR="45720" marT="27432" marB="27432" anchor="ctr">
                    <a:lnL>
                      <a:noFill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01084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79F3851-0E28-C184-9B9F-7E170A9D16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700148"/>
              </p:ext>
            </p:extLst>
          </p:nvPr>
        </p:nvGraphicFramePr>
        <p:xfrm>
          <a:off x="639630" y="4305136"/>
          <a:ext cx="4815095" cy="21464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58526">
                  <a:extLst>
                    <a:ext uri="{9D8B030D-6E8A-4147-A177-3AD203B41FA5}">
                      <a16:colId xmlns:a16="http://schemas.microsoft.com/office/drawing/2014/main" val="2132207957"/>
                    </a:ext>
                  </a:extLst>
                </a:gridCol>
                <a:gridCol w="1321241">
                  <a:extLst>
                    <a:ext uri="{9D8B030D-6E8A-4147-A177-3AD203B41FA5}">
                      <a16:colId xmlns:a16="http://schemas.microsoft.com/office/drawing/2014/main" val="1825982089"/>
                    </a:ext>
                  </a:extLst>
                </a:gridCol>
                <a:gridCol w="1435328">
                  <a:extLst>
                    <a:ext uri="{9D8B030D-6E8A-4147-A177-3AD203B41FA5}">
                      <a16:colId xmlns:a16="http://schemas.microsoft.com/office/drawing/2014/main" val="3575466897"/>
                    </a:ext>
                  </a:extLst>
                </a:gridCol>
              </a:tblGrid>
              <a:tr h="660169"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marL="45720" marR="45720" marT="27432" marB="27432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Elacestrant</a:t>
                      </a:r>
                    </a:p>
                    <a:p>
                      <a:pPr algn="ctr"/>
                      <a:r>
                        <a:rPr lang="en-US" sz="1400" b="1" dirty="0"/>
                        <a:t>(n=239)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SOC</a:t>
                      </a:r>
                    </a:p>
                    <a:p>
                      <a:pPr algn="ctr"/>
                      <a:r>
                        <a:rPr lang="en-US" sz="1400" b="1" dirty="0"/>
                        <a:t>(n=238)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745500"/>
                  </a:ext>
                </a:extLst>
              </a:tr>
              <a:tr h="297265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Event, n (%)</a:t>
                      </a:r>
                    </a:p>
                  </a:txBody>
                  <a:tcPr marL="72000" marR="27432" marT="18288" marB="18288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144 (60.3)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156 (65.5)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4D5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397565"/>
                  </a:ext>
                </a:extLst>
              </a:tr>
              <a:tr h="297265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HR (95% CI)</a:t>
                      </a:r>
                    </a:p>
                  </a:txBody>
                  <a:tcPr marL="72000" marR="27432" marT="18288" marB="18288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0.70 (0.55-0.88)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4D5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072599"/>
                  </a:ext>
                </a:extLst>
              </a:tr>
              <a:tr h="297265">
                <a:tc>
                  <a:txBody>
                    <a:bodyPr/>
                    <a:lstStyle/>
                    <a:p>
                      <a:pPr algn="l"/>
                      <a:r>
                        <a:rPr lang="en-US" sz="1400" b="0" i="1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value</a:t>
                      </a:r>
                    </a:p>
                  </a:txBody>
                  <a:tcPr marL="72000" marR="27432" marT="18288" marB="18288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0.0018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366820146"/>
                  </a:ext>
                </a:extLst>
              </a:tr>
              <a:tr h="297265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6-month PFS, % (95% CI)</a:t>
                      </a:r>
                    </a:p>
                  </a:txBody>
                  <a:tcPr marL="72000" marR="27432" marT="18288" marB="18288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9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34.3 (27.2-41.5)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20.4 (14.1-26.7)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4D5A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376330"/>
                  </a:ext>
                </a:extLst>
              </a:tr>
              <a:tr h="297265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12-month PFS, % (95% CI)</a:t>
                      </a:r>
                    </a:p>
                  </a:txBody>
                  <a:tcPr marL="72000" marR="27432" marT="18288" marB="18288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9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22.3 (15.2-29.4)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A8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9.4 (4.0-14.8)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4D5A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4259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DDF16BA-24F7-056F-8485-23EB408C1A9C}"/>
              </a:ext>
            </a:extLst>
          </p:cNvPr>
          <p:cNvSpPr txBox="1"/>
          <p:nvPr/>
        </p:nvSpPr>
        <p:spPr>
          <a:xfrm>
            <a:off x="699911" y="1489571"/>
            <a:ext cx="4950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PFS in All Patients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39A1521-771C-3509-47F3-76E7BB33E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12" y="1916605"/>
            <a:ext cx="4754815" cy="23000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940592-6F05-91A0-5DC8-5FAA3139D3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9" b="-192"/>
          <a:stretch/>
        </p:blipFill>
        <p:spPr>
          <a:xfrm>
            <a:off x="6096000" y="1890636"/>
            <a:ext cx="4836757" cy="230428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2BFC282-B741-D995-7635-6B790EDF2C0A}"/>
              </a:ext>
            </a:extLst>
          </p:cNvPr>
          <p:cNvSpPr/>
          <p:nvPr/>
        </p:nvSpPr>
        <p:spPr>
          <a:xfrm>
            <a:off x="8692420" y="1916605"/>
            <a:ext cx="2240337" cy="1094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6C0A77-8CB8-2804-7A92-F32C76F9EFF2}"/>
              </a:ext>
            </a:extLst>
          </p:cNvPr>
          <p:cNvSpPr/>
          <p:nvPr/>
        </p:nvSpPr>
        <p:spPr>
          <a:xfrm>
            <a:off x="3214388" y="1916605"/>
            <a:ext cx="2240337" cy="11307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772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CLOCKTEMPLATE" val="true"/>
  <p:tag name="KPISTOPSPOLLING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65bd33f-4642-4d95-937d-1ab46361a7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0306E0E11EAA4DB461FC8B09FCE607" ma:contentTypeVersion="15" ma:contentTypeDescription="Create a new document." ma:contentTypeScope="" ma:versionID="fcd098328af9f3a4e294728995b7e006">
  <xsd:schema xmlns:xsd="http://www.w3.org/2001/XMLSchema" xmlns:xs="http://www.w3.org/2001/XMLSchema" xmlns:p="http://schemas.microsoft.com/office/2006/metadata/properties" xmlns:ns3="f65bd33f-4642-4d95-937d-1ab46361a753" xmlns:ns4="f5de9215-86bc-4059-b445-233b46b31a63" targetNamespace="http://schemas.microsoft.com/office/2006/metadata/properties" ma:root="true" ma:fieldsID="50059d7a7ae2852e505f2235584b6d9d" ns3:_="" ns4:_="">
    <xsd:import namespace="f65bd33f-4642-4d95-937d-1ab46361a753"/>
    <xsd:import namespace="f5de9215-86bc-4059-b445-233b46b31a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5bd33f-4642-4d95-937d-1ab46361a7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e9215-86bc-4059-b445-233b46b31a6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0FF901-061E-48DC-BBEA-55A6A1E6978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5de9215-86bc-4059-b445-233b46b31a63"/>
    <ds:schemaRef ds:uri="http://purl.org/dc/elements/1.1/"/>
    <ds:schemaRef ds:uri="http://schemas.microsoft.com/office/2006/metadata/properties"/>
    <ds:schemaRef ds:uri="f65bd33f-4642-4d95-937d-1ab46361a75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C542582-2966-4066-B74F-F9B50C214A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EE1AAE-37C7-47F6-8390-E4857A3E75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5bd33f-4642-4d95-937d-1ab46361a753"/>
    <ds:schemaRef ds:uri="f5de9215-86bc-4059-b445-233b46b31a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5552</Words>
  <Application>Microsoft Macintosh PowerPoint</Application>
  <PresentationFormat>Widescreen</PresentationFormat>
  <Paragraphs>1026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Calibri</vt:lpstr>
      <vt:lpstr>Calibri Light</vt:lpstr>
      <vt:lpstr>Franklin Gothic Book</vt:lpstr>
      <vt:lpstr>HardingText-Regular</vt:lpstr>
      <vt:lpstr>HardingText-RegularItalic</vt:lpstr>
      <vt:lpstr>Symbol</vt:lpstr>
      <vt:lpstr>System Font Regular</vt:lpstr>
      <vt:lpstr>Times New Roman</vt:lpstr>
      <vt:lpstr>Wingdings</vt:lpstr>
      <vt:lpstr>Office Theme</vt:lpstr>
      <vt:lpstr>1_Default Design</vt:lpstr>
      <vt:lpstr>Understanding the Current and Future Role of Oral Selective Estrogen Receptor Degraders (SERDs) in the Management of Estrogen Receptor-Positive Metastatic Breast Cancer</vt:lpstr>
      <vt:lpstr>Limitations with current approved ET and implications of tumor evolution</vt:lpstr>
      <vt:lpstr>PowerPoint Presentation</vt:lpstr>
      <vt:lpstr>ESR1 Mutations Often Subclinical: Liquid Biopsy Testing Is the Standard</vt:lpstr>
      <vt:lpstr>ESR1 Mutations: SoFEA and EFFECT Combined Analysis</vt:lpstr>
      <vt:lpstr>Several Novel Endocrine Agents In Development</vt:lpstr>
      <vt:lpstr>PowerPoint Presentation</vt:lpstr>
      <vt:lpstr>EMERALD Phase 3 Trial of Elacestrant vs SOC in ER+/HER2– MBC: Study Design and Patients1,2</vt:lpstr>
      <vt:lpstr>EMERALD: PFS With Elacestrant vs SOC in ITT and  ESR1mut Populations</vt:lpstr>
      <vt:lpstr>EMERALD: OS With Elacestrant vs SOC in ITT and  ESR1mut Populations</vt:lpstr>
      <vt:lpstr>EMERALD: PFS With Elacestrant vs Fulvestrant in ITT and ESR1mut Populations</vt:lpstr>
      <vt:lpstr>EMERALD: PFS in ESR1mut by Duration of Prior CDK4/6i</vt:lpstr>
      <vt:lpstr>EMERALD: Safety and Summary</vt:lpstr>
      <vt:lpstr>SERENA-2 Phase 2 Trial of Camizestrant vs Fulvestrant in ER+/HER2– MBC: Study Design and Patients</vt:lpstr>
      <vt:lpstr>SERENA-2: PFS in ITT</vt:lpstr>
      <vt:lpstr>SERENA-2: PFS in Patients by Detectable ESR1mut</vt:lpstr>
      <vt:lpstr>SERENA-2: Safety and Summary</vt:lpstr>
      <vt:lpstr>PowerPoint Presentation</vt:lpstr>
      <vt:lpstr>PowerPoint Presentation</vt:lpstr>
      <vt:lpstr>PowerPoint Presentation</vt:lpstr>
      <vt:lpstr>EMBER (Phase 1a/b): Efficacy – tumor response in patients with measurable disease</vt:lpstr>
      <vt:lpstr>Selected Ongoing Clinical Trials of SERDs + Targeted Agents in HR+/HER2- ABC</vt:lpstr>
      <vt:lpstr>PowerPoint Presentation</vt:lpstr>
      <vt:lpstr>SERENA-6: ctDNA ESR1 mutation-guided therapy1,2</vt:lpstr>
      <vt:lpstr>Key Messages and Remaining Questions</vt:lpstr>
      <vt:lpstr>Case 1</vt:lpstr>
      <vt:lpstr>Case 2</vt:lpstr>
      <vt:lpstr>Case 2 (Continued)</vt:lpstr>
      <vt:lpstr>Case 2 (Continued)</vt:lpstr>
      <vt:lpstr>Case 3</vt:lpstr>
      <vt:lpstr>PowerPoint Presentation</vt:lpstr>
      <vt:lpstr>In general, which CDK4/6 inhibitor are you most likely to recommend in combination with endocrine therapy for a postmenopausal patient with ER-positive, HER2-negative metastatic breast cancer?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Combatting ET Resistance with Next Generation SERDs</dc:title>
  <dc:creator>Jhaveri, Komal</dc:creator>
  <cp:lastModifiedBy>Silvana Izquierdo</cp:lastModifiedBy>
  <cp:revision>32</cp:revision>
  <dcterms:created xsi:type="dcterms:W3CDTF">2023-09-22T23:39:24Z</dcterms:created>
  <dcterms:modified xsi:type="dcterms:W3CDTF">2024-03-14T15:23:26Z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0x0101001B0306E0E11EAA4DB461FC8B09FCE607</vt:lpwstr>
  </property>
</Properties>
</file>