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4.xml" ContentType="application/vnd.openxmlformats-officedocument.presentationml.slideLayout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03" r:id="rId2"/>
    <p:sldMasterId id="2147483764" r:id="rId3"/>
    <p:sldMasterId id="2147483776" r:id="rId4"/>
  </p:sldMasterIdLst>
  <p:notesMasterIdLst>
    <p:notesMasterId r:id="rId50"/>
  </p:notesMasterIdLst>
  <p:sldIdLst>
    <p:sldId id="2147472566" r:id="rId5"/>
    <p:sldId id="2147472097" r:id="rId6"/>
    <p:sldId id="2134960034" r:id="rId7"/>
    <p:sldId id="378" r:id="rId8"/>
    <p:sldId id="392" r:id="rId9"/>
    <p:sldId id="2147479199" r:id="rId10"/>
    <p:sldId id="2147479198" r:id="rId11"/>
    <p:sldId id="11010" r:id="rId12"/>
    <p:sldId id="2134960047" r:id="rId13"/>
    <p:sldId id="2134960049" r:id="rId14"/>
    <p:sldId id="2134960050" r:id="rId15"/>
    <p:sldId id="2134960051" r:id="rId16"/>
    <p:sldId id="298" r:id="rId17"/>
    <p:sldId id="2076137095" r:id="rId18"/>
    <p:sldId id="2147479208" r:id="rId19"/>
    <p:sldId id="2147479202" r:id="rId20"/>
    <p:sldId id="2147479200" r:id="rId21"/>
    <p:sldId id="2147470278" r:id="rId22"/>
    <p:sldId id="2147479203" r:id="rId23"/>
    <p:sldId id="2147471062" r:id="rId24"/>
    <p:sldId id="2147479205" r:id="rId25"/>
    <p:sldId id="2147472823" r:id="rId26"/>
    <p:sldId id="2147471195" r:id="rId27"/>
    <p:sldId id="2147479196" r:id="rId28"/>
    <p:sldId id="2147479197" r:id="rId29"/>
    <p:sldId id="2134960058" r:id="rId30"/>
    <p:sldId id="2147472682" r:id="rId31"/>
    <p:sldId id="954" r:id="rId32"/>
    <p:sldId id="10977" r:id="rId33"/>
    <p:sldId id="2147479193" r:id="rId34"/>
    <p:sldId id="2134960073" r:id="rId35"/>
    <p:sldId id="293" r:id="rId36"/>
    <p:sldId id="2147479194" r:id="rId37"/>
    <p:sldId id="2147472565" r:id="rId38"/>
    <p:sldId id="290" r:id="rId39"/>
    <p:sldId id="2147479195" r:id="rId40"/>
    <p:sldId id="288" r:id="rId41"/>
    <p:sldId id="2134960111" r:id="rId42"/>
    <p:sldId id="2134960064" r:id="rId43"/>
    <p:sldId id="2147479204" r:id="rId44"/>
    <p:sldId id="2147479206" r:id="rId45"/>
    <p:sldId id="2147472574" r:id="rId46"/>
    <p:sldId id="2147479207" r:id="rId47"/>
    <p:sldId id="2147472570" r:id="rId48"/>
    <p:sldId id="2147472573" r:id="rId49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D6EF2F-5FA7-E7BF-9976-A0869C135025}" name="Donna Vining" initials="DV" userId="S::dvining@clinicalcomm.com::a4d71f6a-a37d-47e4-b38e-2c87473609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/>
    <p:restoredTop sz="96327"/>
  </p:normalViewPr>
  <p:slideViewPr>
    <p:cSldViewPr snapToGrid="0">
      <p:cViewPr varScale="1">
        <p:scale>
          <a:sx n="118" d="100"/>
          <a:sy n="118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8" Type="http://schemas.openxmlformats.org/officeDocument/2006/relationships/customXml" Target="../customXml/item3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93CF9-3AC6-0C41-8F64-9779771CCD72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05C9A-2B83-DF4E-AEDC-535D177F73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7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sided alpha at 2.5%</a:t>
            </a:r>
          </a:p>
          <a:p>
            <a:r>
              <a:rPr lang="en-US" dirty="0"/>
              <a:t>22% treated 6mo – 12mo from adjuvant therapy </a:t>
            </a:r>
          </a:p>
          <a:p>
            <a:r>
              <a:rPr lang="en-US" dirty="0"/>
              <a:t>~55% received gem/carbo;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526E8-3F88-4F24-9871-B3AEDE8DE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5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91" indent="-342891" defTabSz="607731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High drug-to-antibody ratio: ~8</a:t>
            </a:r>
          </a:p>
          <a:p>
            <a:pPr marL="342891" indent="-342891" defTabSz="607731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Stable linker-payload</a:t>
            </a:r>
          </a:p>
          <a:p>
            <a:pPr marL="342891" indent="-342891" defTabSz="607731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Tumor-selectable cleavable linker</a:t>
            </a:r>
          </a:p>
          <a:p>
            <a:pPr marL="342891" indent="-342891" defTabSz="607731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High potency, membrane-permeable payload with short systemic half-life</a:t>
            </a:r>
          </a:p>
          <a:p>
            <a:pPr marL="342891" indent="-342891" defTabSz="607731">
              <a:buClr>
                <a:prstClr val="black">
                  <a:lumMod val="50000"/>
                  <a:lumOff val="50000"/>
                </a:prstClr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Bystander killing effect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4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1744F-8B49-DF42-89EE-45E31DE1E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00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/>
              </a:solidFill>
              <a:effectLst/>
              <a:latin typeface="+mn-lt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751AE-7ABC-314D-AFAD-47B860ED6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604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890364" cy="44177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4C6FD-7727-4515-94DA-64DB4CB5A15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36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BC, breast cancer; HR, hormone receptor positive; ITT, intention to treat;.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3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85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this be duplicated in TNBC HER2 ultralow?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80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1744F-8B49-DF42-89EE-45E31DE1E2E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804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7731"/>
            <a:r>
              <a:rPr lang="en-US" b="1" u="sng" dirty="0">
                <a:solidFill>
                  <a:prstClr val="black"/>
                </a:solidFill>
                <a:latin typeface="Calibri"/>
              </a:rPr>
              <a:t>Eligibility criteria: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Metastatic TNBC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 prior treatment for MBC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&gt; 12m DFI 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Measurable disease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Normal organ function and no contraindication to IO</a:t>
            </a:r>
          </a:p>
          <a:p>
            <a:pPr marL="285744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For TDxd cohort: </a:t>
            </a:r>
          </a:p>
          <a:p>
            <a:pPr marL="742932" lvl="1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HER2 low </a:t>
            </a:r>
          </a:p>
          <a:p>
            <a:pPr marL="742932" lvl="1" indent="-285744" defTabSz="607731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 pulmonary disorders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5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FD04C77E-76C4-4CA5-B221-5D60D9C3A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16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shown in both PDL1 low and high </a:t>
            </a:r>
          </a:p>
          <a:p>
            <a:r>
              <a:rPr lang="en-US" dirty="0"/>
              <a:t>And in HER2 1+ (~60%) 2+ (~40%)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6E972-30B1-4567-8F1E-75091ACC1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21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Targets TROP2</a:t>
            </a:r>
          </a:p>
          <a:p>
            <a:r>
              <a:rPr lang="en-US" dirty="0"/>
              <a:t>Lower DAR than TDxd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791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ORR was 43% (9 PRs)</a:t>
            </a:r>
          </a:p>
          <a:p>
            <a:r>
              <a:rPr lang="en-US" sz="1200" dirty="0"/>
              <a:t>DCR was 95% (20/21 pts) </a:t>
            </a:r>
          </a:p>
          <a:p>
            <a:pPr marL="257175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Dose reductions due to AEs occurred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6 patients (25%)</a:t>
            </a:r>
          </a:p>
          <a:p>
            <a:pPr marL="257175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grade ≥ 3 diarrhea or decreased neutrophil count/neutropenia </a:t>
            </a:r>
          </a:p>
          <a:p>
            <a:pPr marL="257175" indent="-257175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cases of TX-related ILD (adjudicated) were observed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1744F-8B49-DF42-89EE-45E31DE1E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2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Discontinuation due to AE = 6.6%</a:t>
            </a:r>
          </a:p>
          <a:p>
            <a:pPr defTabSz="607731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Common AEs of any grade include: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Nausea 57%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Mucositis 56%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Alopecia 45%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734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231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A154E-B732-D74B-B14D-275A24260F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22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Segoe UI" panose="020B0502040204020203" pitchFamily="34" charset="0"/>
              </a:rPr>
              <a:t>Nectin-4 is a cell-adhesion molecule highly expressed in solid malignancies</a:t>
            </a:r>
            <a:r>
              <a:rPr lang="en-US" baseline="30000" dirty="0">
                <a:latin typeface="+mn-lt"/>
                <a:ea typeface="MS PGothic" panose="020B0600070205080204" pitchFamily="34" charset="-128"/>
                <a:cs typeface="Segoe UI" panose="020B0502040204020203" pitchFamily="34" charset="0"/>
              </a:rPr>
              <a:t>1</a:t>
            </a:r>
            <a:r>
              <a:rPr lang="en-US" dirty="0">
                <a:effectLst/>
                <a:latin typeface="+mn-lt"/>
                <a:ea typeface="Yu Mincho" panose="02020400000000000000" pitchFamily="18" charset="-128"/>
                <a:cs typeface="Gulim" panose="020B0600000101010101" pitchFamily="34" charset="-127"/>
              </a:rPr>
              <a:t> </a:t>
            </a:r>
          </a:p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Segoe UI" panose="020B0502040204020203" pitchFamily="34" charset="0"/>
              </a:rPr>
              <a:t>Enfortumab vedotin</a:t>
            </a:r>
            <a:r>
              <a:rPr lang="en-US" dirty="0">
                <a:latin typeface="+mn-lt"/>
              </a:rPr>
              <a:t> (EV) is </a:t>
            </a: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Segoe UI" panose="020B0502040204020203" pitchFamily="34" charset="0"/>
              </a:rPr>
              <a:t>a </a:t>
            </a: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Nectin-4–directed antibody–drug </a:t>
            </a:r>
            <a:r>
              <a:rPr lang="en-US" dirty="0">
                <a:latin typeface="+mn-lt"/>
                <a:ea typeface="MS PGothic" panose="020B0600070205080204" pitchFamily="34" charset="-128"/>
              </a:rPr>
              <a:t>conjugate</a:t>
            </a:r>
            <a:r>
              <a:rPr lang="en-US" baseline="30000" dirty="0">
                <a:latin typeface="+mn-lt"/>
                <a:ea typeface="MS PGothic" panose="020B0600070205080204" pitchFamily="34" charset="-128"/>
              </a:rPr>
              <a:t>2</a:t>
            </a:r>
            <a:endParaRPr lang="en-US" dirty="0">
              <a:latin typeface="+mn-lt"/>
              <a:ea typeface="MS PGothic" panose="020B0600070205080204" pitchFamily="34" charset="-128"/>
              <a:cs typeface="Gulim" panose="020B0600000101010101" pitchFamily="34" charset="-127"/>
            </a:endParaRPr>
          </a:p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EV is indicated for the treatment of adult patients with locally advanced or metastatic urothelial carcinoma</a:t>
            </a:r>
            <a:r>
              <a:rPr lang="en-US" baseline="30000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3</a:t>
            </a:r>
            <a:endParaRPr lang="en-US" baseline="30000" dirty="0">
              <a:latin typeface="+mn-lt"/>
              <a:ea typeface="MS PGothic" panose="020B0600070205080204" pitchFamily="34" charset="-128"/>
              <a:cs typeface="Gulim" panose="020B0600000101010101" pitchFamily="34" charset="-127"/>
            </a:endParaRPr>
          </a:p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EV-202 (NCT04225117)</a:t>
            </a:r>
            <a:r>
              <a:rPr lang="en-US" dirty="0"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 is a</a:t>
            </a: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 multicenter, multicohort, open-label, phase 2 study </a:t>
            </a:r>
            <a:r>
              <a:rPr lang="en-US" dirty="0"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evaluating EV in</a:t>
            </a:r>
            <a:r>
              <a:rPr lang="en-US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 patients with locally advanced or metastatic solid tumors</a:t>
            </a:r>
            <a:r>
              <a:rPr lang="en-US" baseline="30000" dirty="0">
                <a:effectLst/>
                <a:latin typeface="+mn-lt"/>
                <a:ea typeface="MS PGothic" panose="020B0600070205080204" pitchFamily="34" charset="-128"/>
                <a:cs typeface="Gulim" panose="020B0600000101010101" pitchFamily="34" charset="-127"/>
              </a:rPr>
              <a:t>4</a:t>
            </a:r>
          </a:p>
          <a:p>
            <a:pPr marL="800100" lvl="2">
              <a:spcBef>
                <a:spcPts val="1200"/>
              </a:spcBef>
            </a:pPr>
            <a:r>
              <a:rPr lang="en-US" sz="2400" dirty="0">
                <a:effectLst/>
                <a:latin typeface="+mn-lt"/>
                <a:ea typeface="Yu Mincho" panose="02020400000000000000" pitchFamily="18" charset="-128"/>
              </a:rPr>
              <a:t>Here we present the results for the </a:t>
            </a:r>
            <a:r>
              <a:rPr lang="en-US" sz="2400" dirty="0">
                <a:latin typeface="+mn-lt"/>
              </a:rPr>
              <a:t>HR+/HER2− breast cancer and triple-negative breast cancer (TNBC) cohorts</a:t>
            </a:r>
            <a:endParaRPr lang="en-US" sz="2400" dirty="0">
              <a:effectLst/>
              <a:latin typeface="+mn-lt"/>
              <a:ea typeface="Yu Mincho" panose="02020400000000000000" pitchFamily="18" charset="-128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81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Annotations: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[Any grade TRAE, HR+/HER2- column] [</a:t>
            </a:r>
            <a:r>
              <a:rPr lang="en-US" sz="1800" dirty="0"/>
              <a:t>7465-CL-202 Primary Analysis Cohort 1_Final/Slide 35]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</a:rPr>
              <a:t>[Any grade TRAE, TNBC column] </a:t>
            </a:r>
            <a:r>
              <a:rPr lang="en-US" dirty="0"/>
              <a:t>[</a:t>
            </a:r>
            <a:r>
              <a:rPr lang="en-US" sz="1200" dirty="0"/>
              <a:t>7465-CL-202 Primary Analysis Cohort 2_Final/Slide 35]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[</a:t>
            </a:r>
            <a:r>
              <a:rPr lang="en-US" sz="1200" dirty="0">
                <a:effectLst/>
                <a:latin typeface="+mn-lt"/>
                <a:ea typeface="MS Mincho" panose="02020609040205080304" pitchFamily="49" charset="-128"/>
              </a:rPr>
              <a:t>Any-grade TRAE, in ≥15 % of participants for either cohort, HR+/HER- BC column</a:t>
            </a:r>
            <a:r>
              <a:rPr lang="en-US" dirty="0"/>
              <a:t>] [</a:t>
            </a:r>
            <a:r>
              <a:rPr lang="en-US" sz="1200" dirty="0"/>
              <a:t>7465-CL-202 Primary Analysis Cohort 1_Final/Slide 36; for anemia, see </a:t>
            </a:r>
            <a:r>
              <a:rPr lang="en-US" sz="1800" dirty="0">
                <a:effectLst/>
                <a:latin typeface="Segoe UI" panose="020B0502040204020203" pitchFamily="34" charset="0"/>
              </a:rPr>
              <a:t>7465-cl-202_Cohort1_PA_Tables_16FEB2023_Linearized, pg 542</a:t>
            </a:r>
            <a:r>
              <a:rPr lang="en-US" sz="1200" dirty="0"/>
              <a:t>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[</a:t>
            </a:r>
            <a:r>
              <a:rPr lang="en-US" sz="1200" dirty="0">
                <a:effectLst/>
                <a:latin typeface="+mn-lt"/>
                <a:ea typeface="MS Mincho" panose="02020609040205080304" pitchFamily="49" charset="-128"/>
              </a:rPr>
              <a:t>Any-grade TRAE, in ≥15 % of participants for either cohort, TNBC column</a:t>
            </a:r>
            <a:r>
              <a:rPr lang="en-US" dirty="0"/>
              <a:t>] [</a:t>
            </a:r>
            <a:r>
              <a:rPr lang="en-US" sz="1200" dirty="0"/>
              <a:t>7465-CL-202 Primary Analysis Cohort 2_Final/Slide 36; for diarrhea and constipation, see </a:t>
            </a:r>
            <a:r>
              <a:rPr lang="en-US" sz="1200" dirty="0">
                <a:effectLst/>
                <a:latin typeface="Segoe UI" panose="020B0502040204020203" pitchFamily="34" charset="0"/>
              </a:rPr>
              <a:t>7465-cl-202_Cohort2_7_PA_Tables_26MAY2023_Linearized, pg 596</a:t>
            </a:r>
            <a:r>
              <a:rPr lang="en-US" sz="1200" dirty="0"/>
              <a:t>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effectLst/>
                <a:latin typeface="+mn-lt"/>
                <a:ea typeface="MS Mincho" panose="02020609040205080304" pitchFamily="49" charset="-128"/>
              </a:rPr>
              <a:t>[Grade ≥ 3 TRAEs, HR+/HER- BC column] [</a:t>
            </a:r>
            <a:r>
              <a:rPr lang="en-US" sz="1200" b="0" dirty="0">
                <a:effectLst/>
                <a:latin typeface="Segoe UI" panose="020B0502040204020203" pitchFamily="34" charset="0"/>
              </a:rPr>
              <a:t>7465-cl-202_Cohort1_PA_Tables_16FEB2023_Linearized, pg 873-878</a:t>
            </a:r>
            <a:r>
              <a:rPr lang="en-US" sz="1200" b="0" dirty="0"/>
              <a:t>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effectLst/>
                <a:latin typeface="+mn-lt"/>
                <a:ea typeface="MS Mincho" panose="02020609040205080304" pitchFamily="49" charset="-128"/>
              </a:rPr>
              <a:t>[Grade ≥ 3 TRAEs, overall, TNBC] </a:t>
            </a:r>
            <a:r>
              <a:rPr lang="en-US" b="0" dirty="0"/>
              <a:t>[</a:t>
            </a:r>
            <a:r>
              <a:rPr lang="en-US" sz="1200" b="0" dirty="0">
                <a:effectLst/>
                <a:latin typeface="Segoe UI" panose="020B0502040204020203" pitchFamily="34" charset="0"/>
              </a:rPr>
              <a:t>7465-cl-202_Cohort2_7_PA_Tables_26MAY2023_Linearized, pg 935-939</a:t>
            </a:r>
            <a:r>
              <a:rPr lang="en-US" sz="1200" b="0" dirty="0"/>
              <a:t>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313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Stats required an ORR &gt;30%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PALB2 3 were TNBC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BRCA 4 were TNBC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F1ED-33D8-4194-BAF8-E6BC5B51ED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48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7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5306-B3B1-A944-A64E-0A77BF9379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≥2 priors, s/p taxane. No biomarker selection </a:t>
            </a:r>
            <a:endParaRPr lang="en-US" dirty="0"/>
          </a:p>
          <a:p>
            <a:r>
              <a:rPr lang="en-US" dirty="0"/>
              <a:t>mPFS 5.5 mo </a:t>
            </a:r>
          </a:p>
          <a:p>
            <a:r>
              <a:rPr lang="en-US" dirty="0"/>
              <a:t>mOS 12.7 mo </a:t>
            </a:r>
          </a:p>
          <a:p>
            <a:r>
              <a:rPr lang="en-US" dirty="0"/>
              <a:t>OR 34%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C664B-9E61-0749-8D2F-5C4632CDF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6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C583B-C177-4D56-B77D-87A9CB7AE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6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C583B-C177-4D56-B77D-87A9CB7AE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66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Bardia A, et al. Ann Oncol. 2021;32:1148-1156.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C583B-C177-4D56-B77D-87A9CB7AE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52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58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4C6FD-7727-4515-94DA-64DB4CB5A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58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5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05C9A-2B83-DF4E-AEDC-535D177F73A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4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9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755" y="4"/>
            <a:ext cx="205316" cy="1690688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55" y="1690697"/>
            <a:ext cx="205316" cy="180498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55" y="3495684"/>
            <a:ext cx="205316" cy="2549525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900" y="2195073"/>
            <a:ext cx="9266237" cy="1470025"/>
          </a:xfrm>
        </p:spPr>
        <p:txBody>
          <a:bodyPr>
            <a:normAutofit/>
          </a:bodyPr>
          <a:lstStyle>
            <a:lvl1pPr algn="l">
              <a:defRPr sz="5333" b="1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280" y="4292600"/>
            <a:ext cx="1024585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000000"/>
                </a:solidFill>
                <a:latin typeface="Corbel"/>
                <a:cs typeface="Corbel"/>
              </a:defRPr>
            </a:lvl1pPr>
            <a:lvl2pPr marL="60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6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4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14927" y="6186697"/>
            <a:ext cx="2048656" cy="619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sx="1000" sy="1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66117" y="5999005"/>
            <a:ext cx="11825883" cy="859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 descr="MSKCC_super_pos_rgb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15" b="33223"/>
          <a:stretch/>
        </p:blipFill>
        <p:spPr>
          <a:xfrm>
            <a:off x="3616982" y="940725"/>
            <a:ext cx="8575018" cy="5917275"/>
          </a:xfrm>
          <a:prstGeom prst="rect">
            <a:avLst/>
          </a:prstGeom>
        </p:spPr>
      </p:pic>
      <p:pic>
        <p:nvPicPr>
          <p:cNvPr id="11" name="Picture 10" descr="MSKCC_logo_hor_pos_rgb_150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81" y="303734"/>
            <a:ext cx="3577339" cy="8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55493" y="5929157"/>
            <a:ext cx="11836507" cy="9288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4" name="Picture 3" descr="MSKCC_super_pos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982" y="940725"/>
            <a:ext cx="10707372" cy="886127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26153" y="2617788"/>
            <a:ext cx="10309115" cy="2082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867">
                <a:solidFill>
                  <a:srgbClr val="2986E2"/>
                </a:solidFill>
              </a:defRPr>
            </a:lvl1pPr>
            <a:lvl2pPr marL="607731" indent="0">
              <a:buFontTx/>
              <a:buNone/>
              <a:defRPr/>
            </a:lvl2pPr>
            <a:lvl3pPr marL="1215690" indent="0">
              <a:buFontTx/>
              <a:buNone/>
              <a:defRPr/>
            </a:lvl3pPr>
            <a:lvl4pPr marL="1823496" indent="0">
              <a:buFontTx/>
              <a:buNone/>
              <a:defRPr/>
            </a:lvl4pPr>
            <a:lvl5pPr marL="243137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16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8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50849"/>
            <a:ext cx="7315200" cy="4135096"/>
          </a:xfrm>
        </p:spPr>
        <p:txBody>
          <a:bodyPr/>
          <a:lstStyle>
            <a:lvl1pPr marL="0" indent="0">
              <a:buNone/>
              <a:defRPr sz="4267"/>
            </a:lvl1pPr>
            <a:lvl2pPr marL="607731" indent="0">
              <a:buNone/>
              <a:defRPr sz="3733"/>
            </a:lvl2pPr>
            <a:lvl3pPr marL="1215690" indent="0">
              <a:buNone/>
              <a:defRPr sz="3200"/>
            </a:lvl3pPr>
            <a:lvl4pPr marL="1823496" indent="0">
              <a:buNone/>
              <a:defRPr sz="2667"/>
            </a:lvl4pPr>
            <a:lvl5pPr marL="2431378" indent="0">
              <a:buNone/>
              <a:defRPr sz="2667"/>
            </a:lvl5pPr>
            <a:lvl6pPr marL="3039108" indent="0">
              <a:buNone/>
              <a:defRPr sz="2667"/>
            </a:lvl6pPr>
            <a:lvl7pPr marL="3646839" indent="0">
              <a:buNone/>
              <a:defRPr sz="2667"/>
            </a:lvl7pPr>
            <a:lvl8pPr marL="4254752" indent="0">
              <a:buNone/>
              <a:defRPr sz="2667"/>
            </a:lvl8pPr>
            <a:lvl9pPr marL="4862585" indent="0">
              <a:buNone/>
              <a:defRPr sz="2667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25"/>
            <a:ext cx="7315200" cy="804863"/>
          </a:xfrm>
        </p:spPr>
        <p:txBody>
          <a:bodyPr/>
          <a:lstStyle>
            <a:lvl1pPr marL="0" indent="0">
              <a:buNone/>
              <a:defRPr sz="1867" b="0"/>
            </a:lvl1pPr>
            <a:lvl2pPr marL="607731" indent="0">
              <a:buNone/>
              <a:defRPr sz="1600"/>
            </a:lvl2pPr>
            <a:lvl3pPr marL="1215690" indent="0">
              <a:buNone/>
              <a:defRPr sz="1333"/>
            </a:lvl3pPr>
            <a:lvl4pPr marL="1823496" indent="0">
              <a:buNone/>
              <a:defRPr sz="1200"/>
            </a:lvl4pPr>
            <a:lvl5pPr marL="2431378" indent="0">
              <a:buNone/>
              <a:defRPr sz="1200"/>
            </a:lvl5pPr>
            <a:lvl6pPr marL="3039108" indent="0">
              <a:buNone/>
              <a:defRPr sz="1200"/>
            </a:lvl6pPr>
            <a:lvl7pPr marL="3646839" indent="0">
              <a:buNone/>
              <a:defRPr sz="1200"/>
            </a:lvl7pPr>
            <a:lvl8pPr marL="4254752" indent="0">
              <a:buNone/>
              <a:defRPr sz="1200"/>
            </a:lvl8pPr>
            <a:lvl9pPr marL="48625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52446" y="6356352"/>
            <a:ext cx="3280447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 vert="horz" lIns="121611" tIns="60805" rIns="121611" bIns="60805" rtlCol="0" anchor="t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4267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68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A76-7CE2-4970-BD02-33A3CA0C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19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D69F-3700-4BCF-955E-822513183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280163"/>
            <a:ext cx="11704164" cy="4825821"/>
          </a:xfrm>
        </p:spPr>
        <p:txBody>
          <a:bodyPr/>
          <a:lstStyle>
            <a:lvl1pPr>
              <a:lnSpc>
                <a:spcPct val="100000"/>
              </a:lnSpc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E147-CA84-4258-821B-C5DD5FF2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2">
              <a:defRPr/>
            </a:pPr>
            <a:fld id="{E018F977-6C15-49B1-AA07-BEE9975E7737}" type="slidenum">
              <a:rPr lang="en-US" smtClean="0">
                <a:solidFill>
                  <a:srgbClr val="262261">
                    <a:tint val="75000"/>
                  </a:srgbClr>
                </a:solidFill>
              </a:rPr>
              <a:pPr defTabSz="913532">
                <a:defRPr/>
              </a:pPr>
              <a:t>‹#›</a:t>
            </a:fld>
            <a:endParaRPr lang="en-US" dirty="0">
              <a:solidFill>
                <a:srgbClr val="262261">
                  <a:tint val="75000"/>
                </a:srgb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76C54-2CFF-6D40-B53F-7312826CF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105980"/>
            <a:ext cx="11097411" cy="501651"/>
          </a:xfrm>
        </p:spPr>
        <p:txBody>
          <a:bodyPr anchor="b">
            <a:normAutofit/>
          </a:bodyPr>
          <a:lstStyle>
            <a:lvl1pPr marL="0" indent="0">
              <a:buNone/>
              <a:defRPr sz="8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References/Footnotes/Abbreviations</a:t>
            </a:r>
          </a:p>
        </p:txBody>
      </p:sp>
    </p:spTree>
    <p:extLst>
      <p:ext uri="{BB962C8B-B14F-4D97-AF65-F5344CB8AC3E}">
        <p14:creationId xmlns:p14="http://schemas.microsoft.com/office/powerpoint/2010/main" val="7845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9491" y="2152439"/>
            <a:ext cx="11213019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9C49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EA558A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99" y="1222992"/>
            <a:ext cx="1121302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EA558A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87C3FE98-6177-0DBA-01F1-B72EC47C9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38" t="-4250" r="-252" b="-8722"/>
          <a:stretch/>
        </p:blipFill>
        <p:spPr>
          <a:xfrm>
            <a:off x="454831" y="6291831"/>
            <a:ext cx="2817427" cy="2463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7F7AA40-7A81-D207-E333-3A001F04E1FC}"/>
              </a:ext>
            </a:extLst>
          </p:cNvPr>
          <p:cNvSpPr txBox="1"/>
          <p:nvPr userDrawn="1"/>
        </p:nvSpPr>
        <p:spPr>
          <a:xfrm>
            <a:off x="5844953" y="6402716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FBCEB9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FBCEB9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FBCEB9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FBCEB9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FBCEB9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57FE9247-F0F6-E52B-8DF0-9A7B422C170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5564411" y="6110173"/>
            <a:ext cx="3732052" cy="23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FBCEB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343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Arial Narrow"/>
              <a:buNone/>
              <a:defRPr sz="2667" b="0" i="0" u="none" strike="noStrike" cap="none">
                <a:solidFill>
                  <a:srgbClr val="3D9DA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3D78F6-5649-4478-BA93-ED23F06DA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6248189"/>
            <a:ext cx="1657927" cy="3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92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427583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07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SKCC_logo_hor_pos_rgb_15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7" y="735013"/>
            <a:ext cx="413808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4719" y="0"/>
            <a:ext cx="205316" cy="1690688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1690689"/>
            <a:ext cx="205316" cy="180498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19" y="3495676"/>
            <a:ext cx="205316" cy="2549525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999" y="2195001"/>
            <a:ext cx="9266239" cy="1470025"/>
          </a:xfrm>
        </p:spPr>
        <p:txBody>
          <a:bodyPr>
            <a:normAutofit/>
          </a:bodyPr>
          <a:lstStyle>
            <a:lvl1pPr algn="l">
              <a:defRPr sz="5333" b="1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280" y="4292600"/>
            <a:ext cx="1024585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000000"/>
                </a:solidFill>
                <a:latin typeface="Corbel"/>
                <a:cs typeface="Corbel"/>
              </a:defRPr>
            </a:lvl1pPr>
            <a:lvl2pPr marL="60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9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43" y="297762"/>
            <a:ext cx="10239828" cy="7826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43" y="1202969"/>
            <a:ext cx="1023982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233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FDB103F7-F532-7E41-A643-14513E3B0DC9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4284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867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4D73-AB55-8D45-A235-151C299D4DE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15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55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755" y="971722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55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53" y="297833"/>
            <a:ext cx="10239827" cy="7826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53" y="1202969"/>
            <a:ext cx="10239827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233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103F7-F532-7E41-A643-14513E3B0DC9}" type="datetimeFigureOut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4287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868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7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78" y="330805"/>
            <a:ext cx="10198707" cy="751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3580" y="1223453"/>
            <a:ext cx="4949373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3453"/>
            <a:ext cx="5014685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013885" y="6356352"/>
            <a:ext cx="2614083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44A5B27C-8795-E84E-9259-35C391223D80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1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36883920-E7F9-7D43-A4CA-530CE0F36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85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08" y="256040"/>
            <a:ext cx="10196285" cy="811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09" y="1429009"/>
            <a:ext cx="499261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9" indent="0">
              <a:buNone/>
              <a:defRPr sz="2667" b="1"/>
            </a:lvl2pPr>
            <a:lvl3pPr marL="1216830" indent="0">
              <a:buNone/>
              <a:defRPr sz="2400" b="1"/>
            </a:lvl3pPr>
            <a:lvl4pPr marL="1825218" indent="0">
              <a:buNone/>
              <a:defRPr sz="2133" b="1"/>
            </a:lvl4pPr>
            <a:lvl5pPr marL="2433658" indent="0">
              <a:buNone/>
              <a:defRPr sz="2133" b="1"/>
            </a:lvl5pPr>
            <a:lvl6pPr marL="3041996" indent="0">
              <a:buNone/>
              <a:defRPr sz="2133" b="1"/>
            </a:lvl6pPr>
            <a:lvl7pPr marL="3650335" indent="0">
              <a:buNone/>
              <a:defRPr sz="2133" b="1"/>
            </a:lvl7pPr>
            <a:lvl8pPr marL="4258780" indent="0">
              <a:buNone/>
              <a:defRPr sz="2133" b="1"/>
            </a:lvl8pPr>
            <a:lvl9pPr marL="486719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909" y="2068769"/>
            <a:ext cx="4992611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9009"/>
            <a:ext cx="500682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9" indent="0">
              <a:buNone/>
              <a:defRPr sz="2667" b="1"/>
            </a:lvl2pPr>
            <a:lvl3pPr marL="1216830" indent="0">
              <a:buNone/>
              <a:defRPr sz="2400" b="1"/>
            </a:lvl3pPr>
            <a:lvl4pPr marL="1825218" indent="0">
              <a:buNone/>
              <a:defRPr sz="2133" b="1"/>
            </a:lvl4pPr>
            <a:lvl5pPr marL="2433658" indent="0">
              <a:buNone/>
              <a:defRPr sz="2133" b="1"/>
            </a:lvl5pPr>
            <a:lvl6pPr marL="3041996" indent="0">
              <a:buNone/>
              <a:defRPr sz="2133" b="1"/>
            </a:lvl6pPr>
            <a:lvl7pPr marL="3650335" indent="0">
              <a:buNone/>
              <a:defRPr sz="2133" b="1"/>
            </a:lvl7pPr>
            <a:lvl8pPr marL="4258780" indent="0">
              <a:buNone/>
              <a:defRPr sz="2133" b="1"/>
            </a:lvl8pPr>
            <a:lvl9pPr marL="486719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769"/>
            <a:ext cx="5006824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33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70BB889F-615B-A143-81B8-7F50487870FF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544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BB5FCFC4-4A72-F240-B0FB-BFC271FC4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38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43381"/>
            <a:ext cx="10196285" cy="9484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1D3DDAA1-284A-A446-91F6-E1B13999B2E4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C0C5BB00-F932-804A-A291-523F17D198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76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209319"/>
            <a:ext cx="10196285" cy="1859783"/>
          </a:xfrm>
        </p:spPr>
        <p:txBody>
          <a:bodyPr anchor="t"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2EBCB026-1BBD-1A4B-8947-A4CEEDC213D8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A70FBAAE-CA8D-D846-A4D7-9307DA162F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6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64167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19605816-5A7E-BF4F-9C06-305EFF0A5642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8BEECA4E-2AC5-704D-87D0-7F388F335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38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4" y="1215512"/>
            <a:ext cx="4158653" cy="74762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7" y="1215515"/>
            <a:ext cx="5660571" cy="4910652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4" y="1963200"/>
            <a:ext cx="4158653" cy="4163031"/>
          </a:xfrm>
        </p:spPr>
        <p:txBody>
          <a:bodyPr/>
          <a:lstStyle>
            <a:lvl1pPr marL="0" indent="0">
              <a:buNone/>
              <a:defRPr sz="1867"/>
            </a:lvl1pPr>
            <a:lvl2pPr marL="608339" indent="0">
              <a:buNone/>
              <a:defRPr sz="1600"/>
            </a:lvl2pPr>
            <a:lvl3pPr marL="1216830" indent="0">
              <a:buNone/>
              <a:defRPr sz="1333"/>
            </a:lvl3pPr>
            <a:lvl4pPr marL="1825218" indent="0">
              <a:buNone/>
              <a:defRPr sz="1200"/>
            </a:lvl4pPr>
            <a:lvl5pPr marL="2433658" indent="0">
              <a:buNone/>
              <a:defRPr sz="1200"/>
            </a:lvl5pPr>
            <a:lvl6pPr marL="3041996" indent="0">
              <a:buNone/>
              <a:defRPr sz="1200"/>
            </a:lvl6pPr>
            <a:lvl7pPr marL="3650335" indent="0">
              <a:buNone/>
              <a:defRPr sz="1200"/>
            </a:lvl7pPr>
            <a:lvl8pPr marL="4258780" indent="0">
              <a:buNone/>
              <a:defRPr sz="1200"/>
            </a:lvl8pPr>
            <a:lvl9pPr marL="486719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916A90FE-8C5E-E542-8785-B04E515BDF7F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491E541E-43C1-904D-AB37-1E562F6E95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1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1"/>
            <a:ext cx="8822263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968375"/>
            <a:ext cx="8822263" cy="37592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8339" indent="0">
              <a:buNone/>
              <a:defRPr sz="3733"/>
            </a:lvl2pPr>
            <a:lvl3pPr marL="1216830" indent="0">
              <a:buNone/>
              <a:defRPr sz="3200"/>
            </a:lvl3pPr>
            <a:lvl4pPr marL="1825218" indent="0">
              <a:buNone/>
              <a:defRPr sz="2667"/>
            </a:lvl4pPr>
            <a:lvl5pPr marL="2433658" indent="0">
              <a:buNone/>
              <a:defRPr sz="2667"/>
            </a:lvl5pPr>
            <a:lvl6pPr marL="3041996" indent="0">
              <a:buNone/>
              <a:defRPr sz="2667"/>
            </a:lvl6pPr>
            <a:lvl7pPr marL="3650335" indent="0">
              <a:buNone/>
              <a:defRPr sz="2667"/>
            </a:lvl7pPr>
            <a:lvl8pPr marL="4258780" indent="0">
              <a:buNone/>
              <a:defRPr sz="2667"/>
            </a:lvl8pPr>
            <a:lvl9pPr marL="4867196" indent="0">
              <a:buNone/>
              <a:defRPr sz="2667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442"/>
            <a:ext cx="8822263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339" indent="0">
              <a:buNone/>
              <a:defRPr sz="1600"/>
            </a:lvl2pPr>
            <a:lvl3pPr marL="1216830" indent="0">
              <a:buNone/>
              <a:defRPr sz="1333"/>
            </a:lvl3pPr>
            <a:lvl4pPr marL="1825218" indent="0">
              <a:buNone/>
              <a:defRPr sz="1200"/>
            </a:lvl4pPr>
            <a:lvl5pPr marL="2433658" indent="0">
              <a:buNone/>
              <a:defRPr sz="1200"/>
            </a:lvl5pPr>
            <a:lvl6pPr marL="3041996" indent="0">
              <a:buNone/>
              <a:defRPr sz="1200"/>
            </a:lvl6pPr>
            <a:lvl7pPr marL="3650335" indent="0">
              <a:buNone/>
              <a:defRPr sz="1200"/>
            </a:lvl7pPr>
            <a:lvl8pPr marL="4258780" indent="0">
              <a:buNone/>
              <a:defRPr sz="1200"/>
            </a:lvl8pPr>
            <a:lvl9pPr marL="486719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87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25CDAB61-4B74-6248-9011-90945B56CA6A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9/4/24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8FFFDC0A-B599-044F-94DC-84B2EF51D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4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55493" y="5929157"/>
            <a:ext cx="11836507" cy="9288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93" tIns="60847" rIns="121693" bIns="60847" rtlCol="0" anchor="ctr"/>
          <a:lstStyle/>
          <a:p>
            <a:pPr algn="ctr" defTabSz="608227"/>
            <a:r>
              <a:rPr lang="en-US" sz="1867" dirty="0">
                <a:solidFill>
                  <a:prstClr val="white"/>
                </a:solidFill>
                <a:latin typeface="Corbel"/>
              </a:rPr>
              <a:t> </a:t>
            </a:r>
          </a:p>
        </p:txBody>
      </p:sp>
      <p:pic>
        <p:nvPicPr>
          <p:cNvPr id="4" name="Picture 3" descr="MSKCC_super_pos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982" y="940672"/>
            <a:ext cx="10707372" cy="886127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26153" y="2617788"/>
            <a:ext cx="10309115" cy="2082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867">
                <a:solidFill>
                  <a:srgbClr val="2986E2"/>
                </a:solidFill>
              </a:defRPr>
            </a:lvl1pPr>
            <a:lvl2pPr marL="608227" indent="0">
              <a:buFontTx/>
              <a:buNone/>
              <a:defRPr/>
            </a:lvl2pPr>
            <a:lvl3pPr marL="1216620" indent="0">
              <a:buFontTx/>
              <a:buNone/>
              <a:defRPr/>
            </a:lvl3pPr>
            <a:lvl4pPr marL="1824901" indent="0">
              <a:buFontTx/>
              <a:buNone/>
              <a:defRPr/>
            </a:lvl4pPr>
            <a:lvl5pPr marL="243323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5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36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50849"/>
            <a:ext cx="7315200" cy="4135096"/>
          </a:xfrm>
        </p:spPr>
        <p:txBody>
          <a:bodyPr/>
          <a:lstStyle>
            <a:lvl1pPr marL="0" indent="0">
              <a:buNone/>
              <a:defRPr sz="4267"/>
            </a:lvl1pPr>
            <a:lvl2pPr marL="608227" indent="0">
              <a:buNone/>
              <a:defRPr sz="3733"/>
            </a:lvl2pPr>
            <a:lvl3pPr marL="1216620" indent="0">
              <a:buNone/>
              <a:defRPr sz="3200"/>
            </a:lvl3pPr>
            <a:lvl4pPr marL="1824901" indent="0">
              <a:buNone/>
              <a:defRPr sz="2667"/>
            </a:lvl4pPr>
            <a:lvl5pPr marL="2433238" indent="0">
              <a:buNone/>
              <a:defRPr sz="2667"/>
            </a:lvl5pPr>
            <a:lvl6pPr marL="3041464" indent="0">
              <a:buNone/>
              <a:defRPr sz="2667"/>
            </a:lvl6pPr>
            <a:lvl7pPr marL="3649691" indent="0">
              <a:buNone/>
              <a:defRPr sz="2667"/>
            </a:lvl7pPr>
            <a:lvl8pPr marL="4258038" indent="0">
              <a:buNone/>
              <a:defRPr sz="2667"/>
            </a:lvl8pPr>
            <a:lvl9pPr marL="4866346" indent="0">
              <a:buNone/>
              <a:defRPr sz="2667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867" b="0"/>
            </a:lvl1pPr>
            <a:lvl2pPr marL="608227" indent="0">
              <a:buNone/>
              <a:defRPr sz="1600"/>
            </a:lvl2pPr>
            <a:lvl3pPr marL="1216620" indent="0">
              <a:buNone/>
              <a:defRPr sz="1333"/>
            </a:lvl3pPr>
            <a:lvl4pPr marL="1824901" indent="0">
              <a:buNone/>
              <a:defRPr sz="1200"/>
            </a:lvl4pPr>
            <a:lvl5pPr marL="2433238" indent="0">
              <a:buNone/>
              <a:defRPr sz="1200"/>
            </a:lvl5pPr>
            <a:lvl6pPr marL="3041464" indent="0">
              <a:buNone/>
              <a:defRPr sz="1200"/>
            </a:lvl6pPr>
            <a:lvl7pPr marL="3649691" indent="0">
              <a:buNone/>
              <a:defRPr sz="1200"/>
            </a:lvl7pPr>
            <a:lvl8pPr marL="4258038" indent="0">
              <a:buNone/>
              <a:defRPr sz="1200"/>
            </a:lvl8pPr>
            <a:lvl9pPr marL="48663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52407" y="6356352"/>
            <a:ext cx="3280447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 vert="horz" lIns="121693" tIns="60847" rIns="121693" bIns="60847" rtlCol="0" anchor="t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4267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40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755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55" y="971722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55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78" y="330877"/>
            <a:ext cx="10198707" cy="751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3581" y="1223454"/>
            <a:ext cx="4949373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3454"/>
            <a:ext cx="5014685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013885" y="6356360"/>
            <a:ext cx="2614083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44A5B27C-8795-E84E-9259-35C391223D8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1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5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662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15284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5" y="126551"/>
            <a:ext cx="9385679" cy="110036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082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5" y="126551"/>
            <a:ext cx="9385679" cy="110036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375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S AZ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399" y="476080"/>
            <a:ext cx="113665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467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00" y="6507481"/>
            <a:ext cx="528000" cy="201339"/>
          </a:xfrm>
          <a:prstGeom prst="rect">
            <a:avLst/>
          </a:prstGeom>
        </p:spPr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EC8AA-523E-4C27-980C-E290647A9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2" y="1600202"/>
            <a:ext cx="11366500" cy="455295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67">
                <a:solidFill>
                  <a:schemeClr val="tx2"/>
                </a:solidFill>
              </a:defRPr>
            </a:lvl1pPr>
            <a:lvl2pPr marL="304784" indent="-304784"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609570" indent="-304784">
              <a:buClr>
                <a:schemeClr val="accent3"/>
              </a:buClr>
              <a:buFont typeface="Arial" panose="020B0604020202020204" pitchFamily="34" charset="0"/>
              <a:buChar char="–"/>
              <a:defRPr sz="2133">
                <a:solidFill>
                  <a:schemeClr val="tx2"/>
                </a:solidFill>
              </a:defRPr>
            </a:lvl3pPr>
            <a:lvl4pPr marL="914354" indent="-304784">
              <a:buClr>
                <a:schemeClr val="accent3"/>
              </a:buClr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</a:defRPr>
            </a:lvl4pPr>
            <a:lvl5pPr marL="1219140" indent="-304784">
              <a:buClr>
                <a:schemeClr val="accent3"/>
              </a:buClr>
              <a:buFont typeface="Arial" panose="020B0604020202020204" pitchFamily="34" charset="0"/>
              <a:buChar char="–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573EA1D-36B3-4FBF-A4F4-714A441EDA4F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406401" y="189304"/>
            <a:ext cx="11366499" cy="283605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3786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15B9E12-8F53-C74D-ACF6-5C5841BDF44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574758"/>
              </p:ext>
            </p:extLst>
          </p:nvPr>
        </p:nvGraphicFramePr>
        <p:xfrm>
          <a:off x="1589" y="1589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15B9E12-8F53-C74D-ACF6-5C5841BDF4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5515" y="6374653"/>
            <a:ext cx="777240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335423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074879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94173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1" y="1365814"/>
            <a:ext cx="10789920" cy="458357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49087"/>
            <a:ext cx="6317577" cy="598841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>
                <a:solidFill>
                  <a:schemeClr val="accent2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295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E59E-7135-5B44-A217-F24D5576D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A0F92-338D-BC47-824B-CC54C2F3F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5111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F0486-DC81-8045-ABCB-DE57C8F6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A810-BE1B-2F4E-BD60-FFEDC7907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85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08" y="256043"/>
            <a:ext cx="10196285" cy="811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05" y="1429009"/>
            <a:ext cx="499261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731" indent="0">
              <a:buNone/>
              <a:defRPr sz="2667" b="1"/>
            </a:lvl2pPr>
            <a:lvl3pPr marL="1215690" indent="0">
              <a:buNone/>
              <a:defRPr sz="2400" b="1"/>
            </a:lvl3pPr>
            <a:lvl4pPr marL="1823496" indent="0">
              <a:buNone/>
              <a:defRPr sz="2133" b="1"/>
            </a:lvl4pPr>
            <a:lvl5pPr marL="2431378" indent="0">
              <a:buNone/>
              <a:defRPr sz="2133" b="1"/>
            </a:lvl5pPr>
            <a:lvl6pPr marL="3039108" indent="0">
              <a:buNone/>
              <a:defRPr sz="2133" b="1"/>
            </a:lvl6pPr>
            <a:lvl7pPr marL="3646839" indent="0">
              <a:buNone/>
              <a:defRPr sz="2133" b="1"/>
            </a:lvl7pPr>
            <a:lvl8pPr marL="4254752" indent="0">
              <a:buNone/>
              <a:defRPr sz="2133" b="1"/>
            </a:lvl8pPr>
            <a:lvl9pPr marL="486258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905" y="2068769"/>
            <a:ext cx="4992611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29009"/>
            <a:ext cx="500682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731" indent="0">
              <a:buNone/>
              <a:defRPr sz="2667" b="1"/>
            </a:lvl2pPr>
            <a:lvl3pPr marL="1215690" indent="0">
              <a:buNone/>
              <a:defRPr sz="2400" b="1"/>
            </a:lvl3pPr>
            <a:lvl4pPr marL="1823496" indent="0">
              <a:buNone/>
              <a:defRPr sz="2133" b="1"/>
            </a:lvl4pPr>
            <a:lvl5pPr marL="2431378" indent="0">
              <a:buNone/>
              <a:defRPr sz="2133" b="1"/>
            </a:lvl5pPr>
            <a:lvl6pPr marL="3039108" indent="0">
              <a:buNone/>
              <a:defRPr sz="2133" b="1"/>
            </a:lvl6pPr>
            <a:lvl7pPr marL="3646839" indent="0">
              <a:buNone/>
              <a:defRPr sz="2133" b="1"/>
            </a:lvl7pPr>
            <a:lvl8pPr marL="4254752" indent="0">
              <a:buNone/>
              <a:defRPr sz="2133" b="1"/>
            </a:lvl8pPr>
            <a:lvl9pPr marL="486258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68769"/>
            <a:ext cx="5006824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3301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70BB889F-615B-A143-81B8-7F50487870F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54483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72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A4D2-7F6D-F645-BA02-319C794A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02D6C-572F-E447-B8A8-3AE23BBEB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811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D385-646B-174A-AF08-A678FAE0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76E6A-B967-EC4E-A45E-539BA2A95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2B575-806A-0547-9118-074295FD0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355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245A-FFCB-4A46-AA4E-7AF16F11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D41B4-0ADB-D543-BC69-FDBD5EED2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67B92-F537-3044-BE9D-AF20534F1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2A17C-3F68-D240-921C-42E724FA8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D2520-95BB-B041-ADF0-2F2835DEB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08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3CDC-C4D5-8940-8F47-B9D98925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543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744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46392-7FBA-7242-A594-14B7F61D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5FAF-935F-B440-8E59-3D8AD1E76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6A5BB-D0CC-7447-9AC1-78DC88D49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068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3A69-441C-DD4F-A790-AF19D6F2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8F8D2-78C6-8442-8399-F240275A4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89AE5-E3F3-D54F-96D4-FBCD8185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062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BBCCC-AB02-5A4D-A033-AF163830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D7ABD-EBD5-4542-AF37-5B5D4A80E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638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40B6F-EBD0-8E4C-972E-302A9C11E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AE3CA-1142-CF4C-9EFF-942232832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576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5C8F-BD77-1141-B049-B4E70DCB0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CABC6-010A-5E45-9B7D-30214B71A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C61A-7E99-B140-88F8-4DB24A0F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69846-CFE8-4B45-B181-4C7FFBF1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79001-8696-A546-9D25-CD99357C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4" y="143385"/>
            <a:ext cx="10196285" cy="9484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3DDAA1-284A-A446-91F6-E1B13999B2E4}" type="datetimeFigureOut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1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5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69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A71AE-1388-6444-8321-C6E9A8D6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2684D-5640-D347-B296-8B5992FF2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93E37-5023-A54E-B040-FD9826A48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FDB08-7AE3-8D4E-AA31-1148B2DB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4233F-C577-C443-BD3E-94E12251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86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652C-B1C9-8C40-BEC9-EE82E17EB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9A407-C27B-474E-A40A-1EF76C3AB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F85A9-96FF-3946-A179-E3458833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2C70-7622-9B40-88D7-FC4F7658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14D14-5778-9546-827B-92F9B459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02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BC5F-A5A7-4549-8781-62CCB1E7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37155-7CA8-9143-814E-FBC3CAC92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72809-D09D-5D48-8AAE-7E967A3BC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BC121-0AA1-8C42-9614-79CBA3AD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ACB15-34DD-A948-8F0E-6CF457C9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744BB-68CD-1447-9719-3D88A2B7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74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BDA-B178-B343-A809-18006BED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F1DDE-9FDD-DD47-BE83-7EDDA6550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B8333-9E52-D542-9E9A-6C4091A10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F1A1D-E853-634A-94EC-BFF6BE7A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5EFD3-F278-634B-82FC-7D355D47A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A065A-7B65-FA4E-A66B-4CD198F4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4A1DD-AA0F-634D-9D8D-F52B18D9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7FF6D-1B6F-D144-8388-B76A13F3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68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8800-B982-F741-8B51-034D010B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3E07A2-AA86-C843-8A24-FD729B37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783B1-9050-D744-88D3-FD558B1F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BC291-1376-C646-BAC8-E5E96F6D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86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34FED1-FFF3-FB47-ABB4-01CE8374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21B94-7003-4943-A064-E83E5000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12046-ED2F-D844-8B97-F88C2C86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9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6E95-07EF-6445-9901-BAE57555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15AFC-A906-5A4E-B0B0-E23662C65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5118A-ABF4-BE43-AAD3-5C25C77E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F5046-636E-D043-ABCC-3EA85070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BE648-E808-A244-8949-BD6D7312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54198-8B54-D546-945D-BAC43645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26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F0E2-19FC-D04C-ADDA-4FF61D29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931263-93DB-E944-BC71-32A6E2092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63954-22BA-3144-AB14-84B5666F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C6AF0-C80C-4147-BDDD-5D4C837B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798C2-FAE5-7E4F-9783-B8EE46BA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B9088-930F-D440-B2A0-0CD96260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81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A91A-7E2E-9346-A311-219A74DB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46E70-0BD1-924A-8701-C80967A6B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0DBE-C170-334D-A5B3-FF9CE0BB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3FD3F-A16D-C442-8D3F-253EA253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17514-FE9D-3546-B743-E91B926B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57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FDF9E-FE07-2E4B-9123-E50E8A934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50E02-3D37-474B-B062-0F6F6A3DA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74763-CC49-ED4E-B498-48EA63D1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EA41C-3CEE-6748-A23F-8049EC84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902F-A82C-1D49-B4C0-BC1EE21B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2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4" y="1209394"/>
            <a:ext cx="10196285" cy="1859783"/>
          </a:xfrm>
        </p:spPr>
        <p:txBody>
          <a:bodyPr anchor="t"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BCB026-1BBD-1A4B-8947-A4CEEDC213D8}" type="datetimeFigureOut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1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5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64168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9605816-5A7E-BF4F-9C06-305EFF0A564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9200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1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5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4" y="1215686"/>
            <a:ext cx="4158653" cy="747623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31" y="1215515"/>
            <a:ext cx="5660572" cy="4910652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4" y="1963200"/>
            <a:ext cx="4158653" cy="4163031"/>
          </a:xfrm>
        </p:spPr>
        <p:txBody>
          <a:bodyPr/>
          <a:lstStyle>
            <a:lvl1pPr marL="0" indent="0">
              <a:buNone/>
              <a:defRPr sz="1867"/>
            </a:lvl1pPr>
            <a:lvl2pPr marL="607731" indent="0">
              <a:buNone/>
              <a:defRPr sz="1600"/>
            </a:lvl2pPr>
            <a:lvl3pPr marL="1215690" indent="0">
              <a:buNone/>
              <a:defRPr sz="1333"/>
            </a:lvl3pPr>
            <a:lvl4pPr marL="1823496" indent="0">
              <a:buNone/>
              <a:defRPr sz="1200"/>
            </a:lvl4pPr>
            <a:lvl5pPr marL="2431378" indent="0">
              <a:buNone/>
              <a:defRPr sz="1200"/>
            </a:lvl5pPr>
            <a:lvl6pPr marL="3039108" indent="0">
              <a:buNone/>
              <a:defRPr sz="1200"/>
            </a:lvl6pPr>
            <a:lvl7pPr marL="3646839" indent="0">
              <a:buNone/>
              <a:defRPr sz="1200"/>
            </a:lvl7pPr>
            <a:lvl8pPr marL="4254752" indent="0">
              <a:buNone/>
              <a:defRPr sz="1200"/>
            </a:lvl8pPr>
            <a:lvl9pPr marL="48625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916A90FE-8C5E-E542-8785-B04E515BDF7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1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1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5"/>
            <a:ext cx="8822264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968380"/>
            <a:ext cx="8822264" cy="37592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7731" indent="0">
              <a:buNone/>
              <a:defRPr sz="3733"/>
            </a:lvl2pPr>
            <a:lvl3pPr marL="1215690" indent="0">
              <a:buNone/>
              <a:defRPr sz="3200"/>
            </a:lvl3pPr>
            <a:lvl4pPr marL="1823496" indent="0">
              <a:buNone/>
              <a:defRPr sz="2667"/>
            </a:lvl4pPr>
            <a:lvl5pPr marL="2431378" indent="0">
              <a:buNone/>
              <a:defRPr sz="2667"/>
            </a:lvl5pPr>
            <a:lvl6pPr marL="3039108" indent="0">
              <a:buNone/>
              <a:defRPr sz="2667"/>
            </a:lvl6pPr>
            <a:lvl7pPr marL="3646839" indent="0">
              <a:buNone/>
              <a:defRPr sz="2667"/>
            </a:lvl7pPr>
            <a:lvl8pPr marL="4254752" indent="0">
              <a:buNone/>
              <a:defRPr sz="2667"/>
            </a:lvl8pPr>
            <a:lvl9pPr marL="4862585" indent="0">
              <a:buNone/>
              <a:defRPr sz="2667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10"/>
            <a:ext cx="8822264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7731" indent="0">
              <a:buNone/>
              <a:defRPr sz="1600"/>
            </a:lvl2pPr>
            <a:lvl3pPr marL="1215690" indent="0">
              <a:buNone/>
              <a:defRPr sz="1333"/>
            </a:lvl3pPr>
            <a:lvl4pPr marL="1823496" indent="0">
              <a:buNone/>
              <a:defRPr sz="1200"/>
            </a:lvl4pPr>
            <a:lvl5pPr marL="2431378" indent="0">
              <a:buNone/>
              <a:defRPr sz="1200"/>
            </a:lvl5pPr>
            <a:lvl6pPr marL="3039108" indent="0">
              <a:buNone/>
              <a:defRPr sz="1200"/>
            </a:lvl6pPr>
            <a:lvl7pPr marL="3646839" indent="0">
              <a:buNone/>
              <a:defRPr sz="1200"/>
            </a:lvl7pPr>
            <a:lvl8pPr marL="4254752" indent="0">
              <a:buNone/>
              <a:defRPr sz="1200"/>
            </a:lvl8pPr>
            <a:lvl9pPr marL="48625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8701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25CDAB61-4B74-6248-9011-90945B56CA6A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9/4/24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1" y="6356360"/>
            <a:ext cx="3860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/>
            </a:lvl1pPr>
          </a:lstStyle>
          <a:p>
            <a:r>
              <a:rPr lang="en-US" dirty="0"/>
              <a:t>Reference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5" y="6356360"/>
            <a:ext cx="2844800" cy="365125"/>
          </a:xfrm>
          <a:prstGeom prst="rect">
            <a:avLst/>
          </a:prstGeom>
        </p:spPr>
        <p:txBody>
          <a:bodyPr lIns="91208" tIns="45604" rIns="91208" bIns="45604"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1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19" y="115900"/>
            <a:ext cx="999278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08" tIns="45604" rIns="91208" bIns="4560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19" y="1223965"/>
            <a:ext cx="99927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08" tIns="45604" rIns="91208" bIns="456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755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755" y="971722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755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11" tIns="60805" rIns="121611" bIns="60805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41" y="6271800"/>
            <a:ext cx="1691977" cy="4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0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  <p:sldLayoutId id="2147483789" r:id="rId14"/>
    <p:sldLayoutId id="2147483791" r:id="rId15"/>
    <p:sldLayoutId id="2147483808" r:id="rId16"/>
    <p:sldLayoutId id="2147483809" r:id="rId17"/>
  </p:sldLayoutIdLst>
  <p:txStyles>
    <p:titleStyle>
      <a:lvl1pPr algn="l" defTabSz="607731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2pPr>
      <a:lvl3pPr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3pPr>
      <a:lvl4pPr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4pPr>
      <a:lvl5pPr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5pPr>
      <a:lvl6pPr marL="607731"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6pPr>
      <a:lvl7pPr marL="1215690"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7pPr>
      <a:lvl8pPr marL="1823496"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8pPr>
      <a:lvl9pPr marL="2431378" algn="l" defTabSz="607731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01748" indent="-301748" algn="l" defTabSz="607731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4267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marL="987790" indent="-379908" algn="l" defTabSz="607731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3733" kern="1200">
          <a:solidFill>
            <a:schemeClr val="tx1"/>
          </a:solidFill>
          <a:latin typeface="Corbel"/>
          <a:ea typeface="ＭＳ Ｐゴシック" charset="0"/>
          <a:cs typeface="Corbel"/>
        </a:defRPr>
      </a:lvl2pPr>
      <a:lvl3pPr marL="1519555" indent="-303864" algn="l" defTabSz="607731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3200" kern="1200">
          <a:solidFill>
            <a:schemeClr val="tx1"/>
          </a:solidFill>
          <a:latin typeface="Corbel"/>
          <a:ea typeface="ＭＳ Ｐゴシック" charset="0"/>
          <a:cs typeface="Corbel"/>
        </a:defRPr>
      </a:lvl3pPr>
      <a:lvl4pPr marL="2127360" indent="-303864" algn="l" defTabSz="607731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4pPr>
      <a:lvl5pPr marL="2735242" indent="-303864" algn="l" defTabSz="607731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»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5pPr>
      <a:lvl6pPr marL="3342972" indent="-303864" algn="l" defTabSz="6077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0856" indent="-303864" algn="l" defTabSz="6077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8663" indent="-303864" algn="l" defTabSz="6077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6468" indent="-303864" algn="l" defTabSz="6077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731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690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496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378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108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6839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4752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2585" algn="l" defTabSz="6077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115888"/>
            <a:ext cx="9992784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223965"/>
            <a:ext cx="99927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356352"/>
            <a:ext cx="3860800" cy="365125"/>
          </a:xfrm>
          <a:prstGeom prst="rect">
            <a:avLst/>
          </a:prstGeom>
        </p:spPr>
        <p:txBody>
          <a:bodyPr vert="horz" lIns="91284" tIns="45642" rIns="91284" bIns="4564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dirty="0">
                <a:solidFill>
                  <a:srgbClr val="000000"/>
                </a:solidFill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2"/>
            <a:ext cx="2844800" cy="365125"/>
          </a:xfrm>
          <a:prstGeom prst="rect">
            <a:avLst/>
          </a:prstGeom>
        </p:spPr>
        <p:txBody>
          <a:bodyPr vert="horz" lIns="91284" tIns="45642" rIns="91284" bIns="4564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F59BD5E1-AC43-7743-8008-0C3B6A3AAF9C}" type="slidenum">
              <a:rPr lang="en-US" smtClean="0"/>
              <a:pPr defTabSz="608339"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3" name="Picture 9" descr="MSKCC_logo_hor_pos_rgb_150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069" y="6218240"/>
            <a:ext cx="21780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49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22" r:id="rId16"/>
    <p:sldLayoutId id="2147483723" r:id="rId17"/>
    <p:sldLayoutId id="2147483792" r:id="rId18"/>
    <p:sldLayoutId id="2147483793" r:id="rId19"/>
    <p:sldLayoutId id="2147483810" r:id="rId20"/>
  </p:sldLayoutIdLst>
  <p:txStyles>
    <p:titleStyle>
      <a:lvl1pPr algn="l" defTabSz="608339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2pPr>
      <a:lvl3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3pPr>
      <a:lvl4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4pPr>
      <a:lvl5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5pPr>
      <a:lvl6pPr marL="608339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6pPr>
      <a:lvl7pPr marL="1216830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7pPr>
      <a:lvl8pPr marL="1825218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8pPr>
      <a:lvl9pPr marL="2433658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02052" indent="-302052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4267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marL="988702" indent="-380262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3733" kern="1200">
          <a:solidFill>
            <a:schemeClr val="tx1"/>
          </a:solidFill>
          <a:latin typeface="Corbel"/>
          <a:ea typeface="ＭＳ Ｐゴシック" charset="0"/>
          <a:cs typeface="Corbel"/>
        </a:defRPr>
      </a:lvl2pPr>
      <a:lvl3pPr marL="1520999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3200" kern="1200">
          <a:solidFill>
            <a:schemeClr val="tx1"/>
          </a:solidFill>
          <a:latin typeface="Corbel"/>
          <a:ea typeface="ＭＳ Ｐゴシック" charset="0"/>
          <a:cs typeface="Corbel"/>
        </a:defRPr>
      </a:lvl3pPr>
      <a:lvl4pPr marL="2129387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4pPr>
      <a:lvl5pPr marL="2737826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»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5pPr>
      <a:lvl6pPr marL="3346164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605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2995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383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9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3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18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58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996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335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78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196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39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71962-89D5-DA40-8CB4-75906FDB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54BFE-F920-9F4A-9322-D61EF7E4D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6D61C-CE83-AD42-BF80-E197A5D3A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6779-184D-3A4A-8A08-D6BA3C144710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ACC9-345E-D64E-AA3E-94978D229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4FD6C-D445-0342-A4FB-5227F7D1A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DA89C-C365-904A-ACBA-58BB462F54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1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jm.org/toc/nejm/387/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ejm.org/toc/nejm/387/3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6EEB-5273-3A4A-AF0F-2A67FD0C3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280" y="2314575"/>
            <a:ext cx="10412920" cy="1470025"/>
          </a:xfrm>
        </p:spPr>
        <p:txBody>
          <a:bodyPr>
            <a:noAutofit/>
          </a:bodyPr>
          <a:lstStyle/>
          <a:p>
            <a:r>
              <a:rPr lang="en-US" sz="360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Oncology Today: Optimizing the Management of Metastatic BRCA-Negative, Triple-Negative Breast Cancer</a:t>
            </a:r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0E73C-8B2F-2B40-B547-9F270BDA7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Tiffany A. Traina, MD FASCO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Associate Attending, Breast Medicine Service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Vice Chair, Department of Medicine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Section Head, TNBC Clinical Research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Memorial Sloan Kettering Cancer Center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Associate Professor, Weill Cornell Medicine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August 28,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00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7725" y="230100"/>
            <a:ext cx="11394276" cy="685235"/>
          </a:xfrm>
        </p:spPr>
        <p:txBody>
          <a:bodyPr/>
          <a:lstStyle/>
          <a:p>
            <a:r>
              <a:rPr lang="en-US" sz="3733" dirty="0"/>
              <a:t>ASCENT: Sacituzumab Prolongs PFS by 60%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84CE434-5D5D-4BDD-AAD5-ED71FC86C00E}"/>
              </a:ext>
            </a:extLst>
          </p:cNvPr>
          <p:cNvSpPr txBox="1">
            <a:spLocks/>
          </p:cNvSpPr>
          <p:nvPr/>
        </p:nvSpPr>
        <p:spPr>
          <a:xfrm>
            <a:off x="211162" y="6564943"/>
            <a:ext cx="9628095" cy="311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endParaRPr lang="en-US" sz="1067" dirty="0">
              <a:solidFill>
                <a:prstClr val="black"/>
              </a:solidFill>
              <a:ea typeface="Helvetica" charset="0"/>
              <a:cs typeface="Helvetica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3008BF3-C217-4DBA-9EDB-090C763A4106}"/>
              </a:ext>
            </a:extLst>
          </p:cNvPr>
          <p:cNvGraphicFramePr>
            <a:graphicFrameLocks noGrp="1"/>
          </p:cNvGraphicFramePr>
          <p:nvPr/>
        </p:nvGraphicFramePr>
        <p:xfrm>
          <a:off x="5473062" y="1284675"/>
          <a:ext cx="6176783" cy="13477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0701">
                  <a:extLst>
                    <a:ext uri="{9D8B030D-6E8A-4147-A177-3AD203B41FA5}">
                      <a16:colId xmlns:a16="http://schemas.microsoft.com/office/drawing/2014/main" val="124576450"/>
                    </a:ext>
                  </a:extLst>
                </a:gridCol>
                <a:gridCol w="1529783">
                  <a:extLst>
                    <a:ext uri="{9D8B030D-6E8A-4147-A177-3AD203B41FA5}">
                      <a16:colId xmlns:a16="http://schemas.microsoft.com/office/drawing/2014/main" val="2296479947"/>
                    </a:ext>
                  </a:extLst>
                </a:gridCol>
                <a:gridCol w="185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BICR Analysis</a:t>
                      </a:r>
                    </a:p>
                  </a:txBody>
                  <a:tcPr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 (n=235)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9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TPC (n=233)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871168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Median PFS—mo (95% CI)</a:t>
                      </a:r>
                    </a:p>
                  </a:txBody>
                  <a:tcPr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5.6 (4.3-6.3)</a:t>
                      </a:r>
                    </a:p>
                  </a:txBody>
                  <a:tcPr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1.7 (1.5-2.6)</a:t>
                      </a:r>
                    </a:p>
                  </a:txBody>
                  <a:tcPr>
                    <a:solidFill>
                      <a:srgbClr val="E7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73198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HR (95% CI),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0.41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(0.32-0.52),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7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88732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0F1EDD9-100D-4BFF-8183-AFD84AA24671}"/>
              </a:ext>
            </a:extLst>
          </p:cNvPr>
          <p:cNvSpPr/>
          <p:nvPr/>
        </p:nvSpPr>
        <p:spPr>
          <a:xfrm>
            <a:off x="543774" y="5966462"/>
            <a:ext cx="11541391" cy="2487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60773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2DEEE7-5BA1-654A-99A6-BF21D46EA2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3" y="915335"/>
            <a:ext cx="11226511" cy="5367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775" y="6356361"/>
            <a:ext cx="917443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Bardia A, et al. </a:t>
            </a:r>
            <a:r>
              <a:rPr lang="en-US" sz="1867" i="1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N Engl J Med</a:t>
            </a:r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. 2021;384:1529-1541; Bardia et al ASCO 2022 </a:t>
            </a:r>
            <a:endParaRPr lang="en-US" sz="1867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09D34FF-4586-234B-AE97-09F3D8C12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23" t="7683" b="66117"/>
          <a:stretch/>
        </p:blipFill>
        <p:spPr>
          <a:xfrm>
            <a:off x="7962715" y="2778769"/>
            <a:ext cx="3687131" cy="1173121"/>
          </a:xfrm>
          <a:prstGeom prst="rect">
            <a:avLst/>
          </a:prstGeom>
          <a:ln w="666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62560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494" y="89097"/>
            <a:ext cx="11394276" cy="685235"/>
          </a:xfrm>
        </p:spPr>
        <p:txBody>
          <a:bodyPr/>
          <a:lstStyle/>
          <a:p>
            <a:r>
              <a:rPr lang="en-US" sz="2667" dirty="0"/>
              <a:t>ASCENT: Sacituzumab Significantly Improves OS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43C4C2F-555E-4E16-8DFF-E8FDEFF2EB5B}"/>
              </a:ext>
            </a:extLst>
          </p:cNvPr>
          <p:cNvGraphicFramePr>
            <a:graphicFrameLocks noGrp="1"/>
          </p:cNvGraphicFramePr>
          <p:nvPr/>
        </p:nvGraphicFramePr>
        <p:xfrm>
          <a:off x="5944137" y="911524"/>
          <a:ext cx="5657506" cy="13477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4447">
                  <a:extLst>
                    <a:ext uri="{9D8B030D-6E8A-4147-A177-3AD203B41FA5}">
                      <a16:colId xmlns:a16="http://schemas.microsoft.com/office/drawing/2014/main" val="124576450"/>
                    </a:ext>
                  </a:extLst>
                </a:gridCol>
                <a:gridCol w="1638795">
                  <a:extLst>
                    <a:ext uri="{9D8B030D-6E8A-4147-A177-3AD203B41FA5}">
                      <a16:colId xmlns:a16="http://schemas.microsoft.com/office/drawing/2014/main" val="2296479947"/>
                    </a:ext>
                  </a:extLst>
                </a:gridCol>
                <a:gridCol w="1394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87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 (n=235)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9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TPC (n=233)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185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871168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Median OS—mo (95% CI)</a:t>
                      </a:r>
                    </a:p>
                  </a:txBody>
                  <a:tcPr anchor="ctr"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12.1 (10.7-14.0)</a:t>
                      </a:r>
                    </a:p>
                  </a:txBody>
                  <a:tcPr anchor="ctr"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6.7 (5.8-7.7)</a:t>
                      </a:r>
                    </a:p>
                  </a:txBody>
                  <a:tcPr anchor="ctr">
                    <a:solidFill>
                      <a:srgbClr val="E7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73198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HR (95% CI),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0.48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(0.38-0.59), </a:t>
                      </a: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7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88732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29BD74A-3D01-6345-84CE-D538D319C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70" y="906743"/>
            <a:ext cx="10801463" cy="5172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775" y="6356361"/>
            <a:ext cx="785989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Bardia et al. ESMO 2020. Abstract LBA17; Bardia et al ASCO 2022.</a:t>
            </a:r>
            <a:endParaRPr lang="en-US" sz="1867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AB8236E-EBF7-2442-8B79-ADCB7F7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670" y="2391652"/>
            <a:ext cx="3868879" cy="1347717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27277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4395" y="542633"/>
            <a:ext cx="3897018" cy="948411"/>
          </a:xfrm>
        </p:spPr>
        <p:txBody>
          <a:bodyPr>
            <a:noAutofit/>
          </a:bodyPr>
          <a:lstStyle/>
          <a:p>
            <a:r>
              <a:rPr lang="en-US" sz="2400" dirty="0"/>
              <a:t>ASCENT: Sacituzumab </a:t>
            </a:r>
            <a:br>
              <a:rPr lang="en-US" sz="2400" dirty="0"/>
            </a:br>
            <a:r>
              <a:rPr lang="en-US" sz="2400" dirty="0" err="1"/>
              <a:t>Govitecan</a:t>
            </a:r>
            <a:r>
              <a:rPr lang="en-US" sz="2400" dirty="0"/>
              <a:t> Safety </a:t>
            </a:r>
            <a:br>
              <a:rPr lang="en-US" sz="2400" dirty="0"/>
            </a:br>
            <a:r>
              <a:rPr lang="en-US" sz="2400" dirty="0"/>
              <a:t>Profile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231" y="3200481"/>
            <a:ext cx="4421739" cy="1200327"/>
          </a:xfrm>
          <a:prstGeom prst="rect">
            <a:avLst/>
          </a:prstGeom>
          <a:noFill/>
        </p:spPr>
        <p:txBody>
          <a:bodyPr wrap="square" lIns="91411" tIns="45719" rIns="91411" bIns="45719" rtlCol="0">
            <a:spAutoFit/>
          </a:bodyPr>
          <a:lstStyle/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Treatment-related discontinuation rates: Sacituzumab 4.7%,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TPC 5.4%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436815"/>
            <a:ext cx="7443609" cy="410312"/>
          </a:xfrm>
          <a:prstGeom prst="rect">
            <a:avLst/>
          </a:prstGeom>
          <a:noFill/>
        </p:spPr>
        <p:txBody>
          <a:bodyPr wrap="square" lIns="121800" tIns="60900" rIns="121800" bIns="60900" rtlCol="0">
            <a:spAutoFit/>
          </a:bodyPr>
          <a:lstStyle/>
          <a:p>
            <a:pPr defTabSz="607731"/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</a:rPr>
              <a:t>Bardia A, et al. </a:t>
            </a:r>
            <a:r>
              <a:rPr lang="en-US" sz="1867" i="1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</a:rPr>
              <a:t>N Engl J Med</a:t>
            </a:r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</a:rPr>
              <a:t>. 2021</a:t>
            </a:r>
          </a:p>
        </p:txBody>
      </p:sp>
      <p:pic>
        <p:nvPicPr>
          <p:cNvPr id="4" name="Picture 3" descr="A picture containing text, screenshot, number, menu&#10;&#10;Description automatically generated">
            <a:extLst>
              <a:ext uri="{FF2B5EF4-FFF2-40B4-BE49-F238E27FC236}">
                <a16:creationId xmlns:a16="http://schemas.microsoft.com/office/drawing/2014/main" id="{C12C84B3-52A2-BC4C-85AC-EFB03768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70" y="0"/>
            <a:ext cx="752202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85049A-A4FA-8C40-9412-259B5B4E4F2D}"/>
              </a:ext>
            </a:extLst>
          </p:cNvPr>
          <p:cNvSpPr/>
          <p:nvPr/>
        </p:nvSpPr>
        <p:spPr>
          <a:xfrm>
            <a:off x="7685590" y="1743919"/>
            <a:ext cx="706039" cy="24692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731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4E23B-976B-C441-9CA7-B9421A9B95A1}"/>
              </a:ext>
            </a:extLst>
          </p:cNvPr>
          <p:cNvSpPr/>
          <p:nvPr/>
        </p:nvSpPr>
        <p:spPr>
          <a:xfrm>
            <a:off x="7685590" y="2610734"/>
            <a:ext cx="706039" cy="24692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731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6AAEF-FBF9-514B-9986-C8D06FBF5C2B}"/>
              </a:ext>
            </a:extLst>
          </p:cNvPr>
          <p:cNvSpPr/>
          <p:nvPr/>
        </p:nvSpPr>
        <p:spPr>
          <a:xfrm>
            <a:off x="7668218" y="3030717"/>
            <a:ext cx="706039" cy="24692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731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08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149501-EBD5-D74A-B226-691FE2A372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273" y="2272146"/>
            <a:ext cx="7204660" cy="3225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04150" y="2"/>
            <a:ext cx="2082212" cy="58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8042" fontAlgn="base">
              <a:spcBef>
                <a:spcPct val="0"/>
              </a:spcBef>
              <a:spcAft>
                <a:spcPct val="0"/>
              </a:spcAft>
            </a:pPr>
            <a:endParaRPr lang="en-US" sz="3197" dirty="0">
              <a:solidFill>
                <a:srgbClr val="262261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85C4643C-ED53-9140-8D55-17FC914ABEF9}"/>
              </a:ext>
            </a:extLst>
          </p:cNvPr>
          <p:cNvGraphicFramePr>
            <a:graphicFrameLocks noGrp="1"/>
          </p:cNvGraphicFramePr>
          <p:nvPr/>
        </p:nvGraphicFramePr>
        <p:xfrm>
          <a:off x="3060045" y="2077724"/>
          <a:ext cx="3035956" cy="147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4099">
                  <a:extLst>
                    <a:ext uri="{9D8B030D-6E8A-4147-A177-3AD203B41FA5}">
                      <a16:colId xmlns:a16="http://schemas.microsoft.com/office/drawing/2014/main" val="447364835"/>
                    </a:ext>
                  </a:extLst>
                </a:gridCol>
                <a:gridCol w="1411857">
                  <a:extLst>
                    <a:ext uri="{9D8B030D-6E8A-4147-A177-3AD203B41FA5}">
                      <a16:colId xmlns:a16="http://schemas.microsoft.com/office/drawing/2014/main" val="3971803176"/>
                    </a:ext>
                  </a:extLst>
                </a:gridCol>
              </a:tblGrid>
              <a:tr h="27423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45679" marR="45679" marT="45679" marB="4567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Events/Censored</a:t>
                      </a:r>
                    </a:p>
                  </a:txBody>
                  <a:tcPr marL="45679" marR="45679" marT="45679" marB="45679" anchor="ctr"/>
                </a:tc>
                <a:extLst>
                  <a:ext uri="{0D108BD9-81ED-4DB2-BD59-A6C34878D82A}">
                    <a16:rowId xmlns:a16="http://schemas.microsoft.com/office/drawing/2014/main" val="2442930292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2A8D88"/>
                          </a:solidFill>
                          <a:effectLst/>
                        </a:rPr>
                        <a:t>SG – Trop-2 High</a:t>
                      </a:r>
                      <a:endParaRPr lang="en-US" sz="1200" b="1" i="0" u="none" strike="noStrike" dirty="0">
                        <a:solidFill>
                          <a:srgbClr val="2A8D88"/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60/25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788266454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SG – Trop-2 Medium</a:t>
                      </a:r>
                      <a:endParaRPr lang="en-US" sz="12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26/13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2168756877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ACD5D2"/>
                          </a:solidFill>
                          <a:effectLst/>
                        </a:rPr>
                        <a:t>SG – Trop-2 Low</a:t>
                      </a:r>
                      <a:endParaRPr lang="en-US" sz="1200" b="1" i="0" u="none" strike="noStrike" dirty="0">
                        <a:solidFill>
                          <a:srgbClr val="ACD5D2"/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19/8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761856821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747277"/>
                          </a:solidFill>
                          <a:effectLst/>
                        </a:rPr>
                        <a:t>TPC – Trop-2 High</a:t>
                      </a:r>
                      <a:endParaRPr lang="en-US" sz="1200" b="1" i="0" u="none" strike="noStrike" dirty="0">
                        <a:solidFill>
                          <a:srgbClr val="747277"/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47/25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9506157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TPC – Trop-2 Medium</a:t>
                      </a:r>
                      <a:endParaRPr lang="en-US" sz="12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24/11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671117262"/>
                  </a:ext>
                </a:extLst>
              </a:tr>
              <a:tr h="19936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D1D3D5"/>
                          </a:solidFill>
                          <a:effectLst/>
                        </a:rPr>
                        <a:t>TPC – Trop-2 Low</a:t>
                      </a:r>
                      <a:endParaRPr lang="en-US" sz="1200" b="1" i="0" u="none" strike="noStrike" dirty="0">
                        <a:solidFill>
                          <a:srgbClr val="D1D3D5"/>
                        </a:solidFill>
                        <a:effectLst/>
                        <a:latin typeface="+mn-lt"/>
                      </a:endParaRPr>
                    </a:p>
                  </a:txBody>
                  <a:tcPr marL="9517" marR="9517" marT="951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24/8</a:t>
                      </a:r>
                    </a:p>
                  </a:txBody>
                  <a:tcPr marL="9517" marR="9517" marT="9517" marB="0" anchor="b"/>
                </a:tc>
                <a:extLst>
                  <a:ext uri="{0D108BD9-81ED-4DB2-BD59-A6C34878D82A}">
                    <a16:rowId xmlns:a16="http://schemas.microsoft.com/office/drawing/2014/main" val="233214587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1F578AE-B98F-4889-A368-53E2EEB4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13" y="139574"/>
            <a:ext cx="11045648" cy="794799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ASCENT: Efficacy by Trop-2 Expression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03391-5024-4DB0-8653-C41BF590D701}"/>
              </a:ext>
            </a:extLst>
          </p:cNvPr>
          <p:cNvSpPr txBox="1"/>
          <p:nvPr/>
        </p:nvSpPr>
        <p:spPr>
          <a:xfrm>
            <a:off x="205980" y="641689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7731"/>
            <a:r>
              <a:rPr lang="it-IT" sz="1600" dirty="0">
                <a:solidFill>
                  <a:prstClr val="black"/>
                </a:solidFill>
                <a:latin typeface="Corbel" panose="020B0503020204020204" pitchFamily="34" charset="0"/>
              </a:rPr>
              <a:t>Bardia A, et al. </a:t>
            </a:r>
            <a:r>
              <a:rPr lang="it-IT" sz="1600" i="1" dirty="0">
                <a:solidFill>
                  <a:prstClr val="black"/>
                </a:solidFill>
                <a:latin typeface="Corbel" panose="020B0503020204020204" pitchFamily="34" charset="0"/>
              </a:rPr>
              <a:t>Ann Oncol</a:t>
            </a:r>
            <a:r>
              <a:rPr lang="it-IT" sz="1600" dirty="0">
                <a:solidFill>
                  <a:prstClr val="black"/>
                </a:solidFill>
                <a:latin typeface="Corbel" panose="020B0503020204020204" pitchFamily="34" charset="0"/>
              </a:rPr>
              <a:t>. 2021;32:1148-1156.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8FD1E-6E6F-484D-9F63-DEB6203694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585" y="2479966"/>
            <a:ext cx="6571027" cy="2941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02F9A-3439-FE4B-AE0D-D21F022A6B33}"/>
              </a:ext>
            </a:extLst>
          </p:cNvPr>
          <p:cNvSpPr txBox="1"/>
          <p:nvPr/>
        </p:nvSpPr>
        <p:spPr>
          <a:xfrm>
            <a:off x="1537855" y="1510146"/>
            <a:ext cx="342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Progression 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D5FFE7-FFD2-A944-9994-BE91F14F6E99}"/>
              </a:ext>
            </a:extLst>
          </p:cNvPr>
          <p:cNvSpPr txBox="1"/>
          <p:nvPr/>
        </p:nvSpPr>
        <p:spPr>
          <a:xfrm>
            <a:off x="7421419" y="1510146"/>
            <a:ext cx="342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347725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20A8-08F6-4963-AC68-04B71D31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4" y="314840"/>
            <a:ext cx="10196285" cy="948411"/>
          </a:xfrm>
        </p:spPr>
        <p:txBody>
          <a:bodyPr>
            <a:normAutofit fontScale="90000"/>
          </a:bodyPr>
          <a:lstStyle/>
          <a:p>
            <a:r>
              <a:rPr lang="en-US" dirty="0"/>
              <a:t>ASCENT: Efficacy Outcomes in Full Population (+ Brain Mets)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08AA23-ECBA-4795-B441-89EA481D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2" y="321361"/>
            <a:ext cx="137823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415B96-E859-439F-9BA0-C2DEAA63D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108" y="1471800"/>
            <a:ext cx="5993702" cy="463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303B8-9657-40B5-A782-794499BED850}"/>
              </a:ext>
            </a:extLst>
          </p:cNvPr>
          <p:cNvSpPr txBox="1"/>
          <p:nvPr/>
        </p:nvSpPr>
        <p:spPr>
          <a:xfrm>
            <a:off x="216615" y="6398139"/>
            <a:ext cx="6411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Bardia A, et al. </a:t>
            </a:r>
            <a:r>
              <a:rPr lang="en-US" sz="1200" i="1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N Engl J Med</a:t>
            </a:r>
            <a:r>
              <a:rPr lang="en-US" sz="1200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. 2021;384:1529-1541; Bardia et al. ESMO 2020. Abstract LBA17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E3E88B-A6D6-B7B2-BCA1-594F5FE9BC7A}"/>
              </a:ext>
            </a:extLst>
          </p:cNvPr>
          <p:cNvSpPr/>
          <p:nvPr/>
        </p:nvSpPr>
        <p:spPr>
          <a:xfrm>
            <a:off x="2408439" y="1409263"/>
            <a:ext cx="508000" cy="3329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8D4888-29DE-1833-5BFC-E95A9CC1AB56}"/>
              </a:ext>
            </a:extLst>
          </p:cNvPr>
          <p:cNvGrpSpPr/>
          <p:nvPr/>
        </p:nvGrpSpPr>
        <p:grpSpPr>
          <a:xfrm>
            <a:off x="4315975" y="0"/>
            <a:ext cx="7772400" cy="6858000"/>
            <a:chOff x="4315975" y="0"/>
            <a:chExt cx="7772400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440587-8E51-DE8F-03BD-1ECE94F8BFF6}"/>
                </a:ext>
              </a:extLst>
            </p:cNvPr>
            <p:cNvGrpSpPr/>
            <p:nvPr/>
          </p:nvGrpSpPr>
          <p:grpSpPr>
            <a:xfrm>
              <a:off x="4315975" y="0"/>
              <a:ext cx="7772400" cy="6858000"/>
              <a:chOff x="4315975" y="0"/>
              <a:chExt cx="7772400" cy="6858000"/>
            </a:xfrm>
          </p:grpSpPr>
          <p:pic>
            <p:nvPicPr>
              <p:cNvPr id="4" name="Picture 3" descr="A screenshot of a screenshot of a medical report&#10;&#10;Description automatically generated">
                <a:extLst>
                  <a:ext uri="{FF2B5EF4-FFF2-40B4-BE49-F238E27FC236}">
                    <a16:creationId xmlns:a16="http://schemas.microsoft.com/office/drawing/2014/main" id="{F3CF1F5F-19D1-92FA-B91B-573471AFF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5975" y="89244"/>
                <a:ext cx="7772400" cy="676875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3D0EC47-BBEA-6A06-7A49-A7511E99637D}"/>
                  </a:ext>
                </a:extLst>
              </p:cNvPr>
              <p:cNvSpPr/>
              <p:nvPr/>
            </p:nvSpPr>
            <p:spPr>
              <a:xfrm>
                <a:off x="4521200" y="0"/>
                <a:ext cx="423334" cy="5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3D0F462-7568-B840-9849-FA32A33FA270}"/>
                  </a:ext>
                </a:extLst>
              </p:cNvPr>
              <p:cNvSpPr/>
              <p:nvPr/>
            </p:nvSpPr>
            <p:spPr>
              <a:xfrm>
                <a:off x="4521200" y="3473622"/>
                <a:ext cx="508000" cy="3329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8C3407F2-32E4-1E93-2A56-8AF8C6B1FC5A}"/>
                </a:ext>
              </a:extLst>
            </p:cNvPr>
            <p:cNvSpPr/>
            <p:nvPr/>
          </p:nvSpPr>
          <p:spPr>
            <a:xfrm>
              <a:off x="4344551" y="2085974"/>
              <a:ext cx="7514075" cy="828675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E0F531CD-4A1B-FB85-026E-45218D2497B1}"/>
                </a:ext>
              </a:extLst>
            </p:cNvPr>
            <p:cNvSpPr/>
            <p:nvPr/>
          </p:nvSpPr>
          <p:spPr>
            <a:xfrm>
              <a:off x="4344551" y="5481636"/>
              <a:ext cx="7514075" cy="828675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462CD24-4213-9B0C-D36D-1E6A2DE297B0}"/>
              </a:ext>
            </a:extLst>
          </p:cNvPr>
          <p:cNvSpPr txBox="1"/>
          <p:nvPr/>
        </p:nvSpPr>
        <p:spPr>
          <a:xfrm>
            <a:off x="103625" y="6396039"/>
            <a:ext cx="4986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Hurvitz et al </a:t>
            </a:r>
            <a:r>
              <a:rPr lang="en-US" sz="1600" i="1" dirty="0"/>
              <a:t>npj Breast Cancer </a:t>
            </a:r>
            <a:r>
              <a:rPr lang="en-US" sz="1600" dirty="0"/>
              <a:t>April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CC5E8-4A59-02CC-45A7-22B8CFF3012C}"/>
              </a:ext>
            </a:extLst>
          </p:cNvPr>
          <p:cNvSpPr txBox="1"/>
          <p:nvPr/>
        </p:nvSpPr>
        <p:spPr>
          <a:xfrm>
            <a:off x="229678" y="2500311"/>
            <a:ext cx="3885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Brain met subset </a:t>
            </a:r>
          </a:p>
          <a:p>
            <a:r>
              <a:rPr lang="en-US" b="1" dirty="0"/>
              <a:t>(N=61; 12% of population)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mPFS 2.8mo for SG vs. 1.6m for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 6.8mo for SG vs. 7.5mo for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ORR for SG vs. TPC 3% vs 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profile similar to population without brain metastases for both study arms</a:t>
            </a:r>
          </a:p>
        </p:txBody>
      </p:sp>
    </p:spTree>
    <p:extLst>
      <p:ext uri="{BB962C8B-B14F-4D97-AF65-F5344CB8AC3E}">
        <p14:creationId xmlns:p14="http://schemas.microsoft.com/office/powerpoint/2010/main" val="377188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0FAB5-4E77-5D42-717B-2F83BCB1F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ASCENT-03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95317-ED9F-E004-EBAF-B1267C3A81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line metastatic TNBC</a:t>
            </a:r>
          </a:p>
          <a:p>
            <a:r>
              <a:rPr lang="en-US" sz="2400" dirty="0"/>
              <a:t>PD-L1 CPS &lt;10 or PD-L1+ and prior immunotherapy</a:t>
            </a:r>
          </a:p>
          <a:p>
            <a:r>
              <a:rPr lang="en-US" sz="2400" dirty="0"/>
              <a:t>Randomized to SG vs. TPC (paclitaxel, nab-pac, gem/carbo)</a:t>
            </a:r>
          </a:p>
          <a:p>
            <a:r>
              <a:rPr lang="en-US" sz="2400" dirty="0"/>
              <a:t>Crossover permitted</a:t>
            </a:r>
          </a:p>
          <a:p>
            <a:r>
              <a:rPr lang="en-US" sz="2400" dirty="0"/>
              <a:t>Primary endpoint = PFS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70C95-9B9F-EAC0-2E09-EA297FE12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ASCENT-04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39AAEB-EFF3-E806-AD43-C341843BB5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line metastatic TNBC</a:t>
            </a:r>
          </a:p>
          <a:p>
            <a:r>
              <a:rPr lang="en-US" sz="2400" dirty="0"/>
              <a:t>PD-L1 CPS </a:t>
            </a:r>
            <a:r>
              <a:rPr lang="en-US" sz="2800" b="0" i="0" dirty="0">
                <a:solidFill>
                  <a:srgbClr val="505050"/>
                </a:solidFill>
                <a:effectLst/>
                <a:latin typeface="Helvetica" pitchFamily="2" charset="0"/>
              </a:rPr>
              <a:t>≥</a:t>
            </a:r>
            <a:r>
              <a:rPr lang="en-US" sz="1050" b="0" i="0" dirty="0">
                <a:solidFill>
                  <a:srgbClr val="505050"/>
                </a:solidFill>
                <a:effectLst/>
                <a:latin typeface="Helvetica" pitchFamily="2" charset="0"/>
              </a:rPr>
              <a:t>  </a:t>
            </a:r>
            <a:r>
              <a:rPr lang="en-US" sz="2400" dirty="0">
                <a:solidFill>
                  <a:srgbClr val="505050"/>
                </a:solidFill>
                <a:effectLst/>
                <a:latin typeface="Corbel" panose="020B0503020204020204" pitchFamily="34" charset="0"/>
              </a:rPr>
              <a:t>10</a:t>
            </a:r>
          </a:p>
          <a:p>
            <a:r>
              <a:rPr lang="en-US" sz="2400" dirty="0">
                <a:solidFill>
                  <a:srgbClr val="505050"/>
                </a:solidFill>
                <a:latin typeface="Corbel" panose="020B0503020204020204" pitchFamily="34" charset="0"/>
              </a:rPr>
              <a:t>Randomized to SG + pembrolizumab or TPC + pembrolizumab </a:t>
            </a:r>
          </a:p>
          <a:p>
            <a:r>
              <a:rPr lang="en-US" sz="2400" dirty="0">
                <a:solidFill>
                  <a:srgbClr val="505050"/>
                </a:solidFill>
                <a:latin typeface="Corbel" panose="020B0503020204020204" pitchFamily="34" charset="0"/>
              </a:rPr>
              <a:t>Prior exposure to immunotherapy in early stage disease permitted </a:t>
            </a:r>
          </a:p>
          <a:p>
            <a:r>
              <a:rPr lang="en-US" sz="2400" dirty="0">
                <a:solidFill>
                  <a:srgbClr val="505050"/>
                </a:solidFill>
                <a:latin typeface="Corbel" panose="020B0503020204020204" pitchFamily="34" charset="0"/>
              </a:rPr>
              <a:t>Crossover permitted </a:t>
            </a:r>
          </a:p>
          <a:p>
            <a:r>
              <a:rPr lang="en-US" sz="2400" dirty="0">
                <a:solidFill>
                  <a:srgbClr val="505050"/>
                </a:solidFill>
                <a:latin typeface="Corbel" panose="020B0503020204020204" pitchFamily="34" charset="0"/>
              </a:rPr>
              <a:t>Primary endpoint = PFS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82B18F-5046-5521-9BF8-631B4559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7" y="322759"/>
            <a:ext cx="10196285" cy="811232"/>
          </a:xfrm>
        </p:spPr>
        <p:txBody>
          <a:bodyPr/>
          <a:lstStyle/>
          <a:p>
            <a:r>
              <a:rPr lang="en-US" sz="3600" dirty="0"/>
              <a:t>Sacituzumab in mTNBC: Ongoing Trials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E549F-05DC-BE72-805F-885E2E420591}"/>
              </a:ext>
            </a:extLst>
          </p:cNvPr>
          <p:cNvSpPr txBox="1"/>
          <p:nvPr/>
        </p:nvSpPr>
        <p:spPr>
          <a:xfrm>
            <a:off x="171450" y="6315075"/>
            <a:ext cx="564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NCT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itchFamily="2" charset="0"/>
              </a:rPr>
              <a:t>05382299; NCT05382286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0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35508C-4113-506F-2D79-91BE5C32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93" y="196834"/>
            <a:ext cx="10734475" cy="974725"/>
          </a:xfrm>
        </p:spPr>
        <p:txBody>
          <a:bodyPr/>
          <a:lstStyle/>
          <a:p>
            <a:r>
              <a:rPr lang="en-US" sz="3600" dirty="0"/>
              <a:t>Trastuzumab deruxtecan in HER2-low BC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27CA-AF74-94D6-70F2-58480EB78DFA}"/>
              </a:ext>
            </a:extLst>
          </p:cNvPr>
          <p:cNvSpPr txBox="1">
            <a:spLocks/>
          </p:cNvSpPr>
          <p:nvPr/>
        </p:nvSpPr>
        <p:spPr>
          <a:xfrm>
            <a:off x="192933" y="6464679"/>
            <a:ext cx="9086533" cy="3077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2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</a:rPr>
              <a:t>Drago JZ et al. </a:t>
            </a:r>
            <a:r>
              <a:rPr lang="en-US" sz="1200" i="1" dirty="0">
                <a:solidFill>
                  <a:srgbClr val="000000"/>
                </a:solidFill>
              </a:rPr>
              <a:t>Nat Rev Clin Oncol</a:t>
            </a:r>
            <a:r>
              <a:rPr lang="en-US" sz="1200" dirty="0">
                <a:solidFill>
                  <a:srgbClr val="000000"/>
                </a:solidFill>
              </a:rPr>
              <a:t>. 2021;18(6):327-344; Schettini ESMO Breast Virtual Meeting 2020 Abstr 23P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ADE00A-FCD8-2BD0-0D49-A22F6DE30F47}"/>
              </a:ext>
            </a:extLst>
          </p:cNvPr>
          <p:cNvGrpSpPr/>
          <p:nvPr/>
        </p:nvGrpSpPr>
        <p:grpSpPr>
          <a:xfrm>
            <a:off x="1076216" y="1676459"/>
            <a:ext cx="5281514" cy="4652754"/>
            <a:chOff x="6322151" y="1934537"/>
            <a:chExt cx="5281514" cy="46527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8492AA-F1D7-B0EC-5557-D8A3FEAABC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22151" y="1934537"/>
              <a:ext cx="5281514" cy="4330783"/>
              <a:chOff x="3094711" y="1174044"/>
              <a:chExt cx="6292845" cy="516006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918291-F23B-ECA6-BB81-CB08822A6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4711" y="1266351"/>
                <a:ext cx="6292845" cy="4905022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5A9E7B9-B172-750C-9A96-2417257C7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889" y="1174044"/>
                <a:ext cx="1083734" cy="111465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D846395-2E15-3F3C-C27F-A58551A0F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046707"/>
                <a:ext cx="1083734" cy="111465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9A032D-0E4F-5A0D-FB32-48FA8F3E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5662" y="5219450"/>
                <a:ext cx="1083734" cy="111465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01F643-BDFD-6E0B-B263-6F2C96572ECE}"/>
                </a:ext>
              </a:extLst>
            </p:cNvPr>
            <p:cNvSpPr txBox="1"/>
            <p:nvPr/>
          </p:nvSpPr>
          <p:spPr>
            <a:xfrm>
              <a:off x="10543873" y="6279514"/>
              <a:ext cx="1011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72524"/>
                  </a:solidFill>
                </a:rPr>
                <a:t>DXd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B84994-E0AA-5A38-BBEE-7B4D27775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71" t="25783" r="2410" b="10121"/>
          <a:stretch/>
        </p:blipFill>
        <p:spPr>
          <a:xfrm>
            <a:off x="7935626" y="1299836"/>
            <a:ext cx="3180157" cy="48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5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08EE29-E5FF-9640-9057-09CD43B353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529" y="958793"/>
            <a:ext cx="8745560" cy="276779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FCBB8-9D28-0F4E-8F5B-94AC7C581A7A}"/>
              </a:ext>
            </a:extLst>
          </p:cNvPr>
          <p:cNvSpPr txBox="1"/>
          <p:nvPr/>
        </p:nvSpPr>
        <p:spPr>
          <a:xfrm>
            <a:off x="1709682" y="3221977"/>
            <a:ext cx="384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7731"/>
            <a:r>
              <a:rPr lang="en-US" b="1" dirty="0">
                <a:solidFill>
                  <a:prstClr val="black"/>
                </a:solidFill>
                <a:latin typeface="Calibri"/>
              </a:rPr>
              <a:t>Up to 2 prior lines in MBC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A5059-F3B7-1147-8B56-7E74DFC2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30" y="219456"/>
            <a:ext cx="10489329" cy="1100365"/>
          </a:xfrm>
        </p:spPr>
        <p:txBody>
          <a:bodyPr anchor="t"/>
          <a:lstStyle/>
          <a:p>
            <a:r>
              <a:rPr lang="en-US" sz="3200" b="1" dirty="0"/>
              <a:t>DESTINY-Breast04: T-DXd for HER2-Low MBC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FEB9A-2814-5349-82FE-E1A27994C93A}"/>
              </a:ext>
            </a:extLst>
          </p:cNvPr>
          <p:cNvSpPr txBox="1"/>
          <p:nvPr/>
        </p:nvSpPr>
        <p:spPr>
          <a:xfrm>
            <a:off x="620392" y="4011512"/>
            <a:ext cx="5475609" cy="185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sz="2133" u="sng" dirty="0">
                <a:solidFill>
                  <a:prstClr val="black"/>
                </a:solidFill>
                <a:latin typeface="Calibri"/>
              </a:rPr>
              <a:t>Key characteristics: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/>
              </a:rPr>
              <a:t>HER2 1+ 58%; HER2 2+ 42%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/>
              </a:rPr>
              <a:t>HR+ 89%, HR- 11%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/>
              </a:rPr>
              <a:t>Brain mets 5%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/>
              </a:rPr>
              <a:t>Prior CDK 64%, immunotherapy 6%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black"/>
                </a:solidFill>
                <a:latin typeface="Calibri"/>
              </a:rPr>
              <a:t>Median prior lines chemotherapy 1 (0-3)</a:t>
            </a: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2FDEBF-38A8-1840-8103-AA11F0AFC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Modi et al NEJM June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F189A-8AA8-854C-BA8B-D2B4D98DD1E4}"/>
              </a:ext>
            </a:extLst>
          </p:cNvPr>
          <p:cNvSpPr txBox="1"/>
          <p:nvPr/>
        </p:nvSpPr>
        <p:spPr>
          <a:xfrm>
            <a:off x="6096001" y="3911499"/>
            <a:ext cx="4974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Primary Endpoint: PFS in HR+</a:t>
            </a:r>
          </a:p>
          <a:p>
            <a:pPr defTabSz="607731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Secondary Endpoints:</a:t>
            </a:r>
          </a:p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	PFS overall</a:t>
            </a:r>
          </a:p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	OS in HR+</a:t>
            </a:r>
          </a:p>
          <a:p>
            <a:pPr defTabSz="607731"/>
            <a:r>
              <a:rPr lang="en-US" sz="2400" dirty="0">
                <a:solidFill>
                  <a:prstClr val="black"/>
                </a:solidFill>
                <a:latin typeface="Calibri"/>
              </a:rPr>
              <a:t>	OS overall</a:t>
            </a:r>
          </a:p>
          <a:p>
            <a:pPr defTabSz="607731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988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1E5C-4825-606C-4212-1A79FB4F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DB04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212467-B4E9-468F-F483-4E1D7CD634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002360"/>
              </p:ext>
            </p:extLst>
          </p:nvPr>
        </p:nvGraphicFramePr>
        <p:xfrm>
          <a:off x="976312" y="2033058"/>
          <a:ext cx="10284360" cy="3007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088">
                  <a:extLst>
                    <a:ext uri="{9D8B030D-6E8A-4147-A177-3AD203B41FA5}">
                      <a16:colId xmlns:a16="http://schemas.microsoft.com/office/drawing/2014/main" val="514398472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3000818726"/>
                    </a:ext>
                  </a:extLst>
                </a:gridCol>
                <a:gridCol w="4402672">
                  <a:extLst>
                    <a:ext uri="{9D8B030D-6E8A-4147-A177-3AD203B41FA5}">
                      <a16:colId xmlns:a16="http://schemas.microsoft.com/office/drawing/2014/main" val="2314783505"/>
                    </a:ext>
                  </a:extLst>
                </a:gridCol>
              </a:tblGrid>
              <a:tr h="5382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HR+ HER2-low</a:t>
                      </a:r>
                    </a:p>
                    <a:p>
                      <a:pPr algn="ctr"/>
                      <a:r>
                        <a:rPr lang="en-US" dirty="0"/>
                        <a:t>N=494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HR- HER2-low (”TNBC”)</a:t>
                      </a:r>
                    </a:p>
                    <a:p>
                      <a:pPr algn="ctr"/>
                      <a:r>
                        <a:rPr lang="en-US" i="1" dirty="0"/>
                        <a:t>Exploratory (N=58)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06394"/>
                  </a:ext>
                </a:extLst>
              </a:tr>
              <a:tr h="538268">
                <a:tc>
                  <a:txBody>
                    <a:bodyPr/>
                    <a:lstStyle/>
                    <a:p>
                      <a:r>
                        <a:rPr lang="en-US" dirty="0"/>
                        <a:t>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Median 10.1m vs 5.4m</a:t>
                      </a:r>
                    </a:p>
                    <a:p>
                      <a:pPr algn="ctr"/>
                      <a:r>
                        <a:rPr lang="en-US" sz="1600" dirty="0"/>
                        <a:t>HR 0.51 (0.40-0.64)</a:t>
                      </a:r>
                    </a:p>
                    <a:p>
                      <a:pPr algn="ctr"/>
                      <a:r>
                        <a:rPr lang="en-US" sz="1600" dirty="0"/>
                        <a:t>P&lt;0.001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Median 8.5m vs 2.9m</a:t>
                      </a:r>
                    </a:p>
                    <a:p>
                      <a:pPr algn="ctr"/>
                      <a:r>
                        <a:rPr lang="en-US" sz="1600" dirty="0"/>
                        <a:t>HR 0.46 (0.24-0.89)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65681"/>
                  </a:ext>
                </a:extLst>
              </a:tr>
              <a:tr h="538268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Median 23.9m vs 17.5m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0.64 (0.48-0.86)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P=0.003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8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Median 18.2m vs 8.3m</a:t>
                      </a:r>
                    </a:p>
                    <a:p>
                      <a:pPr marL="0" marR="0" lvl="0" indent="0" algn="ctr" defTabSz="608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0.48 (0.24-0.95)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959037"/>
                  </a:ext>
                </a:extLst>
              </a:tr>
              <a:tr h="538268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52.6% vs 16.3%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50% vs 16.7%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073412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976C0F8-1794-61DA-C01F-AD73E9B9AA56}"/>
              </a:ext>
            </a:extLst>
          </p:cNvPr>
          <p:cNvSpPr txBox="1">
            <a:spLocks/>
          </p:cNvSpPr>
          <p:nvPr/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lIns="91284" tIns="45642" rIns="91284" bIns="45642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 et al NEJM June 2022</a:t>
            </a:r>
          </a:p>
        </p:txBody>
      </p:sp>
    </p:spTree>
    <p:extLst>
      <p:ext uri="{BB962C8B-B14F-4D97-AF65-F5344CB8AC3E}">
        <p14:creationId xmlns:p14="http://schemas.microsoft.com/office/powerpoint/2010/main" val="304060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AE30-9017-FB4A-9520-B08A1487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07BC-B05E-E948-B456-63A4E2AD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087" y="1459475"/>
            <a:ext cx="10239827" cy="4525963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Extended follow-up with pembrolizumab/chemotherapy for previously untreated PD-L1-positive mTNBC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Scientific rationale for targeting TROP2 in TNBC; structural components and mechanism of action of sacituzumab govitecan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Key efficacy and safety findings from the Phase III ASCENT trial comparing sacituzumab govitecan to physician’s choice of chemotherapy for relapsed/refractory TNBC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Ongoing Phase III studies (eg, ASCENT-03, ASCENT-04) evaluating sacituzumab govitecan earlier in the treatment course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Rationale for the clinical activity observed with trastuzumab deruxtecan (T-DXd) in HER2-low BC; outcomes with T-DXd in the subset of patients with HR-negative, HER2-low disease in the Phase III DESTINY-Breast04 study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Available findings with and ongoing investigations of other novel agents and strategies in mTNBC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Patient Cases</a:t>
            </a:r>
            <a:endParaRPr lang="en-US" sz="18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1299860" lvl="1" indent="-292093">
              <a:spcBef>
                <a:spcPts val="0"/>
              </a:spcBef>
              <a:spcAft>
                <a:spcPts val="267"/>
              </a:spcAft>
            </a:pPr>
            <a:endParaRPr lang="en-US" sz="2133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21725" indent="0">
              <a:spcBef>
                <a:spcPts val="0"/>
              </a:spcBef>
              <a:spcAft>
                <a:spcPts val="267"/>
              </a:spcAft>
              <a:buNone/>
            </a:pPr>
            <a:endParaRPr lang="en-US" sz="2667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007767" lvl="1" indent="0">
              <a:spcBef>
                <a:spcPts val="0"/>
              </a:spcBef>
              <a:spcAft>
                <a:spcPts val="267"/>
              </a:spcAft>
              <a:buNone/>
            </a:pPr>
            <a:endParaRPr lang="en-US" sz="2133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54703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roup 637">
            <a:extLst>
              <a:ext uri="{FF2B5EF4-FFF2-40B4-BE49-F238E27FC236}">
                <a16:creationId xmlns:a16="http://schemas.microsoft.com/office/drawing/2014/main" id="{DE4BA43B-5653-32C4-4B73-BE42C3E10459}"/>
              </a:ext>
            </a:extLst>
          </p:cNvPr>
          <p:cNvGrpSpPr/>
          <p:nvPr/>
        </p:nvGrpSpPr>
        <p:grpSpPr>
          <a:xfrm>
            <a:off x="593937" y="949022"/>
            <a:ext cx="10755541" cy="5322156"/>
            <a:chOff x="385459" y="507853"/>
            <a:chExt cx="8066656" cy="3991617"/>
          </a:xfrm>
        </p:grpSpPr>
        <p:grpSp>
          <p:nvGrpSpPr>
            <p:cNvPr id="2" name="Graphic 2">
              <a:extLst>
                <a:ext uri="{FF2B5EF4-FFF2-40B4-BE49-F238E27FC236}">
                  <a16:creationId xmlns:a16="http://schemas.microsoft.com/office/drawing/2014/main" id="{F08A40B3-2FDF-4296-6002-27FEEDF46244}"/>
                </a:ext>
              </a:extLst>
            </p:cNvPr>
            <p:cNvGrpSpPr/>
            <p:nvPr/>
          </p:nvGrpSpPr>
          <p:grpSpPr>
            <a:xfrm>
              <a:off x="460202" y="865222"/>
              <a:ext cx="7991542" cy="3225900"/>
              <a:chOff x="2214054" y="1415309"/>
              <a:chExt cx="7642416" cy="4702809"/>
            </a:xfrm>
          </p:grpSpPr>
          <p:grpSp>
            <p:nvGrpSpPr>
              <p:cNvPr id="3" name="Graphic 2">
                <a:extLst>
                  <a:ext uri="{FF2B5EF4-FFF2-40B4-BE49-F238E27FC236}">
                    <a16:creationId xmlns:a16="http://schemas.microsoft.com/office/drawing/2014/main" id="{DDE35886-6254-55C5-02FB-7637C8AA269E}"/>
                  </a:ext>
                </a:extLst>
              </p:cNvPr>
              <p:cNvGrpSpPr/>
              <p:nvPr/>
            </p:nvGrpSpPr>
            <p:grpSpPr>
              <a:xfrm>
                <a:off x="2236470" y="1415309"/>
                <a:ext cx="7620000" cy="4029921"/>
                <a:chOff x="2236470" y="1415309"/>
                <a:chExt cx="7620000" cy="4029921"/>
              </a:xfrm>
            </p:grpSpPr>
            <p:sp>
              <p:nvSpPr>
                <p:cNvPr id="497" name="Freeform 6">
                  <a:extLst>
                    <a:ext uri="{FF2B5EF4-FFF2-40B4-BE49-F238E27FC236}">
                      <a16:creationId xmlns:a16="http://schemas.microsoft.com/office/drawing/2014/main" id="{0807B0FF-F0D6-AEAA-6CCE-B2D1B776DD1E}"/>
                    </a:ext>
                  </a:extLst>
                </p:cNvPr>
                <p:cNvSpPr/>
                <p:nvPr/>
              </p:nvSpPr>
              <p:spPr>
                <a:xfrm>
                  <a:off x="2236470" y="1415309"/>
                  <a:ext cx="7620000" cy="544724"/>
                </a:xfrm>
                <a:custGeom>
                  <a:avLst/>
                  <a:gdLst>
                    <a:gd name="connsiteX0" fmla="*/ 0 w 7620000"/>
                    <a:gd name="connsiteY0" fmla="*/ 0 h 544724"/>
                    <a:gd name="connsiteX1" fmla="*/ 7620000 w 7620000"/>
                    <a:gd name="connsiteY1" fmla="*/ 0 h 544724"/>
                    <a:gd name="connsiteX2" fmla="*/ 7620000 w 7620000"/>
                    <a:gd name="connsiteY2" fmla="*/ 544724 h 544724"/>
                    <a:gd name="connsiteX3" fmla="*/ 0 w 7620000"/>
                    <a:gd name="connsiteY3" fmla="*/ 544724 h 54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00" h="544724">
                      <a:moveTo>
                        <a:pt x="0" y="0"/>
                      </a:moveTo>
                      <a:lnTo>
                        <a:pt x="7620000" y="0"/>
                      </a:lnTo>
                      <a:lnTo>
                        <a:pt x="7620000" y="544724"/>
                      </a:lnTo>
                      <a:lnTo>
                        <a:pt x="0" y="544724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8" name="Freeform 7">
                  <a:extLst>
                    <a:ext uri="{FF2B5EF4-FFF2-40B4-BE49-F238E27FC236}">
                      <a16:creationId xmlns:a16="http://schemas.microsoft.com/office/drawing/2014/main" id="{5EB11177-2137-E648-20A7-58F670E8E55C}"/>
                    </a:ext>
                  </a:extLst>
                </p:cNvPr>
                <p:cNvSpPr/>
                <p:nvPr/>
              </p:nvSpPr>
              <p:spPr>
                <a:xfrm>
                  <a:off x="2236470" y="2587519"/>
                  <a:ext cx="7620000" cy="544724"/>
                </a:xfrm>
                <a:custGeom>
                  <a:avLst/>
                  <a:gdLst>
                    <a:gd name="connsiteX0" fmla="*/ 0 w 7620000"/>
                    <a:gd name="connsiteY0" fmla="*/ 0 h 544724"/>
                    <a:gd name="connsiteX1" fmla="*/ 7620000 w 7620000"/>
                    <a:gd name="connsiteY1" fmla="*/ 0 h 544724"/>
                    <a:gd name="connsiteX2" fmla="*/ 7620000 w 7620000"/>
                    <a:gd name="connsiteY2" fmla="*/ 544724 h 544724"/>
                    <a:gd name="connsiteX3" fmla="*/ 0 w 7620000"/>
                    <a:gd name="connsiteY3" fmla="*/ 544724 h 54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00" h="544724">
                      <a:moveTo>
                        <a:pt x="0" y="0"/>
                      </a:moveTo>
                      <a:lnTo>
                        <a:pt x="7620000" y="0"/>
                      </a:lnTo>
                      <a:lnTo>
                        <a:pt x="7620000" y="544724"/>
                      </a:lnTo>
                      <a:lnTo>
                        <a:pt x="0" y="544724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9" name="Freeform 8">
                  <a:extLst>
                    <a:ext uri="{FF2B5EF4-FFF2-40B4-BE49-F238E27FC236}">
                      <a16:creationId xmlns:a16="http://schemas.microsoft.com/office/drawing/2014/main" id="{A7095E29-F526-0769-F7D3-61BEEAAC0AC0}"/>
                    </a:ext>
                  </a:extLst>
                </p:cNvPr>
                <p:cNvSpPr/>
                <p:nvPr/>
              </p:nvSpPr>
              <p:spPr>
                <a:xfrm>
                  <a:off x="2236470" y="3732106"/>
                  <a:ext cx="7620000" cy="544724"/>
                </a:xfrm>
                <a:custGeom>
                  <a:avLst/>
                  <a:gdLst>
                    <a:gd name="connsiteX0" fmla="*/ 0 w 7620000"/>
                    <a:gd name="connsiteY0" fmla="*/ 0 h 544724"/>
                    <a:gd name="connsiteX1" fmla="*/ 7620000 w 7620000"/>
                    <a:gd name="connsiteY1" fmla="*/ 0 h 544724"/>
                    <a:gd name="connsiteX2" fmla="*/ 7620000 w 7620000"/>
                    <a:gd name="connsiteY2" fmla="*/ 544724 h 544724"/>
                    <a:gd name="connsiteX3" fmla="*/ 0 w 7620000"/>
                    <a:gd name="connsiteY3" fmla="*/ 544724 h 54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00" h="544724">
                      <a:moveTo>
                        <a:pt x="0" y="0"/>
                      </a:moveTo>
                      <a:lnTo>
                        <a:pt x="7620000" y="0"/>
                      </a:lnTo>
                      <a:lnTo>
                        <a:pt x="7620000" y="544724"/>
                      </a:lnTo>
                      <a:lnTo>
                        <a:pt x="0" y="544724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00" name="Freeform 9">
                  <a:extLst>
                    <a:ext uri="{FF2B5EF4-FFF2-40B4-BE49-F238E27FC236}">
                      <a16:creationId xmlns:a16="http://schemas.microsoft.com/office/drawing/2014/main" id="{5E9241C0-8A9E-2538-4608-83FD9208955C}"/>
                    </a:ext>
                  </a:extLst>
                </p:cNvPr>
                <p:cNvSpPr/>
                <p:nvPr/>
              </p:nvSpPr>
              <p:spPr>
                <a:xfrm>
                  <a:off x="2236470" y="4900506"/>
                  <a:ext cx="7620000" cy="544724"/>
                </a:xfrm>
                <a:custGeom>
                  <a:avLst/>
                  <a:gdLst>
                    <a:gd name="connsiteX0" fmla="*/ 0 w 7620000"/>
                    <a:gd name="connsiteY0" fmla="*/ 0 h 544724"/>
                    <a:gd name="connsiteX1" fmla="*/ 7620000 w 7620000"/>
                    <a:gd name="connsiteY1" fmla="*/ 0 h 544724"/>
                    <a:gd name="connsiteX2" fmla="*/ 7620000 w 7620000"/>
                    <a:gd name="connsiteY2" fmla="*/ 544724 h 544724"/>
                    <a:gd name="connsiteX3" fmla="*/ 0 w 7620000"/>
                    <a:gd name="connsiteY3" fmla="*/ 544724 h 54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00" h="544724">
                      <a:moveTo>
                        <a:pt x="0" y="0"/>
                      </a:moveTo>
                      <a:lnTo>
                        <a:pt x="7620000" y="0"/>
                      </a:lnTo>
                      <a:lnTo>
                        <a:pt x="7620000" y="544724"/>
                      </a:lnTo>
                      <a:lnTo>
                        <a:pt x="0" y="544724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 w="105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" name="Graphic 2">
                <a:extLst>
                  <a:ext uri="{FF2B5EF4-FFF2-40B4-BE49-F238E27FC236}">
                    <a16:creationId xmlns:a16="http://schemas.microsoft.com/office/drawing/2014/main" id="{627A6B00-E5F0-A42B-FB85-4B384031A339}"/>
                  </a:ext>
                </a:extLst>
              </p:cNvPr>
              <p:cNvGrpSpPr/>
              <p:nvPr/>
            </p:nvGrpSpPr>
            <p:grpSpPr>
              <a:xfrm>
                <a:off x="7406322" y="1492885"/>
                <a:ext cx="1692804" cy="4625233"/>
                <a:chOff x="7406322" y="1492885"/>
                <a:chExt cx="1692804" cy="4625233"/>
              </a:xfrm>
            </p:grpSpPr>
            <p:sp>
              <p:nvSpPr>
                <p:cNvPr id="486" name="Freeform 11">
                  <a:extLst>
                    <a:ext uri="{FF2B5EF4-FFF2-40B4-BE49-F238E27FC236}">
                      <a16:creationId xmlns:a16="http://schemas.microsoft.com/office/drawing/2014/main" id="{009EBF3C-5481-653D-5970-8F886A2D9044}"/>
                    </a:ext>
                  </a:extLst>
                </p:cNvPr>
                <p:cNvSpPr/>
                <p:nvPr/>
              </p:nvSpPr>
              <p:spPr>
                <a:xfrm>
                  <a:off x="8248226" y="1492885"/>
                  <a:ext cx="10583" cy="4554431"/>
                </a:xfrm>
                <a:custGeom>
                  <a:avLst/>
                  <a:gdLst>
                    <a:gd name="connsiteX0" fmla="*/ 0 w 10583"/>
                    <a:gd name="connsiteY0" fmla="*/ 4554432 h 4554431"/>
                    <a:gd name="connsiteX1" fmla="*/ 0 w 10583"/>
                    <a:gd name="connsiteY1" fmla="*/ 0 h 455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3" h="4554431">
                      <a:moveTo>
                        <a:pt x="0" y="4554432"/>
                      </a:moveTo>
                      <a:lnTo>
                        <a:pt x="0" y="0"/>
                      </a:lnTo>
                    </a:path>
                  </a:pathLst>
                </a:custGeom>
                <a:ln w="10583" cap="flat">
                  <a:solidFill>
                    <a:srgbClr val="0A020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7" name="Freeform 12">
                  <a:extLst>
                    <a:ext uri="{FF2B5EF4-FFF2-40B4-BE49-F238E27FC236}">
                      <a16:creationId xmlns:a16="http://schemas.microsoft.com/office/drawing/2014/main" id="{3409819F-B8F3-59FD-F0F1-7AB9E931ABFC}"/>
                    </a:ext>
                  </a:extLst>
                </p:cNvPr>
                <p:cNvSpPr/>
                <p:nvPr/>
              </p:nvSpPr>
              <p:spPr>
                <a:xfrm>
                  <a:off x="7831772" y="1492885"/>
                  <a:ext cx="10583" cy="4554431"/>
                </a:xfrm>
                <a:custGeom>
                  <a:avLst/>
                  <a:gdLst>
                    <a:gd name="connsiteX0" fmla="*/ 0 w 10583"/>
                    <a:gd name="connsiteY0" fmla="*/ 4554432 h 4554431"/>
                    <a:gd name="connsiteX1" fmla="*/ 0 w 10583"/>
                    <a:gd name="connsiteY1" fmla="*/ 0 h 455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583" h="4554431">
                      <a:moveTo>
                        <a:pt x="0" y="4554432"/>
                      </a:moveTo>
                      <a:lnTo>
                        <a:pt x="0" y="0"/>
                      </a:lnTo>
                    </a:path>
                  </a:pathLst>
                </a:cu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8" name="Freeform 13">
                  <a:extLst>
                    <a:ext uri="{FF2B5EF4-FFF2-40B4-BE49-F238E27FC236}">
                      <a16:creationId xmlns:a16="http://schemas.microsoft.com/office/drawing/2014/main" id="{31EC8C78-7EE1-B4C8-474D-0A6CFAFB7D9D}"/>
                    </a:ext>
                  </a:extLst>
                </p:cNvPr>
                <p:cNvSpPr/>
                <p:nvPr/>
              </p:nvSpPr>
              <p:spPr>
                <a:xfrm>
                  <a:off x="7406322" y="6052925"/>
                  <a:ext cx="1692804" cy="10583"/>
                </a:xfrm>
                <a:custGeom>
                  <a:avLst/>
                  <a:gdLst>
                    <a:gd name="connsiteX0" fmla="*/ 0 w 1692804"/>
                    <a:gd name="connsiteY0" fmla="*/ 0 h 10583"/>
                    <a:gd name="connsiteX1" fmla="*/ 1692804 w 1692804"/>
                    <a:gd name="connsiteY1" fmla="*/ 0 h 10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2804" h="10583">
                      <a:moveTo>
                        <a:pt x="0" y="0"/>
                      </a:moveTo>
                      <a:lnTo>
                        <a:pt x="1692804" y="0"/>
                      </a:lnTo>
                    </a:path>
                  </a:pathLst>
                </a:custGeom>
                <a:ln w="10583" cap="flat">
                  <a:solidFill>
                    <a:srgbClr val="0A020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0" name="Freeform 17">
                  <a:extLst>
                    <a:ext uri="{FF2B5EF4-FFF2-40B4-BE49-F238E27FC236}">
                      <a16:creationId xmlns:a16="http://schemas.microsoft.com/office/drawing/2014/main" id="{6BA6B864-7F60-C9A1-6213-36ECADD4B32C}"/>
                    </a:ext>
                  </a:extLst>
                </p:cNvPr>
                <p:cNvSpPr/>
                <p:nvPr/>
              </p:nvSpPr>
              <p:spPr>
                <a:xfrm>
                  <a:off x="7406322" y="6052925"/>
                  <a:ext cx="1692804" cy="65193"/>
                </a:xfrm>
                <a:custGeom>
                  <a:avLst/>
                  <a:gdLst>
                    <a:gd name="connsiteX0" fmla="*/ 1692804 w 1692804"/>
                    <a:gd name="connsiteY0" fmla="*/ 0 h 65193"/>
                    <a:gd name="connsiteX1" fmla="*/ 1692804 w 1692804"/>
                    <a:gd name="connsiteY1" fmla="*/ 65194 h 65193"/>
                    <a:gd name="connsiteX2" fmla="*/ 1267566 w 1692804"/>
                    <a:gd name="connsiteY2" fmla="*/ 0 h 65193"/>
                    <a:gd name="connsiteX3" fmla="*/ 1267566 w 1692804"/>
                    <a:gd name="connsiteY3" fmla="*/ 65194 h 65193"/>
                    <a:gd name="connsiteX4" fmla="*/ 842222 w 1692804"/>
                    <a:gd name="connsiteY4" fmla="*/ 0 h 65193"/>
                    <a:gd name="connsiteX5" fmla="*/ 842222 w 1692804"/>
                    <a:gd name="connsiteY5" fmla="*/ 65194 h 65193"/>
                    <a:gd name="connsiteX6" fmla="*/ 425238 w 1692804"/>
                    <a:gd name="connsiteY6" fmla="*/ 0 h 65193"/>
                    <a:gd name="connsiteX7" fmla="*/ 425238 w 1692804"/>
                    <a:gd name="connsiteY7" fmla="*/ 65194 h 65193"/>
                    <a:gd name="connsiteX8" fmla="*/ 0 w 1692804"/>
                    <a:gd name="connsiteY8" fmla="*/ 0 h 65193"/>
                    <a:gd name="connsiteX9" fmla="*/ 0 w 1692804"/>
                    <a:gd name="connsiteY9" fmla="*/ 65194 h 65193"/>
                    <a:gd name="connsiteX10" fmla="*/ 1692804 w 1692804"/>
                    <a:gd name="connsiteY10" fmla="*/ 0 h 65193"/>
                    <a:gd name="connsiteX11" fmla="*/ 1692804 w 1692804"/>
                    <a:gd name="connsiteY11" fmla="*/ 65194 h 65193"/>
                    <a:gd name="connsiteX12" fmla="*/ 1476058 w 1692804"/>
                    <a:gd name="connsiteY12" fmla="*/ 0 h 65193"/>
                    <a:gd name="connsiteX13" fmla="*/ 1476058 w 1692804"/>
                    <a:gd name="connsiteY13" fmla="*/ 65194 h 65193"/>
                    <a:gd name="connsiteX14" fmla="*/ 1267566 w 1692804"/>
                    <a:gd name="connsiteY14" fmla="*/ 0 h 65193"/>
                    <a:gd name="connsiteX15" fmla="*/ 1267566 w 1692804"/>
                    <a:gd name="connsiteY15" fmla="*/ 65194 h 65193"/>
                    <a:gd name="connsiteX16" fmla="*/ 1059074 w 1692804"/>
                    <a:gd name="connsiteY16" fmla="*/ 0 h 65193"/>
                    <a:gd name="connsiteX17" fmla="*/ 1059074 w 1692804"/>
                    <a:gd name="connsiteY17" fmla="*/ 65194 h 65193"/>
                    <a:gd name="connsiteX18" fmla="*/ 842222 w 1692804"/>
                    <a:gd name="connsiteY18" fmla="*/ 0 h 65193"/>
                    <a:gd name="connsiteX19" fmla="*/ 842222 w 1692804"/>
                    <a:gd name="connsiteY19" fmla="*/ 65194 h 65193"/>
                    <a:gd name="connsiteX20" fmla="*/ 633730 w 1692804"/>
                    <a:gd name="connsiteY20" fmla="*/ 0 h 65193"/>
                    <a:gd name="connsiteX21" fmla="*/ 633730 w 1692804"/>
                    <a:gd name="connsiteY21" fmla="*/ 65194 h 65193"/>
                    <a:gd name="connsiteX22" fmla="*/ 425238 w 1692804"/>
                    <a:gd name="connsiteY22" fmla="*/ 0 h 65193"/>
                    <a:gd name="connsiteX23" fmla="*/ 425238 w 1692804"/>
                    <a:gd name="connsiteY23" fmla="*/ 65194 h 65193"/>
                    <a:gd name="connsiteX24" fmla="*/ 216746 w 1692804"/>
                    <a:gd name="connsiteY24" fmla="*/ 0 h 65193"/>
                    <a:gd name="connsiteX25" fmla="*/ 216746 w 1692804"/>
                    <a:gd name="connsiteY25" fmla="*/ 65194 h 65193"/>
                    <a:gd name="connsiteX26" fmla="*/ 0 w 1692804"/>
                    <a:gd name="connsiteY26" fmla="*/ 0 h 65193"/>
                    <a:gd name="connsiteX27" fmla="*/ 0 w 1692804"/>
                    <a:gd name="connsiteY27" fmla="*/ 65194 h 65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92804" h="65193">
                      <a:moveTo>
                        <a:pt x="1692804" y="0"/>
                      </a:moveTo>
                      <a:lnTo>
                        <a:pt x="1692804" y="65194"/>
                      </a:lnTo>
                      <a:moveTo>
                        <a:pt x="1267566" y="0"/>
                      </a:moveTo>
                      <a:lnTo>
                        <a:pt x="1267566" y="65194"/>
                      </a:lnTo>
                      <a:moveTo>
                        <a:pt x="842222" y="0"/>
                      </a:moveTo>
                      <a:lnTo>
                        <a:pt x="842222" y="65194"/>
                      </a:lnTo>
                      <a:moveTo>
                        <a:pt x="425238" y="0"/>
                      </a:moveTo>
                      <a:lnTo>
                        <a:pt x="425238" y="65194"/>
                      </a:lnTo>
                      <a:moveTo>
                        <a:pt x="0" y="0"/>
                      </a:moveTo>
                      <a:lnTo>
                        <a:pt x="0" y="65194"/>
                      </a:lnTo>
                      <a:moveTo>
                        <a:pt x="1692804" y="0"/>
                      </a:moveTo>
                      <a:lnTo>
                        <a:pt x="1692804" y="65194"/>
                      </a:lnTo>
                      <a:moveTo>
                        <a:pt x="1476058" y="0"/>
                      </a:moveTo>
                      <a:lnTo>
                        <a:pt x="1476058" y="65194"/>
                      </a:lnTo>
                      <a:moveTo>
                        <a:pt x="1267566" y="0"/>
                      </a:moveTo>
                      <a:lnTo>
                        <a:pt x="1267566" y="65194"/>
                      </a:lnTo>
                      <a:moveTo>
                        <a:pt x="1059074" y="0"/>
                      </a:moveTo>
                      <a:lnTo>
                        <a:pt x="1059074" y="65194"/>
                      </a:lnTo>
                      <a:moveTo>
                        <a:pt x="842222" y="0"/>
                      </a:moveTo>
                      <a:lnTo>
                        <a:pt x="842222" y="65194"/>
                      </a:lnTo>
                      <a:moveTo>
                        <a:pt x="633730" y="0"/>
                      </a:moveTo>
                      <a:lnTo>
                        <a:pt x="633730" y="65194"/>
                      </a:lnTo>
                      <a:moveTo>
                        <a:pt x="425238" y="0"/>
                      </a:moveTo>
                      <a:lnTo>
                        <a:pt x="425238" y="65194"/>
                      </a:lnTo>
                      <a:moveTo>
                        <a:pt x="216746" y="0"/>
                      </a:moveTo>
                      <a:lnTo>
                        <a:pt x="216746" y="65194"/>
                      </a:lnTo>
                      <a:moveTo>
                        <a:pt x="0" y="0"/>
                      </a:moveTo>
                      <a:lnTo>
                        <a:pt x="0" y="65194"/>
                      </a:lnTo>
                    </a:path>
                  </a:pathLst>
                </a:custGeom>
                <a:noFill/>
                <a:ln w="10583" cap="flat">
                  <a:solidFill>
                    <a:srgbClr val="0A020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70">
                    <a:defRPr/>
                  </a:pPr>
                  <a:endParaRPr lang="en-US" sz="933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6" name="Graphic 2">
                <a:extLst>
                  <a:ext uri="{FF2B5EF4-FFF2-40B4-BE49-F238E27FC236}">
                    <a16:creationId xmlns:a16="http://schemas.microsoft.com/office/drawing/2014/main" id="{083B0F1B-FC68-0874-317B-F79903923C2C}"/>
                  </a:ext>
                </a:extLst>
              </p:cNvPr>
              <p:cNvGrpSpPr/>
              <p:nvPr/>
            </p:nvGrpSpPr>
            <p:grpSpPr>
              <a:xfrm>
                <a:off x="7510250" y="1501669"/>
                <a:ext cx="1413827" cy="4434205"/>
                <a:chOff x="7510250" y="1501669"/>
                <a:chExt cx="1413827" cy="4434205"/>
              </a:xfrm>
            </p:grpSpPr>
            <p:grpSp>
              <p:nvGrpSpPr>
                <p:cNvPr id="368" name="Graphic 2">
                  <a:extLst>
                    <a:ext uri="{FF2B5EF4-FFF2-40B4-BE49-F238E27FC236}">
                      <a16:creationId xmlns:a16="http://schemas.microsoft.com/office/drawing/2014/main" id="{AABC50FB-A10E-AC9A-36A9-EE0439C73F05}"/>
                    </a:ext>
                  </a:extLst>
                </p:cNvPr>
                <p:cNvGrpSpPr/>
                <p:nvPr/>
              </p:nvGrpSpPr>
              <p:grpSpPr>
                <a:xfrm>
                  <a:off x="7510250" y="1501669"/>
                  <a:ext cx="1413827" cy="4434205"/>
                  <a:chOff x="7510250" y="1501669"/>
                  <a:chExt cx="1413827" cy="4434205"/>
                </a:xfrm>
              </p:grpSpPr>
              <p:grpSp>
                <p:nvGrpSpPr>
                  <p:cNvPr id="386" name="Graphic 2">
                    <a:extLst>
                      <a:ext uri="{FF2B5EF4-FFF2-40B4-BE49-F238E27FC236}">
                        <a16:creationId xmlns:a16="http://schemas.microsoft.com/office/drawing/2014/main" id="{3C633C7A-FE87-0C07-78EB-666CAA95DAAE}"/>
                      </a:ext>
                    </a:extLst>
                  </p:cNvPr>
                  <p:cNvGrpSpPr/>
                  <p:nvPr/>
                </p:nvGrpSpPr>
                <p:grpSpPr>
                  <a:xfrm>
                    <a:off x="7764885" y="1501669"/>
                    <a:ext cx="266805" cy="103187"/>
                    <a:chOff x="7764885" y="1501669"/>
                    <a:chExt cx="266805" cy="103187"/>
                  </a:xfrm>
                  <a:solidFill>
                    <a:srgbClr val="00529C"/>
                  </a:solidFill>
                </p:grpSpPr>
                <p:grpSp>
                  <p:nvGrpSpPr>
                    <p:cNvPr id="480" name="Graphic 2">
                      <a:extLst>
                        <a:ext uri="{FF2B5EF4-FFF2-40B4-BE49-F238E27FC236}">
                          <a16:creationId xmlns:a16="http://schemas.microsoft.com/office/drawing/2014/main" id="{CEB21B8F-F865-E3AA-427E-A27F66CAA8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73259" y="1501669"/>
                      <a:ext cx="158432" cy="103187"/>
                      <a:chOff x="7873259" y="1501669"/>
                      <a:chExt cx="158432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84" name="Freeform 25">
                        <a:extLst>
                          <a:ext uri="{FF2B5EF4-FFF2-40B4-BE49-F238E27FC236}">
                            <a16:creationId xmlns:a16="http://schemas.microsoft.com/office/drawing/2014/main" id="{F8615981-A193-2D27-C8CC-B19D75434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3259" y="1553210"/>
                        <a:ext cx="150495" cy="10583"/>
                      </a:xfrm>
                      <a:custGeom>
                        <a:avLst/>
                        <a:gdLst>
                          <a:gd name="connsiteX0" fmla="*/ 0 w 150495"/>
                          <a:gd name="connsiteY0" fmla="*/ 0 h 10583"/>
                          <a:gd name="connsiteX1" fmla="*/ 150495 w 15049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0495" h="10583">
                            <a:moveTo>
                              <a:pt x="0" y="0"/>
                            </a:moveTo>
                            <a:lnTo>
                              <a:pt x="150495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85" name="Freeform 26">
                        <a:extLst>
                          <a:ext uri="{FF2B5EF4-FFF2-40B4-BE49-F238E27FC236}">
                            <a16:creationId xmlns:a16="http://schemas.microsoft.com/office/drawing/2014/main" id="{71E74699-3BCD-A93B-3FF8-69A205827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15816" y="1501669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81" name="Graphic 2">
                      <a:extLst>
                        <a:ext uri="{FF2B5EF4-FFF2-40B4-BE49-F238E27FC236}">
                          <a16:creationId xmlns:a16="http://schemas.microsoft.com/office/drawing/2014/main" id="{ECE8A2E0-34E3-7484-A75A-7400D92FB6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4885" y="1501669"/>
                      <a:ext cx="108373" cy="103187"/>
                      <a:chOff x="7764885" y="1501669"/>
                      <a:chExt cx="108373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82" name="Freeform 28">
                        <a:extLst>
                          <a:ext uri="{FF2B5EF4-FFF2-40B4-BE49-F238E27FC236}">
                            <a16:creationId xmlns:a16="http://schemas.microsoft.com/office/drawing/2014/main" id="{102F90C2-AC44-85CB-D24D-97D9A7373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2823" y="1553210"/>
                        <a:ext cx="100435" cy="10583"/>
                      </a:xfrm>
                      <a:custGeom>
                        <a:avLst/>
                        <a:gdLst>
                          <a:gd name="connsiteX0" fmla="*/ 100436 w 100435"/>
                          <a:gd name="connsiteY0" fmla="*/ 0 h 10583"/>
                          <a:gd name="connsiteX1" fmla="*/ 0 w 10043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0435" h="10583">
                            <a:moveTo>
                              <a:pt x="100436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83" name="Freeform 29">
                        <a:extLst>
                          <a:ext uri="{FF2B5EF4-FFF2-40B4-BE49-F238E27FC236}">
                            <a16:creationId xmlns:a16="http://schemas.microsoft.com/office/drawing/2014/main" id="{043373ED-B947-3350-40E1-B758741201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885" y="1501669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87" name="Graphic 2">
                    <a:extLst>
                      <a:ext uri="{FF2B5EF4-FFF2-40B4-BE49-F238E27FC236}">
                        <a16:creationId xmlns:a16="http://schemas.microsoft.com/office/drawing/2014/main" id="{F4F0550A-C8FF-9E38-DEB1-E71B4AE71509}"/>
                      </a:ext>
                    </a:extLst>
                  </p:cNvPr>
                  <p:cNvGrpSpPr/>
                  <p:nvPr/>
                </p:nvGrpSpPr>
                <p:grpSpPr>
                  <a:xfrm>
                    <a:off x="7648151" y="1790382"/>
                    <a:ext cx="300143" cy="103187"/>
                    <a:chOff x="7648151" y="1790382"/>
                    <a:chExt cx="300143" cy="103187"/>
                  </a:xfrm>
                  <a:solidFill>
                    <a:srgbClr val="00529C"/>
                  </a:solidFill>
                </p:grpSpPr>
                <p:grpSp>
                  <p:nvGrpSpPr>
                    <p:cNvPr id="474" name="Graphic 2">
                      <a:extLst>
                        <a:ext uri="{FF2B5EF4-FFF2-40B4-BE49-F238E27FC236}">
                          <a16:creationId xmlns:a16="http://schemas.microsoft.com/office/drawing/2014/main" id="{B63B8B1D-DE90-4BA1-1E04-00320FDD07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64885" y="1790382"/>
                      <a:ext cx="183409" cy="103187"/>
                      <a:chOff x="7764885" y="1790382"/>
                      <a:chExt cx="183409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78" name="Freeform 32">
                        <a:extLst>
                          <a:ext uri="{FF2B5EF4-FFF2-40B4-BE49-F238E27FC236}">
                            <a16:creationId xmlns:a16="http://schemas.microsoft.com/office/drawing/2014/main" id="{E9BF1DC2-967D-FBE0-0C29-CF7514A92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885" y="1842029"/>
                        <a:ext cx="175471" cy="10583"/>
                      </a:xfrm>
                      <a:custGeom>
                        <a:avLst/>
                        <a:gdLst>
                          <a:gd name="connsiteX0" fmla="*/ 0 w 175471"/>
                          <a:gd name="connsiteY0" fmla="*/ 0 h 10583"/>
                          <a:gd name="connsiteX1" fmla="*/ 175472 w 175471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5471" h="10583">
                            <a:moveTo>
                              <a:pt x="0" y="0"/>
                            </a:moveTo>
                            <a:lnTo>
                              <a:pt x="175472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79" name="Freeform 33">
                        <a:extLst>
                          <a:ext uri="{FF2B5EF4-FFF2-40B4-BE49-F238E27FC236}">
                            <a16:creationId xmlns:a16="http://schemas.microsoft.com/office/drawing/2014/main" id="{74B0DF81-A2D5-133B-4CED-C858A1A7FA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2420" y="1790382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75" name="Graphic 2">
                      <a:extLst>
                        <a:ext uri="{FF2B5EF4-FFF2-40B4-BE49-F238E27FC236}">
                          <a16:creationId xmlns:a16="http://schemas.microsoft.com/office/drawing/2014/main" id="{F929C35F-4822-ECC6-B4D3-C7B3BA7591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48151" y="1790382"/>
                      <a:ext cx="116734" cy="103187"/>
                      <a:chOff x="7648151" y="1790382"/>
                      <a:chExt cx="11673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76" name="Freeform 35">
                        <a:extLst>
                          <a:ext uri="{FF2B5EF4-FFF2-40B4-BE49-F238E27FC236}">
                            <a16:creationId xmlns:a16="http://schemas.microsoft.com/office/drawing/2014/main" id="{3F90F5CE-DCA4-DEE4-2D5A-183981F5D1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56089" y="1842029"/>
                        <a:ext cx="108796" cy="10583"/>
                      </a:xfrm>
                      <a:custGeom>
                        <a:avLst/>
                        <a:gdLst>
                          <a:gd name="connsiteX0" fmla="*/ 108797 w 108796"/>
                          <a:gd name="connsiteY0" fmla="*/ 0 h 10583"/>
                          <a:gd name="connsiteX1" fmla="*/ 0 w 10879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8796" h="10583">
                            <a:moveTo>
                              <a:pt x="1087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77" name="Freeform 36">
                        <a:extLst>
                          <a:ext uri="{FF2B5EF4-FFF2-40B4-BE49-F238E27FC236}">
                            <a16:creationId xmlns:a16="http://schemas.microsoft.com/office/drawing/2014/main" id="{072CFFAD-E676-9A98-053C-CC4DEB61E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8151" y="1790382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88" name="Graphic 2">
                    <a:extLst>
                      <a:ext uri="{FF2B5EF4-FFF2-40B4-BE49-F238E27FC236}">
                        <a16:creationId xmlns:a16="http://schemas.microsoft.com/office/drawing/2014/main" id="{70D7FB64-FFF7-B05C-E8C8-FBA0EEDC28CB}"/>
                      </a:ext>
                    </a:extLst>
                  </p:cNvPr>
                  <p:cNvGrpSpPr/>
                  <p:nvPr/>
                </p:nvGrpSpPr>
                <p:grpSpPr>
                  <a:xfrm>
                    <a:off x="7664767" y="2079095"/>
                    <a:ext cx="233574" cy="103187"/>
                    <a:chOff x="7664767" y="2079095"/>
                    <a:chExt cx="233574" cy="103187"/>
                  </a:xfrm>
                  <a:solidFill>
                    <a:srgbClr val="00529C"/>
                  </a:solidFill>
                </p:grpSpPr>
                <p:grpSp>
                  <p:nvGrpSpPr>
                    <p:cNvPr id="468" name="Graphic 2">
                      <a:extLst>
                        <a:ext uri="{FF2B5EF4-FFF2-40B4-BE49-F238E27FC236}">
                          <a16:creationId xmlns:a16="http://schemas.microsoft.com/office/drawing/2014/main" id="{7D648399-74A0-635E-D835-9BA63B08F6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56525" y="2079095"/>
                      <a:ext cx="141816" cy="103187"/>
                      <a:chOff x="7756525" y="2079095"/>
                      <a:chExt cx="141816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72" name="Freeform 39">
                        <a:extLst>
                          <a:ext uri="{FF2B5EF4-FFF2-40B4-BE49-F238E27FC236}">
                            <a16:creationId xmlns:a16="http://schemas.microsoft.com/office/drawing/2014/main" id="{0C8B90E5-D4EE-E39E-89DD-66F215EB59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6525" y="2130742"/>
                        <a:ext cx="133879" cy="10583"/>
                      </a:xfrm>
                      <a:custGeom>
                        <a:avLst/>
                        <a:gdLst>
                          <a:gd name="connsiteX0" fmla="*/ 0 w 133879"/>
                          <a:gd name="connsiteY0" fmla="*/ 0 h 10583"/>
                          <a:gd name="connsiteX1" fmla="*/ 133879 w 133879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33879" h="10583">
                            <a:moveTo>
                              <a:pt x="0" y="0"/>
                            </a:moveTo>
                            <a:lnTo>
                              <a:pt x="133879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73" name="Freeform 40">
                        <a:extLst>
                          <a:ext uri="{FF2B5EF4-FFF2-40B4-BE49-F238E27FC236}">
                            <a16:creationId xmlns:a16="http://schemas.microsoft.com/office/drawing/2014/main" id="{5A3B4C62-7FE5-EFB2-7C05-96E28D97E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2466" y="2079095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69" name="Graphic 2">
                      <a:extLst>
                        <a:ext uri="{FF2B5EF4-FFF2-40B4-BE49-F238E27FC236}">
                          <a16:creationId xmlns:a16="http://schemas.microsoft.com/office/drawing/2014/main" id="{7115F742-863D-1EAA-CA89-42031F4B75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64767" y="2079095"/>
                      <a:ext cx="91757" cy="103187"/>
                      <a:chOff x="7664767" y="2079095"/>
                      <a:chExt cx="91757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70" name="Freeform 42">
                        <a:extLst>
                          <a:ext uri="{FF2B5EF4-FFF2-40B4-BE49-F238E27FC236}">
                            <a16:creationId xmlns:a16="http://schemas.microsoft.com/office/drawing/2014/main" id="{92BFC724-2C63-D6A4-362F-33EFBE959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72705" y="2130742"/>
                        <a:ext cx="83819" cy="10583"/>
                      </a:xfrm>
                      <a:custGeom>
                        <a:avLst/>
                        <a:gdLst>
                          <a:gd name="connsiteX0" fmla="*/ 83820 w 83819"/>
                          <a:gd name="connsiteY0" fmla="*/ 0 h 10583"/>
                          <a:gd name="connsiteX1" fmla="*/ 0 w 83819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3819" h="10583">
                            <a:moveTo>
                              <a:pt x="8382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71" name="Freeform 43">
                        <a:extLst>
                          <a:ext uri="{FF2B5EF4-FFF2-40B4-BE49-F238E27FC236}">
                            <a16:creationId xmlns:a16="http://schemas.microsoft.com/office/drawing/2014/main" id="{46CAC402-F109-4EAD-D79A-A55A4607B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4767" y="2079095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89" name="Graphic 2">
                    <a:extLst>
                      <a:ext uri="{FF2B5EF4-FFF2-40B4-BE49-F238E27FC236}">
                        <a16:creationId xmlns:a16="http://schemas.microsoft.com/office/drawing/2014/main" id="{1E79D5D1-70EB-55B6-D50F-2D0248769519}"/>
                      </a:ext>
                    </a:extLst>
                  </p:cNvPr>
                  <p:cNvGrpSpPr/>
                  <p:nvPr/>
                </p:nvGrpSpPr>
                <p:grpSpPr>
                  <a:xfrm>
                    <a:off x="7773246" y="2367809"/>
                    <a:ext cx="291888" cy="103187"/>
                    <a:chOff x="7773246" y="2367809"/>
                    <a:chExt cx="291888" cy="103187"/>
                  </a:xfrm>
                  <a:solidFill>
                    <a:srgbClr val="00529C"/>
                  </a:solidFill>
                </p:grpSpPr>
                <p:grpSp>
                  <p:nvGrpSpPr>
                    <p:cNvPr id="462" name="Graphic 2">
                      <a:extLst>
                        <a:ext uri="{FF2B5EF4-FFF2-40B4-BE49-F238E27FC236}">
                          <a16:creationId xmlns:a16="http://schemas.microsoft.com/office/drawing/2014/main" id="{D40FDD58-1F5E-86BF-7526-9D05CE5D78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98341" y="2367809"/>
                      <a:ext cx="166793" cy="103187"/>
                      <a:chOff x="7898341" y="2367809"/>
                      <a:chExt cx="166793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66" name="Freeform 46">
                        <a:extLst>
                          <a:ext uri="{FF2B5EF4-FFF2-40B4-BE49-F238E27FC236}">
                            <a16:creationId xmlns:a16="http://schemas.microsoft.com/office/drawing/2014/main" id="{E56B1A0F-E560-602C-72D8-F58139A78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8341" y="2419455"/>
                        <a:ext cx="158855" cy="10583"/>
                      </a:xfrm>
                      <a:custGeom>
                        <a:avLst/>
                        <a:gdLst>
                          <a:gd name="connsiteX0" fmla="*/ 0 w 158855"/>
                          <a:gd name="connsiteY0" fmla="*/ 0 h 10583"/>
                          <a:gd name="connsiteX1" fmla="*/ 158856 w 15885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8855" h="10583">
                            <a:moveTo>
                              <a:pt x="0" y="0"/>
                            </a:moveTo>
                            <a:lnTo>
                              <a:pt x="158856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67" name="Freeform 47">
                        <a:extLst>
                          <a:ext uri="{FF2B5EF4-FFF2-40B4-BE49-F238E27FC236}">
                            <a16:creationId xmlns:a16="http://schemas.microsoft.com/office/drawing/2014/main" id="{9A79BB52-AEAC-2DA9-875E-4FBBD9A039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9260" y="2367809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63" name="Graphic 2">
                      <a:extLst>
                        <a:ext uri="{FF2B5EF4-FFF2-40B4-BE49-F238E27FC236}">
                          <a16:creationId xmlns:a16="http://schemas.microsoft.com/office/drawing/2014/main" id="{06AAADF4-53F6-DBA9-D96D-A2A2BB9FAD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73246" y="2367809"/>
                      <a:ext cx="125094" cy="103187"/>
                      <a:chOff x="7773246" y="2367809"/>
                      <a:chExt cx="12509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64" name="Freeform 49">
                        <a:extLst>
                          <a:ext uri="{FF2B5EF4-FFF2-40B4-BE49-F238E27FC236}">
                            <a16:creationId xmlns:a16="http://schemas.microsoft.com/office/drawing/2014/main" id="{92D35671-7093-9579-5F28-CCFBEE6C1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1184" y="2419455"/>
                        <a:ext cx="117157" cy="10583"/>
                      </a:xfrm>
                      <a:custGeom>
                        <a:avLst/>
                        <a:gdLst>
                          <a:gd name="connsiteX0" fmla="*/ 117157 w 117157"/>
                          <a:gd name="connsiteY0" fmla="*/ 0 h 10583"/>
                          <a:gd name="connsiteX1" fmla="*/ 0 w 117157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7157" h="10583">
                            <a:moveTo>
                              <a:pt x="11715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65" name="Freeform 50">
                        <a:extLst>
                          <a:ext uri="{FF2B5EF4-FFF2-40B4-BE49-F238E27FC236}">
                            <a16:creationId xmlns:a16="http://schemas.microsoft.com/office/drawing/2014/main" id="{B382C424-51EE-BD9F-52AE-A4E7A999A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3246" y="2367809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0" name="Graphic 2">
                    <a:extLst>
                      <a:ext uri="{FF2B5EF4-FFF2-40B4-BE49-F238E27FC236}">
                        <a16:creationId xmlns:a16="http://schemas.microsoft.com/office/drawing/2014/main" id="{FCE16FCE-E857-4F75-BA57-3D4402DFBAE8}"/>
                      </a:ext>
                    </a:extLst>
                  </p:cNvPr>
                  <p:cNvGrpSpPr/>
                  <p:nvPr/>
                </p:nvGrpSpPr>
                <p:grpSpPr>
                  <a:xfrm>
                    <a:off x="7714826" y="3234055"/>
                    <a:ext cx="225213" cy="103187"/>
                    <a:chOff x="7714826" y="3234055"/>
                    <a:chExt cx="225213" cy="103187"/>
                  </a:xfrm>
                  <a:solidFill>
                    <a:srgbClr val="00529C"/>
                  </a:solidFill>
                </p:grpSpPr>
                <p:grpSp>
                  <p:nvGrpSpPr>
                    <p:cNvPr id="456" name="Graphic 2">
                      <a:extLst>
                        <a:ext uri="{FF2B5EF4-FFF2-40B4-BE49-F238E27FC236}">
                          <a16:creationId xmlns:a16="http://schemas.microsoft.com/office/drawing/2014/main" id="{3454156A-4ADF-705C-E63D-F16C655F9E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4945" y="3234055"/>
                      <a:ext cx="125095" cy="103187"/>
                      <a:chOff x="7814945" y="3234055"/>
                      <a:chExt cx="125095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60" name="Freeform 53">
                        <a:extLst>
                          <a:ext uri="{FF2B5EF4-FFF2-40B4-BE49-F238E27FC236}">
                            <a16:creationId xmlns:a16="http://schemas.microsoft.com/office/drawing/2014/main" id="{D55A1824-3B51-61B2-06B3-9FB7D68564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4945" y="3285595"/>
                        <a:ext cx="117157" cy="10583"/>
                      </a:xfrm>
                      <a:custGeom>
                        <a:avLst/>
                        <a:gdLst>
                          <a:gd name="connsiteX0" fmla="*/ 0 w 117157"/>
                          <a:gd name="connsiteY0" fmla="*/ 0 h 10583"/>
                          <a:gd name="connsiteX1" fmla="*/ 117157 w 117157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7157" h="10583">
                            <a:moveTo>
                              <a:pt x="0" y="0"/>
                            </a:moveTo>
                            <a:lnTo>
                              <a:pt x="117157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61" name="Freeform 54">
                        <a:extLst>
                          <a:ext uri="{FF2B5EF4-FFF2-40B4-BE49-F238E27FC236}">
                            <a16:creationId xmlns:a16="http://schemas.microsoft.com/office/drawing/2014/main" id="{19338847-73F3-FF32-5F5E-4371344B9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24165" y="3234055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57" name="Graphic 2">
                      <a:extLst>
                        <a:ext uri="{FF2B5EF4-FFF2-40B4-BE49-F238E27FC236}">
                          <a16:creationId xmlns:a16="http://schemas.microsoft.com/office/drawing/2014/main" id="{04A0FD8A-9584-07EE-70D3-4BB2B663B2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14826" y="3234055"/>
                      <a:ext cx="100118" cy="103187"/>
                      <a:chOff x="7714826" y="3234055"/>
                      <a:chExt cx="100118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58" name="Freeform 56">
                        <a:extLst>
                          <a:ext uri="{FF2B5EF4-FFF2-40B4-BE49-F238E27FC236}">
                            <a16:creationId xmlns:a16="http://schemas.microsoft.com/office/drawing/2014/main" id="{032FBFBA-07E9-04F3-119E-D50A7517C8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2764" y="3285595"/>
                        <a:ext cx="92180" cy="10583"/>
                      </a:xfrm>
                      <a:custGeom>
                        <a:avLst/>
                        <a:gdLst>
                          <a:gd name="connsiteX0" fmla="*/ 92181 w 92180"/>
                          <a:gd name="connsiteY0" fmla="*/ 0 h 10583"/>
                          <a:gd name="connsiteX1" fmla="*/ 0 w 92180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2180" h="10583">
                            <a:moveTo>
                              <a:pt x="92181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59" name="Freeform 57">
                        <a:extLst>
                          <a:ext uri="{FF2B5EF4-FFF2-40B4-BE49-F238E27FC236}">
                            <a16:creationId xmlns:a16="http://schemas.microsoft.com/office/drawing/2014/main" id="{D3B2E9A0-2465-17C7-21A3-0520823342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4826" y="3234055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1" name="Graphic 2">
                    <a:extLst>
                      <a:ext uri="{FF2B5EF4-FFF2-40B4-BE49-F238E27FC236}">
                        <a16:creationId xmlns:a16="http://schemas.microsoft.com/office/drawing/2014/main" id="{2E730570-4BF6-30D3-5A0A-C5ED5DF7DA7C}"/>
                      </a:ext>
                    </a:extLst>
                  </p:cNvPr>
                  <p:cNvGrpSpPr/>
                  <p:nvPr/>
                </p:nvGrpSpPr>
                <p:grpSpPr>
                  <a:xfrm>
                    <a:off x="7739803" y="3522768"/>
                    <a:ext cx="308609" cy="103187"/>
                    <a:chOff x="7739803" y="3522768"/>
                    <a:chExt cx="308609" cy="103187"/>
                  </a:xfrm>
                  <a:solidFill>
                    <a:srgbClr val="00529C"/>
                  </a:solidFill>
                </p:grpSpPr>
                <p:grpSp>
                  <p:nvGrpSpPr>
                    <p:cNvPr id="450" name="Graphic 2">
                      <a:extLst>
                        <a:ext uri="{FF2B5EF4-FFF2-40B4-BE49-F238E27FC236}">
                          <a16:creationId xmlns:a16="http://schemas.microsoft.com/office/drawing/2014/main" id="{25C09496-F822-052D-A56A-80B2C23815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73259" y="3522768"/>
                      <a:ext cx="175154" cy="103187"/>
                      <a:chOff x="7873259" y="3522768"/>
                      <a:chExt cx="17515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54" name="Freeform 60">
                        <a:extLst>
                          <a:ext uri="{FF2B5EF4-FFF2-40B4-BE49-F238E27FC236}">
                            <a16:creationId xmlns:a16="http://schemas.microsoft.com/office/drawing/2014/main" id="{55B11DA2-5926-5D0C-A6E2-66A70CFBC8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3259" y="3574415"/>
                        <a:ext cx="167216" cy="10583"/>
                      </a:xfrm>
                      <a:custGeom>
                        <a:avLst/>
                        <a:gdLst>
                          <a:gd name="connsiteX0" fmla="*/ 0 w 167216"/>
                          <a:gd name="connsiteY0" fmla="*/ 0 h 10583"/>
                          <a:gd name="connsiteX1" fmla="*/ 167216 w 16721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67216" h="10583">
                            <a:moveTo>
                              <a:pt x="0" y="0"/>
                            </a:moveTo>
                            <a:lnTo>
                              <a:pt x="167216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55" name="Freeform 61">
                        <a:extLst>
                          <a:ext uri="{FF2B5EF4-FFF2-40B4-BE49-F238E27FC236}">
                            <a16:creationId xmlns:a16="http://schemas.microsoft.com/office/drawing/2014/main" id="{F548F7DB-12F6-C203-AAC9-E6C6A08FEE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32538" y="3522768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51" name="Graphic 2">
                      <a:extLst>
                        <a:ext uri="{FF2B5EF4-FFF2-40B4-BE49-F238E27FC236}">
                          <a16:creationId xmlns:a16="http://schemas.microsoft.com/office/drawing/2014/main" id="{01DAC475-3FC7-630D-FEC0-E1AD1EA90B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9803" y="3522768"/>
                      <a:ext cx="133455" cy="103187"/>
                      <a:chOff x="7739803" y="3522768"/>
                      <a:chExt cx="133455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52" name="Freeform 63">
                        <a:extLst>
                          <a:ext uri="{FF2B5EF4-FFF2-40B4-BE49-F238E27FC236}">
                            <a16:creationId xmlns:a16="http://schemas.microsoft.com/office/drawing/2014/main" id="{87F499D4-B7AF-B3F2-55C4-1DBC9887B1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7740" y="3574415"/>
                        <a:ext cx="125518" cy="10583"/>
                      </a:xfrm>
                      <a:custGeom>
                        <a:avLst/>
                        <a:gdLst>
                          <a:gd name="connsiteX0" fmla="*/ 125518 w 125518"/>
                          <a:gd name="connsiteY0" fmla="*/ 0 h 10583"/>
                          <a:gd name="connsiteX1" fmla="*/ 0 w 125518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5518" h="10583">
                            <a:moveTo>
                              <a:pt x="12551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53" name="Freeform 64">
                        <a:extLst>
                          <a:ext uri="{FF2B5EF4-FFF2-40B4-BE49-F238E27FC236}">
                            <a16:creationId xmlns:a16="http://schemas.microsoft.com/office/drawing/2014/main" id="{439AE014-18B6-DBFA-2060-D59C7CBACA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803" y="3522768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2" name="Graphic 2">
                    <a:extLst>
                      <a:ext uri="{FF2B5EF4-FFF2-40B4-BE49-F238E27FC236}">
                        <a16:creationId xmlns:a16="http://schemas.microsoft.com/office/drawing/2014/main" id="{58107B65-CDF3-6B96-677B-E7710D22979E}"/>
                      </a:ext>
                    </a:extLst>
                  </p:cNvPr>
                  <p:cNvGrpSpPr/>
                  <p:nvPr/>
                </p:nvGrpSpPr>
                <p:grpSpPr>
                  <a:xfrm>
                    <a:off x="7739803" y="3811481"/>
                    <a:ext cx="258550" cy="103187"/>
                    <a:chOff x="7739803" y="3811481"/>
                    <a:chExt cx="258550" cy="103187"/>
                  </a:xfrm>
                  <a:solidFill>
                    <a:srgbClr val="00529C"/>
                  </a:solidFill>
                </p:grpSpPr>
                <p:grpSp>
                  <p:nvGrpSpPr>
                    <p:cNvPr id="444" name="Graphic 2">
                      <a:extLst>
                        <a:ext uri="{FF2B5EF4-FFF2-40B4-BE49-F238E27FC236}">
                          <a16:creationId xmlns:a16="http://schemas.microsoft.com/office/drawing/2014/main" id="{E5BDAE38-C2EB-574D-505D-B7178E111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8282" y="3811481"/>
                      <a:ext cx="150071" cy="103187"/>
                      <a:chOff x="7848282" y="3811481"/>
                      <a:chExt cx="150071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48" name="Freeform 67">
                        <a:extLst>
                          <a:ext uri="{FF2B5EF4-FFF2-40B4-BE49-F238E27FC236}">
                            <a16:creationId xmlns:a16="http://schemas.microsoft.com/office/drawing/2014/main" id="{FF352926-4089-BECE-7EFC-5A205A7A3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48282" y="3863128"/>
                        <a:ext cx="142134" cy="10583"/>
                      </a:xfrm>
                      <a:custGeom>
                        <a:avLst/>
                        <a:gdLst>
                          <a:gd name="connsiteX0" fmla="*/ 0 w 142134"/>
                          <a:gd name="connsiteY0" fmla="*/ 0 h 10583"/>
                          <a:gd name="connsiteX1" fmla="*/ 142134 w 142134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2134" h="10583">
                            <a:moveTo>
                              <a:pt x="0" y="0"/>
                            </a:moveTo>
                            <a:lnTo>
                              <a:pt x="142134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49" name="Freeform 68">
                        <a:extLst>
                          <a:ext uri="{FF2B5EF4-FFF2-40B4-BE49-F238E27FC236}">
                            <a16:creationId xmlns:a16="http://schemas.microsoft.com/office/drawing/2014/main" id="{540E6D18-BAA2-2F31-E07E-0E36C96BD8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2479" y="3811481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8 h 103187"/>
                          <a:gd name="connsiteX3" fmla="*/ 0 w 15875"/>
                          <a:gd name="connsiteY3" fmla="*/ 103188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8"/>
                            </a:lnTo>
                            <a:lnTo>
                              <a:pt x="0" y="103188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45" name="Graphic 2">
                      <a:extLst>
                        <a:ext uri="{FF2B5EF4-FFF2-40B4-BE49-F238E27FC236}">
                          <a16:creationId xmlns:a16="http://schemas.microsoft.com/office/drawing/2014/main" id="{A37C51C8-AE75-1CA4-42C4-DDA924F045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9803" y="3811481"/>
                      <a:ext cx="108479" cy="103187"/>
                      <a:chOff x="7739803" y="3811481"/>
                      <a:chExt cx="108479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46" name="Freeform 70">
                        <a:extLst>
                          <a:ext uri="{FF2B5EF4-FFF2-40B4-BE49-F238E27FC236}">
                            <a16:creationId xmlns:a16="http://schemas.microsoft.com/office/drawing/2014/main" id="{A321195D-BE61-6DA3-D4F6-BFA53321DC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7740" y="3863128"/>
                        <a:ext cx="100541" cy="10583"/>
                      </a:xfrm>
                      <a:custGeom>
                        <a:avLst/>
                        <a:gdLst>
                          <a:gd name="connsiteX0" fmla="*/ 100542 w 100541"/>
                          <a:gd name="connsiteY0" fmla="*/ 0 h 10583"/>
                          <a:gd name="connsiteX1" fmla="*/ 0 w 100541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0541" h="10583">
                            <a:moveTo>
                              <a:pt x="10054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47" name="Freeform 71">
                        <a:extLst>
                          <a:ext uri="{FF2B5EF4-FFF2-40B4-BE49-F238E27FC236}">
                            <a16:creationId xmlns:a16="http://schemas.microsoft.com/office/drawing/2014/main" id="{F13F18CA-0FC0-1F50-50F4-FFF21E67E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803" y="3811481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8 h 103187"/>
                          <a:gd name="connsiteX3" fmla="*/ 0 w 15875"/>
                          <a:gd name="connsiteY3" fmla="*/ 103188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8"/>
                            </a:lnTo>
                            <a:lnTo>
                              <a:pt x="0" y="103188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3" name="Graphic 2">
                    <a:extLst>
                      <a:ext uri="{FF2B5EF4-FFF2-40B4-BE49-F238E27FC236}">
                        <a16:creationId xmlns:a16="http://schemas.microsoft.com/office/drawing/2014/main" id="{D8FA895A-CC02-6FFD-814A-6EF72E3C1092}"/>
                      </a:ext>
                    </a:extLst>
                  </p:cNvPr>
                  <p:cNvGrpSpPr/>
                  <p:nvPr/>
                </p:nvGrpSpPr>
                <p:grpSpPr>
                  <a:xfrm>
                    <a:off x="7706465" y="4100300"/>
                    <a:ext cx="275272" cy="103187"/>
                    <a:chOff x="7706465" y="4100300"/>
                    <a:chExt cx="275272" cy="103187"/>
                  </a:xfrm>
                  <a:solidFill>
                    <a:srgbClr val="00529C"/>
                  </a:solidFill>
                </p:grpSpPr>
                <p:grpSp>
                  <p:nvGrpSpPr>
                    <p:cNvPr id="438" name="Graphic 2">
                      <a:extLst>
                        <a:ext uri="{FF2B5EF4-FFF2-40B4-BE49-F238E27FC236}">
                          <a16:creationId xmlns:a16="http://schemas.microsoft.com/office/drawing/2014/main" id="{044245C7-80A4-B8AB-F946-6D32B144E2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23200" y="4100300"/>
                      <a:ext cx="158538" cy="103187"/>
                      <a:chOff x="7823200" y="4100300"/>
                      <a:chExt cx="158538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42" name="Freeform 74">
                        <a:extLst>
                          <a:ext uri="{FF2B5EF4-FFF2-40B4-BE49-F238E27FC236}">
                            <a16:creationId xmlns:a16="http://schemas.microsoft.com/office/drawing/2014/main" id="{66DCED22-BB47-80FE-5D66-5AB55C66A3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23200" y="4151841"/>
                        <a:ext cx="150600" cy="10583"/>
                      </a:xfrm>
                      <a:custGeom>
                        <a:avLst/>
                        <a:gdLst>
                          <a:gd name="connsiteX0" fmla="*/ 0 w 150600"/>
                          <a:gd name="connsiteY0" fmla="*/ 0 h 10583"/>
                          <a:gd name="connsiteX1" fmla="*/ 150601 w 150600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0600" h="10583">
                            <a:moveTo>
                              <a:pt x="0" y="0"/>
                            </a:moveTo>
                            <a:lnTo>
                              <a:pt x="150601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43" name="Freeform 75">
                        <a:extLst>
                          <a:ext uri="{FF2B5EF4-FFF2-40B4-BE49-F238E27FC236}">
                            <a16:creationId xmlns:a16="http://schemas.microsoft.com/office/drawing/2014/main" id="{0EB0855F-AB7B-2653-980A-3EAD479F25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5863" y="4100300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39" name="Graphic 2">
                      <a:extLst>
                        <a:ext uri="{FF2B5EF4-FFF2-40B4-BE49-F238E27FC236}">
                          <a16:creationId xmlns:a16="http://schemas.microsoft.com/office/drawing/2014/main" id="{A8E85E70-506A-6C58-056D-70FA43AC76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06465" y="4100300"/>
                      <a:ext cx="116734" cy="103187"/>
                      <a:chOff x="7706465" y="4100300"/>
                      <a:chExt cx="11673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40" name="Freeform 77">
                        <a:extLst>
                          <a:ext uri="{FF2B5EF4-FFF2-40B4-BE49-F238E27FC236}">
                            <a16:creationId xmlns:a16="http://schemas.microsoft.com/office/drawing/2014/main" id="{2E7A58F7-B4CF-EBF0-9039-58DC1421F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4403" y="4151841"/>
                        <a:ext cx="108796" cy="10583"/>
                      </a:xfrm>
                      <a:custGeom>
                        <a:avLst/>
                        <a:gdLst>
                          <a:gd name="connsiteX0" fmla="*/ 108797 w 108796"/>
                          <a:gd name="connsiteY0" fmla="*/ 0 h 10583"/>
                          <a:gd name="connsiteX1" fmla="*/ 0 w 10879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8796" h="10583">
                            <a:moveTo>
                              <a:pt x="1087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41" name="Freeform 78">
                        <a:extLst>
                          <a:ext uri="{FF2B5EF4-FFF2-40B4-BE49-F238E27FC236}">
                            <a16:creationId xmlns:a16="http://schemas.microsoft.com/office/drawing/2014/main" id="{9F5AD572-F7A9-4592-1E33-764A7EA3AD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06465" y="4100300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4" name="Graphic 2">
                    <a:extLst>
                      <a:ext uri="{FF2B5EF4-FFF2-40B4-BE49-F238E27FC236}">
                        <a16:creationId xmlns:a16="http://schemas.microsoft.com/office/drawing/2014/main" id="{F18C8881-8FF6-F691-EE6F-933B2EEF66F5}"/>
                      </a:ext>
                    </a:extLst>
                  </p:cNvPr>
                  <p:cNvGrpSpPr/>
                  <p:nvPr/>
                </p:nvGrpSpPr>
                <p:grpSpPr>
                  <a:xfrm>
                    <a:off x="7723187" y="4389014"/>
                    <a:ext cx="200130" cy="103187"/>
                    <a:chOff x="7723187" y="4389014"/>
                    <a:chExt cx="200130" cy="103187"/>
                  </a:xfrm>
                  <a:solidFill>
                    <a:srgbClr val="00529C"/>
                  </a:solidFill>
                </p:grpSpPr>
                <p:grpSp>
                  <p:nvGrpSpPr>
                    <p:cNvPr id="432" name="Graphic 2">
                      <a:extLst>
                        <a:ext uri="{FF2B5EF4-FFF2-40B4-BE49-F238E27FC236}">
                          <a16:creationId xmlns:a16="http://schemas.microsoft.com/office/drawing/2014/main" id="{C7030725-AC95-A411-2111-E95D64A0C6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06584" y="4389014"/>
                      <a:ext cx="116734" cy="103187"/>
                      <a:chOff x="7806584" y="4389014"/>
                      <a:chExt cx="11673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36" name="Freeform 81">
                        <a:extLst>
                          <a:ext uri="{FF2B5EF4-FFF2-40B4-BE49-F238E27FC236}">
                            <a16:creationId xmlns:a16="http://schemas.microsoft.com/office/drawing/2014/main" id="{DA993218-9BB0-1DEB-77CF-14A3387BB8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6584" y="4440555"/>
                        <a:ext cx="108796" cy="10583"/>
                      </a:xfrm>
                      <a:custGeom>
                        <a:avLst/>
                        <a:gdLst>
                          <a:gd name="connsiteX0" fmla="*/ 0 w 108796"/>
                          <a:gd name="connsiteY0" fmla="*/ 0 h 10583"/>
                          <a:gd name="connsiteX1" fmla="*/ 108796 w 10879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8796" h="10583">
                            <a:moveTo>
                              <a:pt x="0" y="0"/>
                            </a:moveTo>
                            <a:lnTo>
                              <a:pt x="108796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37" name="Freeform 82">
                        <a:extLst>
                          <a:ext uri="{FF2B5EF4-FFF2-40B4-BE49-F238E27FC236}">
                            <a16:creationId xmlns:a16="http://schemas.microsoft.com/office/drawing/2014/main" id="{9371ADC3-FDB2-DAFE-E158-6971B2DB9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7443" y="4389014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33" name="Graphic 2">
                      <a:extLst>
                        <a:ext uri="{FF2B5EF4-FFF2-40B4-BE49-F238E27FC236}">
                          <a16:creationId xmlns:a16="http://schemas.microsoft.com/office/drawing/2014/main" id="{349714B2-7A4F-A4BD-5A65-37D8B5FDA0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23187" y="4389014"/>
                      <a:ext cx="83396" cy="103187"/>
                      <a:chOff x="7723187" y="4389014"/>
                      <a:chExt cx="83396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34" name="Freeform 84">
                        <a:extLst>
                          <a:ext uri="{FF2B5EF4-FFF2-40B4-BE49-F238E27FC236}">
                            <a16:creationId xmlns:a16="http://schemas.microsoft.com/office/drawing/2014/main" id="{BDA7F416-86A0-C12F-81B4-015DBB701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1125" y="4440555"/>
                        <a:ext cx="75459" cy="10583"/>
                      </a:xfrm>
                      <a:custGeom>
                        <a:avLst/>
                        <a:gdLst>
                          <a:gd name="connsiteX0" fmla="*/ 75459 w 75459"/>
                          <a:gd name="connsiteY0" fmla="*/ 0 h 10583"/>
                          <a:gd name="connsiteX1" fmla="*/ 0 w 75459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5459" h="10583">
                            <a:moveTo>
                              <a:pt x="75459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35" name="Freeform 85">
                        <a:extLst>
                          <a:ext uri="{FF2B5EF4-FFF2-40B4-BE49-F238E27FC236}">
                            <a16:creationId xmlns:a16="http://schemas.microsoft.com/office/drawing/2014/main" id="{90193847-248B-4469-E7DC-271E1B7276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3187" y="4389014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5" name="Graphic 2">
                    <a:extLst>
                      <a:ext uri="{FF2B5EF4-FFF2-40B4-BE49-F238E27FC236}">
                        <a16:creationId xmlns:a16="http://schemas.microsoft.com/office/drawing/2014/main" id="{5E420B57-9871-B7B5-38BB-C69CF5B0D87B}"/>
                      </a:ext>
                    </a:extLst>
                  </p:cNvPr>
                  <p:cNvGrpSpPr/>
                  <p:nvPr/>
                </p:nvGrpSpPr>
                <p:grpSpPr>
                  <a:xfrm>
                    <a:off x="7714826" y="4677727"/>
                    <a:ext cx="441959" cy="103187"/>
                    <a:chOff x="7714826" y="4677727"/>
                    <a:chExt cx="441959" cy="103187"/>
                  </a:xfrm>
                  <a:solidFill>
                    <a:srgbClr val="00529C"/>
                  </a:solidFill>
                </p:grpSpPr>
                <p:grpSp>
                  <p:nvGrpSpPr>
                    <p:cNvPr id="426" name="Graphic 2">
                      <a:extLst>
                        <a:ext uri="{FF2B5EF4-FFF2-40B4-BE49-F238E27FC236}">
                          <a16:creationId xmlns:a16="http://schemas.microsoft.com/office/drawing/2014/main" id="{E6A9E5FC-7BCB-4CCB-E386-F4A64140D1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89980" y="4677727"/>
                      <a:ext cx="266805" cy="103187"/>
                      <a:chOff x="7889980" y="4677727"/>
                      <a:chExt cx="266805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30" name="Freeform 88">
                        <a:extLst>
                          <a:ext uri="{FF2B5EF4-FFF2-40B4-BE49-F238E27FC236}">
                            <a16:creationId xmlns:a16="http://schemas.microsoft.com/office/drawing/2014/main" id="{CEE21314-DBCC-4690-D4D1-64680C12C1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9980" y="4729268"/>
                        <a:ext cx="258868" cy="10583"/>
                      </a:xfrm>
                      <a:custGeom>
                        <a:avLst/>
                        <a:gdLst>
                          <a:gd name="connsiteX0" fmla="*/ 0 w 258868"/>
                          <a:gd name="connsiteY0" fmla="*/ 0 h 10583"/>
                          <a:gd name="connsiteX1" fmla="*/ 258868 w 258868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58868" h="10583">
                            <a:moveTo>
                              <a:pt x="0" y="0"/>
                            </a:moveTo>
                            <a:lnTo>
                              <a:pt x="258868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31" name="Freeform 89">
                        <a:extLst>
                          <a:ext uri="{FF2B5EF4-FFF2-40B4-BE49-F238E27FC236}">
                            <a16:creationId xmlns:a16="http://schemas.microsoft.com/office/drawing/2014/main" id="{A00ED9CC-CFA8-9DA0-C285-36B8773F4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0911" y="4677727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27" name="Graphic 2">
                      <a:extLst>
                        <a:ext uri="{FF2B5EF4-FFF2-40B4-BE49-F238E27FC236}">
                          <a16:creationId xmlns:a16="http://schemas.microsoft.com/office/drawing/2014/main" id="{4128B16D-6E63-5EC4-E16B-434EC91BD3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14826" y="4677727"/>
                      <a:ext cx="175154" cy="103187"/>
                      <a:chOff x="7714826" y="4677727"/>
                      <a:chExt cx="17515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28" name="Freeform 91">
                        <a:extLst>
                          <a:ext uri="{FF2B5EF4-FFF2-40B4-BE49-F238E27FC236}">
                            <a16:creationId xmlns:a16="http://schemas.microsoft.com/office/drawing/2014/main" id="{CE5E9D79-CC85-1151-E198-89AFE3018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2764" y="4729268"/>
                        <a:ext cx="167216" cy="10583"/>
                      </a:xfrm>
                      <a:custGeom>
                        <a:avLst/>
                        <a:gdLst>
                          <a:gd name="connsiteX0" fmla="*/ 167217 w 167216"/>
                          <a:gd name="connsiteY0" fmla="*/ 0 h 10583"/>
                          <a:gd name="connsiteX1" fmla="*/ 0 w 16721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67216" h="10583">
                            <a:moveTo>
                              <a:pt x="16721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29" name="Freeform 92">
                        <a:extLst>
                          <a:ext uri="{FF2B5EF4-FFF2-40B4-BE49-F238E27FC236}">
                            <a16:creationId xmlns:a16="http://schemas.microsoft.com/office/drawing/2014/main" id="{5D3D3316-170E-F275-6F2F-A930A9AFD7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4826" y="4677727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6" name="Graphic 2">
                    <a:extLst>
                      <a:ext uri="{FF2B5EF4-FFF2-40B4-BE49-F238E27FC236}">
                        <a16:creationId xmlns:a16="http://schemas.microsoft.com/office/drawing/2014/main" id="{2F5CDFF2-91C1-CA2B-AFCD-6095A145313E}"/>
                      </a:ext>
                    </a:extLst>
                  </p:cNvPr>
                  <p:cNvGrpSpPr/>
                  <p:nvPr/>
                </p:nvGrpSpPr>
                <p:grpSpPr>
                  <a:xfrm>
                    <a:off x="7648151" y="4966440"/>
                    <a:ext cx="1275926" cy="103187"/>
                    <a:chOff x="7648151" y="4966440"/>
                    <a:chExt cx="1275926" cy="103187"/>
                  </a:xfrm>
                  <a:solidFill>
                    <a:srgbClr val="00529C"/>
                  </a:solidFill>
                </p:grpSpPr>
                <p:grpSp>
                  <p:nvGrpSpPr>
                    <p:cNvPr id="420" name="Graphic 2">
                      <a:extLst>
                        <a:ext uri="{FF2B5EF4-FFF2-40B4-BE49-F238E27FC236}">
                          <a16:creationId xmlns:a16="http://schemas.microsoft.com/office/drawing/2014/main" id="{72732988-4302-707E-666A-3E2DB57060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06715" y="4966440"/>
                      <a:ext cx="917363" cy="103187"/>
                      <a:chOff x="8006715" y="4966440"/>
                      <a:chExt cx="917363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24" name="Freeform 95">
                        <a:extLst>
                          <a:ext uri="{FF2B5EF4-FFF2-40B4-BE49-F238E27FC236}">
                            <a16:creationId xmlns:a16="http://schemas.microsoft.com/office/drawing/2014/main" id="{12A2EBDF-5140-7614-E9B2-84D8EC0A4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06715" y="5018087"/>
                        <a:ext cx="909425" cy="10583"/>
                      </a:xfrm>
                      <a:custGeom>
                        <a:avLst/>
                        <a:gdLst>
                          <a:gd name="connsiteX0" fmla="*/ 0 w 909425"/>
                          <a:gd name="connsiteY0" fmla="*/ 0 h 10583"/>
                          <a:gd name="connsiteX1" fmla="*/ 909426 w 90942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09425" h="10583">
                            <a:moveTo>
                              <a:pt x="0" y="0"/>
                            </a:moveTo>
                            <a:lnTo>
                              <a:pt x="909426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25" name="Freeform 96">
                        <a:extLst>
                          <a:ext uri="{FF2B5EF4-FFF2-40B4-BE49-F238E27FC236}">
                            <a16:creationId xmlns:a16="http://schemas.microsoft.com/office/drawing/2014/main" id="{6962E92A-1D0A-2BF2-E9EF-EF51E6042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8203" y="4966440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21" name="Graphic 2">
                      <a:extLst>
                        <a:ext uri="{FF2B5EF4-FFF2-40B4-BE49-F238E27FC236}">
                          <a16:creationId xmlns:a16="http://schemas.microsoft.com/office/drawing/2014/main" id="{D7464EBA-FD07-0FDD-F36F-DCAE7226F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48151" y="4966440"/>
                      <a:ext cx="358563" cy="103187"/>
                      <a:chOff x="7648151" y="4966440"/>
                      <a:chExt cx="358563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22" name="Freeform 98">
                        <a:extLst>
                          <a:ext uri="{FF2B5EF4-FFF2-40B4-BE49-F238E27FC236}">
                            <a16:creationId xmlns:a16="http://schemas.microsoft.com/office/drawing/2014/main" id="{D37F14B8-AD82-B7F9-BBAF-A01EDB2B07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56089" y="5018087"/>
                        <a:ext cx="350625" cy="10583"/>
                      </a:xfrm>
                      <a:custGeom>
                        <a:avLst/>
                        <a:gdLst>
                          <a:gd name="connsiteX0" fmla="*/ 350626 w 350625"/>
                          <a:gd name="connsiteY0" fmla="*/ 0 h 10583"/>
                          <a:gd name="connsiteX1" fmla="*/ 0 w 35062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50625" h="10583">
                            <a:moveTo>
                              <a:pt x="350626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23" name="Freeform 99">
                        <a:extLst>
                          <a:ext uri="{FF2B5EF4-FFF2-40B4-BE49-F238E27FC236}">
                            <a16:creationId xmlns:a16="http://schemas.microsoft.com/office/drawing/2014/main" id="{AA1F7F60-D45A-E411-BADC-02E2CCDD38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8151" y="4966440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7" name="Graphic 2">
                    <a:extLst>
                      <a:ext uri="{FF2B5EF4-FFF2-40B4-BE49-F238E27FC236}">
                        <a16:creationId xmlns:a16="http://schemas.microsoft.com/office/drawing/2014/main" id="{0CBCA9EB-7098-9129-085B-07653F9D5291}"/>
                      </a:ext>
                    </a:extLst>
                  </p:cNvPr>
                  <p:cNvGrpSpPr/>
                  <p:nvPr/>
                </p:nvGrpSpPr>
                <p:grpSpPr>
                  <a:xfrm>
                    <a:off x="7739803" y="5255154"/>
                    <a:ext cx="191875" cy="103187"/>
                    <a:chOff x="7739803" y="5255154"/>
                    <a:chExt cx="191875" cy="103187"/>
                  </a:xfrm>
                  <a:solidFill>
                    <a:srgbClr val="00529C"/>
                  </a:solidFill>
                </p:grpSpPr>
                <p:grpSp>
                  <p:nvGrpSpPr>
                    <p:cNvPr id="414" name="Graphic 2">
                      <a:extLst>
                        <a:ext uri="{FF2B5EF4-FFF2-40B4-BE49-F238E27FC236}">
                          <a16:creationId xmlns:a16="http://schemas.microsoft.com/office/drawing/2014/main" id="{8EE1D7E0-5FF7-BBA5-625E-C8FAE2B258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23200" y="5255154"/>
                      <a:ext cx="108479" cy="103187"/>
                      <a:chOff x="7823200" y="5255154"/>
                      <a:chExt cx="108479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18" name="Freeform 102">
                        <a:extLst>
                          <a:ext uri="{FF2B5EF4-FFF2-40B4-BE49-F238E27FC236}">
                            <a16:creationId xmlns:a16="http://schemas.microsoft.com/office/drawing/2014/main" id="{9A5E0586-6578-666D-2F05-B70D385E19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23200" y="5306800"/>
                        <a:ext cx="100541" cy="10583"/>
                      </a:xfrm>
                      <a:custGeom>
                        <a:avLst/>
                        <a:gdLst>
                          <a:gd name="connsiteX0" fmla="*/ 0 w 100541"/>
                          <a:gd name="connsiteY0" fmla="*/ 0 h 10583"/>
                          <a:gd name="connsiteX1" fmla="*/ 100542 w 100541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0541" h="10583">
                            <a:moveTo>
                              <a:pt x="0" y="0"/>
                            </a:moveTo>
                            <a:lnTo>
                              <a:pt x="100542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19" name="Freeform 103">
                        <a:extLst>
                          <a:ext uri="{FF2B5EF4-FFF2-40B4-BE49-F238E27FC236}">
                            <a16:creationId xmlns:a16="http://schemas.microsoft.com/office/drawing/2014/main" id="{BE4174D7-6E98-D153-31C2-939A719053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15804" y="5255154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15" name="Graphic 2">
                      <a:extLst>
                        <a:ext uri="{FF2B5EF4-FFF2-40B4-BE49-F238E27FC236}">
                          <a16:creationId xmlns:a16="http://schemas.microsoft.com/office/drawing/2014/main" id="{739BFE79-A640-24CF-C1FB-D23814231C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9803" y="5255154"/>
                      <a:ext cx="83396" cy="103187"/>
                      <a:chOff x="7739803" y="5255154"/>
                      <a:chExt cx="83396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16" name="Freeform 105">
                        <a:extLst>
                          <a:ext uri="{FF2B5EF4-FFF2-40B4-BE49-F238E27FC236}">
                            <a16:creationId xmlns:a16="http://schemas.microsoft.com/office/drawing/2014/main" id="{31613FD3-7EAD-BA83-14A8-076AA12A0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7740" y="5306800"/>
                        <a:ext cx="75459" cy="10583"/>
                      </a:xfrm>
                      <a:custGeom>
                        <a:avLst/>
                        <a:gdLst>
                          <a:gd name="connsiteX0" fmla="*/ 75459 w 75459"/>
                          <a:gd name="connsiteY0" fmla="*/ 0 h 10583"/>
                          <a:gd name="connsiteX1" fmla="*/ 0 w 75459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5459" h="10583">
                            <a:moveTo>
                              <a:pt x="75459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17" name="Freeform 106">
                        <a:extLst>
                          <a:ext uri="{FF2B5EF4-FFF2-40B4-BE49-F238E27FC236}">
                            <a16:creationId xmlns:a16="http://schemas.microsoft.com/office/drawing/2014/main" id="{1412FBFE-E410-F2E8-05C8-4F6A63FF83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803" y="5255154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8" name="Graphic 2">
                    <a:extLst>
                      <a:ext uri="{FF2B5EF4-FFF2-40B4-BE49-F238E27FC236}">
                        <a16:creationId xmlns:a16="http://schemas.microsoft.com/office/drawing/2014/main" id="{789FC5B8-3146-D585-705B-BCE57CD04303}"/>
                      </a:ext>
                    </a:extLst>
                  </p:cNvPr>
                  <p:cNvGrpSpPr/>
                  <p:nvPr/>
                </p:nvGrpSpPr>
                <p:grpSpPr>
                  <a:xfrm>
                    <a:off x="7748164" y="5543867"/>
                    <a:ext cx="250189" cy="103187"/>
                    <a:chOff x="7748164" y="5543867"/>
                    <a:chExt cx="250189" cy="103187"/>
                  </a:xfrm>
                  <a:solidFill>
                    <a:srgbClr val="00529C"/>
                  </a:solidFill>
                </p:grpSpPr>
                <p:grpSp>
                  <p:nvGrpSpPr>
                    <p:cNvPr id="408" name="Graphic 2">
                      <a:extLst>
                        <a:ext uri="{FF2B5EF4-FFF2-40B4-BE49-F238E27FC236}">
                          <a16:creationId xmlns:a16="http://schemas.microsoft.com/office/drawing/2014/main" id="{88188CBA-D510-68FB-FBB9-381B74C8E3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56643" y="5543867"/>
                      <a:ext cx="141710" cy="103187"/>
                      <a:chOff x="7856643" y="5543867"/>
                      <a:chExt cx="141710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12" name="Freeform 109">
                        <a:extLst>
                          <a:ext uri="{FF2B5EF4-FFF2-40B4-BE49-F238E27FC236}">
                            <a16:creationId xmlns:a16="http://schemas.microsoft.com/office/drawing/2014/main" id="{E98E3DFA-5176-395F-4590-112C982A5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56643" y="5595514"/>
                        <a:ext cx="133773" cy="10583"/>
                      </a:xfrm>
                      <a:custGeom>
                        <a:avLst/>
                        <a:gdLst>
                          <a:gd name="connsiteX0" fmla="*/ 0 w 133773"/>
                          <a:gd name="connsiteY0" fmla="*/ 0 h 10583"/>
                          <a:gd name="connsiteX1" fmla="*/ 133773 w 133773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33773" h="10583">
                            <a:moveTo>
                              <a:pt x="0" y="0"/>
                            </a:moveTo>
                            <a:lnTo>
                              <a:pt x="133773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13" name="Freeform 110">
                        <a:extLst>
                          <a:ext uri="{FF2B5EF4-FFF2-40B4-BE49-F238E27FC236}">
                            <a16:creationId xmlns:a16="http://schemas.microsoft.com/office/drawing/2014/main" id="{4770E051-0692-CA45-C0B6-890EDA8F8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2479" y="5543867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8 h 103187"/>
                          <a:gd name="connsiteX3" fmla="*/ 0 w 15875"/>
                          <a:gd name="connsiteY3" fmla="*/ 103188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8"/>
                            </a:lnTo>
                            <a:lnTo>
                              <a:pt x="0" y="103188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09" name="Graphic 2">
                      <a:extLst>
                        <a:ext uri="{FF2B5EF4-FFF2-40B4-BE49-F238E27FC236}">
                          <a16:creationId xmlns:a16="http://schemas.microsoft.com/office/drawing/2014/main" id="{C543F207-B32E-D2A0-8852-3A0C83023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48164" y="5543867"/>
                      <a:ext cx="108479" cy="103187"/>
                      <a:chOff x="7748164" y="5543867"/>
                      <a:chExt cx="108479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10" name="Freeform 112">
                        <a:extLst>
                          <a:ext uri="{FF2B5EF4-FFF2-40B4-BE49-F238E27FC236}">
                            <a16:creationId xmlns:a16="http://schemas.microsoft.com/office/drawing/2014/main" id="{EE59227D-4E2E-B020-73AE-C7B9D40659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6101" y="5595514"/>
                        <a:ext cx="100541" cy="10583"/>
                      </a:xfrm>
                      <a:custGeom>
                        <a:avLst/>
                        <a:gdLst>
                          <a:gd name="connsiteX0" fmla="*/ 100542 w 100541"/>
                          <a:gd name="connsiteY0" fmla="*/ 0 h 10583"/>
                          <a:gd name="connsiteX1" fmla="*/ 0 w 100541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0541" h="10583">
                            <a:moveTo>
                              <a:pt x="10054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11" name="Freeform 113">
                        <a:extLst>
                          <a:ext uri="{FF2B5EF4-FFF2-40B4-BE49-F238E27FC236}">
                            <a16:creationId xmlns:a16="http://schemas.microsoft.com/office/drawing/2014/main" id="{3E19CDCA-DA75-439E-D5DE-83A27BB3F4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8164" y="5543867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8 h 103187"/>
                          <a:gd name="connsiteX3" fmla="*/ 0 w 15875"/>
                          <a:gd name="connsiteY3" fmla="*/ 103188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8"/>
                            </a:lnTo>
                            <a:lnTo>
                              <a:pt x="0" y="103188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aphic 2">
                    <a:extLst>
                      <a:ext uri="{FF2B5EF4-FFF2-40B4-BE49-F238E27FC236}">
                        <a16:creationId xmlns:a16="http://schemas.microsoft.com/office/drawing/2014/main" id="{22538A91-BB9C-652E-78A2-F8652EBA1A35}"/>
                      </a:ext>
                    </a:extLst>
                  </p:cNvPr>
                  <p:cNvGrpSpPr/>
                  <p:nvPr/>
                </p:nvGrpSpPr>
                <p:grpSpPr>
                  <a:xfrm>
                    <a:off x="7681489" y="5832686"/>
                    <a:ext cx="283527" cy="103187"/>
                    <a:chOff x="7681489" y="5832686"/>
                    <a:chExt cx="283527" cy="103187"/>
                  </a:xfrm>
                  <a:solidFill>
                    <a:srgbClr val="00529C"/>
                  </a:solidFill>
                </p:grpSpPr>
                <p:grpSp>
                  <p:nvGrpSpPr>
                    <p:cNvPr id="402" name="Graphic 2">
                      <a:extLst>
                        <a:ext uri="{FF2B5EF4-FFF2-40B4-BE49-F238E27FC236}">
                          <a16:creationId xmlns:a16="http://schemas.microsoft.com/office/drawing/2014/main" id="{1F69ED83-F58D-5D51-2E3C-4879C18DE0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98223" y="5832686"/>
                      <a:ext cx="166793" cy="103187"/>
                      <a:chOff x="7798223" y="5832686"/>
                      <a:chExt cx="166793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06" name="Freeform 116">
                        <a:extLst>
                          <a:ext uri="{FF2B5EF4-FFF2-40B4-BE49-F238E27FC236}">
                            <a16:creationId xmlns:a16="http://schemas.microsoft.com/office/drawing/2014/main" id="{A85F58A5-0D08-5A76-DCAC-F504DB75B5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8223" y="5884227"/>
                        <a:ext cx="158855" cy="10583"/>
                      </a:xfrm>
                      <a:custGeom>
                        <a:avLst/>
                        <a:gdLst>
                          <a:gd name="connsiteX0" fmla="*/ 0 w 158855"/>
                          <a:gd name="connsiteY0" fmla="*/ 0 h 10583"/>
                          <a:gd name="connsiteX1" fmla="*/ 158856 w 158855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8855" h="10583">
                            <a:moveTo>
                              <a:pt x="0" y="0"/>
                            </a:moveTo>
                            <a:lnTo>
                              <a:pt x="158856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07" name="Freeform 117">
                        <a:extLst>
                          <a:ext uri="{FF2B5EF4-FFF2-40B4-BE49-F238E27FC236}">
                            <a16:creationId xmlns:a16="http://schemas.microsoft.com/office/drawing/2014/main" id="{2C42AD7B-5DBB-A093-A984-4C256D7A1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9141" y="5832686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  <p:grpSp>
                  <p:nvGrpSpPr>
                    <p:cNvPr id="403" name="Graphic 2">
                      <a:extLst>
                        <a:ext uri="{FF2B5EF4-FFF2-40B4-BE49-F238E27FC236}">
                          <a16:creationId xmlns:a16="http://schemas.microsoft.com/office/drawing/2014/main" id="{A341A37E-DDB7-74D4-1B07-14F45981A6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81489" y="5832686"/>
                      <a:ext cx="116734" cy="103187"/>
                      <a:chOff x="7681489" y="5832686"/>
                      <a:chExt cx="116734" cy="103187"/>
                    </a:xfrm>
                    <a:solidFill>
                      <a:srgbClr val="00529C"/>
                    </a:solidFill>
                  </p:grpSpPr>
                  <p:sp>
                    <p:nvSpPr>
                      <p:cNvPr id="404" name="Freeform 119">
                        <a:extLst>
                          <a:ext uri="{FF2B5EF4-FFF2-40B4-BE49-F238E27FC236}">
                            <a16:creationId xmlns:a16="http://schemas.microsoft.com/office/drawing/2014/main" id="{69985756-9D3F-0594-DF0A-9D177C4798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9426" y="5884227"/>
                        <a:ext cx="108796" cy="10583"/>
                      </a:xfrm>
                      <a:custGeom>
                        <a:avLst/>
                        <a:gdLst>
                          <a:gd name="connsiteX0" fmla="*/ 108797 w 108796"/>
                          <a:gd name="connsiteY0" fmla="*/ 0 h 10583"/>
                          <a:gd name="connsiteX1" fmla="*/ 0 w 108796"/>
                          <a:gd name="connsiteY1" fmla="*/ 0 h 105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8796" h="10583">
                            <a:moveTo>
                              <a:pt x="1087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5875" cap="flat">
                        <a:solidFill>
                          <a:srgbClr val="00529C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405" name="Freeform 120">
                        <a:extLst>
                          <a:ext uri="{FF2B5EF4-FFF2-40B4-BE49-F238E27FC236}">
                            <a16:creationId xmlns:a16="http://schemas.microsoft.com/office/drawing/2014/main" id="{5A22C5CC-DA74-091C-03BB-96597673AF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1489" y="5832686"/>
                        <a:ext cx="15875" cy="103187"/>
                      </a:xfrm>
                      <a:custGeom>
                        <a:avLst/>
                        <a:gdLst>
                          <a:gd name="connsiteX0" fmla="*/ 0 w 15875"/>
                          <a:gd name="connsiteY0" fmla="*/ 0 h 103187"/>
                          <a:gd name="connsiteX1" fmla="*/ 15875 w 15875"/>
                          <a:gd name="connsiteY1" fmla="*/ 0 h 103187"/>
                          <a:gd name="connsiteX2" fmla="*/ 15875 w 15875"/>
                          <a:gd name="connsiteY2" fmla="*/ 103187 h 103187"/>
                          <a:gd name="connsiteX3" fmla="*/ 0 w 15875"/>
                          <a:gd name="connsiteY3" fmla="*/ 103187 h 103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875" h="103187">
                            <a:moveTo>
                              <a:pt x="0" y="0"/>
                            </a:moveTo>
                            <a:lnTo>
                              <a:pt x="15875" y="0"/>
                            </a:lnTo>
                            <a:lnTo>
                              <a:pt x="15875" y="103187"/>
                            </a:lnTo>
                            <a:lnTo>
                              <a:pt x="0" y="103187"/>
                            </a:lnTo>
                            <a:close/>
                          </a:path>
                        </a:pathLst>
                      </a:custGeom>
                      <a:solidFill>
                        <a:srgbClr val="00529C"/>
                      </a:solidFill>
                      <a:ln w="1058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609570">
                          <a:defRPr/>
                        </a:pPr>
                        <a:endParaRPr lang="en-US" sz="933" dirty="0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  <p:sp>
                <p:nvSpPr>
                  <p:cNvPr id="400" name="Freeform 121">
                    <a:extLst>
                      <a:ext uri="{FF2B5EF4-FFF2-40B4-BE49-F238E27FC236}">
                        <a16:creationId xmlns:a16="http://schemas.microsoft.com/office/drawing/2014/main" id="{5FA40EBB-FF22-208E-F7B4-B9868904D311}"/>
                      </a:ext>
                    </a:extLst>
                  </p:cNvPr>
                  <p:cNvSpPr/>
                  <p:nvPr/>
                </p:nvSpPr>
                <p:spPr>
                  <a:xfrm>
                    <a:off x="7510250" y="2667423"/>
                    <a:ext cx="920220" cy="80751"/>
                  </a:xfrm>
                  <a:custGeom>
                    <a:avLst/>
                    <a:gdLst>
                      <a:gd name="connsiteX0" fmla="*/ 920115 w 920220"/>
                      <a:gd name="connsiteY0" fmla="*/ 0 h 80751"/>
                      <a:gd name="connsiteX1" fmla="*/ 920115 w 920220"/>
                      <a:gd name="connsiteY1" fmla="*/ 80751 h 80751"/>
                      <a:gd name="connsiteX2" fmla="*/ 0 w 920220"/>
                      <a:gd name="connsiteY2" fmla="*/ 0 h 80751"/>
                      <a:gd name="connsiteX3" fmla="*/ 0 w 920220"/>
                      <a:gd name="connsiteY3" fmla="*/ 80751 h 80751"/>
                      <a:gd name="connsiteX4" fmla="*/ 220239 w 920220"/>
                      <a:gd name="connsiteY4" fmla="*/ 40323 h 80751"/>
                      <a:gd name="connsiteX5" fmla="*/ 920221 w 920220"/>
                      <a:gd name="connsiteY5" fmla="*/ 40323 h 80751"/>
                      <a:gd name="connsiteX6" fmla="*/ 220239 w 920220"/>
                      <a:gd name="connsiteY6" fmla="*/ 40323 h 80751"/>
                      <a:gd name="connsiteX7" fmla="*/ 0 w 920220"/>
                      <a:gd name="connsiteY7" fmla="*/ 40323 h 8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20220" h="80751">
                        <a:moveTo>
                          <a:pt x="920115" y="0"/>
                        </a:moveTo>
                        <a:lnTo>
                          <a:pt x="920115" y="80751"/>
                        </a:lnTo>
                        <a:moveTo>
                          <a:pt x="0" y="0"/>
                        </a:moveTo>
                        <a:lnTo>
                          <a:pt x="0" y="80751"/>
                        </a:lnTo>
                        <a:moveTo>
                          <a:pt x="220239" y="40323"/>
                        </a:moveTo>
                        <a:lnTo>
                          <a:pt x="920221" y="40323"/>
                        </a:lnTo>
                        <a:moveTo>
                          <a:pt x="220239" y="40323"/>
                        </a:moveTo>
                        <a:lnTo>
                          <a:pt x="0" y="40323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529C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01" name="Freeform 122">
                    <a:extLst>
                      <a:ext uri="{FF2B5EF4-FFF2-40B4-BE49-F238E27FC236}">
                        <a16:creationId xmlns:a16="http://schemas.microsoft.com/office/drawing/2014/main" id="{F6F479C7-697F-E7E1-7C98-AAD36FAF7C52}"/>
                      </a:ext>
                    </a:extLst>
                  </p:cNvPr>
                  <p:cNvSpPr/>
                  <p:nvPr/>
                </p:nvSpPr>
                <p:spPr>
                  <a:xfrm>
                    <a:off x="7753984" y="2953596"/>
                    <a:ext cx="196638" cy="80645"/>
                  </a:xfrm>
                  <a:custGeom>
                    <a:avLst/>
                    <a:gdLst>
                      <a:gd name="connsiteX0" fmla="*/ 196639 w 196638"/>
                      <a:gd name="connsiteY0" fmla="*/ 0 h 80645"/>
                      <a:gd name="connsiteX1" fmla="*/ 196639 w 196638"/>
                      <a:gd name="connsiteY1" fmla="*/ 80645 h 80645"/>
                      <a:gd name="connsiteX2" fmla="*/ 0 w 196638"/>
                      <a:gd name="connsiteY2" fmla="*/ 0 h 80645"/>
                      <a:gd name="connsiteX3" fmla="*/ 0 w 196638"/>
                      <a:gd name="connsiteY3" fmla="*/ 80645 h 80645"/>
                      <a:gd name="connsiteX4" fmla="*/ 86572 w 196638"/>
                      <a:gd name="connsiteY4" fmla="*/ 40217 h 80645"/>
                      <a:gd name="connsiteX5" fmla="*/ 196639 w 196638"/>
                      <a:gd name="connsiteY5" fmla="*/ 40217 h 80645"/>
                      <a:gd name="connsiteX6" fmla="*/ 86572 w 196638"/>
                      <a:gd name="connsiteY6" fmla="*/ 40217 h 80645"/>
                      <a:gd name="connsiteX7" fmla="*/ 106 w 196638"/>
                      <a:gd name="connsiteY7" fmla="*/ 40217 h 80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638" h="80645">
                        <a:moveTo>
                          <a:pt x="196639" y="0"/>
                        </a:moveTo>
                        <a:lnTo>
                          <a:pt x="196639" y="80645"/>
                        </a:lnTo>
                        <a:moveTo>
                          <a:pt x="0" y="0"/>
                        </a:moveTo>
                        <a:lnTo>
                          <a:pt x="0" y="80645"/>
                        </a:lnTo>
                        <a:moveTo>
                          <a:pt x="86572" y="40217"/>
                        </a:moveTo>
                        <a:lnTo>
                          <a:pt x="196639" y="40217"/>
                        </a:lnTo>
                        <a:moveTo>
                          <a:pt x="86572" y="40217"/>
                        </a:moveTo>
                        <a:lnTo>
                          <a:pt x="106" y="40217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00529C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369" name="Graphic 2">
                  <a:extLst>
                    <a:ext uri="{FF2B5EF4-FFF2-40B4-BE49-F238E27FC236}">
                      <a16:creationId xmlns:a16="http://schemas.microsoft.com/office/drawing/2014/main" id="{4BC1CF04-0B45-6E11-356D-FB07B02CF818}"/>
                    </a:ext>
                  </a:extLst>
                </p:cNvPr>
                <p:cNvGrpSpPr/>
                <p:nvPr/>
              </p:nvGrpSpPr>
              <p:grpSpPr>
                <a:xfrm>
                  <a:off x="7688262" y="1512252"/>
                  <a:ext cx="357081" cy="4412932"/>
                  <a:chOff x="7688262" y="1512252"/>
                  <a:chExt cx="357081" cy="4412932"/>
                </a:xfrm>
                <a:solidFill>
                  <a:srgbClr val="00529C"/>
                </a:solidFill>
              </p:grpSpPr>
              <p:sp>
                <p:nvSpPr>
                  <p:cNvPr id="370" name="Freeform 124">
                    <a:extLst>
                      <a:ext uri="{FF2B5EF4-FFF2-40B4-BE49-F238E27FC236}">
                        <a16:creationId xmlns:a16="http://schemas.microsoft.com/office/drawing/2014/main" id="{0C824DC3-A48C-931C-7F11-EA72838CC699}"/>
                      </a:ext>
                    </a:extLst>
                  </p:cNvPr>
                  <p:cNvSpPr/>
                  <p:nvPr/>
                </p:nvSpPr>
                <p:spPr>
                  <a:xfrm>
                    <a:off x="7830396" y="1512252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7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1" y="63578"/>
                          <a:pt x="1" y="40957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1" name="Freeform 125">
                    <a:extLst>
                      <a:ext uri="{FF2B5EF4-FFF2-40B4-BE49-F238E27FC236}">
                        <a16:creationId xmlns:a16="http://schemas.microsoft.com/office/drawing/2014/main" id="{057D385C-E1A0-17F8-C3BD-E0132E83F77E}"/>
                      </a:ext>
                    </a:extLst>
                  </p:cNvPr>
                  <p:cNvSpPr/>
                  <p:nvPr/>
                </p:nvSpPr>
                <p:spPr>
                  <a:xfrm>
                    <a:off x="7722023" y="1801071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8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8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8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8"/>
                        </a:moveTo>
                        <a:cubicBezTo>
                          <a:pt x="81492" y="63578"/>
                          <a:pt x="63250" y="81915"/>
                          <a:pt x="40746" y="81915"/>
                        </a:cubicBezTo>
                        <a:cubicBezTo>
                          <a:pt x="18243" y="81915"/>
                          <a:pt x="1" y="63578"/>
                          <a:pt x="1" y="40958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50" y="0"/>
                          <a:pt x="81492" y="18337"/>
                          <a:pt x="81492" y="40958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2" name="Freeform 126">
                    <a:extLst>
                      <a:ext uri="{FF2B5EF4-FFF2-40B4-BE49-F238E27FC236}">
                        <a16:creationId xmlns:a16="http://schemas.microsoft.com/office/drawing/2014/main" id="{B3C2BEBA-2A3C-7E66-048A-30A28CF12F05}"/>
                      </a:ext>
                    </a:extLst>
                  </p:cNvPr>
                  <p:cNvSpPr/>
                  <p:nvPr/>
                </p:nvSpPr>
                <p:spPr>
                  <a:xfrm>
                    <a:off x="7713662" y="2089785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8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8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8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8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8"/>
                          <a:pt x="0" y="40958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8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3" name="Freeform 127">
                    <a:extLst>
                      <a:ext uri="{FF2B5EF4-FFF2-40B4-BE49-F238E27FC236}">
                        <a16:creationId xmlns:a16="http://schemas.microsoft.com/office/drawing/2014/main" id="{F19FA602-E433-DF29-2DBC-E0B6B7F30866}"/>
                      </a:ext>
                    </a:extLst>
                  </p:cNvPr>
                  <p:cNvSpPr/>
                  <p:nvPr/>
                </p:nvSpPr>
                <p:spPr>
                  <a:xfrm>
                    <a:off x="7855373" y="2378498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8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8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8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8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1" y="63578"/>
                          <a:pt x="1" y="40958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8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4" name="Freeform 128">
                    <a:extLst>
                      <a:ext uri="{FF2B5EF4-FFF2-40B4-BE49-F238E27FC236}">
                        <a16:creationId xmlns:a16="http://schemas.microsoft.com/office/drawing/2014/main" id="{419ABF82-C41F-A760-A08C-C6CB04FE0DF9}"/>
                      </a:ext>
                    </a:extLst>
                  </p:cNvPr>
                  <p:cNvSpPr/>
                  <p:nvPr/>
                </p:nvSpPr>
                <p:spPr>
                  <a:xfrm>
                    <a:off x="7771976" y="3244638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8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8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8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8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8"/>
                          <a:pt x="0" y="40958"/>
                        </a:cubicBezTo>
                        <a:cubicBezTo>
                          <a:pt x="0" y="18338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8"/>
                          <a:pt x="81492" y="40958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5" name="Freeform 129">
                    <a:extLst>
                      <a:ext uri="{FF2B5EF4-FFF2-40B4-BE49-F238E27FC236}">
                        <a16:creationId xmlns:a16="http://schemas.microsoft.com/office/drawing/2014/main" id="{7E1C8B55-1062-7336-699F-32298E49DB90}"/>
                      </a:ext>
                    </a:extLst>
                  </p:cNvPr>
                  <p:cNvSpPr/>
                  <p:nvPr/>
                </p:nvSpPr>
                <p:spPr>
                  <a:xfrm>
                    <a:off x="7830396" y="3533457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7"/>
                        </a:moveTo>
                        <a:cubicBezTo>
                          <a:pt x="81492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1" y="63577"/>
                          <a:pt x="1" y="40957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6" name="Freeform 130">
                    <a:extLst>
                      <a:ext uri="{FF2B5EF4-FFF2-40B4-BE49-F238E27FC236}">
                        <a16:creationId xmlns:a16="http://schemas.microsoft.com/office/drawing/2014/main" id="{CEDE56FD-8108-41BD-5206-E638F3719C4F}"/>
                      </a:ext>
                    </a:extLst>
                  </p:cNvPr>
                  <p:cNvSpPr/>
                  <p:nvPr/>
                </p:nvSpPr>
                <p:spPr>
                  <a:xfrm>
                    <a:off x="7805420" y="3822170"/>
                    <a:ext cx="81491" cy="81915"/>
                  </a:xfrm>
                  <a:custGeom>
                    <a:avLst/>
                    <a:gdLst>
                      <a:gd name="connsiteX0" fmla="*/ 81491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1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1" y="40957"/>
                        </a:moveTo>
                        <a:cubicBezTo>
                          <a:pt x="81491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7"/>
                          <a:pt x="0" y="40957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1" y="18337"/>
                          <a:pt x="81491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7" name="Freeform 131">
                    <a:extLst>
                      <a:ext uri="{FF2B5EF4-FFF2-40B4-BE49-F238E27FC236}">
                        <a16:creationId xmlns:a16="http://schemas.microsoft.com/office/drawing/2014/main" id="{63DD173B-FC1E-0E9C-F19A-74A89339762D}"/>
                      </a:ext>
                    </a:extLst>
                  </p:cNvPr>
                  <p:cNvSpPr/>
                  <p:nvPr/>
                </p:nvSpPr>
                <p:spPr>
                  <a:xfrm>
                    <a:off x="7780337" y="4110884"/>
                    <a:ext cx="81491" cy="81915"/>
                  </a:xfrm>
                  <a:custGeom>
                    <a:avLst/>
                    <a:gdLst>
                      <a:gd name="connsiteX0" fmla="*/ 81491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1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1" y="40957"/>
                        </a:moveTo>
                        <a:cubicBezTo>
                          <a:pt x="81491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7"/>
                          <a:pt x="0" y="40957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1" y="18337"/>
                          <a:pt x="81491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8" name="Freeform 132">
                    <a:extLst>
                      <a:ext uri="{FF2B5EF4-FFF2-40B4-BE49-F238E27FC236}">
                        <a16:creationId xmlns:a16="http://schemas.microsoft.com/office/drawing/2014/main" id="{BEF1DB84-BC17-39D6-F75A-87AA16F5C8FD}"/>
                      </a:ext>
                    </a:extLst>
                  </p:cNvPr>
                  <p:cNvSpPr/>
                  <p:nvPr/>
                </p:nvSpPr>
                <p:spPr>
                  <a:xfrm>
                    <a:off x="7763721" y="4399597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7"/>
                        </a:moveTo>
                        <a:cubicBezTo>
                          <a:pt x="81492" y="63577"/>
                          <a:pt x="63250" y="81915"/>
                          <a:pt x="40746" y="81915"/>
                        </a:cubicBezTo>
                        <a:cubicBezTo>
                          <a:pt x="18243" y="81915"/>
                          <a:pt x="1" y="63577"/>
                          <a:pt x="1" y="40957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50" y="0"/>
                          <a:pt x="81492" y="18337"/>
                          <a:pt x="81492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9" name="Freeform 133">
                    <a:extLst>
                      <a:ext uri="{FF2B5EF4-FFF2-40B4-BE49-F238E27FC236}">
                        <a16:creationId xmlns:a16="http://schemas.microsoft.com/office/drawing/2014/main" id="{0F99A172-831A-DB19-2A3B-D32E5E4EC5E9}"/>
                      </a:ext>
                    </a:extLst>
                  </p:cNvPr>
                  <p:cNvSpPr/>
                  <p:nvPr/>
                </p:nvSpPr>
                <p:spPr>
                  <a:xfrm>
                    <a:off x="7847118" y="4688310"/>
                    <a:ext cx="81491" cy="81915"/>
                  </a:xfrm>
                  <a:custGeom>
                    <a:avLst/>
                    <a:gdLst>
                      <a:gd name="connsiteX0" fmla="*/ 81491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1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1" y="40957"/>
                        </a:moveTo>
                        <a:cubicBezTo>
                          <a:pt x="81491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7"/>
                          <a:pt x="0" y="40957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1" y="18337"/>
                          <a:pt x="81491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0" name="Freeform 134">
                    <a:extLst>
                      <a:ext uri="{FF2B5EF4-FFF2-40B4-BE49-F238E27FC236}">
                        <a16:creationId xmlns:a16="http://schemas.microsoft.com/office/drawing/2014/main" id="{6D5F2388-B6D3-647A-DBCD-0255C063C90E}"/>
                      </a:ext>
                    </a:extLst>
                  </p:cNvPr>
                  <p:cNvSpPr/>
                  <p:nvPr/>
                </p:nvSpPr>
                <p:spPr>
                  <a:xfrm>
                    <a:off x="7963852" y="4977130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7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1" y="63578"/>
                          <a:pt x="1" y="40957"/>
                        </a:cubicBezTo>
                        <a:cubicBezTo>
                          <a:pt x="1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1" name="Freeform 135">
                    <a:extLst>
                      <a:ext uri="{FF2B5EF4-FFF2-40B4-BE49-F238E27FC236}">
                        <a16:creationId xmlns:a16="http://schemas.microsoft.com/office/drawing/2014/main" id="{C1C213CF-2116-B331-7792-7B96AFFB2E68}"/>
                      </a:ext>
                    </a:extLst>
                  </p:cNvPr>
                  <p:cNvSpPr/>
                  <p:nvPr/>
                </p:nvSpPr>
                <p:spPr>
                  <a:xfrm>
                    <a:off x="7780337" y="5265843"/>
                    <a:ext cx="81491" cy="81915"/>
                  </a:xfrm>
                  <a:custGeom>
                    <a:avLst/>
                    <a:gdLst>
                      <a:gd name="connsiteX0" fmla="*/ 81491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1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1" y="40957"/>
                        </a:moveTo>
                        <a:cubicBezTo>
                          <a:pt x="81491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7"/>
                          <a:pt x="0" y="40957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1" y="18337"/>
                          <a:pt x="81491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2" name="Freeform 136">
                    <a:extLst>
                      <a:ext uri="{FF2B5EF4-FFF2-40B4-BE49-F238E27FC236}">
                        <a16:creationId xmlns:a16="http://schemas.microsoft.com/office/drawing/2014/main" id="{37289CB9-CCF7-242D-1AE0-D206D398BE8B}"/>
                      </a:ext>
                    </a:extLst>
                  </p:cNvPr>
                  <p:cNvSpPr/>
                  <p:nvPr/>
                </p:nvSpPr>
                <p:spPr>
                  <a:xfrm>
                    <a:off x="7813675" y="5554556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8 h 81915"/>
                      <a:gd name="connsiteX1" fmla="*/ 40746 w 81491"/>
                      <a:gd name="connsiteY1" fmla="*/ 81915 h 81915"/>
                      <a:gd name="connsiteX2" fmla="*/ 1 w 81491"/>
                      <a:gd name="connsiteY2" fmla="*/ 40958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8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8"/>
                        </a:moveTo>
                        <a:cubicBezTo>
                          <a:pt x="81492" y="63578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1" y="63578"/>
                          <a:pt x="1" y="40958"/>
                        </a:cubicBezTo>
                        <a:cubicBezTo>
                          <a:pt x="1" y="18338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8"/>
                          <a:pt x="81492" y="40958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3" name="Freeform 137">
                    <a:extLst>
                      <a:ext uri="{FF2B5EF4-FFF2-40B4-BE49-F238E27FC236}">
                        <a16:creationId xmlns:a16="http://schemas.microsoft.com/office/drawing/2014/main" id="{8FD7D65C-CA20-CFA6-07CD-3E9B2DF1ADE8}"/>
                      </a:ext>
                    </a:extLst>
                  </p:cNvPr>
                  <p:cNvSpPr/>
                  <p:nvPr/>
                </p:nvSpPr>
                <p:spPr>
                  <a:xfrm>
                    <a:off x="7755360" y="5843270"/>
                    <a:ext cx="81491" cy="81915"/>
                  </a:xfrm>
                  <a:custGeom>
                    <a:avLst/>
                    <a:gdLst>
                      <a:gd name="connsiteX0" fmla="*/ 81492 w 81491"/>
                      <a:gd name="connsiteY0" fmla="*/ 40957 h 81915"/>
                      <a:gd name="connsiteX1" fmla="*/ 40746 w 81491"/>
                      <a:gd name="connsiteY1" fmla="*/ 81915 h 81915"/>
                      <a:gd name="connsiteX2" fmla="*/ 0 w 81491"/>
                      <a:gd name="connsiteY2" fmla="*/ 40957 h 81915"/>
                      <a:gd name="connsiteX3" fmla="*/ 40746 w 81491"/>
                      <a:gd name="connsiteY3" fmla="*/ 0 h 81915"/>
                      <a:gd name="connsiteX4" fmla="*/ 81492 w 81491"/>
                      <a:gd name="connsiteY4" fmla="*/ 40957 h 81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91" h="81915">
                        <a:moveTo>
                          <a:pt x="81492" y="40957"/>
                        </a:moveTo>
                        <a:cubicBezTo>
                          <a:pt x="81492" y="63577"/>
                          <a:pt x="63249" y="81915"/>
                          <a:pt x="40746" y="81915"/>
                        </a:cubicBezTo>
                        <a:cubicBezTo>
                          <a:pt x="18243" y="81915"/>
                          <a:pt x="0" y="63577"/>
                          <a:pt x="0" y="40957"/>
                        </a:cubicBezTo>
                        <a:cubicBezTo>
                          <a:pt x="0" y="18337"/>
                          <a:pt x="18243" y="0"/>
                          <a:pt x="40746" y="0"/>
                        </a:cubicBezTo>
                        <a:cubicBezTo>
                          <a:pt x="63249" y="0"/>
                          <a:pt x="81492" y="18337"/>
                          <a:pt x="81492" y="40957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4" name="Freeform 138">
                    <a:extLst>
                      <a:ext uri="{FF2B5EF4-FFF2-40B4-BE49-F238E27FC236}">
                        <a16:creationId xmlns:a16="http://schemas.microsoft.com/office/drawing/2014/main" id="{27FDF2EB-08E9-DB7A-DDA6-0127376F51B4}"/>
                      </a:ext>
                    </a:extLst>
                  </p:cNvPr>
                  <p:cNvSpPr/>
                  <p:nvPr/>
                </p:nvSpPr>
                <p:spPr>
                  <a:xfrm>
                    <a:off x="7688262" y="2667740"/>
                    <a:ext cx="81703" cy="80010"/>
                  </a:xfrm>
                  <a:custGeom>
                    <a:avLst/>
                    <a:gdLst>
                      <a:gd name="connsiteX0" fmla="*/ 81703 w 81703"/>
                      <a:gd name="connsiteY0" fmla="*/ 40005 h 80010"/>
                      <a:gd name="connsiteX1" fmla="*/ 40852 w 81703"/>
                      <a:gd name="connsiteY1" fmla="*/ 80010 h 80010"/>
                      <a:gd name="connsiteX2" fmla="*/ 0 w 81703"/>
                      <a:gd name="connsiteY2" fmla="*/ 40005 h 80010"/>
                      <a:gd name="connsiteX3" fmla="*/ 40852 w 81703"/>
                      <a:gd name="connsiteY3" fmla="*/ 0 h 80010"/>
                      <a:gd name="connsiteX4" fmla="*/ 81703 w 81703"/>
                      <a:gd name="connsiteY4" fmla="*/ 40005 h 80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03" h="80010">
                        <a:moveTo>
                          <a:pt x="81703" y="40005"/>
                        </a:moveTo>
                        <a:cubicBezTo>
                          <a:pt x="81703" y="62099"/>
                          <a:pt x="63413" y="80010"/>
                          <a:pt x="40852" y="80010"/>
                        </a:cubicBezTo>
                        <a:cubicBezTo>
                          <a:pt x="18290" y="80010"/>
                          <a:pt x="0" y="62099"/>
                          <a:pt x="0" y="40005"/>
                        </a:cubicBezTo>
                        <a:cubicBezTo>
                          <a:pt x="0" y="17911"/>
                          <a:pt x="18290" y="0"/>
                          <a:pt x="40852" y="0"/>
                        </a:cubicBezTo>
                        <a:cubicBezTo>
                          <a:pt x="63414" y="0"/>
                          <a:pt x="81703" y="17911"/>
                          <a:pt x="81703" y="40005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85" name="Freeform 139">
                    <a:extLst>
                      <a:ext uri="{FF2B5EF4-FFF2-40B4-BE49-F238E27FC236}">
                        <a16:creationId xmlns:a16="http://schemas.microsoft.com/office/drawing/2014/main" id="{B7F9D166-2215-9446-AF1E-474FF0373536}"/>
                      </a:ext>
                    </a:extLst>
                  </p:cNvPr>
                  <p:cNvSpPr/>
                  <p:nvPr/>
                </p:nvSpPr>
                <p:spPr>
                  <a:xfrm>
                    <a:off x="7798329" y="2953914"/>
                    <a:ext cx="81703" cy="80009"/>
                  </a:xfrm>
                  <a:custGeom>
                    <a:avLst/>
                    <a:gdLst>
                      <a:gd name="connsiteX0" fmla="*/ 81703 w 81703"/>
                      <a:gd name="connsiteY0" fmla="*/ 40005 h 80009"/>
                      <a:gd name="connsiteX1" fmla="*/ 40852 w 81703"/>
                      <a:gd name="connsiteY1" fmla="*/ 80010 h 80009"/>
                      <a:gd name="connsiteX2" fmla="*/ 0 w 81703"/>
                      <a:gd name="connsiteY2" fmla="*/ 40005 h 80009"/>
                      <a:gd name="connsiteX3" fmla="*/ 40852 w 81703"/>
                      <a:gd name="connsiteY3" fmla="*/ 0 h 80009"/>
                      <a:gd name="connsiteX4" fmla="*/ 81703 w 81703"/>
                      <a:gd name="connsiteY4" fmla="*/ 40005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03" h="80009">
                        <a:moveTo>
                          <a:pt x="81703" y="40005"/>
                        </a:moveTo>
                        <a:cubicBezTo>
                          <a:pt x="81703" y="62099"/>
                          <a:pt x="63413" y="80010"/>
                          <a:pt x="40852" y="80010"/>
                        </a:cubicBezTo>
                        <a:cubicBezTo>
                          <a:pt x="18290" y="80010"/>
                          <a:pt x="0" y="62099"/>
                          <a:pt x="0" y="40005"/>
                        </a:cubicBezTo>
                        <a:cubicBezTo>
                          <a:pt x="0" y="17911"/>
                          <a:pt x="18291" y="0"/>
                          <a:pt x="40852" y="0"/>
                        </a:cubicBezTo>
                        <a:cubicBezTo>
                          <a:pt x="63414" y="0"/>
                          <a:pt x="81703" y="17911"/>
                          <a:pt x="81703" y="40005"/>
                        </a:cubicBezTo>
                        <a:close/>
                      </a:path>
                    </a:pathLst>
                  </a:custGeom>
                  <a:solidFill>
                    <a:srgbClr val="00529C"/>
                  </a:solidFill>
                  <a:ln w="105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609570">
                      <a:defRPr/>
                    </a:pPr>
                    <a:endParaRPr lang="en-US" sz="933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7093A9B6-C06A-131D-A102-2768E3609527}"/>
                  </a:ext>
                </a:extLst>
              </p:cNvPr>
              <p:cNvGrpSpPr/>
              <p:nvPr/>
            </p:nvGrpSpPr>
            <p:grpSpPr>
              <a:xfrm>
                <a:off x="2214054" y="1454097"/>
                <a:ext cx="7522997" cy="4586560"/>
                <a:chOff x="2214054" y="1454097"/>
                <a:chExt cx="7522997" cy="4586560"/>
              </a:xfrm>
              <a:solidFill>
                <a:srgbClr val="000000"/>
              </a:solidFill>
            </p:grpSpPr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2D50DABD-D645-8AF5-26D4-48292AA96D8B}"/>
                    </a:ext>
                  </a:extLst>
                </p:cNvPr>
                <p:cNvSpPr txBox="1"/>
                <p:nvPr/>
              </p:nvSpPr>
              <p:spPr>
                <a:xfrm>
                  <a:off x="2214054" y="1454097"/>
                  <a:ext cx="86252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Prior CDK4/6i use</a:t>
                  </a:r>
                </a:p>
              </p:txBody>
            </p: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335E2B38-F9D2-E5FD-DCF4-3CBDA8B6C068}"/>
                    </a:ext>
                  </a:extLst>
                </p:cNvPr>
                <p:cNvSpPr txBox="1"/>
                <p:nvPr/>
              </p:nvSpPr>
              <p:spPr>
                <a:xfrm>
                  <a:off x="2214054" y="1571709"/>
                  <a:ext cx="65787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(HR+ cohort)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EDA7D991-30FF-3E42-C08A-89F6548DA43F}"/>
                    </a:ext>
                  </a:extLst>
                </p:cNvPr>
                <p:cNvSpPr txBox="1"/>
                <p:nvPr/>
              </p:nvSpPr>
              <p:spPr>
                <a:xfrm>
                  <a:off x="2214054" y="2036826"/>
                  <a:ext cx="809640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Disease burden</a:t>
                  </a:r>
                  <a:r>
                    <a:rPr lang="en-US" sz="933" b="1" baseline="30000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c</a:t>
                  </a:r>
                </a:p>
              </p:txBody>
            </p:sp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8D049C5B-6B77-2D80-E481-BB13A968BE82}"/>
                    </a:ext>
                  </a:extLst>
                </p:cNvPr>
                <p:cNvSpPr txBox="1"/>
                <p:nvPr/>
              </p:nvSpPr>
              <p:spPr>
                <a:xfrm>
                  <a:off x="2214054" y="2613734"/>
                  <a:ext cx="931511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Rapid progression</a:t>
                  </a:r>
                  <a:r>
                    <a:rPr lang="en-US" sz="933" b="1" baseline="30000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d</a:t>
                  </a:r>
                  <a:endPara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endParaRPr>
                </a:p>
              </p:txBody>
            </p:sp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E3646C03-FAD0-BA65-482E-3924D22679E3}"/>
                    </a:ext>
                  </a:extLst>
                </p:cNvPr>
                <p:cNvSpPr txBox="1"/>
                <p:nvPr/>
              </p:nvSpPr>
              <p:spPr>
                <a:xfrm>
                  <a:off x="2214054" y="3190642"/>
                  <a:ext cx="814239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HER2 IHC status</a:t>
                  </a:r>
                </a:p>
              </p:txBody>
            </p: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D2A61BA6-A1B3-5B95-6DE1-7A159A1633E5}"/>
                    </a:ext>
                  </a:extLst>
                </p:cNvPr>
                <p:cNvSpPr txBox="1"/>
                <p:nvPr/>
              </p:nvSpPr>
              <p:spPr>
                <a:xfrm>
                  <a:off x="2214054" y="3767539"/>
                  <a:ext cx="66132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Prior lines of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96BE30DD-E48F-F33C-4634-5D441EE88307}"/>
                    </a:ext>
                  </a:extLst>
                </p:cNvPr>
                <p:cNvSpPr txBox="1"/>
                <p:nvPr/>
              </p:nvSpPr>
              <p:spPr>
                <a:xfrm>
                  <a:off x="2214054" y="3885161"/>
                  <a:ext cx="723409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chemotherapy</a:t>
                  </a:r>
                </a:p>
              </p:txBody>
            </p:sp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72043BAD-2B44-D9C7-D15E-CBB91FB223A6}"/>
                    </a:ext>
                  </a:extLst>
                </p:cNvPr>
                <p:cNvSpPr txBox="1"/>
                <p:nvPr/>
              </p:nvSpPr>
              <p:spPr>
                <a:xfrm>
                  <a:off x="2214054" y="4344681"/>
                  <a:ext cx="295710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Age</a:t>
                  </a:r>
                </a:p>
              </p:txBody>
            </p: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45EDE262-0A64-5567-7B89-29B3F5F90BAD}"/>
                    </a:ext>
                  </a:extLst>
                </p:cNvPr>
                <p:cNvSpPr txBox="1"/>
                <p:nvPr/>
              </p:nvSpPr>
              <p:spPr>
                <a:xfrm>
                  <a:off x="2214054" y="4921588"/>
                  <a:ext cx="69466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Baseline CNS</a:t>
                  </a:r>
                </a:p>
              </p:txBody>
            </p:sp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97529659-958A-3770-C254-CFAE0133C951}"/>
                    </a:ext>
                  </a:extLst>
                </p:cNvPr>
                <p:cNvSpPr txBox="1"/>
                <p:nvPr/>
              </p:nvSpPr>
              <p:spPr>
                <a:xfrm>
                  <a:off x="2214054" y="5039210"/>
                  <a:ext cx="60383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metastases</a:t>
                  </a:r>
                </a:p>
              </p:txBody>
            </p:sp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9CB01923-4C72-753E-7C41-2F8A930DC8C5}"/>
                    </a:ext>
                  </a:extLst>
                </p:cNvPr>
                <p:cNvSpPr txBox="1"/>
                <p:nvPr/>
              </p:nvSpPr>
              <p:spPr>
                <a:xfrm>
                  <a:off x="2214054" y="5504084"/>
                  <a:ext cx="91656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Prior anthracycline</a:t>
                  </a:r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519CB070-6814-8E6A-7E92-BE917F4EEB37}"/>
                    </a:ext>
                  </a:extLst>
                </p:cNvPr>
                <p:cNvSpPr txBox="1"/>
                <p:nvPr/>
              </p:nvSpPr>
              <p:spPr>
                <a:xfrm>
                  <a:off x="2214054" y="5621709"/>
                  <a:ext cx="557849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b="1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treatment</a:t>
                  </a:r>
                  <a:r>
                    <a:rPr lang="en-US" sz="933" b="1" baseline="30000" dirty="0">
                      <a:solidFill>
                        <a:srgbClr val="000000"/>
                      </a:solidFill>
                      <a:latin typeface="HelveticaNeueLTStd-Bd"/>
                      <a:sym typeface="HelveticaNeueLTStd-Bd"/>
                      <a:rtl val="0"/>
                    </a:rPr>
                    <a:t>e</a:t>
                  </a:r>
                  <a:endPara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endParaRPr>
                </a:p>
              </p:txBody>
            </p: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CEAD6D39-911F-3BAD-9040-5CFAE6AF4BEA}"/>
                    </a:ext>
                  </a:extLst>
                </p:cNvPr>
                <p:cNvSpPr txBox="1"/>
                <p:nvPr/>
              </p:nvSpPr>
              <p:spPr>
                <a:xfrm>
                  <a:off x="3365552" y="1455948"/>
                  <a:ext cx="65442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Yes (n = 348)</a:t>
                  </a: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358E7F4F-8D1A-CFCD-5638-D0B82FAD46D4}"/>
                    </a:ext>
                  </a:extLst>
                </p:cNvPr>
                <p:cNvSpPr txBox="1"/>
                <p:nvPr/>
              </p:nvSpPr>
              <p:spPr>
                <a:xfrm>
                  <a:off x="3365552" y="1744451"/>
                  <a:ext cx="61648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No (n = 143)</a:t>
                  </a:r>
                </a:p>
              </p:txBody>
            </p:sp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171DF6A9-ADE8-1364-2C4A-5A309983C505}"/>
                    </a:ext>
                  </a:extLst>
                </p:cNvPr>
                <p:cNvSpPr txBox="1"/>
                <p:nvPr/>
              </p:nvSpPr>
              <p:spPr>
                <a:xfrm>
                  <a:off x="3365552" y="2032846"/>
                  <a:ext cx="66477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Low (n = 235)</a:t>
                  </a:r>
                </a:p>
              </p:txBody>
            </p:sp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7066C003-3AE7-57EA-05E8-28541159786A}"/>
                    </a:ext>
                  </a:extLst>
                </p:cNvPr>
                <p:cNvSpPr txBox="1"/>
                <p:nvPr/>
              </p:nvSpPr>
              <p:spPr>
                <a:xfrm>
                  <a:off x="3365552" y="2321348"/>
                  <a:ext cx="684319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High (n = 322)</a:t>
                  </a:r>
                </a:p>
              </p:txBody>
            </p:sp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F0BAF589-F0D7-375E-D77C-F6D41D1DC208}"/>
                    </a:ext>
                  </a:extLst>
                </p:cNvPr>
                <p:cNvSpPr txBox="1"/>
                <p:nvPr/>
              </p:nvSpPr>
              <p:spPr>
                <a:xfrm>
                  <a:off x="3365552" y="2609744"/>
                  <a:ext cx="6061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Yes (n = 22)</a:t>
                  </a:r>
                </a:p>
              </p:txBody>
            </p:sp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8F926750-D383-083E-03F3-A2F4AA2323FD}"/>
                    </a:ext>
                  </a:extLst>
                </p:cNvPr>
                <p:cNvSpPr txBox="1"/>
                <p:nvPr/>
              </p:nvSpPr>
              <p:spPr>
                <a:xfrm>
                  <a:off x="3365552" y="2898245"/>
                  <a:ext cx="61648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No (n = 535)</a:t>
                  </a:r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DF14C6C6-C6EA-5D45-523E-9D818BD671E7}"/>
                    </a:ext>
                  </a:extLst>
                </p:cNvPr>
                <p:cNvSpPr txBox="1"/>
                <p:nvPr/>
              </p:nvSpPr>
              <p:spPr>
                <a:xfrm>
                  <a:off x="3365552" y="3186640"/>
                  <a:ext cx="77744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IHC 1+ (n = 321)</a:t>
                  </a:r>
                </a:p>
              </p:txBody>
            </p:sp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86AB4D7D-3023-DE24-9A71-A47D794DB859}"/>
                    </a:ext>
                  </a:extLst>
                </p:cNvPr>
                <p:cNvSpPr txBox="1"/>
                <p:nvPr/>
              </p:nvSpPr>
              <p:spPr>
                <a:xfrm>
                  <a:off x="3365552" y="3475143"/>
                  <a:ext cx="99589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IHC 2+/ISH− (n = 236)</a:t>
                  </a:r>
                </a:p>
              </p:txBody>
            </p:sp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B6C46810-E028-754B-2FAF-14BAE55C8236}"/>
                    </a:ext>
                  </a:extLst>
                </p:cNvPr>
                <p:cNvSpPr txBox="1"/>
                <p:nvPr/>
              </p:nvSpPr>
              <p:spPr>
                <a:xfrm>
                  <a:off x="3365552" y="3763540"/>
                  <a:ext cx="554400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 (n = 321)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8ABDE41B-461C-D80B-AC6A-BE702B71CD5B}"/>
                    </a:ext>
                  </a:extLst>
                </p:cNvPr>
                <p:cNvSpPr txBox="1"/>
                <p:nvPr/>
              </p:nvSpPr>
              <p:spPr>
                <a:xfrm>
                  <a:off x="3365552" y="4052039"/>
                  <a:ext cx="554400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2 (n = 234)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AC2FB554-1A56-BC6B-BFF4-EEBD5D0083DE}"/>
                    </a:ext>
                  </a:extLst>
                </p:cNvPr>
                <p:cNvSpPr txBox="1"/>
                <p:nvPr/>
              </p:nvSpPr>
              <p:spPr>
                <a:xfrm>
                  <a:off x="3365552" y="4340435"/>
                  <a:ext cx="887821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&lt;65 years (n = 426)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6E1C248D-4F47-36A0-A816-E562955FDF73}"/>
                    </a:ext>
                  </a:extLst>
                </p:cNvPr>
                <p:cNvSpPr txBox="1"/>
                <p:nvPr/>
              </p:nvSpPr>
              <p:spPr>
                <a:xfrm>
                  <a:off x="3365552" y="4628937"/>
                  <a:ext cx="884372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≥65 years (n = 131)</a:t>
                  </a:r>
                </a:p>
              </p:txBody>
            </p:sp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0BD594DC-346E-07E0-BD2E-07E86FBC0156}"/>
                    </a:ext>
                  </a:extLst>
                </p:cNvPr>
                <p:cNvSpPr txBox="1"/>
                <p:nvPr/>
              </p:nvSpPr>
              <p:spPr>
                <a:xfrm>
                  <a:off x="3365552" y="4917334"/>
                  <a:ext cx="6061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Yes (n = 32)</a:t>
                  </a:r>
                </a:p>
              </p:txBody>
            </p:sp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57F7866D-35A5-A6AA-660F-66A298C11600}"/>
                    </a:ext>
                  </a:extLst>
                </p:cNvPr>
                <p:cNvSpPr txBox="1"/>
                <p:nvPr/>
              </p:nvSpPr>
              <p:spPr>
                <a:xfrm>
                  <a:off x="3365552" y="5205834"/>
                  <a:ext cx="61648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No (n = 525)</a:t>
                  </a:r>
                </a:p>
              </p:txBody>
            </p: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B4418F7E-20A5-6A39-765F-609BC530D52F}"/>
                    </a:ext>
                  </a:extLst>
                </p:cNvPr>
                <p:cNvSpPr txBox="1"/>
                <p:nvPr/>
              </p:nvSpPr>
              <p:spPr>
                <a:xfrm>
                  <a:off x="3365552" y="5494337"/>
                  <a:ext cx="65442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Yes (n = 342)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0544D8FD-CCCB-146A-24CD-2C783EEE2D72}"/>
                    </a:ext>
                  </a:extLst>
                </p:cNvPr>
                <p:cNvSpPr txBox="1"/>
                <p:nvPr/>
              </p:nvSpPr>
              <p:spPr>
                <a:xfrm>
                  <a:off x="3365552" y="5782733"/>
                  <a:ext cx="616486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No (n = 205)</a:t>
                  </a:r>
                </a:p>
              </p:txBody>
            </p:sp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DEE7C05C-4EEB-EBF9-E7D7-B3A7AD92497B}"/>
                    </a:ext>
                  </a:extLst>
                </p:cNvPr>
                <p:cNvSpPr txBox="1"/>
                <p:nvPr/>
              </p:nvSpPr>
              <p:spPr>
                <a:xfrm>
                  <a:off x="4531137" y="1455948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149/233</a:t>
                  </a:r>
                </a:p>
              </p:txBody>
            </p:sp>
            <p:sp>
              <p:nvSpPr>
                <p:cNvPr id="281" name="TextBox 280">
                  <a:extLst>
                    <a:ext uri="{FF2B5EF4-FFF2-40B4-BE49-F238E27FC236}">
                      <a16:creationId xmlns:a16="http://schemas.microsoft.com/office/drawing/2014/main" id="{4FF93A7D-CB05-2B9E-4A92-8BA6A3DF49F9}"/>
                    </a:ext>
                  </a:extLst>
                </p:cNvPr>
                <p:cNvSpPr txBox="1"/>
                <p:nvPr/>
              </p:nvSpPr>
              <p:spPr>
                <a:xfrm>
                  <a:off x="4588499" y="1744451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60/96</a:t>
                  </a:r>
                </a:p>
              </p:txBody>
            </p: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5BD78DE1-6BAD-90D7-BBE7-CBC73269D38C}"/>
                    </a:ext>
                  </a:extLst>
                </p:cNvPr>
                <p:cNvSpPr txBox="1"/>
                <p:nvPr/>
              </p:nvSpPr>
              <p:spPr>
                <a:xfrm>
                  <a:off x="4559818" y="2032846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88/150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47D3D2B2-4734-CC20-4057-F3E0BB588C0B}"/>
                    </a:ext>
                  </a:extLst>
                </p:cNvPr>
                <p:cNvSpPr txBox="1"/>
                <p:nvPr/>
              </p:nvSpPr>
              <p:spPr>
                <a:xfrm>
                  <a:off x="4531137" y="2321348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155/223</a:t>
                  </a:r>
                </a:p>
              </p:txBody>
            </p:sp>
            <p:sp>
              <p:nvSpPr>
                <p:cNvPr id="284" name="TextBox 283">
                  <a:extLst>
                    <a:ext uri="{FF2B5EF4-FFF2-40B4-BE49-F238E27FC236}">
                      <a16:creationId xmlns:a16="http://schemas.microsoft.com/office/drawing/2014/main" id="{10B109A6-90C1-1D39-931A-45B808B194AE}"/>
                    </a:ext>
                  </a:extLst>
                </p:cNvPr>
                <p:cNvSpPr txBox="1"/>
                <p:nvPr/>
              </p:nvSpPr>
              <p:spPr>
                <a:xfrm>
                  <a:off x="4617074" y="2609744"/>
                  <a:ext cx="301460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9/14</a:t>
                  </a:r>
                </a:p>
              </p:txBody>
            </p:sp>
            <p:sp>
              <p:nvSpPr>
                <p:cNvPr id="285" name="TextBox 284">
                  <a:extLst>
                    <a:ext uri="{FF2B5EF4-FFF2-40B4-BE49-F238E27FC236}">
                      <a16:creationId xmlns:a16="http://schemas.microsoft.com/office/drawing/2014/main" id="{BF4A0BDF-2740-8A2A-06CB-99199FADDE29}"/>
                    </a:ext>
                  </a:extLst>
                </p:cNvPr>
                <p:cNvSpPr txBox="1"/>
                <p:nvPr/>
              </p:nvSpPr>
              <p:spPr>
                <a:xfrm>
                  <a:off x="4531137" y="2898245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234/359</a:t>
                  </a:r>
                </a:p>
              </p:txBody>
            </p:sp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5B989B5B-D5BD-EB45-7DB3-602D05C730D1}"/>
                    </a:ext>
                  </a:extLst>
                </p:cNvPr>
                <p:cNvSpPr txBox="1"/>
                <p:nvPr/>
              </p:nvSpPr>
              <p:spPr>
                <a:xfrm>
                  <a:off x="4531137" y="3186642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134/214</a:t>
                  </a:r>
                </a:p>
              </p:txBody>
            </p:sp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C3582026-A498-17FD-8AD6-4FE344CEFBA8}"/>
                    </a:ext>
                  </a:extLst>
                </p:cNvPr>
                <p:cNvSpPr txBox="1"/>
                <p:nvPr/>
              </p:nvSpPr>
              <p:spPr>
                <a:xfrm>
                  <a:off x="4531137" y="3475143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109/159</a:t>
                  </a:r>
                </a:p>
              </p:txBody>
            </p:sp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8E260F82-5D9B-A376-CFC3-39858ABFA4CC}"/>
                    </a:ext>
                  </a:extLst>
                </p:cNvPr>
                <p:cNvSpPr txBox="1"/>
                <p:nvPr/>
              </p:nvSpPr>
              <p:spPr>
                <a:xfrm>
                  <a:off x="4531137" y="3763540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141/221</a:t>
                  </a:r>
                </a:p>
              </p:txBody>
            </p:sp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AE383769-84CF-0947-1EF0-96C3D22C0C46}"/>
                    </a:ext>
                  </a:extLst>
                </p:cNvPr>
                <p:cNvSpPr txBox="1"/>
                <p:nvPr/>
              </p:nvSpPr>
              <p:spPr>
                <a:xfrm>
                  <a:off x="4531137" y="4052039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101/151</a:t>
                  </a:r>
                </a:p>
              </p:txBody>
            </p:sp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F7C0191A-BB6A-ADC1-EA63-DDC11A30AE6B}"/>
                    </a:ext>
                  </a:extLst>
                </p:cNvPr>
                <p:cNvSpPr txBox="1"/>
                <p:nvPr/>
              </p:nvSpPr>
              <p:spPr>
                <a:xfrm>
                  <a:off x="4531137" y="4340436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191/290</a:t>
                  </a:r>
                </a:p>
              </p:txBody>
            </p:sp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0D0B8D4E-FCD1-8CEE-1574-477AE91D667D}"/>
                    </a:ext>
                  </a:extLst>
                </p:cNvPr>
                <p:cNvSpPr txBox="1"/>
                <p:nvPr/>
              </p:nvSpPr>
              <p:spPr>
                <a:xfrm>
                  <a:off x="4588499" y="4628939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52/83</a:t>
                  </a:r>
                </a:p>
              </p:txBody>
            </p:sp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14A5CDB8-C910-E697-D3D7-0349B00F320F}"/>
                    </a:ext>
                  </a:extLst>
                </p:cNvPr>
                <p:cNvSpPr txBox="1"/>
                <p:nvPr/>
              </p:nvSpPr>
              <p:spPr>
                <a:xfrm>
                  <a:off x="4588499" y="4917333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18/24</a:t>
                  </a:r>
                </a:p>
              </p:txBody>
            </p: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A80D4BE1-0102-D76A-A0B6-AAFA8080831A}"/>
                    </a:ext>
                  </a:extLst>
                </p:cNvPr>
                <p:cNvSpPr txBox="1"/>
                <p:nvPr/>
              </p:nvSpPr>
              <p:spPr>
                <a:xfrm>
                  <a:off x="4531137" y="5205835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225/349</a:t>
                  </a:r>
                </a:p>
              </p:txBody>
            </p:sp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5A4A0DCA-E773-811B-C921-70A1005C8F87}"/>
                    </a:ext>
                  </a:extLst>
                </p:cNvPr>
                <p:cNvSpPr txBox="1"/>
                <p:nvPr/>
              </p:nvSpPr>
              <p:spPr>
                <a:xfrm>
                  <a:off x="4531137" y="5494337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155/239</a:t>
                  </a:r>
                </a:p>
              </p:txBody>
            </p:sp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31FD019E-CC5B-18F4-AA32-616E19315712}"/>
                    </a:ext>
                  </a:extLst>
                </p:cNvPr>
                <p:cNvSpPr txBox="1"/>
                <p:nvPr/>
              </p:nvSpPr>
              <p:spPr>
                <a:xfrm>
                  <a:off x="4559818" y="5782733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88/134</a:t>
                  </a:r>
                </a:p>
              </p:txBody>
            </p:sp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6BB6965A-DF6D-CD3C-780B-B1A983FBE9F4}"/>
                    </a:ext>
                  </a:extLst>
                </p:cNvPr>
                <p:cNvSpPr txBox="1"/>
                <p:nvPr/>
              </p:nvSpPr>
              <p:spPr>
                <a:xfrm>
                  <a:off x="5200120" y="1455948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74/115</a:t>
                  </a:r>
                </a:p>
              </p:txBody>
            </p:sp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CFD8BCAD-49F4-2368-82A7-A0588FE9B86F}"/>
                    </a:ext>
                  </a:extLst>
                </p:cNvPr>
                <p:cNvSpPr txBox="1"/>
                <p:nvPr/>
              </p:nvSpPr>
              <p:spPr>
                <a:xfrm>
                  <a:off x="5228801" y="1744451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35/47</a:t>
                  </a:r>
                </a:p>
              </p:txBody>
            </p:sp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92D1C6AA-B652-B11F-9864-DE4AB11EC87D}"/>
                    </a:ext>
                  </a:extLst>
                </p:cNvPr>
                <p:cNvSpPr txBox="1"/>
                <p:nvPr/>
              </p:nvSpPr>
              <p:spPr>
                <a:xfrm>
                  <a:off x="5228801" y="2032846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60/85</a:t>
                  </a: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E1412AE0-1409-C6AD-CC60-EE17EA41FAE4}"/>
                    </a:ext>
                  </a:extLst>
                </p:cNvPr>
                <p:cNvSpPr txBox="1"/>
                <p:nvPr/>
              </p:nvSpPr>
              <p:spPr>
                <a:xfrm>
                  <a:off x="5228801" y="2321348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67/99</a:t>
                  </a:r>
                </a:p>
              </p:txBody>
            </p:sp>
            <p:sp>
              <p:nvSpPr>
                <p:cNvPr id="300" name="TextBox 299">
                  <a:extLst>
                    <a:ext uri="{FF2B5EF4-FFF2-40B4-BE49-F238E27FC236}">
                      <a16:creationId xmlns:a16="http://schemas.microsoft.com/office/drawing/2014/main" id="{610D024B-A5F2-2BD6-C570-4D5CC9F80B75}"/>
                    </a:ext>
                  </a:extLst>
                </p:cNvPr>
                <p:cNvSpPr txBox="1"/>
                <p:nvPr/>
              </p:nvSpPr>
              <p:spPr>
                <a:xfrm>
                  <a:off x="5286057" y="2609744"/>
                  <a:ext cx="253171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6/8</a:t>
                  </a:r>
                </a:p>
              </p:txBody>
            </p:sp>
            <p:sp>
              <p:nvSpPr>
                <p:cNvPr id="301" name="TextBox 300">
                  <a:extLst>
                    <a:ext uri="{FF2B5EF4-FFF2-40B4-BE49-F238E27FC236}">
                      <a16:creationId xmlns:a16="http://schemas.microsoft.com/office/drawing/2014/main" id="{DA8B027E-0B76-B3DF-789A-AD7AC900BF9C}"/>
                    </a:ext>
                  </a:extLst>
                </p:cNvPr>
                <p:cNvSpPr txBox="1"/>
                <p:nvPr/>
              </p:nvSpPr>
              <p:spPr>
                <a:xfrm>
                  <a:off x="5171439" y="2898245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121/176</a:t>
                  </a:r>
                </a:p>
              </p:txBody>
            </p: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E4F5C3B9-7BAD-0D61-4935-BAD522D9EC48}"/>
                    </a:ext>
                  </a:extLst>
                </p:cNvPr>
                <p:cNvSpPr txBox="1"/>
                <p:nvPr/>
              </p:nvSpPr>
              <p:spPr>
                <a:xfrm>
                  <a:off x="5200120" y="3186642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75/107</a:t>
                  </a:r>
                </a:p>
              </p:txBody>
            </p:sp>
            <p:sp>
              <p:nvSpPr>
                <p:cNvPr id="303" name="TextBox 302">
                  <a:extLst>
                    <a:ext uri="{FF2B5EF4-FFF2-40B4-BE49-F238E27FC236}">
                      <a16:creationId xmlns:a16="http://schemas.microsoft.com/office/drawing/2014/main" id="{985F73F9-DB84-7B4F-9C6A-A8FD0B69F1B7}"/>
                    </a:ext>
                  </a:extLst>
                </p:cNvPr>
                <p:cNvSpPr txBox="1"/>
                <p:nvPr/>
              </p:nvSpPr>
              <p:spPr>
                <a:xfrm>
                  <a:off x="5228801" y="3475143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52/77</a:t>
                  </a:r>
                </a:p>
              </p:txBody>
            </p:sp>
            <p:sp>
              <p:nvSpPr>
                <p:cNvPr id="304" name="TextBox 303">
                  <a:extLst>
                    <a:ext uri="{FF2B5EF4-FFF2-40B4-BE49-F238E27FC236}">
                      <a16:creationId xmlns:a16="http://schemas.microsoft.com/office/drawing/2014/main" id="{9377B1AD-A24D-250E-18E7-828F95836598}"/>
                    </a:ext>
                  </a:extLst>
                </p:cNvPr>
                <p:cNvSpPr txBox="1"/>
                <p:nvPr/>
              </p:nvSpPr>
              <p:spPr>
                <a:xfrm>
                  <a:off x="5200120" y="3763540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68/100</a:t>
                  </a:r>
                </a:p>
              </p:txBody>
            </p:sp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A9A248FB-B1C9-B27D-A72F-78B1A9E8DB31}"/>
                    </a:ext>
                  </a:extLst>
                </p:cNvPr>
                <p:cNvSpPr txBox="1"/>
                <p:nvPr/>
              </p:nvSpPr>
              <p:spPr>
                <a:xfrm>
                  <a:off x="5228801" y="4052039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59/83</a:t>
                  </a:r>
                </a:p>
              </p:txBody>
            </p:sp>
            <p:sp>
              <p:nvSpPr>
                <p:cNvPr id="306" name="TextBox 305">
                  <a:extLst>
                    <a:ext uri="{FF2B5EF4-FFF2-40B4-BE49-F238E27FC236}">
                      <a16:creationId xmlns:a16="http://schemas.microsoft.com/office/drawing/2014/main" id="{297CE371-A9B2-FAA2-A643-F8ACFB445803}"/>
                    </a:ext>
                  </a:extLst>
                </p:cNvPr>
                <p:cNvSpPr txBox="1"/>
                <p:nvPr/>
              </p:nvSpPr>
              <p:spPr>
                <a:xfrm>
                  <a:off x="5200120" y="4340436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93/136</a:t>
                  </a:r>
                </a:p>
              </p:txBody>
            </p:sp>
            <p:sp>
              <p:nvSpPr>
                <p:cNvPr id="307" name="TextBox 306">
                  <a:extLst>
                    <a:ext uri="{FF2B5EF4-FFF2-40B4-BE49-F238E27FC236}">
                      <a16:creationId xmlns:a16="http://schemas.microsoft.com/office/drawing/2014/main" id="{7F1D022A-1D06-59BF-52F1-B62A1F947FDE}"/>
                    </a:ext>
                  </a:extLst>
                </p:cNvPr>
                <p:cNvSpPr txBox="1"/>
                <p:nvPr/>
              </p:nvSpPr>
              <p:spPr>
                <a:xfrm>
                  <a:off x="5228801" y="4628939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34/48</a:t>
                  </a:r>
                </a:p>
              </p:txBody>
            </p:sp>
            <p:sp>
              <p:nvSpPr>
                <p:cNvPr id="308" name="TextBox 307">
                  <a:extLst>
                    <a:ext uri="{FF2B5EF4-FFF2-40B4-BE49-F238E27FC236}">
                      <a16:creationId xmlns:a16="http://schemas.microsoft.com/office/drawing/2014/main" id="{E919277F-A017-42B3-1406-33F64D58BE83}"/>
                    </a:ext>
                  </a:extLst>
                </p:cNvPr>
                <p:cNvSpPr txBox="1"/>
                <p:nvPr/>
              </p:nvSpPr>
              <p:spPr>
                <a:xfrm>
                  <a:off x="5286057" y="4917333"/>
                  <a:ext cx="253171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6/8</a:t>
                  </a:r>
                </a:p>
              </p:txBody>
            </p:sp>
            <p:sp>
              <p:nvSpPr>
                <p:cNvPr id="309" name="TextBox 308">
                  <a:extLst>
                    <a:ext uri="{FF2B5EF4-FFF2-40B4-BE49-F238E27FC236}">
                      <a16:creationId xmlns:a16="http://schemas.microsoft.com/office/drawing/2014/main" id="{5D75F657-5420-FD97-1D95-AF46389DAE1B}"/>
                    </a:ext>
                  </a:extLst>
                </p:cNvPr>
                <p:cNvSpPr txBox="1"/>
                <p:nvPr/>
              </p:nvSpPr>
              <p:spPr>
                <a:xfrm>
                  <a:off x="5171439" y="5205835"/>
                  <a:ext cx="44632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121/176</a:t>
                  </a:r>
                </a:p>
              </p:txBody>
            </p: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D332BE09-20A3-BCD5-A0C4-0339C5F238A4}"/>
                    </a:ext>
                  </a:extLst>
                </p:cNvPr>
                <p:cNvSpPr txBox="1"/>
                <p:nvPr/>
              </p:nvSpPr>
              <p:spPr>
                <a:xfrm>
                  <a:off x="5200120" y="5494337"/>
                  <a:ext cx="39803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81/113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DF9115D2-3B4E-1ECF-2C07-0F8310CE6D74}"/>
                    </a:ext>
                  </a:extLst>
                </p:cNvPr>
                <p:cNvSpPr txBox="1"/>
                <p:nvPr/>
              </p:nvSpPr>
              <p:spPr>
                <a:xfrm>
                  <a:off x="5228801" y="5782733"/>
                  <a:ext cx="34974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46/71</a:t>
                  </a:r>
                </a:p>
              </p:txBody>
            </p:sp>
            <p:sp>
              <p:nvSpPr>
                <p:cNvPr id="312" name="TextBox 311">
                  <a:extLst>
                    <a:ext uri="{FF2B5EF4-FFF2-40B4-BE49-F238E27FC236}">
                      <a16:creationId xmlns:a16="http://schemas.microsoft.com/office/drawing/2014/main" id="{A66DDA85-8399-5EB7-9D65-CAD3BDFF9784}"/>
                    </a:ext>
                  </a:extLst>
                </p:cNvPr>
                <p:cNvSpPr txBox="1"/>
                <p:nvPr/>
              </p:nvSpPr>
              <p:spPr>
                <a:xfrm>
                  <a:off x="5841894" y="1455948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10.0 (8.3-11.4)</a:t>
                  </a:r>
                </a:p>
              </p:txBody>
            </p:sp>
            <p:sp>
              <p:nvSpPr>
                <p:cNvPr id="313" name="TextBox 312">
                  <a:extLst>
                    <a:ext uri="{FF2B5EF4-FFF2-40B4-BE49-F238E27FC236}">
                      <a16:creationId xmlns:a16="http://schemas.microsoft.com/office/drawing/2014/main" id="{DDF5E7A6-9F60-C0D8-66FE-DADADDFF6388}"/>
                    </a:ext>
                  </a:extLst>
                </p:cNvPr>
                <p:cNvSpPr txBox="1"/>
                <p:nvPr/>
              </p:nvSpPr>
              <p:spPr>
                <a:xfrm>
                  <a:off x="5841894" y="1744451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11.7 (9.5-17.7)</a:t>
                  </a:r>
                </a:p>
              </p:txBody>
            </p: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A2CB78FF-401A-7D21-DE42-E43208B163D2}"/>
                    </a:ext>
                  </a:extLst>
                </p:cNvPr>
                <p:cNvSpPr txBox="1"/>
                <p:nvPr/>
              </p:nvSpPr>
              <p:spPr>
                <a:xfrm>
                  <a:off x="5841894" y="2032846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11.4 (9.8-16.2)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743EFD91-D515-6A9D-B96F-7637A6DD3D05}"/>
                    </a:ext>
                  </a:extLst>
                </p:cNvPr>
                <p:cNvSpPr txBox="1"/>
                <p:nvPr/>
              </p:nvSpPr>
              <p:spPr>
                <a:xfrm>
                  <a:off x="5870575" y="2321348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9.5 (7.5-10.1)</a:t>
                  </a:r>
                </a:p>
              </p:txBody>
            </p:sp>
            <p:sp>
              <p:nvSpPr>
                <p:cNvPr id="316" name="TextBox 315">
                  <a:extLst>
                    <a:ext uri="{FF2B5EF4-FFF2-40B4-BE49-F238E27FC236}">
                      <a16:creationId xmlns:a16="http://schemas.microsoft.com/office/drawing/2014/main" id="{CA1CA1DA-E36E-5476-9D76-C35D8926D94B}"/>
                    </a:ext>
                  </a:extLst>
                </p:cNvPr>
                <p:cNvSpPr txBox="1"/>
                <p:nvPr/>
              </p:nvSpPr>
              <p:spPr>
                <a:xfrm>
                  <a:off x="5901160" y="2609744"/>
                  <a:ext cx="60383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8.2 (1.4-NE)</a:t>
                  </a:r>
                </a:p>
              </p:txBody>
            </p:sp>
            <p:sp>
              <p:nvSpPr>
                <p:cNvPr id="317" name="TextBox 316">
                  <a:extLst>
                    <a:ext uri="{FF2B5EF4-FFF2-40B4-BE49-F238E27FC236}">
                      <a16:creationId xmlns:a16="http://schemas.microsoft.com/office/drawing/2014/main" id="{C3BBD4B8-1774-C72E-7222-3924EF77014A}"/>
                    </a:ext>
                  </a:extLst>
                </p:cNvPr>
                <p:cNvSpPr txBox="1"/>
                <p:nvPr/>
              </p:nvSpPr>
              <p:spPr>
                <a:xfrm>
                  <a:off x="5870575" y="2898245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9.9 (9.0-11.3)</a:t>
                  </a:r>
                </a:p>
              </p:txBody>
            </p: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3539E5C9-0FB4-6AC8-41A2-8472ADE1545F}"/>
                    </a:ext>
                  </a:extLst>
                </p:cNvPr>
                <p:cNvSpPr txBox="1"/>
                <p:nvPr/>
              </p:nvSpPr>
              <p:spPr>
                <a:xfrm>
                  <a:off x="5841894" y="3186642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10.0 (8.6-12.3)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BE7DD876-EEB1-9B45-B459-0C98C814814B}"/>
                    </a:ext>
                  </a:extLst>
                </p:cNvPr>
                <p:cNvSpPr txBox="1"/>
                <p:nvPr/>
              </p:nvSpPr>
              <p:spPr>
                <a:xfrm>
                  <a:off x="5870575" y="3475143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9.9 (8.0-11.5)</a:t>
                  </a:r>
                </a:p>
              </p:txBody>
            </p:sp>
            <p:sp>
              <p:nvSpPr>
                <p:cNvPr id="320" name="TextBox 319">
                  <a:extLst>
                    <a:ext uri="{FF2B5EF4-FFF2-40B4-BE49-F238E27FC236}">
                      <a16:creationId xmlns:a16="http://schemas.microsoft.com/office/drawing/2014/main" id="{E750D807-43AE-5818-C278-FAFBE545F65A}"/>
                    </a:ext>
                  </a:extLst>
                </p:cNvPr>
                <p:cNvSpPr txBox="1"/>
                <p:nvPr/>
              </p:nvSpPr>
              <p:spPr>
                <a:xfrm>
                  <a:off x="5841894" y="3763540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10.1 (8.4-12.2)</a:t>
                  </a:r>
                </a:p>
              </p:txBody>
            </p:sp>
            <p:sp>
              <p:nvSpPr>
                <p:cNvPr id="321" name="TextBox 320">
                  <a:extLst>
                    <a:ext uri="{FF2B5EF4-FFF2-40B4-BE49-F238E27FC236}">
                      <a16:creationId xmlns:a16="http://schemas.microsoft.com/office/drawing/2014/main" id="{8199D29F-D99F-619A-9547-CF7CD001A10A}"/>
                    </a:ext>
                  </a:extLst>
                </p:cNvPr>
                <p:cNvSpPr txBox="1"/>
                <p:nvPr/>
              </p:nvSpPr>
              <p:spPr>
                <a:xfrm>
                  <a:off x="5870575" y="4052039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9.7 (8.1-11.4)</a:t>
                  </a:r>
                </a:p>
              </p:txBody>
            </p:sp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8E5146CE-AA15-9A68-C4C7-5344C259BE96}"/>
                    </a:ext>
                  </a:extLst>
                </p:cNvPr>
                <p:cNvSpPr txBox="1"/>
                <p:nvPr/>
              </p:nvSpPr>
              <p:spPr>
                <a:xfrm>
                  <a:off x="5870575" y="4340436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9.8 (8.4-11.1)</a:t>
                  </a:r>
                </a:p>
              </p:txBody>
            </p: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1EAD77EC-C77A-D62F-AC52-03DD30F6F469}"/>
                    </a:ext>
                  </a:extLst>
                </p:cNvPr>
                <p:cNvSpPr txBox="1"/>
                <p:nvPr/>
              </p:nvSpPr>
              <p:spPr>
                <a:xfrm>
                  <a:off x="5841894" y="4628939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11.4 (8.3-13.3)</a:t>
                  </a:r>
                </a:p>
              </p:txBody>
            </p:sp>
            <p:sp>
              <p:nvSpPr>
                <p:cNvPr id="324" name="TextBox 323">
                  <a:extLst>
                    <a:ext uri="{FF2B5EF4-FFF2-40B4-BE49-F238E27FC236}">
                      <a16:creationId xmlns:a16="http://schemas.microsoft.com/office/drawing/2014/main" id="{F649EDD2-9994-589C-DA31-FF3194F22772}"/>
                    </a:ext>
                  </a:extLst>
                </p:cNvPr>
                <p:cNvSpPr txBox="1"/>
                <p:nvPr/>
              </p:nvSpPr>
              <p:spPr>
                <a:xfrm>
                  <a:off x="5870575" y="4917333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8.1 (4.0-11.3)</a:t>
                  </a:r>
                </a:p>
              </p:txBody>
            </p: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98F23BB2-9A51-68A5-ADAF-3FD667025202}"/>
                    </a:ext>
                  </a:extLst>
                </p:cNvPr>
                <p:cNvSpPr txBox="1"/>
                <p:nvPr/>
              </p:nvSpPr>
              <p:spPr>
                <a:xfrm>
                  <a:off x="5841894" y="5205835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10.1 (9.5-11.5)</a:t>
                  </a:r>
                </a:p>
              </p:txBody>
            </p:sp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7AB7706F-478D-1CE5-068D-5E0C255B2946}"/>
                    </a:ext>
                  </a:extLst>
                </p:cNvPr>
                <p:cNvSpPr txBox="1"/>
                <p:nvPr/>
              </p:nvSpPr>
              <p:spPr>
                <a:xfrm>
                  <a:off x="5870575" y="5494337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9.8 (8.5-11.7)</a:t>
                  </a:r>
                </a:p>
              </p:txBody>
            </p:sp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84BF394A-C03B-E7C1-3EF0-E73FFB9B6EBE}"/>
                    </a:ext>
                  </a:extLst>
                </p:cNvPr>
                <p:cNvSpPr txBox="1"/>
                <p:nvPr/>
              </p:nvSpPr>
              <p:spPr>
                <a:xfrm>
                  <a:off x="5841894" y="5782733"/>
                  <a:ext cx="701565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10.0 (7.2-12.5)</a:t>
                  </a:r>
                </a:p>
              </p:txBody>
            </p:sp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FC604E98-47F2-00C5-7DC8-AE5074DC9BC5}"/>
                    </a:ext>
                  </a:extLst>
                </p:cNvPr>
                <p:cNvSpPr txBox="1"/>
                <p:nvPr/>
              </p:nvSpPr>
              <p:spPr>
                <a:xfrm>
                  <a:off x="6683459" y="1455948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5.4 (4.0-7.8)</a:t>
                  </a:r>
                </a:p>
              </p:txBody>
            </p: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9E9185CE-6800-762D-3C6B-53FE0C363B8F}"/>
                    </a:ext>
                  </a:extLst>
                </p:cNvPr>
                <p:cNvSpPr txBox="1"/>
                <p:nvPr/>
              </p:nvSpPr>
              <p:spPr>
                <a:xfrm>
                  <a:off x="6683459" y="1744451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5.9 (4.3-8.2)</a:t>
                  </a:r>
                </a:p>
              </p:txBody>
            </p:sp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3C7A9BFF-386C-19B9-07EB-F35AB5B5E702}"/>
                    </a:ext>
                  </a:extLst>
                </p:cNvPr>
                <p:cNvSpPr txBox="1"/>
                <p:nvPr/>
              </p:nvSpPr>
              <p:spPr>
                <a:xfrm>
                  <a:off x="6683459" y="2032846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5.1 (3.1-7.3)</a:t>
                  </a:r>
                </a:p>
              </p:txBody>
            </p:sp>
            <p:sp>
              <p:nvSpPr>
                <p:cNvPr id="331" name="TextBox 330">
                  <a:extLst>
                    <a:ext uri="{FF2B5EF4-FFF2-40B4-BE49-F238E27FC236}">
                      <a16:creationId xmlns:a16="http://schemas.microsoft.com/office/drawing/2014/main" id="{370AE1E1-C501-66DE-6020-CAD11222D540}"/>
                    </a:ext>
                  </a:extLst>
                </p:cNvPr>
                <p:cNvSpPr txBox="1"/>
                <p:nvPr/>
              </p:nvSpPr>
              <p:spPr>
                <a:xfrm>
                  <a:off x="6683459" y="2321348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4.8 (2.9-6.9)</a:t>
                  </a:r>
                </a:p>
              </p:txBody>
            </p:sp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384E15A6-8A97-A745-7D22-2AD7EAE21CBA}"/>
                    </a:ext>
                  </a:extLst>
                </p:cNvPr>
                <p:cNvSpPr txBox="1"/>
                <p:nvPr/>
              </p:nvSpPr>
              <p:spPr>
                <a:xfrm>
                  <a:off x="6685470" y="2609744"/>
                  <a:ext cx="60383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2.2 (0.6-NE)</a:t>
                  </a:r>
                </a:p>
              </p:txBody>
            </p:sp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C13B652E-3DCF-D2C1-499B-BB9D69B3F740}"/>
                    </a:ext>
                  </a:extLst>
                </p:cNvPr>
                <p:cNvSpPr txBox="1"/>
                <p:nvPr/>
              </p:nvSpPr>
              <p:spPr>
                <a:xfrm>
                  <a:off x="6683459" y="2898245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5.3 (4.2-6.9)</a:t>
                  </a:r>
                </a:p>
              </p:txBody>
            </p:sp>
            <p:sp>
              <p:nvSpPr>
                <p:cNvPr id="334" name="TextBox 333">
                  <a:extLst>
                    <a:ext uri="{FF2B5EF4-FFF2-40B4-BE49-F238E27FC236}">
                      <a16:creationId xmlns:a16="http://schemas.microsoft.com/office/drawing/2014/main" id="{9DED66C2-EFC0-2146-705B-21EFC5F68201}"/>
                    </a:ext>
                  </a:extLst>
                </p:cNvPr>
                <p:cNvSpPr txBox="1"/>
                <p:nvPr/>
              </p:nvSpPr>
              <p:spPr>
                <a:xfrm>
                  <a:off x="6683459" y="3186642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4.8 (3.0-7.0)</a:t>
                  </a:r>
                </a:p>
              </p:txBody>
            </p:sp>
            <p:sp>
              <p:nvSpPr>
                <p:cNvPr id="335" name="TextBox 334">
                  <a:extLst>
                    <a:ext uri="{FF2B5EF4-FFF2-40B4-BE49-F238E27FC236}">
                      <a16:creationId xmlns:a16="http://schemas.microsoft.com/office/drawing/2014/main" id="{1021A78D-8001-ADA8-4B82-BE61F0EE14D2}"/>
                    </a:ext>
                  </a:extLst>
                </p:cNvPr>
                <p:cNvSpPr txBox="1"/>
                <p:nvPr/>
              </p:nvSpPr>
              <p:spPr>
                <a:xfrm>
                  <a:off x="6683459" y="3475143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5.1 (2.9-7.1)</a:t>
                  </a:r>
                </a:p>
              </p:txBody>
            </p:sp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053C0CB1-CA0F-EB7D-3921-72F13A17451C}"/>
                    </a:ext>
                  </a:extLst>
                </p:cNvPr>
                <p:cNvSpPr txBox="1"/>
                <p:nvPr/>
              </p:nvSpPr>
              <p:spPr>
                <a:xfrm>
                  <a:off x="6683459" y="3763540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6.4 (4.3-7.8)</a:t>
                  </a:r>
                </a:p>
              </p:txBody>
            </p:sp>
            <p:sp>
              <p:nvSpPr>
                <p:cNvPr id="337" name="TextBox 336">
                  <a:extLst>
                    <a:ext uri="{FF2B5EF4-FFF2-40B4-BE49-F238E27FC236}">
                      <a16:creationId xmlns:a16="http://schemas.microsoft.com/office/drawing/2014/main" id="{56C2FFA6-009F-44FF-DAF9-143AE87FD15A}"/>
                    </a:ext>
                  </a:extLst>
                </p:cNvPr>
                <p:cNvSpPr txBox="1"/>
                <p:nvPr/>
              </p:nvSpPr>
              <p:spPr>
                <a:xfrm>
                  <a:off x="6683459" y="4052039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4.2 (3.0-5.4)</a:t>
                  </a:r>
                </a:p>
              </p:txBody>
            </p:sp>
            <p:sp>
              <p:nvSpPr>
                <p:cNvPr id="338" name="TextBox 337">
                  <a:extLst>
                    <a:ext uri="{FF2B5EF4-FFF2-40B4-BE49-F238E27FC236}">
                      <a16:creationId xmlns:a16="http://schemas.microsoft.com/office/drawing/2014/main" id="{F6BB6C8C-65E2-8EAD-C139-F5581DF52E8D}"/>
                    </a:ext>
                  </a:extLst>
                </p:cNvPr>
                <p:cNvSpPr txBox="1"/>
                <p:nvPr/>
              </p:nvSpPr>
              <p:spPr>
                <a:xfrm>
                  <a:off x="6683459" y="4340436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4.6 (2.9-5.9)</a:t>
                  </a:r>
                </a:p>
              </p:txBody>
            </p:sp>
            <p:sp>
              <p:nvSpPr>
                <p:cNvPr id="339" name="TextBox 338">
                  <a:extLst>
                    <a:ext uri="{FF2B5EF4-FFF2-40B4-BE49-F238E27FC236}">
                      <a16:creationId xmlns:a16="http://schemas.microsoft.com/office/drawing/2014/main" id="{3D72BCDE-578D-2B37-085F-15979B08D7EF}"/>
                    </a:ext>
                  </a:extLst>
                </p:cNvPr>
                <p:cNvSpPr txBox="1"/>
                <p:nvPr/>
              </p:nvSpPr>
              <p:spPr>
                <a:xfrm>
                  <a:off x="6654778" y="4628939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6.2 (4.3-10.8)</a:t>
                  </a:r>
                </a:p>
              </p:txBody>
            </p:sp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295BAE62-2838-989B-BF99-2F1B5B4B95FF}"/>
                    </a:ext>
                  </a:extLst>
                </p:cNvPr>
                <p:cNvSpPr txBox="1"/>
                <p:nvPr/>
              </p:nvSpPr>
              <p:spPr>
                <a:xfrm>
                  <a:off x="6654778" y="4917333"/>
                  <a:ext cx="653277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4.8 (0.6-11.0)</a:t>
                  </a:r>
                </a:p>
              </p:txBody>
            </p:sp>
            <p:sp>
              <p:nvSpPr>
                <p:cNvPr id="341" name="TextBox 340">
                  <a:extLst>
                    <a:ext uri="{FF2B5EF4-FFF2-40B4-BE49-F238E27FC236}">
                      <a16:creationId xmlns:a16="http://schemas.microsoft.com/office/drawing/2014/main" id="{EA4F476F-D673-6C00-07C0-D468A932A9F7}"/>
                    </a:ext>
                  </a:extLst>
                </p:cNvPr>
                <p:cNvSpPr txBox="1"/>
                <p:nvPr/>
              </p:nvSpPr>
              <p:spPr>
                <a:xfrm>
                  <a:off x="6683459" y="5205835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5.1 (4.2-6.8)</a:t>
                  </a:r>
                </a:p>
              </p:txBody>
            </p:sp>
            <p:sp>
              <p:nvSpPr>
                <p:cNvPr id="342" name="TextBox 341">
                  <a:extLst>
                    <a:ext uri="{FF2B5EF4-FFF2-40B4-BE49-F238E27FC236}">
                      <a16:creationId xmlns:a16="http://schemas.microsoft.com/office/drawing/2014/main" id="{C8574800-B653-817D-E6D6-3255A1BCC391}"/>
                    </a:ext>
                  </a:extLst>
                </p:cNvPr>
                <p:cNvSpPr txBox="1"/>
                <p:nvPr/>
              </p:nvSpPr>
              <p:spPr>
                <a:xfrm>
                  <a:off x="6696265" y="5494337"/>
                  <a:ext cx="57624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5.3 (3.0-7.9</a:t>
                  </a:r>
                </a:p>
              </p:txBody>
            </p:sp>
            <p:sp>
              <p:nvSpPr>
                <p:cNvPr id="343" name="TextBox 342">
                  <a:extLst>
                    <a:ext uri="{FF2B5EF4-FFF2-40B4-BE49-F238E27FC236}">
                      <a16:creationId xmlns:a16="http://schemas.microsoft.com/office/drawing/2014/main" id="{C8A4BAF0-F49B-422E-2B40-CD0B784C2E9B}"/>
                    </a:ext>
                  </a:extLst>
                </p:cNvPr>
                <p:cNvSpPr txBox="1"/>
                <p:nvPr/>
              </p:nvSpPr>
              <p:spPr>
                <a:xfrm>
                  <a:off x="6683459" y="5782733"/>
                  <a:ext cx="604988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4.6 (3.0-6.8)</a:t>
                  </a:r>
                </a:p>
              </p:txBody>
            </p:sp>
            <p:sp>
              <p:nvSpPr>
                <p:cNvPr id="344" name="TextBox 343">
                  <a:extLst>
                    <a:ext uri="{FF2B5EF4-FFF2-40B4-BE49-F238E27FC236}">
                      <a16:creationId xmlns:a16="http://schemas.microsoft.com/office/drawing/2014/main" id="{B139D8F6-B297-6A45-8D09-076E9987A008}"/>
                    </a:ext>
                  </a:extLst>
                </p:cNvPr>
                <p:cNvSpPr txBox="1"/>
                <p:nvPr/>
              </p:nvSpPr>
              <p:spPr>
                <a:xfrm>
                  <a:off x="8987197" y="1455948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0.55 (0.42-0.74)</a:t>
                  </a:r>
                </a:p>
              </p:txBody>
            </p:sp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FB7B73B8-AE60-2F32-7A9B-A2845CCF08FF}"/>
                    </a:ext>
                  </a:extLst>
                </p:cNvPr>
                <p:cNvSpPr txBox="1"/>
                <p:nvPr/>
              </p:nvSpPr>
              <p:spPr>
                <a:xfrm>
                  <a:off x="8987197" y="1744451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0.42 (0.28-0.64)</a:t>
                  </a:r>
                </a:p>
              </p:txBody>
            </p:sp>
            <p:sp>
              <p:nvSpPr>
                <p:cNvPr id="346" name="TextBox 345">
                  <a:extLst>
                    <a:ext uri="{FF2B5EF4-FFF2-40B4-BE49-F238E27FC236}">
                      <a16:creationId xmlns:a16="http://schemas.microsoft.com/office/drawing/2014/main" id="{CE33D1F0-EBBC-B5D1-6E77-C838AC9B287C}"/>
                    </a:ext>
                  </a:extLst>
                </p:cNvPr>
                <p:cNvSpPr txBox="1"/>
                <p:nvPr/>
              </p:nvSpPr>
              <p:spPr>
                <a:xfrm>
                  <a:off x="8987197" y="2032846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0.41 (0.30-0.58)</a:t>
                  </a:r>
                </a:p>
              </p:txBody>
            </p:sp>
            <p:sp>
              <p:nvSpPr>
                <p:cNvPr id="347" name="TextBox 346">
                  <a:extLst>
                    <a:ext uri="{FF2B5EF4-FFF2-40B4-BE49-F238E27FC236}">
                      <a16:creationId xmlns:a16="http://schemas.microsoft.com/office/drawing/2014/main" id="{337D4A69-865B-502C-788B-C2C602B9FB0E}"/>
                    </a:ext>
                  </a:extLst>
                </p:cNvPr>
                <p:cNvSpPr txBox="1"/>
                <p:nvPr/>
              </p:nvSpPr>
              <p:spPr>
                <a:xfrm>
                  <a:off x="8987197" y="2321348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0.58 (0.43-0.78)</a:t>
                  </a:r>
                </a:p>
              </p:txBody>
            </p:sp>
            <p:sp>
              <p:nvSpPr>
                <p:cNvPr id="348" name="TextBox 347">
                  <a:extLst>
                    <a:ext uri="{FF2B5EF4-FFF2-40B4-BE49-F238E27FC236}">
                      <a16:creationId xmlns:a16="http://schemas.microsoft.com/office/drawing/2014/main" id="{40C5DD38-2013-B7D0-42F2-27CE7A37B609}"/>
                    </a:ext>
                  </a:extLst>
                </p:cNvPr>
                <p:cNvSpPr txBox="1"/>
                <p:nvPr/>
              </p:nvSpPr>
              <p:spPr>
                <a:xfrm>
                  <a:off x="8987197" y="2609744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0.38 (0.12-1.21)</a:t>
                  </a:r>
                </a:p>
              </p:txBody>
            </p:sp>
            <p:sp>
              <p:nvSpPr>
                <p:cNvPr id="349" name="TextBox 348">
                  <a:extLst>
                    <a:ext uri="{FF2B5EF4-FFF2-40B4-BE49-F238E27FC236}">
                      <a16:creationId xmlns:a16="http://schemas.microsoft.com/office/drawing/2014/main" id="{D50122DB-E92C-FE42-87D2-EB581BB949ED}"/>
                    </a:ext>
                  </a:extLst>
                </p:cNvPr>
                <p:cNvSpPr txBox="1"/>
                <p:nvPr/>
              </p:nvSpPr>
              <p:spPr>
                <a:xfrm>
                  <a:off x="8987197" y="2898245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0.51 (0.41-0.64)</a:t>
                  </a:r>
                </a:p>
              </p:txBody>
            </p:sp>
            <p:sp>
              <p:nvSpPr>
                <p:cNvPr id="350" name="TextBox 349">
                  <a:extLst>
                    <a:ext uri="{FF2B5EF4-FFF2-40B4-BE49-F238E27FC236}">
                      <a16:creationId xmlns:a16="http://schemas.microsoft.com/office/drawing/2014/main" id="{A4295C37-206C-70F0-E27C-81DAF1BE03EF}"/>
                    </a:ext>
                  </a:extLst>
                </p:cNvPr>
                <p:cNvSpPr txBox="1"/>
                <p:nvPr/>
              </p:nvSpPr>
              <p:spPr>
                <a:xfrm>
                  <a:off x="8987197" y="3186642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0.48 (0.36-0.63)</a:t>
                  </a:r>
                </a:p>
              </p:txBody>
            </p:sp>
            <p:sp>
              <p:nvSpPr>
                <p:cNvPr id="351" name="TextBox 350">
                  <a:extLst>
                    <a:ext uri="{FF2B5EF4-FFF2-40B4-BE49-F238E27FC236}">
                      <a16:creationId xmlns:a16="http://schemas.microsoft.com/office/drawing/2014/main" id="{14C8EC95-201F-BC9A-FC5E-23D4026FD6D2}"/>
                    </a:ext>
                  </a:extLst>
                </p:cNvPr>
                <p:cNvSpPr txBox="1"/>
                <p:nvPr/>
              </p:nvSpPr>
              <p:spPr>
                <a:xfrm>
                  <a:off x="8987197" y="3475143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0.55 (0.39-0.76)</a:t>
                  </a:r>
                </a:p>
              </p:txBody>
            </p:sp>
            <p:sp>
              <p:nvSpPr>
                <p:cNvPr id="352" name="TextBox 351">
                  <a:extLst>
                    <a:ext uri="{FF2B5EF4-FFF2-40B4-BE49-F238E27FC236}">
                      <a16:creationId xmlns:a16="http://schemas.microsoft.com/office/drawing/2014/main" id="{E76ADC34-09E0-E209-198B-55867ABFDD4E}"/>
                    </a:ext>
                  </a:extLst>
                </p:cNvPr>
                <p:cNvSpPr txBox="1"/>
                <p:nvPr/>
              </p:nvSpPr>
              <p:spPr>
                <a:xfrm>
                  <a:off x="8987197" y="3763540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0.52 (0.39-0.70)</a:t>
                  </a:r>
                </a:p>
              </p:txBody>
            </p:sp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59991C76-B3EF-7845-6663-6267882BBA4F}"/>
                    </a:ext>
                  </a:extLst>
                </p:cNvPr>
                <p:cNvSpPr txBox="1"/>
                <p:nvPr/>
              </p:nvSpPr>
              <p:spPr>
                <a:xfrm>
                  <a:off x="8987197" y="4052039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0.49 (0.35-0.68)</a:t>
                  </a:r>
                </a:p>
              </p:txBody>
            </p:sp>
            <p:sp>
              <p:nvSpPr>
                <p:cNvPr id="354" name="TextBox 353">
                  <a:extLst>
                    <a:ext uri="{FF2B5EF4-FFF2-40B4-BE49-F238E27FC236}">
                      <a16:creationId xmlns:a16="http://schemas.microsoft.com/office/drawing/2014/main" id="{ACA51D73-991F-FFE6-1EEB-4942EC1DE5A4}"/>
                    </a:ext>
                  </a:extLst>
                </p:cNvPr>
                <p:cNvSpPr txBox="1"/>
                <p:nvPr/>
              </p:nvSpPr>
              <p:spPr>
                <a:xfrm>
                  <a:off x="8987197" y="4340436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0.47 (0.37-0.61)</a:t>
                  </a:r>
                </a:p>
              </p:txBody>
            </p:sp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031D1A8B-5FD7-5B7D-91DB-CE4D5901B150}"/>
                    </a:ext>
                  </a:extLst>
                </p:cNvPr>
                <p:cNvSpPr txBox="1"/>
                <p:nvPr/>
              </p:nvSpPr>
              <p:spPr>
                <a:xfrm>
                  <a:off x="8987197" y="4628939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0.57 (0.36-0.89)</a:t>
                  </a:r>
                </a:p>
              </p:txBody>
            </p:sp>
            <p:sp>
              <p:nvSpPr>
                <p:cNvPr id="356" name="TextBox 355">
                  <a:extLst>
                    <a:ext uri="{FF2B5EF4-FFF2-40B4-BE49-F238E27FC236}">
                      <a16:creationId xmlns:a16="http://schemas.microsoft.com/office/drawing/2014/main" id="{261D10CE-CBB5-B5DF-6646-E2E6A3550520}"/>
                    </a:ext>
                  </a:extLst>
                </p:cNvPr>
                <p:cNvSpPr txBox="1"/>
                <p:nvPr/>
              </p:nvSpPr>
              <p:spPr>
                <a:xfrm>
                  <a:off x="8987197" y="4917333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0.71 (0.28-1.80)</a:t>
                  </a:r>
                </a:p>
              </p:txBody>
            </p:sp>
            <p:sp>
              <p:nvSpPr>
                <p:cNvPr id="357" name="TextBox 356">
                  <a:extLst>
                    <a:ext uri="{FF2B5EF4-FFF2-40B4-BE49-F238E27FC236}">
                      <a16:creationId xmlns:a16="http://schemas.microsoft.com/office/drawing/2014/main" id="{2A49F4EA-97A2-494C-2380-680660F4B93F}"/>
                    </a:ext>
                  </a:extLst>
                </p:cNvPr>
                <p:cNvSpPr txBox="1"/>
                <p:nvPr/>
              </p:nvSpPr>
              <p:spPr>
                <a:xfrm>
                  <a:off x="8987197" y="5205835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0.49 (0.39-0.62)</a:t>
                  </a:r>
                </a:p>
              </p:txBody>
            </p:sp>
            <p:sp>
              <p:nvSpPr>
                <p:cNvPr id="358" name="TextBox 357">
                  <a:extLst>
                    <a:ext uri="{FF2B5EF4-FFF2-40B4-BE49-F238E27FC236}">
                      <a16:creationId xmlns:a16="http://schemas.microsoft.com/office/drawing/2014/main" id="{5DFE4CF7-72BF-F857-686C-DD88DB692C7B}"/>
                    </a:ext>
                  </a:extLst>
                </p:cNvPr>
                <p:cNvSpPr txBox="1"/>
                <p:nvPr/>
              </p:nvSpPr>
              <p:spPr>
                <a:xfrm>
                  <a:off x="8987197" y="5494337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0.53 (0.40-0.70)</a:t>
                  </a:r>
                </a:p>
              </p:txBody>
            </p:sp>
            <p:sp>
              <p:nvSpPr>
                <p:cNvPr id="359" name="TextBox 358">
                  <a:extLst>
                    <a:ext uri="{FF2B5EF4-FFF2-40B4-BE49-F238E27FC236}">
                      <a16:creationId xmlns:a16="http://schemas.microsoft.com/office/drawing/2014/main" id="{E0062DF6-E9AB-2341-9585-B738E419E985}"/>
                    </a:ext>
                  </a:extLst>
                </p:cNvPr>
                <p:cNvSpPr txBox="1"/>
                <p:nvPr/>
              </p:nvSpPr>
              <p:spPr>
                <a:xfrm>
                  <a:off x="8987197" y="5782733"/>
                  <a:ext cx="749854" cy="257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9570">
                    <a:defRPr/>
                  </a:pPr>
                  <a:r>
                    <a:rPr lang="en-US" sz="933" dirty="0">
                      <a:solidFill>
                        <a:srgbClr val="000000"/>
                      </a:solidFill>
                      <a:latin typeface="HelveticaNeueLTStd-Roman"/>
                      <a:sym typeface="HelveticaNeueLTStd-Roman"/>
                      <a:rtl val="0"/>
                    </a:rPr>
                    <a:t>0.46 (0.32-0.66)</a:t>
                  </a:r>
                </a:p>
              </p:txBody>
            </p:sp>
          </p:grpSp>
        </p:grpSp>
        <p:sp>
          <p:nvSpPr>
            <p:cNvPr id="18" name="Footer Placeholder 2">
              <a:extLst>
                <a:ext uri="{FF2B5EF4-FFF2-40B4-BE49-F238E27FC236}">
                  <a16:creationId xmlns:a16="http://schemas.microsoft.com/office/drawing/2014/main" id="{95C57849-4198-4AD2-8684-83FFCEC6EDA1}"/>
                </a:ext>
              </a:extLst>
            </p:cNvPr>
            <p:cNvSpPr txBox="1">
              <a:spLocks/>
            </p:cNvSpPr>
            <p:nvPr/>
          </p:nvSpPr>
          <p:spPr>
            <a:xfrm>
              <a:off x="385459" y="3490070"/>
              <a:ext cx="7256973" cy="273050"/>
            </a:xfrm>
            <a:prstGeom prst="rect">
              <a:avLst/>
            </a:prstGeom>
          </p:spPr>
          <p:txBody>
            <a:bodyPr vert="horz" lIns="0" tIns="60960" rIns="0" bIns="48768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7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0">
                <a:defRPr/>
              </a:pPr>
              <a:endParaRPr lang="en-US" sz="12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7CD1EB0-6FAF-F729-6F4C-C03C9F9D29C4}"/>
                </a:ext>
              </a:extLst>
            </p:cNvPr>
            <p:cNvCxnSpPr>
              <a:cxnSpLocks/>
            </p:cNvCxnSpPr>
            <p:nvPr/>
          </p:nvCxnSpPr>
          <p:spPr>
            <a:xfrm>
              <a:off x="487691" y="878674"/>
              <a:ext cx="7964424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D90FDD53-D550-463A-5358-86A888DD70DF}"/>
                </a:ext>
              </a:extLst>
            </p:cNvPr>
            <p:cNvGrpSpPr/>
            <p:nvPr/>
          </p:nvGrpSpPr>
          <p:grpSpPr>
            <a:xfrm>
              <a:off x="2465104" y="507853"/>
              <a:ext cx="5897497" cy="357162"/>
              <a:chOff x="3777507" y="978211"/>
              <a:chExt cx="5649224" cy="476218"/>
            </a:xfrm>
          </p:grpSpPr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BC8ED5F5-0F99-ED51-56EB-6DD9ED489E02}"/>
                  </a:ext>
                </a:extLst>
              </p:cNvPr>
              <p:cNvSpPr txBox="1"/>
              <p:nvPr/>
            </p:nvSpPr>
            <p:spPr>
              <a:xfrm>
                <a:off x="3777507" y="978211"/>
                <a:ext cx="1645924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No. of Events/No. of Patients</a:t>
                </a:r>
              </a:p>
              <a:p>
                <a:pPr defTabSz="914354">
                  <a:defRPr/>
                </a:pPr>
                <a:endParaRPr lang="en-US" sz="1200" b="1" dirty="0">
                  <a:solidFill>
                    <a:srgbClr val="000000"/>
                  </a:solidFill>
                  <a:latin typeface="HelveticaNeueLTStd-Bd"/>
                  <a:sym typeface="HelveticaNeueLTStd-Bd"/>
                  <a:rtl val="0"/>
                </a:endParaRPr>
              </a:p>
            </p:txBody>
          </p:sp>
          <p:sp>
            <p:nvSpPr>
              <p:cNvPr id="503" name="TextBox 502">
                <a:extLst>
                  <a:ext uri="{FF2B5EF4-FFF2-40B4-BE49-F238E27FC236}">
                    <a16:creationId xmlns:a16="http://schemas.microsoft.com/office/drawing/2014/main" id="{E5D9E864-D14F-072A-AA56-83638C565B20}"/>
                  </a:ext>
                </a:extLst>
              </p:cNvPr>
              <p:cNvSpPr txBox="1"/>
              <p:nvPr/>
            </p:nvSpPr>
            <p:spPr>
              <a:xfrm>
                <a:off x="5547030" y="984083"/>
                <a:ext cx="1496210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Median PFS (mo, 95% CI)</a:t>
                </a:r>
                <a:r>
                  <a:rPr lang="en-US" sz="1200" b="1" baseline="30000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a</a:t>
                </a:r>
              </a:p>
              <a:p>
                <a:pPr defTabSz="914354">
                  <a:defRPr/>
                </a:pPr>
                <a:endParaRPr lang="en-US" sz="1200" b="1" dirty="0">
                  <a:solidFill>
                    <a:srgbClr val="000000"/>
                  </a:solidFill>
                  <a:latin typeface="HelveticaNeueLTStd-Bd"/>
                  <a:sym typeface="HelveticaNeueLTStd-Bd"/>
                  <a:rtl val="0"/>
                </a:endParaRPr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C2224D7-BC4A-266F-8CB2-B26CDBC03BE8}"/>
                  </a:ext>
                </a:extLst>
              </p:cNvPr>
              <p:cNvSpPr txBox="1"/>
              <p:nvPr/>
            </p:nvSpPr>
            <p:spPr>
              <a:xfrm>
                <a:off x="8107873" y="1031770"/>
                <a:ext cx="1318858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Hazard Ratio (95% CI)</a:t>
                </a:r>
                <a:r>
                  <a:rPr lang="en-US" sz="1200" b="1" baseline="30000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b</a:t>
                </a:r>
              </a:p>
            </p:txBody>
          </p:sp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0EFEF3E0-523E-1633-D5C0-FD1EDFD95C94}"/>
                  </a:ext>
                </a:extLst>
              </p:cNvPr>
              <p:cNvSpPr txBox="1"/>
              <p:nvPr/>
            </p:nvSpPr>
            <p:spPr>
              <a:xfrm>
                <a:off x="4167408" y="1217736"/>
                <a:ext cx="387182" cy="235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T-DXd</a:t>
                </a:r>
              </a:p>
            </p:txBody>
          </p:sp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AA49B8F7-9D1F-2E98-6319-F379BC0CEE27}"/>
                  </a:ext>
                </a:extLst>
              </p:cNvPr>
              <p:cNvSpPr txBox="1"/>
              <p:nvPr/>
            </p:nvSpPr>
            <p:spPr>
              <a:xfrm>
                <a:off x="5619548" y="1217737"/>
                <a:ext cx="387182" cy="235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T-DXd</a:t>
                </a:r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2DD3F01F-1B88-443B-1A13-F6671F3021E5}"/>
                  </a:ext>
                </a:extLst>
              </p:cNvPr>
              <p:cNvSpPr txBox="1"/>
              <p:nvPr/>
            </p:nvSpPr>
            <p:spPr>
              <a:xfrm>
                <a:off x="4864300" y="1218530"/>
                <a:ext cx="305415" cy="235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TPC</a:t>
                </a:r>
              </a:p>
            </p:txBody>
          </p: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1D93C231-024C-639F-7402-9A6B9BE33EFB}"/>
                  </a:ext>
                </a:extLst>
              </p:cNvPr>
              <p:cNvSpPr txBox="1"/>
              <p:nvPr/>
            </p:nvSpPr>
            <p:spPr>
              <a:xfrm>
                <a:off x="6457641" y="1218530"/>
                <a:ext cx="305415" cy="235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>
                  <a:defRPr/>
                </a:pPr>
                <a:r>
                  <a:rPr lang="en-US" sz="933" b="1" dirty="0">
                    <a:solidFill>
                      <a:srgbClr val="000000"/>
                    </a:solidFill>
                    <a:latin typeface="HelveticaNeueLTStd-Bd"/>
                    <a:sym typeface="HelveticaNeueLTStd-Bd"/>
                    <a:rtl val="0"/>
                  </a:rPr>
                  <a:t>TPC</a:t>
                </a:r>
              </a:p>
            </p:txBody>
          </p:sp>
        </p:grp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5A3715CA-6A93-8838-8037-12227F2D9A3A}"/>
                </a:ext>
              </a:extLst>
            </p:cNvPr>
            <p:cNvSpPr txBox="1"/>
            <p:nvPr/>
          </p:nvSpPr>
          <p:spPr>
            <a:xfrm>
              <a:off x="5967359" y="4125882"/>
              <a:ext cx="167103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HelveticaNeueLTStd-Bd"/>
                  <a:sym typeface="HelveticaNeueLTStd-Bd"/>
                  <a:rtl val="0"/>
                </a:rPr>
                <a:t>Hazard ratio (T-DXd vs TPC)</a:t>
              </a:r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88780927-06AC-D454-5D6E-51FA942DF614}"/>
                </a:ext>
              </a:extLst>
            </p:cNvPr>
            <p:cNvSpPr txBox="1"/>
            <p:nvPr/>
          </p:nvSpPr>
          <p:spPr>
            <a:xfrm>
              <a:off x="5944352" y="4308363"/>
              <a:ext cx="72640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b="1" dirty="0">
                  <a:solidFill>
                    <a:srgbClr val="000000"/>
                  </a:solidFill>
                  <a:latin typeface="HelveticaNeueLTStd-Bd"/>
                  <a:sym typeface="HelveticaNeueLTStd-Bd"/>
                  <a:rtl val="0"/>
                </a:rPr>
                <a:t>Favors T-DXd</a:t>
              </a:r>
            </a:p>
          </p:txBody>
        </p:sp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02FD4750-B3D5-AFB4-D652-A15CCCFD89EE}"/>
                </a:ext>
              </a:extLst>
            </p:cNvPr>
            <p:cNvSpPr txBox="1"/>
            <p:nvPr/>
          </p:nvSpPr>
          <p:spPr>
            <a:xfrm>
              <a:off x="6870463" y="4322546"/>
              <a:ext cx="64104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b="1" dirty="0">
                  <a:solidFill>
                    <a:srgbClr val="000000"/>
                  </a:solidFill>
                  <a:latin typeface="HelveticaNeueLTStd-Bd"/>
                  <a:sym typeface="HelveticaNeueLTStd-Bd"/>
                  <a:rtl val="0"/>
                </a:rPr>
                <a:t>Favors TPC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90998313-B6FE-4375-E1D5-4492BB977D3D}"/>
                </a:ext>
              </a:extLst>
            </p:cNvPr>
            <p:cNvSpPr txBox="1"/>
            <p:nvPr/>
          </p:nvSpPr>
          <p:spPr>
            <a:xfrm>
              <a:off x="5734948" y="4040037"/>
              <a:ext cx="264737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dirty="0">
                  <a:solidFill>
                    <a:srgbClr val="000000"/>
                  </a:solidFill>
                  <a:latin typeface="HelveticaNeueLTStd-Roman"/>
                  <a:sym typeface="HelveticaNeueLTStd-Roman"/>
                  <a:rtl val="0"/>
                </a:rPr>
                <a:t>0.0</a:t>
              </a: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93BDCC1E-1741-7E25-E4AC-C8963079A35D}"/>
                </a:ext>
              </a:extLst>
            </p:cNvPr>
            <p:cNvSpPr txBox="1"/>
            <p:nvPr/>
          </p:nvSpPr>
          <p:spPr>
            <a:xfrm>
              <a:off x="6175273" y="4040037"/>
              <a:ext cx="264737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dirty="0">
                  <a:solidFill>
                    <a:srgbClr val="000000"/>
                  </a:solidFill>
                  <a:latin typeface="HelveticaNeueLTStd-Roman"/>
                  <a:sym typeface="HelveticaNeueLTStd-Roman"/>
                  <a:rtl val="0"/>
                </a:rPr>
                <a:t>0.5</a:t>
              </a:r>
            </a:p>
          </p:txBody>
        </p: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44681B9A-110F-30F0-A9A8-F884F4336FC3}"/>
                </a:ext>
              </a:extLst>
            </p:cNvPr>
            <p:cNvSpPr txBox="1"/>
            <p:nvPr/>
          </p:nvSpPr>
          <p:spPr>
            <a:xfrm>
              <a:off x="6615608" y="4040037"/>
              <a:ext cx="264737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dirty="0">
                  <a:solidFill>
                    <a:srgbClr val="000000"/>
                  </a:solidFill>
                  <a:latin typeface="HelveticaNeueLTStd-Roman"/>
                  <a:sym typeface="HelveticaNeueLTStd-Roman"/>
                  <a:rtl val="0"/>
                </a:rPr>
                <a:t>1.0</a:t>
              </a:r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629CE22F-86D9-E52A-3DA2-BCB036C729C3}"/>
                </a:ext>
              </a:extLst>
            </p:cNvPr>
            <p:cNvSpPr txBox="1"/>
            <p:nvPr/>
          </p:nvSpPr>
          <p:spPr>
            <a:xfrm>
              <a:off x="7055923" y="4040037"/>
              <a:ext cx="264737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dirty="0">
                  <a:solidFill>
                    <a:srgbClr val="000000"/>
                  </a:solidFill>
                  <a:latin typeface="HelveticaNeueLTStd-Roman"/>
                  <a:sym typeface="HelveticaNeueLTStd-Roman"/>
                  <a:rtl val="0"/>
                </a:rPr>
                <a:t>1.5</a:t>
              </a:r>
            </a:p>
          </p:txBody>
        </p:sp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FBD68D31-3C5A-91BA-C66C-C05AB6C06C0E}"/>
                </a:ext>
              </a:extLst>
            </p:cNvPr>
            <p:cNvSpPr txBox="1"/>
            <p:nvPr/>
          </p:nvSpPr>
          <p:spPr>
            <a:xfrm>
              <a:off x="7496236" y="4040037"/>
              <a:ext cx="264737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>
                <a:defRPr/>
              </a:pPr>
              <a:r>
                <a:rPr lang="en-US" sz="933" dirty="0">
                  <a:solidFill>
                    <a:srgbClr val="000000"/>
                  </a:solidFill>
                  <a:latin typeface="HelveticaNeueLTStd-Roman"/>
                  <a:sym typeface="HelveticaNeueLTStd-Roman"/>
                  <a:rtl val="0"/>
                </a:rPr>
                <a:t>2.0</a:t>
              </a:r>
            </a:p>
          </p:txBody>
        </p:sp>
        <p:grpSp>
          <p:nvGrpSpPr>
            <p:cNvPr id="526" name="Graphic 2">
              <a:extLst>
                <a:ext uri="{FF2B5EF4-FFF2-40B4-BE49-F238E27FC236}">
                  <a16:creationId xmlns:a16="http://schemas.microsoft.com/office/drawing/2014/main" id="{12892926-5D66-60BF-81ED-C02438BA3328}"/>
                </a:ext>
              </a:extLst>
            </p:cNvPr>
            <p:cNvGrpSpPr/>
            <p:nvPr/>
          </p:nvGrpSpPr>
          <p:grpSpPr>
            <a:xfrm>
              <a:off x="5877548" y="4304274"/>
              <a:ext cx="829517" cy="79137"/>
              <a:chOff x="7406322" y="6428634"/>
              <a:chExt cx="794596" cy="105516"/>
            </a:xfrm>
            <a:solidFill>
              <a:srgbClr val="0A0203"/>
            </a:solidFill>
          </p:grpSpPr>
          <p:sp>
            <p:nvSpPr>
              <p:cNvPr id="527" name="Freeform 15">
                <a:extLst>
                  <a:ext uri="{FF2B5EF4-FFF2-40B4-BE49-F238E27FC236}">
                    <a16:creationId xmlns:a16="http://schemas.microsoft.com/office/drawing/2014/main" id="{6ACF59B1-2505-612E-E35B-17E2520B508E}"/>
                  </a:ext>
                </a:extLst>
              </p:cNvPr>
              <p:cNvSpPr/>
              <p:nvPr/>
            </p:nvSpPr>
            <p:spPr>
              <a:xfrm>
                <a:off x="7482205" y="6481339"/>
                <a:ext cx="718714" cy="10583"/>
              </a:xfrm>
              <a:custGeom>
                <a:avLst/>
                <a:gdLst>
                  <a:gd name="connsiteX0" fmla="*/ 0 w 718714"/>
                  <a:gd name="connsiteY0" fmla="*/ 0 h 10583"/>
                  <a:gd name="connsiteX1" fmla="*/ 718714 w 718714"/>
                  <a:gd name="connsiteY1" fmla="*/ 0 h 10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8714" h="10583">
                    <a:moveTo>
                      <a:pt x="0" y="0"/>
                    </a:moveTo>
                    <a:lnTo>
                      <a:pt x="718714" y="0"/>
                    </a:lnTo>
                  </a:path>
                </a:pathLst>
              </a:custGeom>
              <a:ln w="10583" cap="flat">
                <a:solidFill>
                  <a:srgbClr val="0A020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US" sz="18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8" name="Freeform 16">
                <a:extLst>
                  <a:ext uri="{FF2B5EF4-FFF2-40B4-BE49-F238E27FC236}">
                    <a16:creationId xmlns:a16="http://schemas.microsoft.com/office/drawing/2014/main" id="{162E9AD9-8746-367E-3E02-F1193DA33B7F}"/>
                  </a:ext>
                </a:extLst>
              </p:cNvPr>
              <p:cNvSpPr/>
              <p:nvPr/>
            </p:nvSpPr>
            <p:spPr>
              <a:xfrm>
                <a:off x="7406322" y="6428634"/>
                <a:ext cx="91334" cy="105516"/>
              </a:xfrm>
              <a:custGeom>
                <a:avLst/>
                <a:gdLst>
                  <a:gd name="connsiteX0" fmla="*/ 91334 w 91334"/>
                  <a:gd name="connsiteY0" fmla="*/ 105516 h 105516"/>
                  <a:gd name="connsiteX1" fmla="*/ 0 w 91334"/>
                  <a:gd name="connsiteY1" fmla="*/ 52705 h 105516"/>
                  <a:gd name="connsiteX2" fmla="*/ 91334 w 91334"/>
                  <a:gd name="connsiteY2" fmla="*/ 0 h 105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334" h="105516">
                    <a:moveTo>
                      <a:pt x="91334" y="105516"/>
                    </a:moveTo>
                    <a:lnTo>
                      <a:pt x="0" y="52705"/>
                    </a:lnTo>
                    <a:lnTo>
                      <a:pt x="91334" y="0"/>
                    </a:lnTo>
                    <a:close/>
                  </a:path>
                </a:pathLst>
              </a:custGeom>
              <a:solidFill>
                <a:srgbClr val="0A0203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US" sz="18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29" name="Graphic 2">
              <a:extLst>
                <a:ext uri="{FF2B5EF4-FFF2-40B4-BE49-F238E27FC236}">
                  <a16:creationId xmlns:a16="http://schemas.microsoft.com/office/drawing/2014/main" id="{98706E1F-D1C4-51B0-5A1D-52729E4ED6DA}"/>
                </a:ext>
              </a:extLst>
            </p:cNvPr>
            <p:cNvGrpSpPr/>
            <p:nvPr/>
          </p:nvGrpSpPr>
          <p:grpSpPr>
            <a:xfrm>
              <a:off x="6815230" y="4304274"/>
              <a:ext cx="829517" cy="79137"/>
              <a:chOff x="8304530" y="6428634"/>
              <a:chExt cx="794596" cy="105516"/>
            </a:xfrm>
            <a:solidFill>
              <a:srgbClr val="0A0203"/>
            </a:solidFill>
          </p:grpSpPr>
          <p:sp>
            <p:nvSpPr>
              <p:cNvPr id="530" name="Freeform 19">
                <a:extLst>
                  <a:ext uri="{FF2B5EF4-FFF2-40B4-BE49-F238E27FC236}">
                    <a16:creationId xmlns:a16="http://schemas.microsoft.com/office/drawing/2014/main" id="{C0C068C3-8553-EE15-45BD-2414ADC7BCCB}"/>
                  </a:ext>
                </a:extLst>
              </p:cNvPr>
              <p:cNvSpPr/>
              <p:nvPr/>
            </p:nvSpPr>
            <p:spPr>
              <a:xfrm>
                <a:off x="8304530" y="6481339"/>
                <a:ext cx="718714" cy="10583"/>
              </a:xfrm>
              <a:custGeom>
                <a:avLst/>
                <a:gdLst>
                  <a:gd name="connsiteX0" fmla="*/ 0 w 718714"/>
                  <a:gd name="connsiteY0" fmla="*/ 0 h 10583"/>
                  <a:gd name="connsiteX1" fmla="*/ 718714 w 718714"/>
                  <a:gd name="connsiteY1" fmla="*/ 0 h 10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8714" h="10583">
                    <a:moveTo>
                      <a:pt x="0" y="0"/>
                    </a:moveTo>
                    <a:lnTo>
                      <a:pt x="718714" y="0"/>
                    </a:lnTo>
                  </a:path>
                </a:pathLst>
              </a:custGeom>
              <a:ln w="10583" cap="flat">
                <a:solidFill>
                  <a:srgbClr val="0A020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US" sz="18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1" name="Freeform 20">
                <a:extLst>
                  <a:ext uri="{FF2B5EF4-FFF2-40B4-BE49-F238E27FC236}">
                    <a16:creationId xmlns:a16="http://schemas.microsoft.com/office/drawing/2014/main" id="{60B32823-7D22-768C-0E4F-AEE0EE5245F1}"/>
                  </a:ext>
                </a:extLst>
              </p:cNvPr>
              <p:cNvSpPr/>
              <p:nvPr/>
            </p:nvSpPr>
            <p:spPr>
              <a:xfrm>
                <a:off x="9007792" y="6428634"/>
                <a:ext cx="91334" cy="105516"/>
              </a:xfrm>
              <a:custGeom>
                <a:avLst/>
                <a:gdLst>
                  <a:gd name="connsiteX0" fmla="*/ 0 w 91334"/>
                  <a:gd name="connsiteY0" fmla="*/ 105516 h 105516"/>
                  <a:gd name="connsiteX1" fmla="*/ 91334 w 91334"/>
                  <a:gd name="connsiteY1" fmla="*/ 52705 h 105516"/>
                  <a:gd name="connsiteX2" fmla="*/ 0 w 91334"/>
                  <a:gd name="connsiteY2" fmla="*/ 0 h 105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334" h="105516">
                    <a:moveTo>
                      <a:pt x="0" y="105516"/>
                    </a:moveTo>
                    <a:lnTo>
                      <a:pt x="91334" y="527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0203"/>
              </a:solidFill>
              <a:ln w="105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>
                  <a:defRPr/>
                </a:pPr>
                <a:endParaRPr lang="en-US" sz="18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637" name="TextBox 636">
            <a:extLst>
              <a:ext uri="{FF2B5EF4-FFF2-40B4-BE49-F238E27FC236}">
                <a16:creationId xmlns:a16="http://schemas.microsoft.com/office/drawing/2014/main" id="{A2F13C7C-6F2E-EFE8-BDC8-4E9573DDCF6B}"/>
              </a:ext>
            </a:extLst>
          </p:cNvPr>
          <p:cNvSpPr txBox="1"/>
          <p:nvPr/>
        </p:nvSpPr>
        <p:spPr>
          <a:xfrm>
            <a:off x="174664" y="6508168"/>
            <a:ext cx="11354984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609570"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Harbeck N et al. Presented at: San Antonio Breast Cancer Symposium 2022; December 5-9, 2022; San Antonio, TX. Poster P1-11-0.</a:t>
            </a:r>
          </a:p>
        </p:txBody>
      </p:sp>
      <p:sp>
        <p:nvSpPr>
          <p:cNvPr id="361" name="Title 1">
            <a:extLst>
              <a:ext uri="{FF2B5EF4-FFF2-40B4-BE49-F238E27FC236}">
                <a16:creationId xmlns:a16="http://schemas.microsoft.com/office/drawing/2014/main" id="{D4A62DF2-165B-344C-AA26-6901BF26C4E6}"/>
              </a:ext>
            </a:extLst>
          </p:cNvPr>
          <p:cNvSpPr txBox="1">
            <a:spLocks/>
          </p:cNvSpPr>
          <p:nvPr/>
        </p:nvSpPr>
        <p:spPr>
          <a:xfrm>
            <a:off x="852497" y="106959"/>
            <a:ext cx="1117092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defTabSz="1219170"/>
            <a:r>
              <a:rPr lang="en-US" sz="3200" dirty="0">
                <a:solidFill>
                  <a:schemeClr val="tx1"/>
                </a:solidFill>
                <a:latin typeface="Georgia" panose="02040502050405020303" pitchFamily="18" charset="0"/>
              </a:rPr>
              <a:t>DESTINY-Breast04: PFS Updated Subgroup Analyses</a:t>
            </a:r>
          </a:p>
        </p:txBody>
      </p:sp>
    </p:spTree>
    <p:extLst>
      <p:ext uri="{BB962C8B-B14F-4D97-AF65-F5344CB8AC3E}">
        <p14:creationId xmlns:p14="http://schemas.microsoft.com/office/powerpoint/2010/main" val="126575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2D92-5CA9-8391-128C-4156EE5B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59" y="677584"/>
            <a:ext cx="10239828" cy="782663"/>
          </a:xfrm>
        </p:spPr>
        <p:txBody>
          <a:bodyPr/>
          <a:lstStyle/>
          <a:p>
            <a:r>
              <a:rPr lang="en-US" dirty="0"/>
              <a:t>Pooled Analysis DB01, DB02, DB03: T-DXd in HER2+ Brain Mets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86B102-5585-9F70-8762-AE94C0C48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"/>
          <a:stretch/>
        </p:blipFill>
        <p:spPr>
          <a:xfrm>
            <a:off x="760288" y="1896835"/>
            <a:ext cx="11431712" cy="33997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C8F066-9935-B603-67D8-4B99E83D8181}"/>
              </a:ext>
            </a:extLst>
          </p:cNvPr>
          <p:cNvSpPr txBox="1"/>
          <p:nvPr/>
        </p:nvSpPr>
        <p:spPr>
          <a:xfrm>
            <a:off x="190500" y="6366154"/>
            <a:ext cx="81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Hurvitz et al ESMO 2023 Abstr 3770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3C39C-E0C5-AA3A-5250-A10F73441BDF}"/>
              </a:ext>
            </a:extLst>
          </p:cNvPr>
          <p:cNvSpPr txBox="1"/>
          <p:nvPr/>
        </p:nvSpPr>
        <p:spPr>
          <a:xfrm>
            <a:off x="1900239" y="528323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mCNS-PFS 12.3m vs 8.7m</a:t>
            </a:r>
          </a:p>
          <a:p>
            <a:pPr algn="ctr"/>
            <a:r>
              <a:rPr lang="en-US" dirty="0"/>
              <a:t>HR 0.59 (0.39-0.89)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CE027-4345-5E2C-738D-C14F04BDDD8E}"/>
              </a:ext>
            </a:extLst>
          </p:cNvPr>
          <p:cNvSpPr txBox="1"/>
          <p:nvPr/>
        </p:nvSpPr>
        <p:spPr>
          <a:xfrm>
            <a:off x="7610637" y="528323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mCNS-PFS 18.5m vs 4.0m</a:t>
            </a:r>
          </a:p>
          <a:p>
            <a:pPr algn="ctr"/>
            <a:r>
              <a:rPr lang="en-US" dirty="0"/>
              <a:t>HR 0.19 (0.11-0.35)</a:t>
            </a:r>
          </a:p>
        </p:txBody>
      </p:sp>
    </p:spTree>
    <p:extLst>
      <p:ext uri="{BB962C8B-B14F-4D97-AF65-F5344CB8AC3E}">
        <p14:creationId xmlns:p14="http://schemas.microsoft.com/office/powerpoint/2010/main" val="361217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294-E8EC-8AF2-3697-843B9B11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7" y="272219"/>
            <a:ext cx="10030968" cy="819958"/>
          </a:xfrm>
        </p:spPr>
        <p:txBody>
          <a:bodyPr>
            <a:noAutofit/>
          </a:bodyPr>
          <a:lstStyle/>
          <a:p>
            <a:r>
              <a:rPr lang="en-US" sz="3200" dirty="0"/>
              <a:t>DESTINY-Breast04: </a:t>
            </a:r>
            <a:br>
              <a:rPr lang="en-US" sz="3200" dirty="0"/>
            </a:br>
            <a:r>
              <a:rPr lang="en-US" sz="3200" dirty="0"/>
              <a:t>Adverse Events of Special Interest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67CD4-48C0-2CA7-4262-32D6FC687EB0}"/>
              </a:ext>
            </a:extLst>
          </p:cNvPr>
          <p:cNvSpPr txBox="1"/>
          <p:nvPr/>
        </p:nvSpPr>
        <p:spPr>
          <a:xfrm>
            <a:off x="76199" y="6346672"/>
            <a:ext cx="2733676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Modi S, et al. </a:t>
            </a:r>
            <a:r>
              <a:rPr lang="da-DK" sz="1000" i="1" dirty="0">
                <a:latin typeface="Arial" panose="020B0604020202020204" pitchFamily="34" charset="0"/>
                <a:cs typeface="Arial" panose="020B0604020202020204" pitchFamily="34" charset="0"/>
              </a:rPr>
              <a:t>N Engl J Med</a:t>
            </a:r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. 2022;387:9-20.</a:t>
            </a:r>
          </a:p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Modi S, et al. ESMO 2023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A5CE37D-B1D5-5772-2489-E936E0C57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21684"/>
              </p:ext>
            </p:extLst>
          </p:nvPr>
        </p:nvGraphicFramePr>
        <p:xfrm>
          <a:off x="2072639" y="1835633"/>
          <a:ext cx="7051550" cy="319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9050">
                  <a:extLst>
                    <a:ext uri="{9D8B030D-6E8A-4147-A177-3AD203B41FA5}">
                      <a16:colId xmlns:a16="http://schemas.microsoft.com/office/drawing/2014/main" val="19732398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3630624800"/>
                    </a:ext>
                  </a:extLst>
                </a:gridCol>
                <a:gridCol w="1669925">
                  <a:extLst>
                    <a:ext uri="{9D8B030D-6E8A-4147-A177-3AD203B41FA5}">
                      <a16:colId xmlns:a16="http://schemas.microsoft.com/office/drawing/2014/main" val="3569978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Trastuzumab Deruxtecan</a:t>
                      </a:r>
                    </a:p>
                  </a:txBody>
                  <a:tcPr>
                    <a:solidFill>
                      <a:srgbClr val="008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of Physician Choice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26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69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</a:t>
                      </a:r>
                      <a:r>
                        <a:rPr lang="en-US" sz="1400" b="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Adverse Events, Total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19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All-Grade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22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587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29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 Neutrophil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83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ILD or Pneumonitis, n (%):</a:t>
                      </a:r>
                    </a:p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Data Cutoff: 01.11.2022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(12.1%)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88442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FA9103-AE97-B24A-7CC7-BFBA2D94253D}"/>
              </a:ext>
            </a:extLst>
          </p:cNvPr>
          <p:cNvSpPr txBox="1"/>
          <p:nvPr/>
        </p:nvSpPr>
        <p:spPr>
          <a:xfrm>
            <a:off x="2072639" y="5072323"/>
            <a:ext cx="705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Treatment Duration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Trastuzumab deruxtecan: 8.2 months (range, 0.2-39.1 months)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Treatment of Physician Choice: 3.5 months (range, 0.3-19.7 months)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36BF2-2123-A1EA-83F0-520A234A7DB1}"/>
              </a:ext>
            </a:extLst>
          </p:cNvPr>
          <p:cNvSpPr txBox="1"/>
          <p:nvPr/>
        </p:nvSpPr>
        <p:spPr>
          <a:xfrm>
            <a:off x="5905501" y="1350863"/>
            <a:ext cx="313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5A7CC4-8B5E-C08D-1ED6-B8DD76E9B1C3}"/>
              </a:ext>
            </a:extLst>
          </p:cNvPr>
          <p:cNvCxnSpPr>
            <a:cxnSpLocks/>
          </p:cNvCxnSpPr>
          <p:nvPr/>
        </p:nvCxnSpPr>
        <p:spPr>
          <a:xfrm flipV="1">
            <a:off x="5886449" y="1706068"/>
            <a:ext cx="3133725" cy="78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DBA185-E636-7489-ED2C-BDF2E7E67E9A}"/>
              </a:ext>
            </a:extLst>
          </p:cNvPr>
          <p:cNvSpPr txBox="1"/>
          <p:nvPr/>
        </p:nvSpPr>
        <p:spPr>
          <a:xfrm>
            <a:off x="9465299" y="1682510"/>
            <a:ext cx="1707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Median duration of 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follow-up: 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32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0A64D-1E3C-ABC3-E352-94542B282023}"/>
              </a:ext>
            </a:extLst>
          </p:cNvPr>
          <p:cNvSpPr txBox="1"/>
          <p:nvPr/>
        </p:nvSpPr>
        <p:spPr>
          <a:xfrm>
            <a:off x="9536651" y="3317999"/>
            <a:ext cx="1564651" cy="1754326"/>
          </a:xfrm>
          <a:prstGeom prst="rect">
            <a:avLst/>
          </a:prstGeom>
          <a:noFill/>
          <a:ln w="730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07731"/>
            <a:r>
              <a:rPr lang="en-US" u="sng" dirty="0">
                <a:solidFill>
                  <a:prstClr val="black"/>
                </a:solidFill>
                <a:latin typeface="Calibri"/>
              </a:rPr>
              <a:t>ILD 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All grade 12%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Gr 1 3.5%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Gr 2 6.5%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Gr 3 1.3%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Gr 5 0.8%</a:t>
            </a:r>
          </a:p>
        </p:txBody>
      </p:sp>
    </p:spTree>
    <p:extLst>
      <p:ext uri="{BB962C8B-B14F-4D97-AF65-F5344CB8AC3E}">
        <p14:creationId xmlns:p14="http://schemas.microsoft.com/office/powerpoint/2010/main" val="419960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>
            <a:extLst>
              <a:ext uri="{FF2B5EF4-FFF2-40B4-BE49-F238E27FC236}">
                <a16:creationId xmlns:a16="http://schemas.microsoft.com/office/drawing/2014/main" id="{D6004C30-544C-F821-422C-AF690008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96" y="2555688"/>
            <a:ext cx="40478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advanced/metastatic breast cancer with progression on 2 previous endocrine therapy; restricted to HR+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Disease; HER2 IHC* 0+, 1+, or 2+ based on central IHC assessment at diagnosis of first metastatic disease or later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850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A996B-A2D5-2986-717D-00FF37C1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86" y="300655"/>
            <a:ext cx="11217397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DESTINY-Breast06: T-DXd in 1</a:t>
            </a:r>
            <a:r>
              <a:rPr lang="en-US" sz="2800" b="1" baseline="30000" dirty="0">
                <a:latin typeface="Georgia" panose="02040502050405020303" pitchFamily="18" charset="0"/>
              </a:rPr>
              <a:t>st</a:t>
            </a:r>
            <a:r>
              <a:rPr lang="en-US" sz="2800" b="1" dirty="0">
                <a:latin typeface="Georgia" panose="02040502050405020303" pitchFamily="18" charset="0"/>
              </a:rPr>
              <a:t> Line</a:t>
            </a:r>
            <a:br>
              <a:rPr lang="en-US" sz="2800" b="1" dirty="0">
                <a:latin typeface="Georgia" panose="02040502050405020303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Georgia" panose="02040502050405020303" pitchFamily="18" charset="0"/>
              </a:rPr>
              <a:t>HR+ HER2-Ultralow </a:t>
            </a:r>
            <a:r>
              <a:rPr lang="en-US" sz="2800" b="1" dirty="0">
                <a:latin typeface="Georgia" panose="02040502050405020303" pitchFamily="18" charset="0"/>
              </a:rPr>
              <a:t>Advanced/Metastatic Breast Cancer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345402F-B3AE-42AF-1700-8997189B4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68" y="6493603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NCT04494425.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BA0B89D-91D0-ABB9-52B5-5A313FFE1470}"/>
              </a:ext>
            </a:extLst>
          </p:cNvPr>
          <p:cNvSpPr txBox="1">
            <a:spLocks/>
          </p:cNvSpPr>
          <p:nvPr/>
        </p:nvSpPr>
        <p:spPr>
          <a:xfrm>
            <a:off x="604675" y="1513047"/>
            <a:ext cx="10877529" cy="5156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Randomized, open-label phase III study</a:t>
            </a:r>
          </a:p>
        </p:txBody>
      </p:sp>
      <p:sp>
        <p:nvSpPr>
          <p:cNvPr id="15" name="Rectangle 49">
            <a:extLst>
              <a:ext uri="{FF2B5EF4-FFF2-40B4-BE49-F238E27FC236}">
                <a16:creationId xmlns:a16="http://schemas.microsoft.com/office/drawing/2014/main" id="{2BEFBC80-D343-F687-8EB0-59753C701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22" y="2605913"/>
            <a:ext cx="4061516" cy="843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T-DXd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Rectangle 50">
            <a:extLst>
              <a:ext uri="{FF2B5EF4-FFF2-40B4-BE49-F238E27FC236}">
                <a16:creationId xmlns:a16="http://schemas.microsoft.com/office/drawing/2014/main" id="{4E4F779D-C1EC-85B1-120F-13207D7A7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22" y="3643184"/>
            <a:ext cx="4061516" cy="834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Chemotherapy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9E05C-405E-4261-A73E-13D02E0566FB}"/>
              </a:ext>
            </a:extLst>
          </p:cNvPr>
          <p:cNvSpPr txBox="1"/>
          <p:nvPr/>
        </p:nvSpPr>
        <p:spPr bwMode="auto">
          <a:xfrm>
            <a:off x="2868035" y="1893683"/>
            <a:ext cx="458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Stratified by: prior CDK4/6 inhibitor; HER2 IHC 2+ vs 1+ vs 0; prior taxane in non-metastatic setting. </a:t>
            </a:r>
          </a:p>
        </p:txBody>
      </p:sp>
      <p:sp>
        <p:nvSpPr>
          <p:cNvPr id="19" name="Line 52">
            <a:extLst>
              <a:ext uri="{FF2B5EF4-FFF2-40B4-BE49-F238E27FC236}">
                <a16:creationId xmlns:a16="http://schemas.microsoft.com/office/drawing/2014/main" id="{2879FA72-958F-2FA3-357C-E29D2BD98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0011" y="2407501"/>
            <a:ext cx="0" cy="3968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1A8B2-21FB-9823-B274-4C72A7E98476}"/>
              </a:ext>
            </a:extLst>
          </p:cNvPr>
          <p:cNvSpPr txBox="1"/>
          <p:nvPr/>
        </p:nvSpPr>
        <p:spPr bwMode="auto">
          <a:xfrm>
            <a:off x="5933822" y="4513559"/>
            <a:ext cx="4589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*Investigator’s choice chemotherapy may consist of capecitabine, paclitaxel, or nab-paclitaxel.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1ACD23-A1FF-84D4-BB92-96F068EA7611}"/>
              </a:ext>
            </a:extLst>
          </p:cNvPr>
          <p:cNvCxnSpPr>
            <a:cxnSpLocks/>
          </p:cNvCxnSpPr>
          <p:nvPr/>
        </p:nvCxnSpPr>
        <p:spPr bwMode="auto">
          <a:xfrm>
            <a:off x="9995338" y="3545984"/>
            <a:ext cx="527882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21D100-3932-A1FB-2420-65ABC2B32D17}"/>
              </a:ext>
            </a:extLst>
          </p:cNvPr>
          <p:cNvSpPr txBox="1"/>
          <p:nvPr/>
        </p:nvSpPr>
        <p:spPr bwMode="auto">
          <a:xfrm>
            <a:off x="10186407" y="3207451"/>
            <a:ext cx="1572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Until PD or toxicity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A00071-F7A7-2F0B-853C-C17EE8BDBB0C}"/>
              </a:ext>
            </a:extLst>
          </p:cNvPr>
          <p:cNvCxnSpPr>
            <a:cxnSpLocks/>
          </p:cNvCxnSpPr>
          <p:nvPr/>
        </p:nvCxnSpPr>
        <p:spPr bwMode="auto">
          <a:xfrm>
            <a:off x="4914900" y="3531155"/>
            <a:ext cx="40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reeform 28">
            <a:extLst>
              <a:ext uri="{FF2B5EF4-FFF2-40B4-BE49-F238E27FC236}">
                <a16:creationId xmlns:a16="http://schemas.microsoft.com/office/drawing/2014/main" id="{ED45F397-5D66-5CD1-D787-E55270452D30}"/>
              </a:ext>
            </a:extLst>
          </p:cNvPr>
          <p:cNvSpPr/>
          <p:nvPr/>
        </p:nvSpPr>
        <p:spPr bwMode="auto">
          <a:xfrm>
            <a:off x="5292473" y="3014891"/>
            <a:ext cx="527882" cy="1077218"/>
          </a:xfrm>
          <a:custGeom>
            <a:avLst/>
            <a:gdLst>
              <a:gd name="connsiteX0" fmla="*/ 270344 w 286247"/>
              <a:gd name="connsiteY0" fmla="*/ 0 h 922352"/>
              <a:gd name="connsiteX1" fmla="*/ 0 w 286247"/>
              <a:gd name="connsiteY1" fmla="*/ 0 h 922352"/>
              <a:gd name="connsiteX2" fmla="*/ 0 w 286247"/>
              <a:gd name="connsiteY2" fmla="*/ 922352 h 922352"/>
              <a:gd name="connsiteX3" fmla="*/ 286247 w 286247"/>
              <a:gd name="connsiteY3" fmla="*/ 922352 h 92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247" h="922352">
                <a:moveTo>
                  <a:pt x="270344" y="0"/>
                </a:moveTo>
                <a:lnTo>
                  <a:pt x="0" y="0"/>
                </a:lnTo>
                <a:lnTo>
                  <a:pt x="0" y="922352"/>
                </a:lnTo>
                <a:lnTo>
                  <a:pt x="286247" y="922352"/>
                </a:lnTo>
              </a:path>
            </a:pathLst>
          </a:cu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ttangolo 9">
            <a:extLst>
              <a:ext uri="{FF2B5EF4-FFF2-40B4-BE49-F238E27FC236}">
                <a16:creationId xmlns:a16="http://schemas.microsoft.com/office/drawing/2014/main" id="{061F69DC-40AF-1514-58CE-7F11A9B5E347}"/>
              </a:ext>
            </a:extLst>
          </p:cNvPr>
          <p:cNvSpPr/>
          <p:nvPr/>
        </p:nvSpPr>
        <p:spPr>
          <a:xfrm>
            <a:off x="753886" y="3414009"/>
            <a:ext cx="3984045" cy="83404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385B526-5EA7-17C3-5EB8-DAE0F7137A4D}"/>
              </a:ext>
            </a:extLst>
          </p:cNvPr>
          <p:cNvSpPr txBox="1">
            <a:spLocks/>
          </p:cNvSpPr>
          <p:nvPr/>
        </p:nvSpPr>
        <p:spPr>
          <a:xfrm>
            <a:off x="614404" y="5129199"/>
            <a:ext cx="5205952" cy="52321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PFS (per BICR) in HER2 IHC 1+/2+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OS in HER2 IHC 1+/2+ population, PFS and OS in  ITT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5FBB5EB-524C-59FA-53E6-3D5EAD3A0615}"/>
              </a:ext>
            </a:extLst>
          </p:cNvPr>
          <p:cNvSpPr txBox="1">
            <a:spLocks/>
          </p:cNvSpPr>
          <p:nvPr/>
        </p:nvSpPr>
        <p:spPr>
          <a:xfrm>
            <a:off x="5940201" y="5012119"/>
            <a:ext cx="5595673" cy="96183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Secondary endpoints: PFS (per INV) in HER2 1+/2+, ORR and DoR in HER2 1+/2+and ITT, safety and tolerability, symptoms, functioning and QoL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Exploratory: OS in HER2 IHC 1+/2+ population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4DF01F-FA0D-B5C1-9CF3-16046F707AE8}"/>
              </a:ext>
            </a:extLst>
          </p:cNvPr>
          <p:cNvSpPr txBox="1"/>
          <p:nvPr/>
        </p:nvSpPr>
        <p:spPr bwMode="auto">
          <a:xfrm>
            <a:off x="3657600" y="6228364"/>
            <a:ext cx="406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HER2 IHC 0+ defined by any IHC staining up to 10% of tumor cells. Futility analysis in HER2 IHC 0+ cohort will be done.</a:t>
            </a:r>
          </a:p>
        </p:txBody>
      </p:sp>
    </p:spTree>
    <p:extLst>
      <p:ext uri="{BB962C8B-B14F-4D97-AF65-F5344CB8AC3E}">
        <p14:creationId xmlns:p14="http://schemas.microsoft.com/office/powerpoint/2010/main" val="861035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BCAD65-706F-CE14-B435-AF0B12E4D599}"/>
              </a:ext>
            </a:extLst>
          </p:cNvPr>
          <p:cNvSpPr/>
          <p:nvPr/>
        </p:nvSpPr>
        <p:spPr>
          <a:xfrm>
            <a:off x="11281025" y="154112"/>
            <a:ext cx="739739" cy="48288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5BE578-349F-A890-AC14-3E343C4AF70B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D94ABF-32CD-4B5F-89AB-2E223D3D4C7B}"/>
                </a:ext>
              </a:extLst>
            </p:cNvPr>
            <p:cNvGrpSpPr/>
            <p:nvPr/>
          </p:nvGrpSpPr>
          <p:grpSpPr>
            <a:xfrm>
              <a:off x="20" y="1282"/>
              <a:ext cx="12191980" cy="6856718"/>
              <a:chOff x="20" y="1282"/>
              <a:chExt cx="12191980" cy="6856718"/>
            </a:xfrm>
          </p:grpSpPr>
          <p:pic>
            <p:nvPicPr>
              <p:cNvPr id="4" name="Picture 3" descr="A graph of a patient's disease&#10;&#10;Description automatically generated">
                <a:extLst>
                  <a:ext uri="{FF2B5EF4-FFF2-40B4-BE49-F238E27FC236}">
                    <a16:creationId xmlns:a16="http://schemas.microsoft.com/office/drawing/2014/main" id="{C43E4AA3-7679-3737-2B15-4D1F41B428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1"/>
              <a:stretch/>
            </p:blipFill>
            <p:spPr>
              <a:xfrm>
                <a:off x="20" y="1282"/>
                <a:ext cx="12191980" cy="6856718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433C82-497C-291D-44BF-0C9DA7BD5E0C}"/>
                  </a:ext>
                </a:extLst>
              </p:cNvPr>
              <p:cNvSpPr/>
              <p:nvPr/>
            </p:nvSpPr>
            <p:spPr>
              <a:xfrm>
                <a:off x="2582779" y="6545179"/>
                <a:ext cx="4074695" cy="192505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C05D2B-C7FF-D3B1-40B1-41406B0F32EF}"/>
                </a:ext>
              </a:extLst>
            </p:cNvPr>
            <p:cNvSpPr/>
            <p:nvPr/>
          </p:nvSpPr>
          <p:spPr>
            <a:xfrm>
              <a:off x="11518232" y="154112"/>
              <a:ext cx="502532" cy="311109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316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A graph of cancer patients&#10;&#10;Description automatically generated with medium confidence">
            <a:extLst>
              <a:ext uri="{FF2B5EF4-FFF2-40B4-BE49-F238E27FC236}">
                <a16:creationId xmlns:a16="http://schemas.microsoft.com/office/drawing/2014/main" id="{A6BB185C-DC5D-06F2-0322-550BAD1D5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5BBEBA-CBEE-DE77-6E3F-CE45F050D8AD}"/>
              </a:ext>
            </a:extLst>
          </p:cNvPr>
          <p:cNvSpPr/>
          <p:nvPr/>
        </p:nvSpPr>
        <p:spPr>
          <a:xfrm>
            <a:off x="11281025" y="154112"/>
            <a:ext cx="739739" cy="48288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42D1D4-90D6-C842-5403-CB159DD6FB70}"/>
              </a:ext>
            </a:extLst>
          </p:cNvPr>
          <p:cNvSpPr/>
          <p:nvPr/>
        </p:nvSpPr>
        <p:spPr>
          <a:xfrm>
            <a:off x="2582779" y="6545179"/>
            <a:ext cx="4074695" cy="19250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50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B00D5B-2B27-4C43-B747-48C518CFA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9804" y="2277199"/>
            <a:ext cx="8299373" cy="278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45D96F-A0CE-4716-9FE8-FAB7B31D757C}"/>
              </a:ext>
            </a:extLst>
          </p:cNvPr>
          <p:cNvSpPr txBox="1"/>
          <p:nvPr/>
        </p:nvSpPr>
        <p:spPr>
          <a:xfrm>
            <a:off x="849231" y="2198909"/>
            <a:ext cx="3087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Phase 1b DESTINY-Breast08: </a:t>
            </a:r>
            <a:br>
              <a:rPr lang="en-US" sz="2400" b="1" dirty="0">
                <a:latin typeface="Georgia" panose="02040502050405020303" pitchFamily="18" charset="0"/>
              </a:rPr>
            </a:br>
            <a:r>
              <a:rPr lang="en-US" sz="2400" b="1" dirty="0">
                <a:latin typeface="Georgia" panose="02040502050405020303" pitchFamily="18" charset="0"/>
              </a:rPr>
              <a:t>T-DXd Combinations in HER2-Low MBC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5A4E2-CB7A-4E13-9C62-67DB7BE16FC4}"/>
              </a:ext>
            </a:extLst>
          </p:cNvPr>
          <p:cNvSpPr txBox="1"/>
          <p:nvPr/>
        </p:nvSpPr>
        <p:spPr>
          <a:xfrm>
            <a:off x="7342415" y="3149373"/>
            <a:ext cx="434064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j-lt"/>
              </a:rPr>
              <a:t>Part 1: Dose Finding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B0CA1E-EFAA-4C8F-B2F0-7312E586C013}"/>
              </a:ext>
            </a:extLst>
          </p:cNvPr>
          <p:cNvSpPr/>
          <p:nvPr/>
        </p:nvSpPr>
        <p:spPr>
          <a:xfrm>
            <a:off x="7342415" y="2166570"/>
            <a:ext cx="4732072" cy="1675409"/>
          </a:xfrm>
          <a:prstGeom prst="rect">
            <a:avLst/>
          </a:prstGeom>
          <a:noFill/>
          <a:ln w="5715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0ED07D-5419-1E48-AE4D-360798656718}"/>
              </a:ext>
            </a:extLst>
          </p:cNvPr>
          <p:cNvSpPr/>
          <p:nvPr/>
        </p:nvSpPr>
        <p:spPr>
          <a:xfrm>
            <a:off x="0" y="6082302"/>
            <a:ext cx="12089177" cy="77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2AAFDE-C92F-4CAD-8D81-76DD04F37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231" y="6082302"/>
            <a:ext cx="11306704" cy="47548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Jhaveri K, et al. SABCS 2020. Abs OT-03-05 (NCT04556773). </a:t>
            </a:r>
          </a:p>
        </p:txBody>
      </p:sp>
    </p:spTree>
    <p:extLst>
      <p:ext uri="{BB962C8B-B14F-4D97-AF65-F5344CB8AC3E}">
        <p14:creationId xmlns:p14="http://schemas.microsoft.com/office/powerpoint/2010/main" val="894061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C3C-58CE-C64A-B1F9-D6E5B0E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191" y="215261"/>
            <a:ext cx="10792178" cy="92099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Retrospective Study of Sequential ADC Use in Patients With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HER2-Low MBC</a:t>
            </a:r>
            <a:r>
              <a:rPr lang="en-US" sz="2400" dirty="0"/>
              <a:t>: Efficacy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760D05-C29F-67D0-83DE-298328EEEA48}"/>
              </a:ext>
            </a:extLst>
          </p:cNvPr>
          <p:cNvSpPr txBox="1"/>
          <p:nvPr/>
        </p:nvSpPr>
        <p:spPr>
          <a:xfrm>
            <a:off x="3610204" y="1234687"/>
            <a:ext cx="539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HR–/HER2-Low (n=28)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9CCBA6-9164-6B74-5065-2F6ABA120EEF}"/>
              </a:ext>
            </a:extLst>
          </p:cNvPr>
          <p:cNvSpPr/>
          <p:nvPr/>
        </p:nvSpPr>
        <p:spPr>
          <a:xfrm>
            <a:off x="4963882" y="2099560"/>
            <a:ext cx="1018202" cy="363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D62F3C-9AAE-DFCF-F0B6-7A5E1CE52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282" y="6463722"/>
            <a:ext cx="5987967" cy="266337"/>
          </a:xfrm>
        </p:spPr>
        <p:txBody>
          <a:bodyPr/>
          <a:lstStyle/>
          <a:p>
            <a:pPr marL="0" lvl="0" indent="0">
              <a:buClrTx/>
              <a:buSzTx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Huppert L, et al. ASCO 2024. Abstract 1083.</a:t>
            </a:r>
          </a:p>
        </p:txBody>
      </p:sp>
      <p:pic>
        <p:nvPicPr>
          <p:cNvPr id="8" name="Picture 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FA5E692-21F3-D4A0-9B78-3D611BCAD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43" t="14403" b="40567"/>
          <a:stretch/>
        </p:blipFill>
        <p:spPr>
          <a:xfrm>
            <a:off x="10233360" y="2095555"/>
            <a:ext cx="1095133" cy="917409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C8C2BD-4D35-0D8E-F6DE-24249550934A}"/>
              </a:ext>
            </a:extLst>
          </p:cNvPr>
          <p:cNvGrpSpPr>
            <a:grpSpLocks noChangeAspect="1"/>
          </p:cNvGrpSpPr>
          <p:nvPr/>
        </p:nvGrpSpPr>
        <p:grpSpPr>
          <a:xfrm>
            <a:off x="1335690" y="1934039"/>
            <a:ext cx="4652562" cy="3276860"/>
            <a:chOff x="5013749" y="2179991"/>
            <a:chExt cx="2735561" cy="1926691"/>
          </a:xfrm>
        </p:grpSpPr>
        <p:pic>
          <p:nvPicPr>
            <p:cNvPr id="17" name="Picture 16" descr="A graph of different types of treatment&#10;&#10;Description automatically generated with medium confidence">
              <a:extLst>
                <a:ext uri="{FF2B5EF4-FFF2-40B4-BE49-F238E27FC236}">
                  <a16:creationId xmlns:a16="http://schemas.microsoft.com/office/drawing/2014/main" id="{95AFAD62-E176-80A6-DE83-D1C21DEA0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155"/>
            <a:stretch/>
          </p:blipFill>
          <p:spPr>
            <a:xfrm>
              <a:off x="5013749" y="2179991"/>
              <a:ext cx="2735560" cy="192669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EC70B37-7DD8-4EE3-1C80-28B350C9BC8B}"/>
                </a:ext>
              </a:extLst>
            </p:cNvPr>
            <p:cNvSpPr/>
            <p:nvPr/>
          </p:nvSpPr>
          <p:spPr>
            <a:xfrm>
              <a:off x="7608422" y="2439943"/>
              <a:ext cx="140888" cy="580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BA6AB6-9E7E-B56D-DBEB-BD4F98356C69}"/>
              </a:ext>
            </a:extLst>
          </p:cNvPr>
          <p:cNvGrpSpPr>
            <a:grpSpLocks noChangeAspect="1"/>
          </p:cNvGrpSpPr>
          <p:nvPr/>
        </p:nvGrpSpPr>
        <p:grpSpPr>
          <a:xfrm>
            <a:off x="6493359" y="3207091"/>
            <a:ext cx="4923541" cy="1693682"/>
            <a:chOff x="7681973" y="2811771"/>
            <a:chExt cx="2662009" cy="915722"/>
          </a:xfrm>
        </p:grpSpPr>
        <p:pic>
          <p:nvPicPr>
            <p:cNvPr id="19" name="Picture 18" descr="A graph showing different colored bars&#10;&#10;Description automatically generated with medium confidence">
              <a:extLst>
                <a:ext uri="{FF2B5EF4-FFF2-40B4-BE49-F238E27FC236}">
                  <a16:creationId xmlns:a16="http://schemas.microsoft.com/office/drawing/2014/main" id="{36BD5B1A-93E4-BAB3-6769-4E6DE0B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2037"/>
            <a:stretch/>
          </p:blipFill>
          <p:spPr>
            <a:xfrm>
              <a:off x="7681973" y="2811771"/>
              <a:ext cx="2662009" cy="91572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040E5D-8554-97ED-C1C1-678972782544}"/>
                </a:ext>
              </a:extLst>
            </p:cNvPr>
            <p:cNvSpPr/>
            <p:nvPr/>
          </p:nvSpPr>
          <p:spPr>
            <a:xfrm>
              <a:off x="10112802" y="3166404"/>
              <a:ext cx="183381" cy="141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A9D327-7400-B0BB-4085-E72ED771F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49965"/>
              </p:ext>
            </p:extLst>
          </p:nvPr>
        </p:nvGraphicFramePr>
        <p:xfrm>
          <a:off x="2157533" y="5396220"/>
          <a:ext cx="2806349" cy="8473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2608">
                  <a:extLst>
                    <a:ext uri="{9D8B030D-6E8A-4147-A177-3AD203B41FA5}">
                      <a16:colId xmlns:a16="http://schemas.microsoft.com/office/drawing/2014/main" val="211439724"/>
                    </a:ext>
                  </a:extLst>
                </a:gridCol>
                <a:gridCol w="829340">
                  <a:extLst>
                    <a:ext uri="{9D8B030D-6E8A-4147-A177-3AD203B41FA5}">
                      <a16:colId xmlns:a16="http://schemas.microsoft.com/office/drawing/2014/main" val="487604537"/>
                    </a:ext>
                  </a:extLst>
                </a:gridCol>
                <a:gridCol w="814401">
                  <a:extLst>
                    <a:ext uri="{9D8B030D-6E8A-4147-A177-3AD203B41FA5}">
                      <a16:colId xmlns:a16="http://schemas.microsoft.com/office/drawing/2014/main" val="2997292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n=25</a:t>
                      </a:r>
                    </a:p>
                  </a:txBody>
                  <a:tcPr marL="45720" marR="27432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ADC1 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(SG)</a:t>
                      </a:r>
                    </a:p>
                  </a:txBody>
                  <a:tcPr marL="27432" marR="27432" marT="9144" marB="9144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ADC2 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(T-DXd)</a:t>
                      </a:r>
                    </a:p>
                  </a:txBody>
                  <a:tcPr marL="27432" marR="27432" marT="9144" marB="9144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4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mrwPFS, mo</a:t>
                      </a:r>
                    </a:p>
                  </a:txBody>
                  <a:tcPr marL="45720" marR="27432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7.7</a:t>
                      </a:r>
                    </a:p>
                  </a:txBody>
                  <a:tcPr marL="27432" marR="27432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27432" marR="27432" marT="9144" marB="9144" anchor="ctr"/>
                </a:tc>
                <a:extLst>
                  <a:ext uri="{0D108BD9-81ED-4DB2-BD59-A6C34878D82A}">
                    <a16:rowId xmlns:a16="http://schemas.microsoft.com/office/drawing/2014/main" val="859201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mrwOS, mo</a:t>
                      </a:r>
                    </a:p>
                  </a:txBody>
                  <a:tcPr marL="45720" marR="27432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16.2</a:t>
                      </a:r>
                    </a:p>
                  </a:txBody>
                  <a:tcPr marL="27432" marR="27432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6.5</a:t>
                      </a:r>
                    </a:p>
                  </a:txBody>
                  <a:tcPr marL="27432" marR="27432" marT="9144" marB="9144" anchor="ctr"/>
                </a:tc>
                <a:extLst>
                  <a:ext uri="{0D108BD9-81ED-4DB2-BD59-A6C34878D82A}">
                    <a16:rowId xmlns:a16="http://schemas.microsoft.com/office/drawing/2014/main" val="5421795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6C27E4E-F7EA-BB02-36A2-3B891ECFDF63}"/>
              </a:ext>
            </a:extLst>
          </p:cNvPr>
          <p:cNvSpPr txBox="1"/>
          <p:nvPr/>
        </p:nvSpPr>
        <p:spPr>
          <a:xfrm>
            <a:off x="2839088" y="1574140"/>
            <a:ext cx="196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T-DXd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(n=25)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4F358-D2B5-371A-EC92-96198C71B8E8}"/>
              </a:ext>
            </a:extLst>
          </p:cNvPr>
          <p:cNvSpPr txBox="1"/>
          <p:nvPr/>
        </p:nvSpPr>
        <p:spPr>
          <a:xfrm>
            <a:off x="8447929" y="1625241"/>
            <a:ext cx="183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T-DXd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SG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(n=3)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455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4545" y="2519680"/>
            <a:ext cx="2371513" cy="362373"/>
          </a:xfrm>
          <a:custGeom>
            <a:avLst/>
            <a:gdLst/>
            <a:ahLst/>
            <a:cxnLst/>
            <a:rect l="l" t="t" r="r" b="b"/>
            <a:pathLst>
              <a:path w="1778634" h="271780">
                <a:moveTo>
                  <a:pt x="1642872" y="0"/>
                </a:moveTo>
                <a:lnTo>
                  <a:pt x="1642872" y="67817"/>
                </a:lnTo>
                <a:lnTo>
                  <a:pt x="0" y="67817"/>
                </a:lnTo>
                <a:lnTo>
                  <a:pt x="0" y="203453"/>
                </a:lnTo>
                <a:lnTo>
                  <a:pt x="1642872" y="203453"/>
                </a:lnTo>
                <a:lnTo>
                  <a:pt x="1642872" y="271271"/>
                </a:lnTo>
                <a:lnTo>
                  <a:pt x="1778508" y="135635"/>
                </a:lnTo>
                <a:lnTo>
                  <a:pt x="1642872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59705" y="331833"/>
            <a:ext cx="12950693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975224">
              <a:spcBef>
                <a:spcPts val="127"/>
              </a:spcBef>
            </a:pPr>
            <a:r>
              <a:rPr sz="3600" dirty="0"/>
              <a:t>The</a:t>
            </a:r>
            <a:r>
              <a:rPr sz="3600" spc="-120" dirty="0"/>
              <a:t> </a:t>
            </a:r>
            <a:r>
              <a:rPr sz="3600" dirty="0"/>
              <a:t>BEGONIA</a:t>
            </a:r>
            <a:r>
              <a:rPr sz="3600" spc="-67" dirty="0"/>
              <a:t> </a:t>
            </a:r>
            <a:r>
              <a:rPr sz="3600" dirty="0"/>
              <a:t>Study</a:t>
            </a:r>
            <a:r>
              <a:rPr sz="3600" spc="-113" dirty="0"/>
              <a:t> </a:t>
            </a:r>
            <a:r>
              <a:rPr sz="3600" spc="-13" dirty="0"/>
              <a:t>(NCT03742102)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9712" y="1582929"/>
            <a:ext cx="3207173" cy="3822414"/>
          </a:xfrm>
          <a:prstGeom prst="rect">
            <a:avLst/>
          </a:prstGeom>
          <a:ln w="6350">
            <a:solidFill>
              <a:srgbClr val="82C0C2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64904" marR="204042" lvl="0" indent="-243834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>
                <a:srgbClr val="1E315F"/>
              </a:buClr>
              <a:buSzTx/>
              <a:buFont typeface="Lucida Grande"/>
              <a:buChar char="◆"/>
              <a:tabLst>
                <a:tab pos="364904" algn="l"/>
              </a:tabLst>
              <a:defRPr/>
            </a:pP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Immune</a:t>
            </a:r>
            <a:r>
              <a:rPr kumimoji="0" sz="1400" b="0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checkpoint inhibitors</a:t>
            </a:r>
            <a:r>
              <a:rPr kumimoji="0" sz="1400" b="0" i="0" u="none" strike="noStrike" kern="0" cap="none" spc="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chemotherapy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is 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standard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of</a:t>
            </a:r>
            <a:r>
              <a:rPr kumimoji="0" sz="1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care </a:t>
            </a:r>
            <a:r>
              <a:rPr kumimoji="0" sz="1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for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patients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</a:t>
            </a:r>
            <a:r>
              <a:rPr kumimoji="0" sz="1400" b="0" i="0" u="none" strike="noStrike" kern="0" cap="none" spc="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L1</a:t>
            </a:r>
            <a:r>
              <a:rPr kumimoji="0" sz="1400" b="0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positive</a:t>
            </a:r>
            <a:r>
              <a:rPr kumimoji="0" sz="1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a/mTNBC;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still,</a:t>
            </a:r>
            <a:r>
              <a:rPr kumimoji="0" sz="14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most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progress</a:t>
            </a:r>
            <a:r>
              <a:rPr kumimoji="0" sz="1400" b="0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within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year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(median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PFS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~9–10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months)</a:t>
            </a:r>
            <a:r>
              <a:rPr kumimoji="0" sz="1400" b="0" i="0" u="none" strike="noStrike" kern="0" cap="none" spc="-20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1,2</a:t>
            </a:r>
            <a:endParaRPr kumimoji="0" sz="1400" b="0" i="0" u="none" strike="noStrike" kern="0" cap="none" spc="0" normalizeH="0" baseline="23809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364904" marR="174409" lvl="0" indent="-243834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315F"/>
              </a:buClr>
              <a:buSzTx/>
              <a:buFont typeface="Lucida Grande"/>
              <a:buChar char="◆"/>
              <a:tabLst>
                <a:tab pos="364904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BEGONIA</a:t>
            </a:r>
            <a:r>
              <a:rPr kumimoji="0" sz="1400" b="0" i="0" u="none" strike="noStrike" kern="0" cap="none" spc="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is</a:t>
            </a:r>
            <a:r>
              <a:rPr kumimoji="0" sz="1400" b="0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evaluating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combinations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of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durvalumab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(D),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</a:t>
            </a:r>
            <a:r>
              <a:rPr kumimoji="0" sz="1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anti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−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PD-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L1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antibody,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other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novel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therapies</a:t>
            </a:r>
            <a:r>
              <a:rPr kumimoji="0" sz="1400" b="0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</a:t>
            </a:r>
            <a:r>
              <a:rPr kumimoji="0" sz="1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first-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line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a/mTNBC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364904" marR="176102" lvl="0" indent="-243834" algn="just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315F"/>
              </a:buClr>
              <a:buSzTx/>
              <a:buFont typeface="Lucida Grande"/>
              <a:buChar char="◆"/>
              <a:tabLst>
                <a:tab pos="364904" algn="l"/>
              </a:tabLst>
              <a:defRPr/>
            </a:pP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Dato-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DXd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is a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TROP2-directed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ADC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TOPO</a:t>
            </a:r>
            <a:r>
              <a:rPr kumimoji="0" sz="1400" b="0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</a:t>
            </a:r>
            <a:r>
              <a:rPr kumimoji="0" sz="1400" b="0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inhibitor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payload</a:t>
            </a:r>
            <a:r>
              <a:rPr kumimoji="0" sz="1400" b="0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and</a:t>
            </a:r>
            <a:r>
              <a:rPr kumimoji="0" sz="1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</a:t>
            </a:r>
            <a:r>
              <a:rPr kumimoji="0" sz="1400" b="0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tumour- selective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cleavable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linker</a:t>
            </a:r>
            <a:r>
              <a:rPr kumimoji="0" sz="1400" b="0" i="0" u="none" strike="noStrike" kern="0" cap="none" spc="-20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3</a:t>
            </a:r>
            <a:endParaRPr kumimoji="0" sz="1400" b="0" i="0" u="none" strike="noStrike" kern="0" cap="none" spc="0" normalizeH="0" baseline="23809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364904" marR="395383" lvl="0" indent="-243834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315F"/>
              </a:buClr>
              <a:buSzTx/>
              <a:buFont typeface="Lucida Grande"/>
              <a:buChar char="◆"/>
              <a:tabLst>
                <a:tab pos="364904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At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median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7.2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months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follow-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up,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ORR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was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74%</a:t>
            </a:r>
            <a:r>
              <a:rPr kumimoji="0" sz="1400" b="0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patients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treated</a:t>
            </a:r>
            <a:r>
              <a:rPr kumimoji="0" sz="1400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 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Dato-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DXd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 D in</a:t>
            </a:r>
            <a:r>
              <a:rPr kumimoji="0" sz="14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BEGONIA</a:t>
            </a:r>
            <a:r>
              <a:rPr kumimoji="0" sz="1400" b="0" i="0" u="none" strike="noStrike" kern="0" cap="none" spc="-20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4</a:t>
            </a:r>
            <a:endParaRPr kumimoji="0" sz="1400" b="0" i="0" u="none" strike="noStrike" kern="0" cap="none" spc="0" normalizeH="0" baseline="23809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05424" y="2092959"/>
            <a:ext cx="1792393" cy="232607"/>
          </a:xfrm>
          <a:prstGeom prst="rect">
            <a:avLst/>
          </a:prstGeom>
          <a:solidFill>
            <a:srgbClr val="C5DCC0"/>
          </a:solidFill>
        </p:spPr>
        <p:txBody>
          <a:bodyPr vert="horz" wrap="square" lIns="0" tIns="67733" rIns="0" bIns="0" rtlCol="0">
            <a:spAutoFit/>
          </a:bodyPr>
          <a:lstStyle/>
          <a:p>
            <a:pPr marL="60958" marR="0" lvl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1:</a:t>
            </a:r>
            <a:r>
              <a:rPr kumimoji="0" sz="1067" b="0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Paclitaxel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(P)</a:t>
            </a:r>
            <a:r>
              <a:rPr kumimoji="0" sz="1067" b="0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</a:t>
            </a:r>
            <a:r>
              <a:rPr kumimoji="0" sz="1067" b="0" i="0" u="none" strike="noStrike" kern="0" cap="none" spc="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(N=20)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40400" y="2501393"/>
            <a:ext cx="1969347" cy="1760220"/>
            <a:chOff x="4305300" y="1876044"/>
            <a:chExt cx="1477010" cy="1320165"/>
          </a:xfrm>
        </p:grpSpPr>
        <p:sp>
          <p:nvSpPr>
            <p:cNvPr id="7" name="object 7"/>
            <p:cNvSpPr/>
            <p:nvPr/>
          </p:nvSpPr>
          <p:spPr>
            <a:xfrm>
              <a:off x="4354068" y="1876056"/>
              <a:ext cx="1344295" cy="483234"/>
            </a:xfrm>
            <a:custGeom>
              <a:avLst/>
              <a:gdLst/>
              <a:ahLst/>
              <a:cxnLst/>
              <a:rect l="l" t="t" r="r" b="b"/>
              <a:pathLst>
                <a:path w="1344295" h="483235">
                  <a:moveTo>
                    <a:pt x="1344155" y="318503"/>
                  </a:moveTo>
                  <a:lnTo>
                    <a:pt x="0" y="318503"/>
                  </a:lnTo>
                  <a:lnTo>
                    <a:pt x="0" y="483108"/>
                  </a:lnTo>
                  <a:lnTo>
                    <a:pt x="1344155" y="483108"/>
                  </a:lnTo>
                  <a:lnTo>
                    <a:pt x="1344155" y="318503"/>
                  </a:lnTo>
                  <a:close/>
                </a:path>
                <a:path w="1344295" h="483235">
                  <a:moveTo>
                    <a:pt x="1344155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1344155" y="272796"/>
                  </a:lnTo>
                  <a:lnTo>
                    <a:pt x="1344155" y="0"/>
                  </a:lnTo>
                  <a:close/>
                </a:path>
              </a:pathLst>
            </a:custGeom>
            <a:solidFill>
              <a:srgbClr val="A2C79C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8159" y="2595372"/>
              <a:ext cx="1450847" cy="5471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5300" y="2575560"/>
              <a:ext cx="1476755" cy="6202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54067" y="2621280"/>
              <a:ext cx="1344295" cy="440690"/>
            </a:xfrm>
            <a:custGeom>
              <a:avLst/>
              <a:gdLst/>
              <a:ahLst/>
              <a:cxnLst/>
              <a:rect l="l" t="t" r="r" b="b"/>
              <a:pathLst>
                <a:path w="1344295" h="440689">
                  <a:moveTo>
                    <a:pt x="1344167" y="0"/>
                  </a:moveTo>
                  <a:lnTo>
                    <a:pt x="0" y="0"/>
                  </a:lnTo>
                  <a:lnTo>
                    <a:pt x="0" y="440436"/>
                  </a:lnTo>
                  <a:lnTo>
                    <a:pt x="1344167" y="440436"/>
                  </a:lnTo>
                  <a:lnTo>
                    <a:pt x="1344167" y="0"/>
                  </a:lnTo>
                  <a:close/>
                </a:path>
              </a:pathLst>
            </a:custGeom>
            <a:solidFill>
              <a:srgbClr val="026C71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354067" y="2406395"/>
              <a:ext cx="1344295" cy="163195"/>
            </a:xfrm>
            <a:custGeom>
              <a:avLst/>
              <a:gdLst/>
              <a:ahLst/>
              <a:cxnLst/>
              <a:rect l="l" t="t" r="r" b="b"/>
              <a:pathLst>
                <a:path w="1344295" h="163194">
                  <a:moveTo>
                    <a:pt x="1344167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1344167" y="163068"/>
                  </a:lnTo>
                  <a:lnTo>
                    <a:pt x="1344167" y="0"/>
                  </a:lnTo>
                  <a:close/>
                </a:path>
              </a:pathLst>
            </a:custGeom>
            <a:solidFill>
              <a:srgbClr val="A2C79C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66436" y="2499843"/>
            <a:ext cx="1700107" cy="156722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0" marR="298865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2:</a:t>
            </a:r>
            <a:r>
              <a:rPr kumimoji="0" sz="1067" b="0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Capivasertib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 P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067" b="0" i="0" u="none" strike="noStrike" kern="0" cap="none" spc="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6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</a:t>
            </a:r>
            <a:r>
              <a:rPr kumimoji="0" sz="1067" b="0" i="0" u="none" strike="noStrike" kern="0" cap="none" spc="66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(N=30)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6773" lvl="0" indent="0" algn="l" defTabSz="1219170" rtl="0" eaLnBrk="1" fontAlgn="auto" latinLnBrk="0" hangingPunct="1">
              <a:lnSpc>
                <a:spcPts val="2213"/>
              </a:lnSpc>
              <a:spcBef>
                <a:spcPts val="1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5: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Oleclumab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067" b="0" i="0" u="none" strike="noStrike" kern="0" cap="none" spc="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 +</a:t>
            </a:r>
            <a:r>
              <a:rPr kumimoji="0" sz="1067" b="0" i="0" u="none" strike="noStrike" kern="0" cap="none" spc="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(N=30)</a:t>
            </a:r>
            <a:r>
              <a:rPr kumimoji="0" sz="1067" b="0" i="0" u="none" strike="noStrike" kern="0" cap="none" spc="66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 6: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T-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DXd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067" b="0" i="0" u="none" strike="noStrike" kern="0" cap="none" spc="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</a:t>
            </a:r>
            <a:r>
              <a:rPr kumimoji="0" sz="1067" b="0" i="0" u="none" strike="noStrike" kern="0" cap="none" spc="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(N=30)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77890" lvl="0" indent="0" algn="l" defTabSz="1219170" rtl="0" eaLnBrk="1" fontAlgn="auto" latinLnBrk="0" hangingPunct="1">
              <a:lnSpc>
                <a:spcPct val="100000"/>
              </a:lnSpc>
              <a:spcBef>
                <a:spcPts val="6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</a:t>
            </a:r>
            <a:r>
              <a:rPr kumimoji="0" sz="1200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7: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Dato-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DXd</a:t>
            </a:r>
            <a:r>
              <a:rPr kumimoji="0" sz="1200" b="1" i="0" u="none" strike="noStrike" kern="0" cap="none" spc="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</a:t>
            </a:r>
            <a:r>
              <a:rPr kumimoji="0" sz="1200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mg/kg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D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1120</a:t>
            </a:r>
            <a:r>
              <a:rPr kumimoji="0" sz="1200" b="1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mg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(N=30)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Q3W</a:t>
            </a:r>
            <a:r>
              <a:rPr kumimoji="0" sz="12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until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PD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2240" y="2092959"/>
            <a:ext cx="1731433" cy="332227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8945" rIns="0" bIns="0" rtlCol="0">
            <a:spAutoFit/>
          </a:bodyPr>
          <a:lstStyle/>
          <a:p>
            <a:pPr marL="217588" marR="0" lvl="0" indent="-157476" algn="l" defTabSz="121917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7588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Females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aged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≥18</a:t>
            </a:r>
            <a:r>
              <a:rPr kumimoji="0" sz="1200" b="1" i="0" u="none" strike="noStrike" kern="0" cap="none" spc="-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years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7588" marR="0" lvl="0" indent="-157476" algn="l" defTabSz="121917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7588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Unresectable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a/mTNBC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6741" marR="210815" lvl="0" indent="-157476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8435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prior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treatment</a:t>
            </a:r>
            <a:r>
              <a:rPr kumimoji="0" sz="1200" b="1" i="0" u="none" strike="noStrike" kern="0" cap="none" spc="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for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	Stage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IV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TNBC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7588" marR="0" lvl="0" indent="-157476" algn="l" defTabSz="1219170" rtl="0" eaLnBrk="1" fontAlgn="auto" latinLnBrk="0" hangingPunct="1">
              <a:lnSpc>
                <a:spcPct val="100000"/>
              </a:lnSpc>
              <a:spcBef>
                <a:spcPts val="527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7588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≥12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months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since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prior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843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taxane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therapy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7588" marR="0" lvl="0" indent="-157476" algn="l" defTabSz="121917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7588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ECOG PS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0-</a:t>
            </a:r>
            <a:r>
              <a:rPr kumimoji="0" sz="1200" b="1" i="0" u="none" strike="noStrike" kern="0" cap="none" spc="-6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6741" marR="547780" lvl="0" indent="-157476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8435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Adequate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organ</a:t>
            </a:r>
            <a:r>
              <a:rPr kumimoji="0" sz="1200" b="1" i="0" u="none" strike="noStrike" kern="0" cap="none" spc="66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	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function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6741" marR="93131" lvl="0" indent="-157476" algn="l" defTabSz="1219170" rtl="0" eaLnBrk="1" fontAlgn="auto" latinLnBrk="0" hangingPunct="1">
              <a:lnSpc>
                <a:spcPct val="100000"/>
              </a:lnSpc>
              <a:spcBef>
                <a:spcPts val="527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8435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Measurable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disease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per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	RECIST</a:t>
            </a:r>
            <a:r>
              <a:rPr kumimoji="0" sz="1200" b="1" i="0" u="none" strike="noStrike" kern="0" cap="none" spc="-4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v1.1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6741" marR="128690" lvl="0" indent="-157476" algn="l" defTabSz="121917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8435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prior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treatment</a:t>
            </a:r>
            <a:r>
              <a:rPr kumimoji="0" sz="1200" b="1" i="0" u="none" strike="noStrike" kern="0" cap="none" spc="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	checkpoint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inhibitor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216741" marR="129537" lvl="0" indent="-157476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E315F"/>
              </a:buClr>
              <a:buSzTx/>
              <a:buFont typeface="Arial Narrow"/>
              <a:buChar char="♦"/>
              <a:tabLst>
                <a:tab pos="218435" algn="l"/>
              </a:tabLst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</a:t>
            </a:r>
            <a:r>
              <a:rPr kumimoji="0" sz="1200" b="1" i="0" u="none" strike="noStrike" kern="0" cap="none" spc="-3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prior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treatment</a:t>
            </a:r>
            <a:r>
              <a:rPr kumimoji="0" sz="1200" b="1" i="0" u="none" strike="noStrike" kern="0" cap="none" spc="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with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	TOPO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200" b="1" i="0" u="none" strike="noStrike" kern="0" cap="none" spc="-13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I-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based </a:t>
            </a:r>
            <a:r>
              <a:rPr kumimoji="0" sz="1200" b="1" i="0" u="none" strike="noStrike" kern="0" cap="none" spc="-27" normalizeH="0" baseline="0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ADC</a:t>
            </a:r>
            <a:r>
              <a:rPr kumimoji="0" sz="1200" b="1" i="0" u="none" strike="noStrike" kern="0" cap="none" spc="-40" normalizeH="0" baseline="27777" noProof="0" dirty="0">
                <a:ln>
                  <a:noFill/>
                </a:ln>
                <a:solidFill>
                  <a:srgbClr val="246F76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</a:t>
            </a:r>
            <a:endParaRPr kumimoji="0" sz="1200" b="0" i="0" u="none" strike="noStrike" kern="0" cap="none" spc="0" normalizeH="0" baseline="27777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00415" y="4852415"/>
            <a:ext cx="2059093" cy="47540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87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2556" marR="154936" lvl="0" indent="13546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1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°</a:t>
            </a:r>
            <a:r>
              <a:rPr kumimoji="0" sz="1067" b="0" i="0" u="sng" strike="noStrike" kern="0" cap="none" spc="-4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endpoint</a:t>
            </a:r>
            <a:r>
              <a:rPr kumimoji="0" lang="en-US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s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</a:t>
            </a:r>
            <a:r>
              <a:rPr kumimoji="0" sz="1067" b="0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Safety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and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tolerability</a:t>
            </a:r>
            <a:r>
              <a:rPr kumimoji="0" sz="1067" b="0" i="0" u="none" strike="noStrike" kern="0" cap="none" spc="66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2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°</a:t>
            </a:r>
            <a:r>
              <a:rPr kumimoji="0" sz="1067" b="0" i="0" u="sng" strike="noStrike" kern="0" cap="none" spc="-5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endpoints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</a:t>
            </a:r>
            <a:r>
              <a:rPr kumimoji="0" sz="1067" b="0" i="0" u="none" strike="noStrike" kern="0" cap="none" spc="-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ORR,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PFS,</a:t>
            </a:r>
            <a:r>
              <a:rPr kumimoji="0" sz="1067" b="0" i="0" u="none" strike="noStrike" kern="0" cap="none" spc="-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DoR,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OS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91647" y="4852415"/>
            <a:ext cx="1280159" cy="551626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58420" rIns="0" bIns="0" rtlCol="0">
            <a:spAutoFit/>
          </a:bodyPr>
          <a:lstStyle/>
          <a:p>
            <a:pPr marL="121917" marR="0" lvl="0" indent="0" algn="l" defTabSz="1219170" rtl="0" eaLnBrk="1" fontAlgn="auto" latinLnBrk="0" hangingPunct="1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1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°</a:t>
            </a:r>
            <a:r>
              <a:rPr kumimoji="0" sz="1067" b="0" i="0" u="sng" strike="noStrike" kern="0" cap="none" spc="-4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endpoint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</a:t>
            </a:r>
            <a:r>
              <a:rPr kumimoji="0" sz="1067" b="0" i="0" u="none" strike="noStrike" kern="0" cap="none" spc="-2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ORR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21917" marR="203195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2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°</a:t>
            </a:r>
            <a:r>
              <a:rPr kumimoji="0" sz="1067" b="0" i="0" u="sng" strike="noStrike" kern="0" cap="none" spc="-5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067" b="0" i="0" u="sng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>
                  <a:solidFill>
                    <a:srgbClr val="585858"/>
                  </a:solidFill>
                </a:uFill>
                <a:latin typeface="Arial Narrow"/>
                <a:ea typeface="+mn-ea"/>
                <a:cs typeface="Arial Narrow"/>
              </a:rPr>
              <a:t>endpoints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:</a:t>
            </a:r>
            <a:r>
              <a:rPr kumimoji="0" sz="1067" b="0" i="0" u="none" strike="noStrike" kern="0" cap="none" spc="-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PFS,</a:t>
            </a:r>
            <a:r>
              <a:rPr kumimoji="0" sz="1067" b="0" i="0" u="none" strike="noStrike" kern="0" cap="none" spc="66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DoR,</a:t>
            </a:r>
            <a:r>
              <a:rPr kumimoji="0" sz="1067" b="0" i="0" u="none" strike="noStrike" kern="0" cap="none" spc="-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PFS6,</a:t>
            </a:r>
            <a:r>
              <a:rPr kumimoji="0" sz="1067" b="0" i="0" u="none" strike="noStrike" kern="0" cap="none" spc="-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OS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5424" y="4173727"/>
            <a:ext cx="1792393" cy="343812"/>
          </a:xfrm>
          <a:prstGeom prst="rect">
            <a:avLst/>
          </a:prstGeom>
          <a:solidFill>
            <a:srgbClr val="A2C79C">
              <a:alpha val="63136"/>
            </a:srgbClr>
          </a:solidFill>
        </p:spPr>
        <p:txBody>
          <a:bodyPr vert="horz" wrap="square" lIns="0" tIns="15240" rIns="0" bIns="0" rtlCol="0">
            <a:spAutoFit/>
          </a:bodyPr>
          <a:lstStyle/>
          <a:p>
            <a:pPr marL="60958" marR="0" lvl="0" indent="0" algn="l" defTabSz="121917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 8:</a:t>
            </a:r>
            <a:r>
              <a:rPr kumimoji="0" sz="1067" b="0" i="0" u="none" strike="noStrike" kern="0" cap="none" spc="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Dato-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DXd</a:t>
            </a:r>
            <a:r>
              <a:rPr kumimoji="0" sz="1067" b="0" i="0" u="none" strike="noStrike" kern="0" cap="none" spc="-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+</a:t>
            </a:r>
            <a:r>
              <a:rPr kumimoji="0" sz="1067" b="0" i="0" u="none" strike="noStrike" kern="0" cap="none" spc="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D,</a:t>
            </a:r>
            <a:r>
              <a:rPr kumimoji="0" sz="1067" b="0" i="0" u="none" strike="noStrike" kern="0" cap="none" spc="2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PD-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L1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60958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positive</a:t>
            </a:r>
            <a:r>
              <a:rPr kumimoji="0" sz="1067" b="0" i="0" u="none" strike="noStrike" kern="0" cap="none" spc="-47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(N=30)</a:t>
            </a:r>
            <a:r>
              <a:rPr kumimoji="0" sz="1000" b="0" i="0" u="none" strike="noStrike" kern="0" cap="none" spc="-20" normalizeH="0" baseline="27777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</a:t>
            </a:r>
            <a:endParaRPr kumimoji="0" sz="1000" b="0" i="0" u="none" strike="noStrike" kern="0" cap="none" spc="0" normalizeH="0" baseline="27777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9957" y="1756554"/>
            <a:ext cx="481668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7972" algn="l"/>
                <a:tab pos="4394090" algn="l"/>
              </a:tabLst>
              <a:defRPr/>
            </a:pPr>
            <a:r>
              <a:rPr kumimoji="0" sz="1400" b="1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Eligibility</a:t>
            </a:r>
            <a:r>
              <a:rPr kumimoji="0" sz="1400" b="1" i="1" u="none" strike="noStrike" kern="0" cap="none" spc="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 </a:t>
            </a:r>
            <a:r>
              <a:rPr kumimoji="0" sz="1400" b="1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criteria</a:t>
            </a: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	</a:t>
            </a:r>
            <a:r>
              <a:rPr kumimoji="0" sz="1400" b="1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Treatment</a:t>
            </a:r>
            <a:r>
              <a:rPr kumimoji="0" sz="1400" b="1" i="1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 </a:t>
            </a:r>
            <a:r>
              <a:rPr kumimoji="0" sz="1400" b="1" i="1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arms</a:t>
            </a: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	Part</a:t>
            </a:r>
            <a:r>
              <a:rPr kumimoji="0" sz="1400" b="1" i="1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 </a:t>
            </a:r>
            <a:r>
              <a:rPr kumimoji="0" sz="1400" b="1" i="1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Narrow-BoldItalic"/>
              <a:ea typeface="+mn-ea"/>
              <a:cs typeface="ArialNarrow-BoldIt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48117" y="1752620"/>
            <a:ext cx="1186180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Part</a:t>
            </a:r>
            <a:r>
              <a:rPr kumimoji="0" sz="1400" b="1" i="1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 </a:t>
            </a: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2</a:t>
            </a:r>
            <a:r>
              <a:rPr kumimoji="0" sz="1400" b="1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Narrow-BoldItalic"/>
                <a:ea typeface="+mn-ea"/>
                <a:cs typeface="ArialNarrow-BoldItalic"/>
              </a:rPr>
              <a:t> expansion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Narrow-BoldItalic"/>
              <a:ea typeface="+mn-ea"/>
              <a:cs typeface="ArialNarrow-BoldItal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5760466"/>
            <a:ext cx="12192000" cy="382693"/>
            <a:chOff x="0" y="4320349"/>
            <a:chExt cx="9144000" cy="287020"/>
          </a:xfrm>
        </p:grpSpPr>
        <p:sp>
          <p:nvSpPr>
            <p:cNvPr id="20" name="object 20"/>
            <p:cNvSpPr/>
            <p:nvPr/>
          </p:nvSpPr>
          <p:spPr>
            <a:xfrm>
              <a:off x="0" y="4325111"/>
              <a:ext cx="9144000" cy="277495"/>
            </a:xfrm>
            <a:custGeom>
              <a:avLst/>
              <a:gdLst/>
              <a:ahLst/>
              <a:cxnLst/>
              <a:rect l="l" t="t" r="r" b="b"/>
              <a:pathLst>
                <a:path w="9144000" h="277495">
                  <a:moveTo>
                    <a:pt x="914400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9144000" y="27736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4325111"/>
              <a:ext cx="9144000" cy="277495"/>
            </a:xfrm>
            <a:custGeom>
              <a:avLst/>
              <a:gdLst/>
              <a:ahLst/>
              <a:cxnLst/>
              <a:rect l="l" t="t" r="r" b="b"/>
              <a:pathLst>
                <a:path w="9144000" h="277495">
                  <a:moveTo>
                    <a:pt x="0" y="0"/>
                  </a:moveTo>
                  <a:lnTo>
                    <a:pt x="9144000" y="0"/>
                  </a:lnTo>
                </a:path>
                <a:path w="9144000" h="277495">
                  <a:moveTo>
                    <a:pt x="9144000" y="277368"/>
                  </a:moveTo>
                  <a:lnTo>
                    <a:pt x="0" y="277368"/>
                  </a:lnTo>
                </a:path>
              </a:pathLst>
            </a:custGeom>
            <a:ln w="9525">
              <a:solidFill>
                <a:srgbClr val="026C7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583423" y="2527808"/>
            <a:ext cx="4255347" cy="1991360"/>
            <a:chOff x="5687567" y="1895856"/>
            <a:chExt cx="3191510" cy="1493520"/>
          </a:xfrm>
        </p:grpSpPr>
        <p:sp>
          <p:nvSpPr>
            <p:cNvPr id="24" name="object 24"/>
            <p:cNvSpPr/>
            <p:nvPr/>
          </p:nvSpPr>
          <p:spPr>
            <a:xfrm>
              <a:off x="5740908" y="2130551"/>
              <a:ext cx="3084830" cy="489584"/>
            </a:xfrm>
            <a:custGeom>
              <a:avLst/>
              <a:gdLst/>
              <a:ahLst/>
              <a:cxnLst/>
              <a:rect l="l" t="t" r="r" b="b"/>
              <a:pathLst>
                <a:path w="3084829" h="489585">
                  <a:moveTo>
                    <a:pt x="1778508" y="135636"/>
                  </a:moveTo>
                  <a:lnTo>
                    <a:pt x="1642872" y="0"/>
                  </a:lnTo>
                  <a:lnTo>
                    <a:pt x="1642872" y="67818"/>
                  </a:lnTo>
                  <a:lnTo>
                    <a:pt x="0" y="67818"/>
                  </a:lnTo>
                  <a:lnTo>
                    <a:pt x="0" y="203454"/>
                  </a:lnTo>
                  <a:lnTo>
                    <a:pt x="1642872" y="203454"/>
                  </a:lnTo>
                  <a:lnTo>
                    <a:pt x="1642872" y="271272"/>
                  </a:lnTo>
                  <a:lnTo>
                    <a:pt x="1778508" y="135636"/>
                  </a:lnTo>
                  <a:close/>
                </a:path>
                <a:path w="3084829" h="489585">
                  <a:moveTo>
                    <a:pt x="3084576" y="352806"/>
                  </a:moveTo>
                  <a:lnTo>
                    <a:pt x="2948178" y="216408"/>
                  </a:lnTo>
                  <a:lnTo>
                    <a:pt x="2948178" y="284607"/>
                  </a:lnTo>
                  <a:lnTo>
                    <a:pt x="0" y="284607"/>
                  </a:lnTo>
                  <a:lnTo>
                    <a:pt x="0" y="421005"/>
                  </a:lnTo>
                  <a:lnTo>
                    <a:pt x="2948178" y="421005"/>
                  </a:lnTo>
                  <a:lnTo>
                    <a:pt x="2948178" y="489204"/>
                  </a:lnTo>
                  <a:lnTo>
                    <a:pt x="3084576" y="35280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67" y="2694431"/>
              <a:ext cx="3191255" cy="37795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40907" y="2709672"/>
              <a:ext cx="3084830" cy="271780"/>
            </a:xfrm>
            <a:custGeom>
              <a:avLst/>
              <a:gdLst/>
              <a:ahLst/>
              <a:cxnLst/>
              <a:rect l="l" t="t" r="r" b="b"/>
              <a:pathLst>
                <a:path w="3084829" h="271780">
                  <a:moveTo>
                    <a:pt x="2948940" y="0"/>
                  </a:moveTo>
                  <a:lnTo>
                    <a:pt x="2948940" y="67818"/>
                  </a:lnTo>
                  <a:lnTo>
                    <a:pt x="0" y="67818"/>
                  </a:lnTo>
                  <a:lnTo>
                    <a:pt x="0" y="203454"/>
                  </a:lnTo>
                  <a:lnTo>
                    <a:pt x="2948940" y="203454"/>
                  </a:lnTo>
                  <a:lnTo>
                    <a:pt x="2948940" y="271272"/>
                  </a:lnTo>
                  <a:lnTo>
                    <a:pt x="3084576" y="135636"/>
                  </a:lnTo>
                  <a:lnTo>
                    <a:pt x="2948940" y="0"/>
                  </a:lnTo>
                  <a:close/>
                </a:path>
              </a:pathLst>
            </a:custGeom>
            <a:solidFill>
              <a:srgbClr val="026C71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740907" y="3118103"/>
              <a:ext cx="184785" cy="271780"/>
            </a:xfrm>
            <a:custGeom>
              <a:avLst/>
              <a:gdLst/>
              <a:ahLst/>
              <a:cxnLst/>
              <a:rect l="l" t="t" r="r" b="b"/>
              <a:pathLst>
                <a:path w="184785" h="271779">
                  <a:moveTo>
                    <a:pt x="92202" y="0"/>
                  </a:moveTo>
                  <a:lnTo>
                    <a:pt x="92202" y="67818"/>
                  </a:lnTo>
                  <a:lnTo>
                    <a:pt x="0" y="67818"/>
                  </a:lnTo>
                  <a:lnTo>
                    <a:pt x="0" y="203454"/>
                  </a:lnTo>
                  <a:lnTo>
                    <a:pt x="92202" y="203454"/>
                  </a:lnTo>
                  <a:lnTo>
                    <a:pt x="92202" y="271272"/>
                  </a:lnTo>
                  <a:lnTo>
                    <a:pt x="184404" y="135636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76543" y="1895856"/>
              <a:ext cx="707135" cy="11810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9780" y="2220468"/>
              <a:ext cx="758951" cy="56387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7912607" y="2554223"/>
            <a:ext cx="789093" cy="977383"/>
          </a:xfrm>
          <a:prstGeom prst="rect">
            <a:avLst/>
          </a:prstGeom>
          <a:solidFill>
            <a:srgbClr val="89A2DA">
              <a:alpha val="56079"/>
            </a:srgbClr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39601" marR="45719" lvl="0" indent="-187109" algn="l" defTabSz="1219170" rtl="0" eaLnBrk="1" fontAlgn="auto" latinLnBrk="0" hangingPunct="1">
              <a:lnSpc>
                <a:spcPct val="100000"/>
              </a:lnSpc>
              <a:spcBef>
                <a:spcPts val="8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Safety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run-</a:t>
            </a:r>
            <a:r>
              <a:rPr kumimoji="0" sz="1067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in</a:t>
            </a:r>
            <a:r>
              <a:rPr kumimoji="0" sz="1067" b="1" i="0" u="none" strike="noStrike" kern="0" cap="none" spc="6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(up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to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1345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6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patients)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894065" y="2025654"/>
            <a:ext cx="2070947" cy="2622127"/>
            <a:chOff x="5920549" y="1519240"/>
            <a:chExt cx="1553210" cy="1966595"/>
          </a:xfrm>
        </p:grpSpPr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9671" y="1895855"/>
              <a:ext cx="888491" cy="15895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8336" y="2363723"/>
              <a:ext cx="908303" cy="68579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577583" y="1915667"/>
              <a:ext cx="772795" cy="1473835"/>
            </a:xfrm>
            <a:custGeom>
              <a:avLst/>
              <a:gdLst/>
              <a:ahLst/>
              <a:cxnLst/>
              <a:rect l="l" t="t" r="r" b="b"/>
              <a:pathLst>
                <a:path w="772795" h="1473835">
                  <a:moveTo>
                    <a:pt x="77266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772668" y="1473708"/>
                  </a:lnTo>
                  <a:lnTo>
                    <a:pt x="772668" y="0"/>
                  </a:lnTo>
                  <a:close/>
                </a:path>
              </a:pathLst>
            </a:custGeom>
            <a:solidFill>
              <a:srgbClr val="89A2DA">
                <a:alpha val="5607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25311" y="1524002"/>
              <a:ext cx="1543685" cy="2540"/>
            </a:xfrm>
            <a:custGeom>
              <a:avLst/>
              <a:gdLst/>
              <a:ahLst/>
              <a:cxnLst/>
              <a:rect l="l" t="t" r="r" b="b"/>
              <a:pathLst>
                <a:path w="1543684" h="2540">
                  <a:moveTo>
                    <a:pt x="0" y="2412"/>
                  </a:moveTo>
                  <a:lnTo>
                    <a:pt x="1543164" y="0"/>
                  </a:lnTo>
                </a:path>
              </a:pathLst>
            </a:custGeom>
            <a:ln w="9525">
              <a:solidFill>
                <a:srgbClr val="1B2F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770112" y="2554223"/>
            <a:ext cx="1030393" cy="133908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0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Simon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138003" marR="132923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2-stage</a:t>
            </a:r>
            <a:r>
              <a:rPr kumimoji="0" sz="1067" b="1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futility</a:t>
            </a:r>
            <a:r>
              <a:rPr kumimoji="0" sz="1067" b="1" i="0" u="none" strike="noStrike" kern="0" cap="none" spc="6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analysis</a:t>
            </a:r>
            <a:r>
              <a:rPr kumimoji="0" sz="1067" b="1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for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Part</a:t>
            </a:r>
            <a:r>
              <a:rPr kumimoji="0" sz="1067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expansion</a:t>
            </a:r>
            <a:r>
              <a:rPr kumimoji="0" sz="1000" b="1" i="0" u="none" strike="noStrike" kern="0" cap="none" spc="-2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</a:t>
            </a:r>
            <a:endParaRPr kumimoji="0" sz="1000" b="0" i="0" u="none" strike="noStrike" kern="0" cap="none" spc="0" normalizeH="0" baseline="27777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367264" y="2519680"/>
            <a:ext cx="1358053" cy="2160693"/>
            <a:chOff x="7775448" y="1889760"/>
            <a:chExt cx="1018540" cy="1620520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5071" y="1889760"/>
              <a:ext cx="888491" cy="162001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5448" y="2372868"/>
              <a:ext cx="1018031" cy="685799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0497312" y="2546096"/>
            <a:ext cx="1030393" cy="1364733"/>
          </a:xfrm>
          <a:prstGeom prst="rect">
            <a:avLst/>
          </a:prstGeom>
          <a:solidFill>
            <a:srgbClr val="89A2DA">
              <a:alpha val="56079"/>
            </a:srgbClr>
          </a:solidFill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166" marR="12700" lvl="0" indent="847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Arms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that</a:t>
            </a:r>
            <a:r>
              <a:rPr kumimoji="0" sz="1067" b="1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meet</a:t>
            </a:r>
            <a:r>
              <a:rPr kumimoji="0" sz="1067" b="1" i="0" u="none" strike="noStrike" kern="0" cap="none" spc="6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expansion</a:t>
            </a:r>
            <a:r>
              <a:rPr kumimoji="0" sz="1067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criteria</a:t>
            </a:r>
            <a:r>
              <a:rPr kumimoji="0" sz="1067" b="1" i="0" u="none" strike="noStrike" kern="0" cap="none" spc="6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enro</a:t>
            </a:r>
            <a:r>
              <a:rPr kumimoji="0" lang="en-US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additional</a:t>
            </a:r>
            <a:r>
              <a:rPr kumimoji="0" sz="1067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27</a:t>
            </a:r>
            <a:r>
              <a:rPr kumimoji="0" sz="1067" b="1" i="0" u="none" strike="noStrike" kern="0" cap="none" spc="6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patients</a:t>
            </a:r>
            <a:endParaRPr kumimoji="0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822023" y="1578695"/>
            <a:ext cx="8100060" cy="4058920"/>
            <a:chOff x="2866517" y="1184021"/>
            <a:chExt cx="6075045" cy="3044190"/>
          </a:xfrm>
        </p:grpSpPr>
        <p:sp>
          <p:nvSpPr>
            <p:cNvPr id="42" name="object 42"/>
            <p:cNvSpPr/>
            <p:nvPr/>
          </p:nvSpPr>
          <p:spPr>
            <a:xfrm>
              <a:off x="7515606" y="191490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4">
                  <a:moveTo>
                    <a:pt x="0" y="0"/>
                  </a:moveTo>
                  <a:lnTo>
                    <a:pt x="0" y="220281"/>
                  </a:lnTo>
                </a:path>
              </a:pathLst>
            </a:custGeom>
            <a:ln w="285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517130" y="2155698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4">
                  <a:moveTo>
                    <a:pt x="0" y="0"/>
                  </a:moveTo>
                  <a:lnTo>
                    <a:pt x="0" y="220281"/>
                  </a:lnTo>
                </a:path>
              </a:pathLst>
            </a:custGeom>
            <a:ln w="285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827770" y="2373630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4">
                  <a:moveTo>
                    <a:pt x="0" y="0"/>
                  </a:moveTo>
                  <a:lnTo>
                    <a:pt x="0" y="220281"/>
                  </a:lnTo>
                </a:path>
              </a:pathLst>
            </a:custGeom>
            <a:ln w="285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734812" y="1542288"/>
              <a:ext cx="1778635" cy="271780"/>
            </a:xfrm>
            <a:custGeom>
              <a:avLst/>
              <a:gdLst/>
              <a:ahLst/>
              <a:cxnLst/>
              <a:rect l="l" t="t" r="r" b="b"/>
              <a:pathLst>
                <a:path w="1778634" h="271780">
                  <a:moveTo>
                    <a:pt x="1642872" y="0"/>
                  </a:moveTo>
                  <a:lnTo>
                    <a:pt x="1642872" y="67817"/>
                  </a:lnTo>
                  <a:lnTo>
                    <a:pt x="0" y="67817"/>
                  </a:lnTo>
                  <a:lnTo>
                    <a:pt x="0" y="203453"/>
                  </a:lnTo>
                  <a:lnTo>
                    <a:pt x="1642872" y="203453"/>
                  </a:lnTo>
                  <a:lnTo>
                    <a:pt x="1642872" y="271271"/>
                  </a:lnTo>
                  <a:lnTo>
                    <a:pt x="1778508" y="135635"/>
                  </a:lnTo>
                  <a:lnTo>
                    <a:pt x="164287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514082" y="1568958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4">
                  <a:moveTo>
                    <a:pt x="0" y="0"/>
                  </a:moveTo>
                  <a:lnTo>
                    <a:pt x="0" y="220281"/>
                  </a:lnTo>
                </a:path>
              </a:pathLst>
            </a:custGeom>
            <a:ln w="285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7795260" y="1527050"/>
              <a:ext cx="958215" cy="2540"/>
            </a:xfrm>
            <a:custGeom>
              <a:avLst/>
              <a:gdLst/>
              <a:ahLst/>
              <a:cxnLst/>
              <a:rect l="l" t="t" r="r" b="b"/>
              <a:pathLst>
                <a:path w="958215" h="2540">
                  <a:moveTo>
                    <a:pt x="0" y="2412"/>
                  </a:moveTo>
                  <a:lnTo>
                    <a:pt x="958189" y="0"/>
                  </a:lnTo>
                </a:path>
              </a:pathLst>
            </a:custGeom>
            <a:ln w="9524">
              <a:solidFill>
                <a:srgbClr val="1B2F5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869692" y="1187196"/>
              <a:ext cx="6068695" cy="3037840"/>
            </a:xfrm>
            <a:custGeom>
              <a:avLst/>
              <a:gdLst/>
              <a:ahLst/>
              <a:cxnLst/>
              <a:rect l="l" t="t" r="r" b="b"/>
              <a:pathLst>
                <a:path w="6068695" h="3037840">
                  <a:moveTo>
                    <a:pt x="0" y="0"/>
                  </a:moveTo>
                  <a:lnTo>
                    <a:pt x="6068567" y="0"/>
                  </a:lnTo>
                  <a:lnTo>
                    <a:pt x="6068567" y="3037332"/>
                  </a:lnTo>
                  <a:lnTo>
                    <a:pt x="0" y="303733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82C0C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482627" y="1084427"/>
            <a:ext cx="7316047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47972" algn="l"/>
              </a:tabLst>
              <a:defRPr/>
            </a:pPr>
            <a:r>
              <a:rPr kumimoji="0" sz="2667" b="0" i="0" u="none" strike="noStrike" kern="0" cap="none" spc="-13" normalizeH="0" baseline="0" noProof="0" dirty="0">
                <a:ln>
                  <a:noFill/>
                </a:ln>
                <a:solidFill>
                  <a:srgbClr val="3C9D9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Rationale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3C9D9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	Study</a:t>
            </a:r>
            <a:r>
              <a:rPr kumimoji="0" sz="2667" b="0" i="0" u="none" strike="noStrike" kern="0" cap="none" spc="-53" normalizeH="0" baseline="0" noProof="0" dirty="0">
                <a:ln>
                  <a:noFill/>
                </a:ln>
                <a:solidFill>
                  <a:srgbClr val="3C9D9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2667" b="0" i="0" u="none" strike="noStrike" kern="0" cap="none" spc="-13" normalizeH="0" baseline="0" noProof="0" dirty="0">
                <a:ln>
                  <a:noFill/>
                </a:ln>
                <a:solidFill>
                  <a:srgbClr val="3C9D9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Design</a:t>
            </a:r>
            <a:endParaRPr kumimoji="0" sz="26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2400" y="6175120"/>
            <a:ext cx="10091057" cy="644621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marL="50799" marR="0" lvl="0" indent="0" defTabSz="1219170" rtl="0" eaLnBrk="1" fontAlgn="auto" latinLnBrk="0" hangingPunct="1">
              <a:lnSpc>
                <a:spcPts val="76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ADC-cohort-specific criteria. </a:t>
            </a:r>
            <a:r>
              <a:rPr kumimoji="0" sz="800" b="0" i="0" u="none" strike="noStrike" kern="0" cap="none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Currently enrolling; a safety run-in will not occur for this arm as Dato-DXd + D was already evaluated and found to be tolerable with no dose-limiting toxicities reported. </a:t>
            </a:r>
            <a:r>
              <a:rPr kumimoji="0" sz="800" b="0" i="0" u="none" strike="noStrike" kern="0" cap="none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Novel treatment combinations may enter Part 2 expansion if confirmed ORR is at least 57%.</a:t>
            </a:r>
          </a:p>
          <a:p>
            <a:pPr marL="50799" marR="0" lvl="0" indent="0" defTabSz="1219170" rtl="0" eaLnBrk="1" fontAlgn="auto" latinLnBrk="0" hangingPunct="1">
              <a:lnSpc>
                <a:spcPts val="76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1. Cortes J, et al. </a:t>
            </a:r>
            <a:r>
              <a:rPr kumimoji="0" sz="800" b="0" i="1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Lancet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. 2020;396(10265):1817-1828. 2. Emens LA, et al. </a:t>
            </a:r>
            <a:r>
              <a:rPr kumimoji="0" sz="800" b="0" i="1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J Natl Cancer Inst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. 2021;113(8):1005-1016. 3. Bardia A, et al. Presented at SABCS 2022. P6-10-03. 4. Schmid P, et al. Presented at SABCS 2022. PD11-09.</a:t>
            </a:r>
          </a:p>
          <a:p>
            <a:pPr marL="50799" marR="40639" lvl="0" indent="0" defTabSz="1219170" rtl="0" eaLnBrk="1" fontAlgn="auto" latinLnBrk="0" hangingPunct="1">
              <a:lnSpc>
                <a:spcPts val="76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ADC, antibody-drug conjugate; a/mTNBC, advanced/metastatic triple-negative breast cancer; Dato-DXd, datopotamab deruxtecan; DoR, duration of response; D, durvalumab; ECOG PS, Eastern Cooperative Oncology Group performance status; ORR, objective response rate; OS, overall survival; PD,</a:t>
            </a:r>
            <a:r>
              <a:rPr kumimoji="0" lang="en-US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800" b="0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progressive disease; PD-L1, programmed death ligand-1; PFS, progression-free survival; PFS6, progression-free survival at 6 months; Q3W, every 3 weeks; RECIST, Response Evaluation Criteria In Solid Tumors; T-DXd, trastuzumab deruxtecan; TOPO I, topoisomerase I; TROP2, trophoblast cell-surface antigen 2.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0A6A-64CA-4B44-A8FB-16A4BDD4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59" y="301910"/>
            <a:ext cx="9992784" cy="974725"/>
          </a:xfrm>
        </p:spPr>
        <p:txBody>
          <a:bodyPr anchor="ctr"/>
          <a:lstStyle/>
          <a:p>
            <a:r>
              <a:rPr lang="en-US" sz="3200" dirty="0"/>
              <a:t>BEGONIA Cohort 6 – T-DXd + Durvalumab 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B39B88C1-CD9E-304E-B02F-464713EE2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341" y="1230809"/>
            <a:ext cx="7776875" cy="32339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06CA2-8B71-5743-BD38-551DB169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15" y="6451294"/>
            <a:ext cx="7772400" cy="245223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</a:rPr>
              <a:t>Schmidt et al SABCS Poster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546F1-FB8C-854E-A8D8-5708DAA003F2}"/>
              </a:ext>
            </a:extLst>
          </p:cNvPr>
          <p:cNvSpPr txBox="1"/>
          <p:nvPr/>
        </p:nvSpPr>
        <p:spPr>
          <a:xfrm>
            <a:off x="345341" y="4973965"/>
            <a:ext cx="3495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N=56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T-DXd 5.4mg/kg q3 weeks +</a:t>
            </a:r>
          </a:p>
          <a:p>
            <a:pPr defTabSz="607731"/>
            <a:r>
              <a:rPr lang="en-US" dirty="0">
                <a:solidFill>
                  <a:prstClr val="black"/>
                </a:solidFill>
                <a:latin typeface="Calibri"/>
              </a:rPr>
              <a:t>Durva 1120mg IV q3 weeks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AA77A-47C0-D648-8416-1A342BEE47CE}"/>
              </a:ext>
            </a:extLst>
          </p:cNvPr>
          <p:cNvSpPr txBox="1"/>
          <p:nvPr/>
        </p:nvSpPr>
        <p:spPr>
          <a:xfrm>
            <a:off x="5761602" y="1538245"/>
            <a:ext cx="1929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7731"/>
            <a:r>
              <a:rPr lang="en-US" dirty="0">
                <a:solidFill>
                  <a:prstClr val="black"/>
                </a:solidFill>
                <a:latin typeface="Calibri"/>
              </a:rPr>
              <a:t>ORR 57%</a:t>
            </a:r>
          </a:p>
          <a:p>
            <a:pPr algn="r" defTabSz="607731"/>
            <a:r>
              <a:rPr lang="en-US" dirty="0">
                <a:solidFill>
                  <a:prstClr val="black"/>
                </a:solidFill>
                <a:latin typeface="Calibri"/>
              </a:rPr>
              <a:t>CR 1.7%</a:t>
            </a:r>
          </a:p>
          <a:p>
            <a:pPr algn="r" defTabSz="607731"/>
            <a:r>
              <a:rPr lang="en-US" dirty="0">
                <a:solidFill>
                  <a:prstClr val="black"/>
                </a:solidFill>
                <a:latin typeface="Calibri"/>
              </a:rPr>
              <a:t>mPFS 12.6 months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76B6EB-FE7D-EB43-864A-F9416851DA41}"/>
              </a:ext>
            </a:extLst>
          </p:cNvPr>
          <p:cNvGrpSpPr/>
          <p:nvPr/>
        </p:nvGrpSpPr>
        <p:grpSpPr>
          <a:xfrm>
            <a:off x="8100159" y="1230809"/>
            <a:ext cx="3631883" cy="5033759"/>
            <a:chOff x="8100159" y="1230808"/>
            <a:chExt cx="3631882" cy="5033758"/>
          </a:xfrm>
        </p:grpSpPr>
        <p:pic>
          <p:nvPicPr>
            <p:cNvPr id="12" name="Picture 11" descr="Table&#10;&#10;Description automatically generated">
              <a:extLst>
                <a:ext uri="{FF2B5EF4-FFF2-40B4-BE49-F238E27FC236}">
                  <a16:creationId xmlns:a16="http://schemas.microsoft.com/office/drawing/2014/main" id="{D104BE07-C95C-4F4B-960D-E33A64FD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00159" y="1230808"/>
              <a:ext cx="3631881" cy="34351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3F0E8F-7F2C-0648-BA56-4F6BF8CFD6D0}"/>
                </a:ext>
              </a:extLst>
            </p:cNvPr>
            <p:cNvSpPr txBox="1"/>
            <p:nvPr/>
          </p:nvSpPr>
          <p:spPr>
            <a:xfrm>
              <a:off x="8100159" y="4787238"/>
              <a:ext cx="36318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7731"/>
              <a:r>
                <a:rPr lang="en-US" dirty="0">
                  <a:solidFill>
                    <a:prstClr val="black"/>
                  </a:solidFill>
                  <a:latin typeface="Calibri"/>
                </a:rPr>
                <a:t>Discontinuation rate 17%</a:t>
              </a:r>
            </a:p>
            <a:p>
              <a:pPr algn="ctr" defTabSz="607731"/>
              <a:r>
                <a:rPr lang="en-US" dirty="0">
                  <a:solidFill>
                    <a:prstClr val="black"/>
                  </a:solidFill>
                  <a:latin typeface="Calibri"/>
                </a:rPr>
                <a:t>T-DXd delay or reduction in 51%</a:t>
              </a:r>
            </a:p>
            <a:p>
              <a:pPr algn="ctr" defTabSz="607731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607731"/>
              <a:r>
                <a:rPr lang="en-US" dirty="0">
                  <a:solidFill>
                    <a:prstClr val="black"/>
                  </a:solidFill>
                  <a:latin typeface="Calibri"/>
                </a:rPr>
                <a:t>* 8 cases of ILD (1 Gr 5) </a:t>
              </a:r>
            </a:p>
            <a:p>
              <a:pPr algn="ctr" defTabSz="607731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82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3547C-701E-4CDE-A8F4-CECB0D32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 KEYNOTE-355: Design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BCDD20-002C-4F76-B05A-B4BE64B5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21" y="1245596"/>
            <a:ext cx="8817770" cy="495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5F7797-905D-4E42-9F5E-1BE05BC335D6}"/>
              </a:ext>
            </a:extLst>
          </p:cNvPr>
          <p:cNvSpPr txBox="1"/>
          <p:nvPr/>
        </p:nvSpPr>
        <p:spPr>
          <a:xfrm>
            <a:off x="107185" y="6401151"/>
            <a:ext cx="7431207" cy="318098"/>
          </a:xfrm>
          <a:prstGeom prst="rect">
            <a:avLst/>
          </a:prstGeom>
          <a:noFill/>
        </p:spPr>
        <p:txBody>
          <a:bodyPr wrap="square" lIns="91411" tIns="45719" rIns="91411" bIns="45719" rtlCol="0">
            <a:spAutoFit/>
          </a:bodyPr>
          <a:lstStyle/>
          <a:p>
            <a:pPr defTabSz="607731"/>
            <a:r>
              <a:rPr lang="en-US" sz="1467" dirty="0">
                <a:solidFill>
                  <a:prstClr val="black"/>
                </a:solidFill>
                <a:latin typeface="Corbel" panose="020B0503020204020204" pitchFamily="34" charset="0"/>
              </a:rPr>
              <a:t>Cortes J, et al. ASCO 2020. Abstract 1000. Cortes J, et al. </a:t>
            </a:r>
            <a:r>
              <a:rPr lang="en-US" sz="1467" i="1" dirty="0">
                <a:solidFill>
                  <a:prstClr val="black"/>
                </a:solidFill>
                <a:latin typeface="Corbel" panose="020B0503020204020204" pitchFamily="34" charset="0"/>
              </a:rPr>
              <a:t>Lancet</a:t>
            </a:r>
            <a:r>
              <a:rPr lang="en-US" sz="1467" dirty="0">
                <a:solidFill>
                  <a:prstClr val="black"/>
                </a:solidFill>
                <a:latin typeface="Corbel" panose="020B0503020204020204" pitchFamily="34" charset="0"/>
              </a:rPr>
              <a:t>. 2020;396:1817-1828.</a:t>
            </a:r>
            <a:endParaRPr lang="pt-BR" sz="1467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290" y="2459506"/>
            <a:ext cx="2994687" cy="1938990"/>
          </a:xfrm>
          <a:prstGeom prst="rect">
            <a:avLst/>
          </a:prstGeom>
          <a:noFill/>
        </p:spPr>
        <p:txBody>
          <a:bodyPr wrap="square" lIns="91411" tIns="45719" rIns="91411" bIns="45719" rtlCol="0">
            <a:spAutoFit/>
          </a:bodyPr>
          <a:lstStyle/>
          <a:p>
            <a:pPr defTabSz="607731"/>
            <a:r>
              <a:rPr lang="en-US" sz="2400" u="sng" dirty="0">
                <a:solidFill>
                  <a:prstClr val="black"/>
                </a:solidFill>
                <a:latin typeface="Calibri"/>
              </a:rPr>
              <a:t>Primary Endpoints: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PFS in PDL1+ (CPS≥10 and CPS≥1) and ITT</a:t>
            </a:r>
          </a:p>
          <a:p>
            <a:pPr marL="380990" indent="-380990" defTabSz="60773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OS in same </a:t>
            </a:r>
          </a:p>
        </p:txBody>
      </p:sp>
    </p:spTree>
    <p:extLst>
      <p:ext uri="{BB962C8B-B14F-4D97-AF65-F5344CB8AC3E}">
        <p14:creationId xmlns:p14="http://schemas.microsoft.com/office/powerpoint/2010/main" val="141472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09566" y="389033"/>
            <a:ext cx="9972345" cy="87885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413047" marR="6765" indent="-1396980">
              <a:spcBef>
                <a:spcPts val="133"/>
              </a:spcBef>
            </a:pPr>
            <a:r>
              <a:rPr sz="2800" b="1" dirty="0">
                <a:solidFill>
                  <a:srgbClr val="45545F"/>
                </a:solidFill>
              </a:rPr>
              <a:t>Datopotamab</a:t>
            </a:r>
            <a:r>
              <a:rPr sz="2800" b="1" spc="13" dirty="0">
                <a:solidFill>
                  <a:srgbClr val="45545F"/>
                </a:solidFill>
              </a:rPr>
              <a:t> </a:t>
            </a:r>
            <a:r>
              <a:rPr sz="2800" b="1" dirty="0">
                <a:solidFill>
                  <a:srgbClr val="45545F"/>
                </a:solidFill>
              </a:rPr>
              <a:t>Deruxtecan</a:t>
            </a:r>
            <a:r>
              <a:rPr sz="2800" b="1" spc="27" dirty="0">
                <a:solidFill>
                  <a:srgbClr val="45545F"/>
                </a:solidFill>
              </a:rPr>
              <a:t> </a:t>
            </a:r>
            <a:r>
              <a:rPr sz="2800" b="1" spc="-13" dirty="0">
                <a:solidFill>
                  <a:srgbClr val="45545F"/>
                </a:solidFill>
              </a:rPr>
              <a:t>(Dato-DXd): </a:t>
            </a:r>
            <a:r>
              <a:rPr sz="2800" b="1" dirty="0">
                <a:solidFill>
                  <a:srgbClr val="45545F"/>
                </a:solidFill>
              </a:rPr>
              <a:t>TROP2</a:t>
            </a:r>
            <a:r>
              <a:rPr sz="2800" b="1" spc="-53" dirty="0">
                <a:solidFill>
                  <a:srgbClr val="45545F"/>
                </a:solidFill>
              </a:rPr>
              <a:t> </a:t>
            </a:r>
            <a:r>
              <a:rPr sz="2800" b="1" dirty="0">
                <a:solidFill>
                  <a:srgbClr val="45545F"/>
                </a:solidFill>
              </a:rPr>
              <a:t>Antibody–Drug</a:t>
            </a:r>
            <a:r>
              <a:rPr sz="2800" b="1" spc="-40" dirty="0">
                <a:solidFill>
                  <a:srgbClr val="45545F"/>
                </a:solidFill>
              </a:rPr>
              <a:t> </a:t>
            </a:r>
            <a:r>
              <a:rPr sz="2800" b="1" spc="-13" dirty="0">
                <a:solidFill>
                  <a:srgbClr val="45545F"/>
                </a:solidFill>
              </a:rPr>
              <a:t>Conjugate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524766" y="6379647"/>
            <a:ext cx="4048841" cy="20161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sz="1199" kern="0" dirty="0">
                <a:solidFill>
                  <a:srgbClr val="45545F"/>
                </a:solidFill>
                <a:latin typeface="Calibri"/>
                <a:cs typeface="Calibri"/>
              </a:rPr>
              <a:t>Heist.</a:t>
            </a:r>
            <a:r>
              <a:rPr sz="1199" kern="0" spc="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dirty="0">
                <a:solidFill>
                  <a:srgbClr val="45545F"/>
                </a:solidFill>
                <a:latin typeface="Calibri"/>
                <a:cs typeface="Calibri"/>
              </a:rPr>
              <a:t>WCLC</a:t>
            </a:r>
            <a:r>
              <a:rPr sz="1199" kern="0" spc="-60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dirty="0">
                <a:solidFill>
                  <a:srgbClr val="45545F"/>
                </a:solidFill>
                <a:latin typeface="Calibri"/>
                <a:cs typeface="Calibri"/>
              </a:rPr>
              <a:t>2019.</a:t>
            </a:r>
            <a:r>
              <a:rPr sz="1199" kern="0" spc="-33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dirty="0">
                <a:solidFill>
                  <a:srgbClr val="45545F"/>
                </a:solidFill>
                <a:latin typeface="Calibri"/>
                <a:cs typeface="Calibri"/>
              </a:rPr>
              <a:t>Abstract</a:t>
            </a:r>
            <a:r>
              <a:rPr sz="1199" kern="0" spc="-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dirty="0">
                <a:solidFill>
                  <a:srgbClr val="45545F"/>
                </a:solidFill>
                <a:latin typeface="Calibri"/>
                <a:cs typeface="Calibri"/>
              </a:rPr>
              <a:t>3854.</a:t>
            </a:r>
            <a:r>
              <a:rPr sz="1199" kern="0" spc="-4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spc="-13" dirty="0">
                <a:solidFill>
                  <a:srgbClr val="45545F"/>
                </a:solidFill>
                <a:latin typeface="Calibri"/>
                <a:cs typeface="Calibri"/>
              </a:rPr>
              <a:t>Krop.</a:t>
            </a:r>
            <a:r>
              <a:rPr sz="1199" kern="0" spc="-2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spc="-13" dirty="0">
                <a:solidFill>
                  <a:srgbClr val="45545F"/>
                </a:solidFill>
                <a:latin typeface="Calibri"/>
                <a:cs typeface="Calibri"/>
              </a:rPr>
              <a:t>SABCS</a:t>
            </a:r>
            <a:r>
              <a:rPr sz="1199" kern="0" spc="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spc="-27" dirty="0">
                <a:solidFill>
                  <a:srgbClr val="45545F"/>
                </a:solidFill>
                <a:latin typeface="Calibri"/>
                <a:cs typeface="Calibri"/>
              </a:rPr>
              <a:t>2019</a:t>
            </a:r>
            <a:r>
              <a:rPr sz="1199" kern="0" spc="-53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spc="-13" dirty="0">
                <a:solidFill>
                  <a:srgbClr val="45545F"/>
                </a:solidFill>
                <a:latin typeface="Calibri"/>
                <a:cs typeface="Calibri"/>
              </a:rPr>
              <a:t>Abstr</a:t>
            </a:r>
            <a:r>
              <a:rPr sz="1199" kern="0" spc="7" dirty="0">
                <a:solidFill>
                  <a:srgbClr val="45545F"/>
                </a:solidFill>
                <a:latin typeface="Calibri"/>
                <a:cs typeface="Calibri"/>
              </a:rPr>
              <a:t> </a:t>
            </a:r>
            <a:r>
              <a:rPr sz="1199" kern="0" spc="-33" dirty="0">
                <a:solidFill>
                  <a:srgbClr val="45545F"/>
                </a:solidFill>
                <a:latin typeface="Calibri"/>
                <a:cs typeface="Calibri"/>
              </a:rPr>
              <a:t>GS1-03.</a:t>
            </a:r>
            <a:endParaRPr sz="11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37611" y="1791197"/>
            <a:ext cx="1137363" cy="1844303"/>
            <a:chOff x="3251580" y="1345056"/>
            <a:chExt cx="854075" cy="1384935"/>
          </a:xfrm>
        </p:grpSpPr>
        <p:sp>
          <p:nvSpPr>
            <p:cNvPr id="9" name="object 9"/>
            <p:cNvSpPr/>
            <p:nvPr/>
          </p:nvSpPr>
          <p:spPr>
            <a:xfrm>
              <a:off x="3935729" y="1963673"/>
              <a:ext cx="97790" cy="352425"/>
            </a:xfrm>
            <a:custGeom>
              <a:avLst/>
              <a:gdLst/>
              <a:ahLst/>
              <a:cxnLst/>
              <a:rect l="l" t="t" r="r" b="b"/>
              <a:pathLst>
                <a:path w="97789" h="352425">
                  <a:moveTo>
                    <a:pt x="97536" y="352044"/>
                  </a:moveTo>
                  <a:lnTo>
                    <a:pt x="89820" y="291903"/>
                  </a:lnTo>
                  <a:lnTo>
                    <a:pt x="81534" y="233822"/>
                  </a:lnTo>
                  <a:lnTo>
                    <a:pt x="72104" y="179861"/>
                  </a:lnTo>
                  <a:lnTo>
                    <a:pt x="60960" y="132080"/>
                  </a:lnTo>
                  <a:lnTo>
                    <a:pt x="47720" y="91797"/>
                  </a:lnTo>
                  <a:lnTo>
                    <a:pt x="16668" y="2785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92118" y="220598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10" h="67310">
                  <a:moveTo>
                    <a:pt x="67055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7055" y="67056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00823A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92118" y="2205989"/>
              <a:ext cx="67310" cy="67310"/>
            </a:xfrm>
            <a:custGeom>
              <a:avLst/>
              <a:gdLst/>
              <a:ahLst/>
              <a:cxnLst/>
              <a:rect l="l" t="t" r="r" b="b"/>
              <a:pathLst>
                <a:path w="67310" h="67310">
                  <a:moveTo>
                    <a:pt x="0" y="67056"/>
                  </a:moveTo>
                  <a:lnTo>
                    <a:pt x="67055" y="67056"/>
                  </a:lnTo>
                  <a:lnTo>
                    <a:pt x="67055" y="0"/>
                  </a:lnTo>
                  <a:lnTo>
                    <a:pt x="0" y="0"/>
                  </a:lnTo>
                  <a:lnTo>
                    <a:pt x="0" y="6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965447" y="2302763"/>
              <a:ext cx="140335" cy="426720"/>
            </a:xfrm>
            <a:custGeom>
              <a:avLst/>
              <a:gdLst/>
              <a:ahLst/>
              <a:cxnLst/>
              <a:rect l="l" t="t" r="r" b="b"/>
              <a:pathLst>
                <a:path w="140335" h="426719">
                  <a:moveTo>
                    <a:pt x="140208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140208" y="426719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993641" y="2126741"/>
              <a:ext cx="66040" cy="67310"/>
            </a:xfrm>
            <a:custGeom>
              <a:avLst/>
              <a:gdLst/>
              <a:ahLst/>
              <a:cxnLst/>
              <a:rect l="l" t="t" r="r" b="b"/>
              <a:pathLst>
                <a:path w="66039" h="67310">
                  <a:moveTo>
                    <a:pt x="65532" y="0"/>
                  </a:moveTo>
                  <a:lnTo>
                    <a:pt x="0" y="0"/>
                  </a:lnTo>
                  <a:lnTo>
                    <a:pt x="0" y="67056"/>
                  </a:lnTo>
                  <a:lnTo>
                    <a:pt x="65532" y="67056"/>
                  </a:lnTo>
                  <a:lnTo>
                    <a:pt x="65532" y="0"/>
                  </a:lnTo>
                  <a:close/>
                </a:path>
              </a:pathLst>
            </a:custGeom>
            <a:solidFill>
              <a:srgbClr val="00823A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993641" y="2126741"/>
              <a:ext cx="66040" cy="67310"/>
            </a:xfrm>
            <a:custGeom>
              <a:avLst/>
              <a:gdLst/>
              <a:ahLst/>
              <a:cxnLst/>
              <a:rect l="l" t="t" r="r" b="b"/>
              <a:pathLst>
                <a:path w="66039" h="67310">
                  <a:moveTo>
                    <a:pt x="0" y="67056"/>
                  </a:moveTo>
                  <a:lnTo>
                    <a:pt x="65532" y="67056"/>
                  </a:lnTo>
                  <a:lnTo>
                    <a:pt x="65532" y="0"/>
                  </a:lnTo>
                  <a:lnTo>
                    <a:pt x="0" y="0"/>
                  </a:lnTo>
                  <a:lnTo>
                    <a:pt x="0" y="6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963161" y="1826005"/>
              <a:ext cx="69215" cy="57150"/>
            </a:xfrm>
            <a:custGeom>
              <a:avLst/>
              <a:gdLst/>
              <a:ahLst/>
              <a:cxnLst/>
              <a:rect l="l" t="t" r="r" b="b"/>
              <a:pathLst>
                <a:path w="69214" h="57150">
                  <a:moveTo>
                    <a:pt x="0" y="57023"/>
                  </a:moveTo>
                  <a:lnTo>
                    <a:pt x="68707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84397" y="1670938"/>
              <a:ext cx="318770" cy="339090"/>
            </a:xfrm>
            <a:custGeom>
              <a:avLst/>
              <a:gdLst/>
              <a:ahLst/>
              <a:cxnLst/>
              <a:rect l="l" t="t" r="r" b="b"/>
              <a:pathLst>
                <a:path w="318770" h="339089">
                  <a:moveTo>
                    <a:pt x="108585" y="0"/>
                  </a:moveTo>
                  <a:lnTo>
                    <a:pt x="0" y="92456"/>
                  </a:lnTo>
                  <a:lnTo>
                    <a:pt x="209803" y="338709"/>
                  </a:lnTo>
                  <a:lnTo>
                    <a:pt x="318262" y="246253"/>
                  </a:lnTo>
                  <a:lnTo>
                    <a:pt x="108585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06774" y="1345056"/>
              <a:ext cx="393065" cy="426720"/>
            </a:xfrm>
            <a:custGeom>
              <a:avLst/>
              <a:gdLst/>
              <a:ahLst/>
              <a:cxnLst/>
              <a:rect l="l" t="t" r="r" b="b"/>
              <a:pathLst>
                <a:path w="393064" h="426719">
                  <a:moveTo>
                    <a:pt x="108585" y="0"/>
                  </a:moveTo>
                  <a:lnTo>
                    <a:pt x="0" y="92455"/>
                  </a:lnTo>
                  <a:lnTo>
                    <a:pt x="284479" y="426465"/>
                  </a:lnTo>
                  <a:lnTo>
                    <a:pt x="393064" y="334010"/>
                  </a:lnTo>
                  <a:lnTo>
                    <a:pt x="108585" y="0"/>
                  </a:lnTo>
                  <a:close/>
                </a:path>
              </a:pathLst>
            </a:custGeom>
            <a:solidFill>
              <a:srgbClr val="005773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638041" y="2089657"/>
              <a:ext cx="69215" cy="57150"/>
            </a:xfrm>
            <a:custGeom>
              <a:avLst/>
              <a:gdLst/>
              <a:ahLst/>
              <a:cxnLst/>
              <a:rect l="l" t="t" r="r" b="b"/>
              <a:pathLst>
                <a:path w="69214" h="57150">
                  <a:moveTo>
                    <a:pt x="0" y="57022"/>
                  </a:moveTo>
                  <a:lnTo>
                    <a:pt x="68707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529202" y="1801240"/>
              <a:ext cx="321945" cy="343535"/>
            </a:xfrm>
            <a:custGeom>
              <a:avLst/>
              <a:gdLst/>
              <a:ahLst/>
              <a:cxnLst/>
              <a:rect l="l" t="t" r="r" b="b"/>
              <a:pathLst>
                <a:path w="321945" h="343535">
                  <a:moveTo>
                    <a:pt x="108585" y="0"/>
                  </a:moveTo>
                  <a:lnTo>
                    <a:pt x="0" y="92455"/>
                  </a:lnTo>
                  <a:lnTo>
                    <a:pt x="213360" y="343026"/>
                  </a:lnTo>
                  <a:lnTo>
                    <a:pt x="321945" y="250570"/>
                  </a:lnTo>
                  <a:lnTo>
                    <a:pt x="108585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251580" y="1475358"/>
              <a:ext cx="393065" cy="426720"/>
            </a:xfrm>
            <a:custGeom>
              <a:avLst/>
              <a:gdLst/>
              <a:ahLst/>
              <a:cxnLst/>
              <a:rect l="l" t="t" r="r" b="b"/>
              <a:pathLst>
                <a:path w="393064" h="426719">
                  <a:moveTo>
                    <a:pt x="108458" y="0"/>
                  </a:moveTo>
                  <a:lnTo>
                    <a:pt x="0" y="92455"/>
                  </a:lnTo>
                  <a:lnTo>
                    <a:pt x="284480" y="426465"/>
                  </a:lnTo>
                  <a:lnTo>
                    <a:pt x="393065" y="334010"/>
                  </a:lnTo>
                  <a:lnTo>
                    <a:pt x="108458" y="0"/>
                  </a:lnTo>
                  <a:close/>
                </a:path>
              </a:pathLst>
            </a:custGeom>
            <a:solidFill>
              <a:srgbClr val="005773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9497" y="1859533"/>
              <a:ext cx="95503" cy="956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3447" y="1993518"/>
              <a:ext cx="95630" cy="956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6054" y="1765680"/>
              <a:ext cx="92709" cy="928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6700" y="2109342"/>
              <a:ext cx="92837" cy="9283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604861" y="1794580"/>
            <a:ext cx="1111148" cy="2743199"/>
            <a:chOff x="4203191" y="1347596"/>
            <a:chExt cx="834390" cy="2059939"/>
          </a:xfrm>
        </p:grpSpPr>
        <p:sp>
          <p:nvSpPr>
            <p:cNvPr id="26" name="object 26"/>
            <p:cNvSpPr/>
            <p:nvPr/>
          </p:nvSpPr>
          <p:spPr>
            <a:xfrm>
              <a:off x="4271009" y="1963673"/>
              <a:ext cx="108585" cy="355600"/>
            </a:xfrm>
            <a:custGeom>
              <a:avLst/>
              <a:gdLst/>
              <a:ahLst/>
              <a:cxnLst/>
              <a:rect l="l" t="t" r="r" b="b"/>
              <a:pathLst>
                <a:path w="108585" h="355600">
                  <a:moveTo>
                    <a:pt x="0" y="355092"/>
                  </a:moveTo>
                  <a:lnTo>
                    <a:pt x="8562" y="294403"/>
                  </a:lnTo>
                  <a:lnTo>
                    <a:pt x="17732" y="235823"/>
                  </a:lnTo>
                  <a:lnTo>
                    <a:pt x="28164" y="181409"/>
                  </a:lnTo>
                  <a:lnTo>
                    <a:pt x="40512" y="133223"/>
                  </a:lnTo>
                  <a:lnTo>
                    <a:pt x="55215" y="92583"/>
                  </a:lnTo>
                  <a:lnTo>
                    <a:pt x="71834" y="58229"/>
                  </a:lnTo>
                  <a:lnTo>
                    <a:pt x="89715" y="28067"/>
                  </a:lnTo>
                  <a:lnTo>
                    <a:pt x="108203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274057" y="2729483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0"/>
                  </a:moveTo>
                  <a:lnTo>
                    <a:pt x="0" y="6858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203191" y="2798063"/>
              <a:ext cx="139065" cy="428625"/>
            </a:xfrm>
            <a:custGeom>
              <a:avLst/>
              <a:gdLst/>
              <a:ahLst/>
              <a:cxnLst/>
              <a:rect l="l" t="t" r="r" b="b"/>
              <a:pathLst>
                <a:path w="139064" h="428625">
                  <a:moveTo>
                    <a:pt x="138684" y="0"/>
                  </a:moveTo>
                  <a:lnTo>
                    <a:pt x="0" y="0"/>
                  </a:lnTo>
                  <a:lnTo>
                    <a:pt x="0" y="428244"/>
                  </a:lnTo>
                  <a:lnTo>
                    <a:pt x="138684" y="428244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203191" y="2302763"/>
              <a:ext cx="139065" cy="426720"/>
            </a:xfrm>
            <a:custGeom>
              <a:avLst/>
              <a:gdLst/>
              <a:ahLst/>
              <a:cxnLst/>
              <a:rect l="l" t="t" r="r" b="b"/>
              <a:pathLst>
                <a:path w="139064" h="426719">
                  <a:moveTo>
                    <a:pt x="138684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138684" y="426719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4880" y="2128900"/>
              <a:ext cx="68833" cy="14350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286503" y="1828164"/>
              <a:ext cx="88265" cy="69215"/>
            </a:xfrm>
            <a:custGeom>
              <a:avLst/>
              <a:gdLst/>
              <a:ahLst/>
              <a:cxnLst/>
              <a:rect l="l" t="t" r="r" b="b"/>
              <a:pathLst>
                <a:path w="88264" h="69214">
                  <a:moveTo>
                    <a:pt x="0" y="0"/>
                  </a:moveTo>
                  <a:lnTo>
                    <a:pt x="88137" y="69215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590160" y="2085085"/>
              <a:ext cx="88265" cy="69215"/>
            </a:xfrm>
            <a:custGeom>
              <a:avLst/>
              <a:gdLst/>
              <a:ahLst/>
              <a:cxnLst/>
              <a:rect l="l" t="t" r="r" b="b"/>
              <a:pathLst>
                <a:path w="88264" h="69214">
                  <a:moveTo>
                    <a:pt x="0" y="0"/>
                  </a:moveTo>
                  <a:lnTo>
                    <a:pt x="88137" y="6908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296409" y="1681860"/>
              <a:ext cx="329565" cy="361950"/>
            </a:xfrm>
            <a:custGeom>
              <a:avLst/>
              <a:gdLst/>
              <a:ahLst/>
              <a:cxnLst/>
              <a:rect l="l" t="t" r="r" b="b"/>
              <a:pathLst>
                <a:path w="329564" h="361950">
                  <a:moveTo>
                    <a:pt x="218312" y="0"/>
                  </a:moveTo>
                  <a:lnTo>
                    <a:pt x="0" y="272796"/>
                  </a:lnTo>
                  <a:lnTo>
                    <a:pt x="111378" y="361950"/>
                  </a:lnTo>
                  <a:lnTo>
                    <a:pt x="329564" y="89153"/>
                  </a:lnTo>
                  <a:lnTo>
                    <a:pt x="218312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507991" y="1347596"/>
              <a:ext cx="386080" cy="431800"/>
            </a:xfrm>
            <a:custGeom>
              <a:avLst/>
              <a:gdLst/>
              <a:ahLst/>
              <a:cxnLst/>
              <a:rect l="l" t="t" r="r" b="b"/>
              <a:pathLst>
                <a:path w="386079" h="431800">
                  <a:moveTo>
                    <a:pt x="274193" y="0"/>
                  </a:moveTo>
                  <a:lnTo>
                    <a:pt x="0" y="342646"/>
                  </a:lnTo>
                  <a:lnTo>
                    <a:pt x="111379" y="431673"/>
                  </a:lnTo>
                  <a:lnTo>
                    <a:pt x="385572" y="89153"/>
                  </a:lnTo>
                  <a:lnTo>
                    <a:pt x="274193" y="0"/>
                  </a:lnTo>
                  <a:close/>
                </a:path>
              </a:pathLst>
            </a:custGeom>
            <a:solidFill>
              <a:srgbClr val="005773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453254" y="1811654"/>
              <a:ext cx="316865" cy="346075"/>
            </a:xfrm>
            <a:custGeom>
              <a:avLst/>
              <a:gdLst/>
              <a:ahLst/>
              <a:cxnLst/>
              <a:rect l="l" t="t" r="r" b="b"/>
              <a:pathLst>
                <a:path w="316864" h="346075">
                  <a:moveTo>
                    <a:pt x="205612" y="0"/>
                  </a:moveTo>
                  <a:lnTo>
                    <a:pt x="0" y="256920"/>
                  </a:lnTo>
                  <a:lnTo>
                    <a:pt x="111252" y="346074"/>
                  </a:lnTo>
                  <a:lnTo>
                    <a:pt x="316865" y="89153"/>
                  </a:lnTo>
                  <a:lnTo>
                    <a:pt x="205612" y="0"/>
                  </a:lnTo>
                  <a:close/>
                </a:path>
              </a:pathLst>
            </a:custGeom>
            <a:solidFill>
              <a:srgbClr val="E0461D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652136" y="1477390"/>
              <a:ext cx="385445" cy="431800"/>
            </a:xfrm>
            <a:custGeom>
              <a:avLst/>
              <a:gdLst/>
              <a:ahLst/>
              <a:cxnLst/>
              <a:rect l="l" t="t" r="r" b="b"/>
              <a:pathLst>
                <a:path w="385445" h="431800">
                  <a:moveTo>
                    <a:pt x="274192" y="0"/>
                  </a:moveTo>
                  <a:lnTo>
                    <a:pt x="0" y="342645"/>
                  </a:lnTo>
                  <a:lnTo>
                    <a:pt x="111378" y="431672"/>
                  </a:lnTo>
                  <a:lnTo>
                    <a:pt x="385445" y="89153"/>
                  </a:lnTo>
                  <a:lnTo>
                    <a:pt x="274192" y="0"/>
                  </a:lnTo>
                  <a:close/>
                </a:path>
              </a:pathLst>
            </a:custGeom>
            <a:solidFill>
              <a:srgbClr val="005773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3813" y="1889632"/>
              <a:ext cx="95503" cy="9537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4214" y="2010155"/>
              <a:ext cx="207390" cy="19278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5195" y="1777618"/>
              <a:ext cx="93217" cy="9321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456937" y="1963673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314325" h="314325">
                  <a:moveTo>
                    <a:pt x="0" y="156972"/>
                  </a:moveTo>
                  <a:lnTo>
                    <a:pt x="7997" y="107338"/>
                  </a:lnTo>
                  <a:lnTo>
                    <a:pt x="30272" y="64245"/>
                  </a:lnTo>
                  <a:lnTo>
                    <a:pt x="64245" y="30272"/>
                  </a:lnTo>
                  <a:lnTo>
                    <a:pt x="107338" y="7997"/>
                  </a:lnTo>
                  <a:lnTo>
                    <a:pt x="156972" y="0"/>
                  </a:lnTo>
                  <a:lnTo>
                    <a:pt x="206605" y="7997"/>
                  </a:lnTo>
                  <a:lnTo>
                    <a:pt x="249698" y="30272"/>
                  </a:lnTo>
                  <a:lnTo>
                    <a:pt x="283671" y="64245"/>
                  </a:lnTo>
                  <a:lnTo>
                    <a:pt x="305946" y="107338"/>
                  </a:lnTo>
                  <a:lnTo>
                    <a:pt x="313944" y="156972"/>
                  </a:lnTo>
                  <a:lnTo>
                    <a:pt x="305946" y="206605"/>
                  </a:lnTo>
                  <a:lnTo>
                    <a:pt x="283671" y="249698"/>
                  </a:lnTo>
                  <a:lnTo>
                    <a:pt x="249698" y="283671"/>
                  </a:lnTo>
                  <a:lnTo>
                    <a:pt x="206605" y="305946"/>
                  </a:lnTo>
                  <a:lnTo>
                    <a:pt x="156972" y="313944"/>
                  </a:lnTo>
                  <a:lnTo>
                    <a:pt x="107338" y="305946"/>
                  </a:lnTo>
                  <a:lnTo>
                    <a:pt x="64245" y="283671"/>
                  </a:lnTo>
                  <a:lnTo>
                    <a:pt x="30272" y="249698"/>
                  </a:lnTo>
                  <a:lnTo>
                    <a:pt x="7997" y="206605"/>
                  </a:lnTo>
                  <a:lnTo>
                    <a:pt x="0" y="156972"/>
                  </a:lnTo>
                  <a:close/>
                </a:path>
              </a:pathLst>
            </a:custGeom>
            <a:ln w="28575">
              <a:solidFill>
                <a:srgbClr val="4DA0BA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726431" y="2160269"/>
              <a:ext cx="85725" cy="1247140"/>
            </a:xfrm>
            <a:custGeom>
              <a:avLst/>
              <a:gdLst/>
              <a:ahLst/>
              <a:cxnLst/>
              <a:rect l="l" t="t" r="r" b="b"/>
              <a:pathLst>
                <a:path w="85725" h="1247139">
                  <a:moveTo>
                    <a:pt x="28575" y="1161033"/>
                  </a:moveTo>
                  <a:lnTo>
                    <a:pt x="0" y="1161033"/>
                  </a:lnTo>
                  <a:lnTo>
                    <a:pt x="42925" y="1246758"/>
                  </a:lnTo>
                  <a:lnTo>
                    <a:pt x="78623" y="1175258"/>
                  </a:lnTo>
                  <a:lnTo>
                    <a:pt x="28575" y="1175258"/>
                  </a:lnTo>
                  <a:lnTo>
                    <a:pt x="28575" y="1161033"/>
                  </a:lnTo>
                  <a:close/>
                </a:path>
                <a:path w="85725" h="1247139">
                  <a:moveTo>
                    <a:pt x="57150" y="0"/>
                  </a:moveTo>
                  <a:lnTo>
                    <a:pt x="28575" y="0"/>
                  </a:lnTo>
                  <a:lnTo>
                    <a:pt x="28575" y="1175258"/>
                  </a:lnTo>
                  <a:lnTo>
                    <a:pt x="57150" y="1175258"/>
                  </a:lnTo>
                  <a:lnTo>
                    <a:pt x="57150" y="0"/>
                  </a:lnTo>
                  <a:close/>
                </a:path>
                <a:path w="85725" h="1247139">
                  <a:moveTo>
                    <a:pt x="85725" y="1161033"/>
                  </a:moveTo>
                  <a:lnTo>
                    <a:pt x="57150" y="1161033"/>
                  </a:lnTo>
                  <a:lnTo>
                    <a:pt x="57150" y="1175258"/>
                  </a:lnTo>
                  <a:lnTo>
                    <a:pt x="78623" y="1175258"/>
                  </a:lnTo>
                  <a:lnTo>
                    <a:pt x="85725" y="1161033"/>
                  </a:lnTo>
                  <a:close/>
                </a:path>
              </a:pathLst>
            </a:custGeom>
            <a:solidFill>
              <a:srgbClr val="4DA0BA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object 42"/>
          <p:cNvSpPr/>
          <p:nvPr/>
        </p:nvSpPr>
        <p:spPr>
          <a:xfrm>
            <a:off x="5288260" y="3726151"/>
            <a:ext cx="186883" cy="570795"/>
          </a:xfrm>
          <a:custGeom>
            <a:avLst/>
            <a:gdLst/>
            <a:ahLst/>
            <a:cxnLst/>
            <a:rect l="l" t="t" r="r" b="b"/>
            <a:pathLst>
              <a:path w="140335" h="428625">
                <a:moveTo>
                  <a:pt x="140208" y="0"/>
                </a:moveTo>
                <a:lnTo>
                  <a:pt x="0" y="0"/>
                </a:lnTo>
                <a:lnTo>
                  <a:pt x="0" y="428244"/>
                </a:lnTo>
                <a:lnTo>
                  <a:pt x="140208" y="428244"/>
                </a:lnTo>
                <a:lnTo>
                  <a:pt x="140208" y="0"/>
                </a:lnTo>
                <a:close/>
              </a:path>
            </a:pathLst>
          </a:custGeom>
          <a:solidFill>
            <a:srgbClr val="E0461D"/>
          </a:solidFill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186347" y="4871801"/>
            <a:ext cx="416892" cy="288357"/>
            <a:chOff x="5390769" y="3658361"/>
            <a:chExt cx="313055" cy="216535"/>
          </a:xfrm>
        </p:grpSpPr>
        <p:sp>
          <p:nvSpPr>
            <p:cNvPr id="44" name="object 44"/>
            <p:cNvSpPr/>
            <p:nvPr/>
          </p:nvSpPr>
          <p:spPr>
            <a:xfrm>
              <a:off x="5493258" y="3693413"/>
              <a:ext cx="196215" cy="167005"/>
            </a:xfrm>
            <a:custGeom>
              <a:avLst/>
              <a:gdLst/>
              <a:ahLst/>
              <a:cxnLst/>
              <a:rect l="l" t="t" r="r" b="b"/>
              <a:pathLst>
                <a:path w="196214" h="167004">
                  <a:moveTo>
                    <a:pt x="195961" y="0"/>
                  </a:moveTo>
                  <a:lnTo>
                    <a:pt x="0" y="166878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400294" y="3719321"/>
              <a:ext cx="213360" cy="55244"/>
            </a:xfrm>
            <a:custGeom>
              <a:avLst/>
              <a:gdLst/>
              <a:ahLst/>
              <a:cxnLst/>
              <a:rect l="l" t="t" r="r" b="b"/>
              <a:pathLst>
                <a:path w="213360" h="55245">
                  <a:moveTo>
                    <a:pt x="0" y="26034"/>
                  </a:moveTo>
                  <a:lnTo>
                    <a:pt x="53085" y="54863"/>
                  </a:lnTo>
                  <a:lnTo>
                    <a:pt x="158368" y="0"/>
                  </a:lnTo>
                  <a:lnTo>
                    <a:pt x="213359" y="2984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538597" y="3658361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3571816" y="3357798"/>
            <a:ext cx="1557637" cy="571288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17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Cysteine</a:t>
            </a:r>
            <a:r>
              <a:rPr sz="1798" kern="0" spc="-10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residue</a:t>
            </a:r>
            <a:endParaRPr sz="17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913" defTabSz="1217706"/>
            <a:r>
              <a:rPr sz="17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Drug</a:t>
            </a:r>
            <a:r>
              <a:rPr sz="1798" kern="0" spc="-4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linker</a:t>
            </a:r>
            <a:endParaRPr sz="17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69059" y="3710957"/>
            <a:ext cx="160763" cy="160760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3368191" y="3452001"/>
            <a:ext cx="144601" cy="144601"/>
            <a:chOff x="2523617" y="2592196"/>
            <a:chExt cx="108585" cy="108585"/>
          </a:xfrm>
        </p:grpSpPr>
        <p:sp>
          <p:nvSpPr>
            <p:cNvPr id="50" name="object 50"/>
            <p:cNvSpPr/>
            <p:nvPr/>
          </p:nvSpPr>
          <p:spPr>
            <a:xfrm>
              <a:off x="2524506" y="2593085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80" h="106680">
                  <a:moveTo>
                    <a:pt x="106680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106680" y="10668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00823A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524506" y="2593085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80" h="106680">
                  <a:moveTo>
                    <a:pt x="0" y="106680"/>
                  </a:moveTo>
                  <a:lnTo>
                    <a:pt x="106680" y="106680"/>
                  </a:lnTo>
                  <a:lnTo>
                    <a:pt x="106680" y="0"/>
                  </a:lnTo>
                  <a:lnTo>
                    <a:pt x="0" y="0"/>
                  </a:lnTo>
                  <a:lnTo>
                    <a:pt x="0" y="1066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7315896" y="5884451"/>
            <a:ext cx="1236299" cy="38615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 defTabSz="1217706">
              <a:spcBef>
                <a:spcPts val="133"/>
              </a:spcBef>
            </a:pPr>
            <a:r>
              <a:rPr sz="11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Payload</a:t>
            </a:r>
            <a:r>
              <a:rPr sz="1199" b="1" kern="0" spc="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199" b="1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(DXd)</a:t>
            </a:r>
            <a:endParaRPr sz="11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1217706"/>
            <a:r>
              <a:rPr sz="1199" kern="0" dirty="0">
                <a:solidFill>
                  <a:sysClr val="windowText" lastClr="000000"/>
                </a:solidFill>
                <a:latin typeface="Calibri"/>
                <a:cs typeface="Calibri"/>
              </a:rPr>
              <a:t>Exatecan</a:t>
            </a:r>
            <a:r>
              <a:rPr sz="1199" kern="0" spc="-4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199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derivative</a:t>
            </a:r>
            <a:endParaRPr sz="11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41380" y="1919901"/>
            <a:ext cx="2275571" cy="1986487"/>
          </a:xfrm>
          <a:prstGeom prst="rect">
            <a:avLst/>
          </a:prstGeom>
          <a:solidFill>
            <a:srgbClr val="DBEBF0"/>
          </a:solidFill>
        </p:spPr>
        <p:txBody>
          <a:bodyPr vert="horz" wrap="square" lIns="0" tIns="49892" rIns="0" bIns="0" rtlCol="0">
            <a:spAutoFit/>
          </a:bodyPr>
          <a:lstStyle/>
          <a:p>
            <a:pPr marL="301044" indent="-179273" defTabSz="1217706">
              <a:spcBef>
                <a:spcPts val="393"/>
              </a:spcBef>
              <a:buFont typeface="Wingdings"/>
              <a:buChar char=""/>
              <a:tabLst>
                <a:tab pos="301890" algn="l"/>
              </a:tabLst>
            </a:pPr>
            <a:r>
              <a:rPr sz="1398" b="1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Dato-</a:t>
            </a:r>
            <a:r>
              <a:rPr sz="1398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DXd</a:t>
            </a:r>
            <a:r>
              <a:rPr sz="1398" b="1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b="1" kern="0" spc="-27" dirty="0">
                <a:solidFill>
                  <a:sysClr val="windowText" lastClr="000000"/>
                </a:solidFill>
                <a:latin typeface="Calibri"/>
                <a:cs typeface="Calibri"/>
              </a:rPr>
              <a:t>ADC:</a:t>
            </a:r>
            <a:endParaRPr sz="13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096" marR="485391" lvl="1" indent="-179273" defTabSz="1217706">
              <a:buFont typeface="Wingdings"/>
              <a:buChar char=""/>
              <a:tabLst>
                <a:tab pos="465942" algn="l"/>
              </a:tabLst>
            </a:pP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</a:t>
            </a:r>
            <a:r>
              <a:rPr sz="1398" kern="0" spc="4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humanized</a:t>
            </a:r>
            <a:r>
              <a:rPr sz="1398" kern="0" spc="-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anti- </a:t>
            </a: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TROP2</a:t>
            </a:r>
            <a:r>
              <a:rPr sz="1398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IgG1</a:t>
            </a:r>
            <a:r>
              <a:rPr sz="1398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mAb</a:t>
            </a:r>
            <a:endParaRPr sz="13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096" marR="277365" lvl="1" indent="-164898" defTabSz="1217706">
              <a:buFont typeface="Wingdings"/>
              <a:buChar char=""/>
              <a:tabLst>
                <a:tab pos="465942" algn="l"/>
              </a:tabLst>
            </a:pP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Attached</a:t>
            </a:r>
            <a:r>
              <a:rPr sz="1398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to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topoisomerase</a:t>
            </a:r>
            <a:r>
              <a:rPr sz="1398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I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 inhibitor</a:t>
            </a:r>
            <a:r>
              <a:rPr sz="1398" kern="0" spc="2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payload </a:t>
            </a: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(exatecan</a:t>
            </a:r>
            <a:r>
              <a:rPr sz="1398" kern="0" spc="-5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derivative)</a:t>
            </a:r>
            <a:endParaRPr sz="13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65096" marR="371231" lvl="1" indent="-164898" defTabSz="1217706">
              <a:buFont typeface="Wingdings"/>
              <a:buChar char=""/>
              <a:tabLst>
                <a:tab pos="465942" algn="l"/>
              </a:tabLst>
            </a:pP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Tetrapeptide-</a:t>
            </a:r>
            <a:r>
              <a:rPr sz="1398" kern="0" spc="-27" dirty="0">
                <a:solidFill>
                  <a:sysClr val="windowText" lastClr="000000"/>
                </a:solidFill>
                <a:latin typeface="Calibri"/>
                <a:cs typeface="Calibri"/>
              </a:rPr>
              <a:t>based </a:t>
            </a:r>
            <a:r>
              <a:rPr sz="1398" kern="0" dirty="0">
                <a:solidFill>
                  <a:sysClr val="windowText" lastClr="000000"/>
                </a:solidFill>
                <a:latin typeface="Calibri"/>
                <a:cs typeface="Calibri"/>
              </a:rPr>
              <a:t>cleavable</a:t>
            </a:r>
            <a:r>
              <a:rPr sz="1398" kern="0" spc="-4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linker</a:t>
            </a:r>
            <a:endParaRPr sz="13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784913" y="4859116"/>
            <a:ext cx="514139" cy="575868"/>
            <a:chOff x="2836545" y="3648836"/>
            <a:chExt cx="386080" cy="432434"/>
          </a:xfrm>
        </p:grpSpPr>
        <p:sp>
          <p:nvSpPr>
            <p:cNvPr id="55" name="object 55"/>
            <p:cNvSpPr/>
            <p:nvPr/>
          </p:nvSpPr>
          <p:spPr>
            <a:xfrm>
              <a:off x="2992882" y="3721480"/>
              <a:ext cx="173355" cy="183515"/>
            </a:xfrm>
            <a:custGeom>
              <a:avLst/>
              <a:gdLst/>
              <a:ahLst/>
              <a:cxnLst/>
              <a:rect l="l" t="t" r="r" b="b"/>
              <a:pathLst>
                <a:path w="173355" h="183514">
                  <a:moveTo>
                    <a:pt x="172974" y="83565"/>
                  </a:moveTo>
                  <a:lnTo>
                    <a:pt x="170561" y="154685"/>
                  </a:lnTo>
                  <a:lnTo>
                    <a:pt x="60960" y="183095"/>
                  </a:lnTo>
                  <a:lnTo>
                    <a:pt x="0" y="87502"/>
                  </a:lnTo>
                  <a:lnTo>
                    <a:pt x="72009" y="0"/>
                  </a:lnTo>
                  <a:lnTo>
                    <a:pt x="140207" y="2882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2846070" y="3900677"/>
              <a:ext cx="220345" cy="170815"/>
            </a:xfrm>
            <a:custGeom>
              <a:avLst/>
              <a:gdLst/>
              <a:ahLst/>
              <a:cxnLst/>
              <a:rect l="l" t="t" r="r" b="b"/>
              <a:pathLst>
                <a:path w="220344" h="170814">
                  <a:moveTo>
                    <a:pt x="211836" y="4572"/>
                  </a:moveTo>
                  <a:lnTo>
                    <a:pt x="0" y="170789"/>
                  </a:lnTo>
                </a:path>
                <a:path w="220344" h="170814">
                  <a:moveTo>
                    <a:pt x="204216" y="0"/>
                  </a:moveTo>
                  <a:lnTo>
                    <a:pt x="220218" y="5664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3040634" y="3658361"/>
              <a:ext cx="172085" cy="260350"/>
            </a:xfrm>
            <a:custGeom>
              <a:avLst/>
              <a:gdLst/>
              <a:ahLst/>
              <a:cxnLst/>
              <a:rect l="l" t="t" r="r" b="b"/>
              <a:pathLst>
                <a:path w="172085" h="260350">
                  <a:moveTo>
                    <a:pt x="0" y="5461"/>
                  </a:moveTo>
                  <a:lnTo>
                    <a:pt x="16637" y="70485"/>
                  </a:lnTo>
                </a:path>
                <a:path w="172085" h="260350">
                  <a:moveTo>
                    <a:pt x="21463" y="0"/>
                  </a:moveTo>
                  <a:lnTo>
                    <a:pt x="37973" y="65151"/>
                  </a:lnTo>
                </a:path>
                <a:path w="172085" h="260350">
                  <a:moveTo>
                    <a:pt x="106172" y="217424"/>
                  </a:moveTo>
                  <a:lnTo>
                    <a:pt x="157988" y="260146"/>
                  </a:lnTo>
                </a:path>
                <a:path w="172085" h="260350">
                  <a:moveTo>
                    <a:pt x="120268" y="200406"/>
                  </a:moveTo>
                  <a:lnTo>
                    <a:pt x="172085" y="24309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4296345" y="4936237"/>
            <a:ext cx="855770" cy="167433"/>
            <a:chOff x="3220592" y="3706748"/>
            <a:chExt cx="642620" cy="125730"/>
          </a:xfrm>
        </p:grpSpPr>
        <p:sp>
          <p:nvSpPr>
            <p:cNvPr id="59" name="object 59"/>
            <p:cNvSpPr/>
            <p:nvPr/>
          </p:nvSpPr>
          <p:spPr>
            <a:xfrm>
              <a:off x="3230117" y="3716273"/>
              <a:ext cx="623570" cy="58419"/>
            </a:xfrm>
            <a:custGeom>
              <a:avLst/>
              <a:gdLst/>
              <a:ahLst/>
              <a:cxnLst/>
              <a:rect l="l" t="t" r="r" b="b"/>
              <a:pathLst>
                <a:path w="623570" h="58420">
                  <a:moveTo>
                    <a:pt x="0" y="32004"/>
                  </a:moveTo>
                  <a:lnTo>
                    <a:pt x="55371" y="2413"/>
                  </a:lnTo>
                  <a:lnTo>
                    <a:pt x="156464" y="57912"/>
                  </a:lnTo>
                  <a:lnTo>
                    <a:pt x="257429" y="2413"/>
                  </a:lnTo>
                  <a:lnTo>
                    <a:pt x="368299" y="54229"/>
                  </a:lnTo>
                  <a:lnTo>
                    <a:pt x="461898" y="0"/>
                  </a:lnTo>
                  <a:lnTo>
                    <a:pt x="572769" y="57912"/>
                  </a:lnTo>
                  <a:lnTo>
                    <a:pt x="623316" y="2590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3781425" y="3765041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250208" y="4867742"/>
            <a:ext cx="342477" cy="173353"/>
            <a:chOff x="3936872" y="3655313"/>
            <a:chExt cx="257175" cy="130175"/>
          </a:xfrm>
        </p:grpSpPr>
        <p:sp>
          <p:nvSpPr>
            <p:cNvPr id="62" name="object 62"/>
            <p:cNvSpPr/>
            <p:nvPr/>
          </p:nvSpPr>
          <p:spPr>
            <a:xfrm>
              <a:off x="3946397" y="3719321"/>
              <a:ext cx="238125" cy="56515"/>
            </a:xfrm>
            <a:custGeom>
              <a:avLst/>
              <a:gdLst/>
              <a:ahLst/>
              <a:cxnLst/>
              <a:rect l="l" t="t" r="r" b="b"/>
              <a:pathLst>
                <a:path w="238125" h="56514">
                  <a:moveTo>
                    <a:pt x="0" y="28193"/>
                  </a:moveTo>
                  <a:lnTo>
                    <a:pt x="66548" y="56387"/>
                  </a:lnTo>
                  <a:lnTo>
                    <a:pt x="161416" y="0"/>
                  </a:lnTo>
                  <a:lnTo>
                    <a:pt x="237743" y="3683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089273" y="3655313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001223" y="4723648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39107" y="5219995"/>
            <a:ext cx="115005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57447" y="5146933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177790" y="4913913"/>
            <a:ext cx="118387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011911" y="5051141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416288" y="4701661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570529" y="4930994"/>
            <a:ext cx="118387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139093" y="4741913"/>
            <a:ext cx="118387" cy="283390"/>
          </a:xfrm>
          <a:prstGeom prst="rect">
            <a:avLst/>
          </a:prstGeom>
        </p:spPr>
        <p:txBody>
          <a:bodyPr vert="horz" wrap="square" lIns="0" tIns="68495" rIns="0" bIns="0" rtlCol="0">
            <a:spAutoFit/>
          </a:bodyPr>
          <a:lstStyle/>
          <a:p>
            <a:pPr marL="16913" marR="6765" indent="1691" defTabSz="1217706">
              <a:lnSpc>
                <a:spcPct val="66700"/>
              </a:lnSpc>
              <a:spcBef>
                <a:spcPts val="539"/>
              </a:spcBef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r>
              <a:rPr sz="999" b="1" kern="0" spc="66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5680460" y="4946384"/>
            <a:ext cx="307807" cy="157286"/>
            <a:chOff x="4259960" y="3714368"/>
            <a:chExt cx="231140" cy="118110"/>
          </a:xfrm>
        </p:grpSpPr>
        <p:sp>
          <p:nvSpPr>
            <p:cNvPr id="73" name="object 73"/>
            <p:cNvSpPr/>
            <p:nvPr/>
          </p:nvSpPr>
          <p:spPr>
            <a:xfrm>
              <a:off x="4269485" y="3723893"/>
              <a:ext cx="212090" cy="48895"/>
            </a:xfrm>
            <a:custGeom>
              <a:avLst/>
              <a:gdLst/>
              <a:ahLst/>
              <a:cxnLst/>
              <a:rect l="l" t="t" r="r" b="b"/>
              <a:pathLst>
                <a:path w="212089" h="48895">
                  <a:moveTo>
                    <a:pt x="0" y="27685"/>
                  </a:moveTo>
                  <a:lnTo>
                    <a:pt x="47878" y="0"/>
                  </a:lnTo>
                  <a:lnTo>
                    <a:pt x="150494" y="48767"/>
                  </a:lnTo>
                  <a:lnTo>
                    <a:pt x="211836" y="1727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4397121" y="3765041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5958164" y="4741913"/>
            <a:ext cx="118387" cy="283390"/>
          </a:xfrm>
          <a:prstGeom prst="rect">
            <a:avLst/>
          </a:prstGeom>
        </p:spPr>
        <p:txBody>
          <a:bodyPr vert="horz" wrap="square" lIns="0" tIns="68495" rIns="0" bIns="0" rtlCol="0">
            <a:spAutoFit/>
          </a:bodyPr>
          <a:lstStyle/>
          <a:p>
            <a:pPr marL="16913" marR="6765" indent="1691" defTabSz="1217706">
              <a:lnSpc>
                <a:spcPct val="66700"/>
              </a:lnSpc>
              <a:spcBef>
                <a:spcPts val="539"/>
              </a:spcBef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r>
              <a:rPr sz="999" b="1" kern="0" spc="66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076211" y="4875860"/>
            <a:ext cx="329793" cy="161514"/>
            <a:chOff x="4557140" y="3661409"/>
            <a:chExt cx="247650" cy="121285"/>
          </a:xfrm>
        </p:grpSpPr>
        <p:sp>
          <p:nvSpPr>
            <p:cNvPr id="77" name="object 77"/>
            <p:cNvSpPr/>
            <p:nvPr/>
          </p:nvSpPr>
          <p:spPr>
            <a:xfrm>
              <a:off x="4566665" y="3723893"/>
              <a:ext cx="228600" cy="48895"/>
            </a:xfrm>
            <a:custGeom>
              <a:avLst/>
              <a:gdLst/>
              <a:ahLst/>
              <a:cxnLst/>
              <a:rect l="l" t="t" r="r" b="b"/>
              <a:pathLst>
                <a:path w="228600" h="48895">
                  <a:moveTo>
                    <a:pt x="0" y="18795"/>
                  </a:moveTo>
                  <a:lnTo>
                    <a:pt x="60706" y="48767"/>
                  </a:lnTo>
                  <a:lnTo>
                    <a:pt x="162051" y="0"/>
                  </a:lnTo>
                  <a:lnTo>
                    <a:pt x="228600" y="2819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4706493" y="3661409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6242632" y="4710625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105641" y="5027395"/>
            <a:ext cx="60039" cy="77796"/>
          </a:xfrm>
          <a:custGeom>
            <a:avLst/>
            <a:gdLst/>
            <a:ahLst/>
            <a:cxnLst/>
            <a:rect l="l" t="t" r="r" b="b"/>
            <a:pathLst>
              <a:path w="45085" h="58420">
                <a:moveTo>
                  <a:pt x="44576" y="0"/>
                </a:moveTo>
                <a:lnTo>
                  <a:pt x="0" y="32766"/>
                </a:lnTo>
                <a:lnTo>
                  <a:pt x="33020" y="58039"/>
                </a:lnTo>
                <a:lnTo>
                  <a:pt x="44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538734" y="5032469"/>
            <a:ext cx="638445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50738" defTabSz="1217706">
              <a:spcBef>
                <a:spcPts val="140"/>
              </a:spcBef>
              <a:tabLst>
                <a:tab pos="306118" algn="l"/>
              </a:tabLst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1498" b="1" kern="0" baseline="-11111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r>
              <a:rPr sz="1498" b="1" kern="0" spc="988" baseline="-11111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5917912" y="5007269"/>
            <a:ext cx="345013" cy="526823"/>
            <a:chOff x="4438269" y="3760088"/>
            <a:chExt cx="259079" cy="395605"/>
          </a:xfrm>
        </p:grpSpPr>
        <p:sp>
          <p:nvSpPr>
            <p:cNvPr id="83" name="object 83"/>
            <p:cNvSpPr/>
            <p:nvPr/>
          </p:nvSpPr>
          <p:spPr>
            <a:xfrm>
              <a:off x="4627626" y="3769613"/>
              <a:ext cx="59055" cy="98425"/>
            </a:xfrm>
            <a:custGeom>
              <a:avLst/>
              <a:gdLst/>
              <a:ahLst/>
              <a:cxnLst/>
              <a:rect l="l" t="t" r="r" b="b"/>
              <a:pathLst>
                <a:path w="59054" h="98425">
                  <a:moveTo>
                    <a:pt x="0" y="0"/>
                  </a:moveTo>
                  <a:lnTo>
                    <a:pt x="58547" y="97917"/>
                  </a:lnTo>
                </a:path>
              </a:pathLst>
            </a:custGeom>
            <a:ln w="190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618482" y="3859529"/>
              <a:ext cx="69215" cy="98425"/>
            </a:xfrm>
            <a:custGeom>
              <a:avLst/>
              <a:gdLst/>
              <a:ahLst/>
              <a:cxnLst/>
              <a:rect l="l" t="t" r="r" b="b"/>
              <a:pathLst>
                <a:path w="69214" h="98425">
                  <a:moveTo>
                    <a:pt x="69214" y="0"/>
                  </a:moveTo>
                  <a:lnTo>
                    <a:pt x="0" y="97967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4447794" y="3952493"/>
              <a:ext cx="226060" cy="193675"/>
            </a:xfrm>
            <a:custGeom>
              <a:avLst/>
              <a:gdLst/>
              <a:ahLst/>
              <a:cxnLst/>
              <a:rect l="l" t="t" r="r" b="b"/>
              <a:pathLst>
                <a:path w="226060" h="193675">
                  <a:moveTo>
                    <a:pt x="0" y="96773"/>
                  </a:moveTo>
                  <a:lnTo>
                    <a:pt x="48386" y="0"/>
                  </a:lnTo>
                  <a:lnTo>
                    <a:pt x="177164" y="0"/>
                  </a:lnTo>
                  <a:lnTo>
                    <a:pt x="225551" y="96773"/>
                  </a:lnTo>
                  <a:lnTo>
                    <a:pt x="177164" y="193547"/>
                  </a:lnTo>
                  <a:lnTo>
                    <a:pt x="48386" y="193547"/>
                  </a:lnTo>
                  <a:lnTo>
                    <a:pt x="0" y="9677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472178" y="3972305"/>
              <a:ext cx="175895" cy="154305"/>
            </a:xfrm>
            <a:custGeom>
              <a:avLst/>
              <a:gdLst/>
              <a:ahLst/>
              <a:cxnLst/>
              <a:rect l="l" t="t" r="r" b="b"/>
              <a:pathLst>
                <a:path w="175895" h="154304">
                  <a:moveTo>
                    <a:pt x="43180" y="0"/>
                  </a:moveTo>
                  <a:lnTo>
                    <a:pt x="0" y="79717"/>
                  </a:lnTo>
                </a:path>
                <a:path w="175895" h="154304">
                  <a:moveTo>
                    <a:pt x="137160" y="0"/>
                  </a:moveTo>
                  <a:lnTo>
                    <a:pt x="175641" y="78765"/>
                  </a:lnTo>
                </a:path>
                <a:path w="175895" h="154304">
                  <a:moveTo>
                    <a:pt x="42672" y="153923"/>
                  </a:moveTo>
                  <a:lnTo>
                    <a:pt x="137795" y="15392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383849" y="4922031"/>
            <a:ext cx="118387" cy="283390"/>
          </a:xfrm>
          <a:prstGeom prst="rect">
            <a:avLst/>
          </a:prstGeom>
        </p:spPr>
        <p:txBody>
          <a:bodyPr vert="horz" wrap="square" lIns="0" tIns="68495" rIns="0" bIns="0" rtlCol="0">
            <a:spAutoFit/>
          </a:bodyPr>
          <a:lstStyle/>
          <a:p>
            <a:pPr marL="18604" marR="6765" indent="-2537" defTabSz="1217706">
              <a:lnSpc>
                <a:spcPct val="66700"/>
              </a:lnSpc>
              <a:spcBef>
                <a:spcPts val="539"/>
              </a:spcBef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r>
              <a:rPr sz="999" b="1" kern="0" spc="66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6502405" y="4942325"/>
            <a:ext cx="309498" cy="167433"/>
            <a:chOff x="4877180" y="3711320"/>
            <a:chExt cx="232410" cy="125730"/>
          </a:xfrm>
        </p:grpSpPr>
        <p:sp>
          <p:nvSpPr>
            <p:cNvPr id="89" name="object 89"/>
            <p:cNvSpPr/>
            <p:nvPr/>
          </p:nvSpPr>
          <p:spPr>
            <a:xfrm>
              <a:off x="4886705" y="3720845"/>
              <a:ext cx="213360" cy="53340"/>
            </a:xfrm>
            <a:custGeom>
              <a:avLst/>
              <a:gdLst/>
              <a:ahLst/>
              <a:cxnLst/>
              <a:rect l="l" t="t" r="r" b="b"/>
              <a:pathLst>
                <a:path w="213360" h="53339">
                  <a:moveTo>
                    <a:pt x="0" y="31495"/>
                  </a:moveTo>
                  <a:lnTo>
                    <a:pt x="50038" y="0"/>
                  </a:lnTo>
                  <a:lnTo>
                    <a:pt x="153797" y="53339"/>
                  </a:lnTo>
                  <a:lnTo>
                    <a:pt x="213360" y="20954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5018913" y="3769613"/>
              <a:ext cx="40640" cy="67310"/>
            </a:xfrm>
            <a:custGeom>
              <a:avLst/>
              <a:gdLst/>
              <a:ahLst/>
              <a:cxnLst/>
              <a:rect l="l" t="t" r="r" b="b"/>
              <a:pathLst>
                <a:path w="40639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0639" h="67310">
                  <a:moveTo>
                    <a:pt x="40386" y="0"/>
                  </a:moveTo>
                  <a:lnTo>
                    <a:pt x="21336" y="0"/>
                  </a:lnTo>
                  <a:lnTo>
                    <a:pt x="21336" y="67183"/>
                  </a:lnTo>
                  <a:lnTo>
                    <a:pt x="40386" y="67183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6653434" y="5060071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10841" y="4987481"/>
            <a:ext cx="150521" cy="40590"/>
          </a:xfrm>
          <a:custGeom>
            <a:avLst/>
            <a:gdLst/>
            <a:ahLst/>
            <a:cxnLst/>
            <a:rect l="l" t="t" r="r" b="b"/>
            <a:pathLst>
              <a:path w="113029" h="30479">
                <a:moveTo>
                  <a:pt x="0" y="0"/>
                </a:moveTo>
                <a:lnTo>
                  <a:pt x="65531" y="30479"/>
                </a:lnTo>
                <a:lnTo>
                  <a:pt x="112775" y="3936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789411" y="4744280"/>
            <a:ext cx="394060" cy="276207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8604" defTabSz="1217706">
              <a:lnSpc>
                <a:spcPts val="999"/>
              </a:lnSpc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6913" defTabSz="1217706">
              <a:lnSpc>
                <a:spcPts val="999"/>
              </a:lnSpc>
              <a:tabLst>
                <a:tab pos="289205" algn="l"/>
              </a:tabLst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1498" b="1" kern="0" spc="-100" baseline="3703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1498" kern="0" baseline="3703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351920" y="4706904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486372" y="4910700"/>
            <a:ext cx="269754" cy="276207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R="75261" algn="r" defTabSz="1217706">
              <a:lnSpc>
                <a:spcPts val="1025"/>
              </a:lnSpc>
              <a:spcBef>
                <a:spcPts val="140"/>
              </a:spcBef>
            </a:pPr>
            <a:r>
              <a:rPr sz="999" b="1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NH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6765" algn="r" defTabSz="1217706">
              <a:lnSpc>
                <a:spcPts val="1025"/>
              </a:lnSpc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7249261" y="5098427"/>
            <a:ext cx="647746" cy="688337"/>
            <a:chOff x="5438013" y="3828541"/>
            <a:chExt cx="486409" cy="516890"/>
          </a:xfrm>
        </p:grpSpPr>
        <p:sp>
          <p:nvSpPr>
            <p:cNvPr id="97" name="object 97"/>
            <p:cNvSpPr/>
            <p:nvPr/>
          </p:nvSpPr>
          <p:spPr>
            <a:xfrm>
              <a:off x="5665216" y="3828541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4">
                  <a:moveTo>
                    <a:pt x="31750" y="0"/>
                  </a:moveTo>
                  <a:lnTo>
                    <a:pt x="0" y="49936"/>
                  </a:lnTo>
                  <a:lnTo>
                    <a:pt x="53339" y="35559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5502148" y="3878859"/>
              <a:ext cx="412750" cy="405765"/>
            </a:xfrm>
            <a:custGeom>
              <a:avLst/>
              <a:gdLst/>
              <a:ahLst/>
              <a:cxnLst/>
              <a:rect l="l" t="t" r="r" b="b"/>
              <a:pathLst>
                <a:path w="412750" h="405764">
                  <a:moveTo>
                    <a:pt x="0" y="123697"/>
                  </a:moveTo>
                  <a:lnTo>
                    <a:pt x="33147" y="19850"/>
                  </a:lnTo>
                  <a:lnTo>
                    <a:pt x="160274" y="0"/>
                  </a:lnTo>
                  <a:lnTo>
                    <a:pt x="223519" y="88811"/>
                  </a:lnTo>
                  <a:lnTo>
                    <a:pt x="190373" y="192646"/>
                  </a:lnTo>
                  <a:lnTo>
                    <a:pt x="63246" y="212496"/>
                  </a:lnTo>
                  <a:lnTo>
                    <a:pt x="0" y="123697"/>
                  </a:lnTo>
                  <a:close/>
                </a:path>
                <a:path w="412750" h="405764">
                  <a:moveTo>
                    <a:pt x="28828" y="316750"/>
                  </a:moveTo>
                  <a:lnTo>
                    <a:pt x="61975" y="212915"/>
                  </a:lnTo>
                  <a:lnTo>
                    <a:pt x="189102" y="193065"/>
                  </a:lnTo>
                  <a:lnTo>
                    <a:pt x="252222" y="281863"/>
                  </a:lnTo>
                  <a:lnTo>
                    <a:pt x="219201" y="385711"/>
                  </a:lnTo>
                  <a:lnTo>
                    <a:pt x="91948" y="405561"/>
                  </a:lnTo>
                  <a:lnTo>
                    <a:pt x="28828" y="316750"/>
                  </a:lnTo>
                  <a:close/>
                </a:path>
                <a:path w="412750" h="405764">
                  <a:moveTo>
                    <a:pt x="324230" y="271945"/>
                  </a:moveTo>
                  <a:lnTo>
                    <a:pt x="252349" y="283578"/>
                  </a:lnTo>
                  <a:lnTo>
                    <a:pt x="189229" y="194767"/>
                  </a:lnTo>
                  <a:lnTo>
                    <a:pt x="222376" y="90931"/>
                  </a:lnTo>
                  <a:lnTo>
                    <a:pt x="349503" y="71081"/>
                  </a:lnTo>
                  <a:lnTo>
                    <a:pt x="412623" y="159880"/>
                  </a:lnTo>
                  <a:lnTo>
                    <a:pt x="396239" y="2056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5447538" y="3976877"/>
              <a:ext cx="436245" cy="358775"/>
            </a:xfrm>
            <a:custGeom>
              <a:avLst/>
              <a:gdLst/>
              <a:ahLst/>
              <a:cxnLst/>
              <a:rect l="l" t="t" r="r" b="b"/>
              <a:pathLst>
                <a:path w="436245" h="358775">
                  <a:moveTo>
                    <a:pt x="85471" y="216408"/>
                  </a:moveTo>
                  <a:lnTo>
                    <a:pt x="0" y="216408"/>
                  </a:lnTo>
                </a:path>
                <a:path w="436245" h="358775">
                  <a:moveTo>
                    <a:pt x="149733" y="307848"/>
                  </a:moveTo>
                  <a:lnTo>
                    <a:pt x="121920" y="358749"/>
                  </a:lnTo>
                </a:path>
                <a:path w="436245" h="358775">
                  <a:moveTo>
                    <a:pt x="139826" y="138684"/>
                  </a:moveTo>
                  <a:lnTo>
                    <a:pt x="115824" y="217449"/>
                  </a:lnTo>
                </a:path>
                <a:path w="436245" h="358775">
                  <a:moveTo>
                    <a:pt x="254762" y="266700"/>
                  </a:moveTo>
                  <a:lnTo>
                    <a:pt x="161544" y="281101"/>
                  </a:lnTo>
                </a:path>
                <a:path w="436245" h="358775">
                  <a:moveTo>
                    <a:pt x="400303" y="0"/>
                  </a:moveTo>
                  <a:lnTo>
                    <a:pt x="295656" y="15367"/>
                  </a:lnTo>
                </a:path>
                <a:path w="436245" h="358775">
                  <a:moveTo>
                    <a:pt x="323214" y="165798"/>
                  </a:moveTo>
                  <a:lnTo>
                    <a:pt x="263651" y="89916"/>
                  </a:lnTo>
                </a:path>
                <a:path w="436245" h="358775">
                  <a:moveTo>
                    <a:pt x="420624" y="110109"/>
                  </a:moveTo>
                  <a:lnTo>
                    <a:pt x="435990" y="6400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7110070" y="5546338"/>
            <a:ext cx="77796" cy="120395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666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3</a:t>
            </a:r>
            <a:endParaRPr sz="666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028892" y="5473276"/>
            <a:ext cx="225781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H</a:t>
            </a:r>
            <a:r>
              <a:rPr sz="999" b="1" kern="0" spc="10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344307" y="5734269"/>
            <a:ext cx="93018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F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777774" y="5406708"/>
            <a:ext cx="118387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7789952" y="5032131"/>
            <a:ext cx="785583" cy="408436"/>
            <a:chOff x="5844032" y="3778757"/>
            <a:chExt cx="589915" cy="306705"/>
          </a:xfrm>
        </p:grpSpPr>
        <p:sp>
          <p:nvSpPr>
            <p:cNvPr id="105" name="object 105"/>
            <p:cNvSpPr/>
            <p:nvPr/>
          </p:nvSpPr>
          <p:spPr>
            <a:xfrm>
              <a:off x="5853557" y="3838066"/>
              <a:ext cx="570865" cy="238125"/>
            </a:xfrm>
            <a:custGeom>
              <a:avLst/>
              <a:gdLst/>
              <a:ahLst/>
              <a:cxnLst/>
              <a:rect l="l" t="t" r="r" b="b"/>
              <a:pathLst>
                <a:path w="570864" h="238125">
                  <a:moveTo>
                    <a:pt x="163956" y="98539"/>
                  </a:moveTo>
                  <a:lnTo>
                    <a:pt x="165100" y="163588"/>
                  </a:lnTo>
                  <a:lnTo>
                    <a:pt x="63245" y="197078"/>
                  </a:lnTo>
                  <a:lnTo>
                    <a:pt x="0" y="110451"/>
                  </a:lnTo>
                  <a:lnTo>
                    <a:pt x="62610" y="23367"/>
                  </a:lnTo>
                  <a:lnTo>
                    <a:pt x="119760" y="40906"/>
                  </a:lnTo>
                </a:path>
                <a:path w="570864" h="238125">
                  <a:moveTo>
                    <a:pt x="226440" y="26542"/>
                  </a:moveTo>
                  <a:lnTo>
                    <a:pt x="279907" y="0"/>
                  </a:lnTo>
                  <a:lnTo>
                    <a:pt x="366902" y="64185"/>
                  </a:lnTo>
                  <a:lnTo>
                    <a:pt x="367664" y="172199"/>
                  </a:lnTo>
                  <a:lnTo>
                    <a:pt x="254126" y="230123"/>
                  </a:lnTo>
                  <a:lnTo>
                    <a:pt x="167131" y="165976"/>
                  </a:lnTo>
                  <a:lnTo>
                    <a:pt x="165862" y="99504"/>
                  </a:lnTo>
                </a:path>
                <a:path w="570864" h="238125">
                  <a:moveTo>
                    <a:pt x="568325" y="126390"/>
                  </a:moveTo>
                  <a:lnTo>
                    <a:pt x="570356" y="179882"/>
                  </a:lnTo>
                  <a:lnTo>
                    <a:pt x="456691" y="237807"/>
                  </a:lnTo>
                  <a:lnTo>
                    <a:pt x="369823" y="173659"/>
                  </a:lnTo>
                  <a:lnTo>
                    <a:pt x="368934" y="65633"/>
                  </a:lnTo>
                  <a:lnTo>
                    <a:pt x="482600" y="7746"/>
                  </a:lnTo>
                  <a:lnTo>
                    <a:pt x="529970" y="4475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6044946" y="3909821"/>
              <a:ext cx="149860" cy="137160"/>
            </a:xfrm>
            <a:custGeom>
              <a:avLst/>
              <a:gdLst/>
              <a:ahLst/>
              <a:cxnLst/>
              <a:rect l="l" t="t" r="r" b="b"/>
              <a:pathLst>
                <a:path w="149860" h="137160">
                  <a:moveTo>
                    <a:pt x="71119" y="137045"/>
                  </a:moveTo>
                  <a:lnTo>
                    <a:pt x="0" y="82296"/>
                  </a:lnTo>
                </a:path>
                <a:path w="149860" h="137160">
                  <a:moveTo>
                    <a:pt x="149351" y="0"/>
                  </a:moveTo>
                  <a:lnTo>
                    <a:pt x="149351" y="8836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6113145" y="3778757"/>
              <a:ext cx="41910" cy="67310"/>
            </a:xfrm>
            <a:custGeom>
              <a:avLst/>
              <a:gdLst/>
              <a:ahLst/>
              <a:cxnLst/>
              <a:rect l="l" t="t" r="r" b="b"/>
              <a:pathLst>
                <a:path w="41910" h="67310">
                  <a:moveTo>
                    <a:pt x="19050" y="0"/>
                  </a:moveTo>
                  <a:lnTo>
                    <a:pt x="0" y="0"/>
                  </a:lnTo>
                  <a:lnTo>
                    <a:pt x="0" y="67183"/>
                  </a:lnTo>
                  <a:lnTo>
                    <a:pt x="19050" y="67183"/>
                  </a:lnTo>
                  <a:lnTo>
                    <a:pt x="19050" y="0"/>
                  </a:lnTo>
                  <a:close/>
                </a:path>
                <a:path w="41910" h="67310">
                  <a:moveTo>
                    <a:pt x="41910" y="0"/>
                  </a:moveTo>
                  <a:lnTo>
                    <a:pt x="22860" y="0"/>
                  </a:lnTo>
                  <a:lnTo>
                    <a:pt x="22860" y="67183"/>
                  </a:lnTo>
                  <a:lnTo>
                    <a:pt x="41910" y="67183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8112980" y="4870448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357196" y="5434732"/>
            <a:ext cx="53274" cy="78643"/>
          </a:xfrm>
          <a:custGeom>
            <a:avLst/>
            <a:gdLst/>
            <a:ahLst/>
            <a:cxnLst/>
            <a:rect l="l" t="t" r="r" b="b"/>
            <a:pathLst>
              <a:path w="40004" h="59054">
                <a:moveTo>
                  <a:pt x="39624" y="0"/>
                </a:moveTo>
                <a:lnTo>
                  <a:pt x="0" y="38480"/>
                </a:lnTo>
                <a:lnTo>
                  <a:pt x="36195" y="59042"/>
                </a:lnTo>
                <a:lnTo>
                  <a:pt x="39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977003" y="5085642"/>
            <a:ext cx="118387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210902" y="5448922"/>
            <a:ext cx="20210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HO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495369" y="5107966"/>
            <a:ext cx="120924" cy="171691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999" b="1" kern="0" spc="7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endParaRPr sz="999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8404043" y="5319811"/>
            <a:ext cx="255378" cy="218171"/>
            <a:chOff x="6305169" y="3994784"/>
            <a:chExt cx="191770" cy="163830"/>
          </a:xfrm>
        </p:grpSpPr>
        <p:sp>
          <p:nvSpPr>
            <p:cNvPr id="114" name="object 114"/>
            <p:cNvSpPr/>
            <p:nvPr/>
          </p:nvSpPr>
          <p:spPr>
            <a:xfrm>
              <a:off x="6416929" y="4004309"/>
              <a:ext cx="70485" cy="45720"/>
            </a:xfrm>
            <a:custGeom>
              <a:avLst/>
              <a:gdLst/>
              <a:ahLst/>
              <a:cxnLst/>
              <a:rect l="l" t="t" r="r" b="b"/>
              <a:pathLst>
                <a:path w="70485" h="45720">
                  <a:moveTo>
                    <a:pt x="0" y="20535"/>
                  </a:moveTo>
                  <a:lnTo>
                    <a:pt x="62357" y="45275"/>
                  </a:lnTo>
                </a:path>
                <a:path w="70485" h="45720">
                  <a:moveTo>
                    <a:pt x="8128" y="0"/>
                  </a:moveTo>
                  <a:lnTo>
                    <a:pt x="70485" y="2473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6314694" y="4075937"/>
              <a:ext cx="55244" cy="72390"/>
            </a:xfrm>
            <a:custGeom>
              <a:avLst/>
              <a:gdLst/>
              <a:ahLst/>
              <a:cxnLst/>
              <a:rect l="l" t="t" r="r" b="b"/>
              <a:pathLst>
                <a:path w="55245" h="72389">
                  <a:moveTo>
                    <a:pt x="0" y="0"/>
                  </a:moveTo>
                  <a:lnTo>
                    <a:pt x="54736" y="72034"/>
                  </a:lnTo>
                </a:path>
              </a:pathLst>
            </a:custGeom>
            <a:ln w="190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6377178" y="4149089"/>
              <a:ext cx="85090" cy="0"/>
            </a:xfrm>
            <a:custGeom>
              <a:avLst/>
              <a:gdLst/>
              <a:ahLst/>
              <a:cxnLst/>
              <a:rect l="l" t="t" r="r" b="b"/>
              <a:pathLst>
                <a:path w="85089">
                  <a:moveTo>
                    <a:pt x="0" y="0"/>
                  </a:moveTo>
                  <a:lnTo>
                    <a:pt x="8458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8572322" y="5297927"/>
            <a:ext cx="293431" cy="304386"/>
          </a:xfrm>
          <a:prstGeom prst="rect">
            <a:avLst/>
          </a:prstGeom>
        </p:spPr>
        <p:txBody>
          <a:bodyPr vert="horz" wrap="square" lIns="0" tIns="45664" rIns="0" bIns="0" rtlCol="0">
            <a:spAutoFit/>
          </a:bodyPr>
          <a:lstStyle/>
          <a:p>
            <a:pPr marL="50738" marR="40590" indent="21986" defTabSz="1217706">
              <a:lnSpc>
                <a:spcPts val="972"/>
              </a:lnSpc>
              <a:spcBef>
                <a:spcPts val="360"/>
              </a:spcBef>
            </a:pPr>
            <a:r>
              <a:rPr sz="999" b="1" kern="0" spc="-67" dirty="0">
                <a:solidFill>
                  <a:sysClr val="windowText" lastClr="000000"/>
                </a:solidFill>
                <a:latin typeface="Calibri"/>
                <a:cs typeface="Calibri"/>
              </a:rPr>
              <a:t>O</a:t>
            </a:r>
            <a:r>
              <a:rPr sz="999" b="1" kern="0" spc="66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9" b="1" kern="0" spc="-33" dirty="0">
                <a:solidFill>
                  <a:sysClr val="windowText" lastClr="000000"/>
                </a:solidFill>
                <a:latin typeface="Calibri"/>
                <a:cs typeface="Calibri"/>
              </a:rPr>
              <a:t>CH</a:t>
            </a:r>
            <a:r>
              <a:rPr sz="999" b="1" kern="0" spc="-49" baseline="-22222" dirty="0">
                <a:solidFill>
                  <a:sysClr val="windowText" lastClr="000000"/>
                </a:solidFill>
                <a:latin typeface="Calibri"/>
                <a:cs typeface="Calibri"/>
              </a:rPr>
              <a:t>3</a:t>
            </a:r>
            <a:endParaRPr sz="999" kern="0" baseline="-22222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824319" y="5642130"/>
            <a:ext cx="2673013" cy="233055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6913" defTabSz="1217706">
              <a:spcBef>
                <a:spcPts val="140"/>
              </a:spcBef>
            </a:pPr>
            <a:r>
              <a:rPr sz="1398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Cleavable</a:t>
            </a:r>
            <a:r>
              <a:rPr sz="1398" b="1" kern="0" spc="-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398" b="1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tetrapeptide-</a:t>
            </a:r>
            <a:r>
              <a:rPr sz="1398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based</a:t>
            </a:r>
            <a:r>
              <a:rPr sz="1398" b="1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 linker</a:t>
            </a:r>
            <a:endParaRPr sz="139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767155" y="4559258"/>
            <a:ext cx="5154916" cy="146293"/>
          </a:xfrm>
          <a:custGeom>
            <a:avLst/>
            <a:gdLst/>
            <a:ahLst/>
            <a:cxnLst/>
            <a:rect l="l" t="t" r="r" b="b"/>
            <a:pathLst>
              <a:path w="3870959" h="109854">
                <a:moveTo>
                  <a:pt x="0" y="109727"/>
                </a:moveTo>
                <a:lnTo>
                  <a:pt x="714" y="88350"/>
                </a:lnTo>
                <a:lnTo>
                  <a:pt x="2667" y="70913"/>
                </a:lnTo>
                <a:lnTo>
                  <a:pt x="5572" y="59168"/>
                </a:lnTo>
                <a:lnTo>
                  <a:pt x="9143" y="54863"/>
                </a:lnTo>
                <a:lnTo>
                  <a:pt x="1937765" y="54863"/>
                </a:lnTo>
                <a:lnTo>
                  <a:pt x="1941337" y="50559"/>
                </a:lnTo>
                <a:lnTo>
                  <a:pt x="1944242" y="38814"/>
                </a:lnTo>
                <a:lnTo>
                  <a:pt x="1946195" y="21377"/>
                </a:lnTo>
                <a:lnTo>
                  <a:pt x="1946910" y="0"/>
                </a:lnTo>
                <a:lnTo>
                  <a:pt x="1947624" y="21377"/>
                </a:lnTo>
                <a:lnTo>
                  <a:pt x="1949577" y="38814"/>
                </a:lnTo>
                <a:lnTo>
                  <a:pt x="1952482" y="50559"/>
                </a:lnTo>
                <a:lnTo>
                  <a:pt x="1956053" y="54863"/>
                </a:lnTo>
                <a:lnTo>
                  <a:pt x="3861816" y="54863"/>
                </a:lnTo>
                <a:lnTo>
                  <a:pt x="3865387" y="59168"/>
                </a:lnTo>
                <a:lnTo>
                  <a:pt x="3868292" y="70913"/>
                </a:lnTo>
                <a:lnTo>
                  <a:pt x="3870245" y="88350"/>
                </a:lnTo>
                <a:lnTo>
                  <a:pt x="3870960" y="109727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250589" y="5847370"/>
            <a:ext cx="2941411" cy="952029"/>
          </a:xfrm>
          <a:custGeom>
            <a:avLst/>
            <a:gdLst/>
            <a:ahLst/>
            <a:cxnLst/>
            <a:rect l="l" t="t" r="r" b="b"/>
            <a:pathLst>
              <a:path w="2356484" h="382904">
                <a:moveTo>
                  <a:pt x="2356104" y="0"/>
                </a:moveTo>
                <a:lnTo>
                  <a:pt x="0" y="0"/>
                </a:lnTo>
                <a:lnTo>
                  <a:pt x="0" y="382524"/>
                </a:lnTo>
                <a:lnTo>
                  <a:pt x="2356104" y="382524"/>
                </a:lnTo>
                <a:lnTo>
                  <a:pt x="2356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7706"/>
            <a:endParaRPr sz="2397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DAE56-D71C-47FA-9DAE-BAAB766EE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Bardia A, et al. ESMO 2021. </a:t>
            </a:r>
            <a:r>
              <a:rPr lang="en-US" i="1" dirty="0"/>
              <a:t>Ann Oncol. </a:t>
            </a:r>
            <a:r>
              <a:rPr lang="en-US" dirty="0"/>
              <a:t>2021;32 (suppl_2):S60-S78.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9FD6F-F406-B840-9003-D64AA7A1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66" y="164844"/>
            <a:ext cx="9385679" cy="1100365"/>
          </a:xfrm>
        </p:spPr>
        <p:txBody>
          <a:bodyPr/>
          <a:lstStyle/>
          <a:p>
            <a:r>
              <a:rPr lang="en-US" sz="3200" b="1" dirty="0"/>
              <a:t>TROPION-PanTumor01</a:t>
            </a:r>
            <a:br>
              <a:rPr lang="en-US" sz="3200" b="1" dirty="0"/>
            </a:br>
            <a:r>
              <a:rPr lang="en-US" sz="3200" b="1" dirty="0"/>
              <a:t>Dato-DXd Efficacy Signal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A45A450-5D91-9E4B-9EBB-CE054AE02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594" b="15558"/>
          <a:stretch/>
        </p:blipFill>
        <p:spPr>
          <a:xfrm>
            <a:off x="1070266" y="1724627"/>
            <a:ext cx="5430893" cy="41358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6C5D6A-E3F2-D847-9A1D-F1D876C0770B}"/>
              </a:ext>
            </a:extLst>
          </p:cNvPr>
          <p:cNvSpPr/>
          <p:nvPr/>
        </p:nvSpPr>
        <p:spPr>
          <a:xfrm>
            <a:off x="8719888" y="164844"/>
            <a:ext cx="3472113" cy="78319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07731"/>
            <a:r>
              <a:rPr lang="en-US" sz="2000" dirty="0">
                <a:solidFill>
                  <a:prstClr val="black"/>
                </a:solidFill>
                <a:latin typeface="Calibri"/>
              </a:rPr>
              <a:t>71% had ≥3 prior lines </a:t>
            </a:r>
          </a:p>
          <a:p>
            <a:pPr defTabSz="607731"/>
            <a:r>
              <a:rPr lang="en-US" sz="2000" dirty="0">
                <a:solidFill>
                  <a:prstClr val="black"/>
                </a:solidFill>
                <a:latin typeface="Calibri"/>
              </a:rPr>
              <a:t>8% had prior sacituzumab </a:t>
            </a:r>
          </a:p>
        </p:txBody>
      </p:sp>
      <p:graphicFrame>
        <p:nvGraphicFramePr>
          <p:cNvPr id="6" name="Table Placeholder 7">
            <a:extLst>
              <a:ext uri="{FF2B5EF4-FFF2-40B4-BE49-F238E27FC236}">
                <a16:creationId xmlns:a16="http://schemas.microsoft.com/office/drawing/2014/main" id="{3B1139FD-CCD5-3E46-A7D7-D47ADAD20576}"/>
              </a:ext>
            </a:extLst>
          </p:cNvPr>
          <p:cNvGraphicFramePr>
            <a:graphicFrameLocks/>
          </p:cNvGraphicFramePr>
          <p:nvPr/>
        </p:nvGraphicFramePr>
        <p:xfrm>
          <a:off x="7412181" y="1305441"/>
          <a:ext cx="3926378" cy="4785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11072">
                  <a:extLst>
                    <a:ext uri="{9D8B030D-6E8A-4147-A177-3AD203B41FA5}">
                      <a16:colId xmlns:a16="http://schemas.microsoft.com/office/drawing/2014/main" val="2711776087"/>
                    </a:ext>
                  </a:extLst>
                </a:gridCol>
                <a:gridCol w="957653">
                  <a:extLst>
                    <a:ext uri="{9D8B030D-6E8A-4147-A177-3AD203B41FA5}">
                      <a16:colId xmlns:a16="http://schemas.microsoft.com/office/drawing/2014/main" val="1270773384"/>
                    </a:ext>
                  </a:extLst>
                </a:gridCol>
                <a:gridCol w="957653">
                  <a:extLst>
                    <a:ext uri="{9D8B030D-6E8A-4147-A177-3AD203B41FA5}">
                      <a16:colId xmlns:a16="http://schemas.microsoft.com/office/drawing/2014/main" val="26672499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500" dirty="0"/>
                        <a:t>Preferred Term, n (%)</a:t>
                      </a:r>
                      <a:r>
                        <a:rPr lang="en-US" sz="1500" baseline="30000" dirty="0"/>
                        <a:t>a</a:t>
                      </a:r>
                      <a:endParaRPr lang="en-US" sz="15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N=24</a:t>
                      </a:r>
                      <a:endParaRPr lang="en-US" sz="15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13451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endParaRPr lang="en-US" sz="1500" b="1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</a:rPr>
                        <a:t>Any grade</a:t>
                      </a:r>
                      <a:endParaRPr lang="en-US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</a:rPr>
                        <a:t>Grade ≥3</a:t>
                      </a:r>
                      <a:endParaRPr lang="en-US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6927129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r>
                        <a:rPr lang="en-US" sz="1500" b="1" dirty="0"/>
                        <a:t>TEAEs</a:t>
                      </a:r>
                      <a:endParaRPr lang="en-US" sz="1500" b="1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24 (100)</a:t>
                      </a:r>
                      <a:endParaRPr lang="en-US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8 (33)</a:t>
                      </a:r>
                      <a:endParaRPr lang="en-US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b="0" dirty="0"/>
                        <a:t>Stomatitis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</a:rPr>
                        <a:t>15 (63)</a:t>
                      </a:r>
                      <a:endParaRPr lang="en-US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</a:rPr>
                        <a:t>3 (13)</a:t>
                      </a:r>
                      <a:endParaRPr lang="en-US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97804021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Nausea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15 (63)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36134619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Fatigue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10 (42)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 (4)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03643674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Vomiting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10 (42)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5823521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Alopecia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6 (25)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–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93689688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Cough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5 (21)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67143157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Pruritus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5 (21)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5107867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Anemia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4 (17)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 (4)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319191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Headache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4 (17)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62385284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171450" indent="0"/>
                      <a:r>
                        <a:rPr lang="en-US" sz="1500" dirty="0"/>
                        <a:t>Constipation</a:t>
                      </a:r>
                      <a:endParaRPr lang="en-US" sz="1500" dirty="0"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4 (17)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04172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56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3569"/>
            <a:ext cx="10515600" cy="1038373"/>
          </a:xfrm>
        </p:spPr>
        <p:txBody>
          <a:bodyPr anchor="ctr"/>
          <a:lstStyle/>
          <a:p>
            <a:r>
              <a:rPr lang="en-GB" sz="3600" b="1" dirty="0"/>
              <a:t>BEGONIA Arm 7: Dato-DXd + Durvalumab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2A5B11B-CE18-4505-AF09-11F4E08D35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90176" y="1135893"/>
            <a:ext cx="9531350" cy="600075"/>
          </a:xfrm>
        </p:spPr>
        <p:txBody>
          <a:bodyPr/>
          <a:lstStyle/>
          <a:p>
            <a:r>
              <a:rPr lang="en-GB" sz="2800" dirty="0"/>
              <a:t>Antitumour Responses in 1L a/mTNBC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E36C84-F653-53C4-B993-F207DA002B2E}"/>
              </a:ext>
            </a:extLst>
          </p:cNvPr>
          <p:cNvGrpSpPr/>
          <p:nvPr/>
        </p:nvGrpSpPr>
        <p:grpSpPr>
          <a:xfrm>
            <a:off x="235020" y="2301376"/>
            <a:ext cx="10637835" cy="3694992"/>
            <a:chOff x="176265" y="1785794"/>
            <a:chExt cx="7978376" cy="2771244"/>
          </a:xfrm>
        </p:grpSpPr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B1374367-9D5A-FA2A-2919-33E3A94ACFFA}"/>
                </a:ext>
              </a:extLst>
            </p:cNvPr>
            <p:cNvSpPr/>
            <p:nvPr/>
          </p:nvSpPr>
          <p:spPr>
            <a:xfrm>
              <a:off x="3240812" y="2828672"/>
              <a:ext cx="86309" cy="311028"/>
            </a:xfrm>
            <a:custGeom>
              <a:avLst/>
              <a:gdLst>
                <a:gd name="connsiteX0" fmla="*/ 0 w 64665"/>
                <a:gd name="connsiteY0" fmla="*/ 0 h 233031"/>
                <a:gd name="connsiteX1" fmla="*/ 64665 w 64665"/>
                <a:gd name="connsiteY1" fmla="*/ 0 h 233031"/>
                <a:gd name="connsiteX2" fmla="*/ 64665 w 64665"/>
                <a:gd name="connsiteY2" fmla="*/ 233031 h 233031"/>
                <a:gd name="connsiteX3" fmla="*/ 0 w 64665"/>
                <a:gd name="connsiteY3" fmla="*/ 233031 h 233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233031">
                  <a:moveTo>
                    <a:pt x="0" y="0"/>
                  </a:moveTo>
                  <a:lnTo>
                    <a:pt x="64665" y="0"/>
                  </a:lnTo>
                  <a:lnTo>
                    <a:pt x="64665" y="233031"/>
                  </a:lnTo>
                  <a:lnTo>
                    <a:pt x="0" y="233031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ED59CE4E-A8FC-E7F3-7225-8AF4DF9536EE}"/>
                </a:ext>
              </a:extLst>
            </p:cNvPr>
            <p:cNvSpPr/>
            <p:nvPr/>
          </p:nvSpPr>
          <p:spPr>
            <a:xfrm>
              <a:off x="3334290" y="2828672"/>
              <a:ext cx="86309" cy="328801"/>
            </a:xfrm>
            <a:custGeom>
              <a:avLst/>
              <a:gdLst>
                <a:gd name="connsiteX0" fmla="*/ 0 w 64665"/>
                <a:gd name="connsiteY0" fmla="*/ 0 h 246347"/>
                <a:gd name="connsiteX1" fmla="*/ 64665 w 64665"/>
                <a:gd name="connsiteY1" fmla="*/ 0 h 246347"/>
                <a:gd name="connsiteX2" fmla="*/ 64665 w 64665"/>
                <a:gd name="connsiteY2" fmla="*/ 246348 h 246347"/>
                <a:gd name="connsiteX3" fmla="*/ 0 w 64665"/>
                <a:gd name="connsiteY3" fmla="*/ 246348 h 24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246347">
                  <a:moveTo>
                    <a:pt x="0" y="0"/>
                  </a:moveTo>
                  <a:lnTo>
                    <a:pt x="64665" y="0"/>
                  </a:lnTo>
                  <a:lnTo>
                    <a:pt x="64665" y="246348"/>
                  </a:lnTo>
                  <a:lnTo>
                    <a:pt x="0" y="246348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226D1EF9-6CB4-8164-7F8B-9D82FF026241}"/>
                </a:ext>
              </a:extLst>
            </p:cNvPr>
            <p:cNvSpPr/>
            <p:nvPr/>
          </p:nvSpPr>
          <p:spPr>
            <a:xfrm>
              <a:off x="3427768" y="2828672"/>
              <a:ext cx="86309" cy="370695"/>
            </a:xfrm>
            <a:custGeom>
              <a:avLst/>
              <a:gdLst>
                <a:gd name="connsiteX0" fmla="*/ 0 w 64665"/>
                <a:gd name="connsiteY0" fmla="*/ 0 h 277735"/>
                <a:gd name="connsiteX1" fmla="*/ 64665 w 64665"/>
                <a:gd name="connsiteY1" fmla="*/ 0 h 277735"/>
                <a:gd name="connsiteX2" fmla="*/ 64665 w 64665"/>
                <a:gd name="connsiteY2" fmla="*/ 277735 h 277735"/>
                <a:gd name="connsiteX3" fmla="*/ 0 w 64665"/>
                <a:gd name="connsiteY3" fmla="*/ 277735 h 27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277735">
                  <a:moveTo>
                    <a:pt x="0" y="0"/>
                  </a:moveTo>
                  <a:lnTo>
                    <a:pt x="64665" y="0"/>
                  </a:lnTo>
                  <a:lnTo>
                    <a:pt x="64665" y="277735"/>
                  </a:lnTo>
                  <a:lnTo>
                    <a:pt x="0" y="277735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0086FD5-881B-7D20-47B5-C817AC6982EF}"/>
                </a:ext>
              </a:extLst>
            </p:cNvPr>
            <p:cNvSpPr/>
            <p:nvPr/>
          </p:nvSpPr>
          <p:spPr>
            <a:xfrm>
              <a:off x="3614724" y="2828672"/>
              <a:ext cx="86309" cy="377043"/>
            </a:xfrm>
            <a:custGeom>
              <a:avLst/>
              <a:gdLst>
                <a:gd name="connsiteX0" fmla="*/ 0 w 64665"/>
                <a:gd name="connsiteY0" fmla="*/ 0 h 282491"/>
                <a:gd name="connsiteX1" fmla="*/ 64665 w 64665"/>
                <a:gd name="connsiteY1" fmla="*/ 0 h 282491"/>
                <a:gd name="connsiteX2" fmla="*/ 64665 w 64665"/>
                <a:gd name="connsiteY2" fmla="*/ 282491 h 282491"/>
                <a:gd name="connsiteX3" fmla="*/ 0 w 64665"/>
                <a:gd name="connsiteY3" fmla="*/ 282491 h 2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282491">
                  <a:moveTo>
                    <a:pt x="0" y="0"/>
                  </a:moveTo>
                  <a:lnTo>
                    <a:pt x="64665" y="0"/>
                  </a:lnTo>
                  <a:lnTo>
                    <a:pt x="64665" y="282491"/>
                  </a:lnTo>
                  <a:lnTo>
                    <a:pt x="0" y="282491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E4E04DD-A96A-1B91-9E66-45B10E7BAF15}"/>
                </a:ext>
              </a:extLst>
            </p:cNvPr>
            <p:cNvSpPr/>
            <p:nvPr/>
          </p:nvSpPr>
          <p:spPr>
            <a:xfrm>
              <a:off x="3708202" y="2828672"/>
              <a:ext cx="86309" cy="408779"/>
            </a:xfrm>
            <a:custGeom>
              <a:avLst/>
              <a:gdLst>
                <a:gd name="connsiteX0" fmla="*/ 0 w 64665"/>
                <a:gd name="connsiteY0" fmla="*/ 0 h 306269"/>
                <a:gd name="connsiteX1" fmla="*/ 64665 w 64665"/>
                <a:gd name="connsiteY1" fmla="*/ 0 h 306269"/>
                <a:gd name="connsiteX2" fmla="*/ 64665 w 64665"/>
                <a:gd name="connsiteY2" fmla="*/ 306270 h 306269"/>
                <a:gd name="connsiteX3" fmla="*/ 0 w 64665"/>
                <a:gd name="connsiteY3" fmla="*/ 306270 h 30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06269">
                  <a:moveTo>
                    <a:pt x="0" y="0"/>
                  </a:moveTo>
                  <a:lnTo>
                    <a:pt x="64665" y="0"/>
                  </a:lnTo>
                  <a:lnTo>
                    <a:pt x="64665" y="306270"/>
                  </a:lnTo>
                  <a:lnTo>
                    <a:pt x="0" y="30627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6DBDBFF5-E260-D2D8-09B0-A7A7F7631049}"/>
                </a:ext>
              </a:extLst>
            </p:cNvPr>
            <p:cNvSpPr/>
            <p:nvPr/>
          </p:nvSpPr>
          <p:spPr>
            <a:xfrm>
              <a:off x="3801680" y="2828672"/>
              <a:ext cx="86309" cy="420206"/>
            </a:xfrm>
            <a:custGeom>
              <a:avLst/>
              <a:gdLst>
                <a:gd name="connsiteX0" fmla="*/ 0 w 64665"/>
                <a:gd name="connsiteY0" fmla="*/ 0 h 314830"/>
                <a:gd name="connsiteX1" fmla="*/ 64665 w 64665"/>
                <a:gd name="connsiteY1" fmla="*/ 0 h 314830"/>
                <a:gd name="connsiteX2" fmla="*/ 64665 w 64665"/>
                <a:gd name="connsiteY2" fmla="*/ 314830 h 314830"/>
                <a:gd name="connsiteX3" fmla="*/ 0 w 64665"/>
                <a:gd name="connsiteY3" fmla="*/ 314830 h 31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14830">
                  <a:moveTo>
                    <a:pt x="0" y="0"/>
                  </a:moveTo>
                  <a:lnTo>
                    <a:pt x="64665" y="0"/>
                  </a:lnTo>
                  <a:lnTo>
                    <a:pt x="64665" y="314830"/>
                  </a:lnTo>
                  <a:lnTo>
                    <a:pt x="0" y="31483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B6D91F58-757E-9C72-CD38-3B194522A87D}"/>
                </a:ext>
              </a:extLst>
            </p:cNvPr>
            <p:cNvSpPr/>
            <p:nvPr/>
          </p:nvSpPr>
          <p:spPr>
            <a:xfrm>
              <a:off x="3895158" y="2828672"/>
              <a:ext cx="86309" cy="426553"/>
            </a:xfrm>
            <a:custGeom>
              <a:avLst/>
              <a:gdLst>
                <a:gd name="connsiteX0" fmla="*/ 0 w 64665"/>
                <a:gd name="connsiteY0" fmla="*/ 0 h 319586"/>
                <a:gd name="connsiteX1" fmla="*/ 64665 w 64665"/>
                <a:gd name="connsiteY1" fmla="*/ 0 h 319586"/>
                <a:gd name="connsiteX2" fmla="*/ 64665 w 64665"/>
                <a:gd name="connsiteY2" fmla="*/ 319586 h 319586"/>
                <a:gd name="connsiteX3" fmla="*/ 0 w 64665"/>
                <a:gd name="connsiteY3" fmla="*/ 319586 h 31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19586">
                  <a:moveTo>
                    <a:pt x="0" y="0"/>
                  </a:moveTo>
                  <a:lnTo>
                    <a:pt x="64665" y="0"/>
                  </a:lnTo>
                  <a:lnTo>
                    <a:pt x="64665" y="319586"/>
                  </a:lnTo>
                  <a:lnTo>
                    <a:pt x="0" y="319586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57D599F-09BE-1926-0306-5AF504C61E00}"/>
                </a:ext>
              </a:extLst>
            </p:cNvPr>
            <p:cNvSpPr/>
            <p:nvPr/>
          </p:nvSpPr>
          <p:spPr>
            <a:xfrm>
              <a:off x="3988636" y="2828672"/>
              <a:ext cx="86309" cy="437979"/>
            </a:xfrm>
            <a:custGeom>
              <a:avLst/>
              <a:gdLst>
                <a:gd name="connsiteX0" fmla="*/ 0 w 64665"/>
                <a:gd name="connsiteY0" fmla="*/ 0 h 328146"/>
                <a:gd name="connsiteX1" fmla="*/ 64665 w 64665"/>
                <a:gd name="connsiteY1" fmla="*/ 0 h 328146"/>
                <a:gd name="connsiteX2" fmla="*/ 64665 w 64665"/>
                <a:gd name="connsiteY2" fmla="*/ 328146 h 328146"/>
                <a:gd name="connsiteX3" fmla="*/ 0 w 64665"/>
                <a:gd name="connsiteY3" fmla="*/ 328146 h 32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28146">
                  <a:moveTo>
                    <a:pt x="0" y="0"/>
                  </a:moveTo>
                  <a:lnTo>
                    <a:pt x="64665" y="0"/>
                  </a:lnTo>
                  <a:lnTo>
                    <a:pt x="64665" y="328146"/>
                  </a:lnTo>
                  <a:lnTo>
                    <a:pt x="0" y="328146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E484362-A014-03DA-3873-74A423652E25}"/>
                </a:ext>
              </a:extLst>
            </p:cNvPr>
            <p:cNvSpPr/>
            <p:nvPr/>
          </p:nvSpPr>
          <p:spPr>
            <a:xfrm>
              <a:off x="4082114" y="2828672"/>
              <a:ext cx="86309" cy="444326"/>
            </a:xfrm>
            <a:custGeom>
              <a:avLst/>
              <a:gdLst>
                <a:gd name="connsiteX0" fmla="*/ 0 w 64665"/>
                <a:gd name="connsiteY0" fmla="*/ 0 h 332902"/>
                <a:gd name="connsiteX1" fmla="*/ 64665 w 64665"/>
                <a:gd name="connsiteY1" fmla="*/ 0 h 332902"/>
                <a:gd name="connsiteX2" fmla="*/ 64665 w 64665"/>
                <a:gd name="connsiteY2" fmla="*/ 332902 h 332902"/>
                <a:gd name="connsiteX3" fmla="*/ 0 w 64665"/>
                <a:gd name="connsiteY3" fmla="*/ 332902 h 3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32902">
                  <a:moveTo>
                    <a:pt x="0" y="0"/>
                  </a:moveTo>
                  <a:lnTo>
                    <a:pt x="64665" y="0"/>
                  </a:lnTo>
                  <a:lnTo>
                    <a:pt x="64665" y="332902"/>
                  </a:lnTo>
                  <a:lnTo>
                    <a:pt x="0" y="33290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9D6AF875-2AAC-DA48-D878-5391102066CF}"/>
                </a:ext>
              </a:extLst>
            </p:cNvPr>
            <p:cNvSpPr/>
            <p:nvPr/>
          </p:nvSpPr>
          <p:spPr>
            <a:xfrm>
              <a:off x="4175592" y="2828672"/>
              <a:ext cx="86309" cy="451944"/>
            </a:xfrm>
            <a:custGeom>
              <a:avLst/>
              <a:gdLst>
                <a:gd name="connsiteX0" fmla="*/ 0 w 64665"/>
                <a:gd name="connsiteY0" fmla="*/ 0 h 338609"/>
                <a:gd name="connsiteX1" fmla="*/ 64665 w 64665"/>
                <a:gd name="connsiteY1" fmla="*/ 0 h 338609"/>
                <a:gd name="connsiteX2" fmla="*/ 64665 w 64665"/>
                <a:gd name="connsiteY2" fmla="*/ 338609 h 338609"/>
                <a:gd name="connsiteX3" fmla="*/ 0 w 64665"/>
                <a:gd name="connsiteY3" fmla="*/ 338609 h 33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38609">
                  <a:moveTo>
                    <a:pt x="0" y="0"/>
                  </a:moveTo>
                  <a:lnTo>
                    <a:pt x="64665" y="0"/>
                  </a:lnTo>
                  <a:lnTo>
                    <a:pt x="64665" y="338609"/>
                  </a:lnTo>
                  <a:lnTo>
                    <a:pt x="0" y="338609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A9E6825E-20CC-E0AA-433D-21120223B73A}"/>
                </a:ext>
              </a:extLst>
            </p:cNvPr>
            <p:cNvSpPr/>
            <p:nvPr/>
          </p:nvSpPr>
          <p:spPr>
            <a:xfrm>
              <a:off x="4269070" y="2828672"/>
              <a:ext cx="86309" cy="457021"/>
            </a:xfrm>
            <a:custGeom>
              <a:avLst/>
              <a:gdLst>
                <a:gd name="connsiteX0" fmla="*/ 0 w 64665"/>
                <a:gd name="connsiteY0" fmla="*/ 0 h 342413"/>
                <a:gd name="connsiteX1" fmla="*/ 64665 w 64665"/>
                <a:gd name="connsiteY1" fmla="*/ 0 h 342413"/>
                <a:gd name="connsiteX2" fmla="*/ 64665 w 64665"/>
                <a:gd name="connsiteY2" fmla="*/ 342414 h 342413"/>
                <a:gd name="connsiteX3" fmla="*/ 0 w 64665"/>
                <a:gd name="connsiteY3" fmla="*/ 342414 h 34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42413">
                  <a:moveTo>
                    <a:pt x="0" y="0"/>
                  </a:moveTo>
                  <a:lnTo>
                    <a:pt x="64665" y="0"/>
                  </a:lnTo>
                  <a:lnTo>
                    <a:pt x="64665" y="342414"/>
                  </a:lnTo>
                  <a:lnTo>
                    <a:pt x="0" y="342414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E65BDED6-6121-C1B7-4DA4-7DD3368CF717}"/>
                </a:ext>
              </a:extLst>
            </p:cNvPr>
            <p:cNvSpPr/>
            <p:nvPr/>
          </p:nvSpPr>
          <p:spPr>
            <a:xfrm>
              <a:off x="4362548" y="2828672"/>
              <a:ext cx="86309" cy="474794"/>
            </a:xfrm>
            <a:custGeom>
              <a:avLst/>
              <a:gdLst>
                <a:gd name="connsiteX0" fmla="*/ 0 w 64665"/>
                <a:gd name="connsiteY0" fmla="*/ 0 h 355729"/>
                <a:gd name="connsiteX1" fmla="*/ 64665 w 64665"/>
                <a:gd name="connsiteY1" fmla="*/ 0 h 355729"/>
                <a:gd name="connsiteX2" fmla="*/ 64665 w 64665"/>
                <a:gd name="connsiteY2" fmla="*/ 355730 h 355729"/>
                <a:gd name="connsiteX3" fmla="*/ 0 w 64665"/>
                <a:gd name="connsiteY3" fmla="*/ 355730 h 35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55729">
                  <a:moveTo>
                    <a:pt x="0" y="0"/>
                  </a:moveTo>
                  <a:lnTo>
                    <a:pt x="64665" y="0"/>
                  </a:lnTo>
                  <a:lnTo>
                    <a:pt x="64665" y="355730"/>
                  </a:lnTo>
                  <a:lnTo>
                    <a:pt x="0" y="35573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C6BD245A-9B5A-C4E0-C2D4-0F07CFFAA30E}"/>
                </a:ext>
              </a:extLst>
            </p:cNvPr>
            <p:cNvSpPr/>
            <p:nvPr/>
          </p:nvSpPr>
          <p:spPr>
            <a:xfrm>
              <a:off x="4456026" y="2828672"/>
              <a:ext cx="86309" cy="474794"/>
            </a:xfrm>
            <a:custGeom>
              <a:avLst/>
              <a:gdLst>
                <a:gd name="connsiteX0" fmla="*/ 0 w 64665"/>
                <a:gd name="connsiteY0" fmla="*/ 0 h 355729"/>
                <a:gd name="connsiteX1" fmla="*/ 64665 w 64665"/>
                <a:gd name="connsiteY1" fmla="*/ 0 h 355729"/>
                <a:gd name="connsiteX2" fmla="*/ 64665 w 64665"/>
                <a:gd name="connsiteY2" fmla="*/ 355730 h 355729"/>
                <a:gd name="connsiteX3" fmla="*/ 0 w 64665"/>
                <a:gd name="connsiteY3" fmla="*/ 355730 h 35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55729">
                  <a:moveTo>
                    <a:pt x="0" y="0"/>
                  </a:moveTo>
                  <a:lnTo>
                    <a:pt x="64665" y="0"/>
                  </a:lnTo>
                  <a:lnTo>
                    <a:pt x="64665" y="355730"/>
                  </a:lnTo>
                  <a:lnTo>
                    <a:pt x="0" y="35573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3929637A-240E-C565-E28F-96223B6EA1FA}"/>
                </a:ext>
              </a:extLst>
            </p:cNvPr>
            <p:cNvSpPr/>
            <p:nvPr/>
          </p:nvSpPr>
          <p:spPr>
            <a:xfrm>
              <a:off x="4549504" y="2828672"/>
              <a:ext cx="86309" cy="498915"/>
            </a:xfrm>
            <a:custGeom>
              <a:avLst/>
              <a:gdLst>
                <a:gd name="connsiteX0" fmla="*/ 0 w 64665"/>
                <a:gd name="connsiteY0" fmla="*/ 0 h 373801"/>
                <a:gd name="connsiteX1" fmla="*/ 64665 w 64665"/>
                <a:gd name="connsiteY1" fmla="*/ 0 h 373801"/>
                <a:gd name="connsiteX2" fmla="*/ 64665 w 64665"/>
                <a:gd name="connsiteY2" fmla="*/ 373802 h 373801"/>
                <a:gd name="connsiteX3" fmla="*/ 0 w 64665"/>
                <a:gd name="connsiteY3" fmla="*/ 373802 h 37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73801">
                  <a:moveTo>
                    <a:pt x="0" y="0"/>
                  </a:moveTo>
                  <a:lnTo>
                    <a:pt x="64665" y="0"/>
                  </a:lnTo>
                  <a:lnTo>
                    <a:pt x="64665" y="373802"/>
                  </a:lnTo>
                  <a:lnTo>
                    <a:pt x="0" y="37380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24B4FB5-2648-FF6D-32D2-67A79582F908}"/>
                </a:ext>
              </a:extLst>
            </p:cNvPr>
            <p:cNvSpPr/>
            <p:nvPr/>
          </p:nvSpPr>
          <p:spPr>
            <a:xfrm>
              <a:off x="4642982" y="2828672"/>
              <a:ext cx="86309" cy="523035"/>
            </a:xfrm>
            <a:custGeom>
              <a:avLst/>
              <a:gdLst>
                <a:gd name="connsiteX0" fmla="*/ 0 w 64665"/>
                <a:gd name="connsiteY0" fmla="*/ 0 h 391873"/>
                <a:gd name="connsiteX1" fmla="*/ 64665 w 64665"/>
                <a:gd name="connsiteY1" fmla="*/ 0 h 391873"/>
                <a:gd name="connsiteX2" fmla="*/ 64665 w 64665"/>
                <a:gd name="connsiteY2" fmla="*/ 391873 h 391873"/>
                <a:gd name="connsiteX3" fmla="*/ 0 w 64665"/>
                <a:gd name="connsiteY3" fmla="*/ 391873 h 3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91873">
                  <a:moveTo>
                    <a:pt x="0" y="0"/>
                  </a:moveTo>
                  <a:lnTo>
                    <a:pt x="64665" y="0"/>
                  </a:lnTo>
                  <a:lnTo>
                    <a:pt x="64665" y="391873"/>
                  </a:lnTo>
                  <a:lnTo>
                    <a:pt x="0" y="391873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5CCC4CAD-D384-BFAF-D04E-2E018F4C4FD6}"/>
                </a:ext>
              </a:extLst>
            </p:cNvPr>
            <p:cNvSpPr/>
            <p:nvPr/>
          </p:nvSpPr>
          <p:spPr>
            <a:xfrm>
              <a:off x="4736460" y="2828672"/>
              <a:ext cx="86309" cy="523035"/>
            </a:xfrm>
            <a:custGeom>
              <a:avLst/>
              <a:gdLst>
                <a:gd name="connsiteX0" fmla="*/ 0 w 64665"/>
                <a:gd name="connsiteY0" fmla="*/ 0 h 391873"/>
                <a:gd name="connsiteX1" fmla="*/ 64665 w 64665"/>
                <a:gd name="connsiteY1" fmla="*/ 0 h 391873"/>
                <a:gd name="connsiteX2" fmla="*/ 64665 w 64665"/>
                <a:gd name="connsiteY2" fmla="*/ 391873 h 391873"/>
                <a:gd name="connsiteX3" fmla="*/ 0 w 64665"/>
                <a:gd name="connsiteY3" fmla="*/ 391873 h 3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391873">
                  <a:moveTo>
                    <a:pt x="0" y="0"/>
                  </a:moveTo>
                  <a:lnTo>
                    <a:pt x="64665" y="0"/>
                  </a:lnTo>
                  <a:lnTo>
                    <a:pt x="64665" y="391873"/>
                  </a:lnTo>
                  <a:lnTo>
                    <a:pt x="0" y="391873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05BFAEA-AE7A-B0A3-0DB8-4FB6B746D0DE}"/>
                </a:ext>
              </a:extLst>
            </p:cNvPr>
            <p:cNvSpPr/>
            <p:nvPr/>
          </p:nvSpPr>
          <p:spPr>
            <a:xfrm>
              <a:off x="4829938" y="2828672"/>
              <a:ext cx="86309" cy="566198"/>
            </a:xfrm>
            <a:custGeom>
              <a:avLst/>
              <a:gdLst>
                <a:gd name="connsiteX0" fmla="*/ 0 w 64665"/>
                <a:gd name="connsiteY0" fmla="*/ 0 h 424212"/>
                <a:gd name="connsiteX1" fmla="*/ 64665 w 64665"/>
                <a:gd name="connsiteY1" fmla="*/ 0 h 424212"/>
                <a:gd name="connsiteX2" fmla="*/ 64665 w 64665"/>
                <a:gd name="connsiteY2" fmla="*/ 424212 h 424212"/>
                <a:gd name="connsiteX3" fmla="*/ 0 w 64665"/>
                <a:gd name="connsiteY3" fmla="*/ 424212 h 4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24212">
                  <a:moveTo>
                    <a:pt x="0" y="0"/>
                  </a:moveTo>
                  <a:lnTo>
                    <a:pt x="64665" y="0"/>
                  </a:lnTo>
                  <a:lnTo>
                    <a:pt x="64665" y="424212"/>
                  </a:lnTo>
                  <a:lnTo>
                    <a:pt x="0" y="42421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2753D15B-DC9A-46AE-1307-59730A7D85D5}"/>
                </a:ext>
              </a:extLst>
            </p:cNvPr>
            <p:cNvSpPr/>
            <p:nvPr/>
          </p:nvSpPr>
          <p:spPr>
            <a:xfrm>
              <a:off x="4923416" y="2828672"/>
              <a:ext cx="86309" cy="566198"/>
            </a:xfrm>
            <a:custGeom>
              <a:avLst/>
              <a:gdLst>
                <a:gd name="connsiteX0" fmla="*/ 0 w 64665"/>
                <a:gd name="connsiteY0" fmla="*/ 0 h 424212"/>
                <a:gd name="connsiteX1" fmla="*/ 64665 w 64665"/>
                <a:gd name="connsiteY1" fmla="*/ 0 h 424212"/>
                <a:gd name="connsiteX2" fmla="*/ 64665 w 64665"/>
                <a:gd name="connsiteY2" fmla="*/ 424212 h 424212"/>
                <a:gd name="connsiteX3" fmla="*/ 0 w 64665"/>
                <a:gd name="connsiteY3" fmla="*/ 424212 h 4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24212">
                  <a:moveTo>
                    <a:pt x="0" y="0"/>
                  </a:moveTo>
                  <a:lnTo>
                    <a:pt x="64665" y="0"/>
                  </a:lnTo>
                  <a:lnTo>
                    <a:pt x="64665" y="424212"/>
                  </a:lnTo>
                  <a:lnTo>
                    <a:pt x="0" y="42421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817AB5C0-E299-05B9-577F-EE45215628C0}"/>
                </a:ext>
              </a:extLst>
            </p:cNvPr>
            <p:cNvSpPr/>
            <p:nvPr/>
          </p:nvSpPr>
          <p:spPr>
            <a:xfrm>
              <a:off x="5016894" y="2828672"/>
              <a:ext cx="86309" cy="601744"/>
            </a:xfrm>
            <a:custGeom>
              <a:avLst/>
              <a:gdLst>
                <a:gd name="connsiteX0" fmla="*/ 0 w 64665"/>
                <a:gd name="connsiteY0" fmla="*/ 0 h 450844"/>
                <a:gd name="connsiteX1" fmla="*/ 64665 w 64665"/>
                <a:gd name="connsiteY1" fmla="*/ 0 h 450844"/>
                <a:gd name="connsiteX2" fmla="*/ 64665 w 64665"/>
                <a:gd name="connsiteY2" fmla="*/ 450845 h 450844"/>
                <a:gd name="connsiteX3" fmla="*/ 0 w 64665"/>
                <a:gd name="connsiteY3" fmla="*/ 450845 h 45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50844">
                  <a:moveTo>
                    <a:pt x="0" y="0"/>
                  </a:moveTo>
                  <a:lnTo>
                    <a:pt x="64665" y="0"/>
                  </a:lnTo>
                  <a:lnTo>
                    <a:pt x="64665" y="450845"/>
                  </a:lnTo>
                  <a:lnTo>
                    <a:pt x="0" y="450845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03DAE65A-F851-E850-3E1F-8F6367240993}"/>
                </a:ext>
              </a:extLst>
            </p:cNvPr>
            <p:cNvSpPr/>
            <p:nvPr/>
          </p:nvSpPr>
          <p:spPr>
            <a:xfrm>
              <a:off x="5110372" y="2828672"/>
              <a:ext cx="86309" cy="601744"/>
            </a:xfrm>
            <a:custGeom>
              <a:avLst/>
              <a:gdLst>
                <a:gd name="connsiteX0" fmla="*/ 0 w 64665"/>
                <a:gd name="connsiteY0" fmla="*/ 0 h 450844"/>
                <a:gd name="connsiteX1" fmla="*/ 64665 w 64665"/>
                <a:gd name="connsiteY1" fmla="*/ 0 h 450844"/>
                <a:gd name="connsiteX2" fmla="*/ 64665 w 64665"/>
                <a:gd name="connsiteY2" fmla="*/ 450845 h 450844"/>
                <a:gd name="connsiteX3" fmla="*/ 0 w 64665"/>
                <a:gd name="connsiteY3" fmla="*/ 450845 h 45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50844">
                  <a:moveTo>
                    <a:pt x="0" y="0"/>
                  </a:moveTo>
                  <a:lnTo>
                    <a:pt x="64665" y="0"/>
                  </a:lnTo>
                  <a:lnTo>
                    <a:pt x="64665" y="450845"/>
                  </a:lnTo>
                  <a:lnTo>
                    <a:pt x="0" y="450845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B7FAEC85-3518-F172-B41F-C5A87718E4D7}"/>
                </a:ext>
              </a:extLst>
            </p:cNvPr>
            <p:cNvSpPr/>
            <p:nvPr/>
          </p:nvSpPr>
          <p:spPr>
            <a:xfrm>
              <a:off x="5203850" y="2828672"/>
              <a:ext cx="86309" cy="614440"/>
            </a:xfrm>
            <a:custGeom>
              <a:avLst/>
              <a:gdLst>
                <a:gd name="connsiteX0" fmla="*/ 0 w 64665"/>
                <a:gd name="connsiteY0" fmla="*/ 0 h 460356"/>
                <a:gd name="connsiteX1" fmla="*/ 64665 w 64665"/>
                <a:gd name="connsiteY1" fmla="*/ 0 h 460356"/>
                <a:gd name="connsiteX2" fmla="*/ 64665 w 64665"/>
                <a:gd name="connsiteY2" fmla="*/ 460356 h 460356"/>
                <a:gd name="connsiteX3" fmla="*/ 0 w 64665"/>
                <a:gd name="connsiteY3" fmla="*/ 460356 h 46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60356">
                  <a:moveTo>
                    <a:pt x="0" y="0"/>
                  </a:moveTo>
                  <a:lnTo>
                    <a:pt x="64665" y="0"/>
                  </a:lnTo>
                  <a:lnTo>
                    <a:pt x="64665" y="460356"/>
                  </a:lnTo>
                  <a:lnTo>
                    <a:pt x="0" y="460356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B5D5C8D0-3FAD-A299-4D86-96AA7ED39BD3}"/>
                </a:ext>
              </a:extLst>
            </p:cNvPr>
            <p:cNvSpPr/>
            <p:nvPr/>
          </p:nvSpPr>
          <p:spPr>
            <a:xfrm>
              <a:off x="5297328" y="2828672"/>
              <a:ext cx="86309" cy="614440"/>
            </a:xfrm>
            <a:custGeom>
              <a:avLst/>
              <a:gdLst>
                <a:gd name="connsiteX0" fmla="*/ 0 w 64665"/>
                <a:gd name="connsiteY0" fmla="*/ 0 h 460356"/>
                <a:gd name="connsiteX1" fmla="*/ 64665 w 64665"/>
                <a:gd name="connsiteY1" fmla="*/ 0 h 460356"/>
                <a:gd name="connsiteX2" fmla="*/ 64665 w 64665"/>
                <a:gd name="connsiteY2" fmla="*/ 460356 h 460356"/>
                <a:gd name="connsiteX3" fmla="*/ 0 w 64665"/>
                <a:gd name="connsiteY3" fmla="*/ 460356 h 46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60356">
                  <a:moveTo>
                    <a:pt x="0" y="0"/>
                  </a:moveTo>
                  <a:lnTo>
                    <a:pt x="64665" y="0"/>
                  </a:lnTo>
                  <a:lnTo>
                    <a:pt x="64665" y="460356"/>
                  </a:lnTo>
                  <a:lnTo>
                    <a:pt x="0" y="460356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D4C9B9A7-3C2E-6DCE-8D84-2AEE4EFA42EF}"/>
                </a:ext>
              </a:extLst>
            </p:cNvPr>
            <p:cNvSpPr/>
            <p:nvPr/>
          </p:nvSpPr>
          <p:spPr>
            <a:xfrm>
              <a:off x="5484284" y="2828672"/>
              <a:ext cx="86309" cy="627134"/>
            </a:xfrm>
            <a:custGeom>
              <a:avLst/>
              <a:gdLst>
                <a:gd name="connsiteX0" fmla="*/ 0 w 64665"/>
                <a:gd name="connsiteY0" fmla="*/ 0 h 469867"/>
                <a:gd name="connsiteX1" fmla="*/ 64665 w 64665"/>
                <a:gd name="connsiteY1" fmla="*/ 0 h 469867"/>
                <a:gd name="connsiteX2" fmla="*/ 64665 w 64665"/>
                <a:gd name="connsiteY2" fmla="*/ 469868 h 469867"/>
                <a:gd name="connsiteX3" fmla="*/ 0 w 64665"/>
                <a:gd name="connsiteY3" fmla="*/ 469868 h 46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69867">
                  <a:moveTo>
                    <a:pt x="0" y="0"/>
                  </a:moveTo>
                  <a:lnTo>
                    <a:pt x="64665" y="0"/>
                  </a:lnTo>
                  <a:lnTo>
                    <a:pt x="64665" y="469868"/>
                  </a:lnTo>
                  <a:lnTo>
                    <a:pt x="0" y="469868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1BB9D4FE-9F82-AD55-7F41-038F9190F8FF}"/>
                </a:ext>
              </a:extLst>
            </p:cNvPr>
            <p:cNvSpPr/>
            <p:nvPr/>
          </p:nvSpPr>
          <p:spPr>
            <a:xfrm>
              <a:off x="5577762" y="2828672"/>
              <a:ext cx="86309" cy="644907"/>
            </a:xfrm>
            <a:custGeom>
              <a:avLst/>
              <a:gdLst>
                <a:gd name="connsiteX0" fmla="*/ 0 w 64665"/>
                <a:gd name="connsiteY0" fmla="*/ 0 h 483183"/>
                <a:gd name="connsiteX1" fmla="*/ 64665 w 64665"/>
                <a:gd name="connsiteY1" fmla="*/ 0 h 483183"/>
                <a:gd name="connsiteX2" fmla="*/ 64665 w 64665"/>
                <a:gd name="connsiteY2" fmla="*/ 483184 h 483183"/>
                <a:gd name="connsiteX3" fmla="*/ 0 w 64665"/>
                <a:gd name="connsiteY3" fmla="*/ 483184 h 48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83183">
                  <a:moveTo>
                    <a:pt x="0" y="0"/>
                  </a:moveTo>
                  <a:lnTo>
                    <a:pt x="64665" y="0"/>
                  </a:lnTo>
                  <a:lnTo>
                    <a:pt x="64665" y="483184"/>
                  </a:lnTo>
                  <a:lnTo>
                    <a:pt x="0" y="483184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5CA32842-2C59-F217-8C91-175403C644EB}"/>
                </a:ext>
              </a:extLst>
            </p:cNvPr>
            <p:cNvSpPr/>
            <p:nvPr/>
          </p:nvSpPr>
          <p:spPr>
            <a:xfrm>
              <a:off x="5671240" y="2828672"/>
              <a:ext cx="86309" cy="644907"/>
            </a:xfrm>
            <a:custGeom>
              <a:avLst/>
              <a:gdLst>
                <a:gd name="connsiteX0" fmla="*/ 0 w 64665"/>
                <a:gd name="connsiteY0" fmla="*/ 0 h 483183"/>
                <a:gd name="connsiteX1" fmla="*/ 64665 w 64665"/>
                <a:gd name="connsiteY1" fmla="*/ 0 h 483183"/>
                <a:gd name="connsiteX2" fmla="*/ 64665 w 64665"/>
                <a:gd name="connsiteY2" fmla="*/ 483184 h 483183"/>
                <a:gd name="connsiteX3" fmla="*/ 0 w 64665"/>
                <a:gd name="connsiteY3" fmla="*/ 483184 h 48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83183">
                  <a:moveTo>
                    <a:pt x="0" y="0"/>
                  </a:moveTo>
                  <a:lnTo>
                    <a:pt x="64665" y="0"/>
                  </a:lnTo>
                  <a:lnTo>
                    <a:pt x="64665" y="483184"/>
                  </a:lnTo>
                  <a:lnTo>
                    <a:pt x="0" y="483184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E7692FB7-2BF2-88F0-A06A-7BACF7B53818}"/>
                </a:ext>
              </a:extLst>
            </p:cNvPr>
            <p:cNvSpPr/>
            <p:nvPr/>
          </p:nvSpPr>
          <p:spPr>
            <a:xfrm>
              <a:off x="5764718" y="2828672"/>
              <a:ext cx="86309" cy="665220"/>
            </a:xfrm>
            <a:custGeom>
              <a:avLst/>
              <a:gdLst>
                <a:gd name="connsiteX0" fmla="*/ 0 w 64665"/>
                <a:gd name="connsiteY0" fmla="*/ 0 h 498402"/>
                <a:gd name="connsiteX1" fmla="*/ 64665 w 64665"/>
                <a:gd name="connsiteY1" fmla="*/ 0 h 498402"/>
                <a:gd name="connsiteX2" fmla="*/ 64665 w 64665"/>
                <a:gd name="connsiteY2" fmla="*/ 498402 h 498402"/>
                <a:gd name="connsiteX3" fmla="*/ 0 w 64665"/>
                <a:gd name="connsiteY3" fmla="*/ 498402 h 49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98402">
                  <a:moveTo>
                    <a:pt x="0" y="0"/>
                  </a:moveTo>
                  <a:lnTo>
                    <a:pt x="64665" y="0"/>
                  </a:lnTo>
                  <a:lnTo>
                    <a:pt x="64665" y="498402"/>
                  </a:lnTo>
                  <a:lnTo>
                    <a:pt x="0" y="49840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139CCC10-8497-3927-B48F-438AA9FA95E7}"/>
                </a:ext>
              </a:extLst>
            </p:cNvPr>
            <p:cNvSpPr/>
            <p:nvPr/>
          </p:nvSpPr>
          <p:spPr>
            <a:xfrm>
              <a:off x="5858196" y="2828672"/>
              <a:ext cx="86309" cy="670297"/>
            </a:xfrm>
            <a:custGeom>
              <a:avLst/>
              <a:gdLst>
                <a:gd name="connsiteX0" fmla="*/ 0 w 64665"/>
                <a:gd name="connsiteY0" fmla="*/ 0 h 502206"/>
                <a:gd name="connsiteX1" fmla="*/ 64665 w 64665"/>
                <a:gd name="connsiteY1" fmla="*/ 0 h 502206"/>
                <a:gd name="connsiteX2" fmla="*/ 64665 w 64665"/>
                <a:gd name="connsiteY2" fmla="*/ 502207 h 502206"/>
                <a:gd name="connsiteX3" fmla="*/ 0 w 64665"/>
                <a:gd name="connsiteY3" fmla="*/ 502207 h 5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02206">
                  <a:moveTo>
                    <a:pt x="0" y="0"/>
                  </a:moveTo>
                  <a:lnTo>
                    <a:pt x="64665" y="0"/>
                  </a:lnTo>
                  <a:lnTo>
                    <a:pt x="64665" y="502207"/>
                  </a:lnTo>
                  <a:lnTo>
                    <a:pt x="0" y="502207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D07EDF22-D9CD-6B88-9AA6-18BF32D464F9}"/>
                </a:ext>
              </a:extLst>
            </p:cNvPr>
            <p:cNvSpPr/>
            <p:nvPr/>
          </p:nvSpPr>
          <p:spPr>
            <a:xfrm>
              <a:off x="5951674" y="2828672"/>
              <a:ext cx="86309" cy="676645"/>
            </a:xfrm>
            <a:custGeom>
              <a:avLst/>
              <a:gdLst>
                <a:gd name="connsiteX0" fmla="*/ 0 w 64665"/>
                <a:gd name="connsiteY0" fmla="*/ 0 h 506962"/>
                <a:gd name="connsiteX1" fmla="*/ 64665 w 64665"/>
                <a:gd name="connsiteY1" fmla="*/ 0 h 506962"/>
                <a:gd name="connsiteX2" fmla="*/ 64665 w 64665"/>
                <a:gd name="connsiteY2" fmla="*/ 506962 h 506962"/>
                <a:gd name="connsiteX3" fmla="*/ 0 w 64665"/>
                <a:gd name="connsiteY3" fmla="*/ 506962 h 50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06962">
                  <a:moveTo>
                    <a:pt x="0" y="0"/>
                  </a:moveTo>
                  <a:lnTo>
                    <a:pt x="64665" y="0"/>
                  </a:lnTo>
                  <a:lnTo>
                    <a:pt x="64665" y="506962"/>
                  </a:lnTo>
                  <a:lnTo>
                    <a:pt x="0" y="50696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D326F36F-E162-A793-B722-96085CDB3785}"/>
                </a:ext>
              </a:extLst>
            </p:cNvPr>
            <p:cNvSpPr/>
            <p:nvPr/>
          </p:nvSpPr>
          <p:spPr>
            <a:xfrm>
              <a:off x="6045152" y="2828672"/>
              <a:ext cx="86309" cy="682993"/>
            </a:xfrm>
            <a:custGeom>
              <a:avLst/>
              <a:gdLst>
                <a:gd name="connsiteX0" fmla="*/ 0 w 64665"/>
                <a:gd name="connsiteY0" fmla="*/ 0 h 511718"/>
                <a:gd name="connsiteX1" fmla="*/ 64665 w 64665"/>
                <a:gd name="connsiteY1" fmla="*/ 0 h 511718"/>
                <a:gd name="connsiteX2" fmla="*/ 64665 w 64665"/>
                <a:gd name="connsiteY2" fmla="*/ 511718 h 511718"/>
                <a:gd name="connsiteX3" fmla="*/ 0 w 64665"/>
                <a:gd name="connsiteY3" fmla="*/ 511718 h 5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11718">
                  <a:moveTo>
                    <a:pt x="0" y="0"/>
                  </a:moveTo>
                  <a:lnTo>
                    <a:pt x="64665" y="0"/>
                  </a:lnTo>
                  <a:lnTo>
                    <a:pt x="64665" y="511718"/>
                  </a:lnTo>
                  <a:lnTo>
                    <a:pt x="0" y="511718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DD084B8B-0242-E46C-7E87-65A3060BD3DE}"/>
                </a:ext>
              </a:extLst>
            </p:cNvPr>
            <p:cNvSpPr/>
            <p:nvPr/>
          </p:nvSpPr>
          <p:spPr>
            <a:xfrm>
              <a:off x="6138630" y="2828672"/>
              <a:ext cx="86309" cy="689340"/>
            </a:xfrm>
            <a:custGeom>
              <a:avLst/>
              <a:gdLst>
                <a:gd name="connsiteX0" fmla="*/ 0 w 64665"/>
                <a:gd name="connsiteY0" fmla="*/ 0 h 516473"/>
                <a:gd name="connsiteX1" fmla="*/ 64665 w 64665"/>
                <a:gd name="connsiteY1" fmla="*/ 0 h 516473"/>
                <a:gd name="connsiteX2" fmla="*/ 64665 w 64665"/>
                <a:gd name="connsiteY2" fmla="*/ 516474 h 516473"/>
                <a:gd name="connsiteX3" fmla="*/ 0 w 64665"/>
                <a:gd name="connsiteY3" fmla="*/ 516474 h 51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16473">
                  <a:moveTo>
                    <a:pt x="0" y="0"/>
                  </a:moveTo>
                  <a:lnTo>
                    <a:pt x="64665" y="0"/>
                  </a:lnTo>
                  <a:lnTo>
                    <a:pt x="64665" y="516474"/>
                  </a:lnTo>
                  <a:lnTo>
                    <a:pt x="0" y="516474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FF71D812-8FC0-2B12-BF8B-69390AFFE510}"/>
                </a:ext>
              </a:extLst>
            </p:cNvPr>
            <p:cNvSpPr/>
            <p:nvPr/>
          </p:nvSpPr>
          <p:spPr>
            <a:xfrm>
              <a:off x="6232108" y="2828672"/>
              <a:ext cx="86309" cy="700766"/>
            </a:xfrm>
            <a:custGeom>
              <a:avLst/>
              <a:gdLst>
                <a:gd name="connsiteX0" fmla="*/ 0 w 64665"/>
                <a:gd name="connsiteY0" fmla="*/ 0 h 525034"/>
                <a:gd name="connsiteX1" fmla="*/ 64665 w 64665"/>
                <a:gd name="connsiteY1" fmla="*/ 0 h 525034"/>
                <a:gd name="connsiteX2" fmla="*/ 64665 w 64665"/>
                <a:gd name="connsiteY2" fmla="*/ 525034 h 525034"/>
                <a:gd name="connsiteX3" fmla="*/ 0 w 64665"/>
                <a:gd name="connsiteY3" fmla="*/ 525034 h 52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25034">
                  <a:moveTo>
                    <a:pt x="0" y="0"/>
                  </a:moveTo>
                  <a:lnTo>
                    <a:pt x="64665" y="0"/>
                  </a:lnTo>
                  <a:lnTo>
                    <a:pt x="64665" y="525034"/>
                  </a:lnTo>
                  <a:lnTo>
                    <a:pt x="0" y="525034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76A4BB7A-EE80-1939-6D9A-F696B470125A}"/>
                </a:ext>
              </a:extLst>
            </p:cNvPr>
            <p:cNvSpPr/>
            <p:nvPr/>
          </p:nvSpPr>
          <p:spPr>
            <a:xfrm>
              <a:off x="6325586" y="2828672"/>
              <a:ext cx="86309" cy="707113"/>
            </a:xfrm>
            <a:custGeom>
              <a:avLst/>
              <a:gdLst>
                <a:gd name="connsiteX0" fmla="*/ 0 w 64665"/>
                <a:gd name="connsiteY0" fmla="*/ 0 h 529789"/>
                <a:gd name="connsiteX1" fmla="*/ 64665 w 64665"/>
                <a:gd name="connsiteY1" fmla="*/ 0 h 529789"/>
                <a:gd name="connsiteX2" fmla="*/ 64665 w 64665"/>
                <a:gd name="connsiteY2" fmla="*/ 529790 h 529789"/>
                <a:gd name="connsiteX3" fmla="*/ 0 w 64665"/>
                <a:gd name="connsiteY3" fmla="*/ 529790 h 5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29789">
                  <a:moveTo>
                    <a:pt x="0" y="0"/>
                  </a:moveTo>
                  <a:lnTo>
                    <a:pt x="64665" y="0"/>
                  </a:lnTo>
                  <a:lnTo>
                    <a:pt x="64665" y="529790"/>
                  </a:lnTo>
                  <a:lnTo>
                    <a:pt x="0" y="52979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2C89D535-CBA6-8F04-FDDA-7A10263AA70D}"/>
                </a:ext>
              </a:extLst>
            </p:cNvPr>
            <p:cNvSpPr/>
            <p:nvPr/>
          </p:nvSpPr>
          <p:spPr>
            <a:xfrm>
              <a:off x="6419064" y="2828672"/>
              <a:ext cx="86309" cy="707113"/>
            </a:xfrm>
            <a:custGeom>
              <a:avLst/>
              <a:gdLst>
                <a:gd name="connsiteX0" fmla="*/ 0 w 64665"/>
                <a:gd name="connsiteY0" fmla="*/ 0 h 529789"/>
                <a:gd name="connsiteX1" fmla="*/ 64665 w 64665"/>
                <a:gd name="connsiteY1" fmla="*/ 0 h 529789"/>
                <a:gd name="connsiteX2" fmla="*/ 64665 w 64665"/>
                <a:gd name="connsiteY2" fmla="*/ 529790 h 529789"/>
                <a:gd name="connsiteX3" fmla="*/ 0 w 64665"/>
                <a:gd name="connsiteY3" fmla="*/ 529790 h 52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29789">
                  <a:moveTo>
                    <a:pt x="0" y="0"/>
                  </a:moveTo>
                  <a:lnTo>
                    <a:pt x="64665" y="0"/>
                  </a:lnTo>
                  <a:lnTo>
                    <a:pt x="64665" y="529790"/>
                  </a:lnTo>
                  <a:lnTo>
                    <a:pt x="0" y="52979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82B4C44D-24EC-F67A-74C5-EF4FFA71B411}"/>
                </a:ext>
              </a:extLst>
            </p:cNvPr>
            <p:cNvSpPr/>
            <p:nvPr/>
          </p:nvSpPr>
          <p:spPr>
            <a:xfrm>
              <a:off x="6512542" y="2828672"/>
              <a:ext cx="86309" cy="712191"/>
            </a:xfrm>
            <a:custGeom>
              <a:avLst/>
              <a:gdLst>
                <a:gd name="connsiteX0" fmla="*/ 0 w 64665"/>
                <a:gd name="connsiteY0" fmla="*/ 0 h 533594"/>
                <a:gd name="connsiteX1" fmla="*/ 64665 w 64665"/>
                <a:gd name="connsiteY1" fmla="*/ 0 h 533594"/>
                <a:gd name="connsiteX2" fmla="*/ 64665 w 64665"/>
                <a:gd name="connsiteY2" fmla="*/ 533595 h 533594"/>
                <a:gd name="connsiteX3" fmla="*/ 0 w 64665"/>
                <a:gd name="connsiteY3" fmla="*/ 533595 h 53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33594">
                  <a:moveTo>
                    <a:pt x="0" y="0"/>
                  </a:moveTo>
                  <a:lnTo>
                    <a:pt x="64665" y="0"/>
                  </a:lnTo>
                  <a:lnTo>
                    <a:pt x="64665" y="533595"/>
                  </a:lnTo>
                  <a:lnTo>
                    <a:pt x="0" y="533595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CB5426A2-CADA-2047-83E2-C62765002037}"/>
                </a:ext>
              </a:extLst>
            </p:cNvPr>
            <p:cNvSpPr/>
            <p:nvPr/>
          </p:nvSpPr>
          <p:spPr>
            <a:xfrm>
              <a:off x="6699498" y="2828672"/>
              <a:ext cx="86309" cy="742660"/>
            </a:xfrm>
            <a:custGeom>
              <a:avLst/>
              <a:gdLst>
                <a:gd name="connsiteX0" fmla="*/ 0 w 64665"/>
                <a:gd name="connsiteY0" fmla="*/ 0 h 556422"/>
                <a:gd name="connsiteX1" fmla="*/ 64665 w 64665"/>
                <a:gd name="connsiteY1" fmla="*/ 0 h 556422"/>
                <a:gd name="connsiteX2" fmla="*/ 64665 w 64665"/>
                <a:gd name="connsiteY2" fmla="*/ 556422 h 556422"/>
                <a:gd name="connsiteX3" fmla="*/ 0 w 64665"/>
                <a:gd name="connsiteY3" fmla="*/ 556422 h 55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56422">
                  <a:moveTo>
                    <a:pt x="0" y="0"/>
                  </a:moveTo>
                  <a:lnTo>
                    <a:pt x="64665" y="0"/>
                  </a:lnTo>
                  <a:lnTo>
                    <a:pt x="64665" y="556422"/>
                  </a:lnTo>
                  <a:lnTo>
                    <a:pt x="0" y="556422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1AC1D3BE-1A2F-4FDF-A852-7EFB2A4D84EC}"/>
                </a:ext>
              </a:extLst>
            </p:cNvPr>
            <p:cNvSpPr/>
            <p:nvPr/>
          </p:nvSpPr>
          <p:spPr>
            <a:xfrm>
              <a:off x="6792976" y="2828672"/>
              <a:ext cx="86309" cy="750277"/>
            </a:xfrm>
            <a:custGeom>
              <a:avLst/>
              <a:gdLst>
                <a:gd name="connsiteX0" fmla="*/ 0 w 64665"/>
                <a:gd name="connsiteY0" fmla="*/ 0 h 562129"/>
                <a:gd name="connsiteX1" fmla="*/ 64665 w 64665"/>
                <a:gd name="connsiteY1" fmla="*/ 0 h 562129"/>
                <a:gd name="connsiteX2" fmla="*/ 64665 w 64665"/>
                <a:gd name="connsiteY2" fmla="*/ 562129 h 562129"/>
                <a:gd name="connsiteX3" fmla="*/ 0 w 64665"/>
                <a:gd name="connsiteY3" fmla="*/ 562129 h 56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62129">
                  <a:moveTo>
                    <a:pt x="0" y="0"/>
                  </a:moveTo>
                  <a:lnTo>
                    <a:pt x="64665" y="0"/>
                  </a:lnTo>
                  <a:lnTo>
                    <a:pt x="64665" y="562129"/>
                  </a:lnTo>
                  <a:lnTo>
                    <a:pt x="0" y="562129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B075DED-E1E7-14E8-E0D3-649800DB22E9}"/>
                </a:ext>
              </a:extLst>
            </p:cNvPr>
            <p:cNvSpPr/>
            <p:nvPr/>
          </p:nvSpPr>
          <p:spPr>
            <a:xfrm>
              <a:off x="6886454" y="2828672"/>
              <a:ext cx="86309" cy="762971"/>
            </a:xfrm>
            <a:custGeom>
              <a:avLst/>
              <a:gdLst>
                <a:gd name="connsiteX0" fmla="*/ 0 w 64665"/>
                <a:gd name="connsiteY0" fmla="*/ 0 h 571640"/>
                <a:gd name="connsiteX1" fmla="*/ 64665 w 64665"/>
                <a:gd name="connsiteY1" fmla="*/ 0 h 571640"/>
                <a:gd name="connsiteX2" fmla="*/ 64665 w 64665"/>
                <a:gd name="connsiteY2" fmla="*/ 571641 h 571640"/>
                <a:gd name="connsiteX3" fmla="*/ 0 w 64665"/>
                <a:gd name="connsiteY3" fmla="*/ 571641 h 57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71640">
                  <a:moveTo>
                    <a:pt x="0" y="0"/>
                  </a:moveTo>
                  <a:lnTo>
                    <a:pt x="64665" y="0"/>
                  </a:lnTo>
                  <a:lnTo>
                    <a:pt x="64665" y="571641"/>
                  </a:lnTo>
                  <a:lnTo>
                    <a:pt x="0" y="571641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2820668B-D0E1-B268-1ABC-56699991DE4A}"/>
                </a:ext>
              </a:extLst>
            </p:cNvPr>
            <p:cNvSpPr/>
            <p:nvPr/>
          </p:nvSpPr>
          <p:spPr>
            <a:xfrm>
              <a:off x="6979932" y="2828672"/>
              <a:ext cx="86309" cy="768050"/>
            </a:xfrm>
            <a:custGeom>
              <a:avLst/>
              <a:gdLst>
                <a:gd name="connsiteX0" fmla="*/ 0 w 64665"/>
                <a:gd name="connsiteY0" fmla="*/ 0 h 575445"/>
                <a:gd name="connsiteX1" fmla="*/ 64665 w 64665"/>
                <a:gd name="connsiteY1" fmla="*/ 0 h 575445"/>
                <a:gd name="connsiteX2" fmla="*/ 64665 w 64665"/>
                <a:gd name="connsiteY2" fmla="*/ 575445 h 575445"/>
                <a:gd name="connsiteX3" fmla="*/ 0 w 64665"/>
                <a:gd name="connsiteY3" fmla="*/ 575445 h 57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75445">
                  <a:moveTo>
                    <a:pt x="0" y="0"/>
                  </a:moveTo>
                  <a:lnTo>
                    <a:pt x="64665" y="0"/>
                  </a:lnTo>
                  <a:lnTo>
                    <a:pt x="64665" y="575445"/>
                  </a:lnTo>
                  <a:lnTo>
                    <a:pt x="0" y="575445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C1BCCE94-8583-5A1F-B2C9-042A66DA9CEF}"/>
                </a:ext>
              </a:extLst>
            </p:cNvPr>
            <p:cNvSpPr/>
            <p:nvPr/>
          </p:nvSpPr>
          <p:spPr>
            <a:xfrm>
              <a:off x="7073410" y="2828672"/>
              <a:ext cx="86309" cy="774397"/>
            </a:xfrm>
            <a:custGeom>
              <a:avLst/>
              <a:gdLst>
                <a:gd name="connsiteX0" fmla="*/ 0 w 64665"/>
                <a:gd name="connsiteY0" fmla="*/ 0 h 580200"/>
                <a:gd name="connsiteX1" fmla="*/ 64665 w 64665"/>
                <a:gd name="connsiteY1" fmla="*/ 0 h 580200"/>
                <a:gd name="connsiteX2" fmla="*/ 64665 w 64665"/>
                <a:gd name="connsiteY2" fmla="*/ 580201 h 580200"/>
                <a:gd name="connsiteX3" fmla="*/ 0 w 64665"/>
                <a:gd name="connsiteY3" fmla="*/ 580201 h 58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80200">
                  <a:moveTo>
                    <a:pt x="0" y="0"/>
                  </a:moveTo>
                  <a:lnTo>
                    <a:pt x="64665" y="0"/>
                  </a:lnTo>
                  <a:lnTo>
                    <a:pt x="64665" y="580201"/>
                  </a:lnTo>
                  <a:lnTo>
                    <a:pt x="0" y="580201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9F98166-009E-1A84-CC47-AA09BC7047E0}"/>
                </a:ext>
              </a:extLst>
            </p:cNvPr>
            <p:cNvSpPr/>
            <p:nvPr/>
          </p:nvSpPr>
          <p:spPr>
            <a:xfrm>
              <a:off x="7260366" y="2828672"/>
              <a:ext cx="86309" cy="840411"/>
            </a:xfrm>
            <a:custGeom>
              <a:avLst/>
              <a:gdLst>
                <a:gd name="connsiteX0" fmla="*/ 0 w 64665"/>
                <a:gd name="connsiteY0" fmla="*/ 0 h 629660"/>
                <a:gd name="connsiteX1" fmla="*/ 64665 w 64665"/>
                <a:gd name="connsiteY1" fmla="*/ 0 h 629660"/>
                <a:gd name="connsiteX2" fmla="*/ 64665 w 64665"/>
                <a:gd name="connsiteY2" fmla="*/ 629661 h 629660"/>
                <a:gd name="connsiteX3" fmla="*/ 0 w 64665"/>
                <a:gd name="connsiteY3" fmla="*/ 629661 h 629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629660">
                  <a:moveTo>
                    <a:pt x="0" y="0"/>
                  </a:moveTo>
                  <a:lnTo>
                    <a:pt x="64665" y="0"/>
                  </a:lnTo>
                  <a:lnTo>
                    <a:pt x="64665" y="629661"/>
                  </a:lnTo>
                  <a:lnTo>
                    <a:pt x="0" y="629661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2F1BFB99-4F5D-1B4A-F8A3-03AAE8ACBEDE}"/>
                </a:ext>
              </a:extLst>
            </p:cNvPr>
            <p:cNvSpPr/>
            <p:nvPr/>
          </p:nvSpPr>
          <p:spPr>
            <a:xfrm>
              <a:off x="7447322" y="2828672"/>
              <a:ext cx="86309" cy="858184"/>
            </a:xfrm>
            <a:custGeom>
              <a:avLst/>
              <a:gdLst>
                <a:gd name="connsiteX0" fmla="*/ 0 w 64665"/>
                <a:gd name="connsiteY0" fmla="*/ 0 h 642976"/>
                <a:gd name="connsiteX1" fmla="*/ 64665 w 64665"/>
                <a:gd name="connsiteY1" fmla="*/ 0 h 642976"/>
                <a:gd name="connsiteX2" fmla="*/ 64665 w 64665"/>
                <a:gd name="connsiteY2" fmla="*/ 642977 h 642976"/>
                <a:gd name="connsiteX3" fmla="*/ 0 w 64665"/>
                <a:gd name="connsiteY3" fmla="*/ 642977 h 64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642976">
                  <a:moveTo>
                    <a:pt x="0" y="0"/>
                  </a:moveTo>
                  <a:lnTo>
                    <a:pt x="64665" y="0"/>
                  </a:lnTo>
                  <a:lnTo>
                    <a:pt x="64665" y="642977"/>
                  </a:lnTo>
                  <a:lnTo>
                    <a:pt x="0" y="642977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AF9E29F7-DC93-69E7-4343-ED795B538217}"/>
                </a:ext>
              </a:extLst>
            </p:cNvPr>
            <p:cNvSpPr/>
            <p:nvPr/>
          </p:nvSpPr>
          <p:spPr>
            <a:xfrm>
              <a:off x="7540800" y="2828672"/>
              <a:ext cx="86309" cy="939433"/>
            </a:xfrm>
            <a:custGeom>
              <a:avLst/>
              <a:gdLst>
                <a:gd name="connsiteX0" fmla="*/ 0 w 64665"/>
                <a:gd name="connsiteY0" fmla="*/ 0 h 703850"/>
                <a:gd name="connsiteX1" fmla="*/ 64665 w 64665"/>
                <a:gd name="connsiteY1" fmla="*/ 0 h 703850"/>
                <a:gd name="connsiteX2" fmla="*/ 64665 w 64665"/>
                <a:gd name="connsiteY2" fmla="*/ 703850 h 703850"/>
                <a:gd name="connsiteX3" fmla="*/ 0 w 64665"/>
                <a:gd name="connsiteY3" fmla="*/ 703850 h 7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703850">
                  <a:moveTo>
                    <a:pt x="0" y="0"/>
                  </a:moveTo>
                  <a:lnTo>
                    <a:pt x="64665" y="0"/>
                  </a:lnTo>
                  <a:lnTo>
                    <a:pt x="64665" y="703850"/>
                  </a:lnTo>
                  <a:lnTo>
                    <a:pt x="0" y="70385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9D6C3910-B29A-1318-5105-9C6FD05A4913}"/>
                </a:ext>
              </a:extLst>
            </p:cNvPr>
            <p:cNvSpPr/>
            <p:nvPr/>
          </p:nvSpPr>
          <p:spPr>
            <a:xfrm>
              <a:off x="7634278" y="2828672"/>
              <a:ext cx="86309" cy="939433"/>
            </a:xfrm>
            <a:custGeom>
              <a:avLst/>
              <a:gdLst>
                <a:gd name="connsiteX0" fmla="*/ 0 w 64665"/>
                <a:gd name="connsiteY0" fmla="*/ 0 h 703850"/>
                <a:gd name="connsiteX1" fmla="*/ 64665 w 64665"/>
                <a:gd name="connsiteY1" fmla="*/ 0 h 703850"/>
                <a:gd name="connsiteX2" fmla="*/ 64665 w 64665"/>
                <a:gd name="connsiteY2" fmla="*/ 703850 h 703850"/>
                <a:gd name="connsiteX3" fmla="*/ 0 w 64665"/>
                <a:gd name="connsiteY3" fmla="*/ 703850 h 7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703850">
                  <a:moveTo>
                    <a:pt x="0" y="0"/>
                  </a:moveTo>
                  <a:lnTo>
                    <a:pt x="64665" y="0"/>
                  </a:lnTo>
                  <a:lnTo>
                    <a:pt x="64665" y="703850"/>
                  </a:lnTo>
                  <a:lnTo>
                    <a:pt x="0" y="703850"/>
                  </a:lnTo>
                  <a:close/>
                </a:path>
              </a:pathLst>
            </a:custGeom>
            <a:solidFill>
              <a:srgbClr val="026C72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grpSp>
          <p:nvGrpSpPr>
            <p:cNvPr id="112" name="Graphic 38">
              <a:extLst>
                <a:ext uri="{FF2B5EF4-FFF2-40B4-BE49-F238E27FC236}">
                  <a16:creationId xmlns:a16="http://schemas.microsoft.com/office/drawing/2014/main" id="{DA66B25A-BF68-0F5E-ED18-7BEF43AD9D32}"/>
                </a:ext>
              </a:extLst>
            </p:cNvPr>
            <p:cNvGrpSpPr/>
            <p:nvPr/>
          </p:nvGrpSpPr>
          <p:grpSpPr>
            <a:xfrm>
              <a:off x="2209430" y="2582389"/>
              <a:ext cx="462006" cy="250092"/>
              <a:chOff x="2744474" y="2354833"/>
              <a:chExt cx="346148" cy="187376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69BA6CF3-5121-1317-D839-8847B511BD2E}"/>
                  </a:ext>
                </a:extLst>
              </p:cNvPr>
              <p:cNvSpPr/>
              <p:nvPr/>
            </p:nvSpPr>
            <p:spPr>
              <a:xfrm>
                <a:off x="3025957" y="2500358"/>
                <a:ext cx="64665" cy="41850"/>
              </a:xfrm>
              <a:custGeom>
                <a:avLst/>
                <a:gdLst>
                  <a:gd name="connsiteX0" fmla="*/ 0 w 64665"/>
                  <a:gd name="connsiteY0" fmla="*/ 0 h 41850"/>
                  <a:gd name="connsiteX1" fmla="*/ 64665 w 64665"/>
                  <a:gd name="connsiteY1" fmla="*/ 0 h 41850"/>
                  <a:gd name="connsiteX2" fmla="*/ 64665 w 64665"/>
                  <a:gd name="connsiteY2" fmla="*/ 41851 h 41850"/>
                  <a:gd name="connsiteX3" fmla="*/ 0 w 64665"/>
                  <a:gd name="connsiteY3" fmla="*/ 41851 h 4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1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1851"/>
                    </a:lnTo>
                    <a:lnTo>
                      <a:pt x="0" y="41851"/>
                    </a:lnTo>
                    <a:close/>
                  </a:path>
                </a:pathLst>
              </a:custGeom>
              <a:grpFill/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AEF962DC-2B74-6A71-1AC4-9AA8969A47B1}"/>
                  </a:ext>
                </a:extLst>
              </p:cNvPr>
              <p:cNvSpPr/>
              <p:nvPr/>
            </p:nvSpPr>
            <p:spPr>
              <a:xfrm>
                <a:off x="2885215" y="2399537"/>
                <a:ext cx="64665" cy="141721"/>
              </a:xfrm>
              <a:custGeom>
                <a:avLst/>
                <a:gdLst>
                  <a:gd name="connsiteX0" fmla="*/ 0 w 64665"/>
                  <a:gd name="connsiteY0" fmla="*/ 0 h 141721"/>
                  <a:gd name="connsiteX1" fmla="*/ 64665 w 64665"/>
                  <a:gd name="connsiteY1" fmla="*/ 0 h 141721"/>
                  <a:gd name="connsiteX2" fmla="*/ 64665 w 64665"/>
                  <a:gd name="connsiteY2" fmla="*/ 141721 h 141721"/>
                  <a:gd name="connsiteX3" fmla="*/ 0 w 64665"/>
                  <a:gd name="connsiteY3" fmla="*/ 141721 h 14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4172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41721"/>
                    </a:lnTo>
                    <a:lnTo>
                      <a:pt x="0" y="141721"/>
                    </a:lnTo>
                    <a:close/>
                  </a:path>
                </a:pathLst>
              </a:custGeom>
              <a:grpFill/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A7F6B6D4-D33D-989F-1C6F-75D425013727}"/>
                  </a:ext>
                </a:extLst>
              </p:cNvPr>
              <p:cNvSpPr/>
              <p:nvPr/>
            </p:nvSpPr>
            <p:spPr>
              <a:xfrm>
                <a:off x="2814844" y="2375758"/>
                <a:ext cx="64665" cy="166451"/>
              </a:xfrm>
              <a:custGeom>
                <a:avLst/>
                <a:gdLst>
                  <a:gd name="connsiteX0" fmla="*/ 0 w 64665"/>
                  <a:gd name="connsiteY0" fmla="*/ 0 h 166451"/>
                  <a:gd name="connsiteX1" fmla="*/ 64665 w 64665"/>
                  <a:gd name="connsiteY1" fmla="*/ 0 h 166451"/>
                  <a:gd name="connsiteX2" fmla="*/ 64665 w 64665"/>
                  <a:gd name="connsiteY2" fmla="*/ 166451 h 166451"/>
                  <a:gd name="connsiteX3" fmla="*/ 0 w 64665"/>
                  <a:gd name="connsiteY3" fmla="*/ 166451 h 16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6645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66451"/>
                    </a:lnTo>
                    <a:lnTo>
                      <a:pt x="0" y="166451"/>
                    </a:lnTo>
                    <a:close/>
                  </a:path>
                </a:pathLst>
              </a:custGeom>
              <a:grpFill/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94A0A248-126C-E5B9-26A7-F6C6739D6FE2}"/>
                  </a:ext>
                </a:extLst>
              </p:cNvPr>
              <p:cNvSpPr/>
              <p:nvPr/>
            </p:nvSpPr>
            <p:spPr>
              <a:xfrm>
                <a:off x="2744474" y="2354833"/>
                <a:ext cx="64665" cy="187376"/>
              </a:xfrm>
              <a:custGeom>
                <a:avLst/>
                <a:gdLst>
                  <a:gd name="connsiteX0" fmla="*/ 0 w 64665"/>
                  <a:gd name="connsiteY0" fmla="*/ 0 h 187376"/>
                  <a:gd name="connsiteX1" fmla="*/ 64665 w 64665"/>
                  <a:gd name="connsiteY1" fmla="*/ 0 h 187376"/>
                  <a:gd name="connsiteX2" fmla="*/ 64665 w 64665"/>
                  <a:gd name="connsiteY2" fmla="*/ 187376 h 187376"/>
                  <a:gd name="connsiteX3" fmla="*/ 0 w 64665"/>
                  <a:gd name="connsiteY3" fmla="*/ 187376 h 187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8737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87376"/>
                    </a:lnTo>
                    <a:lnTo>
                      <a:pt x="0" y="187376"/>
                    </a:lnTo>
                    <a:close/>
                  </a:path>
                </a:pathLst>
              </a:custGeom>
              <a:grpFill/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E3520063-946C-8CB0-0125-BD1DC266FE7B}"/>
                </a:ext>
              </a:extLst>
            </p:cNvPr>
            <p:cNvSpPr/>
            <p:nvPr/>
          </p:nvSpPr>
          <p:spPr>
            <a:xfrm>
              <a:off x="5390806" y="2828672"/>
              <a:ext cx="86309" cy="627134"/>
            </a:xfrm>
            <a:custGeom>
              <a:avLst/>
              <a:gdLst>
                <a:gd name="connsiteX0" fmla="*/ 0 w 64665"/>
                <a:gd name="connsiteY0" fmla="*/ 0 h 469867"/>
                <a:gd name="connsiteX1" fmla="*/ 64665 w 64665"/>
                <a:gd name="connsiteY1" fmla="*/ 0 h 469867"/>
                <a:gd name="connsiteX2" fmla="*/ 64665 w 64665"/>
                <a:gd name="connsiteY2" fmla="*/ 469868 h 469867"/>
                <a:gd name="connsiteX3" fmla="*/ 0 w 64665"/>
                <a:gd name="connsiteY3" fmla="*/ 469868 h 46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469867">
                  <a:moveTo>
                    <a:pt x="0" y="0"/>
                  </a:moveTo>
                  <a:lnTo>
                    <a:pt x="64665" y="0"/>
                  </a:lnTo>
                  <a:lnTo>
                    <a:pt x="64665" y="469868"/>
                  </a:lnTo>
                  <a:lnTo>
                    <a:pt x="0" y="469868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FC7145C-86A6-260B-C711-7FE1470AB754}"/>
                </a:ext>
              </a:extLst>
            </p:cNvPr>
            <p:cNvSpPr/>
            <p:nvPr/>
          </p:nvSpPr>
          <p:spPr>
            <a:xfrm>
              <a:off x="7166888" y="2828672"/>
              <a:ext cx="86309" cy="774398"/>
            </a:xfrm>
            <a:custGeom>
              <a:avLst/>
              <a:gdLst>
                <a:gd name="connsiteX0" fmla="*/ 0 w 64665"/>
                <a:gd name="connsiteY0" fmla="*/ 0 h 580200"/>
                <a:gd name="connsiteX1" fmla="*/ 64665 w 64665"/>
                <a:gd name="connsiteY1" fmla="*/ 0 h 580200"/>
                <a:gd name="connsiteX2" fmla="*/ 64665 w 64665"/>
                <a:gd name="connsiteY2" fmla="*/ 580201 h 580200"/>
                <a:gd name="connsiteX3" fmla="*/ 0 w 64665"/>
                <a:gd name="connsiteY3" fmla="*/ 580201 h 58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80200">
                  <a:moveTo>
                    <a:pt x="0" y="0"/>
                  </a:moveTo>
                  <a:lnTo>
                    <a:pt x="64665" y="0"/>
                  </a:lnTo>
                  <a:lnTo>
                    <a:pt x="64665" y="580201"/>
                  </a:lnTo>
                  <a:lnTo>
                    <a:pt x="0" y="580201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100CFD20-ABD3-E8CE-69C7-9E75E667C862}"/>
                </a:ext>
              </a:extLst>
            </p:cNvPr>
            <p:cNvSpPr/>
            <p:nvPr/>
          </p:nvSpPr>
          <p:spPr>
            <a:xfrm>
              <a:off x="7727756" y="2828672"/>
              <a:ext cx="86309" cy="939433"/>
            </a:xfrm>
            <a:custGeom>
              <a:avLst/>
              <a:gdLst>
                <a:gd name="connsiteX0" fmla="*/ 0 w 64665"/>
                <a:gd name="connsiteY0" fmla="*/ 0 h 703850"/>
                <a:gd name="connsiteX1" fmla="*/ 64665 w 64665"/>
                <a:gd name="connsiteY1" fmla="*/ 0 h 703850"/>
                <a:gd name="connsiteX2" fmla="*/ 64665 w 64665"/>
                <a:gd name="connsiteY2" fmla="*/ 703850 h 703850"/>
                <a:gd name="connsiteX3" fmla="*/ 0 w 64665"/>
                <a:gd name="connsiteY3" fmla="*/ 703850 h 7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703850">
                  <a:moveTo>
                    <a:pt x="0" y="0"/>
                  </a:moveTo>
                  <a:lnTo>
                    <a:pt x="64665" y="0"/>
                  </a:lnTo>
                  <a:lnTo>
                    <a:pt x="64665" y="703850"/>
                  </a:lnTo>
                  <a:lnTo>
                    <a:pt x="0" y="703850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CB021DA5-FFEC-928A-1523-D844A0E9A979}"/>
                </a:ext>
              </a:extLst>
            </p:cNvPr>
            <p:cNvSpPr/>
            <p:nvPr/>
          </p:nvSpPr>
          <p:spPr>
            <a:xfrm>
              <a:off x="7821234" y="2828672"/>
              <a:ext cx="86309" cy="939433"/>
            </a:xfrm>
            <a:custGeom>
              <a:avLst/>
              <a:gdLst>
                <a:gd name="connsiteX0" fmla="*/ 0 w 64665"/>
                <a:gd name="connsiteY0" fmla="*/ 0 h 703850"/>
                <a:gd name="connsiteX1" fmla="*/ 64665 w 64665"/>
                <a:gd name="connsiteY1" fmla="*/ 0 h 703850"/>
                <a:gd name="connsiteX2" fmla="*/ 64665 w 64665"/>
                <a:gd name="connsiteY2" fmla="*/ 703850 h 703850"/>
                <a:gd name="connsiteX3" fmla="*/ 0 w 64665"/>
                <a:gd name="connsiteY3" fmla="*/ 703850 h 7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703850">
                  <a:moveTo>
                    <a:pt x="0" y="0"/>
                  </a:moveTo>
                  <a:lnTo>
                    <a:pt x="64665" y="0"/>
                  </a:lnTo>
                  <a:lnTo>
                    <a:pt x="64665" y="703850"/>
                  </a:lnTo>
                  <a:lnTo>
                    <a:pt x="0" y="703850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B6A8C9F-47F7-CE64-07CC-729D71E8A503}"/>
                </a:ext>
              </a:extLst>
            </p:cNvPr>
            <p:cNvSpPr/>
            <p:nvPr/>
          </p:nvSpPr>
          <p:spPr>
            <a:xfrm>
              <a:off x="7914696" y="2828672"/>
              <a:ext cx="86309" cy="939433"/>
            </a:xfrm>
            <a:custGeom>
              <a:avLst/>
              <a:gdLst>
                <a:gd name="connsiteX0" fmla="*/ 0 w 64665"/>
                <a:gd name="connsiteY0" fmla="*/ 0 h 703850"/>
                <a:gd name="connsiteX1" fmla="*/ 64665 w 64665"/>
                <a:gd name="connsiteY1" fmla="*/ 0 h 703850"/>
                <a:gd name="connsiteX2" fmla="*/ 64665 w 64665"/>
                <a:gd name="connsiteY2" fmla="*/ 703850 h 703850"/>
                <a:gd name="connsiteX3" fmla="*/ 0 w 64665"/>
                <a:gd name="connsiteY3" fmla="*/ 703850 h 70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703850">
                  <a:moveTo>
                    <a:pt x="0" y="0"/>
                  </a:moveTo>
                  <a:lnTo>
                    <a:pt x="64665" y="0"/>
                  </a:lnTo>
                  <a:lnTo>
                    <a:pt x="64665" y="703850"/>
                  </a:lnTo>
                  <a:lnTo>
                    <a:pt x="0" y="703850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54C950F8-5948-CCCF-6061-34A64EDCBE50}"/>
                </a:ext>
              </a:extLst>
            </p:cNvPr>
            <p:cNvSpPr/>
            <p:nvPr/>
          </p:nvSpPr>
          <p:spPr>
            <a:xfrm>
              <a:off x="6606020" y="2828671"/>
              <a:ext cx="86309" cy="712191"/>
            </a:xfrm>
            <a:custGeom>
              <a:avLst/>
              <a:gdLst>
                <a:gd name="connsiteX0" fmla="*/ 0 w 64665"/>
                <a:gd name="connsiteY0" fmla="*/ 0 h 533594"/>
                <a:gd name="connsiteX1" fmla="*/ 64665 w 64665"/>
                <a:gd name="connsiteY1" fmla="*/ 0 h 533594"/>
                <a:gd name="connsiteX2" fmla="*/ 64665 w 64665"/>
                <a:gd name="connsiteY2" fmla="*/ 533595 h 533594"/>
                <a:gd name="connsiteX3" fmla="*/ 0 w 64665"/>
                <a:gd name="connsiteY3" fmla="*/ 533595 h 53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533594">
                  <a:moveTo>
                    <a:pt x="0" y="0"/>
                  </a:moveTo>
                  <a:lnTo>
                    <a:pt x="64665" y="0"/>
                  </a:lnTo>
                  <a:lnTo>
                    <a:pt x="64665" y="533595"/>
                  </a:lnTo>
                  <a:lnTo>
                    <a:pt x="0" y="533595"/>
                  </a:lnTo>
                  <a:close/>
                </a:path>
              </a:pathLst>
            </a:custGeom>
            <a:solidFill>
              <a:srgbClr val="74AC6B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5653991-9F79-B418-EEE8-65788309C83E}"/>
                </a:ext>
              </a:extLst>
            </p:cNvPr>
            <p:cNvSpPr/>
            <p:nvPr/>
          </p:nvSpPr>
          <p:spPr>
            <a:xfrm>
              <a:off x="3147334" y="2828671"/>
              <a:ext cx="86309" cy="253900"/>
            </a:xfrm>
            <a:custGeom>
              <a:avLst/>
              <a:gdLst>
                <a:gd name="connsiteX0" fmla="*/ 0 w 64665"/>
                <a:gd name="connsiteY0" fmla="*/ 0 h 190229"/>
                <a:gd name="connsiteX1" fmla="*/ 64665 w 64665"/>
                <a:gd name="connsiteY1" fmla="*/ 0 h 190229"/>
                <a:gd name="connsiteX2" fmla="*/ 64665 w 64665"/>
                <a:gd name="connsiteY2" fmla="*/ 190230 h 190229"/>
                <a:gd name="connsiteX3" fmla="*/ 0 w 64665"/>
                <a:gd name="connsiteY3" fmla="*/ 190230 h 19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190229">
                  <a:moveTo>
                    <a:pt x="0" y="0"/>
                  </a:moveTo>
                  <a:lnTo>
                    <a:pt x="64665" y="0"/>
                  </a:lnTo>
                  <a:lnTo>
                    <a:pt x="64665" y="190230"/>
                  </a:lnTo>
                  <a:lnTo>
                    <a:pt x="0" y="190230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ACD187B1-2155-70F5-96FC-E916C91117BC}"/>
                </a:ext>
              </a:extLst>
            </p:cNvPr>
            <p:cNvSpPr/>
            <p:nvPr/>
          </p:nvSpPr>
          <p:spPr>
            <a:xfrm>
              <a:off x="3053856" y="2828671"/>
              <a:ext cx="86309" cy="242475"/>
            </a:xfrm>
            <a:custGeom>
              <a:avLst/>
              <a:gdLst>
                <a:gd name="connsiteX0" fmla="*/ 0 w 64665"/>
                <a:gd name="connsiteY0" fmla="*/ 0 h 181669"/>
                <a:gd name="connsiteX1" fmla="*/ 64665 w 64665"/>
                <a:gd name="connsiteY1" fmla="*/ 0 h 181669"/>
                <a:gd name="connsiteX2" fmla="*/ 64665 w 64665"/>
                <a:gd name="connsiteY2" fmla="*/ 181669 h 181669"/>
                <a:gd name="connsiteX3" fmla="*/ 0 w 64665"/>
                <a:gd name="connsiteY3" fmla="*/ 181669 h 18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181669">
                  <a:moveTo>
                    <a:pt x="0" y="0"/>
                  </a:moveTo>
                  <a:lnTo>
                    <a:pt x="64665" y="0"/>
                  </a:lnTo>
                  <a:lnTo>
                    <a:pt x="64665" y="181669"/>
                  </a:lnTo>
                  <a:lnTo>
                    <a:pt x="0" y="181669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29FAA4C-B24C-653F-83D3-EFDE27ED31F1}"/>
                </a:ext>
              </a:extLst>
            </p:cNvPr>
            <p:cNvSpPr/>
            <p:nvPr/>
          </p:nvSpPr>
          <p:spPr>
            <a:xfrm>
              <a:off x="2960378" y="2828671"/>
              <a:ext cx="86309" cy="242475"/>
            </a:xfrm>
            <a:custGeom>
              <a:avLst/>
              <a:gdLst>
                <a:gd name="connsiteX0" fmla="*/ 0 w 64665"/>
                <a:gd name="connsiteY0" fmla="*/ 0 h 181669"/>
                <a:gd name="connsiteX1" fmla="*/ 64665 w 64665"/>
                <a:gd name="connsiteY1" fmla="*/ 0 h 181669"/>
                <a:gd name="connsiteX2" fmla="*/ 64665 w 64665"/>
                <a:gd name="connsiteY2" fmla="*/ 181669 h 181669"/>
                <a:gd name="connsiteX3" fmla="*/ 0 w 64665"/>
                <a:gd name="connsiteY3" fmla="*/ 181669 h 18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181669">
                  <a:moveTo>
                    <a:pt x="0" y="0"/>
                  </a:moveTo>
                  <a:lnTo>
                    <a:pt x="64665" y="0"/>
                  </a:lnTo>
                  <a:lnTo>
                    <a:pt x="64665" y="181669"/>
                  </a:lnTo>
                  <a:lnTo>
                    <a:pt x="0" y="181669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CECA23B-FF30-BBDF-29BC-81CF8C74E9BC}"/>
                </a:ext>
              </a:extLst>
            </p:cNvPr>
            <p:cNvSpPr/>
            <p:nvPr/>
          </p:nvSpPr>
          <p:spPr>
            <a:xfrm>
              <a:off x="2866900" y="2828671"/>
              <a:ext cx="86309" cy="194233"/>
            </a:xfrm>
            <a:custGeom>
              <a:avLst/>
              <a:gdLst>
                <a:gd name="connsiteX0" fmla="*/ 0 w 64665"/>
                <a:gd name="connsiteY0" fmla="*/ 0 h 145525"/>
                <a:gd name="connsiteX1" fmla="*/ 64665 w 64665"/>
                <a:gd name="connsiteY1" fmla="*/ 0 h 145525"/>
                <a:gd name="connsiteX2" fmla="*/ 64665 w 64665"/>
                <a:gd name="connsiteY2" fmla="*/ 145526 h 145525"/>
                <a:gd name="connsiteX3" fmla="*/ 0 w 64665"/>
                <a:gd name="connsiteY3" fmla="*/ 145526 h 14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145525">
                  <a:moveTo>
                    <a:pt x="0" y="0"/>
                  </a:moveTo>
                  <a:lnTo>
                    <a:pt x="64665" y="0"/>
                  </a:lnTo>
                  <a:lnTo>
                    <a:pt x="64665" y="145526"/>
                  </a:lnTo>
                  <a:lnTo>
                    <a:pt x="0" y="145526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C11B648-2CEC-4C8A-B35F-9B486AAE2135}"/>
                </a:ext>
              </a:extLst>
            </p:cNvPr>
            <p:cNvSpPr/>
            <p:nvPr/>
          </p:nvSpPr>
          <p:spPr>
            <a:xfrm>
              <a:off x="2491203" y="2709338"/>
              <a:ext cx="86309" cy="123141"/>
            </a:xfrm>
            <a:custGeom>
              <a:avLst/>
              <a:gdLst>
                <a:gd name="connsiteX0" fmla="*/ 0 w 64665"/>
                <a:gd name="connsiteY0" fmla="*/ 0 h 92261"/>
                <a:gd name="connsiteX1" fmla="*/ 64665 w 64665"/>
                <a:gd name="connsiteY1" fmla="*/ 0 h 92261"/>
                <a:gd name="connsiteX2" fmla="*/ 64665 w 64665"/>
                <a:gd name="connsiteY2" fmla="*/ 92261 h 92261"/>
                <a:gd name="connsiteX3" fmla="*/ 0 w 64665"/>
                <a:gd name="connsiteY3" fmla="*/ 92261 h 9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92261">
                  <a:moveTo>
                    <a:pt x="0" y="0"/>
                  </a:moveTo>
                  <a:lnTo>
                    <a:pt x="64665" y="0"/>
                  </a:lnTo>
                  <a:lnTo>
                    <a:pt x="64665" y="92261"/>
                  </a:lnTo>
                  <a:lnTo>
                    <a:pt x="0" y="92261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DC3D0AE-216F-3DEE-53B6-B72F6EFA3478}"/>
                </a:ext>
              </a:extLst>
            </p:cNvPr>
            <p:cNvSpPr/>
            <p:nvPr/>
          </p:nvSpPr>
          <p:spPr>
            <a:xfrm>
              <a:off x="7353844" y="2828671"/>
              <a:ext cx="86309" cy="848029"/>
            </a:xfrm>
            <a:custGeom>
              <a:avLst/>
              <a:gdLst>
                <a:gd name="connsiteX0" fmla="*/ 0 w 64665"/>
                <a:gd name="connsiteY0" fmla="*/ 0 h 635367"/>
                <a:gd name="connsiteX1" fmla="*/ 64665 w 64665"/>
                <a:gd name="connsiteY1" fmla="*/ 0 h 635367"/>
                <a:gd name="connsiteX2" fmla="*/ 64665 w 64665"/>
                <a:gd name="connsiteY2" fmla="*/ 635368 h 635367"/>
                <a:gd name="connsiteX3" fmla="*/ 0 w 64665"/>
                <a:gd name="connsiteY3" fmla="*/ 635368 h 63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635367">
                  <a:moveTo>
                    <a:pt x="0" y="0"/>
                  </a:moveTo>
                  <a:lnTo>
                    <a:pt x="64665" y="0"/>
                  </a:lnTo>
                  <a:lnTo>
                    <a:pt x="64665" y="635368"/>
                  </a:lnTo>
                  <a:lnTo>
                    <a:pt x="0" y="635368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281BCCC-9F87-E813-E4BE-94CA7E9798A8}"/>
                </a:ext>
              </a:extLst>
            </p:cNvPr>
            <p:cNvSpPr/>
            <p:nvPr/>
          </p:nvSpPr>
          <p:spPr>
            <a:xfrm>
              <a:off x="3521246" y="2828671"/>
              <a:ext cx="86309" cy="377043"/>
            </a:xfrm>
            <a:custGeom>
              <a:avLst/>
              <a:gdLst>
                <a:gd name="connsiteX0" fmla="*/ 0 w 64665"/>
                <a:gd name="connsiteY0" fmla="*/ 0 h 282491"/>
                <a:gd name="connsiteX1" fmla="*/ 64665 w 64665"/>
                <a:gd name="connsiteY1" fmla="*/ 0 h 282491"/>
                <a:gd name="connsiteX2" fmla="*/ 64665 w 64665"/>
                <a:gd name="connsiteY2" fmla="*/ 282491 h 282491"/>
                <a:gd name="connsiteX3" fmla="*/ 0 w 64665"/>
                <a:gd name="connsiteY3" fmla="*/ 282491 h 28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5" h="282491">
                  <a:moveTo>
                    <a:pt x="0" y="0"/>
                  </a:moveTo>
                  <a:lnTo>
                    <a:pt x="64665" y="0"/>
                  </a:lnTo>
                  <a:lnTo>
                    <a:pt x="64665" y="282491"/>
                  </a:lnTo>
                  <a:lnTo>
                    <a:pt x="0" y="282491"/>
                  </a:lnTo>
                  <a:close/>
                </a:path>
              </a:pathLst>
            </a:custGeom>
            <a:solidFill>
              <a:srgbClr val="3D9DA0"/>
            </a:solidFill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2133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52B7242-3068-DE78-50F9-544EBB564E38}"/>
                </a:ext>
              </a:extLst>
            </p:cNvPr>
            <p:cNvGrpSpPr/>
            <p:nvPr/>
          </p:nvGrpSpPr>
          <p:grpSpPr>
            <a:xfrm>
              <a:off x="176265" y="3682606"/>
              <a:ext cx="376930" cy="837448"/>
              <a:chOff x="306544" y="3498623"/>
              <a:chExt cx="376930" cy="837448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069578D-EF1B-EA19-110F-EC66C912D6B3}"/>
                  </a:ext>
                </a:extLst>
              </p:cNvPr>
              <p:cNvSpPr txBox="1"/>
              <p:nvPr/>
            </p:nvSpPr>
            <p:spPr>
              <a:xfrm rot="16200000">
                <a:off x="76285" y="3728882"/>
                <a:ext cx="837448" cy="3769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PD-L1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expression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FB911D8-4E15-992C-7584-984A510A7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8119" y="3727212"/>
                <a:ext cx="0" cy="3834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ECE5F8-7F5C-7B80-CFFB-1C33DC15BB1A}"/>
                </a:ext>
              </a:extLst>
            </p:cNvPr>
            <p:cNvSpPr txBox="1"/>
            <p:nvPr/>
          </p:nvSpPr>
          <p:spPr>
            <a:xfrm rot="16200000">
              <a:off x="537042" y="2662701"/>
              <a:ext cx="1858751" cy="3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Best change from baseline </a:t>
              </a:r>
              <a:b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</a:br>
              <a: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in target lesion size (%)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1CEADC26-4342-1533-288C-9D63778F7F52}"/>
                </a:ext>
              </a:extLst>
            </p:cNvPr>
            <p:cNvSpPr txBox="1"/>
            <p:nvPr/>
          </p:nvSpPr>
          <p:spPr>
            <a:xfrm>
              <a:off x="442287" y="3905732"/>
              <a:ext cx="1781629" cy="3769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1219170">
                <a:buClr>
                  <a:srgbClr val="000000"/>
                </a:buClr>
              </a:pPr>
              <a: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SP263 PD-L1 TAP 10% cutoff</a:t>
              </a:r>
            </a:p>
            <a:p>
              <a:pPr algn="r" defTabSz="1219170">
                <a:buClr>
                  <a:srgbClr val="000000"/>
                </a:buClr>
              </a:pPr>
              <a: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22C3 PD-L1 CPS 10 cutoff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7BAEAF0-66BF-11FA-BAE0-26365EC3520A}"/>
                </a:ext>
              </a:extLst>
            </p:cNvPr>
            <p:cNvGrpSpPr/>
            <p:nvPr/>
          </p:nvGrpSpPr>
          <p:grpSpPr>
            <a:xfrm>
              <a:off x="2234757" y="4433879"/>
              <a:ext cx="1279459" cy="123159"/>
              <a:chOff x="2889250" y="4156509"/>
              <a:chExt cx="1279459" cy="12315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859664-393C-6E72-C6A7-15035FFBFA7F}"/>
                  </a:ext>
                </a:extLst>
              </p:cNvPr>
              <p:cNvSpPr/>
              <p:nvPr/>
            </p:nvSpPr>
            <p:spPr>
              <a:xfrm>
                <a:off x="2889250" y="4164228"/>
                <a:ext cx="107720" cy="10772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FFFFFF"/>
                  </a:solidFill>
                  <a:latin typeface="Arial Narrow" panose="020B0606020202030204" pitchFamily="34" charset="0"/>
                  <a:sym typeface="Arial"/>
                </a:endParaRP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CE80E000-62EE-0383-9D7E-67032E5EABF9}"/>
                  </a:ext>
                </a:extLst>
              </p:cNvPr>
              <p:cNvSpPr txBox="1"/>
              <p:nvPr/>
            </p:nvSpPr>
            <p:spPr>
              <a:xfrm>
                <a:off x="3045426" y="4156509"/>
                <a:ext cx="1123283" cy="123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GB" sz="1067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Progressive disease</a:t>
                </a: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FF27938-0973-259B-23DA-EEA2BD8428B5}"/>
                </a:ext>
              </a:extLst>
            </p:cNvPr>
            <p:cNvGrpSpPr/>
            <p:nvPr/>
          </p:nvGrpSpPr>
          <p:grpSpPr>
            <a:xfrm>
              <a:off x="3484143" y="4433879"/>
              <a:ext cx="836709" cy="123159"/>
              <a:chOff x="2889250" y="4156509"/>
              <a:chExt cx="836709" cy="12315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E0F00105-BF4E-F294-A1DF-A61E48F1C543}"/>
                  </a:ext>
                </a:extLst>
              </p:cNvPr>
              <p:cNvSpPr/>
              <p:nvPr/>
            </p:nvSpPr>
            <p:spPr>
              <a:xfrm>
                <a:off x="2889250" y="4164228"/>
                <a:ext cx="107720" cy="107720"/>
              </a:xfrm>
              <a:prstGeom prst="rect">
                <a:avLst/>
              </a:prstGeom>
              <a:solidFill>
                <a:srgbClr val="3D9DA0"/>
              </a:solidFill>
              <a:ln w="951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4A17D4BC-3273-DB37-D3D8-BBBF672B138A}"/>
                  </a:ext>
                </a:extLst>
              </p:cNvPr>
              <p:cNvSpPr txBox="1"/>
              <p:nvPr/>
            </p:nvSpPr>
            <p:spPr>
              <a:xfrm>
                <a:off x="3045426" y="4156509"/>
                <a:ext cx="680533" cy="123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GB" sz="1067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Stable disease</a:t>
                </a: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E89A62F5-6B10-D816-3C42-E441EEC5028D}"/>
                </a:ext>
              </a:extLst>
            </p:cNvPr>
            <p:cNvGrpSpPr/>
            <p:nvPr/>
          </p:nvGrpSpPr>
          <p:grpSpPr>
            <a:xfrm>
              <a:off x="4616007" y="4433879"/>
              <a:ext cx="836709" cy="123159"/>
              <a:chOff x="2889250" y="4156509"/>
              <a:chExt cx="836709" cy="123159"/>
            </a:xfrm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CB7D3A96-B00D-072E-32F4-5C03DC1717ED}"/>
                  </a:ext>
                </a:extLst>
              </p:cNvPr>
              <p:cNvSpPr/>
              <p:nvPr/>
            </p:nvSpPr>
            <p:spPr>
              <a:xfrm>
                <a:off x="2889250" y="4164228"/>
                <a:ext cx="107720" cy="107720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FFFFFF"/>
                  </a:solidFill>
                  <a:latin typeface="Arial Narrow" panose="020B0606020202030204" pitchFamily="34" charset="0"/>
                  <a:sym typeface="Arial"/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B48E567F-7795-2650-E1DB-0FB404153DA1}"/>
                  </a:ext>
                </a:extLst>
              </p:cNvPr>
              <p:cNvSpPr txBox="1"/>
              <p:nvPr/>
            </p:nvSpPr>
            <p:spPr>
              <a:xfrm>
                <a:off x="3045426" y="4156509"/>
                <a:ext cx="680533" cy="123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GB" sz="1067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Not evaluable</a:t>
                </a: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4E6E0D9-803D-0AE6-0E11-EBBCAA6CC04B}"/>
                </a:ext>
              </a:extLst>
            </p:cNvPr>
            <p:cNvGrpSpPr/>
            <p:nvPr/>
          </p:nvGrpSpPr>
          <p:grpSpPr>
            <a:xfrm>
              <a:off x="5670666" y="4428345"/>
              <a:ext cx="836709" cy="123159"/>
              <a:chOff x="2889250" y="4156509"/>
              <a:chExt cx="836709" cy="123159"/>
            </a:xfrm>
          </p:grpSpPr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9ACB9479-C851-576D-3BB4-7B5BAA43AC9E}"/>
                  </a:ext>
                </a:extLst>
              </p:cNvPr>
              <p:cNvSpPr/>
              <p:nvPr/>
            </p:nvSpPr>
            <p:spPr>
              <a:xfrm>
                <a:off x="2889250" y="4164228"/>
                <a:ext cx="107720" cy="107720"/>
              </a:xfrm>
              <a:prstGeom prst="rect">
                <a:avLst/>
              </a:prstGeom>
              <a:solidFill>
                <a:srgbClr val="026C72"/>
              </a:solidFill>
              <a:ln w="951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A96533BB-1DA4-797A-CB56-A7EBFF08FA67}"/>
                  </a:ext>
                </a:extLst>
              </p:cNvPr>
              <p:cNvSpPr txBox="1"/>
              <p:nvPr/>
            </p:nvSpPr>
            <p:spPr>
              <a:xfrm>
                <a:off x="3045426" y="4156509"/>
                <a:ext cx="680533" cy="123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GB" sz="1067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Partial response</a:t>
                </a: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E0CCD6C8-E6D4-1121-9165-290959BFDA56}"/>
                </a:ext>
              </a:extLst>
            </p:cNvPr>
            <p:cNvGrpSpPr/>
            <p:nvPr/>
          </p:nvGrpSpPr>
          <p:grpSpPr>
            <a:xfrm>
              <a:off x="6895657" y="4433879"/>
              <a:ext cx="1154209" cy="123159"/>
              <a:chOff x="2889250" y="4156509"/>
              <a:chExt cx="1154209" cy="123159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15AF2A2C-C8D3-A9C1-102A-ED0493A553D4}"/>
                  </a:ext>
                </a:extLst>
              </p:cNvPr>
              <p:cNvSpPr/>
              <p:nvPr/>
            </p:nvSpPr>
            <p:spPr>
              <a:xfrm>
                <a:off x="2889250" y="4164228"/>
                <a:ext cx="107720" cy="107720"/>
              </a:xfrm>
              <a:prstGeom prst="rect">
                <a:avLst/>
              </a:prstGeom>
              <a:solidFill>
                <a:srgbClr val="74AC6B"/>
              </a:solidFill>
              <a:ln w="951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21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34A84E5B-732C-B57C-35D1-125C654CFE85}"/>
                  </a:ext>
                </a:extLst>
              </p:cNvPr>
              <p:cNvSpPr txBox="1"/>
              <p:nvPr/>
            </p:nvSpPr>
            <p:spPr>
              <a:xfrm>
                <a:off x="3045426" y="4156509"/>
                <a:ext cx="998033" cy="123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GB" sz="1067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Complete response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B69C2A8-4E70-F762-0BE5-ECD47C9BD590}"/>
                </a:ext>
              </a:extLst>
            </p:cNvPr>
            <p:cNvGrpSpPr/>
            <p:nvPr/>
          </p:nvGrpSpPr>
          <p:grpSpPr>
            <a:xfrm>
              <a:off x="2209430" y="3909531"/>
              <a:ext cx="5791575" cy="400013"/>
              <a:chOff x="2490764" y="2486391"/>
              <a:chExt cx="5791575" cy="400013"/>
            </a:xfrm>
          </p:grpSpPr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89B40201-5BF3-CF9B-EB10-11D21D3090AE}"/>
                  </a:ext>
                </a:extLst>
              </p:cNvPr>
              <p:cNvSpPr/>
              <p:nvPr/>
            </p:nvSpPr>
            <p:spPr>
              <a:xfrm>
                <a:off x="3521392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233031"/>
                  <a:gd name="connsiteX1" fmla="*/ 64665 w 64665"/>
                  <a:gd name="connsiteY1" fmla="*/ 0 h 233031"/>
                  <a:gd name="connsiteX2" fmla="*/ 64665 w 64665"/>
                  <a:gd name="connsiteY2" fmla="*/ 233031 h 233031"/>
                  <a:gd name="connsiteX3" fmla="*/ 0 w 64665"/>
                  <a:gd name="connsiteY3" fmla="*/ 233031 h 23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23303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233031"/>
                    </a:lnTo>
                    <a:lnTo>
                      <a:pt x="0" y="23303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11E44986-018A-4A9B-29AD-6F87D1F3FA6D}"/>
                  </a:ext>
                </a:extLst>
              </p:cNvPr>
              <p:cNvSpPr/>
              <p:nvPr/>
            </p:nvSpPr>
            <p:spPr>
              <a:xfrm>
                <a:off x="361531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246347"/>
                  <a:gd name="connsiteX1" fmla="*/ 64665 w 64665"/>
                  <a:gd name="connsiteY1" fmla="*/ 0 h 246347"/>
                  <a:gd name="connsiteX2" fmla="*/ 64665 w 64665"/>
                  <a:gd name="connsiteY2" fmla="*/ 246348 h 246347"/>
                  <a:gd name="connsiteX3" fmla="*/ 0 w 64665"/>
                  <a:gd name="connsiteY3" fmla="*/ 246348 h 24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246347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246348"/>
                    </a:lnTo>
                    <a:lnTo>
                      <a:pt x="0" y="246348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C806212C-57C1-0332-7087-9387DDAC1C4E}"/>
                  </a:ext>
                </a:extLst>
              </p:cNvPr>
              <p:cNvSpPr/>
              <p:nvPr/>
            </p:nvSpPr>
            <p:spPr>
              <a:xfrm>
                <a:off x="370924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277735"/>
                  <a:gd name="connsiteX1" fmla="*/ 64665 w 64665"/>
                  <a:gd name="connsiteY1" fmla="*/ 0 h 277735"/>
                  <a:gd name="connsiteX2" fmla="*/ 64665 w 64665"/>
                  <a:gd name="connsiteY2" fmla="*/ 277735 h 277735"/>
                  <a:gd name="connsiteX3" fmla="*/ 0 w 64665"/>
                  <a:gd name="connsiteY3" fmla="*/ 277735 h 27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277735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277735"/>
                    </a:lnTo>
                    <a:lnTo>
                      <a:pt x="0" y="27773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07B9526F-2EB8-9FF1-A028-AC65EE573DCE}"/>
                  </a:ext>
                </a:extLst>
              </p:cNvPr>
              <p:cNvSpPr/>
              <p:nvPr/>
            </p:nvSpPr>
            <p:spPr>
              <a:xfrm>
                <a:off x="389582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282491"/>
                  <a:gd name="connsiteX1" fmla="*/ 64665 w 64665"/>
                  <a:gd name="connsiteY1" fmla="*/ 0 h 282491"/>
                  <a:gd name="connsiteX2" fmla="*/ 64665 w 64665"/>
                  <a:gd name="connsiteY2" fmla="*/ 282491 h 282491"/>
                  <a:gd name="connsiteX3" fmla="*/ 0 w 64665"/>
                  <a:gd name="connsiteY3" fmla="*/ 282491 h 28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28249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282491"/>
                    </a:lnTo>
                    <a:lnTo>
                      <a:pt x="0" y="28249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E7DBB0DE-6310-FF8A-A973-E33378B1F40C}"/>
                  </a:ext>
                </a:extLst>
              </p:cNvPr>
              <p:cNvSpPr/>
              <p:nvPr/>
            </p:nvSpPr>
            <p:spPr>
              <a:xfrm>
                <a:off x="398974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06269"/>
                  <a:gd name="connsiteX1" fmla="*/ 64665 w 64665"/>
                  <a:gd name="connsiteY1" fmla="*/ 0 h 306269"/>
                  <a:gd name="connsiteX2" fmla="*/ 64665 w 64665"/>
                  <a:gd name="connsiteY2" fmla="*/ 306270 h 306269"/>
                  <a:gd name="connsiteX3" fmla="*/ 0 w 64665"/>
                  <a:gd name="connsiteY3" fmla="*/ 306270 h 30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0626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06270"/>
                    </a:lnTo>
                    <a:lnTo>
                      <a:pt x="0" y="30627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7F2D936E-A481-45CA-0831-70232FF953DF}"/>
                  </a:ext>
                </a:extLst>
              </p:cNvPr>
              <p:cNvSpPr/>
              <p:nvPr/>
            </p:nvSpPr>
            <p:spPr>
              <a:xfrm>
                <a:off x="408240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14830"/>
                  <a:gd name="connsiteX1" fmla="*/ 64665 w 64665"/>
                  <a:gd name="connsiteY1" fmla="*/ 0 h 314830"/>
                  <a:gd name="connsiteX2" fmla="*/ 64665 w 64665"/>
                  <a:gd name="connsiteY2" fmla="*/ 314830 h 314830"/>
                  <a:gd name="connsiteX3" fmla="*/ 0 w 64665"/>
                  <a:gd name="connsiteY3" fmla="*/ 314830 h 314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1483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14830"/>
                    </a:lnTo>
                    <a:lnTo>
                      <a:pt x="0" y="31483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4F8DF05D-FDA4-28B2-E6D0-E1F0D330D2AE}"/>
                  </a:ext>
                </a:extLst>
              </p:cNvPr>
              <p:cNvSpPr/>
              <p:nvPr/>
            </p:nvSpPr>
            <p:spPr>
              <a:xfrm>
                <a:off x="417632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19586"/>
                  <a:gd name="connsiteX1" fmla="*/ 64665 w 64665"/>
                  <a:gd name="connsiteY1" fmla="*/ 0 h 319586"/>
                  <a:gd name="connsiteX2" fmla="*/ 64665 w 64665"/>
                  <a:gd name="connsiteY2" fmla="*/ 319586 h 319586"/>
                  <a:gd name="connsiteX3" fmla="*/ 0 w 64665"/>
                  <a:gd name="connsiteY3" fmla="*/ 319586 h 31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1958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19586"/>
                    </a:lnTo>
                    <a:lnTo>
                      <a:pt x="0" y="31958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U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U</a:t>
                </a:r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74793AFB-759A-AEEF-9CC0-09E8DE912264}"/>
                  </a:ext>
                </a:extLst>
              </p:cNvPr>
              <p:cNvSpPr/>
              <p:nvPr/>
            </p:nvSpPr>
            <p:spPr>
              <a:xfrm>
                <a:off x="426897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28146"/>
                  <a:gd name="connsiteX1" fmla="*/ 64665 w 64665"/>
                  <a:gd name="connsiteY1" fmla="*/ 0 h 328146"/>
                  <a:gd name="connsiteX2" fmla="*/ 64665 w 64665"/>
                  <a:gd name="connsiteY2" fmla="*/ 328146 h 328146"/>
                  <a:gd name="connsiteX3" fmla="*/ 0 w 64665"/>
                  <a:gd name="connsiteY3" fmla="*/ 328146 h 328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2814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28146"/>
                    </a:lnTo>
                    <a:lnTo>
                      <a:pt x="0" y="32814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9B3F6BC1-DF89-F90D-6E57-305BA7E63560}"/>
                  </a:ext>
                </a:extLst>
              </p:cNvPr>
              <p:cNvSpPr/>
              <p:nvPr/>
            </p:nvSpPr>
            <p:spPr>
              <a:xfrm>
                <a:off x="4362903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32902"/>
                  <a:gd name="connsiteX1" fmla="*/ 64665 w 64665"/>
                  <a:gd name="connsiteY1" fmla="*/ 0 h 332902"/>
                  <a:gd name="connsiteX2" fmla="*/ 64665 w 64665"/>
                  <a:gd name="connsiteY2" fmla="*/ 332902 h 332902"/>
                  <a:gd name="connsiteX3" fmla="*/ 0 w 64665"/>
                  <a:gd name="connsiteY3" fmla="*/ 332902 h 3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3290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32902"/>
                    </a:lnTo>
                    <a:lnTo>
                      <a:pt x="0" y="33290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01F2FD85-904A-D810-6B2B-F5973757E907}"/>
                  </a:ext>
                </a:extLst>
              </p:cNvPr>
              <p:cNvSpPr/>
              <p:nvPr/>
            </p:nvSpPr>
            <p:spPr>
              <a:xfrm>
                <a:off x="445682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38609"/>
                  <a:gd name="connsiteX1" fmla="*/ 64665 w 64665"/>
                  <a:gd name="connsiteY1" fmla="*/ 0 h 338609"/>
                  <a:gd name="connsiteX2" fmla="*/ 64665 w 64665"/>
                  <a:gd name="connsiteY2" fmla="*/ 338609 h 338609"/>
                  <a:gd name="connsiteX3" fmla="*/ 0 w 64665"/>
                  <a:gd name="connsiteY3" fmla="*/ 338609 h 33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3860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38609"/>
                    </a:lnTo>
                    <a:lnTo>
                      <a:pt x="0" y="338609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CCCD22EC-2D0C-C08C-BD3A-B4385DD435B0}"/>
                  </a:ext>
                </a:extLst>
              </p:cNvPr>
              <p:cNvSpPr/>
              <p:nvPr/>
            </p:nvSpPr>
            <p:spPr>
              <a:xfrm>
                <a:off x="4549483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42413"/>
                  <a:gd name="connsiteX1" fmla="*/ 64665 w 64665"/>
                  <a:gd name="connsiteY1" fmla="*/ 0 h 342413"/>
                  <a:gd name="connsiteX2" fmla="*/ 64665 w 64665"/>
                  <a:gd name="connsiteY2" fmla="*/ 342414 h 342413"/>
                  <a:gd name="connsiteX3" fmla="*/ 0 w 64665"/>
                  <a:gd name="connsiteY3" fmla="*/ 342414 h 34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4241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42414"/>
                    </a:lnTo>
                    <a:lnTo>
                      <a:pt x="0" y="342414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2CCEA31F-67F8-23B1-0FB6-30A03DA93ED2}"/>
                  </a:ext>
                </a:extLst>
              </p:cNvPr>
              <p:cNvSpPr/>
              <p:nvPr/>
            </p:nvSpPr>
            <p:spPr>
              <a:xfrm>
                <a:off x="4643406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55729"/>
                  <a:gd name="connsiteX1" fmla="*/ 64665 w 64665"/>
                  <a:gd name="connsiteY1" fmla="*/ 0 h 355729"/>
                  <a:gd name="connsiteX2" fmla="*/ 64665 w 64665"/>
                  <a:gd name="connsiteY2" fmla="*/ 355730 h 355729"/>
                  <a:gd name="connsiteX3" fmla="*/ 0 w 64665"/>
                  <a:gd name="connsiteY3" fmla="*/ 355730 h 35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5572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55730"/>
                    </a:lnTo>
                    <a:lnTo>
                      <a:pt x="0" y="35573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FED7C656-795A-5E51-DF86-40A14B8D689F}"/>
                  </a:ext>
                </a:extLst>
              </p:cNvPr>
              <p:cNvSpPr/>
              <p:nvPr/>
            </p:nvSpPr>
            <p:spPr>
              <a:xfrm>
                <a:off x="473733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55729"/>
                  <a:gd name="connsiteX1" fmla="*/ 64665 w 64665"/>
                  <a:gd name="connsiteY1" fmla="*/ 0 h 355729"/>
                  <a:gd name="connsiteX2" fmla="*/ 64665 w 64665"/>
                  <a:gd name="connsiteY2" fmla="*/ 355730 h 355729"/>
                  <a:gd name="connsiteX3" fmla="*/ 0 w 64665"/>
                  <a:gd name="connsiteY3" fmla="*/ 355730 h 35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5572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55730"/>
                    </a:lnTo>
                    <a:lnTo>
                      <a:pt x="0" y="35573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AF1DD807-E693-0C57-01BA-373761EB0F8E}"/>
                  </a:ext>
                </a:extLst>
              </p:cNvPr>
              <p:cNvSpPr/>
              <p:nvPr/>
            </p:nvSpPr>
            <p:spPr>
              <a:xfrm>
                <a:off x="4829986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73801"/>
                  <a:gd name="connsiteX1" fmla="*/ 64665 w 64665"/>
                  <a:gd name="connsiteY1" fmla="*/ 0 h 373801"/>
                  <a:gd name="connsiteX2" fmla="*/ 64665 w 64665"/>
                  <a:gd name="connsiteY2" fmla="*/ 373802 h 373801"/>
                  <a:gd name="connsiteX3" fmla="*/ 0 w 64665"/>
                  <a:gd name="connsiteY3" fmla="*/ 373802 h 37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7380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73802"/>
                    </a:lnTo>
                    <a:lnTo>
                      <a:pt x="0" y="37380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8D26237B-17FF-6F0C-6DB3-6128D5972945}"/>
                  </a:ext>
                </a:extLst>
              </p:cNvPr>
              <p:cNvSpPr/>
              <p:nvPr/>
            </p:nvSpPr>
            <p:spPr>
              <a:xfrm>
                <a:off x="492391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91873"/>
                  <a:gd name="connsiteX1" fmla="*/ 64665 w 64665"/>
                  <a:gd name="connsiteY1" fmla="*/ 0 h 391873"/>
                  <a:gd name="connsiteX2" fmla="*/ 64665 w 64665"/>
                  <a:gd name="connsiteY2" fmla="*/ 391873 h 391873"/>
                  <a:gd name="connsiteX3" fmla="*/ 0 w 64665"/>
                  <a:gd name="connsiteY3" fmla="*/ 391873 h 39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9187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91873"/>
                    </a:lnTo>
                    <a:lnTo>
                      <a:pt x="0" y="391873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2B44D19C-7FD0-821A-2CA2-B206C8EFE69E}"/>
                  </a:ext>
                </a:extLst>
              </p:cNvPr>
              <p:cNvSpPr/>
              <p:nvPr/>
            </p:nvSpPr>
            <p:spPr>
              <a:xfrm>
                <a:off x="501783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391873"/>
                  <a:gd name="connsiteX1" fmla="*/ 64665 w 64665"/>
                  <a:gd name="connsiteY1" fmla="*/ 0 h 391873"/>
                  <a:gd name="connsiteX2" fmla="*/ 64665 w 64665"/>
                  <a:gd name="connsiteY2" fmla="*/ 391873 h 391873"/>
                  <a:gd name="connsiteX3" fmla="*/ 0 w 64665"/>
                  <a:gd name="connsiteY3" fmla="*/ 391873 h 39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39187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391873"/>
                    </a:lnTo>
                    <a:lnTo>
                      <a:pt x="0" y="391873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3C8DE0EC-F601-7BAC-764C-BCB16BC6DF86}"/>
                  </a:ext>
                </a:extLst>
              </p:cNvPr>
              <p:cNvSpPr/>
              <p:nvPr/>
            </p:nvSpPr>
            <p:spPr>
              <a:xfrm>
                <a:off x="5110489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24212"/>
                  <a:gd name="connsiteX1" fmla="*/ 64665 w 64665"/>
                  <a:gd name="connsiteY1" fmla="*/ 0 h 424212"/>
                  <a:gd name="connsiteX2" fmla="*/ 64665 w 64665"/>
                  <a:gd name="connsiteY2" fmla="*/ 424212 h 424212"/>
                  <a:gd name="connsiteX3" fmla="*/ 0 w 64665"/>
                  <a:gd name="connsiteY3" fmla="*/ 424212 h 42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2421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24212"/>
                    </a:lnTo>
                    <a:lnTo>
                      <a:pt x="0" y="42421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13061C59-5FF8-7BB7-43E6-387CEA6FE201}"/>
                  </a:ext>
                </a:extLst>
              </p:cNvPr>
              <p:cNvSpPr/>
              <p:nvPr/>
            </p:nvSpPr>
            <p:spPr>
              <a:xfrm>
                <a:off x="520441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24212"/>
                  <a:gd name="connsiteX1" fmla="*/ 64665 w 64665"/>
                  <a:gd name="connsiteY1" fmla="*/ 0 h 424212"/>
                  <a:gd name="connsiteX2" fmla="*/ 64665 w 64665"/>
                  <a:gd name="connsiteY2" fmla="*/ 424212 h 424212"/>
                  <a:gd name="connsiteX3" fmla="*/ 0 w 64665"/>
                  <a:gd name="connsiteY3" fmla="*/ 424212 h 42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2421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24212"/>
                    </a:lnTo>
                    <a:lnTo>
                      <a:pt x="0" y="42421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CFBB8111-EC2E-1633-B8BE-FA582336EFB2}"/>
                  </a:ext>
                </a:extLst>
              </p:cNvPr>
              <p:cNvSpPr/>
              <p:nvPr/>
            </p:nvSpPr>
            <p:spPr>
              <a:xfrm>
                <a:off x="529833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50844"/>
                  <a:gd name="connsiteX1" fmla="*/ 64665 w 64665"/>
                  <a:gd name="connsiteY1" fmla="*/ 0 h 450844"/>
                  <a:gd name="connsiteX2" fmla="*/ 64665 w 64665"/>
                  <a:gd name="connsiteY2" fmla="*/ 450845 h 450844"/>
                  <a:gd name="connsiteX3" fmla="*/ 0 w 64665"/>
                  <a:gd name="connsiteY3" fmla="*/ 450845 h 4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50844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50845"/>
                    </a:lnTo>
                    <a:lnTo>
                      <a:pt x="0" y="45084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41B6E1A0-E5B7-DAD6-5207-2F0CACC65A50}"/>
                  </a:ext>
                </a:extLst>
              </p:cNvPr>
              <p:cNvSpPr/>
              <p:nvPr/>
            </p:nvSpPr>
            <p:spPr>
              <a:xfrm>
                <a:off x="539099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50844"/>
                  <a:gd name="connsiteX1" fmla="*/ 64665 w 64665"/>
                  <a:gd name="connsiteY1" fmla="*/ 0 h 450844"/>
                  <a:gd name="connsiteX2" fmla="*/ 64665 w 64665"/>
                  <a:gd name="connsiteY2" fmla="*/ 450845 h 450844"/>
                  <a:gd name="connsiteX3" fmla="*/ 0 w 64665"/>
                  <a:gd name="connsiteY3" fmla="*/ 450845 h 4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50844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50845"/>
                    </a:lnTo>
                    <a:lnTo>
                      <a:pt x="0" y="45084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4A567EE7-361C-92C6-F254-6CBE9F81008E}"/>
                  </a:ext>
                </a:extLst>
              </p:cNvPr>
              <p:cNvSpPr/>
              <p:nvPr/>
            </p:nvSpPr>
            <p:spPr>
              <a:xfrm>
                <a:off x="548491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60356"/>
                  <a:gd name="connsiteX1" fmla="*/ 64665 w 64665"/>
                  <a:gd name="connsiteY1" fmla="*/ 0 h 460356"/>
                  <a:gd name="connsiteX2" fmla="*/ 64665 w 64665"/>
                  <a:gd name="connsiteY2" fmla="*/ 460356 h 460356"/>
                  <a:gd name="connsiteX3" fmla="*/ 0 w 64665"/>
                  <a:gd name="connsiteY3" fmla="*/ 460356 h 46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6035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60356"/>
                    </a:lnTo>
                    <a:lnTo>
                      <a:pt x="0" y="46035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8AD58137-FBE4-9CAE-106D-513ECEB1D756}"/>
                  </a:ext>
                </a:extLst>
              </p:cNvPr>
              <p:cNvSpPr/>
              <p:nvPr/>
            </p:nvSpPr>
            <p:spPr>
              <a:xfrm>
                <a:off x="5578842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60356"/>
                  <a:gd name="connsiteX1" fmla="*/ 64665 w 64665"/>
                  <a:gd name="connsiteY1" fmla="*/ 0 h 460356"/>
                  <a:gd name="connsiteX2" fmla="*/ 64665 w 64665"/>
                  <a:gd name="connsiteY2" fmla="*/ 460356 h 460356"/>
                  <a:gd name="connsiteX3" fmla="*/ 0 w 64665"/>
                  <a:gd name="connsiteY3" fmla="*/ 460356 h 46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6035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60356"/>
                    </a:lnTo>
                    <a:lnTo>
                      <a:pt x="0" y="46035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35DD9BA2-B1A7-41DD-3617-00D7E6C3DB27}"/>
                  </a:ext>
                </a:extLst>
              </p:cNvPr>
              <p:cNvSpPr/>
              <p:nvPr/>
            </p:nvSpPr>
            <p:spPr>
              <a:xfrm>
                <a:off x="5765422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69867"/>
                  <a:gd name="connsiteX1" fmla="*/ 64665 w 64665"/>
                  <a:gd name="connsiteY1" fmla="*/ 0 h 469867"/>
                  <a:gd name="connsiteX2" fmla="*/ 64665 w 64665"/>
                  <a:gd name="connsiteY2" fmla="*/ 469868 h 469867"/>
                  <a:gd name="connsiteX3" fmla="*/ 0 w 64665"/>
                  <a:gd name="connsiteY3" fmla="*/ 469868 h 469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69867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69868"/>
                    </a:lnTo>
                    <a:lnTo>
                      <a:pt x="0" y="469868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2E696CF4-65BE-D767-383D-9D6023A81729}"/>
                  </a:ext>
                </a:extLst>
              </p:cNvPr>
              <p:cNvSpPr/>
              <p:nvPr/>
            </p:nvSpPr>
            <p:spPr>
              <a:xfrm>
                <a:off x="585807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83183"/>
                  <a:gd name="connsiteX1" fmla="*/ 64665 w 64665"/>
                  <a:gd name="connsiteY1" fmla="*/ 0 h 483183"/>
                  <a:gd name="connsiteX2" fmla="*/ 64665 w 64665"/>
                  <a:gd name="connsiteY2" fmla="*/ 483184 h 483183"/>
                  <a:gd name="connsiteX3" fmla="*/ 0 w 64665"/>
                  <a:gd name="connsiteY3" fmla="*/ 483184 h 48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8318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83184"/>
                    </a:lnTo>
                    <a:lnTo>
                      <a:pt x="0" y="483184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3F6C9A84-FF0C-AEA5-457A-93CF378AE7AB}"/>
                  </a:ext>
                </a:extLst>
              </p:cNvPr>
              <p:cNvSpPr/>
              <p:nvPr/>
            </p:nvSpPr>
            <p:spPr>
              <a:xfrm>
                <a:off x="595200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83183"/>
                  <a:gd name="connsiteX1" fmla="*/ 64665 w 64665"/>
                  <a:gd name="connsiteY1" fmla="*/ 0 h 483183"/>
                  <a:gd name="connsiteX2" fmla="*/ 64665 w 64665"/>
                  <a:gd name="connsiteY2" fmla="*/ 483184 h 483183"/>
                  <a:gd name="connsiteX3" fmla="*/ 0 w 64665"/>
                  <a:gd name="connsiteY3" fmla="*/ 483184 h 48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8318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83184"/>
                    </a:lnTo>
                    <a:lnTo>
                      <a:pt x="0" y="483184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8B110C82-4192-47A9-0C6A-7148890A636E}"/>
                  </a:ext>
                </a:extLst>
              </p:cNvPr>
              <p:cNvSpPr/>
              <p:nvPr/>
            </p:nvSpPr>
            <p:spPr>
              <a:xfrm>
                <a:off x="6045925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98402"/>
                  <a:gd name="connsiteX1" fmla="*/ 64665 w 64665"/>
                  <a:gd name="connsiteY1" fmla="*/ 0 h 498402"/>
                  <a:gd name="connsiteX2" fmla="*/ 64665 w 64665"/>
                  <a:gd name="connsiteY2" fmla="*/ 498402 h 498402"/>
                  <a:gd name="connsiteX3" fmla="*/ 0 w 64665"/>
                  <a:gd name="connsiteY3" fmla="*/ 498402 h 49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9840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98402"/>
                    </a:lnTo>
                    <a:lnTo>
                      <a:pt x="0" y="49840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A0364AB6-5B61-D7B6-F327-32A88259B15C}"/>
                  </a:ext>
                </a:extLst>
              </p:cNvPr>
              <p:cNvSpPr/>
              <p:nvPr/>
            </p:nvSpPr>
            <p:spPr>
              <a:xfrm>
                <a:off x="613858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02206"/>
                  <a:gd name="connsiteX1" fmla="*/ 64665 w 64665"/>
                  <a:gd name="connsiteY1" fmla="*/ 0 h 502206"/>
                  <a:gd name="connsiteX2" fmla="*/ 64665 w 64665"/>
                  <a:gd name="connsiteY2" fmla="*/ 502207 h 502206"/>
                  <a:gd name="connsiteX3" fmla="*/ 0 w 64665"/>
                  <a:gd name="connsiteY3" fmla="*/ 502207 h 50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0220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02207"/>
                    </a:lnTo>
                    <a:lnTo>
                      <a:pt x="0" y="502207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755CB317-AA1E-63A1-CB09-2B2A88B707F1}"/>
                  </a:ext>
                </a:extLst>
              </p:cNvPr>
              <p:cNvSpPr/>
              <p:nvPr/>
            </p:nvSpPr>
            <p:spPr>
              <a:xfrm>
                <a:off x="6232505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06962"/>
                  <a:gd name="connsiteX1" fmla="*/ 64665 w 64665"/>
                  <a:gd name="connsiteY1" fmla="*/ 0 h 506962"/>
                  <a:gd name="connsiteX2" fmla="*/ 64665 w 64665"/>
                  <a:gd name="connsiteY2" fmla="*/ 506962 h 506962"/>
                  <a:gd name="connsiteX3" fmla="*/ 0 w 64665"/>
                  <a:gd name="connsiteY3" fmla="*/ 506962 h 50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0696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06962"/>
                    </a:lnTo>
                    <a:lnTo>
                      <a:pt x="0" y="50696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B5734D65-C63C-1B9B-B2EB-B232813E6B5B}"/>
                  </a:ext>
                </a:extLst>
              </p:cNvPr>
              <p:cNvSpPr/>
              <p:nvPr/>
            </p:nvSpPr>
            <p:spPr>
              <a:xfrm>
                <a:off x="632642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11718"/>
                  <a:gd name="connsiteX1" fmla="*/ 64665 w 64665"/>
                  <a:gd name="connsiteY1" fmla="*/ 0 h 511718"/>
                  <a:gd name="connsiteX2" fmla="*/ 64665 w 64665"/>
                  <a:gd name="connsiteY2" fmla="*/ 511718 h 511718"/>
                  <a:gd name="connsiteX3" fmla="*/ 0 w 64665"/>
                  <a:gd name="connsiteY3" fmla="*/ 511718 h 51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11718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11718"/>
                    </a:lnTo>
                    <a:lnTo>
                      <a:pt x="0" y="511718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3DA4D71A-F6D0-FFED-8FC8-B10BE3363392}"/>
                  </a:ext>
                </a:extLst>
              </p:cNvPr>
              <p:cNvSpPr/>
              <p:nvPr/>
            </p:nvSpPr>
            <p:spPr>
              <a:xfrm>
                <a:off x="6419083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16473"/>
                  <a:gd name="connsiteX1" fmla="*/ 64665 w 64665"/>
                  <a:gd name="connsiteY1" fmla="*/ 0 h 516473"/>
                  <a:gd name="connsiteX2" fmla="*/ 64665 w 64665"/>
                  <a:gd name="connsiteY2" fmla="*/ 516474 h 516473"/>
                  <a:gd name="connsiteX3" fmla="*/ 0 w 64665"/>
                  <a:gd name="connsiteY3" fmla="*/ 516474 h 51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16473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16474"/>
                    </a:lnTo>
                    <a:lnTo>
                      <a:pt x="0" y="516474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6ACB2750-2E84-FBB9-0C70-53446B592700}"/>
                  </a:ext>
                </a:extLst>
              </p:cNvPr>
              <p:cNvSpPr/>
              <p:nvPr/>
            </p:nvSpPr>
            <p:spPr>
              <a:xfrm>
                <a:off x="651300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25034"/>
                  <a:gd name="connsiteX1" fmla="*/ 64665 w 64665"/>
                  <a:gd name="connsiteY1" fmla="*/ 0 h 525034"/>
                  <a:gd name="connsiteX2" fmla="*/ 64665 w 64665"/>
                  <a:gd name="connsiteY2" fmla="*/ 525034 h 525034"/>
                  <a:gd name="connsiteX3" fmla="*/ 0 w 64665"/>
                  <a:gd name="connsiteY3" fmla="*/ 525034 h 52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25034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25034"/>
                    </a:lnTo>
                    <a:lnTo>
                      <a:pt x="0" y="525034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DB3F22B2-A230-F6D7-0FD0-7D310800BF12}"/>
                  </a:ext>
                </a:extLst>
              </p:cNvPr>
              <p:cNvSpPr/>
              <p:nvPr/>
            </p:nvSpPr>
            <p:spPr>
              <a:xfrm>
                <a:off x="6606933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29789"/>
                  <a:gd name="connsiteX1" fmla="*/ 64665 w 64665"/>
                  <a:gd name="connsiteY1" fmla="*/ 0 h 529789"/>
                  <a:gd name="connsiteX2" fmla="*/ 64665 w 64665"/>
                  <a:gd name="connsiteY2" fmla="*/ 529790 h 529789"/>
                  <a:gd name="connsiteX3" fmla="*/ 0 w 64665"/>
                  <a:gd name="connsiteY3" fmla="*/ 529790 h 52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2978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29790"/>
                    </a:lnTo>
                    <a:lnTo>
                      <a:pt x="0" y="52979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E9FC488D-A92E-49C6-05AB-DC82ADE70C1D}"/>
                  </a:ext>
                </a:extLst>
              </p:cNvPr>
              <p:cNvSpPr/>
              <p:nvPr/>
            </p:nvSpPr>
            <p:spPr>
              <a:xfrm>
                <a:off x="6699588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29789"/>
                  <a:gd name="connsiteX1" fmla="*/ 64665 w 64665"/>
                  <a:gd name="connsiteY1" fmla="*/ 0 h 529789"/>
                  <a:gd name="connsiteX2" fmla="*/ 64665 w 64665"/>
                  <a:gd name="connsiteY2" fmla="*/ 529790 h 529789"/>
                  <a:gd name="connsiteX3" fmla="*/ 0 w 64665"/>
                  <a:gd name="connsiteY3" fmla="*/ 529790 h 529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2978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29790"/>
                    </a:lnTo>
                    <a:lnTo>
                      <a:pt x="0" y="52979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A78CA7C5-6A76-AFC0-DFE3-4B4C1C4FB944}"/>
                  </a:ext>
                </a:extLst>
              </p:cNvPr>
              <p:cNvSpPr/>
              <p:nvPr/>
            </p:nvSpPr>
            <p:spPr>
              <a:xfrm>
                <a:off x="679351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33594"/>
                  <a:gd name="connsiteX1" fmla="*/ 64665 w 64665"/>
                  <a:gd name="connsiteY1" fmla="*/ 0 h 533594"/>
                  <a:gd name="connsiteX2" fmla="*/ 64665 w 64665"/>
                  <a:gd name="connsiteY2" fmla="*/ 533595 h 533594"/>
                  <a:gd name="connsiteX3" fmla="*/ 0 w 64665"/>
                  <a:gd name="connsiteY3" fmla="*/ 533595 h 53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33594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33595"/>
                    </a:lnTo>
                    <a:lnTo>
                      <a:pt x="0" y="53359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755FA434-1139-D0BB-7269-196D7ADFAD8A}"/>
                  </a:ext>
                </a:extLst>
              </p:cNvPr>
              <p:cNvSpPr/>
              <p:nvPr/>
            </p:nvSpPr>
            <p:spPr>
              <a:xfrm>
                <a:off x="698009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56422"/>
                  <a:gd name="connsiteX1" fmla="*/ 64665 w 64665"/>
                  <a:gd name="connsiteY1" fmla="*/ 0 h 556422"/>
                  <a:gd name="connsiteX2" fmla="*/ 64665 w 64665"/>
                  <a:gd name="connsiteY2" fmla="*/ 556422 h 556422"/>
                  <a:gd name="connsiteX3" fmla="*/ 0 w 64665"/>
                  <a:gd name="connsiteY3" fmla="*/ 556422 h 556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56422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56422"/>
                    </a:lnTo>
                    <a:lnTo>
                      <a:pt x="0" y="556422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47DD648B-535F-F30C-A256-96D414630A05}"/>
                  </a:ext>
                </a:extLst>
              </p:cNvPr>
              <p:cNvSpPr/>
              <p:nvPr/>
            </p:nvSpPr>
            <p:spPr>
              <a:xfrm>
                <a:off x="7074016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62129"/>
                  <a:gd name="connsiteX1" fmla="*/ 64665 w 64665"/>
                  <a:gd name="connsiteY1" fmla="*/ 0 h 562129"/>
                  <a:gd name="connsiteX2" fmla="*/ 64665 w 64665"/>
                  <a:gd name="connsiteY2" fmla="*/ 562129 h 562129"/>
                  <a:gd name="connsiteX3" fmla="*/ 0 w 64665"/>
                  <a:gd name="connsiteY3" fmla="*/ 562129 h 562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6212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62129"/>
                    </a:lnTo>
                    <a:lnTo>
                      <a:pt x="0" y="562129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061A7D15-5B6B-BAB1-D61E-06C5020C7A91}"/>
                  </a:ext>
                </a:extLst>
              </p:cNvPr>
              <p:cNvSpPr/>
              <p:nvPr/>
            </p:nvSpPr>
            <p:spPr>
              <a:xfrm>
                <a:off x="716667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71640"/>
                  <a:gd name="connsiteX1" fmla="*/ 64665 w 64665"/>
                  <a:gd name="connsiteY1" fmla="*/ 0 h 571640"/>
                  <a:gd name="connsiteX2" fmla="*/ 64665 w 64665"/>
                  <a:gd name="connsiteY2" fmla="*/ 571641 h 571640"/>
                  <a:gd name="connsiteX3" fmla="*/ 0 w 64665"/>
                  <a:gd name="connsiteY3" fmla="*/ 571641 h 57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7164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71641"/>
                    </a:lnTo>
                    <a:lnTo>
                      <a:pt x="0" y="57164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C01E6FAA-0827-5F6A-9560-91178677EC4E}"/>
                  </a:ext>
                </a:extLst>
              </p:cNvPr>
              <p:cNvSpPr/>
              <p:nvPr/>
            </p:nvSpPr>
            <p:spPr>
              <a:xfrm>
                <a:off x="726059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75445"/>
                  <a:gd name="connsiteX1" fmla="*/ 64665 w 64665"/>
                  <a:gd name="connsiteY1" fmla="*/ 0 h 575445"/>
                  <a:gd name="connsiteX2" fmla="*/ 64665 w 64665"/>
                  <a:gd name="connsiteY2" fmla="*/ 575445 h 575445"/>
                  <a:gd name="connsiteX3" fmla="*/ 0 w 64665"/>
                  <a:gd name="connsiteY3" fmla="*/ 575445 h 57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75445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75445"/>
                    </a:lnTo>
                    <a:lnTo>
                      <a:pt x="0" y="57544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7F8C53F7-4AAB-D364-5196-ACC7D718F80E}"/>
                  </a:ext>
                </a:extLst>
              </p:cNvPr>
              <p:cNvSpPr/>
              <p:nvPr/>
            </p:nvSpPr>
            <p:spPr>
              <a:xfrm>
                <a:off x="7354519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80200"/>
                  <a:gd name="connsiteX1" fmla="*/ 64665 w 64665"/>
                  <a:gd name="connsiteY1" fmla="*/ 0 h 580200"/>
                  <a:gd name="connsiteX2" fmla="*/ 64665 w 64665"/>
                  <a:gd name="connsiteY2" fmla="*/ 580201 h 580200"/>
                  <a:gd name="connsiteX3" fmla="*/ 0 w 64665"/>
                  <a:gd name="connsiteY3" fmla="*/ 580201 h 58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8020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80201"/>
                    </a:lnTo>
                    <a:lnTo>
                      <a:pt x="0" y="58020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EBB9872B-2626-DF25-DB9E-3F90F81CC736}"/>
                  </a:ext>
                </a:extLst>
              </p:cNvPr>
              <p:cNvSpPr/>
              <p:nvPr/>
            </p:nvSpPr>
            <p:spPr>
              <a:xfrm>
                <a:off x="754109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629660"/>
                  <a:gd name="connsiteX1" fmla="*/ 64665 w 64665"/>
                  <a:gd name="connsiteY1" fmla="*/ 0 h 629660"/>
                  <a:gd name="connsiteX2" fmla="*/ 64665 w 64665"/>
                  <a:gd name="connsiteY2" fmla="*/ 629661 h 629660"/>
                  <a:gd name="connsiteX3" fmla="*/ 0 w 64665"/>
                  <a:gd name="connsiteY3" fmla="*/ 629661 h 62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62966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629661"/>
                    </a:lnTo>
                    <a:lnTo>
                      <a:pt x="0" y="62966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BFCB0280-8E9B-20F5-66A5-5A79D39E8E19}"/>
                  </a:ext>
                </a:extLst>
              </p:cNvPr>
              <p:cNvSpPr/>
              <p:nvPr/>
            </p:nvSpPr>
            <p:spPr>
              <a:xfrm>
                <a:off x="772767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642976"/>
                  <a:gd name="connsiteX1" fmla="*/ 64665 w 64665"/>
                  <a:gd name="connsiteY1" fmla="*/ 0 h 642976"/>
                  <a:gd name="connsiteX2" fmla="*/ 64665 w 64665"/>
                  <a:gd name="connsiteY2" fmla="*/ 642977 h 642976"/>
                  <a:gd name="connsiteX3" fmla="*/ 0 w 64665"/>
                  <a:gd name="connsiteY3" fmla="*/ 642977 h 64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64297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642977"/>
                    </a:lnTo>
                    <a:lnTo>
                      <a:pt x="0" y="642977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7132009C-6A21-094E-F564-E88D6266AFF6}"/>
                  </a:ext>
                </a:extLst>
              </p:cNvPr>
              <p:cNvSpPr/>
              <p:nvPr/>
            </p:nvSpPr>
            <p:spPr>
              <a:xfrm>
                <a:off x="7821602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703850"/>
                  <a:gd name="connsiteX1" fmla="*/ 64665 w 64665"/>
                  <a:gd name="connsiteY1" fmla="*/ 0 h 703850"/>
                  <a:gd name="connsiteX2" fmla="*/ 64665 w 64665"/>
                  <a:gd name="connsiteY2" fmla="*/ 703850 h 703850"/>
                  <a:gd name="connsiteX3" fmla="*/ 0 w 64665"/>
                  <a:gd name="connsiteY3" fmla="*/ 703850 h 70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703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703850"/>
                    </a:lnTo>
                    <a:lnTo>
                      <a:pt x="0" y="70385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CE6F977D-4546-E6A3-59B8-933A0B31A70C}"/>
                  </a:ext>
                </a:extLst>
              </p:cNvPr>
              <p:cNvSpPr/>
              <p:nvPr/>
            </p:nvSpPr>
            <p:spPr>
              <a:xfrm>
                <a:off x="791552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703850"/>
                  <a:gd name="connsiteX1" fmla="*/ 64665 w 64665"/>
                  <a:gd name="connsiteY1" fmla="*/ 0 h 703850"/>
                  <a:gd name="connsiteX2" fmla="*/ 64665 w 64665"/>
                  <a:gd name="connsiteY2" fmla="*/ 703850 h 703850"/>
                  <a:gd name="connsiteX3" fmla="*/ 0 w 64665"/>
                  <a:gd name="connsiteY3" fmla="*/ 703850 h 70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703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703850"/>
                    </a:lnTo>
                    <a:lnTo>
                      <a:pt x="0" y="70385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8932616C-136A-F62C-03B8-3F0537E8E48C}"/>
                  </a:ext>
                </a:extLst>
              </p:cNvPr>
              <p:cNvSpPr/>
              <p:nvPr/>
            </p:nvSpPr>
            <p:spPr>
              <a:xfrm>
                <a:off x="2866461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1850"/>
                  <a:gd name="connsiteX1" fmla="*/ 64665 w 64665"/>
                  <a:gd name="connsiteY1" fmla="*/ 0 h 41850"/>
                  <a:gd name="connsiteX2" fmla="*/ 64665 w 64665"/>
                  <a:gd name="connsiteY2" fmla="*/ 41851 h 41850"/>
                  <a:gd name="connsiteX3" fmla="*/ 0 w 64665"/>
                  <a:gd name="connsiteY3" fmla="*/ 41851 h 4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1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1851"/>
                    </a:lnTo>
                    <a:lnTo>
                      <a:pt x="0" y="4185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C9D28AB9-D0E4-6553-1608-54EB92616FE0}"/>
                  </a:ext>
                </a:extLst>
              </p:cNvPr>
              <p:cNvSpPr/>
              <p:nvPr/>
            </p:nvSpPr>
            <p:spPr>
              <a:xfrm>
                <a:off x="2678612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41721"/>
                  <a:gd name="connsiteX1" fmla="*/ 64665 w 64665"/>
                  <a:gd name="connsiteY1" fmla="*/ 0 h 141721"/>
                  <a:gd name="connsiteX2" fmla="*/ 64665 w 64665"/>
                  <a:gd name="connsiteY2" fmla="*/ 141721 h 141721"/>
                  <a:gd name="connsiteX3" fmla="*/ 0 w 64665"/>
                  <a:gd name="connsiteY3" fmla="*/ 141721 h 14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4172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41721"/>
                    </a:lnTo>
                    <a:lnTo>
                      <a:pt x="0" y="14172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81B75E97-F6AA-43DC-1C7C-ABBCB19B8994}"/>
                  </a:ext>
                </a:extLst>
              </p:cNvPr>
              <p:cNvSpPr/>
              <p:nvPr/>
            </p:nvSpPr>
            <p:spPr>
              <a:xfrm>
                <a:off x="258468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66451"/>
                  <a:gd name="connsiteX1" fmla="*/ 64665 w 64665"/>
                  <a:gd name="connsiteY1" fmla="*/ 0 h 166451"/>
                  <a:gd name="connsiteX2" fmla="*/ 64665 w 64665"/>
                  <a:gd name="connsiteY2" fmla="*/ 166451 h 166451"/>
                  <a:gd name="connsiteX3" fmla="*/ 0 w 64665"/>
                  <a:gd name="connsiteY3" fmla="*/ 166451 h 16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6645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66451"/>
                    </a:lnTo>
                    <a:lnTo>
                      <a:pt x="0" y="16645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97CD6E1B-0F1F-CDB4-7839-0523B5EF5D14}"/>
                  </a:ext>
                </a:extLst>
              </p:cNvPr>
              <p:cNvSpPr/>
              <p:nvPr/>
            </p:nvSpPr>
            <p:spPr>
              <a:xfrm>
                <a:off x="249076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87376"/>
                  <a:gd name="connsiteX1" fmla="*/ 64665 w 64665"/>
                  <a:gd name="connsiteY1" fmla="*/ 0 h 187376"/>
                  <a:gd name="connsiteX2" fmla="*/ 64665 w 64665"/>
                  <a:gd name="connsiteY2" fmla="*/ 187376 h 187376"/>
                  <a:gd name="connsiteX3" fmla="*/ 0 w 64665"/>
                  <a:gd name="connsiteY3" fmla="*/ 187376 h 187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87376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87376"/>
                    </a:lnTo>
                    <a:lnTo>
                      <a:pt x="0" y="18737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40DC92D2-7DA0-B768-1455-5C0AA5A9F463}"/>
                  </a:ext>
                </a:extLst>
              </p:cNvPr>
              <p:cNvSpPr/>
              <p:nvPr/>
            </p:nvSpPr>
            <p:spPr>
              <a:xfrm>
                <a:off x="567149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69867"/>
                  <a:gd name="connsiteX1" fmla="*/ 64665 w 64665"/>
                  <a:gd name="connsiteY1" fmla="*/ 0 h 469867"/>
                  <a:gd name="connsiteX2" fmla="*/ 64665 w 64665"/>
                  <a:gd name="connsiteY2" fmla="*/ 469868 h 469867"/>
                  <a:gd name="connsiteX3" fmla="*/ 0 w 64665"/>
                  <a:gd name="connsiteY3" fmla="*/ 469868 h 469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69867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69868"/>
                    </a:lnTo>
                    <a:lnTo>
                      <a:pt x="0" y="469868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9309131C-26E9-B2BF-89AB-372DE82D0B09}"/>
                  </a:ext>
                </a:extLst>
              </p:cNvPr>
              <p:cNvSpPr/>
              <p:nvPr/>
            </p:nvSpPr>
            <p:spPr>
              <a:xfrm>
                <a:off x="744717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80200"/>
                  <a:gd name="connsiteX1" fmla="*/ 64665 w 64665"/>
                  <a:gd name="connsiteY1" fmla="*/ 0 h 580200"/>
                  <a:gd name="connsiteX2" fmla="*/ 64665 w 64665"/>
                  <a:gd name="connsiteY2" fmla="*/ 580201 h 580200"/>
                  <a:gd name="connsiteX3" fmla="*/ 0 w 64665"/>
                  <a:gd name="connsiteY3" fmla="*/ 580201 h 58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8020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80201"/>
                    </a:lnTo>
                    <a:lnTo>
                      <a:pt x="0" y="58020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2F2F993B-028B-554D-EC0E-1574EA9A771E}"/>
                  </a:ext>
                </a:extLst>
              </p:cNvPr>
              <p:cNvSpPr/>
              <p:nvPr/>
            </p:nvSpPr>
            <p:spPr>
              <a:xfrm>
                <a:off x="800818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703850"/>
                  <a:gd name="connsiteX1" fmla="*/ 64665 w 64665"/>
                  <a:gd name="connsiteY1" fmla="*/ 0 h 703850"/>
                  <a:gd name="connsiteX2" fmla="*/ 64665 w 64665"/>
                  <a:gd name="connsiteY2" fmla="*/ 703850 h 703850"/>
                  <a:gd name="connsiteX3" fmla="*/ 0 w 64665"/>
                  <a:gd name="connsiteY3" fmla="*/ 703850 h 70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703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703850"/>
                    </a:lnTo>
                    <a:lnTo>
                      <a:pt x="0" y="70385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F832A1F0-3EC7-00FD-06E4-E4759A4DB9BA}"/>
                  </a:ext>
                </a:extLst>
              </p:cNvPr>
              <p:cNvSpPr/>
              <p:nvPr/>
            </p:nvSpPr>
            <p:spPr>
              <a:xfrm>
                <a:off x="8102105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703850"/>
                  <a:gd name="connsiteX1" fmla="*/ 64665 w 64665"/>
                  <a:gd name="connsiteY1" fmla="*/ 0 h 703850"/>
                  <a:gd name="connsiteX2" fmla="*/ 64665 w 64665"/>
                  <a:gd name="connsiteY2" fmla="*/ 703850 h 703850"/>
                  <a:gd name="connsiteX3" fmla="*/ 0 w 64665"/>
                  <a:gd name="connsiteY3" fmla="*/ 703850 h 70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703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703850"/>
                    </a:lnTo>
                    <a:lnTo>
                      <a:pt x="0" y="70385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4757B45F-B29F-5127-996D-9B6258489DA1}"/>
                  </a:ext>
                </a:extLst>
              </p:cNvPr>
              <p:cNvSpPr/>
              <p:nvPr/>
            </p:nvSpPr>
            <p:spPr>
              <a:xfrm>
                <a:off x="8196030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703850"/>
                  <a:gd name="connsiteX1" fmla="*/ 64665 w 64665"/>
                  <a:gd name="connsiteY1" fmla="*/ 0 h 703850"/>
                  <a:gd name="connsiteX2" fmla="*/ 64665 w 64665"/>
                  <a:gd name="connsiteY2" fmla="*/ 703850 h 703850"/>
                  <a:gd name="connsiteX3" fmla="*/ 0 w 64665"/>
                  <a:gd name="connsiteY3" fmla="*/ 703850 h 70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703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703850"/>
                    </a:lnTo>
                    <a:lnTo>
                      <a:pt x="0" y="70385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57F444F9-B155-3E11-BB95-0BA9A98D1A54}"/>
                  </a:ext>
                </a:extLst>
              </p:cNvPr>
              <p:cNvSpPr/>
              <p:nvPr/>
            </p:nvSpPr>
            <p:spPr>
              <a:xfrm>
                <a:off x="6887436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533594"/>
                  <a:gd name="connsiteX1" fmla="*/ 64665 w 64665"/>
                  <a:gd name="connsiteY1" fmla="*/ 0 h 533594"/>
                  <a:gd name="connsiteX2" fmla="*/ 64665 w 64665"/>
                  <a:gd name="connsiteY2" fmla="*/ 533595 h 533594"/>
                  <a:gd name="connsiteX3" fmla="*/ 0 w 64665"/>
                  <a:gd name="connsiteY3" fmla="*/ 533595 h 533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533594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533595"/>
                    </a:lnTo>
                    <a:lnTo>
                      <a:pt x="0" y="533595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3E7BFA7F-A760-D9AE-EC5B-4FD457EA6260}"/>
                  </a:ext>
                </a:extLst>
              </p:cNvPr>
              <p:cNvSpPr/>
              <p:nvPr/>
            </p:nvSpPr>
            <p:spPr>
              <a:xfrm>
                <a:off x="342873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90229"/>
                  <a:gd name="connsiteX1" fmla="*/ 64665 w 64665"/>
                  <a:gd name="connsiteY1" fmla="*/ 0 h 190229"/>
                  <a:gd name="connsiteX2" fmla="*/ 64665 w 64665"/>
                  <a:gd name="connsiteY2" fmla="*/ 190230 h 190229"/>
                  <a:gd name="connsiteX3" fmla="*/ 0 w 64665"/>
                  <a:gd name="connsiteY3" fmla="*/ 190230 h 19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9022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90230"/>
                    </a:lnTo>
                    <a:lnTo>
                      <a:pt x="0" y="190230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AC28E930-2593-BADF-4272-83C73EF5F7AB}"/>
                  </a:ext>
                </a:extLst>
              </p:cNvPr>
              <p:cNvSpPr/>
              <p:nvPr/>
            </p:nvSpPr>
            <p:spPr>
              <a:xfrm>
                <a:off x="333481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81669"/>
                  <a:gd name="connsiteX1" fmla="*/ 64665 w 64665"/>
                  <a:gd name="connsiteY1" fmla="*/ 0 h 181669"/>
                  <a:gd name="connsiteX2" fmla="*/ 64665 w 64665"/>
                  <a:gd name="connsiteY2" fmla="*/ 181669 h 181669"/>
                  <a:gd name="connsiteX3" fmla="*/ 0 w 64665"/>
                  <a:gd name="connsiteY3" fmla="*/ 181669 h 18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8166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81669"/>
                    </a:lnTo>
                    <a:lnTo>
                      <a:pt x="0" y="181669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C44B1053-22EE-86B4-FD7A-A1C2A2D837E0}"/>
                  </a:ext>
                </a:extLst>
              </p:cNvPr>
              <p:cNvSpPr/>
              <p:nvPr/>
            </p:nvSpPr>
            <p:spPr>
              <a:xfrm>
                <a:off x="3240889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81669"/>
                  <a:gd name="connsiteX1" fmla="*/ 64665 w 64665"/>
                  <a:gd name="connsiteY1" fmla="*/ 0 h 181669"/>
                  <a:gd name="connsiteX2" fmla="*/ 64665 w 64665"/>
                  <a:gd name="connsiteY2" fmla="*/ 181669 h 181669"/>
                  <a:gd name="connsiteX3" fmla="*/ 0 w 64665"/>
                  <a:gd name="connsiteY3" fmla="*/ 181669 h 18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81669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81669"/>
                    </a:lnTo>
                    <a:lnTo>
                      <a:pt x="0" y="181669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3FE541FB-4174-6A6B-F003-87ECFDD2DF3B}"/>
                  </a:ext>
                </a:extLst>
              </p:cNvPr>
              <p:cNvSpPr/>
              <p:nvPr/>
            </p:nvSpPr>
            <p:spPr>
              <a:xfrm>
                <a:off x="3148234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145525"/>
                  <a:gd name="connsiteX1" fmla="*/ 64665 w 64665"/>
                  <a:gd name="connsiteY1" fmla="*/ 0 h 145525"/>
                  <a:gd name="connsiteX2" fmla="*/ 64665 w 64665"/>
                  <a:gd name="connsiteY2" fmla="*/ 145526 h 145525"/>
                  <a:gd name="connsiteX3" fmla="*/ 0 w 64665"/>
                  <a:gd name="connsiteY3" fmla="*/ 145526 h 14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145525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145526"/>
                    </a:lnTo>
                    <a:lnTo>
                      <a:pt x="0" y="145526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C97F60A6-AD19-30AE-5282-EF9F77CA989C}"/>
                  </a:ext>
                </a:extLst>
              </p:cNvPr>
              <p:cNvSpPr/>
              <p:nvPr/>
            </p:nvSpPr>
            <p:spPr>
              <a:xfrm>
                <a:off x="2772537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92261"/>
                  <a:gd name="connsiteX1" fmla="*/ 64665 w 64665"/>
                  <a:gd name="connsiteY1" fmla="*/ 0 h 92261"/>
                  <a:gd name="connsiteX2" fmla="*/ 64665 w 64665"/>
                  <a:gd name="connsiteY2" fmla="*/ 92261 h 92261"/>
                  <a:gd name="connsiteX3" fmla="*/ 0 w 64665"/>
                  <a:gd name="connsiteY3" fmla="*/ 92261 h 9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9226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92261"/>
                    </a:lnTo>
                    <a:lnTo>
                      <a:pt x="0" y="9226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H</a:t>
                </a:r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3D2AFF05-8ADD-6C52-AC82-CFBAA66ED489}"/>
                  </a:ext>
                </a:extLst>
              </p:cNvPr>
              <p:cNvSpPr/>
              <p:nvPr/>
            </p:nvSpPr>
            <p:spPr>
              <a:xfrm>
                <a:off x="7635023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635367"/>
                  <a:gd name="connsiteX1" fmla="*/ 64665 w 64665"/>
                  <a:gd name="connsiteY1" fmla="*/ 0 h 635367"/>
                  <a:gd name="connsiteX2" fmla="*/ 64665 w 64665"/>
                  <a:gd name="connsiteY2" fmla="*/ 635368 h 635367"/>
                  <a:gd name="connsiteX3" fmla="*/ 0 w 64665"/>
                  <a:gd name="connsiteY3" fmla="*/ 635368 h 63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635367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635368"/>
                    </a:lnTo>
                    <a:lnTo>
                      <a:pt x="0" y="635368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9B651345-6D6D-5AF3-3273-B7BDF0B2B07B}"/>
                  </a:ext>
                </a:extLst>
              </p:cNvPr>
              <p:cNvSpPr/>
              <p:nvPr/>
            </p:nvSpPr>
            <p:spPr>
              <a:xfrm>
                <a:off x="3801896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282491"/>
                  <a:gd name="connsiteX1" fmla="*/ 64665 w 64665"/>
                  <a:gd name="connsiteY1" fmla="*/ 0 h 282491"/>
                  <a:gd name="connsiteX2" fmla="*/ 64665 w 64665"/>
                  <a:gd name="connsiteY2" fmla="*/ 282491 h 282491"/>
                  <a:gd name="connsiteX3" fmla="*/ 0 w 64665"/>
                  <a:gd name="connsiteY3" fmla="*/ 282491 h 28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282491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282491"/>
                    </a:lnTo>
                    <a:lnTo>
                      <a:pt x="0" y="28249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CECEDC76-F48D-D20B-5681-1362395594A6}"/>
                  </a:ext>
                </a:extLst>
              </p:cNvPr>
              <p:cNvSpPr/>
              <p:nvPr/>
            </p:nvSpPr>
            <p:spPr>
              <a:xfrm>
                <a:off x="2960385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1850"/>
                  <a:gd name="connsiteX1" fmla="*/ 64665 w 64665"/>
                  <a:gd name="connsiteY1" fmla="*/ 0 h 41850"/>
                  <a:gd name="connsiteX2" fmla="*/ 64665 w 64665"/>
                  <a:gd name="connsiteY2" fmla="*/ 41851 h 41850"/>
                  <a:gd name="connsiteX3" fmla="*/ 0 w 64665"/>
                  <a:gd name="connsiteY3" fmla="*/ 41851 h 4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1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1851"/>
                    </a:lnTo>
                    <a:lnTo>
                      <a:pt x="0" y="4185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5B378BDC-DF23-ECA8-187D-C38625731CA4}"/>
                  </a:ext>
                </a:extLst>
              </p:cNvPr>
              <p:cNvSpPr/>
              <p:nvPr/>
            </p:nvSpPr>
            <p:spPr>
              <a:xfrm>
                <a:off x="3054309" y="2486391"/>
                <a:ext cx="86309" cy="400013"/>
              </a:xfrm>
              <a:custGeom>
                <a:avLst/>
                <a:gdLst>
                  <a:gd name="connsiteX0" fmla="*/ 0 w 64665"/>
                  <a:gd name="connsiteY0" fmla="*/ 0 h 41850"/>
                  <a:gd name="connsiteX1" fmla="*/ 64665 w 64665"/>
                  <a:gd name="connsiteY1" fmla="*/ 0 h 41850"/>
                  <a:gd name="connsiteX2" fmla="*/ 64665 w 64665"/>
                  <a:gd name="connsiteY2" fmla="*/ 41851 h 41850"/>
                  <a:gd name="connsiteX3" fmla="*/ 0 w 64665"/>
                  <a:gd name="connsiteY3" fmla="*/ 41851 h 4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665" h="41850">
                    <a:moveTo>
                      <a:pt x="0" y="0"/>
                    </a:moveTo>
                    <a:lnTo>
                      <a:pt x="64665" y="0"/>
                    </a:lnTo>
                    <a:lnTo>
                      <a:pt x="64665" y="41851"/>
                    </a:lnTo>
                    <a:lnTo>
                      <a:pt x="0" y="41851"/>
                    </a:lnTo>
                    <a:close/>
                  </a:path>
                </a:pathLst>
              </a:custGeom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1333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L</a:t>
                </a:r>
              </a:p>
            </p:txBody>
          </p:sp>
        </p:grp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1497340C-050A-B8CC-BAE0-5AB18B7EB086}"/>
                </a:ext>
              </a:extLst>
            </p:cNvPr>
            <p:cNvSpPr txBox="1"/>
            <p:nvPr/>
          </p:nvSpPr>
          <p:spPr>
            <a:xfrm>
              <a:off x="2259060" y="3444168"/>
              <a:ext cx="3422840" cy="3694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1219170">
                <a:buClr>
                  <a:srgbClr val="000000"/>
                </a:buClr>
                <a:tabLst>
                  <a:tab pos="150280" algn="l"/>
                </a:tabLst>
              </a:pPr>
              <a:r>
                <a:rPr lang="en-GB" sz="1067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H	High</a:t>
              </a:r>
            </a:p>
            <a:p>
              <a:pPr defTabSz="152396">
                <a:buClr>
                  <a:srgbClr val="000000"/>
                </a:buClr>
              </a:pPr>
              <a:r>
                <a:rPr lang="en-GB" sz="1067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L	Low</a:t>
              </a:r>
            </a:p>
            <a:p>
              <a:pPr defTabSz="152396">
                <a:buClr>
                  <a:srgbClr val="000000"/>
                </a:buClr>
              </a:pPr>
              <a:r>
                <a:rPr lang="en-GB" sz="1067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U	Unknown/Missing</a:t>
              </a:r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1DB8636-F9B2-202A-7E1B-78BEED48E6C3}"/>
                </a:ext>
              </a:extLst>
            </p:cNvPr>
            <p:cNvGrpSpPr/>
            <p:nvPr/>
          </p:nvGrpSpPr>
          <p:grpSpPr>
            <a:xfrm>
              <a:off x="1666473" y="1785794"/>
              <a:ext cx="6488168" cy="2083641"/>
              <a:chOff x="1947807" y="1443513"/>
              <a:chExt cx="6488168" cy="2083641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C6EC1C5A-724D-9507-1270-AE385552EC65}"/>
                  </a:ext>
                </a:extLst>
              </p:cNvPr>
              <p:cNvGrpSpPr/>
              <p:nvPr/>
            </p:nvGrpSpPr>
            <p:grpSpPr>
              <a:xfrm>
                <a:off x="1983989" y="1443513"/>
                <a:ext cx="449093" cy="223091"/>
                <a:chOff x="2177818" y="1432093"/>
                <a:chExt cx="449093" cy="223091"/>
              </a:xfrm>
            </p:grpSpPr>
            <p:sp>
              <p:nvSpPr>
                <p:cNvPr id="346" name="TextBox 345">
                  <a:extLst>
                    <a:ext uri="{FF2B5EF4-FFF2-40B4-BE49-F238E27FC236}">
                      <a16:creationId xmlns:a16="http://schemas.microsoft.com/office/drawing/2014/main" id="{E212583E-3F74-BDDE-A6B0-FFA70C756962}"/>
                    </a:ext>
                  </a:extLst>
                </p:cNvPr>
                <p:cNvSpPr txBox="1"/>
                <p:nvPr/>
              </p:nvSpPr>
              <p:spPr>
                <a:xfrm>
                  <a:off x="2177818" y="1432093"/>
                  <a:ext cx="401694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 defTabSz="1219170">
                    <a:buClr>
                      <a:srgbClr val="000000"/>
                    </a:buClr>
                  </a:pP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100</a:t>
                  </a:r>
                </a:p>
              </p:txBody>
            </p: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38F8D6C2-0628-9FC1-1870-F60380F31B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2113" y="1543638"/>
                  <a:ext cx="947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AB4902F8-7DBE-D7D3-B9C0-F9B8C6F6FD7C}"/>
                  </a:ext>
                </a:extLst>
              </p:cNvPr>
              <p:cNvGrpSpPr/>
              <p:nvPr/>
            </p:nvGrpSpPr>
            <p:grpSpPr>
              <a:xfrm>
                <a:off x="1983989" y="1551883"/>
                <a:ext cx="5893370" cy="1967197"/>
                <a:chOff x="2177818" y="1075325"/>
                <a:chExt cx="5893370" cy="1967197"/>
              </a:xfrm>
            </p:grpSpPr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D6D22ADD-03E2-DF5B-761B-A82490BC4B3A}"/>
                    </a:ext>
                  </a:extLst>
                </p:cNvPr>
                <p:cNvSpPr txBox="1"/>
                <p:nvPr/>
              </p:nvSpPr>
              <p:spPr>
                <a:xfrm>
                  <a:off x="2177818" y="1432093"/>
                  <a:ext cx="401694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 defTabSz="1219170">
                    <a:buClr>
                      <a:srgbClr val="000000"/>
                    </a:buClr>
                  </a:pP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50</a:t>
                  </a:r>
                </a:p>
              </p:txBody>
            </p: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79D5D180-C08A-9017-5896-C2FBB4CCC9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2113" y="1543638"/>
                  <a:ext cx="947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7BA26872-97F3-B521-8FCF-FBEEB6161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26911" y="1075325"/>
                  <a:ext cx="0" cy="18675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TextBox 343">
                  <a:extLst>
                    <a:ext uri="{FF2B5EF4-FFF2-40B4-BE49-F238E27FC236}">
                      <a16:creationId xmlns:a16="http://schemas.microsoft.com/office/drawing/2014/main" id="{AC5E780A-78FD-0111-3DC1-314D45A75E63}"/>
                    </a:ext>
                  </a:extLst>
                </p:cNvPr>
                <p:cNvSpPr txBox="1"/>
                <p:nvPr/>
              </p:nvSpPr>
              <p:spPr>
                <a:xfrm>
                  <a:off x="3825627" y="2350942"/>
                  <a:ext cx="401694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#</a:t>
                  </a:r>
                </a:p>
              </p:txBody>
            </p:sp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98181AF9-044D-73D3-96B5-466E4BA5ACEB}"/>
                    </a:ext>
                  </a:extLst>
                </p:cNvPr>
                <p:cNvSpPr txBox="1"/>
                <p:nvPr/>
              </p:nvSpPr>
              <p:spPr>
                <a:xfrm>
                  <a:off x="7669494" y="2819431"/>
                  <a:ext cx="401694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#</a:t>
                  </a:r>
                </a:p>
              </p:txBody>
            </p: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3AD5549B-EFA7-463E-666C-45BA7EC5CD46}"/>
                  </a:ext>
                </a:extLst>
              </p:cNvPr>
              <p:cNvGrpSpPr/>
              <p:nvPr/>
            </p:nvGrpSpPr>
            <p:grpSpPr>
              <a:xfrm>
                <a:off x="1983989" y="2301183"/>
                <a:ext cx="6451986" cy="463550"/>
                <a:chOff x="2177818" y="1359488"/>
                <a:chExt cx="6451986" cy="463550"/>
              </a:xfrm>
            </p:grpSpPr>
            <p:sp>
              <p:nvSpPr>
                <p:cNvPr id="336" name="TextBox 335">
                  <a:extLst>
                    <a:ext uri="{FF2B5EF4-FFF2-40B4-BE49-F238E27FC236}">
                      <a16:creationId xmlns:a16="http://schemas.microsoft.com/office/drawing/2014/main" id="{C796A89C-A49A-2E0C-891E-7D0FC5F098FE}"/>
                    </a:ext>
                  </a:extLst>
                </p:cNvPr>
                <p:cNvSpPr txBox="1"/>
                <p:nvPr/>
              </p:nvSpPr>
              <p:spPr>
                <a:xfrm>
                  <a:off x="2177818" y="1432094"/>
                  <a:ext cx="401694" cy="22309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 defTabSz="1219170">
                    <a:buClr>
                      <a:srgbClr val="000000"/>
                    </a:buClr>
                  </a:pP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0</a:t>
                  </a:r>
                </a:p>
              </p:txBody>
            </p: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CA0858E5-C71C-2975-3CCB-02D1DC710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2113" y="1543638"/>
                  <a:ext cx="60976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89E158DD-172A-415A-F158-9101F82B5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6911" y="1359488"/>
                  <a:ext cx="6002893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46E43A35-3634-7C05-F666-7ED42702C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6911" y="1823038"/>
                  <a:ext cx="6002893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34976702-90AB-E709-42D0-CD89DC4D2C24}"/>
                  </a:ext>
                </a:extLst>
              </p:cNvPr>
              <p:cNvGrpSpPr/>
              <p:nvPr/>
            </p:nvGrpSpPr>
            <p:grpSpPr>
              <a:xfrm>
                <a:off x="1983989" y="2838925"/>
                <a:ext cx="449093" cy="223091"/>
                <a:chOff x="2177818" y="1432093"/>
                <a:chExt cx="449093" cy="223091"/>
              </a:xfrm>
            </p:grpSpPr>
            <p:sp>
              <p:nvSpPr>
                <p:cNvPr id="334" name="TextBox 333">
                  <a:extLst>
                    <a:ext uri="{FF2B5EF4-FFF2-40B4-BE49-F238E27FC236}">
                      <a16:creationId xmlns:a16="http://schemas.microsoft.com/office/drawing/2014/main" id="{2956A70C-7B6A-FD47-9263-9A136A4FCC45}"/>
                    </a:ext>
                  </a:extLst>
                </p:cNvPr>
                <p:cNvSpPr txBox="1"/>
                <p:nvPr/>
              </p:nvSpPr>
              <p:spPr>
                <a:xfrm>
                  <a:off x="2177818" y="1432093"/>
                  <a:ext cx="401694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 defTabSz="1219170">
                    <a:buClr>
                      <a:srgbClr val="000000"/>
                    </a:buClr>
                  </a:pPr>
                  <a:r>
                    <a:rPr lang="en-US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–</a:t>
                  </a: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50</a:t>
                  </a:r>
                </a:p>
              </p:txBody>
            </p: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F1404F10-C495-C8A8-535F-0C7604783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2113" y="1543638"/>
                  <a:ext cx="947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92CF061F-F40C-6605-5B8C-61651CBA3F30}"/>
                  </a:ext>
                </a:extLst>
              </p:cNvPr>
              <p:cNvGrpSpPr/>
              <p:nvPr/>
            </p:nvGrpSpPr>
            <p:grpSpPr>
              <a:xfrm>
                <a:off x="1947807" y="3304063"/>
                <a:ext cx="485275" cy="223091"/>
                <a:chOff x="2141636" y="1432093"/>
                <a:chExt cx="485275" cy="223091"/>
              </a:xfrm>
            </p:grpSpPr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FB17E12E-A551-D612-BA35-3A174BE89F99}"/>
                    </a:ext>
                  </a:extLst>
                </p:cNvPr>
                <p:cNvSpPr txBox="1"/>
                <p:nvPr/>
              </p:nvSpPr>
              <p:spPr>
                <a:xfrm>
                  <a:off x="2141636" y="1432093"/>
                  <a:ext cx="437876" cy="2230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 defTabSz="1219170">
                    <a:buClr>
                      <a:srgbClr val="000000"/>
                    </a:buClr>
                  </a:pPr>
                  <a:r>
                    <a:rPr lang="en-US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–</a:t>
                  </a:r>
                  <a:r>
                    <a:rPr lang="en-GB" sz="1333" kern="0" dirty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/>
                      <a:sym typeface="Arial"/>
                    </a:rPr>
                    <a:t>100</a:t>
                  </a:r>
                </a:p>
              </p:txBody>
            </p: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3660BDEF-D793-D16D-811D-A53B98F383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2113" y="1543638"/>
                  <a:ext cx="9479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90DFC2B9-E495-7A07-E5FC-144DC5CD6C37}"/>
                </a:ext>
              </a:extLst>
            </p:cNvPr>
            <p:cNvSpPr txBox="1"/>
            <p:nvPr/>
          </p:nvSpPr>
          <p:spPr>
            <a:xfrm>
              <a:off x="2229689" y="2520656"/>
              <a:ext cx="401694" cy="2230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GB" sz="1333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*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E52A41-7842-ABF1-6B91-6DB2D3AF137E}"/>
                </a:ext>
              </a:extLst>
            </p:cNvPr>
            <p:cNvSpPr/>
            <p:nvPr/>
          </p:nvSpPr>
          <p:spPr>
            <a:xfrm>
              <a:off x="2240886" y="2629827"/>
              <a:ext cx="18288" cy="1828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 dirty="0">
                <a:solidFill>
                  <a:srgbClr val="FFFFFF"/>
                </a:solidFill>
                <a:latin typeface="Arial Narrow" panose="020B0606020202030204" pitchFamily="34" charset="0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144880-410F-118A-69DA-0EE100F7503D}"/>
                </a:ext>
              </a:extLst>
            </p:cNvPr>
            <p:cNvSpPr/>
            <p:nvPr/>
          </p:nvSpPr>
          <p:spPr>
            <a:xfrm>
              <a:off x="2336136" y="2660307"/>
              <a:ext cx="18288" cy="1828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 dirty="0">
                <a:solidFill>
                  <a:srgbClr val="FFFFFF"/>
                </a:solidFill>
                <a:latin typeface="Arial Narrow" panose="020B0606020202030204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A73EB6-6BFC-0B5A-376F-AAAFCDA7FA73}"/>
                </a:ext>
              </a:extLst>
            </p:cNvPr>
            <p:cNvSpPr/>
            <p:nvPr/>
          </p:nvSpPr>
          <p:spPr>
            <a:xfrm>
              <a:off x="2431386" y="2686977"/>
              <a:ext cx="18288" cy="1828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 dirty="0">
                <a:solidFill>
                  <a:srgbClr val="FFFFFF"/>
                </a:solidFill>
                <a:latin typeface="Arial Narrow" panose="020B0606020202030204" pitchFamily="34" charset="0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5D3595D-FDB5-B078-91A8-57FCAE366FB3}"/>
                </a:ext>
              </a:extLst>
            </p:cNvPr>
            <p:cNvSpPr/>
            <p:nvPr/>
          </p:nvSpPr>
          <p:spPr>
            <a:xfrm>
              <a:off x="2618076" y="2824137"/>
              <a:ext cx="18288" cy="1828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 dirty="0">
                <a:solidFill>
                  <a:srgbClr val="FFFFFF"/>
                </a:solidFill>
                <a:latin typeface="Arial Narrow" panose="020B0606020202030204" pitchFamily="34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39719A-6429-413C-2509-0F8734098D3C}"/>
              </a:ext>
            </a:extLst>
          </p:cNvPr>
          <p:cNvSpPr txBox="1"/>
          <p:nvPr/>
        </p:nvSpPr>
        <p:spPr>
          <a:xfrm>
            <a:off x="4823439" y="1870689"/>
            <a:ext cx="6612728" cy="1025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Confirmed ORR </a:t>
            </a:r>
            <a:r>
              <a:rPr lang="en-US" sz="16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was </a:t>
            </a:r>
            <a:r>
              <a:rPr lang="en-US" sz="1867" b="1" kern="0" dirty="0">
                <a:solidFill>
                  <a:srgbClr val="6E1E50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79%</a:t>
            </a:r>
            <a:r>
              <a:rPr lang="en-US" sz="16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(49/62; 95% CI, 66.8–88.3) with 6 CR and 43 PR</a:t>
            </a:r>
          </a:p>
          <a:p>
            <a:pPr marL="459306" lvl="1" indent="-302676" defTabSz="1219170">
              <a:spcBef>
                <a:spcPts val="427"/>
              </a:spcBef>
              <a:spcAft>
                <a:spcPts val="1200"/>
              </a:spcAft>
              <a:buClr>
                <a:srgbClr val="1E325F"/>
              </a:buClr>
              <a:buSzPct val="100000"/>
              <a:buFont typeface="Arial Narrow"/>
              <a:buChar char="◆"/>
              <a:tabLst>
                <a:tab pos="609585" algn="l"/>
              </a:tabLst>
            </a:pPr>
            <a:r>
              <a:rPr lang="en-US" sz="1600" kern="0" dirty="0">
                <a:solidFill>
                  <a:srgbClr val="000000"/>
                </a:solidFill>
                <a:latin typeface="Arial Narrow"/>
                <a:cs typeface="Arial"/>
                <a:sym typeface="Arial Narrow"/>
              </a:rPr>
              <a:t>Antitumour responses were observed regardless of PD-L1 expression level as assessed by 2 separate PD-L1 assays and scoring methods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3385BE0-8945-93DA-D42A-C1418E0BE383}"/>
              </a:ext>
            </a:extLst>
          </p:cNvPr>
          <p:cNvSpPr txBox="1">
            <a:spLocks/>
          </p:cNvSpPr>
          <p:nvPr/>
        </p:nvSpPr>
        <p:spPr>
          <a:xfrm>
            <a:off x="114513" y="6330828"/>
            <a:ext cx="11595172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Schmid et al. ESMO 2023</a:t>
            </a:r>
          </a:p>
        </p:txBody>
      </p:sp>
    </p:spTree>
    <p:extLst>
      <p:ext uri="{BB962C8B-B14F-4D97-AF65-F5344CB8AC3E}">
        <p14:creationId xmlns:p14="http://schemas.microsoft.com/office/powerpoint/2010/main" val="159374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2A5B11B-CE18-4505-AF09-11F4E08D35D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GB" dirty="0"/>
              <a:t>Adverse Events</a:t>
            </a:r>
            <a:endParaRPr lang="en-GB" sz="1867" strike="sngStrik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533" y="368311"/>
            <a:ext cx="11213020" cy="5760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BEGONIA Arm 7: Dato-DXd + Durvalumab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B2A3291-B39F-A307-B7CC-1DEF5C138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0847" y="1733257"/>
            <a:ext cx="5205583" cy="4616912"/>
          </a:xfrm>
        </p:spPr>
        <p:txBody>
          <a:bodyPr/>
          <a:lstStyle/>
          <a:p>
            <a:pPr marL="438901" lvl="1" indent="-438901">
              <a:spcAft>
                <a:spcPts val="1200"/>
              </a:spcAft>
              <a:buClr>
                <a:schemeClr val="accent1"/>
              </a:buClr>
              <a:buSzPct val="100000"/>
              <a:tabLst>
                <a:tab pos="609585" algn="l"/>
              </a:tabLst>
            </a:pPr>
            <a:r>
              <a:rPr lang="en-GB" sz="1600" dirty="0">
                <a:solidFill>
                  <a:schemeClr val="tx1"/>
                </a:solidFill>
              </a:rPr>
              <a:t>The most common AEs were gastrointestinal and generally of low grade (</a:t>
            </a:r>
            <a:r>
              <a:rPr lang="en-GB" sz="1600" b="1" dirty="0">
                <a:solidFill>
                  <a:schemeClr val="tx1"/>
                </a:solidFill>
              </a:rPr>
              <a:t>Table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  <a:p>
            <a:pPr marL="438140" lvl="1" indent="-438140">
              <a:spcAft>
                <a:spcPts val="1200"/>
              </a:spcAft>
              <a:buClr>
                <a:schemeClr val="accent1"/>
              </a:buClr>
              <a:buSzPct val="175000"/>
              <a:buFont typeface="Arial" panose="020B0604020202020204" pitchFamily="34" charset="0"/>
              <a:buChar char="•"/>
              <a:tabLst>
                <a:tab pos="609585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Stomatitis was the most common AE leading to Dato-DXd dose reduction (11 patients) </a:t>
            </a:r>
          </a:p>
          <a:p>
            <a:pPr marL="438140" lvl="1" indent="-438140">
              <a:spcAft>
                <a:spcPts val="1200"/>
              </a:spcAft>
              <a:buClr>
                <a:schemeClr val="accent1"/>
              </a:buClr>
              <a:buSzPct val="175000"/>
              <a:buFont typeface="Arial" panose="020B0604020202020204" pitchFamily="34" charset="0"/>
              <a:buChar char="•"/>
              <a:tabLst>
                <a:tab pos="609585" algn="l"/>
              </a:tabLst>
            </a:pPr>
            <a:r>
              <a:rPr lang="en-GB" sz="1600" dirty="0">
                <a:solidFill>
                  <a:schemeClr val="tx1"/>
                </a:solidFill>
              </a:rPr>
              <a:t>There were 3 (5%) adjudicated treatment-related ILD/pneumonitis events (2 grade 2 events, 1 grade 1 event)</a:t>
            </a:r>
          </a:p>
          <a:p>
            <a:pPr marL="438140" lvl="1" indent="-438140">
              <a:spcAft>
                <a:spcPts val="1200"/>
              </a:spcAft>
              <a:buClr>
                <a:schemeClr val="accent1"/>
              </a:buClr>
              <a:buSzPct val="175000"/>
              <a:buFont typeface="Arial" panose="020B0604020202020204" pitchFamily="34" charset="0"/>
              <a:buChar char="•"/>
              <a:tabLst>
                <a:tab pos="609585" algn="l"/>
              </a:tabLst>
            </a:pPr>
            <a:r>
              <a:rPr lang="en-US" sz="1600" dirty="0">
                <a:solidFill>
                  <a:schemeClr val="tx1"/>
                </a:solidFill>
              </a:rPr>
              <a:t>Limited rates of diarrhea (13% any grade, 1 grade 3 event) and neutropenia (5% any grade, 1 grade 3 event) were reported</a:t>
            </a:r>
          </a:p>
          <a:p>
            <a:pPr marL="438140" lvl="1" indent="-438140">
              <a:spcAft>
                <a:spcPts val="1200"/>
              </a:spcAft>
              <a:buClr>
                <a:schemeClr val="accent1"/>
              </a:buClr>
              <a:buSzPct val="175000"/>
              <a:buFont typeface="Arial" panose="020B0604020202020204" pitchFamily="34" charset="0"/>
              <a:buChar char="•"/>
              <a:tabLst>
                <a:tab pos="609585" algn="l"/>
              </a:tabLst>
            </a:pPr>
            <a:r>
              <a:rPr lang="en-US" sz="1600" dirty="0">
                <a:solidFill>
                  <a:schemeClr val="tx1"/>
                </a:solidFill>
              </a:rPr>
              <a:t>The most frequent AESIs for Arm 7 were stomatitis (65%), rash (32%), dry eye (21%), hypothyroidism (14.5%), and keratitis* (14.5%)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79F6BD0-9DC2-D499-F59B-F4077834A79B}"/>
              </a:ext>
            </a:extLst>
          </p:cNvPr>
          <p:cNvGraphicFramePr>
            <a:graphicFrameLocks noGrp="1"/>
          </p:cNvGraphicFramePr>
          <p:nvPr/>
        </p:nvGraphicFramePr>
        <p:xfrm>
          <a:off x="472033" y="1942011"/>
          <a:ext cx="5909408" cy="426172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251808">
                  <a:extLst>
                    <a:ext uri="{9D8B030D-6E8A-4147-A177-3AD203B41FA5}">
                      <a16:colId xmlns:a16="http://schemas.microsoft.com/office/drawing/2014/main" val="38082110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3689514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81053276"/>
                    </a:ext>
                  </a:extLst>
                </a:gridCol>
              </a:tblGrid>
              <a:tr h="457820">
                <a:tc>
                  <a:txBody>
                    <a:bodyPr/>
                    <a:lstStyle/>
                    <a:p>
                      <a:pPr marL="55563" indent="0"/>
                      <a:r>
                        <a:rPr lang="en-US" sz="1600" dirty="0">
                          <a:latin typeface="Arial Narrow" panose="020B0606020202030204" pitchFamily="34" charset="0"/>
                        </a:rPr>
                        <a:t>AE preferred term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Any grade, n (%)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</a:rPr>
                        <a:t>Grade 3/4, n (%)</a:t>
                      </a:r>
                    </a:p>
                  </a:txBody>
                  <a:tcPr marL="0" marR="0" marT="24384" marB="24384" anchor="ctr"/>
                </a:tc>
                <a:extLst>
                  <a:ext uri="{0D108BD9-81ED-4DB2-BD59-A6C34878D82A}">
                    <a16:rowId xmlns:a16="http://schemas.microsoft.com/office/drawing/2014/main" val="184866795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Nausea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 (65)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555017882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Stomatitis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 (65)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 (11)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4202251561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Alopecia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 (50)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773320027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Constipation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 (47)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(2)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290494260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Fatigue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 (45)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(2)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98118137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Rash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 (32)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3971538403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Vomiting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 (26)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(2)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4001486088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Amylase increased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 (21)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 (18)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102826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COVID-19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 (21)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2696772244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Dry eye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 (21)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2474472659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Decreased appetite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 (19)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(2)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4208203083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Pruritus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 (16)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223544148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Cough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 (16)</a:t>
                      </a:r>
                    </a:p>
                  </a:txBody>
                  <a:tcPr marL="0" marR="0" marT="24384" marB="2438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160" marR="10160" marT="24384" marB="24384" anchor="ctr"/>
                </a:tc>
                <a:extLst>
                  <a:ext uri="{0D108BD9-81ED-4DB2-BD59-A6C34878D82A}">
                    <a16:rowId xmlns:a16="http://schemas.microsoft.com/office/drawing/2014/main" val="10772105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11C552E-637F-DB2C-F004-495AA5470A61}"/>
              </a:ext>
            </a:extLst>
          </p:cNvPr>
          <p:cNvSpPr txBox="1"/>
          <p:nvPr/>
        </p:nvSpPr>
        <p:spPr>
          <a:xfrm>
            <a:off x="10254417" y="6562451"/>
            <a:ext cx="1519124" cy="240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219170">
              <a:lnSpc>
                <a:spcPct val="90000"/>
              </a:lnSpc>
              <a:buClr>
                <a:srgbClr val="000000"/>
              </a:buClr>
              <a:defRPr/>
            </a:pPr>
            <a:r>
              <a:rPr lang="en-GB" sz="1067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Data cutoff: 02 Feb 2023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AA708-4B3C-6A01-658F-550C7E7C7A7D}"/>
              </a:ext>
            </a:extLst>
          </p:cNvPr>
          <p:cNvSpPr txBox="1"/>
          <p:nvPr/>
        </p:nvSpPr>
        <p:spPr>
          <a:xfrm>
            <a:off x="472033" y="1553333"/>
            <a:ext cx="5909408" cy="379656"/>
          </a:xfrm>
          <a:prstGeom prst="rect">
            <a:avLst/>
          </a:prstGeom>
          <a:solidFill>
            <a:schemeClr val="accent4"/>
          </a:solidFill>
        </p:spPr>
        <p:txBody>
          <a:bodyPr wrap="square" lIns="0" rIns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  <a:sym typeface="Arial"/>
              </a:rPr>
              <a:t>Most frequently reported adverse events (</a:t>
            </a:r>
            <a:r>
              <a:rPr lang="en-GB" sz="1867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≥15%)</a:t>
            </a:r>
            <a:r>
              <a:rPr lang="en-GB" sz="1867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  <a:sym typeface="Arial"/>
              </a:rPr>
              <a:t> (N=62)</a:t>
            </a:r>
            <a:endParaRPr lang="en-GB" sz="1400" b="1" kern="0" dirty="0">
              <a:solidFill>
                <a:srgbClr val="FFFFFF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A4EF817B-DB07-989E-4F9E-4D4D43D8800F}"/>
              </a:ext>
            </a:extLst>
          </p:cNvPr>
          <p:cNvSpPr txBox="1">
            <a:spLocks/>
          </p:cNvSpPr>
          <p:nvPr/>
        </p:nvSpPr>
        <p:spPr>
          <a:xfrm>
            <a:off x="262468" y="6422924"/>
            <a:ext cx="10138832" cy="41037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Clr>
                <a:srgbClr val="000000"/>
              </a:buClr>
              <a:buNone/>
            </a:pPr>
            <a:r>
              <a:rPr lang="en-GB" sz="800" dirty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*1 grade 1 event, 3 grade 2 events, 5 grade 3 events. </a:t>
            </a:r>
          </a:p>
          <a:p>
            <a:pPr marL="0" indent="0" defTabSz="609585">
              <a:buClr>
                <a:srgbClr val="000000"/>
              </a:buClr>
              <a:buNone/>
            </a:pPr>
            <a:r>
              <a:rPr lang="en-GB" sz="800" dirty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AE, adverse event; AESI, adverse event of special interest; ILD, interstitial lung disease.</a:t>
            </a:r>
          </a:p>
        </p:txBody>
      </p:sp>
    </p:spTree>
    <p:extLst>
      <p:ext uri="{BB962C8B-B14F-4D97-AF65-F5344CB8AC3E}">
        <p14:creationId xmlns:p14="http://schemas.microsoft.com/office/powerpoint/2010/main" val="2031975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3B7DA1-CAC2-EC41-A08D-890350E2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98" y="166987"/>
            <a:ext cx="10371300" cy="50085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D9B3F-B6A6-F348-90AA-7CE94A617D7B}"/>
              </a:ext>
            </a:extLst>
          </p:cNvPr>
          <p:cNvSpPr/>
          <p:nvPr/>
        </p:nvSpPr>
        <p:spPr>
          <a:xfrm>
            <a:off x="8833262" y="68608"/>
            <a:ext cx="3323326" cy="774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527C9-8EEB-6C40-900E-EA0ECFA0334C}"/>
              </a:ext>
            </a:extLst>
          </p:cNvPr>
          <p:cNvSpPr txBox="1"/>
          <p:nvPr/>
        </p:nvSpPr>
        <p:spPr>
          <a:xfrm>
            <a:off x="129458" y="6321681"/>
            <a:ext cx="269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PI: Tiffany A. Traina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FCAFF-DCEA-854B-B45D-0AC48F31875F}"/>
              </a:ext>
            </a:extLst>
          </p:cNvPr>
          <p:cNvSpPr txBox="1"/>
          <p:nvPr/>
        </p:nvSpPr>
        <p:spPr>
          <a:xfrm>
            <a:off x="6924372" y="4831923"/>
            <a:ext cx="1718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Paclitaxel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Nab-paclitaxel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Carboplatin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Capecitabine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Eribulin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C00DFB0-F055-E74A-A60C-D505BC0761BE}"/>
              </a:ext>
            </a:extLst>
          </p:cNvPr>
          <p:cNvSpPr/>
          <p:nvPr/>
        </p:nvSpPr>
        <p:spPr>
          <a:xfrm>
            <a:off x="8713037" y="4870628"/>
            <a:ext cx="180239" cy="60987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FB8754D-7F8C-EE4D-8028-701AC4C81CEE}"/>
              </a:ext>
            </a:extLst>
          </p:cNvPr>
          <p:cNvSpPr/>
          <p:nvPr/>
        </p:nvSpPr>
        <p:spPr>
          <a:xfrm>
            <a:off x="8713037" y="5790841"/>
            <a:ext cx="180239" cy="60987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F6C34-FE18-5E43-8A4E-D6DDDCDC74D2}"/>
              </a:ext>
            </a:extLst>
          </p:cNvPr>
          <p:cNvSpPr txBox="1"/>
          <p:nvPr/>
        </p:nvSpPr>
        <p:spPr>
          <a:xfrm>
            <a:off x="9010262" y="4852401"/>
            <a:ext cx="257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If no prior taxane or taxane &gt;12 mo prior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0ABB8-321C-2442-AB8C-F24B570966E9}"/>
              </a:ext>
            </a:extLst>
          </p:cNvPr>
          <p:cNvSpPr txBox="1"/>
          <p:nvPr/>
        </p:nvSpPr>
        <p:spPr>
          <a:xfrm>
            <a:off x="9010262" y="5854532"/>
            <a:ext cx="312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If prior taxane or &lt;12mo DFI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D9C75-4F04-AD4B-B806-73541461BFB9}"/>
              </a:ext>
            </a:extLst>
          </p:cNvPr>
          <p:cNvSpPr txBox="1"/>
          <p:nvPr/>
        </p:nvSpPr>
        <p:spPr>
          <a:xfrm>
            <a:off x="3583489" y="173859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ER/PR &lt;1%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6B15AC-B7B0-3849-89C3-B8E5C1037420}"/>
              </a:ext>
            </a:extLst>
          </p:cNvPr>
          <p:cNvSpPr txBox="1"/>
          <p:nvPr/>
        </p:nvSpPr>
        <p:spPr>
          <a:xfrm>
            <a:off x="85583" y="2637003"/>
            <a:ext cx="162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Contraindication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adjuvant 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access to drug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F2B7B-48E4-A64B-9715-8090E65E88D4}"/>
              </a:ext>
            </a:extLst>
          </p:cNvPr>
          <p:cNvSpPr txBox="1"/>
          <p:nvPr/>
        </p:nvSpPr>
        <p:spPr>
          <a:xfrm>
            <a:off x="2063723" y="4871717"/>
            <a:ext cx="2693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central confirmation of PDL1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1994FB0D-B89A-6446-9B9F-FB9ADB8CFD7C}"/>
              </a:ext>
            </a:extLst>
          </p:cNvPr>
          <p:cNvSpPr/>
          <p:nvPr/>
        </p:nvSpPr>
        <p:spPr>
          <a:xfrm>
            <a:off x="1419367" y="2637003"/>
            <a:ext cx="365920" cy="6463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F20C9-F22F-E74F-B038-7C8CB052667C}"/>
              </a:ext>
            </a:extLst>
          </p:cNvPr>
          <p:cNvSpPr txBox="1"/>
          <p:nvPr/>
        </p:nvSpPr>
        <p:spPr>
          <a:xfrm>
            <a:off x="4913194" y="3698543"/>
            <a:ext cx="9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8F7BA-5004-7D7A-DFFB-E7E5D6DE8CB1}"/>
              </a:ext>
            </a:extLst>
          </p:cNvPr>
          <p:cNvSpPr txBox="1"/>
          <p:nvPr/>
        </p:nvSpPr>
        <p:spPr>
          <a:xfrm>
            <a:off x="3128913" y="5790841"/>
            <a:ext cx="2876816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DFI &lt;12 mo cohort closed</a:t>
            </a:r>
          </a:p>
        </p:txBody>
      </p:sp>
    </p:spTree>
    <p:extLst>
      <p:ext uri="{BB962C8B-B14F-4D97-AF65-F5344CB8AC3E}">
        <p14:creationId xmlns:p14="http://schemas.microsoft.com/office/powerpoint/2010/main" val="184998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B4BC-8323-4F61-EFAC-209B44CE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66569"/>
            <a:ext cx="10972800" cy="1371600"/>
          </a:xfrm>
        </p:spPr>
        <p:txBody>
          <a:bodyPr anchor="ctr"/>
          <a:lstStyle/>
          <a:p>
            <a:r>
              <a:rPr lang="en-US" dirty="0"/>
              <a:t>EV-202: Enfortumab vedotin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DCA3CEAF-1800-0853-77D5-2DDC2A5B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701" y="1817227"/>
            <a:ext cx="2815822" cy="27853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1600" b="1" u="sng" dirty="0">
                <a:latin typeface="Arial"/>
                <a:ea typeface="ＭＳ Ｐゴシック"/>
              </a:rPr>
              <a:t>Endpoints 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/>
                <a:ea typeface="ＭＳ Ｐゴシック"/>
              </a:rPr>
              <a:t>Primary: </a:t>
            </a:r>
            <a:r>
              <a:rPr lang="en-US" sz="1600" dirty="0">
                <a:latin typeface="Arial"/>
                <a:ea typeface="ＭＳ Ｐゴシック"/>
              </a:rPr>
              <a:t>Investigator-assessed confirmed ORR per RECIST v1.1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/>
                <a:ea typeface="ＭＳ Ｐゴシック"/>
              </a:rPr>
              <a:t>Secondary:</a:t>
            </a:r>
            <a:r>
              <a:rPr lang="en-US" sz="1600" dirty="0">
                <a:latin typeface="Arial"/>
                <a:ea typeface="ＭＳ Ｐゴシック"/>
              </a:rPr>
              <a:t> DOR, DCR, and PFS per RECIST v1.1, OS, safety / tolerability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Arial"/>
                <a:ea typeface="ＭＳ Ｐゴシック"/>
              </a:rPr>
              <a:t>Exploratory</a:t>
            </a:r>
            <a:r>
              <a:rPr lang="en-US" sz="1600" dirty="0">
                <a:latin typeface="Arial"/>
                <a:ea typeface="ＭＳ Ｐゴシック"/>
              </a:rPr>
              <a:t>: Nectin-4 expression</a:t>
            </a:r>
            <a:r>
              <a:rPr lang="en-US" sz="1600" baseline="30000" dirty="0">
                <a:latin typeface="Arial"/>
                <a:ea typeface="ＭＳ Ｐゴシック"/>
              </a:rPr>
              <a:t>a</a:t>
            </a:r>
            <a:endParaRPr lang="en-US" sz="1600" dirty="0">
              <a:latin typeface="Arial"/>
              <a:ea typeface="ＭＳ Ｐゴシック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C80DCF44-801D-228A-9792-C5F84962AD76}"/>
              </a:ext>
            </a:extLst>
          </p:cNvPr>
          <p:cNvSpPr/>
          <p:nvPr/>
        </p:nvSpPr>
        <p:spPr>
          <a:xfrm>
            <a:off x="487969" y="1388962"/>
            <a:ext cx="2085728" cy="39122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Population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Locally advanced or metastatic BC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taxanes or anthracyclines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 1 standard-of-care cytotoxic regimen and ≤ 2 lines of cytotoxic therapy for locally advanced or metastatic BC</a:t>
            </a:r>
          </a:p>
        </p:txBody>
      </p:sp>
      <p:sp>
        <p:nvSpPr>
          <p:cNvPr id="34" name="AutoShape 9">
            <a:extLst>
              <a:ext uri="{FF2B5EF4-FFF2-40B4-BE49-F238E27FC236}">
                <a16:creationId xmlns:a16="http://schemas.microsoft.com/office/drawing/2014/main" id="{927CB606-4E33-E5B1-F850-8C9C5D615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8769" y="2225314"/>
            <a:ext cx="2724719" cy="1899450"/>
          </a:xfrm>
          <a:prstGeom prst="roundRect">
            <a:avLst>
              <a:gd name="adj" fmla="val 12380"/>
            </a:avLst>
          </a:prstGeom>
          <a:solidFill>
            <a:srgbClr val="2F5597"/>
          </a:solidFill>
          <a:ln>
            <a:solidFill>
              <a:schemeClr val="tx1"/>
            </a:solidFill>
          </a:ln>
        </p:spPr>
        <p:txBody>
          <a:bodyPr lIns="18000" tIns="44451" rIns="18000" bIns="44451" anchor="ctr" anchorCtr="1"/>
          <a:lstStyle/>
          <a:p>
            <a:pPr marL="0" marR="0" lvl="0" indent="0" algn="ctr" defTabSz="115249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EV 1.25 mg/kg IV on </a:t>
            </a:r>
            <a:b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</a:b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Days 1, 8, 15 of each </a:t>
            </a:r>
            <a:b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</a:b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28-day cycle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41CA169-E3D7-A98A-B679-D1188E194E5E}"/>
              </a:ext>
            </a:extLst>
          </p:cNvPr>
          <p:cNvSpPr/>
          <p:nvPr/>
        </p:nvSpPr>
        <p:spPr>
          <a:xfrm>
            <a:off x="5258848" y="4337249"/>
            <a:ext cx="3124560" cy="6548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Treatment until disease progression</a:t>
            </a:r>
            <a:r>
              <a:rPr lang="en-US" sz="16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Arial"/>
                <a:cs typeface="Arial"/>
              </a:rPr>
              <a:t>or discontinuation criteria are met</a:t>
            </a:r>
            <a:endParaRPr kumimoji="0" lang="en-US" sz="1200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125917-E6D3-61D0-D7C2-29B44E4C64E7}"/>
              </a:ext>
            </a:extLst>
          </p:cNvPr>
          <p:cNvSpPr txBox="1"/>
          <p:nvPr/>
        </p:nvSpPr>
        <p:spPr>
          <a:xfrm>
            <a:off x="487968" y="5496539"/>
            <a:ext cx="11231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/>
              <a:t>Disease assessment was performed at screening/baseline and repeated every 8 weeks (56 days ± 7 days) from the first dose of study treatment throughout the study until the </a:t>
            </a:r>
            <a:r>
              <a:rPr lang="en-US" sz="1000" dirty="0"/>
              <a:t>patient</a:t>
            </a:r>
            <a:r>
              <a:rPr lang="en-US" sz="1000" b="0" i="0" u="none" strike="noStrike" baseline="0" dirty="0"/>
              <a:t> had radiologically-confirmed disease progression, initiated a new subsequent anticancer therapy, died, withdrew consent, was lost to follow-up, or the study closed, whichever came first. A confirmatory imaging scan was required 4 weeks (28 days + 7-day window) after the first response. After 1 year on study treatment, the frequency of response assessments was reduced to every 12 weeks (84 days ± 7 days). </a:t>
            </a:r>
            <a:r>
              <a:rPr lang="en-US" sz="1000" baseline="30000" dirty="0"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000" dirty="0">
                <a:ea typeface="Times New Roman" panose="02020603050405020304" pitchFamily="18" charset="0"/>
                <a:cs typeface="Calibri" panose="020F0502020204030204" pitchFamily="34" charset="0"/>
              </a:rPr>
              <a:t>Nectin-4 expression was not required for study enrollment but was assessed retrospectively.</a:t>
            </a: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4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9A8682-99E4-14F4-CB54-962446177121}"/>
              </a:ext>
            </a:extLst>
          </p:cNvPr>
          <p:cNvSpPr/>
          <p:nvPr/>
        </p:nvSpPr>
        <p:spPr>
          <a:xfrm>
            <a:off x="2884234" y="3552069"/>
            <a:ext cx="1953461" cy="1749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TNBC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PD-1/L1 inhibitor based on PD-L1 expression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600D0FC-A99F-13AB-4880-A0C0587C34FB}"/>
              </a:ext>
            </a:extLst>
          </p:cNvPr>
          <p:cNvSpPr/>
          <p:nvPr/>
        </p:nvSpPr>
        <p:spPr>
          <a:xfrm>
            <a:off x="2884234" y="1393446"/>
            <a:ext cx="1901446" cy="1899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HR+/HER2- BC</a:t>
            </a:r>
          </a:p>
          <a:p>
            <a:pPr marL="119063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Prior 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ndocrine treatment with or without a CDK4/6 inhibitor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AC5BAF-8729-D89A-5316-23475C601146}"/>
              </a:ext>
            </a:extLst>
          </p:cNvPr>
          <p:cNvSpPr/>
          <p:nvPr/>
        </p:nvSpPr>
        <p:spPr>
          <a:xfrm>
            <a:off x="4785680" y="2416819"/>
            <a:ext cx="673089" cy="2907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F635D80-6390-CFB2-4DB0-0057AFF10F77}"/>
              </a:ext>
            </a:extLst>
          </p:cNvPr>
          <p:cNvSpPr/>
          <p:nvPr/>
        </p:nvSpPr>
        <p:spPr>
          <a:xfrm>
            <a:off x="4837695" y="3669175"/>
            <a:ext cx="621074" cy="3034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91574B-A00E-C571-B2AD-A2504F342A0E}"/>
              </a:ext>
            </a:extLst>
          </p:cNvPr>
          <p:cNvSpPr/>
          <p:nvPr/>
        </p:nvSpPr>
        <p:spPr>
          <a:xfrm>
            <a:off x="8196070" y="3009418"/>
            <a:ext cx="502049" cy="2834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diagram of a cell&#10;&#10;Description automatically generated">
            <a:extLst>
              <a:ext uri="{FF2B5EF4-FFF2-40B4-BE49-F238E27FC236}">
                <a16:creationId xmlns:a16="http://schemas.microsoft.com/office/drawing/2014/main" id="{7893E6F6-E9E0-1646-F215-371972BF6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321" y="193401"/>
            <a:ext cx="2743202" cy="137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954F3-2D4F-515F-F686-A92A5524621D}"/>
              </a:ext>
            </a:extLst>
          </p:cNvPr>
          <p:cNvSpPr txBox="1"/>
          <p:nvPr/>
        </p:nvSpPr>
        <p:spPr>
          <a:xfrm>
            <a:off x="147484" y="6356554"/>
            <a:ext cx="58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Giordano A….Traina TA Abstract 1005 ASCO 2024</a:t>
            </a:r>
          </a:p>
        </p:txBody>
      </p:sp>
    </p:spTree>
    <p:extLst>
      <p:ext uri="{BB962C8B-B14F-4D97-AF65-F5344CB8AC3E}">
        <p14:creationId xmlns:p14="http://schemas.microsoft.com/office/powerpoint/2010/main" val="3311416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3017-3AE4-38E3-B793-F43268C2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EV-202: Enfortumab vedotin in TNBC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E13B5-9834-F946-1EB4-1368A964F141}"/>
              </a:ext>
            </a:extLst>
          </p:cNvPr>
          <p:cNvSpPr txBox="1"/>
          <p:nvPr/>
        </p:nvSpPr>
        <p:spPr>
          <a:xfrm>
            <a:off x="147484" y="6356554"/>
            <a:ext cx="58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Giordano A….Traina TA Abstract 1005 ASCO 2024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309604-AA09-698D-8C29-887780BE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3" y="1708047"/>
            <a:ext cx="2857983" cy="3708403"/>
          </a:xfrm>
        </p:spPr>
        <p:txBody>
          <a:bodyPr numCol="1"/>
          <a:lstStyle/>
          <a:p>
            <a:r>
              <a:rPr lang="en-US" sz="2400" dirty="0"/>
              <a:t>N=42</a:t>
            </a:r>
          </a:p>
          <a:p>
            <a:r>
              <a:rPr lang="en-US" sz="2400" dirty="0"/>
              <a:t>Median 2 prior lines  of chemotx</a:t>
            </a:r>
          </a:p>
          <a:p>
            <a:r>
              <a:rPr lang="en-US" sz="2400" dirty="0"/>
              <a:t>CBR 57%</a:t>
            </a:r>
          </a:p>
          <a:p>
            <a:r>
              <a:rPr lang="en-US" sz="2400" dirty="0"/>
              <a:t>Median PFS (months; 95% CI): 3.52; 2.10–4.63</a:t>
            </a:r>
          </a:p>
          <a:p>
            <a:r>
              <a:rPr lang="en-US" sz="2400" dirty="0"/>
              <a:t>Median OS (months; 95% CI): 12.91; 10.28–NE</a:t>
            </a:r>
          </a:p>
          <a:p>
            <a:endParaRPr lang="en-US" sz="2400" dirty="0"/>
          </a:p>
        </p:txBody>
      </p:sp>
      <p:pic>
        <p:nvPicPr>
          <p:cNvPr id="10" name="Picture 9" descr="A graph of a number of people&#10;&#10;Description automatically generated">
            <a:extLst>
              <a:ext uri="{FF2B5EF4-FFF2-40B4-BE49-F238E27FC236}">
                <a16:creationId xmlns:a16="http://schemas.microsoft.com/office/drawing/2014/main" id="{60E76B71-9181-8D97-1ECF-F3446DAA9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22" y="1375405"/>
            <a:ext cx="7772400" cy="43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90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A675-6B2F-4C5E-E2AC-F024D1E5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1" y="217034"/>
            <a:ext cx="10972800" cy="709499"/>
          </a:xfrm>
        </p:spPr>
        <p:txBody>
          <a:bodyPr/>
          <a:lstStyle/>
          <a:p>
            <a:r>
              <a:rPr lang="en-US" sz="3600" dirty="0"/>
              <a:t>EV-202: Treatment-Related Adverse Events</a:t>
            </a:r>
          </a:p>
        </p:txBody>
      </p:sp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470D5CA9-328B-145F-3C2F-8CCB38288F1C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702229" y="1061063"/>
          <a:ext cx="11097104" cy="49254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39564">
                  <a:extLst>
                    <a:ext uri="{9D8B030D-6E8A-4147-A177-3AD203B41FA5}">
                      <a16:colId xmlns:a16="http://schemas.microsoft.com/office/drawing/2014/main" val="65391490"/>
                    </a:ext>
                  </a:extLst>
                </a:gridCol>
                <a:gridCol w="1589385">
                  <a:extLst>
                    <a:ext uri="{9D8B030D-6E8A-4147-A177-3AD203B41FA5}">
                      <a16:colId xmlns:a16="http://schemas.microsoft.com/office/drawing/2014/main" val="36649325"/>
                    </a:ext>
                  </a:extLst>
                </a:gridCol>
                <a:gridCol w="1589385">
                  <a:extLst>
                    <a:ext uri="{9D8B030D-6E8A-4147-A177-3AD203B41FA5}">
                      <a16:colId xmlns:a16="http://schemas.microsoft.com/office/drawing/2014/main" val="1577808820"/>
                    </a:ext>
                  </a:extLst>
                </a:gridCol>
                <a:gridCol w="1589385">
                  <a:extLst>
                    <a:ext uri="{9D8B030D-6E8A-4147-A177-3AD203B41FA5}">
                      <a16:colId xmlns:a16="http://schemas.microsoft.com/office/drawing/2014/main" val="2806872866"/>
                    </a:ext>
                  </a:extLst>
                </a:gridCol>
                <a:gridCol w="1589385">
                  <a:extLst>
                    <a:ext uri="{9D8B030D-6E8A-4147-A177-3AD203B41FA5}">
                      <a16:colId xmlns:a16="http://schemas.microsoft.com/office/drawing/2014/main" val="1481367886"/>
                    </a:ext>
                  </a:extLst>
                </a:gridCol>
              </a:tblGrid>
              <a:tr h="58928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Parameter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HR+/HER2- Breast Cancer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n=45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Triple-Negative Breast Cancer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n=42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735621"/>
                  </a:ext>
                </a:extLst>
              </a:tr>
              <a:tr h="298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dirty="0">
                          <a:latin typeface="+mn-lt"/>
                        </a:rPr>
                        <a:t>Any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dirty="0">
                          <a:latin typeface="+mn-lt"/>
                        </a:rPr>
                        <a:t>Grade </a:t>
                      </a:r>
                      <a:r>
                        <a:rPr lang="en-US" sz="1400" b="1" dirty="0">
                          <a:effectLst/>
                        </a:rPr>
                        <a:t>≥3</a:t>
                      </a:r>
                      <a:r>
                        <a:rPr lang="en-US" sz="1400" b="1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dirty="0">
                          <a:latin typeface="+mn-lt"/>
                        </a:rPr>
                        <a:t>Any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dirty="0">
                          <a:latin typeface="+mn-lt"/>
                        </a:rPr>
                        <a:t>Grade </a:t>
                      </a:r>
                      <a:r>
                        <a:rPr lang="en-US" sz="1400" b="1" dirty="0">
                          <a:effectLst/>
                        </a:rPr>
                        <a:t>≥3</a:t>
                      </a:r>
                      <a:r>
                        <a:rPr lang="en-US" sz="1400" b="1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54619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TRAEs, overall, n (%)</a:t>
                      </a:r>
                      <a:endParaRPr lang="en-US" sz="1400" b="1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 (100.0)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20 (44.4)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 (97.6)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12 (28.6)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221402"/>
                  </a:ext>
                </a:extLst>
              </a:tr>
              <a:tr h="3436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TRAEs in ≥15% of participants for either cohort, n (%)</a:t>
                      </a:r>
                      <a:endParaRPr lang="en-US" sz="1400" b="1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7126570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Fatigue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(44.4)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 (28.6)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5210542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Pruritis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 (42.2)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3 (6.7)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 (33.3)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(2.4)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2423117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Rash maculopapular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 (40.0)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7 (15.6)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 (31.0)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(2.4)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6179296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Nausea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 (37.8)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 (38.1)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(2.4)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7581948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Dysgeusia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(22.2)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 (31.0)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5660943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Diarrhea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(22.2)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(11.9)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6416906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Dry skin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(22.2)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 (26.2)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9995502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Alopecia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 (20.0)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 (28.6)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4774235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AST increased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 (17.8)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3 (6.7)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(23.8)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2 (4.8)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9503654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ALT increased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 (17.8)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 (21.4)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(2.4)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67899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Decreased appetite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 (15.6)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(23.8)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8138466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Peripheral sensory neuropathy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 (15.6)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1 (2.2)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 (21.4)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2144981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Constipation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 (15.6)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(7.1)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4759342"/>
                  </a:ext>
                </a:extLst>
              </a:tr>
              <a:tr h="2458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Anemia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 (8.9)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 (16.7)</a:t>
                      </a:r>
                      <a:endParaRPr lang="en-US" sz="1400" dirty="0">
                        <a:effectLst/>
                        <a:latin typeface="+mn-lt"/>
                        <a:ea typeface="Yu Mincho" panose="02020400000000000000" pitchFamily="18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Yu Mincho" panose="02020400000000000000" pitchFamily="18" charset="-128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352237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F2DD87-1457-6A7D-3F06-BC2AEFEFD589}"/>
              </a:ext>
            </a:extLst>
          </p:cNvPr>
          <p:cNvSpPr/>
          <p:nvPr/>
        </p:nvSpPr>
        <p:spPr>
          <a:xfrm>
            <a:off x="702231" y="1951463"/>
            <a:ext cx="11097104" cy="256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7701A-480A-2F6D-900B-304391463342}"/>
              </a:ext>
            </a:extLst>
          </p:cNvPr>
          <p:cNvSpPr/>
          <p:nvPr/>
        </p:nvSpPr>
        <p:spPr>
          <a:xfrm>
            <a:off x="702231" y="2546350"/>
            <a:ext cx="11097104" cy="977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0AFB5-BA7E-9F83-AB20-F56108085279}"/>
              </a:ext>
            </a:extLst>
          </p:cNvPr>
          <p:cNvSpPr txBox="1"/>
          <p:nvPr/>
        </p:nvSpPr>
        <p:spPr>
          <a:xfrm>
            <a:off x="147484" y="6356554"/>
            <a:ext cx="58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Giordano A….Traina TA Abstract 1005 ASCO 2024</a:t>
            </a:r>
          </a:p>
        </p:txBody>
      </p:sp>
    </p:spTree>
    <p:extLst>
      <p:ext uri="{BB962C8B-B14F-4D97-AF65-F5344CB8AC3E}">
        <p14:creationId xmlns:p14="http://schemas.microsoft.com/office/powerpoint/2010/main" val="3214060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F4CDAA-F87A-43A8-9AE3-B50EACD9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47" y="724953"/>
            <a:ext cx="10239827" cy="782663"/>
          </a:xfrm>
        </p:spPr>
        <p:txBody>
          <a:bodyPr>
            <a:normAutofit fontScale="90000"/>
          </a:bodyPr>
          <a:lstStyle/>
          <a:p>
            <a:r>
              <a:rPr lang="en-US" dirty="0"/>
              <a:t>TBCRC 048: “Olaparib expanded”</a:t>
            </a:r>
            <a:br>
              <a:rPr lang="en-US" dirty="0"/>
            </a:br>
            <a:r>
              <a:rPr lang="en-US" dirty="0"/>
              <a:t>Benefit in g</a:t>
            </a:r>
            <a:r>
              <a:rPr lang="en-US" i="1" dirty="0"/>
              <a:t>PALB2</a:t>
            </a:r>
            <a:r>
              <a:rPr lang="en-US" dirty="0"/>
              <a:t> + s</a:t>
            </a:r>
            <a:r>
              <a:rPr lang="en-US" i="1" dirty="0"/>
              <a:t>BRCA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614EF-1523-44EA-BF84-1D609925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53" y="6360570"/>
            <a:ext cx="10239827" cy="399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+mn-lt"/>
              </a:rPr>
              <a:t>Tung N, et al. Abstract 1021 ASCO 2024; ASCO 2020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233677-4FDC-4B01-AE4A-F3F1CC4A17ED}"/>
              </a:ext>
            </a:extLst>
          </p:cNvPr>
          <p:cNvGraphicFramePr>
            <a:graphicFrameLocks noGrp="1"/>
          </p:cNvGraphicFramePr>
          <p:nvPr/>
        </p:nvGraphicFramePr>
        <p:xfrm>
          <a:off x="958647" y="2147116"/>
          <a:ext cx="10345903" cy="318262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8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6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703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PALB2</a:t>
                      </a:r>
                    </a:p>
                    <a:p>
                      <a:pPr algn="ctr"/>
                      <a:r>
                        <a:rPr lang="en-US" sz="2700" dirty="0"/>
                        <a:t>N=26</a:t>
                      </a:r>
                      <a:endParaRPr lang="en-US" sz="2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sBRCA1/2</a:t>
                      </a:r>
                    </a:p>
                    <a:p>
                      <a:pPr algn="ctr"/>
                      <a:r>
                        <a:rPr lang="en-US" sz="2700" dirty="0"/>
                        <a:t>N=30</a:t>
                      </a:r>
                      <a:endParaRPr lang="en-US" sz="2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ATM &amp; CHEK2</a:t>
                      </a:r>
                    </a:p>
                    <a:p>
                      <a:pPr algn="ctr"/>
                      <a:r>
                        <a:rPr lang="en-US" sz="2400" dirty="0"/>
                        <a:t>N=17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9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Germline: 18/24 </a:t>
                      </a:r>
                    </a:p>
                    <a:p>
                      <a:pPr algn="ctr"/>
                      <a:r>
                        <a:rPr lang="en-US" sz="2400" dirty="0"/>
                        <a:t>ORR 75%</a:t>
                      </a:r>
                    </a:p>
                    <a:p>
                      <a:pPr algn="ctr"/>
                      <a:r>
                        <a:rPr lang="en-US" sz="2400" dirty="0"/>
                        <a:t>CBR @ 18w 83%</a:t>
                      </a:r>
                    </a:p>
                    <a:p>
                      <a:pPr algn="ctr"/>
                      <a:r>
                        <a:rPr lang="en-US" sz="2400" dirty="0"/>
                        <a:t>mPFS 9.6 mo</a:t>
                      </a:r>
                      <a:endParaRPr lang="en-US" sz="5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2400" dirty="0"/>
                        <a:t>Somatic: 0/2 </a:t>
                      </a:r>
                      <a:r>
                        <a:rPr lang="en-US" sz="2100" dirty="0"/>
                        <a:t>– </a:t>
                      </a:r>
                      <a:r>
                        <a:rPr lang="en-US" sz="2400" dirty="0"/>
                        <a:t>both SD</a:t>
                      </a:r>
                      <a:r>
                        <a:rPr lang="en-US" sz="2100" dirty="0"/>
                        <a:t>*</a:t>
                      </a: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11/30 </a:t>
                      </a:r>
                    </a:p>
                    <a:p>
                      <a:pPr algn="ctr"/>
                      <a:r>
                        <a:rPr lang="en-US" sz="2400" dirty="0"/>
                        <a:t>ORR 37%</a:t>
                      </a:r>
                    </a:p>
                    <a:p>
                      <a:pPr algn="ctr"/>
                      <a:r>
                        <a:rPr lang="en-US" sz="2400" dirty="0"/>
                        <a:t>CBR 53%</a:t>
                      </a:r>
                    </a:p>
                    <a:p>
                      <a:pPr algn="ctr"/>
                      <a:r>
                        <a:rPr lang="en-US" sz="2400" dirty="0"/>
                        <a:t>mPFS 5.6mo</a:t>
                      </a:r>
                    </a:p>
                    <a:p>
                      <a:pPr algn="ctr"/>
                      <a:endParaRPr lang="en-US" sz="1900" b="1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0/13 germline</a:t>
                      </a:r>
                    </a:p>
                    <a:p>
                      <a:pPr algn="ctr"/>
                      <a:r>
                        <a:rPr lang="en-US" sz="2400" dirty="0"/>
                        <a:t>0/4 somatic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477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D1D0-0BB9-2948-9D49-D315C579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07" y="256043"/>
            <a:ext cx="11188092" cy="811232"/>
          </a:xfrm>
        </p:spPr>
        <p:txBody>
          <a:bodyPr/>
          <a:lstStyle/>
          <a:p>
            <a:r>
              <a:rPr lang="en-US" sz="3733" dirty="0">
                <a:latin typeface="Georgia" panose="02040502050405020303" pitchFamily="18" charset="0"/>
              </a:rPr>
              <a:t>CAPItello-290: Capivasertib in mTNBC</a:t>
            </a:r>
          </a:p>
        </p:txBody>
      </p:sp>
      <p:pic>
        <p:nvPicPr>
          <p:cNvPr id="7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296CE0CA-D337-7F46-93EE-858D71A47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540"/>
          <a:stretch/>
        </p:blipFill>
        <p:spPr>
          <a:xfrm>
            <a:off x="103364" y="1585913"/>
            <a:ext cx="7364237" cy="49086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376BD9-3C1C-B912-194B-5295D66A4571}"/>
              </a:ext>
            </a:extLst>
          </p:cNvPr>
          <p:cNvSpPr txBox="1"/>
          <p:nvPr/>
        </p:nvSpPr>
        <p:spPr>
          <a:xfrm>
            <a:off x="7610476" y="2128838"/>
            <a:ext cx="40909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June 18, 2024</a:t>
            </a:r>
          </a:p>
          <a:p>
            <a:endParaRPr lang="en-US" b="1" dirty="0"/>
          </a:p>
          <a:p>
            <a:r>
              <a:rPr lang="en-US" b="1" dirty="0"/>
              <a:t>AstraZeneca Press Release:</a:t>
            </a:r>
          </a:p>
          <a:p>
            <a:endParaRPr lang="en-US" dirty="0"/>
          </a:p>
          <a:p>
            <a:r>
              <a:rPr lang="en-US" dirty="0"/>
              <a:t>“The CAPItello-290 Phase III trial for capivasertib with paclitaxel….</a:t>
            </a:r>
            <a:r>
              <a:rPr lang="en-US" u="sng" dirty="0"/>
              <a:t>did not meet the dual primary endpoints </a:t>
            </a:r>
            <a:r>
              <a:rPr lang="en-US" dirty="0"/>
              <a:t>of improvement in overall survival … in either the overall trial population or in a subgroup of patients with tumors harboring specific biomarker alterations (PIK3CA, AKT1, or PTEN).”</a:t>
            </a:r>
          </a:p>
        </p:txBody>
      </p:sp>
    </p:spTree>
    <p:extLst>
      <p:ext uri="{BB962C8B-B14F-4D97-AF65-F5344CB8AC3E}">
        <p14:creationId xmlns:p14="http://schemas.microsoft.com/office/powerpoint/2010/main" val="313978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5F4C-E47C-0597-55D1-474C135D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12192000" cy="757965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KEYNOTE-355 PFS by PD-L1 Expression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D3BBD-4F86-09F1-B0EE-9F4253AEC5BC}"/>
              </a:ext>
            </a:extLst>
          </p:cNvPr>
          <p:cNvSpPr txBox="1"/>
          <p:nvPr/>
        </p:nvSpPr>
        <p:spPr>
          <a:xfrm>
            <a:off x="3183143" y="6324521"/>
            <a:ext cx="582571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Cortes J et al. ASCO 2020. Abstract 1000.</a:t>
            </a:r>
          </a:p>
          <a:p>
            <a:pPr algn="ctr"/>
            <a:r>
              <a:rPr lang="en-US" sz="1333" dirty="0"/>
              <a:t>Cortes J et al. </a:t>
            </a:r>
            <a:r>
              <a:rPr lang="en-US" sz="1333" i="1" dirty="0"/>
              <a:t>Lancet. </a:t>
            </a:r>
            <a:r>
              <a:rPr lang="en-US" sz="1333" dirty="0"/>
              <a:t>2020;396(10265):1817-1828.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5AC8A1-8434-401C-8F6E-77EF6E0D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6291435" cy="3633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6E5E66-3F87-49FF-5A69-5E1C4A20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27" y="2311401"/>
            <a:ext cx="6593773" cy="3850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03C9B70-8899-40CD-77DE-8D274536F9D6}"/>
              </a:ext>
            </a:extLst>
          </p:cNvPr>
          <p:cNvSpPr/>
          <p:nvPr/>
        </p:nvSpPr>
        <p:spPr>
          <a:xfrm>
            <a:off x="9753601" y="3546735"/>
            <a:ext cx="1298876" cy="6900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647" eaLnBrk="0" hangingPunct="0"/>
            <a:endParaRPr lang="en-US" sz="2397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A565C9-671D-FCBE-6DB3-EE96C71C7144}"/>
              </a:ext>
            </a:extLst>
          </p:cNvPr>
          <p:cNvSpPr/>
          <p:nvPr/>
        </p:nvSpPr>
        <p:spPr>
          <a:xfrm>
            <a:off x="3860801" y="2320753"/>
            <a:ext cx="1298876" cy="6900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647" eaLnBrk="0" hangingPunct="0"/>
            <a:endParaRPr lang="en-US" sz="2397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873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0F37-D6D8-D675-7179-B31665D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86" y="649914"/>
            <a:ext cx="10239828" cy="782663"/>
          </a:xfrm>
        </p:spPr>
        <p:txBody>
          <a:bodyPr/>
          <a:lstStyle/>
          <a:p>
            <a:r>
              <a:rPr lang="en-US" sz="3600" dirty="0"/>
              <a:t>TBCRC 058: </a:t>
            </a:r>
            <a:br>
              <a:rPr lang="en-US" sz="3600" dirty="0"/>
            </a:br>
            <a:r>
              <a:rPr lang="en-US" sz="3600" dirty="0"/>
              <a:t>Targeting AR in TNBC and ER-low MBC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922EE7-6824-BD5A-7982-D4F4EE044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0" t="41193" r="19117" b="36958"/>
          <a:stretch/>
        </p:blipFill>
        <p:spPr>
          <a:xfrm>
            <a:off x="5222945" y="2095928"/>
            <a:ext cx="6749138" cy="2841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B8B6E6-AD69-6740-17A3-17D97E963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0" t="22778" r="22365" b="59114"/>
          <a:stretch/>
        </p:blipFill>
        <p:spPr>
          <a:xfrm>
            <a:off x="219918" y="2355292"/>
            <a:ext cx="4953966" cy="2751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0EF61D-1702-8899-A5D1-881FFDF0CF5C}"/>
              </a:ext>
            </a:extLst>
          </p:cNvPr>
          <p:cNvSpPr txBox="1"/>
          <p:nvPr/>
        </p:nvSpPr>
        <p:spPr>
          <a:xfrm>
            <a:off x="138893" y="6439518"/>
            <a:ext cx="4815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Traina et al ASCO 2024 </a:t>
            </a:r>
          </a:p>
        </p:txBody>
      </p:sp>
    </p:spTree>
    <p:extLst>
      <p:ext uri="{BB962C8B-B14F-4D97-AF65-F5344CB8AC3E}">
        <p14:creationId xmlns:p14="http://schemas.microsoft.com/office/powerpoint/2010/main" val="1357869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27A-B462-6652-DAB8-3D3CFA79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1793277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8BAD-B372-0B4B-A711-F248E824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mTNBC 1L PD-L1+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4FBC-7D33-5546-992E-0DC86DEA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53" y="1181202"/>
            <a:ext cx="1023982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62yo germline wildtype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2019 cT2N0 ER 30% HER2 neg BC 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Neo weekly paclitaxel c/b allergy </a:t>
            </a:r>
            <a:r>
              <a:rPr lang="en-US" sz="1200" dirty="0">
                <a:effectLst/>
                <a:latin typeface="Helvetica" pitchFamily="2" charset="0"/>
                <a:sym typeface="Wingdings" pitchFamily="2" charset="2"/>
              </a:rPr>
              <a:t> c</a:t>
            </a:r>
            <a:r>
              <a:rPr lang="en-US" sz="1200" dirty="0">
                <a:effectLst/>
                <a:latin typeface="Helvetica" pitchFamily="2" charset="0"/>
              </a:rPr>
              <a:t>hanged to weekly nab-paclitaxel but had clinical progression after 5 doses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Changed to ddAC x4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6/2019 Left total mastectomy + SNB </a:t>
            </a:r>
            <a:r>
              <a:rPr lang="en-US" sz="1200" dirty="0">
                <a:effectLst/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200" dirty="0">
                <a:effectLst/>
                <a:latin typeface="Helvetica" pitchFamily="2" charset="0"/>
              </a:rPr>
              <a:t>IDC 2mm, mod diff, 0/2LN neg. ypT1aN0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Adjuvant Capecitabine x 6 months</a:t>
            </a:r>
          </a:p>
          <a:p>
            <a:pPr marL="0" indent="0">
              <a:buNone/>
            </a:pPr>
            <a:endParaRPr lang="en-US" sz="12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November 2020 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Elevated tumor markers prompted imaging with CT CAP: mediastinal lymphadenopathy ranging in size from 2.1 to 3.4 cm </a:t>
            </a:r>
          </a:p>
          <a:p>
            <a:pPr marL="0" indent="0">
              <a:buNone/>
            </a:pPr>
            <a:r>
              <a:rPr lang="en-US" sz="1200" dirty="0">
                <a:latin typeface="Helvetica" pitchFamily="2" charset="0"/>
              </a:rPr>
              <a:t>1</a:t>
            </a:r>
            <a:r>
              <a:rPr lang="en-US" sz="1200" dirty="0">
                <a:effectLst/>
                <a:latin typeface="Helvetica" pitchFamily="2" charset="0"/>
              </a:rPr>
              <a:t>2/2020 Endobronchial biopsy of LN = PD IDC TNBC PDL1 CPS&gt;10</a:t>
            </a: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1/19/21 </a:t>
            </a:r>
            <a:r>
              <a:rPr lang="en-US" sz="1200" dirty="0">
                <a:latin typeface="Helvetica" pitchFamily="2" charset="0"/>
              </a:rPr>
              <a:t>While in screening for 1</a:t>
            </a:r>
            <a:r>
              <a:rPr lang="en-US" sz="1200" baseline="30000" dirty="0">
                <a:latin typeface="Helvetica" pitchFamily="2" charset="0"/>
              </a:rPr>
              <a:t>st</a:t>
            </a:r>
            <a:r>
              <a:rPr lang="en-US" sz="1200" dirty="0">
                <a:latin typeface="Helvetica" pitchFamily="2" charset="0"/>
              </a:rPr>
              <a:t> line clinical trial, MRI brain detected multiple CNS metastases with edema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s/p VP shunt insertion and WBXRT </a:t>
            </a:r>
          </a:p>
          <a:p>
            <a:pPr marL="0" indent="0">
              <a:buNone/>
            </a:pPr>
            <a:endParaRPr lang="en-US" sz="12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2/23/21 Begin gemcitabine, carboplatin and pembrolizumab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CR on first set of scans!</a:t>
            </a:r>
          </a:p>
          <a:p>
            <a:pPr marL="0" indent="0">
              <a:buNone/>
            </a:pPr>
            <a:endParaRPr lang="en-US" sz="12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8/26/21 Gemcitabine discontinued in setting of thrombocytopenias. Continued on Carboplatin q3 weeks and Pembro</a:t>
            </a:r>
            <a:br>
              <a:rPr lang="en-US" sz="1200" dirty="0">
                <a:effectLst/>
                <a:latin typeface="Helvetica" pitchFamily="2" charset="0"/>
              </a:rPr>
            </a:br>
            <a:endParaRPr lang="en-US" sz="12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12/2022 Carbo/Pembro dose held due to traumatic C1 and wrist fracture after a fall, requiring neurosurgery for spinal stabilization 12/26/22.</a:t>
            </a:r>
          </a:p>
          <a:p>
            <a:pPr marL="0" indent="0">
              <a:buNone/>
            </a:pPr>
            <a:endParaRPr lang="en-US" sz="12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Resumed Carbo/Pembro Jan 2023 </a:t>
            </a:r>
            <a:r>
              <a:rPr lang="en-US" sz="1200" dirty="0">
                <a:effectLst/>
                <a:latin typeface="Helvetica" pitchFamily="2" charset="0"/>
                <a:sym typeface="Wingdings" pitchFamily="2" charset="2"/>
              </a:rPr>
              <a:t> Discontinued Carboplatin June 2023 due to cumulative toxicity and risk/benefit consideration.</a:t>
            </a:r>
            <a:r>
              <a:rPr lang="en-US" sz="1200" dirty="0">
                <a:effectLst/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US" sz="1200" b="1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200" dirty="0">
                <a:effectLst/>
                <a:latin typeface="Helvetica" pitchFamily="2" charset="0"/>
              </a:rPr>
              <a:t>August 2024 Remains NED on imaging! </a:t>
            </a:r>
            <a:r>
              <a:rPr lang="en-US" sz="1200" dirty="0">
                <a:latin typeface="Helvetica" pitchFamily="2" charset="0"/>
              </a:rPr>
              <a:t>C</a:t>
            </a:r>
            <a:r>
              <a:rPr lang="en-US" sz="1200" dirty="0">
                <a:effectLst/>
                <a:latin typeface="Helvetica" pitchFamily="2" charset="0"/>
              </a:rPr>
              <a:t>ontinues on Pembrolizumab alone. </a:t>
            </a:r>
          </a:p>
        </p:txBody>
      </p:sp>
    </p:spTree>
    <p:extLst>
      <p:ext uri="{BB962C8B-B14F-4D97-AF65-F5344CB8AC3E}">
        <p14:creationId xmlns:p14="http://schemas.microsoft.com/office/powerpoint/2010/main" val="1014901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9916-BAE3-AE17-7B93-0892F4E14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TNBC with short DFI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5DC9-1BEA-D813-659D-57A5B046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39yo who palpated right breast masses in November 2023 with nipple inversion.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up confirmed cT2N1 TNBC (HER2 0). No evidence of distant disease.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Germline genetic testing wildtype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Underwent fertility preservation 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Jan 2024 started KN522 regimen. </a:t>
            </a:r>
          </a:p>
          <a:p>
            <a:pPr lvl="1"/>
            <a:r>
              <a:rPr lang="en-US" sz="1466" dirty="0">
                <a:latin typeface="Arial" panose="020B0604020202020204" pitchFamily="34" charset="0"/>
                <a:cs typeface="Arial" panose="020B0604020202020204" pitchFamily="34" charset="0"/>
              </a:rPr>
              <a:t>Clinical POD a</a:t>
            </a:r>
            <a:r>
              <a:rPr lang="en-US" sz="1466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fter 7 of 12 paclitaxel/carboplatin/pembro </a:t>
            </a:r>
          </a:p>
          <a:p>
            <a:pPr lvl="1"/>
            <a:r>
              <a:rPr lang="en-US" sz="1466" dirty="0">
                <a:latin typeface="Arial" panose="020B0604020202020204" pitchFamily="34" charset="0"/>
                <a:cs typeface="Arial" panose="020B0604020202020204" pitchFamily="34" charset="0"/>
              </a:rPr>
              <a:t>Changed to dd</a:t>
            </a:r>
            <a:r>
              <a:rPr lang="en-US" sz="1466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AC/pembro </a:t>
            </a:r>
            <a:r>
              <a:rPr lang="en-US" sz="1466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brought to surgery after AC#3 due to </a:t>
            </a:r>
            <a:r>
              <a:rPr lang="en-US" sz="1466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 concern for progression.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2024 s/p bilateral mastectomies: RIGHT breast ypT2N1a (IDC, multifocal, largest tumor 3.8cm, grade III, foci 20-80% cellularity, 2/12 LN with macromet 6mm).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While planning for PMRT and screening for adjuvant trials, she was hospitalized with headaches and visual changes.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MRI brain with new CNS metastases, dominant mass causing shift. s/p Craniotomy with path consistent with her primary ER/PR 0% HER2 1+ AR 30% PDL1 &lt;10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s/p Regional RT and CNS RT.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Began Sacituzumab in 1L setting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6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E10A-8F9E-9449-98DA-C73E124B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HR-negative HER2-low MBC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38FE8-1B01-AB4E-8994-81DC208BE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Helvetica" pitchFamily="2" charset="0"/>
              </a:rPr>
              <a:t>68yo practicing physician presented with palpable left breast mass 2019 </a:t>
            </a:r>
            <a:r>
              <a:rPr lang="en-US" sz="2000" dirty="0">
                <a:effectLst/>
                <a:latin typeface="Helvetica" pitchFamily="2" charset="0"/>
                <a:sym typeface="Wingdings" pitchFamily="2" charset="2"/>
              </a:rPr>
              <a:t> i</a:t>
            </a:r>
            <a:r>
              <a:rPr lang="en-US" sz="2000" dirty="0">
                <a:effectLst/>
                <a:latin typeface="Helvetica" pitchFamily="2" charset="0"/>
              </a:rPr>
              <a:t>maging with multifocal left breast masses and left axillary mass 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Biopsy showing ER 50%, PR 0, HER2 2+ and ER 10% PR 0 HER2+ in the 2 biopsied lesions (FISH neg)</a:t>
            </a:r>
          </a:p>
          <a:p>
            <a:r>
              <a:rPr lang="en-US" sz="2000" dirty="0">
                <a:latin typeface="Helvetica" pitchFamily="2" charset="0"/>
              </a:rPr>
              <a:t>PET/CT negative for distant metastases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s/p neoadjuvant ddAC-T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Left total mastectomy &amp; axillary lymph node dissection (&gt;10 LN involved (ypT1N3): 2 foci identified </a:t>
            </a:r>
          </a:p>
          <a:p>
            <a:pPr lvl="1"/>
            <a:r>
              <a:rPr lang="en-US" sz="1466" dirty="0">
                <a:effectLst/>
                <a:latin typeface="Helvetica" pitchFamily="2" charset="0"/>
              </a:rPr>
              <a:t>ER 1-5%, PR 0, HER2 1+  </a:t>
            </a:r>
            <a:endParaRPr lang="en-US" sz="1466" dirty="0">
              <a:latin typeface="Helvetica" pitchFamily="2" charset="0"/>
            </a:endParaRPr>
          </a:p>
          <a:p>
            <a:pPr lvl="1"/>
            <a:r>
              <a:rPr lang="en-US" sz="1466" dirty="0">
                <a:effectLst/>
                <a:latin typeface="Helvetica" pitchFamily="2" charset="0"/>
              </a:rPr>
              <a:t>ER 20-30%, PR 0, HER2 1+ 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Anastrozole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PMRT 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Adjuvant Capecitabine x6 mo (last 2020)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284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9E230-5CEF-5E45-8177-61EE0AF8D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Helvetica" pitchFamily="2" charset="0"/>
              </a:rPr>
              <a:t>Summer 2022 Bone pains </a:t>
            </a:r>
            <a:r>
              <a:rPr lang="en-US" sz="2000" dirty="0">
                <a:effectLst/>
                <a:latin typeface="Helvetica" pitchFamily="2" charset="0"/>
                <a:sym typeface="Wingdings" pitchFamily="2" charset="2"/>
              </a:rPr>
              <a:t> PET/CT with suspicious </a:t>
            </a:r>
            <a:r>
              <a:rPr lang="en-US" sz="2000" dirty="0">
                <a:effectLst/>
                <a:latin typeface="Helvetica" pitchFamily="2" charset="0"/>
              </a:rPr>
              <a:t>bone lesions --&gt; bx confirmed ER 0% HER2 1-2+ FISH not amplified 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PDL1 negative CPS &lt;10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Guardant with ERBB2 mutation; Tumor sequencing unremarkable</a:t>
            </a:r>
          </a:p>
          <a:p>
            <a:endParaRPr lang="en-US" sz="2000" dirty="0">
              <a:effectLst/>
              <a:latin typeface="Helvetica" pitchFamily="2" charset="0"/>
            </a:endParaRPr>
          </a:p>
          <a:p>
            <a:r>
              <a:rPr lang="en-US" sz="2000" dirty="0">
                <a:effectLst/>
                <a:latin typeface="Helvetica" pitchFamily="2" charset="0"/>
              </a:rPr>
              <a:t>Began 1L carboplatin and denosumab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3 months later, PET/CT w overall increased extent of FDG uptake in multiple osseous lesions. Decreased in size and FDG uptake of two right axillary lymph nodes. </a:t>
            </a:r>
          </a:p>
          <a:p>
            <a:r>
              <a:rPr lang="en-US" sz="2000" dirty="0">
                <a:effectLst/>
                <a:latin typeface="Helvetica" pitchFamily="2" charset="0"/>
              </a:rPr>
              <a:t>10/2022 Began T-DXd </a:t>
            </a:r>
            <a:r>
              <a:rPr lang="en-US" sz="2000" dirty="0">
                <a:effectLst/>
                <a:latin typeface="Helvetica" pitchFamily="2" charset="0"/>
                <a:sym typeface="Wingdings" pitchFamily="2" charset="2"/>
              </a:rPr>
              <a:t> POD bone only 11/2023 </a:t>
            </a:r>
            <a:endParaRPr lang="en-US" sz="2000" dirty="0">
              <a:effectLst/>
              <a:latin typeface="Helvetica" pitchFamily="2" charset="0"/>
            </a:endParaRPr>
          </a:p>
          <a:p>
            <a:r>
              <a:rPr lang="en-US" sz="2000" dirty="0">
                <a:effectLst/>
                <a:latin typeface="Helvetica" pitchFamily="2" charset="0"/>
              </a:rPr>
              <a:t>12/2023 Began neratinib, trastuzumab </a:t>
            </a:r>
            <a:r>
              <a:rPr lang="en-US" sz="2000" dirty="0">
                <a:effectLst/>
                <a:latin typeface="Helvetica" pitchFamily="2" charset="0"/>
                <a:sym typeface="Wingdings" pitchFamily="2" charset="2"/>
              </a:rPr>
              <a:t> POD bone 6/2024 </a:t>
            </a:r>
            <a:endParaRPr lang="en-US" sz="2000" dirty="0">
              <a:effectLst/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7/2024 Began Sacituzumab </a:t>
            </a:r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3AAE8D-1D6B-6D48-80C6-E534A026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42" y="297762"/>
            <a:ext cx="11171157" cy="782663"/>
          </a:xfrm>
        </p:spPr>
        <p:txBody>
          <a:bodyPr/>
          <a:lstStyle/>
          <a:p>
            <a:r>
              <a:rPr lang="en-US" dirty="0"/>
              <a:t>HR-negative </a:t>
            </a:r>
            <a:r>
              <a:rPr lang="en-US"/>
              <a:t>HER2-low MBC (</a:t>
            </a:r>
            <a:r>
              <a:rPr lang="en-US" dirty="0"/>
              <a:t>continued)</a:t>
            </a:r>
          </a:p>
        </p:txBody>
      </p:sp>
    </p:spTree>
    <p:extLst>
      <p:ext uri="{BB962C8B-B14F-4D97-AF65-F5344CB8AC3E}">
        <p14:creationId xmlns:p14="http://schemas.microsoft.com/office/powerpoint/2010/main" val="2120146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roup 763">
            <a:extLst>
              <a:ext uri="{FF2B5EF4-FFF2-40B4-BE49-F238E27FC236}">
                <a16:creationId xmlns:a16="http://schemas.microsoft.com/office/drawing/2014/main" id="{FE91E32E-DDC7-4BA7-A2E7-5E745290B639}"/>
              </a:ext>
            </a:extLst>
          </p:cNvPr>
          <p:cNvGrpSpPr/>
          <p:nvPr/>
        </p:nvGrpSpPr>
        <p:grpSpPr>
          <a:xfrm>
            <a:off x="1679517" y="496571"/>
            <a:ext cx="8838553" cy="5794338"/>
            <a:chOff x="1129004" y="547688"/>
            <a:chExt cx="6628915" cy="4345754"/>
          </a:xfrm>
        </p:grpSpPr>
        <p:grpSp>
          <p:nvGrpSpPr>
            <p:cNvPr id="763" name="Group 762">
              <a:extLst>
                <a:ext uri="{FF2B5EF4-FFF2-40B4-BE49-F238E27FC236}">
                  <a16:creationId xmlns:a16="http://schemas.microsoft.com/office/drawing/2014/main" id="{EFC358F7-A4AC-4984-99D3-96B6D78C9851}"/>
                </a:ext>
              </a:extLst>
            </p:cNvPr>
            <p:cNvGrpSpPr/>
            <p:nvPr/>
          </p:nvGrpSpPr>
          <p:grpSpPr>
            <a:xfrm>
              <a:off x="1129004" y="1031875"/>
              <a:ext cx="6628915" cy="3009900"/>
              <a:chOff x="1417638" y="1031875"/>
              <a:chExt cx="6330950" cy="3009900"/>
            </a:xfrm>
          </p:grpSpPr>
          <p:sp>
            <p:nvSpPr>
              <p:cNvPr id="562" name="Rectangle 5">
                <a:extLst>
                  <a:ext uri="{FF2B5EF4-FFF2-40B4-BE49-F238E27FC236}">
                    <a16:creationId xmlns:a16="http://schemas.microsoft.com/office/drawing/2014/main" id="{7E615E94-A9B7-4C21-9F8F-718D4A503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401" y="1709738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3" name="Rectangle 6">
                <a:extLst>
                  <a:ext uri="{FF2B5EF4-FFF2-40B4-BE49-F238E27FC236}">
                    <a16:creationId xmlns:a16="http://schemas.microsoft.com/office/drawing/2014/main" id="{58003479-CCC2-45EA-A880-80F7C663A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638" y="2828925"/>
                <a:ext cx="6329363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4" name="Rectangle 7">
                <a:extLst>
                  <a:ext uri="{FF2B5EF4-FFF2-40B4-BE49-F238E27FC236}">
                    <a16:creationId xmlns:a16="http://schemas.microsoft.com/office/drawing/2014/main" id="{F1EDE5B6-FA0F-4A26-87C5-9279D5C81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3479800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5" name="Rectangle 8">
                <a:extLst>
                  <a:ext uri="{FF2B5EF4-FFF2-40B4-BE49-F238E27FC236}">
                    <a16:creationId xmlns:a16="http://schemas.microsoft.com/office/drawing/2014/main" id="{C2F3BB9F-1812-40C4-8376-7B768B2D0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1484313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6" name="Rectangle 9">
                <a:extLst>
                  <a:ext uri="{FF2B5EF4-FFF2-40B4-BE49-F238E27FC236}">
                    <a16:creationId xmlns:a16="http://schemas.microsoft.com/office/drawing/2014/main" id="{DC5D49AA-A472-41F8-86F6-CE7589865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638" y="3927475"/>
                <a:ext cx="6330950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7" name="Rectangle 10">
                <a:extLst>
                  <a:ext uri="{FF2B5EF4-FFF2-40B4-BE49-F238E27FC236}">
                    <a16:creationId xmlns:a16="http://schemas.microsoft.com/office/drawing/2014/main" id="{B892CB27-DA7E-45B0-9AE8-CF01533E6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3708400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8" name="Rectangle 11">
                <a:extLst>
                  <a:ext uri="{FF2B5EF4-FFF2-40B4-BE49-F238E27FC236}">
                    <a16:creationId xmlns:a16="http://schemas.microsoft.com/office/drawing/2014/main" id="{3649D045-FE29-4A7F-9B80-46795268D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3267075"/>
                <a:ext cx="6321425" cy="11588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69" name="Rectangle 12">
                <a:extLst>
                  <a:ext uri="{FF2B5EF4-FFF2-40B4-BE49-F238E27FC236}">
                    <a16:creationId xmlns:a16="http://schemas.microsoft.com/office/drawing/2014/main" id="{2FB32A1E-B566-438F-919D-3DFC1A895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3033713"/>
                <a:ext cx="6321425" cy="11588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0" name="Rectangle 13">
                <a:extLst>
                  <a:ext uri="{FF2B5EF4-FFF2-40B4-BE49-F238E27FC236}">
                    <a16:creationId xmlns:a16="http://schemas.microsoft.com/office/drawing/2014/main" id="{B9CFD7B2-8F60-4894-96A6-C5194FAB7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2595563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1" name="Rectangle 14">
                <a:extLst>
                  <a:ext uri="{FF2B5EF4-FFF2-40B4-BE49-F238E27FC236}">
                    <a16:creationId xmlns:a16="http://schemas.microsoft.com/office/drawing/2014/main" id="{8922A800-5E23-4D5A-9F58-5B336262D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2368550"/>
                <a:ext cx="6321425" cy="11747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2" name="Rectangle 15">
                <a:extLst>
                  <a:ext uri="{FF2B5EF4-FFF2-40B4-BE49-F238E27FC236}">
                    <a16:creationId xmlns:a16="http://schemas.microsoft.com/office/drawing/2014/main" id="{20D6FEBC-D2EB-43E9-A386-30D5B1021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2151063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3" name="Rectangle 16">
                <a:extLst>
                  <a:ext uri="{FF2B5EF4-FFF2-40B4-BE49-F238E27FC236}">
                    <a16:creationId xmlns:a16="http://schemas.microsoft.com/office/drawing/2014/main" id="{14370D8C-5557-4DEF-8882-3E0AB0A5F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1925638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4" name="Rectangle 17">
                <a:extLst>
                  <a:ext uri="{FF2B5EF4-FFF2-40B4-BE49-F238E27FC236}">
                    <a16:creationId xmlns:a16="http://schemas.microsoft.com/office/drawing/2014/main" id="{45C0099E-5484-4F3E-8422-44E171CD7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1257300"/>
                <a:ext cx="6321425" cy="115887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75" name="Rectangle 18">
                <a:extLst>
                  <a:ext uri="{FF2B5EF4-FFF2-40B4-BE49-F238E27FC236}">
                    <a16:creationId xmlns:a16="http://schemas.microsoft.com/office/drawing/2014/main" id="{B9A81513-D54E-4D45-8E9F-4C47C0984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813" y="1031875"/>
                <a:ext cx="6321425" cy="114300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320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375" name="Rectangle 19">
              <a:extLst>
                <a:ext uri="{FF2B5EF4-FFF2-40B4-BE49-F238E27FC236}">
                  <a16:creationId xmlns:a16="http://schemas.microsoft.com/office/drawing/2014/main" id="{5D38FDAA-477A-43BC-AE6E-DD6ABD182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963" y="4244975"/>
              <a:ext cx="6372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200" dirty="0">
                  <a:solidFill>
                    <a:srgbClr val="000000"/>
                  </a:solidFill>
                  <a:ea typeface="ＭＳ Ｐゴシック" charset="0"/>
                </a:rPr>
                <a:t>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81" name="Rectangle 20">
              <a:extLst>
                <a:ext uri="{FF2B5EF4-FFF2-40B4-BE49-F238E27FC236}">
                  <a16:creationId xmlns:a16="http://schemas.microsoft.com/office/drawing/2014/main" id="{41ED29E5-5F5F-4372-88F3-9170B207B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501" y="4244975"/>
              <a:ext cx="6372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200" dirty="0">
                  <a:solidFill>
                    <a:srgbClr val="000000"/>
                  </a:solidFill>
                  <a:ea typeface="ＭＳ Ｐゴシック" charset="0"/>
                </a:rPr>
                <a:t>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87" name="Rectangle 21">
              <a:extLst>
                <a:ext uri="{FF2B5EF4-FFF2-40B4-BE49-F238E27FC236}">
                  <a16:creationId xmlns:a16="http://schemas.microsoft.com/office/drawing/2014/main" id="{F479DEC1-02E0-4BF2-8C82-E331565A5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451" y="4244975"/>
              <a:ext cx="6372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200" dirty="0">
                  <a:solidFill>
                    <a:srgbClr val="000000"/>
                  </a:solidFill>
                  <a:ea typeface="ＭＳ Ｐゴシック" charset="0"/>
                </a:rPr>
                <a:t>2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99" name="Rectangle 22">
              <a:extLst>
                <a:ext uri="{FF2B5EF4-FFF2-40B4-BE49-F238E27FC236}">
                  <a16:creationId xmlns:a16="http://schemas.microsoft.com/office/drawing/2014/main" id="{989061D2-D92C-488B-BC1B-F99C52422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4244975"/>
              <a:ext cx="6372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200" dirty="0">
                  <a:solidFill>
                    <a:srgbClr val="000000"/>
                  </a:solidFill>
                  <a:ea typeface="ＭＳ Ｐゴシック" charset="0"/>
                </a:rPr>
                <a:t>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11" name="Freeform 23">
              <a:extLst>
                <a:ext uri="{FF2B5EF4-FFF2-40B4-BE49-F238E27FC236}">
                  <a16:creationId xmlns:a16="http://schemas.microsoft.com/office/drawing/2014/main" id="{71CDF8FC-EED1-4AD7-A52F-AD8DA9E2D4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3951" y="4173538"/>
              <a:ext cx="2238375" cy="50800"/>
            </a:xfrm>
            <a:custGeom>
              <a:avLst/>
              <a:gdLst>
                <a:gd name="T0" fmla="*/ 0 w 1410"/>
                <a:gd name="T1" fmla="*/ 0 h 32"/>
                <a:gd name="T2" fmla="*/ 1410 w 1410"/>
                <a:gd name="T3" fmla="*/ 0 h 32"/>
                <a:gd name="T4" fmla="*/ 4 w 1410"/>
                <a:gd name="T5" fmla="*/ 0 h 32"/>
                <a:gd name="T6" fmla="*/ 4 w 1410"/>
                <a:gd name="T7" fmla="*/ 32 h 32"/>
                <a:gd name="T8" fmla="*/ 471 w 1410"/>
                <a:gd name="T9" fmla="*/ 0 h 32"/>
                <a:gd name="T10" fmla="*/ 471 w 1410"/>
                <a:gd name="T11" fmla="*/ 32 h 32"/>
                <a:gd name="T12" fmla="*/ 939 w 1410"/>
                <a:gd name="T13" fmla="*/ 0 h 32"/>
                <a:gd name="T14" fmla="*/ 939 w 1410"/>
                <a:gd name="T15" fmla="*/ 32 h 32"/>
                <a:gd name="T16" fmla="*/ 1406 w 1410"/>
                <a:gd name="T17" fmla="*/ 0 h 32"/>
                <a:gd name="T18" fmla="*/ 1406 w 1410"/>
                <a:gd name="T19" fmla="*/ 32 h 32"/>
                <a:gd name="T20" fmla="*/ 237 w 1410"/>
                <a:gd name="T21" fmla="*/ 0 h 32"/>
                <a:gd name="T22" fmla="*/ 237 w 1410"/>
                <a:gd name="T23" fmla="*/ 17 h 32"/>
                <a:gd name="T24" fmla="*/ 704 w 1410"/>
                <a:gd name="T25" fmla="*/ 0 h 32"/>
                <a:gd name="T26" fmla="*/ 704 w 1410"/>
                <a:gd name="T27" fmla="*/ 17 h 32"/>
                <a:gd name="T28" fmla="*/ 1172 w 1410"/>
                <a:gd name="T29" fmla="*/ 0 h 32"/>
                <a:gd name="T30" fmla="*/ 1172 w 1410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10" h="32">
                  <a:moveTo>
                    <a:pt x="0" y="0"/>
                  </a:moveTo>
                  <a:lnTo>
                    <a:pt x="1410" y="0"/>
                  </a:lnTo>
                  <a:moveTo>
                    <a:pt x="4" y="0"/>
                  </a:moveTo>
                  <a:lnTo>
                    <a:pt x="4" y="32"/>
                  </a:lnTo>
                  <a:moveTo>
                    <a:pt x="471" y="0"/>
                  </a:moveTo>
                  <a:lnTo>
                    <a:pt x="471" y="32"/>
                  </a:lnTo>
                  <a:moveTo>
                    <a:pt x="939" y="0"/>
                  </a:moveTo>
                  <a:lnTo>
                    <a:pt x="939" y="32"/>
                  </a:lnTo>
                  <a:moveTo>
                    <a:pt x="1406" y="0"/>
                  </a:moveTo>
                  <a:lnTo>
                    <a:pt x="1406" y="32"/>
                  </a:lnTo>
                  <a:moveTo>
                    <a:pt x="237" y="0"/>
                  </a:moveTo>
                  <a:lnTo>
                    <a:pt x="237" y="17"/>
                  </a:lnTo>
                  <a:moveTo>
                    <a:pt x="704" y="0"/>
                  </a:moveTo>
                  <a:lnTo>
                    <a:pt x="704" y="17"/>
                  </a:lnTo>
                  <a:moveTo>
                    <a:pt x="1172" y="0"/>
                  </a:moveTo>
                  <a:lnTo>
                    <a:pt x="1172" y="17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7" name="Line 24">
              <a:extLst>
                <a:ext uri="{FF2B5EF4-FFF2-40B4-BE49-F238E27FC236}">
                  <a16:creationId xmlns:a16="http://schemas.microsoft.com/office/drawing/2014/main" id="{1E5707DF-BEE4-4548-ADE0-4AB7BEB47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1663" y="1004888"/>
              <a:ext cx="0" cy="31750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3" name="Line 25">
              <a:extLst>
                <a:ext uri="{FF2B5EF4-FFF2-40B4-BE49-F238E27FC236}">
                  <a16:creationId xmlns:a16="http://schemas.microsoft.com/office/drawing/2014/main" id="{D6CBE21D-A86F-44DA-96AC-6063D1453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1638" y="1085850"/>
              <a:ext cx="16351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9" name="Line 26">
              <a:extLst>
                <a:ext uri="{FF2B5EF4-FFF2-40B4-BE49-F238E27FC236}">
                  <a16:creationId xmlns:a16="http://schemas.microsoft.com/office/drawing/2014/main" id="{3962BACE-D32B-4DDF-8C91-D9DE76CB79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6701" y="1085850"/>
              <a:ext cx="1349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5" name="Line 27">
              <a:extLst>
                <a:ext uri="{FF2B5EF4-FFF2-40B4-BE49-F238E27FC236}">
                  <a16:creationId xmlns:a16="http://schemas.microsoft.com/office/drawing/2014/main" id="{F6FE371D-A895-4130-BEB6-6C34DF490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5151" y="10668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41" name="Line 28">
              <a:extLst>
                <a:ext uri="{FF2B5EF4-FFF2-40B4-BE49-F238E27FC236}">
                  <a16:creationId xmlns:a16="http://schemas.microsoft.com/office/drawing/2014/main" id="{7E372412-94BB-49CA-BFFC-EE927315E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6701" y="10668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47" name="Freeform 29">
              <a:extLst>
                <a:ext uri="{FF2B5EF4-FFF2-40B4-BE49-F238E27FC236}">
                  <a16:creationId xmlns:a16="http://schemas.microsoft.com/office/drawing/2014/main" id="{899DE28C-8482-47EA-82FC-921EB3C93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3" y="1044575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0 w 51"/>
                <a:gd name="T7" fmla="*/ 26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7" name="Line 31">
              <a:extLst>
                <a:ext uri="{FF2B5EF4-FFF2-40B4-BE49-F238E27FC236}">
                  <a16:creationId xmlns:a16="http://schemas.microsoft.com/office/drawing/2014/main" id="{7FE1DB97-ED98-40E7-B570-961E45FB4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8151" y="1308100"/>
              <a:ext cx="20002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8" name="Line 32">
              <a:extLst>
                <a:ext uri="{FF2B5EF4-FFF2-40B4-BE49-F238E27FC236}">
                  <a16:creationId xmlns:a16="http://schemas.microsoft.com/office/drawing/2014/main" id="{87A5566F-6E76-4173-8372-976DBB8E8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0513" y="1308100"/>
              <a:ext cx="1476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9" name="Line 33">
              <a:extLst>
                <a:ext uri="{FF2B5EF4-FFF2-40B4-BE49-F238E27FC236}">
                  <a16:creationId xmlns:a16="http://schemas.microsoft.com/office/drawing/2014/main" id="{CEE2515A-F1CA-4C25-B427-685756DBA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176" y="12906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0" name="Line 34">
              <a:extLst>
                <a:ext uri="{FF2B5EF4-FFF2-40B4-BE49-F238E27FC236}">
                  <a16:creationId xmlns:a16="http://schemas.microsoft.com/office/drawing/2014/main" id="{2FCD42EF-16BD-421D-B416-8A43AA34E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0513" y="12906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1" name="Freeform 35">
              <a:extLst>
                <a:ext uri="{FF2B5EF4-FFF2-40B4-BE49-F238E27FC236}">
                  <a16:creationId xmlns:a16="http://schemas.microsoft.com/office/drawing/2014/main" id="{25C2F68B-56CF-42FE-91F7-B7AFA8B03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876" y="1268413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0 w 51"/>
                <a:gd name="T7" fmla="*/ 25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3" name="Line 37">
              <a:extLst>
                <a:ext uri="{FF2B5EF4-FFF2-40B4-BE49-F238E27FC236}">
                  <a16:creationId xmlns:a16="http://schemas.microsoft.com/office/drawing/2014/main" id="{9508C450-B4D8-488A-8A00-D2B7E5E706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6538" y="1420813"/>
              <a:ext cx="30480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4" name="Line 38">
              <a:extLst>
                <a:ext uri="{FF2B5EF4-FFF2-40B4-BE49-F238E27FC236}">
                  <a16:creationId xmlns:a16="http://schemas.microsoft.com/office/drawing/2014/main" id="{B29B0592-236F-4251-A9DC-869CA0713F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6676" y="1420813"/>
              <a:ext cx="1698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5" name="Line 39">
              <a:extLst>
                <a:ext uri="{FF2B5EF4-FFF2-40B4-BE49-F238E27FC236}">
                  <a16:creationId xmlns:a16="http://schemas.microsoft.com/office/drawing/2014/main" id="{C06A1042-A1EE-46C1-B070-964AF70D3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1338" y="1403350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6" name="Line 40">
              <a:extLst>
                <a:ext uri="{FF2B5EF4-FFF2-40B4-BE49-F238E27FC236}">
                  <a16:creationId xmlns:a16="http://schemas.microsoft.com/office/drawing/2014/main" id="{E8DB4A29-24DB-4FAB-85B2-5C57A15EA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6676" y="1403350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7" name="Freeform 41">
              <a:extLst>
                <a:ext uri="{FF2B5EF4-FFF2-40B4-BE49-F238E27FC236}">
                  <a16:creationId xmlns:a16="http://schemas.microsoft.com/office/drawing/2014/main" id="{AD7165F9-7FEF-4BC2-9E85-E11C5F1E1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851" y="1379538"/>
              <a:ext cx="80963" cy="80962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0 w 51"/>
                <a:gd name="T7" fmla="*/ 26 h 51"/>
                <a:gd name="T8" fmla="*/ 2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lnTo>
                    <a:pt x="51" y="26"/>
                  </a:lnTo>
                  <a:lnTo>
                    <a:pt x="25" y="51"/>
                  </a:lnTo>
                  <a:lnTo>
                    <a:pt x="0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9" name="Line 43">
              <a:extLst>
                <a:ext uri="{FF2B5EF4-FFF2-40B4-BE49-F238E27FC236}">
                  <a16:creationId xmlns:a16="http://schemas.microsoft.com/office/drawing/2014/main" id="{94F3F5A6-080F-463E-8E82-46F83402BF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3701" y="1643063"/>
              <a:ext cx="2079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0" name="Line 44">
              <a:extLst>
                <a:ext uri="{FF2B5EF4-FFF2-40B4-BE49-F238E27FC236}">
                  <a16:creationId xmlns:a16="http://schemas.microsoft.com/office/drawing/2014/main" id="{C5301FD1-58C8-4CE2-A034-9A7356210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6063" y="1643063"/>
              <a:ext cx="1476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1" name="Line 45">
              <a:extLst>
                <a:ext uri="{FF2B5EF4-FFF2-40B4-BE49-F238E27FC236}">
                  <a16:creationId xmlns:a16="http://schemas.microsoft.com/office/drawing/2014/main" id="{A58612DA-7055-4843-92AF-10CC463DB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663" y="16256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2" name="Line 46">
              <a:extLst>
                <a:ext uri="{FF2B5EF4-FFF2-40B4-BE49-F238E27FC236}">
                  <a16:creationId xmlns:a16="http://schemas.microsoft.com/office/drawing/2014/main" id="{E11DF9A3-5CA4-4D19-99C0-81E5455C0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063" y="16256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3" name="Freeform 47">
              <a:extLst>
                <a:ext uri="{FF2B5EF4-FFF2-40B4-BE49-F238E27FC236}">
                  <a16:creationId xmlns:a16="http://schemas.microsoft.com/office/drawing/2014/main" id="{F71D53FD-FB99-4D00-B4A3-52CD658D6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013" y="1603375"/>
              <a:ext cx="80963" cy="80962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5 h 51"/>
                <a:gd name="T4" fmla="*/ 25 w 51"/>
                <a:gd name="T5" fmla="*/ 51 h 51"/>
                <a:gd name="T6" fmla="*/ 0 w 51"/>
                <a:gd name="T7" fmla="*/ 25 h 51"/>
                <a:gd name="T8" fmla="*/ 2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lnTo>
                    <a:pt x="51" y="25"/>
                  </a:lnTo>
                  <a:lnTo>
                    <a:pt x="25" y="51"/>
                  </a:lnTo>
                  <a:lnTo>
                    <a:pt x="0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5" name="Line 49">
              <a:extLst>
                <a:ext uri="{FF2B5EF4-FFF2-40B4-BE49-F238E27FC236}">
                  <a16:creationId xmlns:a16="http://schemas.microsoft.com/office/drawing/2014/main" id="{65AF9AF0-7624-47C6-8F3B-549669EA4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5738" y="1755775"/>
              <a:ext cx="2968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6" name="Line 50">
              <a:extLst>
                <a:ext uri="{FF2B5EF4-FFF2-40B4-BE49-F238E27FC236}">
                  <a16:creationId xmlns:a16="http://schemas.microsoft.com/office/drawing/2014/main" id="{3BFA43A9-7126-406C-97B8-08E01DDF1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0163" y="1755775"/>
              <a:ext cx="1555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7" name="Line 51">
              <a:extLst>
                <a:ext uri="{FF2B5EF4-FFF2-40B4-BE49-F238E27FC236}">
                  <a16:creationId xmlns:a16="http://schemas.microsoft.com/office/drawing/2014/main" id="{E72CA9B7-45A4-46D4-8608-C15E405A4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2601" y="1736725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8" name="Line 52">
              <a:extLst>
                <a:ext uri="{FF2B5EF4-FFF2-40B4-BE49-F238E27FC236}">
                  <a16:creationId xmlns:a16="http://schemas.microsoft.com/office/drawing/2014/main" id="{B405610A-35F7-4A8F-B2A2-5BA7C390A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0163" y="1736725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9" name="Freeform 53">
              <a:extLst>
                <a:ext uri="{FF2B5EF4-FFF2-40B4-BE49-F238E27FC236}">
                  <a16:creationId xmlns:a16="http://schemas.microsoft.com/office/drawing/2014/main" id="{CBBAF1FF-9B8D-45DC-AA98-28018641F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1714500"/>
              <a:ext cx="82550" cy="80962"/>
            </a:xfrm>
            <a:custGeom>
              <a:avLst/>
              <a:gdLst>
                <a:gd name="T0" fmla="*/ 26 w 52"/>
                <a:gd name="T1" fmla="*/ 0 h 51"/>
                <a:gd name="T2" fmla="*/ 52 w 52"/>
                <a:gd name="T3" fmla="*/ 26 h 51"/>
                <a:gd name="T4" fmla="*/ 26 w 52"/>
                <a:gd name="T5" fmla="*/ 51 h 51"/>
                <a:gd name="T6" fmla="*/ 0 w 52"/>
                <a:gd name="T7" fmla="*/ 26 h 51"/>
                <a:gd name="T8" fmla="*/ 26 w 52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26" y="0"/>
                  </a:moveTo>
                  <a:lnTo>
                    <a:pt x="52" y="26"/>
                  </a:lnTo>
                  <a:lnTo>
                    <a:pt x="26" y="5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1" name="Line 55">
              <a:extLst>
                <a:ext uri="{FF2B5EF4-FFF2-40B4-BE49-F238E27FC236}">
                  <a16:creationId xmlns:a16="http://schemas.microsoft.com/office/drawing/2014/main" id="{992FDCAB-80F9-4EC9-9A47-3D9984A4A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4051" y="1866900"/>
              <a:ext cx="6746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2" name="Line 56">
              <a:extLst>
                <a:ext uri="{FF2B5EF4-FFF2-40B4-BE49-F238E27FC236}">
                  <a16:creationId xmlns:a16="http://schemas.microsoft.com/office/drawing/2014/main" id="{7C47EE24-914F-420B-B6A8-FC7149424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2576" y="1866900"/>
              <a:ext cx="3714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3" name="Line 57">
              <a:extLst>
                <a:ext uri="{FF2B5EF4-FFF2-40B4-BE49-F238E27FC236}">
                  <a16:creationId xmlns:a16="http://schemas.microsoft.com/office/drawing/2014/main" id="{9E69A352-9223-4315-9D77-91012E836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8738" y="18494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4" name="Line 58">
              <a:extLst>
                <a:ext uri="{FF2B5EF4-FFF2-40B4-BE49-F238E27FC236}">
                  <a16:creationId xmlns:a16="http://schemas.microsoft.com/office/drawing/2014/main" id="{EE0B18AC-41FE-4E00-9310-9B414C1A4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2576" y="18494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5" name="Freeform 59">
              <a:extLst>
                <a:ext uri="{FF2B5EF4-FFF2-40B4-BE49-F238E27FC236}">
                  <a16:creationId xmlns:a16="http://schemas.microsoft.com/office/drawing/2014/main" id="{93CC45AC-9D07-4668-BF12-12C62092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6" y="1825625"/>
              <a:ext cx="82550" cy="82550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0 w 52"/>
                <a:gd name="T7" fmla="*/ 26 h 52"/>
                <a:gd name="T8" fmla="*/ 26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7" name="Line 61">
              <a:extLst>
                <a:ext uri="{FF2B5EF4-FFF2-40B4-BE49-F238E27FC236}">
                  <a16:creationId xmlns:a16="http://schemas.microsoft.com/office/drawing/2014/main" id="{6D1B0EA5-EA63-4718-A482-44AE9CD53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9413" y="2090738"/>
              <a:ext cx="2222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8" name="Line 62">
              <a:extLst>
                <a:ext uri="{FF2B5EF4-FFF2-40B4-BE49-F238E27FC236}">
                  <a16:creationId xmlns:a16="http://schemas.microsoft.com/office/drawing/2014/main" id="{982D42E7-554C-4A5A-8ACD-D377C86FF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2251" y="2090738"/>
              <a:ext cx="1571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9" name="Line 63">
              <a:extLst>
                <a:ext uri="{FF2B5EF4-FFF2-40B4-BE49-F238E27FC236}">
                  <a16:creationId xmlns:a16="http://schemas.microsoft.com/office/drawing/2014/main" id="{12D9BFFE-5E19-45AB-BC64-14487B169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663" y="2073275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0" name="Line 64">
              <a:extLst>
                <a:ext uri="{FF2B5EF4-FFF2-40B4-BE49-F238E27FC236}">
                  <a16:creationId xmlns:a16="http://schemas.microsoft.com/office/drawing/2014/main" id="{648BE955-8991-4D31-8999-9D500EC864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2251" y="2073275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1" name="Freeform 65">
              <a:extLst>
                <a:ext uri="{FF2B5EF4-FFF2-40B4-BE49-F238E27FC236}">
                  <a16:creationId xmlns:a16="http://schemas.microsoft.com/office/drawing/2014/main" id="{CCB90867-5496-461B-91D9-DDB797B2C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2049463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0 w 51"/>
                <a:gd name="T7" fmla="*/ 26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3" name="Line 67">
              <a:extLst>
                <a:ext uri="{FF2B5EF4-FFF2-40B4-BE49-F238E27FC236}">
                  <a16:creationId xmlns:a16="http://schemas.microsoft.com/office/drawing/2014/main" id="{89EA356D-8E17-46EE-9C15-6D361A6FE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9413" y="2201863"/>
              <a:ext cx="2587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4" name="Line 68">
              <a:extLst>
                <a:ext uri="{FF2B5EF4-FFF2-40B4-BE49-F238E27FC236}">
                  <a16:creationId xmlns:a16="http://schemas.microsoft.com/office/drawing/2014/main" id="{C6C7D06B-6B9D-4C25-893F-56D9A2BF7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7963" y="2201863"/>
              <a:ext cx="1714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5" name="Line 69">
              <a:extLst>
                <a:ext uri="{FF2B5EF4-FFF2-40B4-BE49-F238E27FC236}">
                  <a16:creationId xmlns:a16="http://schemas.microsoft.com/office/drawing/2014/main" id="{20247F05-E8BC-4905-9652-600152EE3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176" y="2184400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6" name="Line 70">
              <a:extLst>
                <a:ext uri="{FF2B5EF4-FFF2-40B4-BE49-F238E27FC236}">
                  <a16:creationId xmlns:a16="http://schemas.microsoft.com/office/drawing/2014/main" id="{E1F44425-4803-448C-BBB5-42808B11AC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963" y="2184400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7" name="Freeform 71">
              <a:extLst>
                <a:ext uri="{FF2B5EF4-FFF2-40B4-BE49-F238E27FC236}">
                  <a16:creationId xmlns:a16="http://schemas.microsoft.com/office/drawing/2014/main" id="{B51F43F1-C50C-4D96-B404-BE3375446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2160588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0 w 51"/>
                <a:gd name="T7" fmla="*/ 26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9" name="Line 73">
              <a:extLst>
                <a:ext uri="{FF2B5EF4-FFF2-40B4-BE49-F238E27FC236}">
                  <a16:creationId xmlns:a16="http://schemas.microsoft.com/office/drawing/2014/main" id="{F3B0A350-0988-44D6-9195-DE6F6BF1AE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67026" y="2424113"/>
              <a:ext cx="2968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0" name="Line 74">
              <a:extLst>
                <a:ext uri="{FF2B5EF4-FFF2-40B4-BE49-F238E27FC236}">
                  <a16:creationId xmlns:a16="http://schemas.microsoft.com/office/drawing/2014/main" id="{66DE7CD5-34DE-47FD-8533-CB03E1C8F2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7638" y="2424113"/>
              <a:ext cx="1793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1" name="Line 75">
              <a:extLst>
                <a:ext uri="{FF2B5EF4-FFF2-40B4-BE49-F238E27FC236}">
                  <a16:creationId xmlns:a16="http://schemas.microsoft.com/office/drawing/2014/main" id="{83A79F01-6C80-4F0C-864F-A60243C546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3888" y="240665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2" name="Line 76">
              <a:extLst>
                <a:ext uri="{FF2B5EF4-FFF2-40B4-BE49-F238E27FC236}">
                  <a16:creationId xmlns:a16="http://schemas.microsoft.com/office/drawing/2014/main" id="{EA52F5F2-1137-4DC2-AA1A-56E78917D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7638" y="240665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3" name="Freeform 77">
              <a:extLst>
                <a:ext uri="{FF2B5EF4-FFF2-40B4-BE49-F238E27FC236}">
                  <a16:creationId xmlns:a16="http://schemas.microsoft.com/office/drawing/2014/main" id="{CDC1604F-09D2-4B36-A396-F28487A00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1" y="2384425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0 w 51"/>
                <a:gd name="T7" fmla="*/ 25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5" name="Line 79">
              <a:extLst>
                <a:ext uri="{FF2B5EF4-FFF2-40B4-BE49-F238E27FC236}">
                  <a16:creationId xmlns:a16="http://schemas.microsoft.com/office/drawing/2014/main" id="{03780443-9855-418F-A5BA-3CB0289D9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6" y="2536825"/>
              <a:ext cx="2825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6" name="Line 80">
              <a:extLst>
                <a:ext uri="{FF2B5EF4-FFF2-40B4-BE49-F238E27FC236}">
                  <a16:creationId xmlns:a16="http://schemas.microsoft.com/office/drawing/2014/main" id="{76ED4959-3E45-4F94-8892-06627289E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7776" y="2536825"/>
              <a:ext cx="1333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7" name="Line 81">
              <a:extLst>
                <a:ext uri="{FF2B5EF4-FFF2-40B4-BE49-F238E27FC236}">
                  <a16:creationId xmlns:a16="http://schemas.microsoft.com/office/drawing/2014/main" id="{3A487B01-B78F-4D33-9FC0-FC3699C45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3701" y="2501900"/>
              <a:ext cx="0" cy="6985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8" name="Line 82">
              <a:extLst>
                <a:ext uri="{FF2B5EF4-FFF2-40B4-BE49-F238E27FC236}">
                  <a16:creationId xmlns:a16="http://schemas.microsoft.com/office/drawing/2014/main" id="{CA165210-4D43-4053-AEE3-3F88BEAEF0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776" y="2501900"/>
              <a:ext cx="0" cy="6985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9" name="Freeform 83">
              <a:extLst>
                <a:ext uri="{FF2B5EF4-FFF2-40B4-BE49-F238E27FC236}">
                  <a16:creationId xmlns:a16="http://schemas.microsoft.com/office/drawing/2014/main" id="{7F8D27A0-775D-4068-96CA-0A5EE57BB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2495550"/>
              <a:ext cx="80963" cy="82550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0 w 51"/>
                <a:gd name="T7" fmla="*/ 26 h 52"/>
                <a:gd name="T8" fmla="*/ 25 w 5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lnTo>
                    <a:pt x="51" y="26"/>
                  </a:lnTo>
                  <a:lnTo>
                    <a:pt x="25" y="52"/>
                  </a:lnTo>
                  <a:lnTo>
                    <a:pt x="0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1" name="Line 85">
              <a:extLst>
                <a:ext uri="{FF2B5EF4-FFF2-40B4-BE49-F238E27FC236}">
                  <a16:creationId xmlns:a16="http://schemas.microsoft.com/office/drawing/2014/main" id="{38C4F8E1-4EA6-45F5-AFAD-BBCC0CC170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2763" y="2647950"/>
              <a:ext cx="2746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2" name="Line 86">
              <a:extLst>
                <a:ext uri="{FF2B5EF4-FFF2-40B4-BE49-F238E27FC236}">
                  <a16:creationId xmlns:a16="http://schemas.microsoft.com/office/drawing/2014/main" id="{9D1D29A8-E3CA-49B2-8BEC-B157C163D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1151" y="2647950"/>
              <a:ext cx="20161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3" name="Line 87">
              <a:extLst>
                <a:ext uri="{FF2B5EF4-FFF2-40B4-BE49-F238E27FC236}">
                  <a16:creationId xmlns:a16="http://schemas.microsoft.com/office/drawing/2014/main" id="{848A99D7-B409-40DC-9269-B10168AF1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7401" y="263048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4" name="Line 88">
              <a:extLst>
                <a:ext uri="{FF2B5EF4-FFF2-40B4-BE49-F238E27FC236}">
                  <a16:creationId xmlns:a16="http://schemas.microsoft.com/office/drawing/2014/main" id="{DE57C4FA-0698-4783-9243-72A49D4C9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151" y="263048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5" name="Freeform 89">
              <a:extLst>
                <a:ext uri="{FF2B5EF4-FFF2-40B4-BE49-F238E27FC236}">
                  <a16:creationId xmlns:a16="http://schemas.microsoft.com/office/drawing/2014/main" id="{95D099D8-DC7E-48ED-B14A-5E447E435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488" y="2606675"/>
              <a:ext cx="80963" cy="82550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0 w 51"/>
                <a:gd name="T7" fmla="*/ 26 h 52"/>
                <a:gd name="T8" fmla="*/ 26 w 5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lnTo>
                    <a:pt x="51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7" name="Line 91">
              <a:extLst>
                <a:ext uri="{FF2B5EF4-FFF2-40B4-BE49-F238E27FC236}">
                  <a16:creationId xmlns:a16="http://schemas.microsoft.com/office/drawing/2014/main" id="{462C5F59-76ED-44A4-A54F-3D1A79064D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4801" y="2871788"/>
              <a:ext cx="3635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8" name="Line 92">
              <a:extLst>
                <a:ext uri="{FF2B5EF4-FFF2-40B4-BE49-F238E27FC236}">
                  <a16:creationId xmlns:a16="http://schemas.microsoft.com/office/drawing/2014/main" id="{D3A51C94-3E4E-4AEE-8D0E-21BAABFF3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6838" y="2871788"/>
              <a:ext cx="2079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9" name="Line 93">
              <a:extLst>
                <a:ext uri="{FF2B5EF4-FFF2-40B4-BE49-F238E27FC236}">
                  <a16:creationId xmlns:a16="http://schemas.microsoft.com/office/drawing/2014/main" id="{5D6F514B-1845-44E3-A126-FB9D1B6EA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8338" y="2852738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0" name="Line 94">
              <a:extLst>
                <a:ext uri="{FF2B5EF4-FFF2-40B4-BE49-F238E27FC236}">
                  <a16:creationId xmlns:a16="http://schemas.microsoft.com/office/drawing/2014/main" id="{B28F6080-9097-4D12-A75E-A409816F1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2852738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1" name="Freeform 95">
              <a:extLst>
                <a:ext uri="{FF2B5EF4-FFF2-40B4-BE49-F238E27FC236}">
                  <a16:creationId xmlns:a16="http://schemas.microsoft.com/office/drawing/2014/main" id="{B8A39C8F-976E-4854-80D7-38CEE73B0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2830513"/>
              <a:ext cx="80963" cy="80962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0 w 51"/>
                <a:gd name="T7" fmla="*/ 26 h 51"/>
                <a:gd name="T8" fmla="*/ 2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lnTo>
                    <a:pt x="51" y="26"/>
                  </a:lnTo>
                  <a:lnTo>
                    <a:pt x="25" y="51"/>
                  </a:lnTo>
                  <a:lnTo>
                    <a:pt x="0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3" name="Line 97">
              <a:extLst>
                <a:ext uri="{FF2B5EF4-FFF2-40B4-BE49-F238E27FC236}">
                  <a16:creationId xmlns:a16="http://schemas.microsoft.com/office/drawing/2014/main" id="{70D9C377-2207-45A5-9E33-DB205E0B0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9576" y="2982913"/>
              <a:ext cx="1920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4" name="Line 98">
              <a:extLst>
                <a:ext uri="{FF2B5EF4-FFF2-40B4-BE49-F238E27FC236}">
                  <a16:creationId xmlns:a16="http://schemas.microsoft.com/office/drawing/2014/main" id="{24F3711B-7C9B-401E-98B1-0771FDAE9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6701" y="2982913"/>
              <a:ext cx="1428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5" name="Line 99">
              <a:extLst>
                <a:ext uri="{FF2B5EF4-FFF2-40B4-BE49-F238E27FC236}">
                  <a16:creationId xmlns:a16="http://schemas.microsoft.com/office/drawing/2014/main" id="{77ED270E-044E-45CD-8C36-3750B1729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663" y="296545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6" name="Line 100">
              <a:extLst>
                <a:ext uri="{FF2B5EF4-FFF2-40B4-BE49-F238E27FC236}">
                  <a16:creationId xmlns:a16="http://schemas.microsoft.com/office/drawing/2014/main" id="{675A75CE-2B9F-4515-8024-5A21915A8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6701" y="296545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7" name="Freeform 101">
              <a:extLst>
                <a:ext uri="{FF2B5EF4-FFF2-40B4-BE49-F238E27FC236}">
                  <a16:creationId xmlns:a16="http://schemas.microsoft.com/office/drawing/2014/main" id="{E8AC5BDE-0ED8-4688-8419-A117EFD77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2943225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0 w 51"/>
                <a:gd name="T7" fmla="*/ 25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9" name="Line 103">
              <a:extLst>
                <a:ext uri="{FF2B5EF4-FFF2-40B4-BE49-F238E27FC236}">
                  <a16:creationId xmlns:a16="http://schemas.microsoft.com/office/drawing/2014/main" id="{77666855-717D-4843-A998-B077CAF9E7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36888" y="3206750"/>
              <a:ext cx="2682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0" name="Line 104">
              <a:extLst>
                <a:ext uri="{FF2B5EF4-FFF2-40B4-BE49-F238E27FC236}">
                  <a16:creationId xmlns:a16="http://schemas.microsoft.com/office/drawing/2014/main" id="{62FAF73E-D4D6-4CC9-83C7-103FCDB1B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1151" y="3206750"/>
              <a:ext cx="1857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1" name="Line 105">
              <a:extLst>
                <a:ext uri="{FF2B5EF4-FFF2-40B4-BE49-F238E27FC236}">
                  <a16:creationId xmlns:a16="http://schemas.microsoft.com/office/drawing/2014/main" id="{73A44E17-82CE-4343-B847-51C88AC15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5176" y="318928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2" name="Line 106">
              <a:extLst>
                <a:ext uri="{FF2B5EF4-FFF2-40B4-BE49-F238E27FC236}">
                  <a16:creationId xmlns:a16="http://schemas.microsoft.com/office/drawing/2014/main" id="{91888EEB-906C-4788-BBD1-D46DE2045A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151" y="318928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3" name="Freeform 107">
              <a:extLst>
                <a:ext uri="{FF2B5EF4-FFF2-40B4-BE49-F238E27FC236}">
                  <a16:creationId xmlns:a16="http://schemas.microsoft.com/office/drawing/2014/main" id="{48BD5EAA-4912-4657-A52F-04F753136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1" y="3165475"/>
              <a:ext cx="80963" cy="82550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0 w 51"/>
                <a:gd name="T7" fmla="*/ 26 h 52"/>
                <a:gd name="T8" fmla="*/ 25 w 5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lnTo>
                    <a:pt x="51" y="26"/>
                  </a:lnTo>
                  <a:lnTo>
                    <a:pt x="25" y="52"/>
                  </a:lnTo>
                  <a:lnTo>
                    <a:pt x="0" y="2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5" name="Line 109">
              <a:extLst>
                <a:ext uri="{FF2B5EF4-FFF2-40B4-BE49-F238E27FC236}">
                  <a16:creationId xmlns:a16="http://schemas.microsoft.com/office/drawing/2014/main" id="{38A2573E-E167-4C54-A9E2-7C119F3D53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92413" y="3317875"/>
              <a:ext cx="20002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6" name="Line 110">
              <a:extLst>
                <a:ext uri="{FF2B5EF4-FFF2-40B4-BE49-F238E27FC236}">
                  <a16:creationId xmlns:a16="http://schemas.microsoft.com/office/drawing/2014/main" id="{579DEFCD-31F4-405E-8A9E-1EDEC248F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6" y="3317875"/>
              <a:ext cx="1412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7" name="Line 111">
              <a:extLst>
                <a:ext uri="{FF2B5EF4-FFF2-40B4-BE49-F238E27FC236}">
                  <a16:creationId xmlns:a16="http://schemas.microsoft.com/office/drawing/2014/main" id="{241E5BBA-351F-49EB-AE99-BA4B3FD2A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2438" y="3300413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8" name="Line 112">
              <a:extLst>
                <a:ext uri="{FF2B5EF4-FFF2-40B4-BE49-F238E27FC236}">
                  <a16:creationId xmlns:a16="http://schemas.microsoft.com/office/drawing/2014/main" id="{DED6A403-9596-4F70-A31B-5A132FD9C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6" y="3300413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9" name="Freeform 113">
              <a:extLst>
                <a:ext uri="{FF2B5EF4-FFF2-40B4-BE49-F238E27FC236}">
                  <a16:creationId xmlns:a16="http://schemas.microsoft.com/office/drawing/2014/main" id="{A4A2BA78-9D42-4601-AFA5-FF8A5D8F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76600"/>
              <a:ext cx="82550" cy="82550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0 w 52"/>
                <a:gd name="T7" fmla="*/ 26 h 52"/>
                <a:gd name="T8" fmla="*/ 26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52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1" name="Line 115">
              <a:extLst>
                <a:ext uri="{FF2B5EF4-FFF2-40B4-BE49-F238E27FC236}">
                  <a16:creationId xmlns:a16="http://schemas.microsoft.com/office/drawing/2014/main" id="{86708625-C408-4C12-AC3A-F86B46D933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0351" y="3541713"/>
              <a:ext cx="2365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2" name="Line 116">
              <a:extLst>
                <a:ext uri="{FF2B5EF4-FFF2-40B4-BE49-F238E27FC236}">
                  <a16:creationId xmlns:a16="http://schemas.microsoft.com/office/drawing/2014/main" id="{979FB24A-E35F-4756-85C8-DDC91AE54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6" y="3541713"/>
              <a:ext cx="14922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3" name="Line 117">
              <a:extLst>
                <a:ext uri="{FF2B5EF4-FFF2-40B4-BE49-F238E27FC236}">
                  <a16:creationId xmlns:a16="http://schemas.microsoft.com/office/drawing/2014/main" id="{F552D2BE-6145-43BE-99BC-5B98E599E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888" y="3522663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4" name="Line 118">
              <a:extLst>
                <a:ext uri="{FF2B5EF4-FFF2-40B4-BE49-F238E27FC236}">
                  <a16:creationId xmlns:a16="http://schemas.microsoft.com/office/drawing/2014/main" id="{7AC15DB1-8951-4F9C-A2B8-49EA8A435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6" y="3522663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5" name="Freeform 119">
              <a:extLst>
                <a:ext uri="{FF2B5EF4-FFF2-40B4-BE49-F238E27FC236}">
                  <a16:creationId xmlns:a16="http://schemas.microsoft.com/office/drawing/2014/main" id="{564871BD-C363-48A1-BA25-536BCF764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6" y="3500438"/>
              <a:ext cx="80963" cy="80962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0 w 51"/>
                <a:gd name="T7" fmla="*/ 26 h 51"/>
                <a:gd name="T8" fmla="*/ 26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7" name="Line 121">
              <a:extLst>
                <a:ext uri="{FF2B5EF4-FFF2-40B4-BE49-F238E27FC236}">
                  <a16:creationId xmlns:a16="http://schemas.microsoft.com/office/drawing/2014/main" id="{908664F2-97A4-41FD-B02A-DBE3ED79D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8688" y="3652838"/>
              <a:ext cx="102393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8" name="Line 122">
              <a:extLst>
                <a:ext uri="{FF2B5EF4-FFF2-40B4-BE49-F238E27FC236}">
                  <a16:creationId xmlns:a16="http://schemas.microsoft.com/office/drawing/2014/main" id="{B5B8E9FF-4093-4A90-B712-8809BAF35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1638" y="3652838"/>
              <a:ext cx="527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9" name="Line 123">
              <a:extLst>
                <a:ext uri="{FF2B5EF4-FFF2-40B4-BE49-F238E27FC236}">
                  <a16:creationId xmlns:a16="http://schemas.microsoft.com/office/drawing/2014/main" id="{1E5CF9B6-EBE0-4F5F-8366-5ABB419B6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2626" y="3635375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0" name="Line 124">
              <a:extLst>
                <a:ext uri="{FF2B5EF4-FFF2-40B4-BE49-F238E27FC236}">
                  <a16:creationId xmlns:a16="http://schemas.microsoft.com/office/drawing/2014/main" id="{D2747F62-358F-4542-8C68-4B94131B4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1638" y="3635375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1" name="Freeform 125">
              <a:extLst>
                <a:ext uri="{FF2B5EF4-FFF2-40B4-BE49-F238E27FC236}">
                  <a16:creationId xmlns:a16="http://schemas.microsoft.com/office/drawing/2014/main" id="{30A939E4-D69F-4A1A-8E70-5D7177E49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413" y="3613150"/>
              <a:ext cx="82550" cy="80962"/>
            </a:xfrm>
            <a:custGeom>
              <a:avLst/>
              <a:gdLst>
                <a:gd name="T0" fmla="*/ 26 w 52"/>
                <a:gd name="T1" fmla="*/ 0 h 51"/>
                <a:gd name="T2" fmla="*/ 52 w 52"/>
                <a:gd name="T3" fmla="*/ 25 h 51"/>
                <a:gd name="T4" fmla="*/ 26 w 52"/>
                <a:gd name="T5" fmla="*/ 51 h 51"/>
                <a:gd name="T6" fmla="*/ 0 w 52"/>
                <a:gd name="T7" fmla="*/ 25 h 51"/>
                <a:gd name="T8" fmla="*/ 26 w 52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26" y="0"/>
                  </a:moveTo>
                  <a:lnTo>
                    <a:pt x="52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3" name="Line 127">
              <a:extLst>
                <a:ext uri="{FF2B5EF4-FFF2-40B4-BE49-F238E27FC236}">
                  <a16:creationId xmlns:a16="http://schemas.microsoft.com/office/drawing/2014/main" id="{08E04690-63C0-429F-8BE2-3CC253E35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1313" y="3763963"/>
              <a:ext cx="2301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4" name="Line 128">
              <a:extLst>
                <a:ext uri="{FF2B5EF4-FFF2-40B4-BE49-F238E27FC236}">
                  <a16:creationId xmlns:a16="http://schemas.microsoft.com/office/drawing/2014/main" id="{85C50762-E2FB-4100-AABB-A48DE71E7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2088" y="3763963"/>
              <a:ext cx="14922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5" name="Line 129">
              <a:extLst>
                <a:ext uri="{FF2B5EF4-FFF2-40B4-BE49-F238E27FC236}">
                  <a16:creationId xmlns:a16="http://schemas.microsoft.com/office/drawing/2014/main" id="{D6178E4C-055E-430E-A658-9E9FAE970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501" y="37465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6" name="Line 130">
              <a:extLst>
                <a:ext uri="{FF2B5EF4-FFF2-40B4-BE49-F238E27FC236}">
                  <a16:creationId xmlns:a16="http://schemas.microsoft.com/office/drawing/2014/main" id="{9C191642-540F-4EF1-A96C-9A0A4E2B6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2088" y="3746500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7" name="Freeform 131">
              <a:extLst>
                <a:ext uri="{FF2B5EF4-FFF2-40B4-BE49-F238E27FC236}">
                  <a16:creationId xmlns:a16="http://schemas.microsoft.com/office/drawing/2014/main" id="{B0B329A2-02AD-4AC7-ADA3-78F00DBE0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038" y="3724275"/>
              <a:ext cx="82550" cy="80962"/>
            </a:xfrm>
            <a:custGeom>
              <a:avLst/>
              <a:gdLst>
                <a:gd name="T0" fmla="*/ 26 w 52"/>
                <a:gd name="T1" fmla="*/ 0 h 51"/>
                <a:gd name="T2" fmla="*/ 52 w 52"/>
                <a:gd name="T3" fmla="*/ 25 h 51"/>
                <a:gd name="T4" fmla="*/ 26 w 52"/>
                <a:gd name="T5" fmla="*/ 51 h 51"/>
                <a:gd name="T6" fmla="*/ 0 w 52"/>
                <a:gd name="T7" fmla="*/ 25 h 51"/>
                <a:gd name="T8" fmla="*/ 26 w 52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26" y="0"/>
                  </a:moveTo>
                  <a:lnTo>
                    <a:pt x="52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9" name="Line 133">
              <a:extLst>
                <a:ext uri="{FF2B5EF4-FFF2-40B4-BE49-F238E27FC236}">
                  <a16:creationId xmlns:a16="http://schemas.microsoft.com/office/drawing/2014/main" id="{A0C8B1B5-38B8-4A0D-8942-AE10331A34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67026" y="3987800"/>
              <a:ext cx="207963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0" name="Line 134">
              <a:extLst>
                <a:ext uri="{FF2B5EF4-FFF2-40B4-BE49-F238E27FC236}">
                  <a16:creationId xmlns:a16="http://schemas.microsoft.com/office/drawing/2014/main" id="{5880E09D-8138-4641-8421-D5D51D8C9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7801" y="3987800"/>
              <a:ext cx="14922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1" name="Line 135">
              <a:extLst>
                <a:ext uri="{FF2B5EF4-FFF2-40B4-BE49-F238E27FC236}">
                  <a16:creationId xmlns:a16="http://schemas.microsoft.com/office/drawing/2014/main" id="{2C38EEA8-DC70-4975-BC15-53D8CB6D2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9703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2" name="Line 136">
              <a:extLst>
                <a:ext uri="{FF2B5EF4-FFF2-40B4-BE49-F238E27FC236}">
                  <a16:creationId xmlns:a16="http://schemas.microsoft.com/office/drawing/2014/main" id="{9009F114-46FD-4F23-9CE9-6D9BA90F1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7801" y="3970338"/>
              <a:ext cx="0" cy="349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3" name="Freeform 137">
              <a:extLst>
                <a:ext uri="{FF2B5EF4-FFF2-40B4-BE49-F238E27FC236}">
                  <a16:creationId xmlns:a16="http://schemas.microsoft.com/office/drawing/2014/main" id="{EA1EBE0A-B07E-4B2B-8912-34883083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1" y="3946525"/>
              <a:ext cx="80963" cy="82550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0 w 51"/>
                <a:gd name="T7" fmla="*/ 26 h 52"/>
                <a:gd name="T8" fmla="*/ 26 w 5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lnTo>
                    <a:pt x="51" y="26"/>
                  </a:lnTo>
                  <a:lnTo>
                    <a:pt x="26" y="52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5" name="Line 139">
              <a:extLst>
                <a:ext uri="{FF2B5EF4-FFF2-40B4-BE49-F238E27FC236}">
                  <a16:creationId xmlns:a16="http://schemas.microsoft.com/office/drawing/2014/main" id="{FFBB0964-D28C-4B87-A930-A3083C322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5926" y="4098925"/>
              <a:ext cx="2603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6" name="Line 140">
              <a:extLst>
                <a:ext uri="{FF2B5EF4-FFF2-40B4-BE49-F238E27FC236}">
                  <a16:creationId xmlns:a16="http://schemas.microsoft.com/office/drawing/2014/main" id="{DABD75AA-AD16-4BF0-A775-7EFC3F620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6538" y="4098925"/>
              <a:ext cx="179388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7" name="Line 141">
              <a:extLst>
                <a:ext uri="{FF2B5EF4-FFF2-40B4-BE49-F238E27FC236}">
                  <a16:creationId xmlns:a16="http://schemas.microsoft.com/office/drawing/2014/main" id="{6F321EE7-C534-4B9C-9B4E-2E0FE3A58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276" y="4081463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8" name="Line 142">
              <a:extLst>
                <a:ext uri="{FF2B5EF4-FFF2-40B4-BE49-F238E27FC236}">
                  <a16:creationId xmlns:a16="http://schemas.microsoft.com/office/drawing/2014/main" id="{9DA8F961-06EF-4FB4-85CF-5D07FDCD5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6538" y="4081463"/>
              <a:ext cx="0" cy="365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89" name="Freeform 143">
              <a:extLst>
                <a:ext uri="{FF2B5EF4-FFF2-40B4-BE49-F238E27FC236}">
                  <a16:creationId xmlns:a16="http://schemas.microsoft.com/office/drawing/2014/main" id="{1C7D80A5-C161-447B-B1A0-0832134C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1" y="4059238"/>
              <a:ext cx="82550" cy="80962"/>
            </a:xfrm>
            <a:custGeom>
              <a:avLst/>
              <a:gdLst>
                <a:gd name="T0" fmla="*/ 26 w 52"/>
                <a:gd name="T1" fmla="*/ 0 h 51"/>
                <a:gd name="T2" fmla="*/ 52 w 52"/>
                <a:gd name="T3" fmla="*/ 25 h 51"/>
                <a:gd name="T4" fmla="*/ 26 w 52"/>
                <a:gd name="T5" fmla="*/ 51 h 51"/>
                <a:gd name="T6" fmla="*/ 0 w 52"/>
                <a:gd name="T7" fmla="*/ 25 h 51"/>
                <a:gd name="T8" fmla="*/ 26 w 52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26" y="0"/>
                  </a:moveTo>
                  <a:lnTo>
                    <a:pt x="52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877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2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91" name="Rectangle 145">
              <a:extLst>
                <a:ext uri="{FF2B5EF4-FFF2-40B4-BE49-F238E27FC236}">
                  <a16:creationId xmlns:a16="http://schemas.microsoft.com/office/drawing/2014/main" id="{28EF2A9A-D94F-4DDC-9754-1482DB69D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7491" y="4430713"/>
              <a:ext cx="105918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Hazard Ratio (95% CI)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2" name="Rectangle 146">
              <a:extLst>
                <a:ext uri="{FF2B5EF4-FFF2-40B4-BE49-F238E27FC236}">
                  <a16:creationId xmlns:a16="http://schemas.microsoft.com/office/drawing/2014/main" id="{D953693C-50A1-45D0-B2A3-B5FD6787E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08" y="1033463"/>
              <a:ext cx="32340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Overall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3" name="Rectangle 147">
              <a:extLst>
                <a:ext uri="{FF2B5EF4-FFF2-40B4-BE49-F238E27FC236}">
                  <a16:creationId xmlns:a16="http://schemas.microsoft.com/office/drawing/2014/main" id="{8E9234AE-9ADB-4D06-90F1-A48BC3C39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1262063"/>
              <a:ext cx="17312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&lt;65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5" name="Rectangle 149">
              <a:extLst>
                <a:ext uri="{FF2B5EF4-FFF2-40B4-BE49-F238E27FC236}">
                  <a16:creationId xmlns:a16="http://schemas.microsoft.com/office/drawing/2014/main" id="{3666843D-CC4B-4EF7-869C-57E577F44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1385888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≥65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6" name="Rectangle 150">
              <a:extLst>
                <a:ext uri="{FF2B5EF4-FFF2-40B4-BE49-F238E27FC236}">
                  <a16:creationId xmlns:a16="http://schemas.microsoft.com/office/drawing/2014/main" id="{E0A8F97D-65ED-45AA-A9F5-C35172328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2036763"/>
              <a:ext cx="5650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7" name="Rectangle 151">
              <a:extLst>
                <a:ext uri="{FF2B5EF4-FFF2-40B4-BE49-F238E27FC236}">
                  <a16:creationId xmlns:a16="http://schemas.microsoft.com/office/drawing/2014/main" id="{AA25C9DE-5259-48BF-A3FE-F705BC60E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2143125"/>
              <a:ext cx="5650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8" name="Rectangle 152">
              <a:extLst>
                <a:ext uri="{FF2B5EF4-FFF2-40B4-BE49-F238E27FC236}">
                  <a16:creationId xmlns:a16="http://schemas.microsoft.com/office/drawing/2014/main" id="{B505E1D7-45B4-4FC4-AADB-2E8B1C1FC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2371725"/>
              <a:ext cx="64801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Nab-paclitaxel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99" name="Rectangle 153">
              <a:extLst>
                <a:ext uri="{FF2B5EF4-FFF2-40B4-BE49-F238E27FC236}">
                  <a16:creationId xmlns:a16="http://schemas.microsoft.com/office/drawing/2014/main" id="{094BF8AD-830E-4953-85B6-B9A9E1E16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783" y="2601913"/>
              <a:ext cx="1128915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Gemcitabine-Carboplatin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0" name="Rectangle 154">
              <a:extLst>
                <a:ext uri="{FF2B5EF4-FFF2-40B4-BE49-F238E27FC236}">
                  <a16:creationId xmlns:a16="http://schemas.microsoft.com/office/drawing/2014/main" id="{3B6ADB06-4110-4494-9A9C-AAF45F62F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2830513"/>
              <a:ext cx="17673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Yes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1" name="Rectangle 155">
              <a:extLst>
                <a:ext uri="{FF2B5EF4-FFF2-40B4-BE49-F238E27FC236}">
                  <a16:creationId xmlns:a16="http://schemas.microsoft.com/office/drawing/2014/main" id="{D83F3759-0D58-414C-B0DF-BECB80D40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2936875"/>
              <a:ext cx="13104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No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2" name="Rectangle 156">
              <a:extLst>
                <a:ext uri="{FF2B5EF4-FFF2-40B4-BE49-F238E27FC236}">
                  <a16:creationId xmlns:a16="http://schemas.microsoft.com/office/drawing/2014/main" id="{E0B0E71F-D56F-41A0-8FF2-9EC16D32F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3159125"/>
              <a:ext cx="17673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Yes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3" name="Rectangle 157">
              <a:extLst>
                <a:ext uri="{FF2B5EF4-FFF2-40B4-BE49-F238E27FC236}">
                  <a16:creationId xmlns:a16="http://schemas.microsoft.com/office/drawing/2014/main" id="{7AFCE0A7-BAE2-40B0-9141-4E6851CC5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3271838"/>
              <a:ext cx="13104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No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4" name="Rectangle 158">
              <a:extLst>
                <a:ext uri="{FF2B5EF4-FFF2-40B4-BE49-F238E27FC236}">
                  <a16:creationId xmlns:a16="http://schemas.microsoft.com/office/drawing/2014/main" id="{69FE95F8-5957-43A1-A170-648A500D4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0334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16.1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5" name="Rectangle 159">
              <a:extLst>
                <a:ext uri="{FF2B5EF4-FFF2-40B4-BE49-F238E27FC236}">
                  <a16:creationId xmlns:a16="http://schemas.microsoft.com/office/drawing/2014/main" id="{D98B54EE-810B-4C1D-958E-D6441F6CA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631" y="706670"/>
              <a:ext cx="436418" cy="24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Placebo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+ Chemo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7" name="Rectangle 161">
              <a:extLst>
                <a:ext uri="{FF2B5EF4-FFF2-40B4-BE49-F238E27FC236}">
                  <a16:creationId xmlns:a16="http://schemas.microsoft.com/office/drawing/2014/main" id="{E9650EA4-A00B-4CDC-9369-F384C325A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948" y="547688"/>
              <a:ext cx="779059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Median OS (mo)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8" name="Rectangle 162">
              <a:extLst>
                <a:ext uri="{FF2B5EF4-FFF2-40B4-BE49-F238E27FC236}">
                  <a16:creationId xmlns:a16="http://schemas.microsoft.com/office/drawing/2014/main" id="{4C735B61-FE94-46FC-AC76-11873EEC5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0367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19.8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09" name="Rectangle 163">
              <a:extLst>
                <a:ext uri="{FF2B5EF4-FFF2-40B4-BE49-F238E27FC236}">
                  <a16:creationId xmlns:a16="http://schemas.microsoft.com/office/drawing/2014/main" id="{1812FFC5-600E-4968-A6A6-44D110880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15582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10.6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0" name="Rectangle 164">
              <a:extLst>
                <a:ext uri="{FF2B5EF4-FFF2-40B4-BE49-F238E27FC236}">
                  <a16:creationId xmlns:a16="http://schemas.microsoft.com/office/drawing/2014/main" id="{08FA5CD9-DD15-4609-8F4E-CA0D046E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3780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18.4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1" name="Rectangle 165">
              <a:extLst>
                <a:ext uri="{FF2B5EF4-FFF2-40B4-BE49-F238E27FC236}">
                  <a16:creationId xmlns:a16="http://schemas.microsoft.com/office/drawing/2014/main" id="{4E8A3112-0CA8-4594-BF50-35FCA056A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60191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16.2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2" name="Rectangle 166">
              <a:extLst>
                <a:ext uri="{FF2B5EF4-FFF2-40B4-BE49-F238E27FC236}">
                  <a16:creationId xmlns:a16="http://schemas.microsoft.com/office/drawing/2014/main" id="{F474BEBD-E5E2-43D9-9276-625DE6974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83051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14.9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3" name="Rectangle 167">
              <a:extLst>
                <a:ext uri="{FF2B5EF4-FFF2-40B4-BE49-F238E27FC236}">
                  <a16:creationId xmlns:a16="http://schemas.microsoft.com/office/drawing/2014/main" id="{E4B5EBED-B3D2-4514-88AC-7123D16E3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29368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16.9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4" name="Rectangle 168">
              <a:extLst>
                <a:ext uri="{FF2B5EF4-FFF2-40B4-BE49-F238E27FC236}">
                  <a16:creationId xmlns:a16="http://schemas.microsoft.com/office/drawing/2014/main" id="{F85FE3ED-6AF6-463A-831D-F8995C39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15912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17.1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5" name="Rectangle 169">
              <a:extLst>
                <a:ext uri="{FF2B5EF4-FFF2-40B4-BE49-F238E27FC236}">
                  <a16:creationId xmlns:a16="http://schemas.microsoft.com/office/drawing/2014/main" id="{00EF6FED-0371-49E5-BF17-EC6239557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2718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13.0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6" name="Rectangle 170">
              <a:extLst>
                <a:ext uri="{FF2B5EF4-FFF2-40B4-BE49-F238E27FC236}">
                  <a16:creationId xmlns:a16="http://schemas.microsoft.com/office/drawing/2014/main" id="{A18DBE11-9C01-4D9A-ADE7-CA9B74DB2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0334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23.0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7" name="Rectangle 171">
              <a:extLst>
                <a:ext uri="{FF2B5EF4-FFF2-40B4-BE49-F238E27FC236}">
                  <a16:creationId xmlns:a16="http://schemas.microsoft.com/office/drawing/2014/main" id="{7B9FE5C6-5AB2-465F-9A6E-7052EFF3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441" y="721599"/>
              <a:ext cx="470080" cy="24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Pembro +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Chemo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19" name="Rectangle 173">
              <a:extLst>
                <a:ext uri="{FF2B5EF4-FFF2-40B4-BE49-F238E27FC236}">
                  <a16:creationId xmlns:a16="http://schemas.microsoft.com/office/drawing/2014/main" id="{E4BCC33C-883F-4FA7-B132-DF7C61F09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0367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26.4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0" name="Rectangle 174">
              <a:extLst>
                <a:ext uri="{FF2B5EF4-FFF2-40B4-BE49-F238E27FC236}">
                  <a16:creationId xmlns:a16="http://schemas.microsoft.com/office/drawing/2014/main" id="{879A4A8B-C93B-4C12-B534-E64720F0B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15582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17.7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1" name="Rectangle 175">
              <a:extLst>
                <a:ext uri="{FF2B5EF4-FFF2-40B4-BE49-F238E27FC236}">
                  <a16:creationId xmlns:a16="http://schemas.microsoft.com/office/drawing/2014/main" id="{0D1B748F-8B4E-4B0A-A8AF-E26AB5763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3780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29.8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2" name="Rectangle 176">
              <a:extLst>
                <a:ext uri="{FF2B5EF4-FFF2-40B4-BE49-F238E27FC236}">
                  <a16:creationId xmlns:a16="http://schemas.microsoft.com/office/drawing/2014/main" id="{89BF07D0-6096-43C2-A992-E19643977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60191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19.1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3" name="Rectangle 177">
              <a:extLst>
                <a:ext uri="{FF2B5EF4-FFF2-40B4-BE49-F238E27FC236}">
                  <a16:creationId xmlns:a16="http://schemas.microsoft.com/office/drawing/2014/main" id="{1F68388D-7F67-4FD1-A957-0B76AA7FD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83051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23.5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4" name="Rectangle 178">
              <a:extLst>
                <a:ext uri="{FF2B5EF4-FFF2-40B4-BE49-F238E27FC236}">
                  <a16:creationId xmlns:a16="http://schemas.microsoft.com/office/drawing/2014/main" id="{1DCCCB8C-4E89-40B0-8FB2-E969D3C68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29368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22.8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5" name="Rectangle 179">
              <a:extLst>
                <a:ext uri="{FF2B5EF4-FFF2-40B4-BE49-F238E27FC236}">
                  <a16:creationId xmlns:a16="http://schemas.microsoft.com/office/drawing/2014/main" id="{DEC6E96A-F17E-4C62-BCF6-16EF6BC9F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15912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20.3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6" name="Rectangle 180">
              <a:extLst>
                <a:ext uri="{FF2B5EF4-FFF2-40B4-BE49-F238E27FC236}">
                  <a16:creationId xmlns:a16="http://schemas.microsoft.com/office/drawing/2014/main" id="{82BB22CB-ED42-44C4-9F2A-B13747836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2718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28.3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7" name="Rectangle 181">
              <a:extLst>
                <a:ext uri="{FF2B5EF4-FFF2-40B4-BE49-F238E27FC236}">
                  <a16:creationId xmlns:a16="http://schemas.microsoft.com/office/drawing/2014/main" id="{57C44507-715C-4319-BCC7-424033F82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03346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0.73 (0.55 to 0.95)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8" name="Rectangle 182">
              <a:extLst>
                <a:ext uri="{FF2B5EF4-FFF2-40B4-BE49-F238E27FC236}">
                  <a16:creationId xmlns:a16="http://schemas.microsoft.com/office/drawing/2014/main" id="{A8C49740-AA75-4E0D-A840-D92665DC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2332" y="598488"/>
              <a:ext cx="626374" cy="369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Hazard Ratio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for Death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(95%)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2" name="Rectangle 186">
              <a:extLst>
                <a:ext uri="{FF2B5EF4-FFF2-40B4-BE49-F238E27FC236}">
                  <a16:creationId xmlns:a16="http://schemas.microsoft.com/office/drawing/2014/main" id="{0145493D-B12F-4C64-9F26-C8724EFB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03676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0.70 (0.49 to 1.00)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3" name="Rectangle 187">
              <a:extLst>
                <a:ext uri="{FF2B5EF4-FFF2-40B4-BE49-F238E27FC236}">
                  <a16:creationId xmlns:a16="http://schemas.microsoft.com/office/drawing/2014/main" id="{6A47B3E9-F619-45EB-8FD5-77DF31317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15582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0.70 (0.47 to 1.05)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4" name="Rectangle 188">
              <a:extLst>
                <a:ext uri="{FF2B5EF4-FFF2-40B4-BE49-F238E27FC236}">
                  <a16:creationId xmlns:a16="http://schemas.microsoft.com/office/drawing/2014/main" id="{62A6F0F3-24A5-4774-B6D3-BDBB058D8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37807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0.63 (0.39 to 1.03)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5" name="Rectangle 189">
              <a:extLst>
                <a:ext uri="{FF2B5EF4-FFF2-40B4-BE49-F238E27FC236}">
                  <a16:creationId xmlns:a16="http://schemas.microsoft.com/office/drawing/2014/main" id="{8F3B3036-A3BB-4264-B7B8-6CAE15EB5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260191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0.88 (0.61 to 1.25)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6" name="Rectangle 190">
              <a:extLst>
                <a:ext uri="{FF2B5EF4-FFF2-40B4-BE49-F238E27FC236}">
                  <a16:creationId xmlns:a16="http://schemas.microsoft.com/office/drawing/2014/main" id="{CB728310-EC69-4068-9E47-BDA2359DE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83051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0.60 (0.32 to 1.09)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7" name="Rectangle 191">
              <a:extLst>
                <a:ext uri="{FF2B5EF4-FFF2-40B4-BE49-F238E27FC236}">
                  <a16:creationId xmlns:a16="http://schemas.microsoft.com/office/drawing/2014/main" id="{C8BBBA81-5486-43DA-B182-004095B32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93687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0.74 (0.55 to 1.00)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8" name="Rectangle 192">
              <a:extLst>
                <a:ext uri="{FF2B5EF4-FFF2-40B4-BE49-F238E27FC236}">
                  <a16:creationId xmlns:a16="http://schemas.microsoft.com/office/drawing/2014/main" id="{575D40F0-A4C0-4D1A-8EC8-6F32E5236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15912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0.86 (0.61 to 1.22)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9" name="Rectangle 193">
              <a:extLst>
                <a:ext uri="{FF2B5EF4-FFF2-40B4-BE49-F238E27FC236}">
                  <a16:creationId xmlns:a16="http://schemas.microsoft.com/office/drawing/2014/main" id="{D546263B-6EAD-4B7C-A353-489294206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271838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0.53 (0.34 to 0.80)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0" name="Rectangle 194">
              <a:extLst>
                <a:ext uri="{FF2B5EF4-FFF2-40B4-BE49-F238E27FC236}">
                  <a16:creationId xmlns:a16="http://schemas.microsoft.com/office/drawing/2014/main" id="{29F60601-6A37-4D35-AD8A-F8CD3A3D2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1138238"/>
              <a:ext cx="527789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Age (years)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1" name="Rectangle 195">
              <a:extLst>
                <a:ext uri="{FF2B5EF4-FFF2-40B4-BE49-F238E27FC236}">
                  <a16:creationId xmlns:a16="http://schemas.microsoft.com/office/drawing/2014/main" id="{005C7AA9-EF23-4AAA-AB60-ECDA795D3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1931988"/>
              <a:ext cx="467677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ECOG PS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2" name="Rectangle 196">
              <a:extLst>
                <a:ext uri="{FF2B5EF4-FFF2-40B4-BE49-F238E27FC236}">
                  <a16:creationId xmlns:a16="http://schemas.microsoft.com/office/drawing/2014/main" id="{8DE4845C-02F1-4F53-8155-36C02CD0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2260600"/>
              <a:ext cx="109044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On-study chemotherapy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3" name="Rectangle 197">
              <a:extLst>
                <a:ext uri="{FF2B5EF4-FFF2-40B4-BE49-F238E27FC236}">
                  <a16:creationId xmlns:a16="http://schemas.microsoft.com/office/drawing/2014/main" id="{86C4C1A2-1394-49D7-9EA8-26E8E25D3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08" y="2713038"/>
              <a:ext cx="143789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Prior same-class chemotherapy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4" name="Rectangle 198">
              <a:extLst>
                <a:ext uri="{FF2B5EF4-FFF2-40B4-BE49-F238E27FC236}">
                  <a16:creationId xmlns:a16="http://schemas.microsoft.com/office/drawing/2014/main" id="{23B1D8B0-786A-4678-8136-605701532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3028950"/>
              <a:ext cx="1542490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Prior (neo)adjuvant chemotherapy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5" name="Rectangle 199">
              <a:extLst>
                <a:ext uri="{FF2B5EF4-FFF2-40B4-BE49-F238E27FC236}">
                  <a16:creationId xmlns:a16="http://schemas.microsoft.com/office/drawing/2014/main" id="{01BEAE83-843B-4AF4-9057-E0DCF8124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3822700"/>
              <a:ext cx="1214275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Number of metastatic sites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46" name="Rectangle 200">
              <a:extLst>
                <a:ext uri="{FF2B5EF4-FFF2-40B4-BE49-F238E27FC236}">
                  <a16:creationId xmlns:a16="http://schemas.microsoft.com/office/drawing/2014/main" id="{82FD2F9C-DF78-4175-9385-2AE5C53DA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858" y="824945"/>
              <a:ext cx="483305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Subgroup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3" name="Rectangle 206">
              <a:extLst>
                <a:ext uri="{FF2B5EF4-FFF2-40B4-BE49-F238E27FC236}">
                  <a16:creationId xmlns:a16="http://schemas.microsoft.com/office/drawing/2014/main" id="{03A4FC16-C7A5-4F80-B5FD-13E78B5E3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752" y="4647125"/>
              <a:ext cx="846386" cy="24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Favors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Pembro + Chemo</a:t>
              </a:r>
            </a:p>
          </p:txBody>
        </p:sp>
        <p:sp>
          <p:nvSpPr>
            <p:cNvPr id="17" name="Rectangle 210">
              <a:extLst>
                <a:ext uri="{FF2B5EF4-FFF2-40B4-BE49-F238E27FC236}">
                  <a16:creationId xmlns:a16="http://schemas.microsoft.com/office/drawing/2014/main" id="{88D06877-4BE8-485C-8D85-E90400FC2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103346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323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8" name="Rectangle 211">
              <a:extLst>
                <a:ext uri="{FF2B5EF4-FFF2-40B4-BE49-F238E27FC236}">
                  <a16:creationId xmlns:a16="http://schemas.microsoft.com/office/drawing/2014/main" id="{C5B3B269-5683-4EF2-9168-1B6089C5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2620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16.8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9" name="Rectangle 212">
              <a:extLst>
                <a:ext uri="{FF2B5EF4-FFF2-40B4-BE49-F238E27FC236}">
                  <a16:creationId xmlns:a16="http://schemas.microsoft.com/office/drawing/2014/main" id="{EA47850A-BED5-4509-9421-DFBBE6297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3795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12.6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0" name="Rectangle 213">
              <a:extLst>
                <a:ext uri="{FF2B5EF4-FFF2-40B4-BE49-F238E27FC236}">
                  <a16:creationId xmlns:a16="http://schemas.microsoft.com/office/drawing/2014/main" id="{6B744BD6-A64A-42E9-9FF5-75AFF3F2E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2620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21.8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1" name="Rectangle 214">
              <a:extLst>
                <a:ext uri="{FF2B5EF4-FFF2-40B4-BE49-F238E27FC236}">
                  <a16:creationId xmlns:a16="http://schemas.microsoft.com/office/drawing/2014/main" id="{3CD4647A-261B-40CD-BB8A-E8CAB0BBC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3795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28.3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2" name="Rectangle 215">
              <a:extLst>
                <a:ext uri="{FF2B5EF4-FFF2-40B4-BE49-F238E27FC236}">
                  <a16:creationId xmlns:a16="http://schemas.microsoft.com/office/drawing/2014/main" id="{600A1319-4F1E-4A94-A9D5-B9E677321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26206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0.78 (0.58 to 1.05)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" name="Rectangle 216">
              <a:extLst>
                <a:ext uri="{FF2B5EF4-FFF2-40B4-BE49-F238E27FC236}">
                  <a16:creationId xmlns:a16="http://schemas.microsoft.com/office/drawing/2014/main" id="{EB122F5E-29FE-4371-B324-FE701C6F8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379538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0.51 (0.28 to 0.92)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4" name="Rectangle 217">
              <a:extLst>
                <a:ext uri="{FF2B5EF4-FFF2-40B4-BE49-F238E27FC236}">
                  <a16:creationId xmlns:a16="http://schemas.microsoft.com/office/drawing/2014/main" id="{F3BCB2F4-C1D1-4B69-B5DE-C5361FCD7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126206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257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" name="Rectangle 218">
              <a:extLst>
                <a:ext uri="{FF2B5EF4-FFF2-40B4-BE49-F238E27FC236}">
                  <a16:creationId xmlns:a16="http://schemas.microsoft.com/office/drawing/2014/main" id="{D67186E7-5A1A-4250-9D1B-CBAC04EF3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1379538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66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" name="Rectangle 219">
              <a:extLst>
                <a:ext uri="{FF2B5EF4-FFF2-40B4-BE49-F238E27FC236}">
                  <a16:creationId xmlns:a16="http://schemas.microsoft.com/office/drawing/2014/main" id="{5F35AEC9-86DE-4047-A59B-7865FE40A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203676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196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" name="Rectangle 220">
              <a:extLst>
                <a:ext uri="{FF2B5EF4-FFF2-40B4-BE49-F238E27FC236}">
                  <a16:creationId xmlns:a16="http://schemas.microsoft.com/office/drawing/2014/main" id="{49CD2D8E-D130-401D-B31D-646B170CB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215582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127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8" name="Rectangle 221">
              <a:extLst>
                <a:ext uri="{FF2B5EF4-FFF2-40B4-BE49-F238E27FC236}">
                  <a16:creationId xmlns:a16="http://schemas.microsoft.com/office/drawing/2014/main" id="{0A0999AD-4812-427C-B3D5-4E0E97FA5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78075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99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9" name="Rectangle 222">
              <a:extLst>
                <a:ext uri="{FF2B5EF4-FFF2-40B4-BE49-F238E27FC236}">
                  <a16:creationId xmlns:a16="http://schemas.microsoft.com/office/drawing/2014/main" id="{A84F575A-B89D-4E3B-BA5F-C4BC1054D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260191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180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0" name="Rectangle 223">
              <a:extLst>
                <a:ext uri="{FF2B5EF4-FFF2-40B4-BE49-F238E27FC236}">
                  <a16:creationId xmlns:a16="http://schemas.microsoft.com/office/drawing/2014/main" id="{EE9F1BE5-9F9D-440C-9F68-C586BDA2E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830513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65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1" name="Rectangle 224">
              <a:extLst>
                <a:ext uri="{FF2B5EF4-FFF2-40B4-BE49-F238E27FC236}">
                  <a16:creationId xmlns:a16="http://schemas.microsoft.com/office/drawing/2014/main" id="{4574049C-CB99-40B8-93E6-E863E6F61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293687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258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523714A3-A5DA-4A71-9746-36225886E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315912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193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59" name="Rectangle 226">
              <a:extLst>
                <a:ext uri="{FF2B5EF4-FFF2-40B4-BE49-F238E27FC236}">
                  <a16:creationId xmlns:a16="http://schemas.microsoft.com/office/drawing/2014/main" id="{CC17982D-D369-43A4-95C6-3D4C1908E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3271838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130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65" name="Rectangle 227">
              <a:extLst>
                <a:ext uri="{FF2B5EF4-FFF2-40B4-BE49-F238E27FC236}">
                  <a16:creationId xmlns:a16="http://schemas.microsoft.com/office/drawing/2014/main" id="{35357430-6DDF-4FF0-89E8-4D41ABA14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3929063"/>
              <a:ext cx="116619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&lt;3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71" name="Rectangle 228">
              <a:extLst>
                <a:ext uri="{FF2B5EF4-FFF2-40B4-BE49-F238E27FC236}">
                  <a16:creationId xmlns:a16="http://schemas.microsoft.com/office/drawing/2014/main" id="{BE647327-E7B3-4819-AF81-0CE07B594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9290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18.8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77" name="Rectangle 229">
              <a:extLst>
                <a:ext uri="{FF2B5EF4-FFF2-40B4-BE49-F238E27FC236}">
                  <a16:creationId xmlns:a16="http://schemas.microsoft.com/office/drawing/2014/main" id="{F0615465-298C-4109-8406-BB42DABE5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9290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32.1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81" name="Rectangle 230">
              <a:extLst>
                <a:ext uri="{FF2B5EF4-FFF2-40B4-BE49-F238E27FC236}">
                  <a16:creationId xmlns:a16="http://schemas.microsoft.com/office/drawing/2014/main" id="{08D07717-0BE2-480F-B496-173A15B7D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92906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0.63 (0.43 to 0.91)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93" name="Rectangle 231">
              <a:extLst>
                <a:ext uri="{FF2B5EF4-FFF2-40B4-BE49-F238E27FC236}">
                  <a16:creationId xmlns:a16="http://schemas.microsoft.com/office/drawing/2014/main" id="{8C3AAB1F-52E7-41CE-8FEF-89676FA7F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3929063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184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6" name="Rectangle 233">
              <a:extLst>
                <a:ext uri="{FF2B5EF4-FFF2-40B4-BE49-F238E27FC236}">
                  <a16:creationId xmlns:a16="http://schemas.microsoft.com/office/drawing/2014/main" id="{08A6CDA9-7D60-446C-ADA9-5C7352A38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4046538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≥3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7" name="Rectangle 234">
              <a:extLst>
                <a:ext uri="{FF2B5EF4-FFF2-40B4-BE49-F238E27FC236}">
                  <a16:creationId xmlns:a16="http://schemas.microsoft.com/office/drawing/2014/main" id="{10D0DCCB-D0E4-4705-90FA-A5A93A54B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40465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13.2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8" name="Rectangle 235">
              <a:extLst>
                <a:ext uri="{FF2B5EF4-FFF2-40B4-BE49-F238E27FC236}">
                  <a16:creationId xmlns:a16="http://schemas.microsoft.com/office/drawing/2014/main" id="{E86CAE40-D5A4-4D3C-BF9F-6151322A5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404653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10.5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9" name="Rectangle 236">
              <a:extLst>
                <a:ext uri="{FF2B5EF4-FFF2-40B4-BE49-F238E27FC236}">
                  <a16:creationId xmlns:a16="http://schemas.microsoft.com/office/drawing/2014/main" id="{1F7CAE0E-F3FB-4C23-9377-5D77A7E7B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4046538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0.75 (0.51 to 1.10)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0" name="Rectangle 237">
              <a:extLst>
                <a:ext uri="{FF2B5EF4-FFF2-40B4-BE49-F238E27FC236}">
                  <a16:creationId xmlns:a16="http://schemas.microsoft.com/office/drawing/2014/main" id="{A960EC54-9C54-4581-98CE-62B6FA4AC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046538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138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1" name="Rectangle 238">
              <a:extLst>
                <a:ext uri="{FF2B5EF4-FFF2-40B4-BE49-F238E27FC236}">
                  <a16:creationId xmlns:a16="http://schemas.microsoft.com/office/drawing/2014/main" id="{598A61E6-E885-4338-A4E7-FB4BB0C87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37" y="844709"/>
              <a:ext cx="74540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N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2" name="Rectangle 239">
              <a:extLst>
                <a:ext uri="{FF2B5EF4-FFF2-40B4-BE49-F238E27FC236}">
                  <a16:creationId xmlns:a16="http://schemas.microsoft.com/office/drawing/2014/main" id="{3F6AB84C-3804-4960-A636-99BC61DFC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1485900"/>
              <a:ext cx="83797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Geographic region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3" name="Rectangle 240">
              <a:extLst>
                <a:ext uri="{FF2B5EF4-FFF2-40B4-BE49-F238E27FC236}">
                  <a16:creationId xmlns:a16="http://schemas.microsoft.com/office/drawing/2014/main" id="{A1C674E9-ACFB-4CE5-BFE8-9EF0FAE7E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783" y="1603375"/>
              <a:ext cx="88485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N America/EU/ANZ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4" name="Rectangle 241">
              <a:extLst>
                <a:ext uri="{FF2B5EF4-FFF2-40B4-BE49-F238E27FC236}">
                  <a16:creationId xmlns:a16="http://schemas.microsoft.com/office/drawing/2014/main" id="{9A5B23A7-DF9B-4115-A4B0-85EA8C832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1708150"/>
              <a:ext cx="19957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Asia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5" name="Rectangle 242">
              <a:extLst>
                <a:ext uri="{FF2B5EF4-FFF2-40B4-BE49-F238E27FC236}">
                  <a16:creationId xmlns:a16="http://schemas.microsoft.com/office/drawing/2014/main" id="{5CE86850-6AAA-4D3B-B669-21E29BFAE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1820863"/>
              <a:ext cx="59872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Rest of world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6" name="Rectangle 243">
              <a:extLst>
                <a:ext uri="{FF2B5EF4-FFF2-40B4-BE49-F238E27FC236}">
                  <a16:creationId xmlns:a16="http://schemas.microsoft.com/office/drawing/2014/main" id="{B77BDE24-98F3-4EDF-95CC-F75BFF27A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158" y="3376613"/>
              <a:ext cx="937757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Disease-free interval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7" name="Rectangle 244">
              <a:extLst>
                <a:ext uri="{FF2B5EF4-FFF2-40B4-BE49-F238E27FC236}">
                  <a16:creationId xmlns:a16="http://schemas.microsoft.com/office/drawing/2014/main" id="{9DA678F7-A8E9-4CA7-9D28-9163AB2F1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3594100"/>
              <a:ext cx="537407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&lt;12 months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9" name="Rectangle 246">
              <a:extLst>
                <a:ext uri="{FF2B5EF4-FFF2-40B4-BE49-F238E27FC236}">
                  <a16:creationId xmlns:a16="http://schemas.microsoft.com/office/drawing/2014/main" id="{64D0DFAE-EFFD-49C5-82AB-8DCC57BCC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433" y="3711575"/>
              <a:ext cx="533800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≥12 months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0" name="Rectangle 247">
              <a:extLst>
                <a:ext uri="{FF2B5EF4-FFF2-40B4-BE49-F238E27FC236}">
                  <a16:creationId xmlns:a16="http://schemas.microsoft.com/office/drawing/2014/main" id="{C809468C-41BB-4AD9-A4A0-F5E284FE0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896" y="3476625"/>
              <a:ext cx="88245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de novo metastasis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1" name="Rectangle 248">
              <a:extLst>
                <a:ext uri="{FF2B5EF4-FFF2-40B4-BE49-F238E27FC236}">
                  <a16:creationId xmlns:a16="http://schemas.microsoft.com/office/drawing/2014/main" id="{BB7A9726-67B7-4FCD-921C-89F87E351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160337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212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2" name="Rectangle 249">
              <a:extLst>
                <a:ext uri="{FF2B5EF4-FFF2-40B4-BE49-F238E27FC236}">
                  <a16:creationId xmlns:a16="http://schemas.microsoft.com/office/drawing/2014/main" id="{E5150944-C40A-447A-9E89-18D0C630B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1714500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56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3" name="Rectangle 250">
              <a:extLst>
                <a:ext uri="{FF2B5EF4-FFF2-40B4-BE49-F238E27FC236}">
                  <a16:creationId xmlns:a16="http://schemas.microsoft.com/office/drawing/2014/main" id="{7FF1494D-0B45-4A8B-AF81-390084C22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1820863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55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4" name="Rectangle 251">
              <a:extLst>
                <a:ext uri="{FF2B5EF4-FFF2-40B4-BE49-F238E27FC236}">
                  <a16:creationId xmlns:a16="http://schemas.microsoft.com/office/drawing/2014/main" id="{BC0028A7-C656-4B44-85B2-8EFEABDA6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6033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23.5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5" name="Rectangle 252">
              <a:extLst>
                <a:ext uri="{FF2B5EF4-FFF2-40B4-BE49-F238E27FC236}">
                  <a16:creationId xmlns:a16="http://schemas.microsoft.com/office/drawing/2014/main" id="{B05D87D7-8090-4EA6-BDAD-5E12805EB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708150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26.7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6" name="Rectangle 253">
              <a:extLst>
                <a:ext uri="{FF2B5EF4-FFF2-40B4-BE49-F238E27FC236}">
                  <a16:creationId xmlns:a16="http://schemas.microsoft.com/office/drawing/2014/main" id="{99EC96FF-E5B1-40D1-A028-63BCD36DE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18208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18.0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7" name="Rectangle 254">
              <a:extLst>
                <a:ext uri="{FF2B5EF4-FFF2-40B4-BE49-F238E27FC236}">
                  <a16:creationId xmlns:a16="http://schemas.microsoft.com/office/drawing/2014/main" id="{1DFF2B8F-5815-42D8-98BF-D3B9F5E24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6033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15.2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6" name="Rectangle 255">
              <a:extLst>
                <a:ext uri="{FF2B5EF4-FFF2-40B4-BE49-F238E27FC236}">
                  <a16:creationId xmlns:a16="http://schemas.microsoft.com/office/drawing/2014/main" id="{924F960A-4E44-4803-9333-9CB49D732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708150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17.4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7" name="Rectangle 256">
              <a:extLst>
                <a:ext uri="{FF2B5EF4-FFF2-40B4-BE49-F238E27FC236}">
                  <a16:creationId xmlns:a16="http://schemas.microsoft.com/office/drawing/2014/main" id="{6D997A0F-35C1-4C5A-92D8-F3C619846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820863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22.0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4" name="Rectangle 257">
              <a:extLst>
                <a:ext uri="{FF2B5EF4-FFF2-40B4-BE49-F238E27FC236}">
                  <a16:creationId xmlns:a16="http://schemas.microsoft.com/office/drawing/2014/main" id="{79812B53-F8DC-421B-AE8A-46CC8DE99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60337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0.72 (0.52 to 1.00)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5" name="Rectangle 258">
              <a:extLst>
                <a:ext uri="{FF2B5EF4-FFF2-40B4-BE49-F238E27FC236}">
                  <a16:creationId xmlns:a16="http://schemas.microsoft.com/office/drawing/2014/main" id="{DFD210A0-E5C7-4D8E-BDB8-F3F11E94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708150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0.44 (0.23 to 0.84)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6" name="Rectangle 259">
              <a:extLst>
                <a:ext uri="{FF2B5EF4-FFF2-40B4-BE49-F238E27FC236}">
                  <a16:creationId xmlns:a16="http://schemas.microsoft.com/office/drawing/2014/main" id="{2F8231BF-B5FA-4C66-9785-B2ED4459B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1820863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1.07 (0.57 to 1.98)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8" name="Rectangle 260">
              <a:extLst>
                <a:ext uri="{FF2B5EF4-FFF2-40B4-BE49-F238E27FC236}">
                  <a16:creationId xmlns:a16="http://schemas.microsoft.com/office/drawing/2014/main" id="{73D09E29-D8AF-4FDC-83D5-CFF5865CC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348297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104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9" name="Rectangle 261">
              <a:extLst>
                <a:ext uri="{FF2B5EF4-FFF2-40B4-BE49-F238E27FC236}">
                  <a16:creationId xmlns:a16="http://schemas.microsoft.com/office/drawing/2014/main" id="{8D88A71E-2D3D-4373-A724-E20F1804C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4100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65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0" name="Rectangle 262">
              <a:extLst>
                <a:ext uri="{FF2B5EF4-FFF2-40B4-BE49-F238E27FC236}">
                  <a16:creationId xmlns:a16="http://schemas.microsoft.com/office/drawing/2014/main" id="{D7950892-ABFD-400A-8F0E-E2A8CFFDA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3711575"/>
              <a:ext cx="16951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153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2" name="Rectangle 263">
              <a:extLst>
                <a:ext uri="{FF2B5EF4-FFF2-40B4-BE49-F238E27FC236}">
                  <a16:creationId xmlns:a16="http://schemas.microsoft.com/office/drawing/2014/main" id="{A7E40722-A2A8-44F9-A30F-0A9F255B7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48932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26.4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00" name="Rectangle 264">
              <a:extLst>
                <a:ext uri="{FF2B5EF4-FFF2-40B4-BE49-F238E27FC236}">
                  <a16:creationId xmlns:a16="http://schemas.microsoft.com/office/drawing/2014/main" id="{8EB1F5A3-15DD-484E-A4F5-014CA3862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594100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17.1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13" name="Rectangle 265">
              <a:extLst>
                <a:ext uri="{FF2B5EF4-FFF2-40B4-BE49-F238E27FC236}">
                  <a16:creationId xmlns:a16="http://schemas.microsoft.com/office/drawing/2014/main" id="{69FB88E3-BDAA-477F-BB1F-09E588075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1938" y="37115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24.9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0" name="Rectangle 266">
              <a:extLst>
                <a:ext uri="{FF2B5EF4-FFF2-40B4-BE49-F238E27FC236}">
                  <a16:creationId xmlns:a16="http://schemas.microsoft.com/office/drawing/2014/main" id="{B20693DF-C437-45B7-9A03-71FF22EE4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4829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12.5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1" name="Rectangle 267">
              <a:extLst>
                <a:ext uri="{FF2B5EF4-FFF2-40B4-BE49-F238E27FC236}">
                  <a16:creationId xmlns:a16="http://schemas.microsoft.com/office/drawing/2014/main" id="{050FE11A-60AC-4561-827F-AEE18B15E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594100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19.7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5" name="Rectangle 268">
              <a:extLst>
                <a:ext uri="{FF2B5EF4-FFF2-40B4-BE49-F238E27FC236}">
                  <a16:creationId xmlns:a16="http://schemas.microsoft.com/office/drawing/2014/main" id="{C349EFF6-3734-4195-A2D7-6A3981DFC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711575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17.1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6" name="Rectangle 269">
              <a:extLst>
                <a:ext uri="{FF2B5EF4-FFF2-40B4-BE49-F238E27FC236}">
                  <a16:creationId xmlns:a16="http://schemas.microsoft.com/office/drawing/2014/main" id="{CD929A68-E7A7-465F-8F49-DB7ABF959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48297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0.54 (0.34 to 0.86)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8" name="Rectangle 270">
              <a:extLst>
                <a:ext uri="{FF2B5EF4-FFF2-40B4-BE49-F238E27FC236}">
                  <a16:creationId xmlns:a16="http://schemas.microsoft.com/office/drawing/2014/main" id="{2636C21E-EA6B-4ACA-B725-A2C6FFF84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594100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1.44 (0.73 to 2.82)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9" name="Rectangle 271">
              <a:extLst>
                <a:ext uri="{FF2B5EF4-FFF2-40B4-BE49-F238E27FC236}">
                  <a16:creationId xmlns:a16="http://schemas.microsoft.com/office/drawing/2014/main" id="{B9DBC005-2536-454E-AC40-137DF2E81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3717925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0.65 (0.45 to 0.96)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0" name="Rectangle 272">
              <a:extLst>
                <a:ext uri="{FF2B5EF4-FFF2-40B4-BE49-F238E27FC236}">
                  <a16:creationId xmlns:a16="http://schemas.microsoft.com/office/drawing/2014/main" id="{DE9080EE-EA6D-4BF1-8BC6-512D2B4DA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783" y="2490788"/>
              <a:ext cx="4388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Paclitaxel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1" name="Rectangle 273">
              <a:extLst>
                <a:ext uri="{FF2B5EF4-FFF2-40B4-BE49-F238E27FC236}">
                  <a16:creationId xmlns:a16="http://schemas.microsoft.com/office/drawing/2014/main" id="{0385ACE6-2F9F-41E3-9B06-1FB94E6D4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2490788"/>
              <a:ext cx="141866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8.5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3" name="Rectangle 274">
              <a:extLst>
                <a:ext uri="{FF2B5EF4-FFF2-40B4-BE49-F238E27FC236}">
                  <a16:creationId xmlns:a16="http://schemas.microsoft.com/office/drawing/2014/main" id="{B273BCBA-ED12-41F7-86A2-9B2373192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288" y="2490788"/>
              <a:ext cx="19837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28.6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6" name="Rectangle 275">
              <a:extLst>
                <a:ext uri="{FF2B5EF4-FFF2-40B4-BE49-F238E27FC236}">
                  <a16:creationId xmlns:a16="http://schemas.microsoft.com/office/drawing/2014/main" id="{73791D2F-85C1-4196-BDE2-BEFA11AD1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490788"/>
              <a:ext cx="83436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0.34 (0.16 to 0.72)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61" name="Rectangle 276">
              <a:extLst>
                <a:ext uri="{FF2B5EF4-FFF2-40B4-BE49-F238E27FC236}">
                  <a16:creationId xmlns:a16="http://schemas.microsoft.com/office/drawing/2014/main" id="{B6034102-C8E3-4F10-A335-E8A6B62DC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988" y="2490788"/>
              <a:ext cx="113012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defRPr/>
              </a:pPr>
              <a:r>
                <a:rPr lang="en-US" altLang="en-US" sz="1067" dirty="0">
                  <a:solidFill>
                    <a:srgbClr val="000000"/>
                  </a:solidFill>
                  <a:ea typeface="ＭＳ Ｐゴシック" charset="0"/>
                </a:rPr>
                <a:t>44</a:t>
              </a:r>
              <a:endParaRPr lang="en-US" altLang="en-US" sz="24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755" name="Straight Arrow Connector 754">
              <a:extLst>
                <a:ext uri="{FF2B5EF4-FFF2-40B4-BE49-F238E27FC236}">
                  <a16:creationId xmlns:a16="http://schemas.microsoft.com/office/drawing/2014/main" id="{9A23073A-9709-4AE2-A1A6-4CB8211C7C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99" y="4596305"/>
              <a:ext cx="818893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Arrow Connector 757">
              <a:extLst>
                <a:ext uri="{FF2B5EF4-FFF2-40B4-BE49-F238E27FC236}">
                  <a16:creationId xmlns:a16="http://schemas.microsoft.com/office/drawing/2014/main" id="{E78879A1-0054-4C3F-B889-164608E72B96}"/>
                </a:ext>
              </a:extLst>
            </p:cNvPr>
            <p:cNvCxnSpPr>
              <a:cxnSpLocks/>
            </p:cNvCxnSpPr>
            <p:nvPr/>
          </p:nvCxnSpPr>
          <p:spPr>
            <a:xfrm>
              <a:off x="3207073" y="4596305"/>
              <a:ext cx="818893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9" name="Rectangle 206">
              <a:extLst>
                <a:ext uri="{FF2B5EF4-FFF2-40B4-BE49-F238E27FC236}">
                  <a16:creationId xmlns:a16="http://schemas.microsoft.com/office/drawing/2014/main" id="{31771657-E7DC-401E-BC6B-E90FEA110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1079" y="4647125"/>
              <a:ext cx="857206" cy="24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Favors</a:t>
              </a:r>
            </a:p>
            <a:p>
              <a:pPr algn="ctr" defTabSz="1219170">
                <a:defRPr/>
              </a:pPr>
              <a:r>
                <a:rPr lang="en-US" altLang="en-US" sz="1067" b="1" dirty="0">
                  <a:solidFill>
                    <a:srgbClr val="000000"/>
                  </a:solidFill>
                  <a:ea typeface="ＭＳ Ｐゴシック" charset="0"/>
                </a:rPr>
                <a:t>Placebo + Chemo</a:t>
              </a:r>
            </a:p>
          </p:txBody>
        </p: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F01B546E-43F7-4679-8405-13D4652C08B9}"/>
                </a:ext>
              </a:extLst>
            </p:cNvPr>
            <p:cNvCxnSpPr>
              <a:cxnSpLocks/>
            </p:cNvCxnSpPr>
            <p:nvPr/>
          </p:nvCxnSpPr>
          <p:spPr>
            <a:xfrm>
              <a:off x="5232861" y="691877"/>
              <a:ext cx="1220191" cy="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1EE041D6-4A32-4B34-B5BB-C74D21978918}"/>
              </a:ext>
            </a:extLst>
          </p:cNvPr>
          <p:cNvSpPr txBox="1"/>
          <p:nvPr/>
        </p:nvSpPr>
        <p:spPr>
          <a:xfrm>
            <a:off x="72855" y="6610361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Rugo HS et al. ESMO 2021. Abstract LBA16.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74F6A-F64D-F8CC-A8F6-51302ADA612F}"/>
              </a:ext>
            </a:extLst>
          </p:cNvPr>
          <p:cNvSpPr/>
          <p:nvPr/>
        </p:nvSpPr>
        <p:spPr>
          <a:xfrm>
            <a:off x="1702200" y="4255770"/>
            <a:ext cx="8820304" cy="633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9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EA70-2395-F0CF-959A-384E4983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KN-355 Overall Survival in ITT</a:t>
            </a:r>
          </a:p>
        </p:txBody>
      </p:sp>
      <p:pic>
        <p:nvPicPr>
          <p:cNvPr id="5" name="Content Placeholder 4" descr="A graph of a number of months&#10;&#10;Description automatically generated">
            <a:extLst>
              <a:ext uri="{FF2B5EF4-FFF2-40B4-BE49-F238E27FC236}">
                <a16:creationId xmlns:a16="http://schemas.microsoft.com/office/drawing/2014/main" id="{A62FE3BC-C0D4-C1E7-A159-744E15F00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90" y="1428108"/>
            <a:ext cx="8917638" cy="43029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1C12E-0417-55E2-F73C-45ED25D2F038}"/>
              </a:ext>
            </a:extLst>
          </p:cNvPr>
          <p:cNvSpPr txBox="1"/>
          <p:nvPr/>
        </p:nvSpPr>
        <p:spPr>
          <a:xfrm>
            <a:off x="254000" y="6129867"/>
            <a:ext cx="980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Cortes et al, </a:t>
            </a:r>
            <a:r>
              <a:rPr lang="en-US" sz="1600" i="0" dirty="0">
                <a:solidFill>
                  <a:srgbClr val="4D4D4D"/>
                </a:solidFill>
                <a:effectLst/>
                <a:latin typeface="OTNEJMScalaSansLF"/>
              </a:rPr>
              <a:t>N Engl J Med 2022;387:217-226, DOI: 10.1056/NEJMoa2202809, </a:t>
            </a:r>
            <a:r>
              <a:rPr lang="en-US" sz="1600" i="0" u="sng" dirty="0">
                <a:solidFill>
                  <a:srgbClr val="1A1A1A"/>
                </a:solidFill>
                <a:effectLst/>
                <a:latin typeface="OTNEJMScalaSansLF"/>
                <a:hlinkClick r:id="rId4"/>
              </a:rPr>
              <a:t>VOL. 387 NO. 3</a:t>
            </a:r>
            <a:endParaRPr lang="en-US" sz="1600" i="0" dirty="0">
              <a:solidFill>
                <a:srgbClr val="4D4D4D"/>
              </a:solidFill>
              <a:effectLst/>
              <a:latin typeface="OTNEJMScalaSansLF"/>
            </a:endParaRPr>
          </a:p>
          <a:p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FD960-C0FB-54CE-22E3-AD34D96E355A}"/>
              </a:ext>
            </a:extLst>
          </p:cNvPr>
          <p:cNvSpPr/>
          <p:nvPr/>
        </p:nvSpPr>
        <p:spPr>
          <a:xfrm>
            <a:off x="1439333" y="1411175"/>
            <a:ext cx="508000" cy="3329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5F33-5AC2-3B4C-8B76-9DDA1BA3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KN-355 Overall Survival in CPS&gt;10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436-F5D8-4145-2471-DFA2F523A5D8}"/>
              </a:ext>
            </a:extLst>
          </p:cNvPr>
          <p:cNvSpPr txBox="1"/>
          <p:nvPr/>
        </p:nvSpPr>
        <p:spPr>
          <a:xfrm>
            <a:off x="254000" y="6129867"/>
            <a:ext cx="980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Cortes et al, </a:t>
            </a:r>
            <a:r>
              <a:rPr lang="en-US" sz="1600" i="0" dirty="0">
                <a:solidFill>
                  <a:srgbClr val="4D4D4D"/>
                </a:solidFill>
                <a:effectLst/>
                <a:latin typeface="OTNEJMScalaSansLF"/>
              </a:rPr>
              <a:t>N Engl J Med 2022;387:217-226, DOI: 10.1056/NEJMoa2202809, </a:t>
            </a:r>
            <a:r>
              <a:rPr lang="en-US" sz="1600" i="0" u="sng" dirty="0">
                <a:solidFill>
                  <a:srgbClr val="1A1A1A"/>
                </a:solidFill>
                <a:effectLst/>
                <a:latin typeface="OTNEJMScalaSansLF"/>
                <a:hlinkClick r:id="rId2"/>
              </a:rPr>
              <a:t>VOL. 387 NO. 3</a:t>
            </a:r>
            <a:endParaRPr lang="en-US" sz="1600" i="0" dirty="0">
              <a:solidFill>
                <a:srgbClr val="4D4D4D"/>
              </a:solidFill>
              <a:effectLst/>
              <a:latin typeface="OTNEJMScalaSansLF"/>
            </a:endParaRPr>
          </a:p>
          <a:p>
            <a:endParaRPr lang="en-US" sz="1600" dirty="0"/>
          </a:p>
        </p:txBody>
      </p:sp>
      <p:pic>
        <p:nvPicPr>
          <p:cNvPr id="13" name="Content Placeholder 12" descr="A graph of a number of months&#10;&#10;Description automatically generated">
            <a:extLst>
              <a:ext uri="{FF2B5EF4-FFF2-40B4-BE49-F238E27FC236}">
                <a16:creationId xmlns:a16="http://schemas.microsoft.com/office/drawing/2014/main" id="{889136E1-D451-5DF2-C538-7BD76C83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5"/>
          <a:stretch/>
        </p:blipFill>
        <p:spPr>
          <a:xfrm>
            <a:off x="1635789" y="1469204"/>
            <a:ext cx="8920421" cy="418652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AE9352-E274-0A51-C269-D51B2D7499DF}"/>
              </a:ext>
            </a:extLst>
          </p:cNvPr>
          <p:cNvSpPr/>
          <p:nvPr/>
        </p:nvSpPr>
        <p:spPr>
          <a:xfrm>
            <a:off x="1388534" y="1411175"/>
            <a:ext cx="508000" cy="3329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38902-0435-4C8D-3CD6-6F50A3D5EE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35508C-4113-506F-2D79-91BE5C32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93" y="307903"/>
            <a:ext cx="10734475" cy="974725"/>
          </a:xfrm>
        </p:spPr>
        <p:txBody>
          <a:bodyPr anchor="ctr"/>
          <a:lstStyle/>
          <a:p>
            <a:r>
              <a:rPr lang="en-US" sz="3600" dirty="0"/>
              <a:t>Sacituzumab: The first ADC in TNBC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B3A327-79E1-6CA9-1998-BB90D300A633}"/>
              </a:ext>
            </a:extLst>
          </p:cNvPr>
          <p:cNvGrpSpPr>
            <a:grpSpLocks noChangeAspect="1"/>
          </p:cNvGrpSpPr>
          <p:nvPr/>
        </p:nvGrpSpPr>
        <p:grpSpPr>
          <a:xfrm>
            <a:off x="3716973" y="1474227"/>
            <a:ext cx="5281513" cy="4325968"/>
            <a:chOff x="3094711" y="1174044"/>
            <a:chExt cx="6292845" cy="5154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716FCF-1D0C-1C85-1D64-5CDB3225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94711" y="1266351"/>
              <a:ext cx="6292845" cy="490502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48D79A-443C-F06F-23A4-680589AC8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889" y="1174044"/>
              <a:ext cx="1083734" cy="111465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F67FBD-19FC-37E6-C6F7-5EC642BA4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889" y="2965167"/>
              <a:ext cx="1083735" cy="111465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A12C68-683B-D1F9-EFE3-A5165C968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274" y="5213714"/>
              <a:ext cx="1083735" cy="111465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82C7D8-D015-E63C-2600-D10C2A763880}"/>
              </a:ext>
            </a:extLst>
          </p:cNvPr>
          <p:cNvSpPr txBox="1"/>
          <p:nvPr/>
        </p:nvSpPr>
        <p:spPr>
          <a:xfrm>
            <a:off x="735186" y="2423498"/>
            <a:ext cx="271609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dirty="0"/>
              <a:t>Sacituzumab Govitecan </a:t>
            </a:r>
          </a:p>
          <a:p>
            <a:pPr algn="ctr"/>
            <a:r>
              <a:rPr lang="en-US" dirty="0"/>
              <a:t>Anti-TROP2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27CA-AF74-94D6-70F2-58480EB78DFA}"/>
              </a:ext>
            </a:extLst>
          </p:cNvPr>
          <p:cNvSpPr txBox="1">
            <a:spLocks/>
          </p:cNvSpPr>
          <p:nvPr/>
        </p:nvSpPr>
        <p:spPr>
          <a:xfrm>
            <a:off x="192934" y="6464679"/>
            <a:ext cx="4434840" cy="245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2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None/>
              <a:tabLst/>
              <a:defRPr sz="1000" kern="1200">
                <a:solidFill>
                  <a:srgbClr val="27252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</a:rPr>
              <a:t>Drago JZ et al. </a:t>
            </a:r>
            <a:r>
              <a:rPr lang="en-US" sz="1200" i="1" dirty="0">
                <a:solidFill>
                  <a:srgbClr val="000000"/>
                </a:solidFill>
              </a:rPr>
              <a:t>Nat Rev Clin Oncol</a:t>
            </a:r>
            <a:r>
              <a:rPr lang="en-US" sz="1200" dirty="0">
                <a:solidFill>
                  <a:srgbClr val="000000"/>
                </a:solidFill>
              </a:rPr>
              <a:t>. 2021;18(6):327-344.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420B3-F78A-2986-D6FD-493E6D33A2A3}"/>
              </a:ext>
            </a:extLst>
          </p:cNvPr>
          <p:cNvSpPr txBox="1"/>
          <p:nvPr/>
        </p:nvSpPr>
        <p:spPr>
          <a:xfrm>
            <a:off x="7886474" y="5937499"/>
            <a:ext cx="101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72524"/>
                </a:solidFill>
              </a:rPr>
              <a:t>SN-38</a:t>
            </a:r>
          </a:p>
        </p:txBody>
      </p:sp>
    </p:spTree>
    <p:extLst>
      <p:ext uri="{BB962C8B-B14F-4D97-AF65-F5344CB8AC3E}">
        <p14:creationId xmlns:p14="http://schemas.microsoft.com/office/powerpoint/2010/main" val="16950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53" y="575177"/>
            <a:ext cx="10239827" cy="782663"/>
          </a:xfrm>
        </p:spPr>
        <p:txBody>
          <a:bodyPr/>
          <a:lstStyle/>
          <a:p>
            <a:r>
              <a:rPr lang="en-US" dirty="0"/>
              <a:t>Randomized Phase 3 ASCENT Trial of Sacituzumab Govitecan vs TPC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" y="6282825"/>
            <a:ext cx="5709445" cy="410312"/>
          </a:xfrm>
          <a:prstGeom prst="rect">
            <a:avLst/>
          </a:prstGeom>
          <a:noFill/>
        </p:spPr>
        <p:txBody>
          <a:bodyPr wrap="square" lIns="121800" tIns="60900" rIns="121800" bIns="60900" rtlCol="0">
            <a:spAutoFit/>
          </a:bodyPr>
          <a:lstStyle/>
          <a:p>
            <a:pPr defTabSz="1219170">
              <a:defRPr/>
            </a:pPr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Bardia A, et al. </a:t>
            </a:r>
            <a:r>
              <a:rPr lang="en-US" sz="1867" i="1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N Engl J Med</a:t>
            </a:r>
            <a:r>
              <a:rPr lang="en-US" sz="1867" dirty="0">
                <a:solidFill>
                  <a:srgbClr val="000000"/>
                </a:solidFill>
                <a:latin typeface="Corbel" panose="020B0503020204020204" pitchFamily="34" charset="0"/>
                <a:ea typeface="Microsoft YaHei"/>
                <a:cs typeface="Arial" panose="020B0604020202020204" pitchFamily="34" charset="0"/>
              </a:rPr>
              <a:t>. 2021;384:1529-1541. </a:t>
            </a:r>
            <a:endParaRPr lang="en-US" sz="1867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Content Placeholder 2" descr="Screen Shot 2020-09-21 at 1.25.48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2" r="-1732"/>
          <a:stretch/>
        </p:blipFill>
        <p:spPr>
          <a:xfrm>
            <a:off x="337149" y="1816423"/>
            <a:ext cx="11551920" cy="3693424"/>
          </a:xfrm>
        </p:spPr>
      </p:pic>
      <p:sp>
        <p:nvSpPr>
          <p:cNvPr id="4" name="TextBox 3"/>
          <p:cNvSpPr txBox="1"/>
          <p:nvPr/>
        </p:nvSpPr>
        <p:spPr>
          <a:xfrm>
            <a:off x="4038230" y="5463248"/>
            <a:ext cx="553569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731"/>
            <a:r>
              <a:rPr lang="en-US" sz="2133" dirty="0">
                <a:solidFill>
                  <a:prstClr val="black"/>
                </a:solidFill>
                <a:latin typeface="Calibri"/>
              </a:rPr>
              <a:t>* TPC options: capecitabine, eribulin, gemcitabine, vinorelbine </a:t>
            </a:r>
          </a:p>
        </p:txBody>
      </p:sp>
    </p:spTree>
    <p:extLst>
      <p:ext uri="{BB962C8B-B14F-4D97-AF65-F5344CB8AC3E}">
        <p14:creationId xmlns:p14="http://schemas.microsoft.com/office/powerpoint/2010/main" val="3687861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SK Blue Orange">
  <a:themeElements>
    <a:clrScheme name="MSK color palle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lide Template 1">
  <a:themeElements>
    <a:clrScheme name="MSK color palle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31FC67E-FA29-4664-AA36-6521AD8FCC9F}"/>
</file>

<file path=customXml/itemProps2.xml><?xml version="1.0" encoding="utf-8"?>
<ds:datastoreItem xmlns:ds="http://schemas.openxmlformats.org/officeDocument/2006/customXml" ds:itemID="{01544183-507D-46FD-B57A-256F63DE27F6}"/>
</file>

<file path=customXml/itemProps3.xml><?xml version="1.0" encoding="utf-8"?>
<ds:datastoreItem xmlns:ds="http://schemas.openxmlformats.org/officeDocument/2006/customXml" ds:itemID="{898DA39C-D278-40CF-9522-4456D892DE2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20408</TotalTime>
  <Words>5519</Words>
  <Application>Microsoft Macintosh PowerPoint</Application>
  <PresentationFormat>Widescreen</PresentationFormat>
  <Paragraphs>1131</Paragraphs>
  <Slides>45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1" baseType="lpstr">
      <vt:lpstr>ＭＳ Ｐゴシック</vt:lpstr>
      <vt:lpstr>Aptos</vt:lpstr>
      <vt:lpstr>Arial</vt:lpstr>
      <vt:lpstr>Arial Narrow</vt:lpstr>
      <vt:lpstr>ArialNarrow-BoldItalic</vt:lpstr>
      <vt:lpstr>Avenir Book</vt:lpstr>
      <vt:lpstr>Calibri</vt:lpstr>
      <vt:lpstr>Calibri Light</vt:lpstr>
      <vt:lpstr>Corbel</vt:lpstr>
      <vt:lpstr>Franklin Gothic Book</vt:lpstr>
      <vt:lpstr>Franklin Gothic Medium Cond</vt:lpstr>
      <vt:lpstr>Georgia</vt:lpstr>
      <vt:lpstr>Helvetica</vt:lpstr>
      <vt:lpstr>HelveticaNeueLTStd-Bd</vt:lpstr>
      <vt:lpstr>HelveticaNeueLTStd-Roman</vt:lpstr>
      <vt:lpstr>Lucida Grande</vt:lpstr>
      <vt:lpstr>Noto Sans Symbols</vt:lpstr>
      <vt:lpstr>OTNEJMScalaSansLF</vt:lpstr>
      <vt:lpstr>Segoe UI</vt:lpstr>
      <vt:lpstr>Times New Roman</vt:lpstr>
      <vt:lpstr>Wingdings</vt:lpstr>
      <vt:lpstr>MSK Blue Orange</vt:lpstr>
      <vt:lpstr>1_Slide Template 1</vt:lpstr>
      <vt:lpstr>1_Office Theme</vt:lpstr>
      <vt:lpstr>Office Theme</vt:lpstr>
      <vt:lpstr>think-cell Slide</vt:lpstr>
      <vt:lpstr>Oncology Today: Optimizing the Management of Metastatic BRCA-Negative, Triple-Negative Breast Cancer</vt:lpstr>
      <vt:lpstr>Outline</vt:lpstr>
      <vt:lpstr>Phase 3 KEYNOTE-355: Design</vt:lpstr>
      <vt:lpstr>KEYNOTE-355 PFS by PD-L1 Expression</vt:lpstr>
      <vt:lpstr>PowerPoint Presentation</vt:lpstr>
      <vt:lpstr>KN-355 Overall Survival in ITT</vt:lpstr>
      <vt:lpstr>KN-355 Overall Survival in CPS&gt;10 </vt:lpstr>
      <vt:lpstr>Sacituzumab: The first ADC in TNBC</vt:lpstr>
      <vt:lpstr>Randomized Phase 3 ASCENT Trial of Sacituzumab Govitecan vs TPC</vt:lpstr>
      <vt:lpstr>ASCENT: Sacituzumab Prolongs PFS by 60%</vt:lpstr>
      <vt:lpstr>ASCENT: Sacituzumab Significantly Improves OS</vt:lpstr>
      <vt:lpstr>ASCENT: Sacituzumab  Govitecan Safety  Profile</vt:lpstr>
      <vt:lpstr>ASCENT: Efficacy by Trop-2 Expression</vt:lpstr>
      <vt:lpstr>ASCENT: Efficacy Outcomes in Full Population (+ Brain Mets)</vt:lpstr>
      <vt:lpstr>PowerPoint Presentation</vt:lpstr>
      <vt:lpstr>Sacituzumab in mTNBC: Ongoing Trials</vt:lpstr>
      <vt:lpstr>Trastuzumab deruxtecan in HER2-low BC </vt:lpstr>
      <vt:lpstr>DESTINY-Breast04: T-DXd for HER2-Low MBC</vt:lpstr>
      <vt:lpstr>DB04 Results</vt:lpstr>
      <vt:lpstr>PowerPoint Presentation</vt:lpstr>
      <vt:lpstr>Pooled Analysis DB01, DB02, DB03: T-DXd in HER2+ Brain Mets</vt:lpstr>
      <vt:lpstr>DESTINY-Breast04:  Adverse Events of Special Interest</vt:lpstr>
      <vt:lpstr>DESTINY-Breast06: T-DXd in 1st Line HR+ HER2-Ultralow Advanced/Metastatic Breast Cancer</vt:lpstr>
      <vt:lpstr>PowerPoint Presentation</vt:lpstr>
      <vt:lpstr>PowerPoint Presentation</vt:lpstr>
      <vt:lpstr>PowerPoint Presentation</vt:lpstr>
      <vt:lpstr>Retrospective Study of Sequential ADC Use in Patients With  HER2-Low MBC: Efficacy</vt:lpstr>
      <vt:lpstr>The BEGONIA Study (NCT03742102)</vt:lpstr>
      <vt:lpstr>BEGONIA Cohort 6 – T-DXd + Durvalumab </vt:lpstr>
      <vt:lpstr>Datopotamab Deruxtecan (Dato-DXd): TROP2 Antibody–Drug Conjugate</vt:lpstr>
      <vt:lpstr>TROPION-PanTumor01 Dato-DXd Efficacy Signal </vt:lpstr>
      <vt:lpstr>BEGONIA Arm 7: Dato-DXd + Durvalumab</vt:lpstr>
      <vt:lpstr>BEGONIA Arm 7: Dato-DXd + Durvalumab</vt:lpstr>
      <vt:lpstr>PowerPoint Presentation</vt:lpstr>
      <vt:lpstr>EV-202: Enfortumab vedotin</vt:lpstr>
      <vt:lpstr>EV-202: Enfortumab vedotin in TNBC </vt:lpstr>
      <vt:lpstr>EV-202: Treatment-Related Adverse Events</vt:lpstr>
      <vt:lpstr>TBCRC 048: “Olaparib expanded” Benefit in gPALB2 + sBRCA</vt:lpstr>
      <vt:lpstr>CAPItello-290: Capivasertib in mTNBC</vt:lpstr>
      <vt:lpstr>TBCRC 058:  Targeting AR in TNBC and ER-low MBC </vt:lpstr>
      <vt:lpstr>Cases</vt:lpstr>
      <vt:lpstr>mTNBC 1L PD-L1+</vt:lpstr>
      <vt:lpstr>TNBC with short DFI </vt:lpstr>
      <vt:lpstr>HR-negative HER2-low MBC</vt:lpstr>
      <vt:lpstr>HR-negative HER2-low MBC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cbufanio@medforce.net</dc:creator>
  <dc:description/>
  <cp:lastModifiedBy>Silvana Izquierdo</cp:lastModifiedBy>
  <cp:revision>76</cp:revision>
  <dcterms:created xsi:type="dcterms:W3CDTF">2019-04-24T19:33:41Z</dcterms:created>
  <dcterms:modified xsi:type="dcterms:W3CDTF">2024-09-04T15:12:41Z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4</vt:i4>
  </property>
  <property fmtid="{D5CDD505-2E9C-101B-9397-08002B2CF9AE}" pid="4" name="ContentTypeId">
    <vt:lpwstr>0x01010018862A45804C7345BFDE61DA2C172BE7</vt:lpwstr>
  </property>
</Properties>
</file>